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0" r:id="rId2"/>
    <p:sldId id="284" r:id="rId3"/>
    <p:sldId id="298" r:id="rId4"/>
    <p:sldId id="299" r:id="rId5"/>
    <p:sldId id="300" r:id="rId6"/>
    <p:sldId id="301" r:id="rId7"/>
    <p:sldId id="305" r:id="rId8"/>
    <p:sldId id="306" r:id="rId9"/>
    <p:sldId id="307" r:id="rId10"/>
    <p:sldId id="302" r:id="rId11"/>
    <p:sldId id="308" r:id="rId12"/>
    <p:sldId id="310" r:id="rId13"/>
    <p:sldId id="271" r:id="rId14"/>
    <p:sldId id="291" r:id="rId15"/>
    <p:sldId id="288" r:id="rId16"/>
    <p:sldId id="287" r:id="rId17"/>
    <p:sldId id="309" r:id="rId18"/>
    <p:sldId id="292" r:id="rId19"/>
    <p:sldId id="286" r:id="rId20"/>
    <p:sldId id="289" r:id="rId21"/>
    <p:sldId id="290" r:id="rId22"/>
    <p:sldId id="293" r:id="rId23"/>
    <p:sldId id="294" r:id="rId24"/>
    <p:sldId id="304" r:id="rId25"/>
    <p:sldId id="295" r:id="rId26"/>
    <p:sldId id="296" r:id="rId2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F23"/>
    <a:srgbClr val="C94812"/>
    <a:srgbClr val="EC832F"/>
    <a:srgbClr val="AF7144"/>
    <a:srgbClr val="B07244"/>
    <a:srgbClr val="B7915F"/>
    <a:srgbClr val="6796B8"/>
    <a:srgbClr val="5C556A"/>
    <a:srgbClr val="6B3D48"/>
    <a:srgbClr val="F7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1" autoAdjust="0"/>
    <p:restoredTop sz="76457" autoAdjust="0"/>
  </p:normalViewPr>
  <p:slideViewPr>
    <p:cSldViewPr snapToGrid="0">
      <p:cViewPr>
        <p:scale>
          <a:sx n="100" d="100"/>
          <a:sy n="100" d="100"/>
        </p:scale>
        <p:origin x="1938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B319-422B-4570-9931-124F477F62E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A51F-9E5A-4C34-AF8D-C2612681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8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A51F-9E5A-4C34-AF8D-C26126811A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8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5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6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4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81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58679"/>
            <a:ext cx="7886700" cy="3488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D66A-C6A8-44FF-8638-D58D7DEC6FF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ADCB-8BD4-4F5F-B7C6-8AE8096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36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800100" indent="-45720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Calibri" panose="020F0502020204030204" pitchFamily="34" charset="0"/>
        <a:buChar char="–"/>
        <a:defRPr sz="30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usapics.net/wp-content/uploads/2011/12/los-angeles-skyl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285" y="0"/>
            <a:ext cx="10269141" cy="569950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Rectangle 2"/>
          <p:cNvSpPr/>
          <p:nvPr/>
        </p:nvSpPr>
        <p:spPr>
          <a:xfrm>
            <a:off x="-370285" y="-84305"/>
            <a:ext cx="10497741" cy="579930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  <a:alpha val="46000"/>
                </a:schemeClr>
              </a:gs>
              <a:gs pos="100000">
                <a:schemeClr val="bg1">
                  <a:shade val="100000"/>
                  <a:satMod val="115000"/>
                  <a:alpha val="47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116806" y="-148637"/>
            <a:ext cx="7286625" cy="1431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endParaRPr lang="en-US" sz="3100" b="1" dirty="0" smtClean="0">
              <a:latin typeface="Arial" charset="0"/>
              <a:ea typeface="MS PGothic" charset="0"/>
              <a:cs typeface="MS PGothic" charset="0"/>
              <a:sym typeface="Helvetica" charset="0"/>
            </a:endParaRPr>
          </a:p>
          <a:p>
            <a:pPr algn="r">
              <a:defRPr/>
            </a:pPr>
            <a:r>
              <a:rPr lang="en-US" sz="3100" b="1" dirty="0" smtClean="0">
                <a:latin typeface="Arial" charset="0"/>
                <a:ea typeface="MS PGothic" charset="0"/>
                <a:cs typeface="MS PGothic" charset="0"/>
                <a:sym typeface="Helvetica" charset="0"/>
              </a:rPr>
              <a:t>High </a:t>
            </a:r>
            <a:r>
              <a:rPr lang="en-US" sz="3100" b="1" dirty="0">
                <a:latin typeface="Arial" charset="0"/>
                <a:ea typeface="MS PGothic" charset="0"/>
                <a:cs typeface="MS PGothic" charset="0"/>
                <a:sym typeface="Helvetica" charset="0"/>
              </a:rPr>
              <a:t>Performance Graphics 2015</a:t>
            </a:r>
          </a:p>
          <a:p>
            <a:pPr algn="r">
              <a:defRPr/>
            </a:pPr>
            <a:r>
              <a:rPr lang="en-US" sz="3100" b="1" dirty="0">
                <a:latin typeface="Arial" charset="0"/>
                <a:ea typeface="MS PGothic" charset="0"/>
                <a:cs typeface="MS PGothic" charset="0"/>
                <a:sym typeface="Helvetica" charset="0"/>
              </a:rPr>
              <a:t>Los Angeles, </a:t>
            </a:r>
            <a:r>
              <a:rPr lang="en-US" sz="3100" b="1" dirty="0" smtClean="0">
                <a:latin typeface="Arial" charset="0"/>
                <a:ea typeface="MS PGothic" charset="0"/>
                <a:cs typeface="MS PGothic" charset="0"/>
                <a:sym typeface="Helvetica" charset="0"/>
              </a:rPr>
              <a:t>CA</a:t>
            </a:r>
            <a:endParaRPr lang="en-US" sz="3100" b="1" dirty="0">
              <a:latin typeface="Arial" charset="0"/>
              <a:ea typeface="MS PGothic" charset="0"/>
              <a:cs typeface="MS PGothic" charset="0"/>
              <a:sym typeface="Helvetica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-71439" y="3304365"/>
            <a:ext cx="9804797" cy="1696641"/>
          </a:xfrm>
          <a:effectLst>
            <a:outerShdw blurRad="50800" dist="63500" dir="2700000" algn="tl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5700" dirty="0" smtClean="0">
                <a:solidFill>
                  <a:schemeClr val="bg1"/>
                </a:solidFill>
              </a:rPr>
              <a:t>HPG 2015 Award Ceremony</a:t>
            </a:r>
            <a:br>
              <a:rPr lang="en-US" sz="57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Petrik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Clarberg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Elmar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Eisemann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4" b="98678" l="0" r="97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1" y="171450"/>
            <a:ext cx="1454870" cy="12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2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Wolfgang </a:t>
            </a:r>
            <a:r>
              <a:rPr lang="en-US" dirty="0" err="1"/>
              <a:t>Stra</a:t>
            </a:r>
            <a:r>
              <a:rPr lang="de-DE" dirty="0"/>
              <a:t>ß</a:t>
            </a:r>
            <a:r>
              <a:rPr lang="en-US" dirty="0" err="1"/>
              <a:t>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Award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900" b="1" dirty="0"/>
              <a:t>Efficient Ray Tracing </a:t>
            </a:r>
            <a:endParaRPr lang="en-US" sz="3900" b="1" dirty="0" smtClean="0"/>
          </a:p>
          <a:p>
            <a:r>
              <a:rPr lang="en-US" sz="3900" b="1" dirty="0" smtClean="0"/>
              <a:t>of </a:t>
            </a:r>
            <a:r>
              <a:rPr lang="en-US" sz="3900" b="1" dirty="0"/>
              <a:t>Subdivision Surfaces </a:t>
            </a:r>
            <a:endParaRPr lang="en-US" sz="3900" b="1" dirty="0" smtClean="0"/>
          </a:p>
          <a:p>
            <a:r>
              <a:rPr lang="en-US" sz="3900" b="1" dirty="0" smtClean="0"/>
              <a:t>using </a:t>
            </a:r>
            <a:r>
              <a:rPr lang="en-US" sz="3900" b="1" dirty="0"/>
              <a:t>Tessellation Caching</a:t>
            </a:r>
            <a:br>
              <a:rPr lang="en-US" sz="3900" b="1" dirty="0"/>
            </a:br>
            <a:r>
              <a:rPr lang="en-US" dirty="0"/>
              <a:t>Carsten </a:t>
            </a:r>
            <a:r>
              <a:rPr lang="en-US" dirty="0" err="1"/>
              <a:t>Benthin</a:t>
            </a:r>
            <a:r>
              <a:rPr lang="en-US" dirty="0"/>
              <a:t>, </a:t>
            </a:r>
            <a:r>
              <a:rPr lang="en-US" dirty="0" smtClean="0"/>
              <a:t>Sven </a:t>
            </a:r>
            <a:r>
              <a:rPr lang="en-US" dirty="0" err="1"/>
              <a:t>Woop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Matthias </a:t>
            </a:r>
            <a:r>
              <a:rPr lang="en-US" dirty="0" err="1" smtClean="0"/>
              <a:t>Nießner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Kai </a:t>
            </a:r>
            <a:r>
              <a:rPr lang="en-US" dirty="0" err="1"/>
              <a:t>Selgard</a:t>
            </a:r>
            <a:r>
              <a:rPr lang="en-US" dirty="0"/>
              <a:t>, </a:t>
            </a:r>
            <a:r>
              <a:rPr lang="en-US" dirty="0" smtClean="0"/>
              <a:t>Ingo </a:t>
            </a:r>
            <a:r>
              <a:rPr lang="en-US" dirty="0"/>
              <a:t>Wald</a:t>
            </a:r>
          </a:p>
        </p:txBody>
      </p:sp>
      <p:sp>
        <p:nvSpPr>
          <p:cNvPr id="2" name="AutoShape 2" descr="Image result for carsten bent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97" y="2835097"/>
            <a:ext cx="2842156" cy="24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19302" y="1379523"/>
            <a:ext cx="3951806" cy="1109366"/>
            <a:chOff x="6049444" y="1752601"/>
            <a:chExt cx="3951806" cy="110936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44" y="1939017"/>
              <a:ext cx="663386" cy="88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830" y="1931197"/>
              <a:ext cx="693757" cy="8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88" r="25000" b="63483"/>
            <a:stretch/>
          </p:blipFill>
          <p:spPr bwMode="auto">
            <a:xfrm>
              <a:off x="7474588" y="1939017"/>
              <a:ext cx="788016" cy="90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925" y="1931197"/>
              <a:ext cx="669243" cy="8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049444" y="1752601"/>
              <a:ext cx="3951806" cy="216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800" y="1995604"/>
              <a:ext cx="664492" cy="86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Wolfgang </a:t>
            </a:r>
            <a:r>
              <a:rPr lang="en-US" dirty="0" err="1" smtClean="0"/>
              <a:t>Straßer</a:t>
            </a:r>
            <a:r>
              <a:rPr lang="en-US" dirty="0" smtClean="0"/>
              <a:t> Award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(Best Paper Award 2015)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Test-of-Time Award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Award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Ceremony</a:t>
            </a:r>
          </a:p>
        </p:txBody>
      </p:sp>
      <p:pic>
        <p:nvPicPr>
          <p:cNvPr id="1026" name="Picture 2" descr="http://austria-forum.org/attach/Wissenssammlungen/Essays/Institutionen,_Bildung,_Kultur/Informatik_TU_Graz_2007/Programm-SACS/Gruppe_3/Stras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1" y="1662115"/>
            <a:ext cx="2827844" cy="18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semann\AppData\Local\Microsoft\Windows\Temporary Internet Files\Content.IE5\PDG44ECT\Time-300x24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8" y="3925443"/>
            <a:ext cx="1543050" cy="12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35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Confluence of two conferences</a:t>
            </a:r>
          </a:p>
          <a:p>
            <a:pPr lvl="1" eaLnBrk="1" hangingPunct="1">
              <a:defRPr/>
            </a:pPr>
            <a:r>
              <a:rPr lang="en-US" altLang="ja-JP" dirty="0" smtClean="0"/>
              <a:t>Graphics Hardware</a:t>
            </a:r>
          </a:p>
          <a:p>
            <a:pPr lvl="1" eaLnBrk="1" hangingPunct="1">
              <a:defRPr/>
            </a:pPr>
            <a:r>
              <a:rPr lang="en-US" altLang="ja-JP" dirty="0" smtClean="0"/>
              <a:t>Interactive Ray Tracing</a:t>
            </a:r>
            <a:endParaRPr lang="en-US" dirty="0" smtClean="0"/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63" y="1590173"/>
            <a:ext cx="8465344" cy="261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Test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Time Award?</a:t>
            </a:r>
          </a:p>
        </p:txBody>
      </p:sp>
      <p:sp>
        <p:nvSpPr>
          <p:cNvPr id="7173" name="Oval 1"/>
          <p:cNvSpPr>
            <a:spLocks noChangeArrowheads="1"/>
          </p:cNvSpPr>
          <p:nvPr/>
        </p:nvSpPr>
        <p:spPr bwMode="auto">
          <a:xfrm>
            <a:off x="7334623" y="3376110"/>
            <a:ext cx="184174" cy="15347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9701" tIns="29851" rIns="59701" bIns="29851"/>
          <a:lstStyle/>
          <a:p>
            <a:endParaRPr lang="en-US"/>
          </a:p>
        </p:txBody>
      </p:sp>
      <p:cxnSp>
        <p:nvCxnSpPr>
          <p:cNvPr id="5" name="Straight Connector 4"/>
          <p:cNvCxnSpPr>
            <a:cxnSpLocks noChangeShapeType="1"/>
            <a:stCxn id="7173" idx="2"/>
          </p:cNvCxnSpPr>
          <p:nvPr/>
        </p:nvCxnSpPr>
        <p:spPr bwMode="auto">
          <a:xfrm flipH="1" flipV="1">
            <a:off x="7250907" y="3452385"/>
            <a:ext cx="837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175" name="TextBox 7"/>
          <p:cNvSpPr txBox="1">
            <a:spLocks noChangeArrowheads="1"/>
          </p:cNvSpPr>
          <p:nvPr/>
        </p:nvSpPr>
        <p:spPr bwMode="auto">
          <a:xfrm rot="-5400000">
            <a:off x="7141517" y="2903383"/>
            <a:ext cx="580430" cy="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01" tIns="29851" rIns="59701" bIns="29851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572376" y="3376110"/>
            <a:ext cx="184174" cy="15347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9701" tIns="29851" rIns="59701" bIns="29851"/>
          <a:lstStyle/>
          <a:p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 flipV="1">
            <a:off x="7518797" y="3465407"/>
            <a:ext cx="837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7"/>
          <p:cNvSpPr txBox="1">
            <a:spLocks noChangeArrowheads="1"/>
          </p:cNvSpPr>
          <p:nvPr/>
        </p:nvSpPr>
        <p:spPr bwMode="auto">
          <a:xfrm rot="16200000">
            <a:off x="7380387" y="2903383"/>
            <a:ext cx="580430" cy="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01" tIns="29851" rIns="59701" bIns="29851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sz="1400" b="1" dirty="0"/>
              <a:t>2015</a:t>
            </a:r>
          </a:p>
        </p:txBody>
      </p:sp>
      <p:sp>
        <p:nvSpPr>
          <p:cNvPr id="2" name="Left Brace 1"/>
          <p:cNvSpPr/>
          <p:nvPr/>
        </p:nvSpPr>
        <p:spPr>
          <a:xfrm rot="16200000">
            <a:off x="6361549" y="3423952"/>
            <a:ext cx="359924" cy="24452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4470" y="5116746"/>
            <a:ext cx="173408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conferences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917735" y="676442"/>
            <a:ext cx="359924" cy="731770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30656" y="4839322"/>
            <a:ext cx="173408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conferences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106" y="2211421"/>
            <a:ext cx="226979" cy="82982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975" y="2211421"/>
            <a:ext cx="5137913" cy="82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844" y="1514475"/>
            <a:ext cx="2228156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/>
      <p:bldP spid="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Hardware 1986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papers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28-page paper award: </a:t>
            </a:r>
          </a:p>
          <a:p>
            <a:r>
              <a:rPr lang="en-US" sz="4000" b="1" dirty="0" smtClean="0"/>
              <a:t>	Position </a:t>
            </a:r>
            <a:r>
              <a:rPr lang="en-US" sz="4000" b="1" dirty="0"/>
              <a:t>Paper: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	Display </a:t>
            </a:r>
            <a:r>
              <a:rPr lang="en-US" sz="4000" b="1" dirty="0"/>
              <a:t>Hardware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	for </a:t>
            </a:r>
            <a:r>
              <a:rPr lang="en-US" sz="4000" b="1" dirty="0"/>
              <a:t>Boolean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	Expression </a:t>
            </a:r>
            <a:r>
              <a:rPr lang="en-US" sz="4000" b="1" dirty="0"/>
              <a:t>Models </a:t>
            </a:r>
            <a:endParaRPr lang="en-US" sz="4000" dirty="0"/>
          </a:p>
          <a:p>
            <a:r>
              <a:rPr lang="en-US" sz="4000" dirty="0" smtClean="0"/>
              <a:t>	</a:t>
            </a:r>
            <a:r>
              <a:rPr lang="en-US" sz="3500" dirty="0"/>
              <a:t>A. L. Thomas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073">
            <a:off x="5758285" y="1877383"/>
            <a:ext cx="2195873" cy="3305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04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Remarkable </a:t>
            </a:r>
            <a:br>
              <a:rPr lang="en-US" dirty="0"/>
            </a:br>
            <a:r>
              <a:rPr lang="en-US" dirty="0"/>
              <a:t>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700" dirty="0" smtClean="0">
                <a:solidFill>
                  <a:prstClr val="black"/>
                </a:solidFill>
              </a:rPr>
              <a:t>“Although </a:t>
            </a:r>
            <a:r>
              <a:rPr lang="en-US" sz="1700" dirty="0">
                <a:solidFill>
                  <a:prstClr val="black"/>
                </a:solidFill>
              </a:rPr>
              <a:t>the cost of processing power has reduced drastically in the past decade, it is still too high to put </a:t>
            </a:r>
            <a:r>
              <a:rPr lang="en-US" sz="1700" b="1" dirty="0">
                <a:solidFill>
                  <a:srgbClr val="FF0000"/>
                </a:solidFill>
              </a:rPr>
              <a:t>unlimited resources </a:t>
            </a:r>
            <a:r>
              <a:rPr lang="en-US" sz="1700" dirty="0">
                <a:solidFill>
                  <a:prstClr val="black"/>
                </a:solidFill>
              </a:rPr>
              <a:t>of processing power in a popular priced workstation</a:t>
            </a:r>
            <a:r>
              <a:rPr lang="en-US" sz="1700" dirty="0" smtClean="0">
                <a:solidFill>
                  <a:prstClr val="black"/>
                </a:solidFill>
              </a:rPr>
              <a:t>.”</a:t>
            </a:r>
            <a:endParaRPr lang="en-US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Remarkable </a:t>
            </a:r>
            <a:br>
              <a:rPr lang="en-US" dirty="0"/>
            </a:br>
            <a:r>
              <a:rPr lang="en-US" dirty="0"/>
              <a:t>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 smtClean="0">
                <a:solidFill>
                  <a:prstClr val="black"/>
                </a:solidFill>
              </a:rPr>
              <a:t>“</a:t>
            </a:r>
            <a:r>
              <a:rPr lang="en-US" sz="1700" b="1" dirty="0" smtClean="0">
                <a:solidFill>
                  <a:srgbClr val="FF0000"/>
                </a:solidFill>
              </a:rPr>
              <a:t>’Real time'</a:t>
            </a:r>
            <a:r>
              <a:rPr lang="en-US" sz="1700" dirty="0" smtClean="0">
                <a:solidFill>
                  <a:prstClr val="black"/>
                </a:solidFill>
              </a:rPr>
              <a:t> means, the system has to react in less than </a:t>
            </a:r>
            <a:r>
              <a:rPr lang="en-US" sz="1700" b="1" dirty="0" smtClean="0">
                <a:solidFill>
                  <a:srgbClr val="FF0000"/>
                </a:solidFill>
              </a:rPr>
              <a:t>150 </a:t>
            </a:r>
            <a:r>
              <a:rPr lang="en-US" sz="1700" b="1" dirty="0" err="1" smtClean="0">
                <a:solidFill>
                  <a:srgbClr val="FF0000"/>
                </a:solidFill>
              </a:rPr>
              <a:t>ms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after the </a:t>
            </a:r>
            <a:r>
              <a:rPr lang="en-US" sz="1700" dirty="0" err="1" smtClean="0">
                <a:solidFill>
                  <a:prstClr val="black"/>
                </a:solidFill>
              </a:rPr>
              <a:t>trainnee</a:t>
            </a:r>
            <a:r>
              <a:rPr lang="en-US" sz="1700" dirty="0" smtClean="0">
                <a:solidFill>
                  <a:prstClr val="black"/>
                </a:solidFill>
              </a:rPr>
              <a:t> has made an input.”</a:t>
            </a:r>
          </a:p>
          <a:p>
            <a:endParaRPr lang="en-US" sz="1800" dirty="0" smtClean="0"/>
          </a:p>
          <a:p>
            <a:r>
              <a:rPr lang="en-US" sz="1800" dirty="0" smtClean="0"/>
              <a:t>“VAX </a:t>
            </a:r>
            <a:r>
              <a:rPr lang="en-US" sz="1800" dirty="0"/>
              <a:t>750, </a:t>
            </a:r>
            <a:r>
              <a:rPr lang="en-US" sz="1800" b="1" dirty="0">
                <a:solidFill>
                  <a:srgbClr val="FF0000"/>
                </a:solidFill>
              </a:rPr>
              <a:t>2 000 polygons need about 5 to 10 </a:t>
            </a:r>
            <a:r>
              <a:rPr lang="en-US" sz="1800" b="1" dirty="0" err="1">
                <a:solidFill>
                  <a:srgbClr val="FF0000"/>
                </a:solidFill>
              </a:rPr>
              <a:t>mn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before display. So, 3D </a:t>
            </a:r>
            <a:r>
              <a:rPr lang="en-US" sz="1800" dirty="0" smtClean="0"/>
              <a:t>animations </a:t>
            </a:r>
            <a:r>
              <a:rPr lang="en-US" sz="1800" dirty="0"/>
              <a:t>costs are very expensive from $ 2 000 up to $ 3 000 for ONE second</a:t>
            </a:r>
            <a:r>
              <a:rPr lang="en-US" sz="1800" dirty="0" smtClean="0"/>
              <a:t>.”</a:t>
            </a:r>
            <a:endParaRPr lang="en-US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of the </a:t>
            </a:r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</a:t>
            </a:r>
            <a:r>
              <a:rPr lang="en-US" b="1" dirty="0" smtClean="0"/>
              <a:t>AVLSI </a:t>
            </a:r>
            <a:r>
              <a:rPr lang="en-US" b="1" dirty="0"/>
              <a:t>Chip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Ray </a:t>
            </a:r>
            <a:r>
              <a:rPr lang="en-US" b="1" dirty="0"/>
              <a:t>Tracing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err="1" smtClean="0"/>
              <a:t>Bicubic</a:t>
            </a:r>
            <a:r>
              <a:rPr lang="en-US" b="1" dirty="0" smtClean="0"/>
              <a:t> Patches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200" dirty="0" smtClean="0"/>
              <a:t>R. </a:t>
            </a:r>
            <a:r>
              <a:rPr lang="en-US" sz="3200" dirty="0"/>
              <a:t>W. </a:t>
            </a:r>
            <a:r>
              <a:rPr lang="en-US" sz="3200" dirty="0" err="1" smtClean="0"/>
              <a:t>Pulleyblank</a:t>
            </a:r>
            <a:r>
              <a:rPr lang="en-US" sz="3200" dirty="0" smtClean="0"/>
              <a:t> </a:t>
            </a:r>
            <a:r>
              <a:rPr lang="en-US" sz="3200" dirty="0"/>
              <a:t>and J. </a:t>
            </a:r>
            <a:r>
              <a:rPr lang="en-US" sz="3200" dirty="0" err="1" smtClean="0"/>
              <a:t>Kapenga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22210" r="30223" b="22983"/>
          <a:stretch/>
        </p:blipFill>
        <p:spPr bwMode="auto">
          <a:xfrm>
            <a:off x="5640947" y="1828335"/>
            <a:ext cx="3230996" cy="179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Most-cited paper</a:t>
            </a:r>
          </a:p>
          <a:p>
            <a:r>
              <a:rPr lang="en-US" sz="3900" dirty="0" smtClean="0"/>
              <a:t>	</a:t>
            </a:r>
            <a:r>
              <a:rPr lang="en-US" sz="3900" b="1" dirty="0" smtClean="0"/>
              <a:t>CSG </a:t>
            </a:r>
            <a:r>
              <a:rPr lang="en-US" sz="3900" b="1" dirty="0"/>
              <a:t>Hidden Surface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	Algorithms </a:t>
            </a:r>
            <a:r>
              <a:rPr lang="en-US" sz="3900" b="1" dirty="0"/>
              <a:t>for VLSI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	Hardware </a:t>
            </a:r>
            <a:r>
              <a:rPr lang="en-US" sz="3900" b="1" dirty="0"/>
              <a:t>Systems</a:t>
            </a:r>
          </a:p>
          <a:p>
            <a:r>
              <a:rPr lang="en-US" sz="3500" b="1" dirty="0" smtClean="0"/>
              <a:t>	</a:t>
            </a:r>
            <a:r>
              <a:rPr lang="en-US" sz="3500" dirty="0" smtClean="0"/>
              <a:t>Erik Jansen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6104" r="19416" b="18031"/>
          <a:stretch/>
        </p:blipFill>
        <p:spPr bwMode="auto">
          <a:xfrm rot="959763">
            <a:off x="5928201" y="1971297"/>
            <a:ext cx="2283654" cy="332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04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Wolfgang </a:t>
            </a:r>
            <a:r>
              <a:rPr lang="en-US" dirty="0" err="1" smtClean="0"/>
              <a:t>Straßer</a:t>
            </a:r>
            <a:r>
              <a:rPr lang="en-US" dirty="0" smtClean="0"/>
              <a:t> Award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(Best Paper Award 2015)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Test-of-Time Award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Award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Ceremony</a:t>
            </a:r>
          </a:p>
        </p:txBody>
      </p:sp>
      <p:pic>
        <p:nvPicPr>
          <p:cNvPr id="1026" name="Picture 2" descr="http://austria-forum.org/attach/Wissenssammlungen/Essays/Institutionen,_Bildung,_Kultur/Informatik_TU_Graz_2007/Programm-SACS/Gruppe_3/Stras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1" y="1662115"/>
            <a:ext cx="2827844" cy="18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semann\AppData\Local\Microsoft\Windows\Temporary Internet Files\Content.IE5\PDG44ECT\Time-300x24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8" y="3925443"/>
            <a:ext cx="1543050" cy="12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29" y="1590173"/>
            <a:ext cx="8465344" cy="261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914383" y="2149775"/>
            <a:ext cx="5104944" cy="118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596018"/>
            <a:ext cx="7886700" cy="2377281"/>
          </a:xfrm>
        </p:spPr>
        <p:txBody>
          <a:bodyPr/>
          <a:lstStyle/>
          <a:p>
            <a:r>
              <a:rPr lang="en-US" dirty="0" smtClean="0"/>
              <a:t>Test-of-Time Award for 2006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4995789"/>
            <a:ext cx="7886700" cy="1250156"/>
          </a:xfrm>
        </p:spPr>
        <p:txBody>
          <a:bodyPr/>
          <a:lstStyle/>
          <a:p>
            <a:r>
              <a:rPr lang="en-US" dirty="0" smtClean="0"/>
              <a:t>Interactive Ray Tracing and Graphics Hardware</a:t>
            </a:r>
            <a:endParaRPr lang="en-US" dirty="0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6225031" y="3376110"/>
            <a:ext cx="184174" cy="15347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9701" tIns="29851" rIns="59701" bIns="29851"/>
          <a:lstStyle/>
          <a:p>
            <a:endParaRPr lang="en-US"/>
          </a:p>
        </p:txBody>
      </p:sp>
      <p:cxnSp>
        <p:nvCxnSpPr>
          <p:cNvPr id="8" name="Straight Connector 7"/>
          <p:cNvCxnSpPr>
            <a:cxnSpLocks noChangeShapeType="1"/>
            <a:stCxn id="7" idx="2"/>
          </p:cNvCxnSpPr>
          <p:nvPr/>
        </p:nvCxnSpPr>
        <p:spPr bwMode="auto">
          <a:xfrm flipH="1" flipV="1">
            <a:off x="6141315" y="3452385"/>
            <a:ext cx="837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 rot="-5400000">
            <a:off x="6031925" y="2903383"/>
            <a:ext cx="580430" cy="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01" tIns="29851" rIns="59701" bIns="29851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462784" y="3376110"/>
            <a:ext cx="184174" cy="15347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9701" tIns="29851" rIns="59701" bIns="29851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 flipV="1">
            <a:off x="6409205" y="3465407"/>
            <a:ext cx="837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7"/>
          <p:cNvSpPr txBox="1">
            <a:spLocks noChangeArrowheads="1"/>
          </p:cNvSpPr>
          <p:nvPr/>
        </p:nvSpPr>
        <p:spPr bwMode="auto">
          <a:xfrm rot="16200000">
            <a:off x="6270795" y="2903383"/>
            <a:ext cx="580430" cy="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01" tIns="29851" rIns="59701" bIns="29851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sz="1400" b="1" dirty="0"/>
              <a:t>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0561" y="2149775"/>
            <a:ext cx="268440" cy="20514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914383" y="1407560"/>
            <a:ext cx="2681555" cy="108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2006 - Nominees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8679"/>
            <a:ext cx="8305800" cy="3488790"/>
          </a:xfrm>
        </p:spPr>
        <p:txBody>
          <a:bodyPr>
            <a:normAutofit/>
          </a:bodyPr>
          <a:lstStyle/>
          <a:p>
            <a:r>
              <a:rPr lang="en-US" dirty="0"/>
              <a:t>On Building </a:t>
            </a:r>
            <a:r>
              <a:rPr lang="en-US" dirty="0" err="1"/>
              <a:t>kd</a:t>
            </a:r>
            <a:r>
              <a:rPr lang="en-US" dirty="0"/>
              <a:t>-Trees for Ray Tracing,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on doing that in O(N log N)</a:t>
            </a:r>
            <a:br>
              <a:rPr lang="en-US" dirty="0"/>
            </a:br>
            <a:r>
              <a:rPr lang="en-US" sz="2800" dirty="0"/>
              <a:t>Ingo </a:t>
            </a:r>
            <a:r>
              <a:rPr lang="en-US" sz="2800" dirty="0" smtClean="0"/>
              <a:t>Wald and </a:t>
            </a:r>
            <a:r>
              <a:rPr lang="en-US" sz="2800" dirty="0" err="1"/>
              <a:t>Vlastimil</a:t>
            </a:r>
            <a:r>
              <a:rPr lang="en-US" sz="2800" dirty="0"/>
              <a:t> </a:t>
            </a:r>
            <a:r>
              <a:rPr lang="en-US" sz="2800" dirty="0" err="1"/>
              <a:t>Havran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924300"/>
            <a:ext cx="5153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2006 - Nominees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8679"/>
            <a:ext cx="8305800" cy="3488790"/>
          </a:xfrm>
        </p:spPr>
        <p:txBody>
          <a:bodyPr>
            <a:normAutofit/>
          </a:bodyPr>
          <a:lstStyle/>
          <a:p>
            <a:r>
              <a:rPr lang="en-US" dirty="0" smtClean="0"/>
              <a:t>Ray </a:t>
            </a:r>
            <a:r>
              <a:rPr lang="en-US" dirty="0"/>
              <a:t>Tracing on the CELL processor</a:t>
            </a:r>
            <a:br>
              <a:rPr lang="en-US" dirty="0"/>
            </a:br>
            <a:r>
              <a:rPr lang="en-US" sz="2800" dirty="0"/>
              <a:t>Carsten </a:t>
            </a:r>
            <a:r>
              <a:rPr lang="en-US" sz="2800" dirty="0" err="1"/>
              <a:t>Benthin</a:t>
            </a:r>
            <a:r>
              <a:rPr lang="en-US" sz="2800" dirty="0"/>
              <a:t>, Ingo Wald,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Michael </a:t>
            </a:r>
            <a:r>
              <a:rPr lang="en-US" sz="2800" dirty="0" err="1"/>
              <a:t>Scherbaum</a:t>
            </a:r>
            <a:r>
              <a:rPr lang="en-US" sz="2800" dirty="0"/>
              <a:t>, </a:t>
            </a:r>
            <a:r>
              <a:rPr lang="en-US" sz="2800" dirty="0" err="1" smtClean="0"/>
              <a:t>Heiko</a:t>
            </a:r>
            <a:r>
              <a:rPr lang="en-US" sz="2800" dirty="0" smtClean="0"/>
              <a:t> </a:t>
            </a:r>
            <a:r>
              <a:rPr lang="en-US" sz="2800" dirty="0"/>
              <a:t>Friedrich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4109501"/>
            <a:ext cx="4848225" cy="16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2006 - Nominees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RT-DEFORM: Interactive Ray Tracing of Dynamic Scenes using BVHs</a:t>
            </a:r>
            <a:br>
              <a:rPr lang="en-US" dirty="0"/>
            </a:br>
            <a:r>
              <a:rPr lang="en-US" sz="2800" dirty="0"/>
              <a:t>Christian </a:t>
            </a:r>
            <a:r>
              <a:rPr lang="en-US" sz="2800" dirty="0" err="1"/>
              <a:t>Lauterbach</a:t>
            </a:r>
            <a:r>
              <a:rPr lang="en-US" sz="2800" dirty="0"/>
              <a:t>, Sung-</a:t>
            </a:r>
            <a:r>
              <a:rPr lang="en-US" sz="2800" dirty="0" err="1"/>
              <a:t>eui</a:t>
            </a:r>
            <a:r>
              <a:rPr lang="en-US" sz="2800" dirty="0"/>
              <a:t> Yoon,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David </a:t>
            </a:r>
            <a:r>
              <a:rPr lang="en-US" sz="2800" dirty="0"/>
              <a:t>Tuft, Dinesh </a:t>
            </a:r>
            <a:r>
              <a:rPr lang="en-US" sz="2800" dirty="0" err="1"/>
              <a:t>Manocha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6146" name="Picture 2" descr="Bunny Blowing Up #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3905250"/>
            <a:ext cx="1962149" cy="19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unny Blowing Up #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3905250"/>
            <a:ext cx="1962149" cy="19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Test-Of-Time </a:t>
            </a:r>
            <a:br>
              <a:rPr lang="en-US" dirty="0" smtClean="0"/>
            </a:br>
            <a:r>
              <a:rPr lang="en-US" dirty="0" smtClean="0"/>
              <a:t>2006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Building </a:t>
            </a:r>
            <a:r>
              <a:rPr lang="en-US" dirty="0" err="1"/>
              <a:t>kd</a:t>
            </a:r>
            <a:r>
              <a:rPr lang="en-US" dirty="0"/>
              <a:t>-Trees for Ray Tracing, </a:t>
            </a:r>
            <a:br>
              <a:rPr lang="en-US" dirty="0"/>
            </a:br>
            <a:r>
              <a:rPr lang="en-US" dirty="0"/>
              <a:t>and on doing that in O(N log N)</a:t>
            </a:r>
            <a:br>
              <a:rPr lang="en-US" dirty="0"/>
            </a:br>
            <a:r>
              <a:rPr lang="en-US" sz="2800" dirty="0"/>
              <a:t>Ingo </a:t>
            </a:r>
            <a:r>
              <a:rPr lang="en-US" sz="2800" dirty="0" smtClean="0"/>
              <a:t>Wald and </a:t>
            </a:r>
            <a:r>
              <a:rPr lang="en-US" sz="2800" dirty="0" err="1"/>
              <a:t>Vlastimil</a:t>
            </a:r>
            <a:r>
              <a:rPr lang="en-US" sz="2800" dirty="0"/>
              <a:t> </a:t>
            </a:r>
            <a:r>
              <a:rPr lang="en-US" sz="2800" dirty="0" err="1" smtClean="0"/>
              <a:t>Havran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Congratulations!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362075"/>
            <a:ext cx="3729831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ingo wa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90" y="4083666"/>
            <a:ext cx="103807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vlastimil havr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8" y="4083666"/>
            <a:ext cx="1038078" cy="139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you next year… </a:t>
            </a:r>
          </a:p>
          <a:p>
            <a:r>
              <a:rPr lang="en-US" dirty="0" smtClean="0"/>
              <a:t>and enjoy SIGGRAPH!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Wolfgang </a:t>
            </a:r>
            <a:r>
              <a:rPr lang="en-US" dirty="0" err="1" smtClean="0"/>
              <a:t>Stra</a:t>
            </a:r>
            <a:r>
              <a:rPr lang="de-DE" dirty="0" smtClean="0"/>
              <a:t>ß</a:t>
            </a:r>
            <a:r>
              <a:rPr lang="en-US" dirty="0" err="1" smtClean="0"/>
              <a:t>er</a:t>
            </a:r>
            <a:r>
              <a:rPr lang="en-US" dirty="0" smtClean="0"/>
              <a:t> Award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Paper of the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900" b="1" dirty="0"/>
              <a:t>Perception of Highlight </a:t>
            </a:r>
            <a:endParaRPr lang="en-US" sz="3900" b="1" dirty="0" smtClean="0"/>
          </a:p>
          <a:p>
            <a:r>
              <a:rPr lang="en-US" sz="3900" b="1" dirty="0" smtClean="0"/>
              <a:t>Disparity </a:t>
            </a:r>
            <a:r>
              <a:rPr lang="en-US" sz="3900" b="1" dirty="0"/>
              <a:t>at a Distance </a:t>
            </a:r>
            <a:endParaRPr lang="en-US" sz="3900" b="1" dirty="0" smtClean="0"/>
          </a:p>
          <a:p>
            <a:r>
              <a:rPr lang="en-US" sz="3900" b="1" dirty="0" smtClean="0"/>
              <a:t>in </a:t>
            </a:r>
            <a:r>
              <a:rPr lang="en-US" sz="3900" b="1" dirty="0"/>
              <a:t>Consumer </a:t>
            </a:r>
            <a:endParaRPr lang="en-US" sz="3900" b="1" dirty="0" smtClean="0"/>
          </a:p>
          <a:p>
            <a:r>
              <a:rPr lang="en-US" sz="3900" b="1" dirty="0" smtClean="0"/>
              <a:t>Head-Mounted </a:t>
            </a:r>
            <a:r>
              <a:rPr lang="en-US" sz="3900" b="1" dirty="0"/>
              <a:t>Displays</a:t>
            </a:r>
            <a:br>
              <a:rPr lang="en-US" sz="3900" b="1" dirty="0"/>
            </a:br>
            <a:r>
              <a:rPr lang="en-US" dirty="0"/>
              <a:t>Robert </a:t>
            </a:r>
            <a:r>
              <a:rPr lang="en-US" dirty="0" err="1"/>
              <a:t>Toth</a:t>
            </a:r>
            <a:r>
              <a:rPr lang="en-US" dirty="0"/>
              <a:t>, Jon </a:t>
            </a:r>
            <a:r>
              <a:rPr lang="en-US" dirty="0" err="1"/>
              <a:t>Hasselgren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Tomas </a:t>
            </a:r>
            <a:r>
              <a:rPr lang="en-US" dirty="0" err="1"/>
              <a:t>Akenine-Möller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60" y="2124076"/>
            <a:ext cx="264618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900" b="1" dirty="0"/>
              <a:t>Efficient Ray Tracing </a:t>
            </a:r>
            <a:endParaRPr lang="en-US" sz="3900" b="1" dirty="0" smtClean="0"/>
          </a:p>
          <a:p>
            <a:r>
              <a:rPr lang="en-US" sz="3900" b="1" dirty="0" smtClean="0"/>
              <a:t>of </a:t>
            </a:r>
            <a:r>
              <a:rPr lang="en-US" sz="3900" b="1" dirty="0"/>
              <a:t>Subdivision Surfaces </a:t>
            </a:r>
            <a:endParaRPr lang="en-US" sz="3900" b="1" dirty="0" smtClean="0"/>
          </a:p>
          <a:p>
            <a:r>
              <a:rPr lang="en-US" sz="3900" b="1" dirty="0" smtClean="0"/>
              <a:t>using </a:t>
            </a:r>
            <a:r>
              <a:rPr lang="en-US" sz="3900" b="1" dirty="0"/>
              <a:t>Tessellation Caching</a:t>
            </a:r>
            <a:br>
              <a:rPr lang="en-US" sz="3900" b="1" dirty="0"/>
            </a:br>
            <a:r>
              <a:rPr lang="en-US" dirty="0"/>
              <a:t>Carsten </a:t>
            </a:r>
            <a:r>
              <a:rPr lang="en-US" dirty="0" err="1"/>
              <a:t>Benthin</a:t>
            </a:r>
            <a:r>
              <a:rPr lang="en-US" dirty="0"/>
              <a:t>, Sven </a:t>
            </a:r>
            <a:r>
              <a:rPr lang="en-US" dirty="0" err="1"/>
              <a:t>Woop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Matthias </a:t>
            </a:r>
            <a:r>
              <a:rPr lang="en-US" dirty="0" err="1"/>
              <a:t>Nießner</a:t>
            </a:r>
            <a:r>
              <a:rPr lang="en-US" dirty="0"/>
              <a:t>, </a:t>
            </a:r>
          </a:p>
          <a:p>
            <a:r>
              <a:rPr lang="en-US" dirty="0" smtClean="0"/>
              <a:t>Kai </a:t>
            </a:r>
            <a:r>
              <a:rPr lang="en-US" dirty="0" err="1"/>
              <a:t>Selgard</a:t>
            </a:r>
            <a:r>
              <a:rPr lang="en-US" dirty="0"/>
              <a:t>, </a:t>
            </a:r>
            <a:r>
              <a:rPr lang="en-US" dirty="0" smtClean="0"/>
              <a:t>Ingo </a:t>
            </a:r>
            <a:r>
              <a:rPr lang="en-US" dirty="0"/>
              <a:t>Wald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86" y="2981325"/>
            <a:ext cx="3157314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900" b="1" dirty="0"/>
              <a:t>Morton </a:t>
            </a:r>
            <a:r>
              <a:rPr lang="en-US" sz="3900" b="1" dirty="0" smtClean="0"/>
              <a:t>Integrals for </a:t>
            </a:r>
            <a:r>
              <a:rPr lang="en-US" sz="3900" b="1" dirty="0"/>
              <a:t>High Speed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Geometry </a:t>
            </a:r>
            <a:r>
              <a:rPr lang="en-US" sz="3900" b="1" dirty="0"/>
              <a:t>Simplification</a:t>
            </a:r>
            <a:br>
              <a:rPr lang="en-US" sz="3900" b="1" dirty="0"/>
            </a:br>
            <a:r>
              <a:rPr lang="en-US" dirty="0"/>
              <a:t>Hélène Legrand, </a:t>
            </a:r>
            <a:r>
              <a:rPr lang="en-US" dirty="0" err="1"/>
              <a:t>Tamy</a:t>
            </a:r>
            <a:r>
              <a:rPr lang="en-US" dirty="0"/>
              <a:t> </a:t>
            </a:r>
            <a:r>
              <a:rPr lang="en-US" dirty="0" err="1"/>
              <a:t>Boubekeur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31" y="4135597"/>
            <a:ext cx="6759162" cy="1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900" b="1" dirty="0"/>
              <a:t>Decoupled Coverage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Anti-Aliasing</a:t>
            </a:r>
            <a:r>
              <a:rPr lang="en-US" sz="3900" b="1" dirty="0"/>
              <a:t/>
            </a:r>
            <a:br>
              <a:rPr lang="en-US" sz="3900" b="1" dirty="0"/>
            </a:br>
            <a:r>
              <a:rPr lang="en-US" dirty="0" err="1"/>
              <a:t>Yuxiang</a:t>
            </a:r>
            <a:r>
              <a:rPr lang="en-US" dirty="0"/>
              <a:t> Wang, Chris Wyman,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Yong </a:t>
            </a:r>
            <a:r>
              <a:rPr lang="en-US" dirty="0"/>
              <a:t>He, Pradeep Sen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86475" y="1624013"/>
            <a:ext cx="26812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025"/>
            <a:ext cx="4486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place…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900" b="1" dirty="0"/>
              <a:t>Morton </a:t>
            </a:r>
            <a:r>
              <a:rPr lang="en-US" sz="3900" b="1" dirty="0" smtClean="0"/>
              <a:t>Integrals for </a:t>
            </a:r>
            <a:r>
              <a:rPr lang="en-US" sz="3900" b="1" dirty="0"/>
              <a:t>High Speed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Geometry </a:t>
            </a:r>
            <a:r>
              <a:rPr lang="en-US" sz="3900" b="1" dirty="0"/>
              <a:t>Simplification</a:t>
            </a:r>
            <a:br>
              <a:rPr lang="en-US" sz="3900" b="1" dirty="0"/>
            </a:br>
            <a:r>
              <a:rPr lang="en-US" dirty="0"/>
              <a:t>Hélène Legrand, </a:t>
            </a:r>
            <a:r>
              <a:rPr lang="en-US" dirty="0" err="1"/>
              <a:t>Tamy</a:t>
            </a:r>
            <a:r>
              <a:rPr lang="en-US" dirty="0"/>
              <a:t> </a:t>
            </a:r>
            <a:r>
              <a:rPr lang="en-US" dirty="0" err="1"/>
              <a:t>Boubekeur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31" y="4135597"/>
            <a:ext cx="6759162" cy="1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301</Words>
  <Application>Microsoft Office PowerPoint</Application>
  <PresentationFormat>On-screen Show (16:10)</PresentationFormat>
  <Paragraphs>100</Paragraphs>
  <Slides>26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HPG 2015 Award Ceremony Petrik Clarberg and Elmar Eisemann</vt:lpstr>
      <vt:lpstr>Award  Ceremony</vt:lpstr>
      <vt:lpstr>Wolfgang Straßer Award 2015</vt:lpstr>
      <vt:lpstr>Nominees</vt:lpstr>
      <vt:lpstr>Nominees</vt:lpstr>
      <vt:lpstr>Nominees</vt:lpstr>
      <vt:lpstr>Nominees</vt:lpstr>
      <vt:lpstr>Second place…</vt:lpstr>
      <vt:lpstr>Second Place</vt:lpstr>
      <vt:lpstr>And the winner is…</vt:lpstr>
      <vt:lpstr>Wolfgang Straßer  Award 2015</vt:lpstr>
      <vt:lpstr>Award  Ceremony</vt:lpstr>
      <vt:lpstr>Test of  Time Award?</vt:lpstr>
      <vt:lpstr>Graphics Hardware 1986</vt:lpstr>
      <vt:lpstr>Honorable Mention</vt:lpstr>
      <vt:lpstr>Remarkable  Quotes</vt:lpstr>
      <vt:lpstr>Remarkable  Quotes</vt:lpstr>
      <vt:lpstr>Image of the Conference</vt:lpstr>
      <vt:lpstr>Honorable Mention</vt:lpstr>
      <vt:lpstr>Test-of-Time Award for 2006</vt:lpstr>
      <vt:lpstr>2006 - Nominees</vt:lpstr>
      <vt:lpstr>2006 - Nominees</vt:lpstr>
      <vt:lpstr>2006 - Nominees</vt:lpstr>
      <vt:lpstr>And the winner is…</vt:lpstr>
      <vt:lpstr>Test-Of-Time  2006 Award</vt:lpstr>
      <vt:lpstr>Thank you very much!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Clarberg, Petrik</dc:creator>
  <cp:lastModifiedBy>eisemann</cp:lastModifiedBy>
  <cp:revision>68</cp:revision>
  <dcterms:created xsi:type="dcterms:W3CDTF">2015-08-06T19:57:39Z</dcterms:created>
  <dcterms:modified xsi:type="dcterms:W3CDTF">2015-09-16T12:52:56Z</dcterms:modified>
</cp:coreProperties>
</file>