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9" r:id="rId14"/>
    <p:sldId id="275" r:id="rId15"/>
    <p:sldId id="277" r:id="rId16"/>
    <p:sldId id="276" r:id="rId17"/>
    <p:sldId id="266" r:id="rId18"/>
    <p:sldId id="264" r:id="rId19"/>
    <p:sldId id="267" r:id="rId20"/>
    <p:sldId id="268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FCAEB"/>
    <a:srgbClr val="DBE7F5"/>
    <a:srgbClr val="E7EFF9"/>
    <a:srgbClr val="E1EBF7"/>
    <a:srgbClr val="DAE7F6"/>
    <a:srgbClr val="ADBDD1"/>
    <a:srgbClr val="A7A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Adobe Gothic Std B" pitchFamily="34" charset="-128"/>
              </a:defRPr>
            </a:lvl1pPr>
          </a:lstStyle>
          <a:p>
            <a:r>
              <a:rPr lang="en-US" dirty="0" smtClean="0"/>
              <a:t>Rama </a:t>
            </a:r>
            <a:r>
              <a:rPr lang="en-US" dirty="0" err="1" smtClean="0"/>
              <a:t>Hoetzlein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High Performance Graphics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D9463A-33B8-4CB1-B1A5-46C5A3A67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7EFF9"/>
              </a:gs>
              <a:gs pos="88000">
                <a:srgbClr val="DBE7F5"/>
              </a:gs>
              <a:gs pos="100000">
                <a:srgbClr val="AFCAEB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vidia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5800" y="6248400"/>
            <a:ext cx="685800" cy="5061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1628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9463A-33B8-4CB1-B1A5-46C5A3A67BC0}" type="slidenum">
              <a:rPr lang="en-US" sz="1200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hoetzlein@nvidia.co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6553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entury Gothic" pitchFamily="34" charset="0"/>
              </a:rPr>
              <a:t>GVDB: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err="1" smtClean="0">
                <a:latin typeface="Century Gothic" pitchFamily="34" charset="0"/>
              </a:rPr>
              <a:t>Raytracing</a:t>
            </a:r>
            <a:r>
              <a:rPr lang="en-US" sz="2600" dirty="0" smtClean="0">
                <a:latin typeface="Century Gothic" pitchFamily="34" charset="0"/>
              </a:rPr>
              <a:t> Sparse </a:t>
            </a:r>
            <a:r>
              <a:rPr lang="en-US" sz="2600" dirty="0" err="1" smtClean="0">
                <a:latin typeface="Century Gothic" pitchFamily="34" charset="0"/>
              </a:rPr>
              <a:t>Voxel</a:t>
            </a:r>
            <a:r>
              <a:rPr lang="en-US" sz="2600" dirty="0" smtClean="0">
                <a:latin typeface="Century Gothic" pitchFamily="34" charset="0"/>
              </a:rPr>
              <a:t> Database Structures on the GPU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/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Rama </a:t>
            </a:r>
            <a:r>
              <a:rPr lang="en-US" sz="2000" dirty="0" err="1" smtClean="0">
                <a:latin typeface="Century Gothic" pitchFamily="34" charset="0"/>
              </a:rPr>
              <a:t>Hoetzlein</a:t>
            </a:r>
            <a:r>
              <a:rPr lang="en-US" sz="2000" dirty="0" smtClean="0">
                <a:latin typeface="Century Gothic" pitchFamily="34" charset="0"/>
              </a:rPr>
              <a:t>, NVIDIA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b="1" dirty="0" smtClean="0">
                <a:latin typeface="Century Gothic" pitchFamily="34" charset="0"/>
              </a:rPr>
              <a:t>High Performance Graphics 2016</a:t>
            </a:r>
            <a:br>
              <a:rPr lang="en-US" sz="2000" b="1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Trinity College, Dublin</a:t>
            </a:r>
            <a:br>
              <a:rPr lang="en-US" sz="2000" dirty="0" smtClean="0">
                <a:latin typeface="Century Gothic" pitchFamily="34" charset="0"/>
              </a:rPr>
            </a:b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239000" y="3048000"/>
            <a:ext cx="685800" cy="24384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Empty Skipping - Consistently &lt;10% of time. Memory bound (no </a:t>
            </a:r>
            <a:r>
              <a:rPr lang="en-US" dirty="0" err="1" smtClean="0">
                <a:solidFill>
                  <a:srgbClr val="FFFF00"/>
                </a:solidFill>
              </a:rPr>
              <a:t>sm</a:t>
            </a:r>
            <a:r>
              <a:rPr lang="en-US" dirty="0" smtClean="0">
                <a:solidFill>
                  <a:srgbClr val="FFFF00"/>
                </a:solidFill>
              </a:rPr>
              <a:t>, no </a:t>
            </a:r>
            <a:r>
              <a:rPr lang="en-US" dirty="0" err="1" smtClean="0">
                <a:solidFill>
                  <a:srgbClr val="FFFF00"/>
                </a:solidFill>
              </a:rPr>
              <a:t>tc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1950" y="3067050"/>
            <a:ext cx="685800" cy="241935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05050" y="3838575"/>
            <a:ext cx="36195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Brick Size - Larger bricks reduce total number of nodes, and atlas creation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838575"/>
            <a:ext cx="76200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3975" y="3838575"/>
            <a:ext cx="76200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05050" y="3838575"/>
            <a:ext cx="36195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Brick Size - Larger bricks </a:t>
            </a:r>
            <a:r>
              <a:rPr lang="en-US" i="1" dirty="0" smtClean="0">
                <a:solidFill>
                  <a:srgbClr val="FFFF00"/>
                </a:solidFill>
              </a:rPr>
              <a:t>also </a:t>
            </a:r>
            <a:r>
              <a:rPr lang="en-US" dirty="0" smtClean="0">
                <a:solidFill>
                  <a:srgbClr val="FFFF00"/>
                </a:solidFill>
              </a:rPr>
              <a:t>dramatically reduce tree rebuild 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838575"/>
            <a:ext cx="76200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838575"/>
            <a:ext cx="60960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05050" y="3838575"/>
            <a:ext cx="20955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Brick Size - </a:t>
            </a:r>
            <a:r>
              <a:rPr lang="en-US" i="1" dirty="0" smtClean="0">
                <a:solidFill>
                  <a:srgbClr val="FFFF00"/>
                </a:solidFill>
              </a:rPr>
              <a:t>and.. </a:t>
            </a:r>
            <a:r>
              <a:rPr lang="en-US" dirty="0" smtClean="0">
                <a:solidFill>
                  <a:srgbClr val="FFFF00"/>
                </a:solidFill>
              </a:rPr>
              <a:t>improve render performance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838575"/>
            <a:ext cx="762000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29599" y="3838575"/>
            <a:ext cx="466725" cy="8382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24400" y="4191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-6%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+50x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0375" y="4191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+28%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400" y="4191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+37%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6975" y="379095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8126"/>
            <a:ext cx="2828925" cy="142874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Topology - </a:t>
            </a:r>
            <a:r>
              <a:rPr lang="en-US" dirty="0" err="1" smtClean="0">
                <a:solidFill>
                  <a:srgbClr val="FFFF00"/>
                </a:solidFill>
              </a:rPr>
              <a:t>Octree</a:t>
            </a:r>
            <a:r>
              <a:rPr lang="en-US" dirty="0" smtClean="0">
                <a:solidFill>
                  <a:srgbClr val="FFFF00"/>
                </a:solidFill>
              </a:rPr>
              <a:t> construction has higher cost, due to more intermediate nodes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48125"/>
            <a:ext cx="609600" cy="152401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886325"/>
            <a:ext cx="2819400" cy="142875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4886325"/>
            <a:ext cx="609600" cy="152401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5514975"/>
            <a:ext cx="2819400" cy="180975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67450" y="5514975"/>
            <a:ext cx="609600" cy="152401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715000"/>
            <a:ext cx="2809875" cy="1524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57925" y="5715000"/>
            <a:ext cx="609600" cy="152401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19549"/>
            <a:ext cx="9144000" cy="219075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	VDB Topology - For GPU &lt;3,3,3,4&gt; found to be better than default &lt;5,4,3&gt; in </a:t>
            </a:r>
            <a:r>
              <a:rPr lang="en-US" dirty="0" err="1" smtClean="0">
                <a:solidFill>
                  <a:srgbClr val="FFFF00"/>
                </a:solidFill>
              </a:rPr>
              <a:t>OpenVDB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686425"/>
            <a:ext cx="9144000" cy="2286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25" y="5905500"/>
            <a:ext cx="9144000" cy="20955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</a:t>
            </a:r>
            <a:r>
              <a:rPr lang="en-US" dirty="0" err="1" smtClean="0">
                <a:solidFill>
                  <a:srgbClr val="FFFF00"/>
                </a:solidFill>
              </a:rPr>
              <a:t>Tilemaps</a:t>
            </a:r>
            <a:r>
              <a:rPr lang="en-US" dirty="0" smtClean="0">
                <a:solidFill>
                  <a:srgbClr val="FFFF00"/>
                </a:solidFill>
              </a:rPr>
              <a:t> - Rendering unfair, active bitmasks non-optimal . Lookup should be O(1)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9402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NVIDIA </a:t>
            </a:r>
            <a:r>
              <a:rPr lang="en-US" dirty="0" err="1" smtClean="0">
                <a:latin typeface="Century Gothic" pitchFamily="34" charset="0"/>
              </a:rPr>
              <a:t>OptiX</a:t>
            </a:r>
            <a:r>
              <a:rPr lang="en-US" dirty="0" smtClean="0">
                <a:latin typeface="Century Gothic" pitchFamily="34" charset="0"/>
              </a:rPr>
              <a:t> Integration</a:t>
            </a:r>
            <a:endParaRPr lang="en-US" dirty="0"/>
          </a:p>
        </p:txBody>
      </p:sp>
      <p:pic>
        <p:nvPicPr>
          <p:cNvPr id="7170" name="Picture 2" descr="D:\Codes\GVDB_Master\HPG2016_Paper\figure_gvdb_bunn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029200" cy="5437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86400"/>
            <a:ext cx="152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Rendered in 1.3</a:t>
            </a:r>
          </a:p>
          <a:p>
            <a:r>
              <a:rPr lang="en-US" sz="1100" dirty="0" smtClean="0"/>
              <a:t>seconds at 1280x960 with 16 samples and 3 rays/pixel on a </a:t>
            </a:r>
            <a:r>
              <a:rPr lang="en-US" sz="1100" dirty="0" err="1" smtClean="0"/>
              <a:t>Quadro</a:t>
            </a:r>
            <a:endParaRPr lang="en-US" sz="1100" dirty="0" smtClean="0"/>
          </a:p>
          <a:p>
            <a:r>
              <a:rPr lang="en-US" sz="1100" dirty="0" smtClean="0"/>
              <a:t>M6000. 48 rays/pix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76200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endParaRPr lang="en-US" dirty="0"/>
          </a:p>
        </p:txBody>
      </p:sp>
      <p:pic>
        <p:nvPicPr>
          <p:cNvPr id="8198" name="Picture 6" descr="D:\Codes\GVDB_Master\HPG2016_Paper\figure_gvdb_j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399"/>
            <a:ext cx="7391400" cy="5623163"/>
          </a:xfrm>
          <a:prstGeom prst="rect">
            <a:avLst/>
          </a:prstGeom>
          <a:noFill/>
        </p:spPr>
      </p:pic>
      <p:pic>
        <p:nvPicPr>
          <p:cNvPr id="8197" name="Picture 5" descr="D:\Codes\GVDB_Master\Results\v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505200" cy="2547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289175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Current Directions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1. Comparison to </a:t>
            </a:r>
            <a:r>
              <a:rPr lang="en-US" sz="2000" dirty="0" err="1" smtClean="0">
                <a:latin typeface="Century Gothic" pitchFamily="34" charset="0"/>
              </a:rPr>
              <a:t>Gigavoxels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	</a:t>
            </a:r>
            <a:r>
              <a:rPr lang="en-US" dirty="0" smtClean="0">
                <a:latin typeface="Century Gothic" pitchFamily="34" charset="0"/>
              </a:rPr>
              <a:t>recently available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2. Dynamic topology on GPU		parallel pool </a:t>
            </a:r>
            <a:r>
              <a:rPr lang="en-US" dirty="0" smtClean="0">
                <a:latin typeface="Century Gothic" pitchFamily="34" charset="0"/>
              </a:rPr>
              <a:t>updates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Future Goals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1. Full In-situ Simulation  </a:t>
            </a:r>
            <a:r>
              <a:rPr lang="en-US" dirty="0" smtClean="0">
                <a:latin typeface="Century Gothic" pitchFamily="34" charset="0"/>
              </a:rPr>
              <a:t> 		multiple channels</a:t>
            </a: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2. Out-of-Core rendering </a:t>
            </a:r>
            <a:r>
              <a:rPr lang="en-US" dirty="0" smtClean="0">
                <a:latin typeface="Century Gothic" pitchFamily="34" charset="0"/>
              </a:rPr>
              <a:t> 		residency bit</a:t>
            </a: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3. Level of Detail   </a:t>
            </a:r>
            <a:r>
              <a:rPr lang="en-US" sz="1600" dirty="0" smtClean="0">
                <a:latin typeface="Century Gothic" pitchFamily="34" charset="0"/>
              </a:rPr>
              <a:t> 			</a:t>
            </a:r>
            <a:r>
              <a:rPr lang="en-US" dirty="0" smtClean="0">
                <a:latin typeface="Century Gothic" pitchFamily="34" charset="0"/>
              </a:rPr>
              <a:t>multiple atlases</a:t>
            </a: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Sparse Volume Rendering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Meshes &amp; Point Clouds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>Binary </a:t>
            </a:r>
            <a:r>
              <a:rPr lang="en-US" b="1" dirty="0" err="1" smtClean="0"/>
              <a:t>Voxels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Kampe</a:t>
            </a:r>
            <a:r>
              <a:rPr lang="en-US" dirty="0" smtClean="0"/>
              <a:t>, 2013	acyclic DAGs</a:t>
            </a:r>
            <a:br>
              <a:rPr lang="en-US" dirty="0" smtClean="0"/>
            </a:br>
            <a:r>
              <a:rPr lang="en-US" dirty="0" err="1" smtClean="0"/>
              <a:t>Niessner</a:t>
            </a:r>
            <a:r>
              <a:rPr lang="en-US" dirty="0" smtClean="0"/>
              <a:t>, 2013	</a:t>
            </a:r>
            <a:r>
              <a:rPr lang="en-US" dirty="0" err="1" smtClean="0"/>
              <a:t>voxel</a:t>
            </a:r>
            <a:r>
              <a:rPr lang="en-US" dirty="0" smtClean="0"/>
              <a:t> hashing (SDF) </a:t>
            </a:r>
            <a:br>
              <a:rPr lang="en-US" dirty="0" smtClean="0"/>
            </a:br>
            <a:r>
              <a:rPr lang="en-US" dirty="0" err="1" smtClean="0"/>
              <a:t>Reichl</a:t>
            </a:r>
            <a:r>
              <a:rPr lang="en-US" dirty="0" smtClean="0"/>
              <a:t>, 2014	</a:t>
            </a:r>
            <a:r>
              <a:rPr lang="en-US" dirty="0" err="1" smtClean="0"/>
              <a:t>voxel</a:t>
            </a:r>
            <a:r>
              <a:rPr lang="en-US" dirty="0" smtClean="0"/>
              <a:t> hashing</a:t>
            </a:r>
            <a:br>
              <a:rPr lang="en-US" dirty="0" smtClean="0"/>
            </a:br>
            <a:r>
              <a:rPr lang="en-US" dirty="0" smtClean="0"/>
              <a:t>Villanueva, 2016	graph similarities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Meshes</a:t>
            </a:r>
            <a:br>
              <a:rPr lang="en-US" b="1" dirty="0" smtClean="0"/>
            </a:br>
            <a:r>
              <a:rPr lang="en-US" dirty="0" err="1" smtClean="0"/>
              <a:t>Laine</a:t>
            </a:r>
            <a:r>
              <a:rPr lang="en-US" dirty="0" smtClean="0"/>
              <a:t>, 2010 	sparse </a:t>
            </a:r>
            <a:r>
              <a:rPr lang="en-US" dirty="0" err="1" smtClean="0"/>
              <a:t>voxel</a:t>
            </a:r>
            <a:r>
              <a:rPr lang="en-US" dirty="0" smtClean="0"/>
              <a:t> </a:t>
            </a:r>
            <a:r>
              <a:rPr lang="en-US" dirty="0" err="1" smtClean="0"/>
              <a:t>octrees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Chajdas</a:t>
            </a:r>
            <a:r>
              <a:rPr lang="en-US" dirty="0" smtClean="0"/>
              <a:t>, 2014</a:t>
            </a:r>
            <a:r>
              <a:rPr lang="en-US" b="1" dirty="0" smtClean="0"/>
              <a:t>	</a:t>
            </a:r>
            <a:r>
              <a:rPr lang="en-US" dirty="0" smtClean="0"/>
              <a:t>sparse </a:t>
            </a:r>
            <a:r>
              <a:rPr lang="en-US" dirty="0" err="1" smtClean="0"/>
              <a:t>voxel</a:t>
            </a:r>
            <a:r>
              <a:rPr lang="en-US" dirty="0" smtClean="0"/>
              <a:t> </a:t>
            </a:r>
            <a:r>
              <a:rPr lang="en-US" dirty="0" err="1" smtClean="0"/>
              <a:t>octrees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Reichl</a:t>
            </a:r>
            <a:r>
              <a:rPr lang="en-US" dirty="0" smtClean="0"/>
              <a:t>, 2015</a:t>
            </a:r>
            <a:r>
              <a:rPr lang="en-US" b="1" dirty="0" smtClean="0"/>
              <a:t>	</a:t>
            </a:r>
            <a:r>
              <a:rPr lang="en-US" dirty="0" smtClean="0"/>
              <a:t>fragment buffers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Isosurfaces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Hadwiger</a:t>
            </a:r>
            <a:r>
              <a:rPr lang="en-US" dirty="0" smtClean="0"/>
              <a:t>, 2005	complex </a:t>
            </a:r>
            <a:r>
              <a:rPr lang="en-US" dirty="0" err="1" smtClean="0"/>
              <a:t>shaders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Knoll, 2009	multi-res surfaces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143000"/>
            <a:ext cx="426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Volumetric Data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Octrees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Boada</a:t>
            </a:r>
            <a:r>
              <a:rPr lang="en-US" dirty="0" smtClean="0"/>
              <a:t>, 2001	texture-based </a:t>
            </a:r>
            <a:r>
              <a:rPr lang="en-US" dirty="0" err="1" smtClean="0"/>
              <a:t>octree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Crassin</a:t>
            </a:r>
            <a:r>
              <a:rPr lang="en-US" dirty="0" smtClean="0"/>
              <a:t>, 2008 	</a:t>
            </a:r>
            <a:r>
              <a:rPr lang="en-US" dirty="0" err="1" smtClean="0"/>
              <a:t>gigavoxels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Tilemap</a:t>
            </a:r>
            <a:r>
              <a:rPr lang="en-US" b="1" dirty="0" smtClean="0"/>
              <a:t> Grids</a:t>
            </a:r>
            <a:br>
              <a:rPr lang="en-US" b="1" dirty="0" smtClean="0"/>
            </a:br>
            <a:r>
              <a:rPr lang="en-US" dirty="0" err="1" smtClean="0"/>
              <a:t>Hadwiger</a:t>
            </a:r>
            <a:r>
              <a:rPr lang="en-US" dirty="0" smtClean="0"/>
              <a:t>, 2012	per-sample, out-of-core</a:t>
            </a:r>
            <a:br>
              <a:rPr lang="en-US" dirty="0" smtClean="0"/>
            </a:br>
            <a:r>
              <a:rPr lang="en-US" dirty="0" err="1" smtClean="0"/>
              <a:t>Fogal</a:t>
            </a:r>
            <a:r>
              <a:rPr lang="en-US" dirty="0" smtClean="0"/>
              <a:t>, 2013	index table, out-of-core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i="1" dirty="0" smtClean="0"/>
              <a:t>Goals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very large domains</a:t>
            </a:r>
            <a:br>
              <a:rPr lang="en-US" dirty="0" smtClean="0"/>
            </a:br>
            <a:r>
              <a:rPr lang="en-US" dirty="0" smtClean="0"/>
              <a:t>uncompressed, scalar fields</a:t>
            </a:r>
            <a:br>
              <a:rPr lang="en-US" dirty="0" smtClean="0"/>
            </a:br>
            <a:r>
              <a:rPr lang="en-US" dirty="0" smtClean="0"/>
              <a:t>volume ray sampling</a:t>
            </a:r>
            <a:br>
              <a:rPr lang="en-US" dirty="0" smtClean="0"/>
            </a:br>
            <a:r>
              <a:rPr lang="en-US" dirty="0" smtClean="0"/>
              <a:t>efficient dynamic topology</a:t>
            </a:r>
          </a:p>
          <a:p>
            <a:r>
              <a:rPr lang="en-US" dirty="0" smtClean="0"/>
              <a:t>all in memory (for simulation)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143000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Thank you!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657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		Thanks to: 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i="1" dirty="0" smtClean="0">
                <a:latin typeface="Century Gothic" pitchFamily="34" charset="0"/>
              </a:rPr>
              <a:t>NVIDIA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Tristan </a:t>
            </a:r>
            <a:r>
              <a:rPr lang="en-US" dirty="0" err="1" smtClean="0">
                <a:latin typeface="Century Gothic" pitchFamily="34" charset="0"/>
              </a:rPr>
              <a:t>Lorach</a:t>
            </a:r>
            <a:r>
              <a:rPr lang="en-US" dirty="0" smtClean="0">
                <a:latin typeface="Century Gothic" pitchFamily="34" charset="0"/>
              </a:rPr>
              <a:t>		Tom </a:t>
            </a:r>
            <a:r>
              <a:rPr lang="en-US" dirty="0" err="1" smtClean="0">
                <a:latin typeface="Century Gothic" pitchFamily="34" charset="0"/>
              </a:rPr>
              <a:t>Fogal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err="1" smtClean="0">
                <a:latin typeface="Century Gothic" pitchFamily="34" charset="0"/>
              </a:rPr>
              <a:t>Holger</a:t>
            </a:r>
            <a:r>
              <a:rPr lang="en-US" dirty="0" smtClean="0">
                <a:latin typeface="Century Gothic" pitchFamily="34" charset="0"/>
              </a:rPr>
              <a:t> Kunz		</a:t>
            </a:r>
            <a:r>
              <a:rPr lang="en-US" dirty="0" err="1" smtClean="0">
                <a:latin typeface="Century Gothic" pitchFamily="34" charset="0"/>
              </a:rPr>
              <a:t>Christoph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Kubisch</a:t>
            </a:r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Steven Parker		Chris Hebert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Ken </a:t>
            </a:r>
            <a:r>
              <a:rPr lang="en-US" dirty="0" err="1" smtClean="0">
                <a:latin typeface="Century Gothic" pitchFamily="34" charset="0"/>
              </a:rPr>
              <a:t>Museth</a:t>
            </a:r>
            <a:r>
              <a:rPr lang="en-US" dirty="0" smtClean="0">
                <a:latin typeface="Century Gothic" pitchFamily="34" charset="0"/>
              </a:rPr>
              <a:t>,  </a:t>
            </a:r>
            <a:r>
              <a:rPr lang="en-US" i="1" dirty="0" err="1" smtClean="0">
                <a:latin typeface="Century Gothic" pitchFamily="34" charset="0"/>
              </a:rPr>
              <a:t>Dreamworks</a:t>
            </a:r>
            <a:r>
              <a:rPr lang="en-US" i="1" dirty="0" smtClean="0">
                <a:latin typeface="Century Gothic" pitchFamily="34" charset="0"/>
              </a:rPr>
              <a:t> Animation </a:t>
            </a:r>
            <a:r>
              <a:rPr lang="en-US" dirty="0" smtClean="0">
                <a:latin typeface="Century Gothic" pitchFamily="34" charset="0"/>
              </a:rPr>
              <a:t>and </a:t>
            </a:r>
            <a:r>
              <a:rPr lang="en-US" i="1" dirty="0" err="1" smtClean="0">
                <a:latin typeface="Century Gothic" pitchFamily="34" charset="0"/>
              </a:rPr>
              <a:t>SpaceX</a:t>
            </a:r>
            <a:endParaRPr lang="en-US" i="1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728" y="1891010"/>
            <a:ext cx="40767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Rama Hoetzlein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  <a:hlinkClick r:id="rId2"/>
              </a:rPr>
              <a:t>rhoetzlein@nvidia.com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http://</a:t>
            </a:r>
            <a:r>
              <a:rPr lang="en-US" b="1" dirty="0" smtClean="0">
                <a:latin typeface="Century Gothic" pitchFamily="34" charset="0"/>
              </a:rPr>
              <a:t>developer.nvidia.com/gvdb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3720454" cy="372045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655591" y="2990856"/>
            <a:ext cx="252415" cy="245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100"/>
          </a:p>
        </p:txBody>
      </p:sp>
      <p:pic>
        <p:nvPicPr>
          <p:cNvPr id="4" name="Picture 3" descr="spars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409701"/>
            <a:ext cx="366196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GVDB vs. Virtual Hashing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752600"/>
            <a:ext cx="4114800" cy="2286000"/>
          </a:xfrm>
          <a:prstGeom prst="line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38750" y="214312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95950" y="240982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76875" y="227647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81550" y="189547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53150" y="265747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9400" y="292417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961231" y="2057400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152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lookup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1447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hash lookup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257800" y="1828800"/>
            <a:ext cx="3048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6400" y="990600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GVDB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2943225"/>
            <a:ext cx="3048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100"/>
          </a:p>
        </p:txBody>
      </p:sp>
      <p:sp>
        <p:nvSpPr>
          <p:cNvPr id="27" name="TextBox 26"/>
          <p:cNvSpPr txBox="1"/>
          <p:nvPr/>
        </p:nvSpPr>
        <p:spPr>
          <a:xfrm>
            <a:off x="5791200" y="990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Hashing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5410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Belief:  </a:t>
            </a:r>
            <a:r>
              <a:rPr lang="en-US" dirty="0" smtClean="0"/>
              <a:t>GVDB may win as volume res scales, </a:t>
            </a:r>
            <a:br>
              <a:rPr lang="en-US" dirty="0" smtClean="0"/>
            </a:br>
            <a:r>
              <a:rPr lang="en-US" dirty="0" smtClean="0"/>
              <a:t>             since hash lookups must walk virtual brick index space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828800"/>
            <a:ext cx="4114800" cy="2286000"/>
          </a:xfrm>
          <a:prstGeom prst="line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66800" y="2286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90650" y="244792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5050" y="296227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43400" y="1295400"/>
          <a:ext cx="4203700" cy="390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7492063" imgH="6971429" progId="">
                  <p:embed/>
                </p:oleObj>
              </mc:Choice>
              <mc:Fallback>
                <p:oleObj name="Image" r:id="rId3" imgW="7492063" imgH="69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203700" cy="3907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381000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entury Gothic" pitchFamily="34" charset="0"/>
              </a:rPr>
              <a:t>Voxel</a:t>
            </a:r>
            <a:r>
              <a:rPr lang="en-US" sz="2400" dirty="0" smtClean="0">
                <a:latin typeface="Century Gothic" pitchFamily="34" charset="0"/>
              </a:rPr>
              <a:t> Data Base (VDB)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7288305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VDB: High-Resolution Sparse Volumes with Dynamic Topology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Museth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Dreamworks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Animation. Transactions on Graphics, 2013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4202650" cy="141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95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OpenVDB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Focus on simulation and rendering</a:t>
            </a:r>
            <a:br>
              <a:rPr lang="en-US" dirty="0" smtClean="0"/>
            </a:br>
            <a:r>
              <a:rPr lang="en-US" dirty="0" smtClean="0"/>
              <a:t>- Multiple channels, scalar data</a:t>
            </a:r>
            <a:br>
              <a:rPr lang="en-US" dirty="0" smtClean="0"/>
            </a:br>
            <a:r>
              <a:rPr lang="en-US" dirty="0" smtClean="0"/>
              <a:t>- Uncompressed </a:t>
            </a:r>
            <a:br>
              <a:rPr lang="en-US" dirty="0" smtClean="0"/>
            </a:br>
            <a:r>
              <a:rPr lang="en-US" dirty="0" smtClean="0"/>
              <a:t>- Dynamic topology</a:t>
            </a:r>
            <a:br>
              <a:rPr lang="en-US" dirty="0" smtClean="0"/>
            </a:br>
            <a:r>
              <a:rPr lang="en-US" dirty="0" smtClean="0"/>
              <a:t>- Very large domains, same grid</a:t>
            </a:r>
            <a:br>
              <a:rPr lang="en-US" dirty="0" smtClean="0"/>
            </a:br>
            <a:r>
              <a:rPr lang="en-US" dirty="0" smtClean="0"/>
              <a:t>- Multi-core CPU (</a:t>
            </a:r>
            <a:r>
              <a:rPr lang="en-US" dirty="0" err="1" smtClean="0"/>
              <a:t>iterators</a:t>
            </a:r>
            <a:r>
              <a:rPr lang="en-US" dirty="0" smtClean="0"/>
              <a:t>, etc.)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rs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46" y="2743200"/>
            <a:ext cx="3351253" cy="3347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381000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VDB Topology</a:t>
            </a:r>
            <a:endParaRPr lang="en-US" sz="2400" dirty="0"/>
          </a:p>
        </p:txBody>
      </p:sp>
      <p:pic>
        <p:nvPicPr>
          <p:cNvPr id="2050" name="Picture 2" descr="D:\Codes\GVDB_Master\HPG2016_Paper\figure_gvdb_ba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4541264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1066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VDB: Hierarchy of </a:t>
            </a:r>
            <a:r>
              <a:rPr lang="en-US" dirty="0" err="1" smtClean="0"/>
              <a:t>voxel</a:t>
            </a:r>
            <a:r>
              <a:rPr lang="en-US" dirty="0" smtClean="0"/>
              <a:t> grids, where active children are enabled using a bitmask for pointer indirection.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419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Log2 Dims</a:t>
            </a:r>
            <a:r>
              <a:rPr lang="en-US" dirty="0" smtClean="0"/>
              <a:t>	</a:t>
            </a:r>
            <a:r>
              <a:rPr lang="en-US" b="1" dirty="0" smtClean="0"/>
              <a:t>Structure</a:t>
            </a:r>
            <a:br>
              <a:rPr lang="en-US" b="1" dirty="0" smtClean="0"/>
            </a:br>
            <a:r>
              <a:rPr lang="en-US" dirty="0" smtClean="0"/>
              <a:t>&lt;1, 1, .., 1&gt;    	</a:t>
            </a:r>
            <a:r>
              <a:rPr lang="en-US" dirty="0" err="1" smtClean="0"/>
              <a:t>Octree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&lt;10, 2&gt;		Tile map</a:t>
            </a:r>
            <a:br>
              <a:rPr lang="en-US" dirty="0" smtClean="0"/>
            </a:br>
            <a:r>
              <a:rPr lang="en-US" dirty="0" smtClean="0"/>
              <a:t>&lt;*, 2&gt;		Hash map</a:t>
            </a:r>
            <a:br>
              <a:rPr lang="en-US" dirty="0" smtClean="0"/>
            </a:br>
            <a:r>
              <a:rPr lang="en-US" dirty="0" smtClean="0"/>
              <a:t>&lt;5,4,3&gt;		</a:t>
            </a:r>
            <a:r>
              <a:rPr lang="en-US" dirty="0" err="1" smtClean="0"/>
              <a:t>OpenVDB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&lt;3,3,3,4&gt;		GVDB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362200"/>
            <a:ext cx="321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L</a:t>
            </a:r>
            <a:r>
              <a:rPr lang="en-US" baseline="-25000" dirty="0" smtClean="0"/>
              <a:t>N</a:t>
            </a:r>
            <a:r>
              <a:rPr lang="en-US" dirty="0" smtClean="0"/>
              <a:t>, .., L</a:t>
            </a:r>
            <a:r>
              <a:rPr lang="en-US" baseline="-25000" dirty="0" smtClean="0"/>
              <a:t>2</a:t>
            </a:r>
            <a:r>
              <a:rPr lang="en-US" dirty="0" smtClean="0"/>
              <a:t>, L</a:t>
            </a:r>
            <a:r>
              <a:rPr lang="en-US" baseline="-25000" dirty="0" smtClean="0"/>
              <a:t>1</a:t>
            </a:r>
            <a:r>
              <a:rPr lang="en-US" dirty="0" smtClean="0"/>
              <a:t>, L</a:t>
            </a:r>
            <a:r>
              <a:rPr lang="en-US" baseline="-25000" dirty="0" smtClean="0"/>
              <a:t>0</a:t>
            </a:r>
            <a:r>
              <a:rPr lang="en-US" dirty="0" smtClean="0"/>
              <a:t> &gt;    L</a:t>
            </a:r>
            <a:r>
              <a:rPr lang="en-US" baseline="-25000" dirty="0" smtClean="0"/>
              <a:t>0</a:t>
            </a:r>
            <a:r>
              <a:rPr lang="en-US" dirty="0" smtClean="0"/>
              <a:t> = Leaf dim</a:t>
            </a:r>
            <a:endParaRPr lang="en-US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GVDB Memory Layout</a:t>
            </a:r>
            <a:endParaRPr lang="en-US" sz="2400" dirty="0"/>
          </a:p>
        </p:txBody>
      </p:sp>
      <p:pic>
        <p:nvPicPr>
          <p:cNvPr id="3074" name="Picture 2" descr="D:\Codes\GVDB_Master\HPG2016_Paper\figure_gvdb_m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414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598075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of node pools</a:t>
            </a:r>
            <a:br>
              <a:rPr lang="en-US" dirty="0" smtClean="0"/>
            </a:br>
            <a:r>
              <a:rPr lang="en-US" b="1" dirty="0" smtClean="0"/>
              <a:t>Pool 0: </a:t>
            </a:r>
            <a:r>
              <a:rPr lang="en-US" dirty="0" smtClean="0"/>
              <a:t>List of node data and active bitmasks</a:t>
            </a:r>
          </a:p>
          <a:p>
            <a:r>
              <a:rPr lang="en-US" b="1" dirty="0" smtClean="0"/>
              <a:t>Pool 1:</a:t>
            </a:r>
            <a:r>
              <a:rPr lang="en-US" dirty="0" smtClean="0"/>
              <a:t> List of active children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Benefits: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Run-time </a:t>
            </a:r>
            <a:r>
              <a:rPr lang="en-US" dirty="0" err="1" smtClean="0"/>
              <a:t>config</a:t>
            </a:r>
            <a:r>
              <a:rPr lang="en-US" dirty="0" smtClean="0"/>
              <a:t>, Dynamic, Fast construction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572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Compared to </a:t>
            </a:r>
            <a:r>
              <a:rPr lang="en-US" b="1" dirty="0" err="1" smtClean="0"/>
              <a:t>OpenVDB</a:t>
            </a:r>
            <a:r>
              <a:rPr lang="en-US" b="1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No host or device pointers </a:t>
            </a:r>
            <a:br>
              <a:rPr lang="en-US" dirty="0" smtClean="0"/>
            </a:br>
            <a:r>
              <a:rPr lang="en-US" dirty="0" smtClean="0"/>
              <a:t>- Identical data on CPU and GPU</a:t>
            </a:r>
            <a:br>
              <a:rPr lang="en-US" dirty="0" smtClean="0"/>
            </a:br>
            <a:r>
              <a:rPr lang="en-US" dirty="0" smtClean="0"/>
              <a:t>- Eliminate root, interior, leaf classes</a:t>
            </a:r>
          </a:p>
          <a:p>
            <a:r>
              <a:rPr lang="en-US" dirty="0" smtClean="0"/>
              <a:t>- Eliminate </a:t>
            </a:r>
            <a:r>
              <a:rPr lang="en-US" dirty="0" err="1" smtClean="0"/>
              <a:t>templating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Eliminate per-</a:t>
            </a:r>
            <a:r>
              <a:rPr lang="en-US" dirty="0" err="1" smtClean="0"/>
              <a:t>voxel</a:t>
            </a:r>
            <a:r>
              <a:rPr lang="en-US" dirty="0" smtClean="0"/>
              <a:t> </a:t>
            </a:r>
            <a:r>
              <a:rPr lang="en-US" dirty="0" err="1" smtClean="0"/>
              <a:t>iterators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367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Hierarchical </a:t>
            </a:r>
            <a:r>
              <a:rPr lang="en-US" sz="2400" dirty="0" err="1" smtClean="0">
                <a:latin typeface="Century Gothic" pitchFamily="34" charset="0"/>
              </a:rPr>
              <a:t>Raytracing</a:t>
            </a:r>
            <a:endParaRPr lang="en-US" sz="2400" dirty="0"/>
          </a:p>
        </p:txBody>
      </p:sp>
      <p:pic>
        <p:nvPicPr>
          <p:cNvPr id="4098" name="Picture 2" descr="D:\Codes\GVDB_Master\HPG2016_Paper\figure_gvdb_t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678835" cy="2362199"/>
          </a:xfrm>
          <a:prstGeom prst="rect">
            <a:avLst/>
          </a:prstGeom>
          <a:noFill/>
        </p:spPr>
      </p:pic>
      <p:pic>
        <p:nvPicPr>
          <p:cNvPr id="4" name="Picture 3" descr="gvdb_a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33400"/>
            <a:ext cx="4459602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5052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features:</a:t>
            </a:r>
            <a:br>
              <a:rPr lang="en-US" b="1" dirty="0" smtClean="0"/>
            </a:br>
            <a:r>
              <a:rPr lang="en-US" dirty="0" smtClean="0"/>
              <a:t>- Similar to </a:t>
            </a:r>
            <a:r>
              <a:rPr lang="en-US" dirty="0" err="1" smtClean="0"/>
              <a:t>kd</a:t>
            </a:r>
            <a:r>
              <a:rPr lang="en-US" dirty="0" smtClean="0"/>
              <a:t>-restart with</a:t>
            </a:r>
            <a:br>
              <a:rPr lang="en-US" dirty="0" smtClean="0"/>
            </a:br>
            <a:r>
              <a:rPr lang="en-US" dirty="0" smtClean="0"/>
              <a:t>   short stack</a:t>
            </a:r>
            <a:r>
              <a:rPr lang="en-US" i="1" dirty="0" smtClean="0"/>
              <a:t> </a:t>
            </a:r>
            <a:r>
              <a:rPr lang="en-US" dirty="0" smtClean="0"/>
              <a:t>[Foley '05]</a:t>
            </a:r>
          </a:p>
          <a:p>
            <a:r>
              <a:rPr lang="en-US" dirty="0" smtClean="0"/>
              <a:t>- Single set of DDA variables</a:t>
            </a:r>
            <a:br>
              <a:rPr lang="en-US" dirty="0" smtClean="0"/>
            </a:br>
            <a:r>
              <a:rPr lang="en-US" dirty="0" smtClean="0"/>
              <a:t>   reduces register pressure</a:t>
            </a:r>
            <a:br>
              <a:rPr lang="en-US" dirty="0" smtClean="0"/>
            </a:br>
            <a:r>
              <a:rPr lang="en-US" dirty="0" smtClean="0"/>
              <a:t>- Flexible Leaf </a:t>
            </a:r>
            <a:r>
              <a:rPr lang="en-US" dirty="0" err="1" smtClean="0"/>
              <a:t>raytrace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a)  Volume sample /w transfer</a:t>
            </a:r>
            <a:br>
              <a:rPr lang="en-US" dirty="0" smtClean="0"/>
            </a:br>
            <a:r>
              <a:rPr lang="en-US" dirty="0" smtClean="0"/>
              <a:t>     b)  </a:t>
            </a:r>
            <a:r>
              <a:rPr lang="en-US" dirty="0" err="1" smtClean="0"/>
              <a:t>Tricubic</a:t>
            </a:r>
            <a:r>
              <a:rPr lang="en-US" dirty="0" smtClean="0"/>
              <a:t> smoothing </a:t>
            </a:r>
            <a:r>
              <a:rPr lang="en-US" dirty="0" err="1" smtClean="0"/>
              <a:t>func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c)   Level Set surface /w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Empty Space Skip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3150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GVDB </a:t>
            </a:r>
            <a:r>
              <a:rPr lang="en-US" dirty="0" err="1" smtClean="0">
                <a:latin typeface="Century Gothic" pitchFamily="34" charset="0"/>
              </a:rPr>
              <a:t>vs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OpenVDB</a:t>
            </a:r>
            <a:endParaRPr lang="en-US" dirty="0"/>
          </a:p>
        </p:txBody>
      </p:sp>
      <p:pic>
        <p:nvPicPr>
          <p:cNvPr id="5122" name="Picture 2" descr="D:\Codes\GVDB_Master\HPG2016_Paper\figure_gvdb_comp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137" y="1143000"/>
            <a:ext cx="2981263" cy="3124200"/>
          </a:xfrm>
          <a:prstGeom prst="rect">
            <a:avLst/>
          </a:prstGeom>
          <a:noFill/>
        </p:spPr>
      </p:pic>
      <p:pic>
        <p:nvPicPr>
          <p:cNvPr id="5123" name="Picture 3" descr="D:\Codes\GVDB_Master\HPG2016_Paper\figure_gvdb_compa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221" y="1143001"/>
            <a:ext cx="2695979" cy="3124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343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Volume Sampling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Explosion: 280</a:t>
            </a:r>
            <a:r>
              <a:rPr lang="en-US" baseline="30000" dirty="0" smtClean="0"/>
              <a:t>3   </a:t>
            </a:r>
            <a:r>
              <a:rPr lang="en-US" dirty="0" smtClean="0"/>
              <a:t>23.4</a:t>
            </a:r>
            <a:r>
              <a:rPr lang="en-US" b="1" dirty="0" smtClean="0"/>
              <a:t>ms </a:t>
            </a:r>
            <a:r>
              <a:rPr lang="en-US" dirty="0" smtClean="0"/>
              <a:t>/  1764 ms</a:t>
            </a:r>
            <a:br>
              <a:rPr lang="en-US" dirty="0" smtClean="0"/>
            </a:br>
            <a:r>
              <a:rPr lang="en-US" dirty="0" smtClean="0"/>
              <a:t>- Bunny:       584</a:t>
            </a:r>
            <a:r>
              <a:rPr lang="en-US" baseline="30000" dirty="0" smtClean="0"/>
              <a:t>3   </a:t>
            </a:r>
            <a:r>
              <a:rPr lang="en-US" dirty="0" smtClean="0"/>
              <a:t>34.3ms /  2235 ms</a:t>
            </a:r>
            <a:br>
              <a:rPr lang="en-US" dirty="0" smtClean="0"/>
            </a:br>
            <a:r>
              <a:rPr lang="en-US" dirty="0" smtClean="0"/>
              <a:t>- CPU = Intel 4-core i7-3770K</a:t>
            </a:r>
            <a:br>
              <a:rPr lang="en-US" dirty="0" smtClean="0"/>
            </a:br>
            <a:r>
              <a:rPr lang="en-US" dirty="0" smtClean="0"/>
              <a:t>- GPU = </a:t>
            </a:r>
            <a:r>
              <a:rPr lang="en-US" dirty="0" err="1" smtClean="0"/>
              <a:t>Quadro</a:t>
            </a:r>
            <a:r>
              <a:rPr lang="en-US" dirty="0" smtClean="0"/>
              <a:t> M6000</a:t>
            </a:r>
          </a:p>
          <a:p>
            <a:r>
              <a:rPr lang="en-US" dirty="0" smtClean="0"/>
              <a:t>- Identical visual result</a:t>
            </a:r>
            <a:br>
              <a:rPr lang="en-US" dirty="0" smtClean="0"/>
            </a:br>
            <a:r>
              <a:rPr lang="en-US" b="1" dirty="0" smtClean="0"/>
              <a:t>25x-30x faster than CPU (4-core)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343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Level Sets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Armadillo: 1528</a:t>
            </a:r>
            <a:r>
              <a:rPr lang="en-US" baseline="30000" dirty="0" smtClean="0"/>
              <a:t>3   </a:t>
            </a:r>
            <a:r>
              <a:rPr lang="en-US" dirty="0" smtClean="0"/>
              <a:t>43.6ms /  281 ms</a:t>
            </a:r>
            <a:br>
              <a:rPr lang="en-US" dirty="0" smtClean="0"/>
            </a:br>
            <a:r>
              <a:rPr lang="en-US" dirty="0" smtClean="0"/>
              <a:t>- Buddha:     1312</a:t>
            </a:r>
            <a:r>
              <a:rPr lang="en-US" baseline="30000" dirty="0" smtClean="0"/>
              <a:t>3   </a:t>
            </a:r>
            <a:r>
              <a:rPr lang="en-US" dirty="0" smtClean="0"/>
              <a:t>27.9ms /  148 ms</a:t>
            </a:r>
            <a:br>
              <a:rPr lang="en-US" dirty="0" smtClean="0"/>
            </a:br>
            <a:r>
              <a:rPr lang="en-US" dirty="0" smtClean="0"/>
              <a:t>- CPU = Intel 4-core i7-3770K</a:t>
            </a:r>
            <a:br>
              <a:rPr lang="en-US" dirty="0" smtClean="0"/>
            </a:br>
            <a:r>
              <a:rPr lang="en-US" dirty="0" smtClean="0"/>
              <a:t>- GPU = </a:t>
            </a:r>
            <a:r>
              <a:rPr lang="en-US" dirty="0" err="1" smtClean="0"/>
              <a:t>Quadro</a:t>
            </a:r>
            <a:r>
              <a:rPr lang="en-US" dirty="0" smtClean="0"/>
              <a:t> M6000</a:t>
            </a:r>
          </a:p>
          <a:p>
            <a:r>
              <a:rPr lang="en-US" dirty="0" smtClean="0"/>
              <a:t>- Identical visual result</a:t>
            </a:r>
            <a:br>
              <a:rPr lang="en-US" dirty="0" smtClean="0"/>
            </a:br>
            <a:r>
              <a:rPr lang="en-US" b="1" dirty="0" smtClean="0"/>
              <a:t>5x-6x faster than CPU (4-core)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874835" cy="2841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0" y="1838571"/>
            <a:ext cx="3889610" cy="28352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0877" y="4394148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6B900"/>
                </a:solidFill>
              </a:rPr>
              <a:t>512 x 180 x 256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644305" y="4390129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6B900"/>
                </a:solidFill>
              </a:rPr>
              <a:t>2048 x 720 x 1024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4305" y="4095698"/>
            <a:ext cx="2008307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6B900"/>
                </a:solidFill>
              </a:rPr>
              <a:t>High Resolution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877" y="4096752"/>
            <a:ext cx="2008307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6B900"/>
                </a:solidFill>
              </a:rPr>
              <a:t>Low Resolution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521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Results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Fluid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SPH Simulation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Brick </a:t>
            </a:r>
            <a:r>
              <a:rPr lang="en-US" dirty="0" err="1" smtClean="0"/>
              <a:t>Voxel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Resampling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Topology</a:t>
            </a:r>
            <a:br>
              <a:rPr lang="en-US" dirty="0" smtClean="0"/>
            </a:b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1066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Raytracing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11" idx="1"/>
          </p:cNvCxnSpPr>
          <p:nvPr/>
        </p:nvCxnSpPr>
        <p:spPr>
          <a:xfrm>
            <a:off x="2133600" y="1333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42672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>
            <a:off x="6477000" y="1333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990600"/>
            <a:ext cx="4267200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68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GVDB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 descr="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92847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90600" y="3067050"/>
            <a:ext cx="685800" cy="7620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Data Scaling - Very good. Larger data lowers occupancy.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1950" y="3067050"/>
            <a:ext cx="685800" cy="762000"/>
          </a:xfrm>
          <a:prstGeom prst="rect">
            <a:avLst/>
          </a:pr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335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</dc:creator>
  <cp:lastModifiedBy>Rama Hoetzlein</cp:lastModifiedBy>
  <cp:revision>81</cp:revision>
  <dcterms:created xsi:type="dcterms:W3CDTF">2016-06-19T19:42:24Z</dcterms:created>
  <dcterms:modified xsi:type="dcterms:W3CDTF">2016-09-08T23:54:39Z</dcterms:modified>
</cp:coreProperties>
</file>