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2"/>
  </p:notesMasterIdLst>
  <p:handoutMasterIdLst>
    <p:handoutMasterId r:id="rId73"/>
  </p:handoutMasterIdLst>
  <p:sldIdLst>
    <p:sldId id="256" r:id="rId2"/>
    <p:sldId id="327" r:id="rId3"/>
    <p:sldId id="268" r:id="rId4"/>
    <p:sldId id="325" r:id="rId5"/>
    <p:sldId id="326" r:id="rId6"/>
    <p:sldId id="328" r:id="rId7"/>
    <p:sldId id="355" r:id="rId8"/>
    <p:sldId id="271" r:id="rId9"/>
    <p:sldId id="332" r:id="rId10"/>
    <p:sldId id="331" r:id="rId11"/>
    <p:sldId id="352" r:id="rId12"/>
    <p:sldId id="336" r:id="rId13"/>
    <p:sldId id="333" r:id="rId14"/>
    <p:sldId id="330" r:id="rId15"/>
    <p:sldId id="347" r:id="rId16"/>
    <p:sldId id="346" r:id="rId17"/>
    <p:sldId id="344" r:id="rId18"/>
    <p:sldId id="345" r:id="rId19"/>
    <p:sldId id="349" r:id="rId20"/>
    <p:sldId id="348" r:id="rId21"/>
    <p:sldId id="334" r:id="rId22"/>
    <p:sldId id="337" r:id="rId23"/>
    <p:sldId id="335" r:id="rId24"/>
    <p:sldId id="338" r:id="rId25"/>
    <p:sldId id="339" r:id="rId26"/>
    <p:sldId id="340" r:id="rId27"/>
    <p:sldId id="341" r:id="rId28"/>
    <p:sldId id="342" r:id="rId29"/>
    <p:sldId id="343" r:id="rId30"/>
    <p:sldId id="353" r:id="rId31"/>
    <p:sldId id="350" r:id="rId32"/>
    <p:sldId id="278" r:id="rId33"/>
    <p:sldId id="324" r:id="rId34"/>
    <p:sldId id="354" r:id="rId35"/>
    <p:sldId id="265" r:id="rId36"/>
    <p:sldId id="267" r:id="rId37"/>
    <p:sldId id="266" r:id="rId38"/>
    <p:sldId id="269" r:id="rId39"/>
    <p:sldId id="270" r:id="rId40"/>
    <p:sldId id="272" r:id="rId41"/>
    <p:sldId id="273" r:id="rId42"/>
    <p:sldId id="275" r:id="rId43"/>
    <p:sldId id="274" r:id="rId44"/>
    <p:sldId id="276" r:id="rId45"/>
    <p:sldId id="291" r:id="rId46"/>
    <p:sldId id="279" r:id="rId47"/>
    <p:sldId id="280" r:id="rId48"/>
    <p:sldId id="282" r:id="rId49"/>
    <p:sldId id="283" r:id="rId50"/>
    <p:sldId id="319" r:id="rId51"/>
    <p:sldId id="320" r:id="rId52"/>
    <p:sldId id="321" r:id="rId53"/>
    <p:sldId id="322" r:id="rId54"/>
    <p:sldId id="287" r:id="rId55"/>
    <p:sldId id="288" r:id="rId56"/>
    <p:sldId id="290" r:id="rId57"/>
    <p:sldId id="294" r:id="rId58"/>
    <p:sldId id="293" r:id="rId59"/>
    <p:sldId id="296" r:id="rId60"/>
    <p:sldId id="292" r:id="rId61"/>
    <p:sldId id="297" r:id="rId62"/>
    <p:sldId id="298" r:id="rId63"/>
    <p:sldId id="299" r:id="rId64"/>
    <p:sldId id="301" r:id="rId65"/>
    <p:sldId id="303" r:id="rId66"/>
    <p:sldId id="306" r:id="rId67"/>
    <p:sldId id="310" r:id="rId68"/>
    <p:sldId id="316" r:id="rId69"/>
    <p:sldId id="318" r:id="rId70"/>
    <p:sldId id="277" r:id="rId71"/>
  </p:sldIdLst>
  <p:sldSz cx="9144000" cy="6858000" type="screen4x3"/>
  <p:notesSz cx="6858000" cy="9144000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5B5B5"/>
    <a:srgbClr val="AFCC50"/>
    <a:srgbClr val="F5A300"/>
    <a:srgbClr val="FDCA00"/>
    <a:srgbClr val="9C1C26"/>
    <a:srgbClr val="312C8C"/>
    <a:srgbClr val="000000"/>
    <a:srgbClr val="E9503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713" autoAdjust="0"/>
    <p:restoredTop sz="78983" autoAdjust="0"/>
  </p:normalViewPr>
  <p:slideViewPr>
    <p:cSldViewPr snapToObjects="1">
      <p:cViewPr varScale="1">
        <p:scale>
          <a:sx n="107" d="100"/>
          <a:sy n="107" d="100"/>
        </p:scale>
        <p:origin x="2700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Objects="1">
      <p:cViewPr varScale="1">
        <p:scale>
          <a:sx n="102" d="100"/>
          <a:sy n="102" d="100"/>
        </p:scale>
        <p:origin x="4160" y="9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90500" y="387350"/>
            <a:ext cx="5403850" cy="39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8000" tIns="0" rIns="0" bIns="0" numCol="1" anchor="ctr" anchorCtr="0" compatLnSpc="1">
            <a:prstTxWarp prst="textNoShape">
              <a:avLst/>
            </a:prstTxWarp>
          </a:bodyPr>
          <a:lstStyle>
            <a:lvl1pPr>
              <a:lnSpc>
                <a:spcPts val="1300"/>
              </a:lnSpc>
              <a:defRPr sz="1000" b="1">
                <a:latin typeface="Stafford" pitchFamily="2" charset="0"/>
              </a:defRPr>
            </a:lvl1pPr>
          </a:lstStyle>
          <a:p>
            <a:endParaRPr lang="de-DE"/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190500" y="8567738"/>
            <a:ext cx="1330325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000" b="1">
                <a:latin typeface="Stafford" pitchFamily="2" charset="0"/>
              </a:defRPr>
            </a:lvl1pPr>
          </a:lstStyle>
          <a:p>
            <a:fld id="{A32DC80D-291A-4ABB-A78B-0417274A267C}" type="datetime4">
              <a:rPr lang="de-DE"/>
              <a:pPr/>
              <a:t>22. Juni 2016</a:t>
            </a:fld>
            <a:endParaRPr lang="de-DE"/>
          </a:p>
        </p:txBody>
      </p:sp>
      <p:sp>
        <p:nvSpPr>
          <p:cNvPr id="5018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520825" y="8567738"/>
            <a:ext cx="4464050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000" b="1">
                <a:latin typeface="Stafford" pitchFamily="2" charset="0"/>
              </a:defRPr>
            </a:lvl1pPr>
          </a:lstStyle>
          <a:p>
            <a:r>
              <a:rPr lang="de-DE"/>
              <a:t>|  </a:t>
            </a:r>
          </a:p>
        </p:txBody>
      </p:sp>
      <p:sp>
        <p:nvSpPr>
          <p:cNvPr id="5018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999163" y="8567738"/>
            <a:ext cx="669925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000" b="1">
                <a:latin typeface="Stafford" pitchFamily="2" charset="0"/>
              </a:defRPr>
            </a:lvl1pPr>
          </a:lstStyle>
          <a:p>
            <a:r>
              <a:rPr lang="de-DE"/>
              <a:t>|  </a:t>
            </a:r>
            <a:fld id="{C7CC2173-B0D1-45F1-9D54-E33B7353DA19}" type="slidenum">
              <a:rPr lang="de-DE"/>
              <a:pPr/>
              <a:t>‹#›</a:t>
            </a:fld>
            <a:endParaRPr lang="de-DE"/>
          </a:p>
        </p:txBody>
      </p:sp>
      <p:pic>
        <p:nvPicPr>
          <p:cNvPr id="50182" name="Picture 6" descr="tud_log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40400" y="360363"/>
            <a:ext cx="928688" cy="417512"/>
          </a:xfrm>
          <a:prstGeom prst="rect">
            <a:avLst/>
          </a:prstGeom>
          <a:noFill/>
        </p:spPr>
      </p:pic>
      <p:sp>
        <p:nvSpPr>
          <p:cNvPr id="50183" name="Rectangle 7"/>
          <p:cNvSpPr>
            <a:spLocks noChangeArrowheads="1"/>
          </p:cNvSpPr>
          <p:nvPr/>
        </p:nvSpPr>
        <p:spPr bwMode="auto">
          <a:xfrm>
            <a:off x="190500" y="179388"/>
            <a:ext cx="6478588" cy="144462"/>
          </a:xfrm>
          <a:prstGeom prst="rect">
            <a:avLst/>
          </a:prstGeom>
          <a:solidFill>
            <a:srgbClr val="B5B5B5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50184" name="Line 8"/>
          <p:cNvSpPr>
            <a:spLocks noChangeShapeType="1"/>
          </p:cNvSpPr>
          <p:nvPr/>
        </p:nvSpPr>
        <p:spPr bwMode="auto">
          <a:xfrm>
            <a:off x="190500" y="360363"/>
            <a:ext cx="6478588" cy="0"/>
          </a:xfrm>
          <a:prstGeom prst="line">
            <a:avLst/>
          </a:prstGeom>
          <a:noFill/>
          <a:ln w="1524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DE"/>
          </a:p>
        </p:txBody>
      </p:sp>
      <p:sp>
        <p:nvSpPr>
          <p:cNvPr id="50185" name="Line 9"/>
          <p:cNvSpPr>
            <a:spLocks noChangeShapeType="1"/>
          </p:cNvSpPr>
          <p:nvPr/>
        </p:nvSpPr>
        <p:spPr bwMode="auto">
          <a:xfrm>
            <a:off x="190500" y="8496300"/>
            <a:ext cx="6478588" cy="0"/>
          </a:xfrm>
          <a:prstGeom prst="line">
            <a:avLst/>
          </a:prstGeom>
          <a:noFill/>
          <a:ln w="762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DE"/>
          </a:p>
        </p:txBody>
      </p:sp>
      <p:sp>
        <p:nvSpPr>
          <p:cNvPr id="50186" name="Line 10"/>
          <p:cNvSpPr>
            <a:spLocks noChangeShapeType="1"/>
          </p:cNvSpPr>
          <p:nvPr/>
        </p:nvSpPr>
        <p:spPr bwMode="auto">
          <a:xfrm>
            <a:off x="188913" y="777875"/>
            <a:ext cx="6478587" cy="0"/>
          </a:xfrm>
          <a:prstGeom prst="line">
            <a:avLst/>
          </a:prstGeom>
          <a:noFill/>
          <a:ln w="762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4500704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5" name="Picture 13" descr="tud_logo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32463" y="360363"/>
            <a:ext cx="935037" cy="420687"/>
          </a:xfrm>
          <a:prstGeom prst="rect">
            <a:avLst/>
          </a:prstGeom>
          <a:noFill/>
        </p:spPr>
      </p:pic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188913" y="8685213"/>
            <a:ext cx="16192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lnSpc>
                <a:spcPts val="1300"/>
              </a:lnSpc>
              <a:defRPr sz="1000">
                <a:latin typeface="Stafford" pitchFamily="2" charset="0"/>
              </a:defRPr>
            </a:lvl1pPr>
          </a:lstStyle>
          <a:p>
            <a:fld id="{065B079B-E513-489A-8A1B-D7C78493EA86}" type="datetime4">
              <a:rPr lang="de-DE"/>
              <a:pPr/>
              <a:t>22. Juni 2016</a:t>
            </a:fld>
            <a:endParaRPr lang="de-DE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322388" y="923925"/>
            <a:ext cx="4194175" cy="307181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90500" y="4284663"/>
            <a:ext cx="6477000" cy="428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808163" y="8685213"/>
            <a:ext cx="41052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lnSpc>
                <a:spcPts val="1300"/>
              </a:lnSpc>
              <a:defRPr sz="1000">
                <a:latin typeface="Stafford" pitchFamily="2" charset="0"/>
              </a:defRPr>
            </a:lvl1pPr>
          </a:lstStyle>
          <a:p>
            <a:r>
              <a:rPr lang="de-DE"/>
              <a:t>|  </a:t>
            </a:r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913438" y="8685213"/>
            <a:ext cx="9429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lnSpc>
                <a:spcPts val="1300"/>
              </a:lnSpc>
              <a:defRPr sz="1000">
                <a:latin typeface="Stafford" pitchFamily="2" charset="0"/>
              </a:defRPr>
            </a:lvl1pPr>
          </a:lstStyle>
          <a:p>
            <a:r>
              <a:rPr lang="de-DE"/>
              <a:t>|  </a:t>
            </a:r>
            <a:fld id="{C36AA9A4-5D0B-4134-89A6-D8B9DAA4F25C}" type="slidenum">
              <a:rPr lang="de-DE"/>
              <a:pPr/>
              <a:t>‹#›</a:t>
            </a:fld>
            <a:endParaRPr lang="de-DE"/>
          </a:p>
        </p:txBody>
      </p:sp>
      <p:sp>
        <p:nvSpPr>
          <p:cNvPr id="3080" name="Rectangle 8"/>
          <p:cNvSpPr>
            <a:spLocks noChangeArrowheads="1"/>
          </p:cNvSpPr>
          <p:nvPr/>
        </p:nvSpPr>
        <p:spPr bwMode="auto">
          <a:xfrm>
            <a:off x="190500" y="387350"/>
            <a:ext cx="5403850" cy="39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08000" tIns="0" rIns="0" bIns="0" anchor="ctr"/>
          <a:lstStyle/>
          <a:p>
            <a:pPr>
              <a:lnSpc>
                <a:spcPts val="1300"/>
              </a:lnSpc>
            </a:pPr>
            <a:endParaRPr lang="de-DE" sz="1000" b="1">
              <a:latin typeface="Stafford" pitchFamily="2" charset="0"/>
            </a:endParaRPr>
          </a:p>
        </p:txBody>
      </p:sp>
      <p:sp>
        <p:nvSpPr>
          <p:cNvPr id="3081" name="Rectangle 9"/>
          <p:cNvSpPr>
            <a:spLocks noChangeArrowheads="1"/>
          </p:cNvSpPr>
          <p:nvPr/>
        </p:nvSpPr>
        <p:spPr bwMode="auto">
          <a:xfrm>
            <a:off x="190500" y="179388"/>
            <a:ext cx="6478588" cy="144462"/>
          </a:xfrm>
          <a:prstGeom prst="rect">
            <a:avLst/>
          </a:prstGeom>
          <a:solidFill>
            <a:srgbClr val="B5B5B5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3082" name="Line 10"/>
          <p:cNvSpPr>
            <a:spLocks noChangeShapeType="1"/>
          </p:cNvSpPr>
          <p:nvPr/>
        </p:nvSpPr>
        <p:spPr bwMode="auto">
          <a:xfrm>
            <a:off x="190500" y="360363"/>
            <a:ext cx="6478588" cy="0"/>
          </a:xfrm>
          <a:prstGeom prst="line">
            <a:avLst/>
          </a:prstGeom>
          <a:noFill/>
          <a:ln w="1524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DE"/>
          </a:p>
        </p:txBody>
      </p:sp>
      <p:sp>
        <p:nvSpPr>
          <p:cNvPr id="3083" name="Line 11"/>
          <p:cNvSpPr>
            <a:spLocks noChangeShapeType="1"/>
          </p:cNvSpPr>
          <p:nvPr/>
        </p:nvSpPr>
        <p:spPr bwMode="auto">
          <a:xfrm>
            <a:off x="190500" y="781050"/>
            <a:ext cx="6478588" cy="0"/>
          </a:xfrm>
          <a:prstGeom prst="line">
            <a:avLst/>
          </a:prstGeom>
          <a:noFill/>
          <a:ln w="762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DE"/>
          </a:p>
        </p:txBody>
      </p:sp>
      <p:sp>
        <p:nvSpPr>
          <p:cNvPr id="3084" name="Line 12"/>
          <p:cNvSpPr>
            <a:spLocks noChangeShapeType="1"/>
          </p:cNvSpPr>
          <p:nvPr/>
        </p:nvSpPr>
        <p:spPr bwMode="auto">
          <a:xfrm>
            <a:off x="190500" y="8685213"/>
            <a:ext cx="6478588" cy="0"/>
          </a:xfrm>
          <a:prstGeom prst="line">
            <a:avLst/>
          </a:prstGeom>
          <a:noFill/>
          <a:ln w="762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DE"/>
          </a:p>
        </p:txBody>
      </p:sp>
      <p:sp>
        <p:nvSpPr>
          <p:cNvPr id="3086" name="Line 14"/>
          <p:cNvSpPr>
            <a:spLocks noChangeShapeType="1"/>
          </p:cNvSpPr>
          <p:nvPr/>
        </p:nvSpPr>
        <p:spPr bwMode="auto">
          <a:xfrm>
            <a:off x="188913" y="4103688"/>
            <a:ext cx="6478587" cy="0"/>
          </a:xfrm>
          <a:prstGeom prst="line">
            <a:avLst/>
          </a:prstGeom>
          <a:noFill/>
          <a:ln w="762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16787406"/>
      </p:ext>
    </p:extLst>
  </p:cSld>
  <p:clrMap bg1="lt1" tx1="dk1" bg2="lt2" tx2="dk2" accent1="accent1" accent2="accent2" accent3="accent3" accent4="accent4" accent5="accent5" accent6="accent6" hlink="hlink" folHlink="folHlink"/>
  <p:hf hdr="0"/>
  <p:notesStyle>
    <a:lvl1pPr algn="l" rtl="0" fontAlgn="base">
      <a:spcBef>
        <a:spcPct val="10000"/>
      </a:spcBef>
      <a:spcAft>
        <a:spcPct val="0"/>
      </a:spcAft>
      <a:defRPr sz="1200" kern="1200">
        <a:solidFill>
          <a:schemeClr val="tx1"/>
        </a:solidFill>
        <a:latin typeface="Bitstream Charter" pitchFamily="2" charset="0"/>
        <a:ea typeface="+mn-ea"/>
        <a:cs typeface="+mn-cs"/>
      </a:defRPr>
    </a:lvl1pPr>
    <a:lvl2pPr marL="457200" algn="l" rtl="0" fontAlgn="base">
      <a:spcBef>
        <a:spcPct val="10000"/>
      </a:spcBef>
      <a:spcAft>
        <a:spcPct val="0"/>
      </a:spcAft>
      <a:defRPr sz="1200" kern="1200">
        <a:solidFill>
          <a:schemeClr val="tx1"/>
        </a:solidFill>
        <a:latin typeface="Bitstream Charter" pitchFamily="2" charset="0"/>
        <a:ea typeface="+mn-ea"/>
        <a:cs typeface="+mn-cs"/>
      </a:defRPr>
    </a:lvl2pPr>
    <a:lvl3pPr marL="914400" algn="l" rtl="0" fontAlgn="base">
      <a:spcBef>
        <a:spcPct val="10000"/>
      </a:spcBef>
      <a:spcAft>
        <a:spcPct val="0"/>
      </a:spcAft>
      <a:defRPr sz="1200" kern="1200">
        <a:solidFill>
          <a:schemeClr val="tx1"/>
        </a:solidFill>
        <a:latin typeface="Bitstream Charter" pitchFamily="2" charset="0"/>
        <a:ea typeface="+mn-ea"/>
        <a:cs typeface="+mn-cs"/>
      </a:defRPr>
    </a:lvl3pPr>
    <a:lvl4pPr marL="1371600" algn="l" rtl="0" fontAlgn="base">
      <a:spcBef>
        <a:spcPct val="10000"/>
      </a:spcBef>
      <a:spcAft>
        <a:spcPct val="0"/>
      </a:spcAft>
      <a:defRPr sz="1200" kern="1200">
        <a:solidFill>
          <a:schemeClr val="tx1"/>
        </a:solidFill>
        <a:latin typeface="Bitstream Charter" pitchFamily="2" charset="0"/>
        <a:ea typeface="+mn-ea"/>
        <a:cs typeface="+mn-cs"/>
      </a:defRPr>
    </a:lvl4pPr>
    <a:lvl5pPr marL="1828800" algn="l" rtl="0" fontAlgn="base">
      <a:spcBef>
        <a:spcPct val="10000"/>
      </a:spcBef>
      <a:spcAft>
        <a:spcPct val="0"/>
      </a:spcAft>
      <a:defRPr sz="1200" kern="1200">
        <a:solidFill>
          <a:schemeClr val="tx1"/>
        </a:solidFill>
        <a:latin typeface="Bitstream Charter" pitchFamily="2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923925"/>
            <a:ext cx="4095750" cy="30718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1" dirty="0" smtClean="0"/>
              <a:t>-&gt; 0:01</a:t>
            </a:r>
            <a:endParaRPr lang="en-US" b="1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Talk is about solving large-scale (very general) MRFs efficiently on massively-parallel systems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MP systems here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 smtClean="0"/>
              <a:t>GPU or multicore CPU</a:t>
            </a:r>
            <a:r>
              <a:rPr lang="en-US" baseline="0" dirty="0" smtClean="0"/>
              <a:t> + SIMD vector registers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In interest of brevity, for implementation details, CUDA language (blocks/threads) is used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Now to the term of Markov Random Fields: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Probabilistic model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MRFs broadly used in CV community, not as far spread in CG community…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Since HPG is conference with strong focus on CG, let me first briefly introduce the concept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065B079B-E513-489A-8A1B-D7C78493EA86}" type="datetime4">
              <a:rPr lang="de-DE" smtClean="0"/>
              <a:pPr/>
              <a:t>22. Juni 2016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|  </a:t>
            </a:r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smtClean="0"/>
              <a:t>|  </a:t>
            </a:r>
            <a:fld id="{C36AA9A4-5D0B-4134-89A6-D8B9DAA4F25C}" type="slidenum">
              <a:rPr lang="de-DE" smtClean="0"/>
              <a:pPr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0415816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923925"/>
            <a:ext cx="4095750" cy="30718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1" dirty="0" smtClean="0"/>
              <a:t>-&gt; 9:00</a:t>
            </a:r>
            <a:endParaRPr lang="en-US" b="1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DP is a</a:t>
            </a:r>
            <a:r>
              <a:rPr lang="en-US" baseline="0" dirty="0" smtClean="0"/>
              <a:t> general optimization principle, here we describe its instance used in our solver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Local enumeration: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energy at one node only depends on parent’s label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given a parent’s label, list all node’s labels and computes energy, then find minimum per parent label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does not easily generalize to label costs (-&gt; see paper)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Seems like a good candidate for GPUs, since workload pretty regular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065B079B-E513-489A-8A1B-D7C78493EA86}" type="datetime4">
              <a:rPr lang="de-DE" smtClean="0"/>
              <a:pPr/>
              <a:t>22. Juni 2016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|  </a:t>
            </a:r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smtClean="0"/>
              <a:t>|  </a:t>
            </a:r>
            <a:fld id="{C36AA9A4-5D0B-4134-89A6-D8B9DAA4F25C}" type="slidenum">
              <a:rPr lang="de-DE" smtClean="0"/>
              <a:pPr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764766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923925"/>
            <a:ext cx="4095750" cy="30718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1" dirty="0" smtClean="0"/>
              <a:t>-&gt; 10:00</a:t>
            </a:r>
            <a:endParaRPr lang="en-US" b="1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Obviously not the first to try DP in parallel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Important</a:t>
            </a:r>
            <a:r>
              <a:rPr lang="en-US" baseline="0" dirty="0" smtClean="0"/>
              <a:t> question: how to choose the DP </a:t>
            </a:r>
            <a:r>
              <a:rPr lang="en-US" baseline="0" dirty="0" err="1" smtClean="0"/>
              <a:t>subproblems</a:t>
            </a:r>
            <a:r>
              <a:rPr lang="en-US" baseline="0" dirty="0" smtClean="0"/>
              <a:t> (again: must be </a:t>
            </a:r>
            <a:r>
              <a:rPr lang="en-US" baseline="0" dirty="0" err="1" smtClean="0"/>
              <a:t>ayclic</a:t>
            </a:r>
            <a:r>
              <a:rPr lang="en-US" baseline="0" dirty="0" smtClean="0"/>
              <a:t>)</a:t>
            </a:r>
            <a:endParaRPr lang="en-US" dirty="0" smtClean="0"/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 smtClean="0"/>
              <a:t>Closest in goals (and idea, but tailored for a specific task): Chen, </a:t>
            </a:r>
            <a:r>
              <a:rPr lang="en-US" dirty="0" err="1" smtClean="0"/>
              <a:t>Koltun</a:t>
            </a:r>
            <a:r>
              <a:rPr lang="en-US" dirty="0" smtClean="0"/>
              <a:t> at CVPR 2015</a:t>
            </a:r>
          </a:p>
          <a:p>
            <a:pPr marL="1085850" lvl="2" indent="-171450">
              <a:buFont typeface="Arial" panose="020B0604020202020204" pitchFamily="34" charset="0"/>
              <a:buChar char="•"/>
            </a:pPr>
            <a:r>
              <a:rPr lang="en-US" dirty="0" smtClean="0"/>
              <a:t>Close</a:t>
            </a:r>
            <a:r>
              <a:rPr lang="en-US" baseline="0" dirty="0" smtClean="0"/>
              <a:t> to state of the art results in terms of energy, but in seconds instead of minutes</a:t>
            </a:r>
          </a:p>
          <a:p>
            <a:pPr marL="1085850" lvl="2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Use on regular pixel/voxel-grids</a:t>
            </a:r>
          </a:p>
          <a:p>
            <a:pPr marL="1085850" lvl="2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Implementation: no heuristics, only basic method</a:t>
            </a:r>
          </a:p>
          <a:p>
            <a:pPr marL="1085850" lvl="2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Method is general, but implementation uses lower envelope approach, drawing a lot of performance from that</a:t>
            </a:r>
          </a:p>
          <a:p>
            <a:pPr marL="1085850" lvl="2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Drawback: limited to grids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So: can be we generalize it – keeping its good properties but without the restrictions?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065B079B-E513-489A-8A1B-D7C78493EA86}" type="datetime4">
              <a:rPr lang="de-DE" smtClean="0"/>
              <a:pPr/>
              <a:t>22. Juni 2016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|  </a:t>
            </a:r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smtClean="0"/>
              <a:t>|  </a:t>
            </a:r>
            <a:fld id="{C36AA9A4-5D0B-4134-89A6-D8B9DAA4F25C}" type="slidenum">
              <a:rPr lang="de-DE" smtClean="0"/>
              <a:pPr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4863537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923925"/>
            <a:ext cx="4095750" cy="30718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1" dirty="0" smtClean="0"/>
              <a:t>-&gt; 10:30</a:t>
            </a:r>
            <a:endParaRPr lang="en-US" b="1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Main topic of our paper: generalize this CK-BCD to irregular input,</a:t>
            </a:r>
            <a:r>
              <a:rPr lang="en-US" baseline="0" dirty="0" smtClean="0"/>
              <a:t> further add label cost capabilities and still have mostly regular workloads for the GPU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Here: present flow graph of whole system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3 Components: </a:t>
            </a:r>
          </a:p>
          <a:p>
            <a:pPr marL="1085850" lvl="2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Blue: DP on acyclic graph</a:t>
            </a:r>
          </a:p>
          <a:p>
            <a:pPr marL="1085850" lvl="2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Red / green: heuristics:</a:t>
            </a:r>
          </a:p>
          <a:p>
            <a:pPr marL="1085850" lvl="2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Differences to CK-BCD: irregular graphs + heuristics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065B079B-E513-489A-8A1B-D7C78493EA86}" type="datetime4">
              <a:rPr lang="de-DE" smtClean="0"/>
              <a:pPr/>
              <a:t>22. Juni 2016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|  </a:t>
            </a:r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smtClean="0"/>
              <a:t>|  </a:t>
            </a:r>
            <a:fld id="{C36AA9A4-5D0B-4134-89A6-D8B9DAA4F25C}" type="slidenum">
              <a:rPr lang="de-DE" smtClean="0"/>
              <a:pPr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6525922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923925"/>
            <a:ext cx="4095750" cy="30718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065B079B-E513-489A-8A1B-D7C78493EA86}" type="datetime4">
              <a:rPr lang="de-DE" smtClean="0"/>
              <a:pPr/>
              <a:t>22. Juni 2016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|  </a:t>
            </a:r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smtClean="0"/>
              <a:t>|  </a:t>
            </a:r>
            <a:fld id="{C36AA9A4-5D0B-4134-89A6-D8B9DAA4F25C}" type="slidenum">
              <a:rPr lang="de-DE" smtClean="0"/>
              <a:pPr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2412190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923925"/>
            <a:ext cx="4095750" cy="30718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1" dirty="0" smtClean="0"/>
              <a:t>-&gt; 11:30</a:t>
            </a:r>
            <a:endParaRPr lang="en-US" b="1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Not too surprising: trees! (3 kinds of acyclic: single nodes, lines, trees)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Highlight </a:t>
            </a:r>
            <a:r>
              <a:rPr lang="en-US" dirty="0" err="1" smtClean="0"/>
              <a:t>acyclicity</a:t>
            </a:r>
            <a:endParaRPr lang="en-US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err="1" smtClean="0"/>
              <a:t>Acylicity</a:t>
            </a:r>
            <a:r>
              <a:rPr lang="en-US" dirty="0" smtClean="0"/>
              <a:t> here: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 smtClean="0"/>
              <a:t>Take node subset and implied subgraph (include all edges incident to nodes of the subset between them)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 smtClean="0"/>
              <a:t>This</a:t>
            </a:r>
            <a:r>
              <a:rPr lang="en-US" baseline="0" dirty="0" smtClean="0"/>
              <a:t> induced subgraph should be acyclic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BTW: BCD=block coordinate descent -&gt; node subset = coordinates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baseline="0" dirty="0" smtClean="0">
                <a:sym typeface="Wingdings" panose="05000000000000000000" pitchFamily="2" charset="2"/>
              </a:rPr>
              <a:t> if two adjacent nodes are in the tree, they must be in a parent-children relation &lt;- hard to check (irregular workload)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065B079B-E513-489A-8A1B-D7C78493EA86}" type="datetime4">
              <a:rPr lang="de-DE" smtClean="0"/>
              <a:pPr/>
              <a:t>22. Juni 2016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|  </a:t>
            </a:r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smtClean="0"/>
              <a:t>|  </a:t>
            </a:r>
            <a:fld id="{C36AA9A4-5D0B-4134-89A6-D8B9DAA4F25C}" type="slidenum">
              <a:rPr lang="de-DE" smtClean="0"/>
              <a:pPr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3537785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923925"/>
            <a:ext cx="4095750" cy="30718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1" indent="-171450" algn="l" defTabSz="914400" rtl="0" eaLnBrk="1" fontAlgn="base" latinLnBrk="0" hangingPunct="1">
              <a:lnSpc>
                <a:spcPct val="100000"/>
              </a:lnSpc>
              <a:spcBef>
                <a:spcPct val="1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b="1" baseline="0" dirty="0" smtClean="0">
                <a:sym typeface="Wingdings" panose="05000000000000000000" pitchFamily="2" charset="2"/>
              </a:rPr>
              <a:t>-&gt; 12:30</a:t>
            </a:r>
            <a:endParaRPr lang="en-US" b="1" baseline="0" dirty="0" smtClean="0">
              <a:sym typeface="Wingdings" panose="05000000000000000000" pitchFamily="2" charset="2"/>
            </a:endParaRPr>
          </a:p>
          <a:p>
            <a:pPr marL="171450" marR="0" lvl="1" indent="-171450" algn="l" defTabSz="914400" rtl="0" eaLnBrk="1" fontAlgn="base" latinLnBrk="0" hangingPunct="1">
              <a:lnSpc>
                <a:spcPct val="100000"/>
              </a:lnSpc>
              <a:spcBef>
                <a:spcPct val="1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baseline="0" dirty="0" smtClean="0">
                <a:sym typeface="Wingdings" panose="05000000000000000000" pitchFamily="2" charset="2"/>
              </a:rPr>
              <a:t>Now turn around: instead of on nodes of the tree, pay attention to the nodes _not_ in the tree (free nodes)</a:t>
            </a:r>
          </a:p>
          <a:p>
            <a:pPr marL="171450" marR="0" lvl="1" indent="-171450" algn="l" defTabSz="914400" rtl="0" eaLnBrk="1" fontAlgn="base" latinLnBrk="0" hangingPunct="1">
              <a:lnSpc>
                <a:spcPct val="100000"/>
              </a:lnSpc>
              <a:spcBef>
                <a:spcPct val="1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baseline="0" dirty="0" smtClean="0">
                <a:sym typeface="Wingdings" panose="05000000000000000000" pitchFamily="2" charset="2"/>
              </a:rPr>
              <a:t> every two nodes in the tree that are not in such a relation must be separated by at least one free node &lt;- key insight for implementation</a:t>
            </a:r>
          </a:p>
          <a:p>
            <a:pPr marL="171450" marR="0" lvl="1" indent="-171450" algn="l" defTabSz="914400" rtl="0" eaLnBrk="1" fontAlgn="base" latinLnBrk="0" hangingPunct="1">
              <a:lnSpc>
                <a:spcPct val="100000"/>
              </a:lnSpc>
              <a:spcBef>
                <a:spcPct val="1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baseline="0" dirty="0" smtClean="0">
                <a:sym typeface="Wingdings" panose="05000000000000000000" pitchFamily="2" charset="2"/>
              </a:rPr>
              <a:t>Implementation of this insight: </a:t>
            </a:r>
          </a:p>
          <a:p>
            <a:pPr marL="628650" marR="0" lvl="2" indent="-171450" algn="l" defTabSz="914400" rtl="0" eaLnBrk="1" fontAlgn="base" latinLnBrk="0" hangingPunct="1">
              <a:lnSpc>
                <a:spcPct val="100000"/>
              </a:lnSpc>
              <a:spcBef>
                <a:spcPct val="1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baseline="0" dirty="0" smtClean="0">
                <a:sym typeface="Wingdings" panose="05000000000000000000" pitchFamily="2" charset="2"/>
              </a:rPr>
              <a:t>Markers for each node</a:t>
            </a:r>
          </a:p>
          <a:p>
            <a:pPr marL="628650" marR="0" lvl="2" indent="-171450" algn="l" defTabSz="914400" rtl="0" eaLnBrk="1" fontAlgn="base" latinLnBrk="0" hangingPunct="1">
              <a:lnSpc>
                <a:spcPct val="100000"/>
              </a:lnSpc>
              <a:spcBef>
                <a:spcPct val="1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baseline="0" dirty="0" smtClean="0">
                <a:sym typeface="Wingdings" panose="05000000000000000000" pitchFamily="2" charset="2"/>
              </a:rPr>
              <a:t>marker = number of adjacent coordinates</a:t>
            </a:r>
          </a:p>
          <a:p>
            <a:pPr marL="628650" marR="0" lvl="2" indent="-171450" algn="l" defTabSz="914400" rtl="0" eaLnBrk="1" fontAlgn="base" latinLnBrk="0" hangingPunct="1">
              <a:lnSpc>
                <a:spcPct val="100000"/>
              </a:lnSpc>
              <a:spcBef>
                <a:spcPct val="1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baseline="0" dirty="0" smtClean="0">
                <a:sym typeface="Wingdings" panose="05000000000000000000" pitchFamily="2" charset="2"/>
              </a:rPr>
              <a:t>Inclusion in the tree: marker &lt; 2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065B079B-E513-489A-8A1B-D7C78493EA86}" type="datetime4">
              <a:rPr lang="de-DE" smtClean="0"/>
              <a:pPr/>
              <a:t>22. Juni 2016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|  </a:t>
            </a:r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smtClean="0"/>
              <a:t>|  </a:t>
            </a:r>
            <a:fld id="{C36AA9A4-5D0B-4134-89A6-D8B9DAA4F25C}" type="slidenum">
              <a:rPr lang="de-DE" smtClean="0"/>
              <a:pPr/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4558694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923925"/>
            <a:ext cx="4095750" cy="30718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1" dirty="0" smtClean="0"/>
              <a:t>-&gt; 13:00</a:t>
            </a:r>
            <a:endParaRPr lang="en-US" b="1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General algorithm: top-down tree growing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Steps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 smtClean="0"/>
              <a:t>Select a (or many) nodes in the tree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 smtClean="0"/>
              <a:t>Branch out (</a:t>
            </a:r>
            <a:r>
              <a:rPr lang="en-US" dirty="0" err="1" smtClean="0"/>
              <a:t>a.k.a</a:t>
            </a:r>
            <a:r>
              <a:rPr lang="en-US" dirty="0" smtClean="0"/>
              <a:t> include a new node)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 smtClean="0"/>
              <a:t>Update markers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dirty="0" smtClean="0"/>
              <a:t>For serial computation, done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dirty="0" smtClean="0"/>
              <a:t>Now let’s extend it to parallel computation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065B079B-E513-489A-8A1B-D7C78493EA86}" type="datetime4">
              <a:rPr lang="de-DE" smtClean="0"/>
              <a:pPr/>
              <a:t>22. Juni 2016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|  </a:t>
            </a:r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smtClean="0"/>
              <a:t>|  </a:t>
            </a:r>
            <a:fld id="{C36AA9A4-5D0B-4134-89A6-D8B9DAA4F25C}" type="slidenum">
              <a:rPr lang="de-DE" smtClean="0"/>
              <a:pPr/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6194415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923925"/>
            <a:ext cx="4095750" cy="30718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1" baseline="0" dirty="0" smtClean="0"/>
              <a:t>-&gt; 13:00</a:t>
            </a:r>
            <a:endParaRPr lang="en-US" b="1" baseline="0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Markers are only valid from synchronous last round, now conflicts can be generated between new nodes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Now how do we handle this?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065B079B-E513-489A-8A1B-D7C78493EA86}" type="datetime4">
              <a:rPr lang="de-DE" smtClean="0"/>
              <a:pPr/>
              <a:t>22. Juni 2016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|  </a:t>
            </a:r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smtClean="0"/>
              <a:t>|  </a:t>
            </a:r>
            <a:fld id="{C36AA9A4-5D0B-4134-89A6-D8B9DAA4F25C}" type="slidenum">
              <a:rPr lang="de-DE" smtClean="0"/>
              <a:pPr/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0337013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923925"/>
            <a:ext cx="4095750" cy="30718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1" dirty="0" smtClean="0"/>
              <a:t>-&gt; 14:00</a:t>
            </a:r>
            <a:endParaRPr lang="en-US" b="1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065B079B-E513-489A-8A1B-D7C78493EA86}" type="datetime4">
              <a:rPr lang="de-DE" smtClean="0"/>
              <a:pPr/>
              <a:t>22. Juni 2016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|  </a:t>
            </a:r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smtClean="0"/>
              <a:t>|  </a:t>
            </a:r>
            <a:fld id="{C36AA9A4-5D0B-4134-89A6-D8B9DAA4F25C}" type="slidenum">
              <a:rPr lang="de-DE" smtClean="0"/>
              <a:pPr/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1439665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923925"/>
            <a:ext cx="4095750" cy="30718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1" dirty="0" smtClean="0"/>
              <a:t>-&gt; 14:30</a:t>
            </a:r>
            <a:endParaRPr lang="en-US" b="1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In practice: most time spent in phase I</a:t>
            </a:r>
            <a:endParaRPr lang="en-US" baseline="0" dirty="0" smtClean="0"/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065B079B-E513-489A-8A1B-D7C78493EA86}" type="datetime4">
              <a:rPr lang="de-DE" smtClean="0"/>
              <a:pPr/>
              <a:t>22. Juni 2016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|  </a:t>
            </a:r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smtClean="0"/>
              <a:t>|  </a:t>
            </a:r>
            <a:fld id="{C36AA9A4-5D0B-4134-89A6-D8B9DAA4F25C}" type="slidenum">
              <a:rPr lang="de-DE" smtClean="0"/>
              <a:pPr/>
              <a:t>19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98400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923925"/>
            <a:ext cx="4095750" cy="30718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1" dirty="0" smtClean="0"/>
              <a:t>-&gt; 2:00</a:t>
            </a:r>
            <a:endParaRPr lang="en-US" b="1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Input data: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 smtClean="0"/>
              <a:t>G, D,</a:t>
            </a:r>
            <a:r>
              <a:rPr lang="en-US" baseline="0" dirty="0" smtClean="0"/>
              <a:t> V, M</a:t>
            </a:r>
            <a:endParaRPr lang="en-US" dirty="0" smtClean="0"/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 smtClean="0"/>
              <a:t>D,V are _always_</a:t>
            </a:r>
            <a:r>
              <a:rPr lang="en-US" baseline="0" dirty="0" smtClean="0"/>
              <a:t> paid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M is only paid _once_ if the label was used somewhere in the solution</a:t>
            </a:r>
          </a:p>
          <a:p>
            <a:pPr marL="1085850" lvl="2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Idea: enforce sparsity, e.g. allow more labels (clusters) and penalize new labels highly</a:t>
            </a:r>
          </a:p>
          <a:p>
            <a:pPr marL="1085850" lvl="2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How label costs fir into out solver: in the interest of time, please see paper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Objective: find energy-minimizing solution/assignment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065B079B-E513-489A-8A1B-D7C78493EA86}" type="datetime4">
              <a:rPr lang="de-DE" smtClean="0"/>
              <a:pPr/>
              <a:t>22. Juni 2016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|  </a:t>
            </a:r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smtClean="0"/>
              <a:t>|  </a:t>
            </a:r>
            <a:fld id="{C36AA9A4-5D0B-4134-89A6-D8B9DAA4F25C}" type="slidenum">
              <a:rPr lang="de-DE" smtClean="0"/>
              <a:pPr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2416922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923925"/>
            <a:ext cx="4095750" cy="30718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1" dirty="0" smtClean="0"/>
              <a:t>-&gt; 15:00</a:t>
            </a:r>
            <a:endParaRPr lang="en-US" b="1" baseline="0" dirty="0" smtClean="0"/>
          </a:p>
          <a:p>
            <a:pPr marL="628650" lvl="1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065B079B-E513-489A-8A1B-D7C78493EA86}" type="datetime4">
              <a:rPr lang="de-DE" smtClean="0"/>
              <a:pPr/>
              <a:t>22. Juni 2016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|  </a:t>
            </a:r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smtClean="0"/>
              <a:t>|  </a:t>
            </a:r>
            <a:fld id="{C36AA9A4-5D0B-4134-89A6-D8B9DAA4F25C}" type="slidenum">
              <a:rPr lang="de-DE" smtClean="0"/>
              <a:pPr/>
              <a:t>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689621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923925"/>
            <a:ext cx="4095750" cy="30718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065B079B-E513-489A-8A1B-D7C78493EA86}" type="datetime4">
              <a:rPr lang="de-DE" smtClean="0"/>
              <a:pPr/>
              <a:t>22. Juni 2016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|  </a:t>
            </a:r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smtClean="0"/>
              <a:t>|  </a:t>
            </a:r>
            <a:fld id="{C36AA9A4-5D0B-4134-89A6-D8B9DAA4F25C}" type="slidenum">
              <a:rPr lang="de-DE" smtClean="0"/>
              <a:pPr/>
              <a:t>21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2483997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923925"/>
            <a:ext cx="4095750" cy="30718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1" dirty="0" smtClean="0"/>
              <a:t>-&gt; 16:00</a:t>
            </a:r>
            <a:endParaRPr lang="en-US" b="1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BCD works on single nodes -&gt; may take a few iterations to assemble large, homogeneous regions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Speed up</a:t>
            </a:r>
            <a:r>
              <a:rPr lang="en-US" baseline="0" dirty="0" smtClean="0"/>
              <a:t> this process: encode structure in graph, based on current labelling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At each </a:t>
            </a:r>
            <a:r>
              <a:rPr lang="en-US" baseline="0" dirty="0" err="1" smtClean="0"/>
              <a:t>step,reproject</a:t>
            </a:r>
            <a:r>
              <a:rPr lang="en-US" baseline="0" dirty="0" smtClean="0"/>
              <a:t> solution and check for energy decrease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Stack in multi-level fashion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BUT: restriction on cost (our implementation checks costs and decides whether to use that)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065B079B-E513-489A-8A1B-D7C78493EA86}" type="datetime4">
              <a:rPr lang="de-DE" smtClean="0"/>
              <a:pPr/>
              <a:t>22. Juni 2016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|  </a:t>
            </a:r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smtClean="0"/>
              <a:t>|  </a:t>
            </a:r>
            <a:fld id="{C36AA9A4-5D0B-4134-89A6-D8B9DAA4F25C}" type="slidenum">
              <a:rPr lang="de-DE" smtClean="0"/>
              <a:pPr/>
              <a:t>22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9429771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923925"/>
            <a:ext cx="4095750" cy="30718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Different, more general heuristic: ignore </a:t>
            </a:r>
            <a:r>
              <a:rPr lang="en-US" dirty="0" err="1" smtClean="0"/>
              <a:t>acyclicity</a:t>
            </a:r>
            <a:r>
              <a:rPr lang="en-US" dirty="0" smtClean="0"/>
              <a:t> and hope for the best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065B079B-E513-489A-8A1B-D7C78493EA86}" type="datetime4">
              <a:rPr lang="de-DE" smtClean="0"/>
              <a:pPr/>
              <a:t>22. Juni 2016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|  </a:t>
            </a:r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smtClean="0"/>
              <a:t>|  </a:t>
            </a:r>
            <a:fld id="{C36AA9A4-5D0B-4134-89A6-D8B9DAA4F25C}" type="slidenum">
              <a:rPr lang="de-DE" smtClean="0"/>
              <a:pPr/>
              <a:t>23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0305267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923925"/>
            <a:ext cx="4095750" cy="30718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1" dirty="0" smtClean="0"/>
              <a:t>-&gt; 17:00</a:t>
            </a:r>
            <a:endParaRPr lang="en-US" b="1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Ignore </a:t>
            </a:r>
            <a:r>
              <a:rPr lang="en-US" dirty="0" err="1" smtClean="0"/>
              <a:t>acyclicity</a:t>
            </a:r>
            <a:r>
              <a:rPr lang="en-US" baseline="0" dirty="0" smtClean="0"/>
              <a:t> = no problems with including nodes into the coordinate set = include all nodes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… but do not use the induced subgraph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Different problem -&gt; hard analysis -&gt; only heuristic, check solution on original problem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Growing spanning trees: just do step 1 of the coordinate set selection (sample node &amp; grow), no markers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065B079B-E513-489A-8A1B-D7C78493EA86}" type="datetime4">
              <a:rPr lang="de-DE" smtClean="0"/>
              <a:pPr/>
              <a:t>22. Juni 2016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|  </a:t>
            </a:r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smtClean="0"/>
              <a:t>|  </a:t>
            </a:r>
            <a:fld id="{C36AA9A4-5D0B-4134-89A6-D8B9DAA4F25C}" type="slidenum">
              <a:rPr lang="de-DE" smtClean="0"/>
              <a:pPr/>
              <a:t>24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148011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923925"/>
            <a:ext cx="4095750" cy="30718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1" dirty="0" smtClean="0"/>
              <a:t>-&gt; 17:30</a:t>
            </a:r>
            <a:endParaRPr lang="en-US" b="1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So far for theory, now let’s look at results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Paper includes benchmarks on ~30</a:t>
            </a:r>
            <a:r>
              <a:rPr lang="en-US" baseline="0" dirty="0" smtClean="0"/>
              <a:t> datasets, will only try to pick representative benchmarks for the talk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Datasets from applications, from community benchmarks, artificial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Benchmarks</a:t>
            </a:r>
          </a:p>
          <a:p>
            <a:pPr marL="1085850" lvl="2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Small, medium, large-scale (sense of nodes / sense of label set size) dataset</a:t>
            </a:r>
          </a:p>
          <a:p>
            <a:pPr marL="1085850" lvl="2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Evaluation of heuristics</a:t>
            </a:r>
          </a:p>
          <a:p>
            <a:pPr marL="1085850" lvl="2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Evaluation of label costs omitted (-&gt; paper)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065B079B-E513-489A-8A1B-D7C78493EA86}" type="datetime4">
              <a:rPr lang="de-DE" smtClean="0"/>
              <a:pPr/>
              <a:t>22. Juni 2016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|  </a:t>
            </a:r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smtClean="0"/>
              <a:t>|  </a:t>
            </a:r>
            <a:fld id="{C36AA9A4-5D0B-4134-89A6-D8B9DAA4F25C}" type="slidenum">
              <a:rPr lang="de-DE" smtClean="0"/>
              <a:pPr/>
              <a:t>25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9315440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923925"/>
            <a:ext cx="4095750" cy="30718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-&gt; 18:00</a:t>
            </a:r>
            <a:endParaRPr lang="en-US" b="1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065B079B-E513-489A-8A1B-D7C78493EA86}" type="datetime4">
              <a:rPr lang="de-DE" smtClean="0"/>
              <a:pPr/>
              <a:t>22. Juni 2016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|  </a:t>
            </a:r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smtClean="0"/>
              <a:t>|  </a:t>
            </a:r>
            <a:fld id="{C36AA9A4-5D0B-4134-89A6-D8B9DAA4F25C}" type="slidenum">
              <a:rPr lang="de-DE" smtClean="0"/>
              <a:pPr/>
              <a:t>26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4764241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923925"/>
            <a:ext cx="4095750" cy="30718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1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smtClean="0"/>
              <a:t>-&gt; 18:30</a:t>
            </a:r>
            <a:endParaRPr lang="en-US" b="1" dirty="0" smtClean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065B079B-E513-489A-8A1B-D7C78493EA86}" type="datetime4">
              <a:rPr lang="de-DE" smtClean="0"/>
              <a:pPr/>
              <a:t>22. Juni 2016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|  </a:t>
            </a:r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smtClean="0"/>
              <a:t>|  </a:t>
            </a:r>
            <a:fld id="{C36AA9A4-5D0B-4134-89A6-D8B9DAA4F25C}" type="slidenum">
              <a:rPr lang="de-DE" smtClean="0"/>
              <a:pPr/>
              <a:t>27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4290139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923925"/>
            <a:ext cx="4095750" cy="30718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1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smtClean="0"/>
              <a:t>-&gt; 19:00</a:t>
            </a:r>
            <a:endParaRPr lang="en-US" b="1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065B079B-E513-489A-8A1B-D7C78493EA86}" type="datetime4">
              <a:rPr lang="de-DE" smtClean="0"/>
              <a:pPr/>
              <a:t>22. Juni 2016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|  </a:t>
            </a:r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smtClean="0"/>
              <a:t>|  </a:t>
            </a:r>
            <a:fld id="{C36AA9A4-5D0B-4134-89A6-D8B9DAA4F25C}" type="slidenum">
              <a:rPr lang="de-DE" smtClean="0"/>
              <a:pPr/>
              <a:t>28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1172547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923925"/>
            <a:ext cx="4095750" cy="30718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1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smtClean="0"/>
              <a:t>-&gt; 19:30</a:t>
            </a:r>
            <a:endParaRPr lang="en-US" b="1" dirty="0" smtClean="0"/>
          </a:p>
          <a:p>
            <a:endParaRPr lang="en-US" b="1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065B079B-E513-489A-8A1B-D7C78493EA86}" type="datetime4">
              <a:rPr lang="de-DE" smtClean="0"/>
              <a:pPr/>
              <a:t>22. Juni 2016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|  </a:t>
            </a:r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smtClean="0"/>
              <a:t>|  </a:t>
            </a:r>
            <a:fld id="{C36AA9A4-5D0B-4134-89A6-D8B9DAA4F25C}" type="slidenum">
              <a:rPr lang="de-DE" smtClean="0"/>
              <a:pPr/>
              <a:t>29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177958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923925"/>
            <a:ext cx="4095750" cy="30718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1" dirty="0" smtClean="0"/>
              <a:t>-&gt; 3:00</a:t>
            </a:r>
            <a:endParaRPr lang="en-US" b="1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MRF is a</a:t>
            </a:r>
            <a:r>
              <a:rPr lang="en-US" baseline="0" dirty="0" smtClean="0"/>
              <a:t> extremely general modelling device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How general: let me show you on 3 examples: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First: texturing 3D models from photos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065B079B-E513-489A-8A1B-D7C78493EA86}" type="datetime4">
              <a:rPr lang="de-DE" smtClean="0"/>
              <a:pPr/>
              <a:t>22. Juni 2016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|  </a:t>
            </a:r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smtClean="0"/>
              <a:t>|  </a:t>
            </a:r>
            <a:fld id="{C36AA9A4-5D0B-4134-89A6-D8B9DAA4F25C}" type="slidenum">
              <a:rPr lang="de-DE" smtClean="0"/>
              <a:pPr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0391331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923925"/>
            <a:ext cx="4095750" cy="30718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1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smtClean="0"/>
              <a:t>-&gt; 20:00</a:t>
            </a:r>
            <a:endParaRPr lang="en-US" b="1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065B079B-E513-489A-8A1B-D7C78493EA86}" type="datetime4">
              <a:rPr lang="de-DE" smtClean="0"/>
              <a:pPr/>
              <a:t>22. Juni 2016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|  </a:t>
            </a:r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smtClean="0"/>
              <a:t>|  </a:t>
            </a:r>
            <a:fld id="{C36AA9A4-5D0B-4134-89A6-D8B9DAA4F25C}" type="slidenum">
              <a:rPr lang="de-DE" smtClean="0"/>
              <a:pPr/>
              <a:t>30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3161155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923925"/>
            <a:ext cx="4095750" cy="30718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indent="-171450" algn="l" defTabSz="914400" rtl="0" eaLnBrk="1" fontAlgn="base" latinLnBrk="0" hangingPunct="1">
              <a:lnSpc>
                <a:spcPct val="100000"/>
              </a:lnSpc>
              <a:spcBef>
                <a:spcPct val="1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b="1" dirty="0" smtClean="0"/>
              <a:t>-&gt; 20:30</a:t>
            </a:r>
            <a:endParaRPr lang="en-US" b="1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What good is</a:t>
            </a:r>
            <a:r>
              <a:rPr lang="en-US" baseline="0" dirty="0" smtClean="0"/>
              <a:t> this system if you can’t use it? -&gt; next slide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065B079B-E513-489A-8A1B-D7C78493EA86}" type="datetime4">
              <a:rPr lang="de-DE" smtClean="0"/>
              <a:pPr/>
              <a:t>22. Juni 2016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|  </a:t>
            </a:r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smtClean="0"/>
              <a:t>|  </a:t>
            </a:r>
            <a:fld id="{C36AA9A4-5D0B-4134-89A6-D8B9DAA4F25C}" type="slidenum">
              <a:rPr lang="de-DE" smtClean="0"/>
              <a:pPr/>
              <a:t>31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498049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923925"/>
            <a:ext cx="4095750" cy="30718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-&gt; 21:00</a:t>
            </a:r>
          </a:p>
          <a:p>
            <a:r>
              <a:rPr lang="en-US" dirty="0" smtClean="0"/>
              <a:t>… </a:t>
            </a:r>
            <a:r>
              <a:rPr lang="en-US" dirty="0" smtClean="0"/>
              <a:t>that’s why we release the code for CPU(TBB</a:t>
            </a:r>
            <a:r>
              <a:rPr lang="en-US" baseline="0" dirty="0" smtClean="0"/>
              <a:t> + SSE/AVX)</a:t>
            </a:r>
            <a:r>
              <a:rPr lang="en-US" dirty="0" smtClean="0"/>
              <a:t> and GPU (CUDA) implementation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Code currently</a:t>
            </a:r>
            <a:r>
              <a:rPr lang="en-US" baseline="0" dirty="0" smtClean="0"/>
              <a:t> being reworked to be easily usable for end-users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Will be published shortly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Research code offered on request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065B079B-E513-489A-8A1B-D7C78493EA86}" type="datetime4">
              <a:rPr lang="de-DE" smtClean="0"/>
              <a:pPr/>
              <a:t>22. Juni 2016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|  </a:t>
            </a:r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smtClean="0"/>
              <a:t>|  </a:t>
            </a:r>
            <a:fld id="{C36AA9A4-5D0B-4134-89A6-D8B9DAA4F25C}" type="slidenum">
              <a:rPr lang="de-DE" smtClean="0"/>
              <a:pPr/>
              <a:t>32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2687878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923925"/>
            <a:ext cx="4095750" cy="30718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1" dirty="0" smtClean="0"/>
              <a:t>OPTIONAL SLIDE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Corner</a:t>
            </a:r>
            <a:r>
              <a:rPr lang="en-US" baseline="0" dirty="0" smtClean="0"/>
              <a:t> case: add rescue iteration to add problematic nodes as roots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065B079B-E513-489A-8A1B-D7C78493EA86}" type="datetime4">
              <a:rPr lang="de-DE" smtClean="0"/>
              <a:pPr/>
              <a:t>22. Juni 2016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|  </a:t>
            </a:r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smtClean="0"/>
              <a:t>|  </a:t>
            </a:r>
            <a:fld id="{C36AA9A4-5D0B-4134-89A6-D8B9DAA4F25C}" type="slidenum">
              <a:rPr lang="de-DE" smtClean="0"/>
              <a:pPr/>
              <a:t>34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418952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923925"/>
            <a:ext cx="4095750" cy="30718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1" dirty="0" smtClean="0"/>
              <a:t>-&gt; 3:30</a:t>
            </a:r>
            <a:endParaRPr lang="en-US" b="1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“Markov Random</a:t>
            </a:r>
            <a:r>
              <a:rPr lang="en-US" baseline="0" dirty="0" smtClean="0"/>
              <a:t> Field Surface Reconstruction</a:t>
            </a:r>
            <a:r>
              <a:rPr lang="en-US" dirty="0" smtClean="0"/>
              <a:t>”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Reconstruct surface from point cloud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By estimating</a:t>
            </a:r>
            <a:r>
              <a:rPr lang="en-US" baseline="0" dirty="0" smtClean="0"/>
              <a:t> a discrete SDF in a voxel grid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065B079B-E513-489A-8A1B-D7C78493EA86}" type="datetime4">
              <a:rPr lang="de-DE" smtClean="0"/>
              <a:pPr/>
              <a:t>22. Juni 2016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|  </a:t>
            </a:r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smtClean="0"/>
              <a:t>|  </a:t>
            </a:r>
            <a:fld id="{C36AA9A4-5D0B-4134-89A6-D8B9DAA4F25C}" type="slidenum">
              <a:rPr lang="de-DE" smtClean="0"/>
              <a:pPr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50014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923925"/>
            <a:ext cx="4095750" cy="30718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1" dirty="0" smtClean="0"/>
              <a:t>-&gt; 4:30</a:t>
            </a:r>
            <a:endParaRPr lang="en-US" b="1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“Seam-driven Image Stitching”</a:t>
            </a:r>
          </a:p>
          <a:p>
            <a:pPr marL="457200" lvl="1" indent="0">
              <a:buFont typeface="Arial" panose="020B0604020202020204" pitchFamily="34" charset="0"/>
              <a:buNone/>
            </a:pPr>
            <a:endParaRPr lang="en-US" baseline="0" dirty="0" smtClean="0"/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Small conclusion: MRFs are a versatile modelling tool in graphics (might be interesting for you, too)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Generality comes at a cost: MAP in general is NP-hard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Handling NP-hardness: branch &amp; bound / other general methods, but usually too big for general-purpose solver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Here: approximate solution by iteratively working on reduced problems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065B079B-E513-489A-8A1B-D7C78493EA86}" type="datetime4">
              <a:rPr lang="de-DE" smtClean="0"/>
              <a:pPr/>
              <a:t>22. Juni 2016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|  </a:t>
            </a:r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smtClean="0"/>
              <a:t>|  </a:t>
            </a:r>
            <a:fld id="{C36AA9A4-5D0B-4134-89A6-D8B9DAA4F25C}" type="slidenum">
              <a:rPr lang="de-DE" smtClean="0"/>
              <a:pPr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43206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923925"/>
            <a:ext cx="4095750" cy="30718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1" dirty="0" smtClean="0"/>
              <a:t>-&gt; 5:30</a:t>
            </a:r>
            <a:endParaRPr lang="en-US" b="1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Two straightforward reductions: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 smtClean="0"/>
              <a:t>Binary</a:t>
            </a:r>
            <a:r>
              <a:rPr lang="en-US" baseline="0" dirty="0" smtClean="0"/>
              <a:t> label set: e.g. alpha-Expansion; in each iteration, decide “am I taking alpha” / “am I sticking to my current label”</a:t>
            </a:r>
          </a:p>
          <a:p>
            <a:pPr marL="628650" marR="0" lvl="1" indent="-171450" algn="l" defTabSz="914400" rtl="0" eaLnBrk="1" fontAlgn="base" latinLnBrk="0" hangingPunct="1">
              <a:lnSpc>
                <a:spcPct val="100000"/>
              </a:lnSpc>
              <a:spcBef>
                <a:spcPct val="1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baseline="0" dirty="0" smtClean="0"/>
              <a:t>Reduce topology: go from circles to acyclic graphs</a:t>
            </a:r>
          </a:p>
          <a:p>
            <a:pPr marL="171450" marR="0" lvl="0" indent="-171450" algn="l" defTabSz="914400" rtl="0" eaLnBrk="1" fontAlgn="base" latinLnBrk="0" hangingPunct="1">
              <a:lnSpc>
                <a:spcPct val="100000"/>
              </a:lnSpc>
              <a:spcBef>
                <a:spcPct val="1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baseline="0" dirty="0" smtClean="0"/>
              <a:t>Combine: binary decision between label proposals from two solution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065B079B-E513-489A-8A1B-D7C78493EA86}" type="datetime4">
              <a:rPr lang="de-DE" smtClean="0"/>
              <a:pPr/>
              <a:t>22. Juni 2016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|  </a:t>
            </a:r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smtClean="0"/>
              <a:t>|  </a:t>
            </a:r>
            <a:fld id="{C36AA9A4-5D0B-4134-89A6-D8B9DAA4F25C}" type="slidenum">
              <a:rPr lang="de-DE" smtClean="0"/>
              <a:pPr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263864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923925"/>
            <a:ext cx="4095750" cy="30718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1" dirty="0" smtClean="0"/>
              <a:t>-&gt; 6:00</a:t>
            </a:r>
            <a:endParaRPr lang="en-US" b="1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065B079B-E513-489A-8A1B-D7C78493EA86}" type="datetime4">
              <a:rPr lang="de-DE" smtClean="0"/>
              <a:pPr/>
              <a:t>22. Juni 2016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|  </a:t>
            </a:r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smtClean="0"/>
              <a:t>|  </a:t>
            </a:r>
            <a:fld id="{C36AA9A4-5D0B-4134-89A6-D8B9DAA4F25C}" type="slidenum">
              <a:rPr lang="de-DE" smtClean="0"/>
              <a:pPr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323592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923925"/>
            <a:ext cx="4095750" cy="30718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1" dirty="0" smtClean="0"/>
              <a:t>-&gt; 7:00</a:t>
            </a:r>
            <a:endParaRPr lang="en-US" b="1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Since our</a:t>
            </a:r>
            <a:r>
              <a:rPr lang="en-US" baseline="0" dirty="0" smtClean="0"/>
              <a:t> work focuses on parallelization, let’s look at competing approaches here</a:t>
            </a:r>
            <a:endParaRPr lang="en-US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Majority of parallelization papers/approaches: parallelize core computational</a:t>
            </a:r>
            <a:r>
              <a:rPr lang="en-US" baseline="0" dirty="0" smtClean="0"/>
              <a:t> primitives in fine-grained fashion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Max-flow: from global augmenting path to local push-relabel, often limited by global heuristics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Combination: either tailored to cost functions or MRF fusion, which uses flow </a:t>
            </a:r>
            <a:r>
              <a:rPr lang="en-US" baseline="0" dirty="0" smtClean="0"/>
              <a:t>again</a:t>
            </a:r>
            <a:endParaRPr lang="en-US" baseline="0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Still </a:t>
            </a:r>
            <a:r>
              <a:rPr lang="en-US" dirty="0" smtClean="0"/>
              <a:t>rare: combination approaches for individual</a:t>
            </a:r>
            <a:r>
              <a:rPr lang="en-US" baseline="0" dirty="0" smtClean="0"/>
              <a:t> classes of pairwise costs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In summary: different approaches, different limitations, hence different ‘best’ solver for each problem -&gt; question: can we find ‘middle-ground’ here?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065B079B-E513-489A-8A1B-D7C78493EA86}" type="datetime4">
              <a:rPr lang="de-DE" smtClean="0"/>
              <a:pPr/>
              <a:t>22. Juni 2016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|  </a:t>
            </a:r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smtClean="0"/>
              <a:t>|  </a:t>
            </a:r>
            <a:fld id="{C36AA9A4-5D0B-4134-89A6-D8B9DAA4F25C}" type="slidenum">
              <a:rPr lang="de-DE" smtClean="0"/>
              <a:pPr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276899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923925"/>
            <a:ext cx="4095750" cy="30718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1" dirty="0" smtClean="0"/>
              <a:t>-&gt; 8:00</a:t>
            </a:r>
            <a:endParaRPr lang="en-US" b="1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‘middle-ground’ here:</a:t>
            </a:r>
            <a:r>
              <a:rPr lang="en-US" baseline="0" dirty="0" smtClean="0"/>
              <a:t>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roughly ‘one size fits all’, i.e. a solver with minimal assumptions/minimal restrictions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Should excel at large systems (reason: CV/CG datasets tend to grow in size over time)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In design of system: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Keep massively-parallel hardware in mind (create enough fine-grained tasks)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‘system’ vs. algorithm: means core algorithm + heuristics and implementation here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065B079B-E513-489A-8A1B-D7C78493EA86}" type="datetime4">
              <a:rPr lang="de-DE" smtClean="0"/>
              <a:pPr/>
              <a:t>22. Juni 2016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|  </a:t>
            </a:r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smtClean="0"/>
              <a:t>|  </a:t>
            </a:r>
            <a:fld id="{C36AA9A4-5D0B-4134-89A6-D8B9DAA4F25C}" type="slidenum">
              <a:rPr lang="de-DE" smtClean="0"/>
              <a:pPr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367796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ChangeArrowheads="1"/>
          </p:cNvSpPr>
          <p:nvPr/>
        </p:nvSpPr>
        <p:spPr bwMode="auto">
          <a:xfrm>
            <a:off x="250825" y="368300"/>
            <a:ext cx="8642350" cy="2089150"/>
          </a:xfrm>
          <a:prstGeom prst="rect">
            <a:avLst/>
          </a:prstGeom>
          <a:solidFill>
            <a:srgbClr val="AFCC5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8704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358775" y="1449388"/>
            <a:ext cx="6642117" cy="944562"/>
          </a:xfrm>
        </p:spPr>
        <p:txBody>
          <a:bodyPr lIns="0" tIns="0" rIns="0" bIns="0"/>
          <a:lstStyle>
            <a:lvl1pPr marL="0" indent="0">
              <a:spcBef>
                <a:spcPct val="0"/>
              </a:spcBef>
              <a:buFont typeface="Wingdings" pitchFamily="2" charset="2"/>
              <a:buNone/>
              <a:defRPr b="1">
                <a:solidFill>
                  <a:schemeClr val="bg1"/>
                </a:solidFill>
                <a:latin typeface="FrontPage" panose="00000400000000000000" pitchFamily="2" charset="0"/>
                <a:ea typeface="FrontPage" panose="00000400000000000000" pitchFamily="2" charset="0"/>
              </a:defRPr>
            </a:lvl1pPr>
          </a:lstStyle>
          <a:p>
            <a:r>
              <a:rPr lang="de-DE" dirty="0" smtClean="0"/>
              <a:t>Formatvorlage des Untertitelmasters durch Klicken bearbeiten</a:t>
            </a:r>
            <a:endParaRPr lang="de-DE" dirty="0"/>
          </a:p>
        </p:txBody>
      </p:sp>
      <p:sp>
        <p:nvSpPr>
          <p:cNvPr id="87048" name="Rectangle 8"/>
          <p:cNvSpPr>
            <a:spLocks noChangeArrowheads="1"/>
          </p:cNvSpPr>
          <p:nvPr/>
        </p:nvSpPr>
        <p:spPr bwMode="auto">
          <a:xfrm>
            <a:off x="250825" y="196850"/>
            <a:ext cx="8642350" cy="144463"/>
          </a:xfrm>
          <a:prstGeom prst="rect">
            <a:avLst/>
          </a:prstGeom>
          <a:solidFill>
            <a:srgbClr val="AFCC50"/>
          </a:solidFill>
          <a:ln w="3175">
            <a:noFill/>
            <a:miter lim="800000"/>
            <a:headEnd/>
            <a:tailEnd/>
          </a:ln>
        </p:spPr>
        <p:txBody>
          <a:bodyPr/>
          <a:lstStyle/>
          <a:p>
            <a:endParaRPr lang="de-DE"/>
          </a:p>
        </p:txBody>
      </p:sp>
      <p:pic>
        <p:nvPicPr>
          <p:cNvPr id="87049" name="Picture 9" descr="tud_logo"/>
          <p:cNvPicPr>
            <a:picLocks noChangeAspect="1" noChangeArrowheads="1"/>
          </p:cNvPicPr>
          <p:nvPr/>
        </p:nvPicPr>
        <p:blipFill>
          <a:blip r:embed="rId2" cstate="print"/>
          <a:srcRect r="5453"/>
          <a:stretch>
            <a:fillRect/>
          </a:stretch>
        </p:blipFill>
        <p:spPr bwMode="auto">
          <a:xfrm>
            <a:off x="7172325" y="657225"/>
            <a:ext cx="1873250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7055" name="Line 15"/>
          <p:cNvSpPr>
            <a:spLocks noChangeShapeType="1"/>
          </p:cNvSpPr>
          <p:nvPr/>
        </p:nvSpPr>
        <p:spPr bwMode="auto">
          <a:xfrm>
            <a:off x="252413" y="6357958"/>
            <a:ext cx="8640762" cy="0"/>
          </a:xfrm>
          <a:prstGeom prst="line">
            <a:avLst/>
          </a:prstGeom>
          <a:noFill/>
          <a:ln w="762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87058" name="Rectangle 18"/>
          <p:cNvSpPr>
            <a:spLocks noChangeArrowheads="1"/>
          </p:cNvSpPr>
          <p:nvPr/>
        </p:nvSpPr>
        <p:spPr bwMode="auto">
          <a:xfrm>
            <a:off x="250825" y="360363"/>
            <a:ext cx="8640763" cy="14287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87059" name="Rectangle 19"/>
          <p:cNvSpPr>
            <a:spLocks noChangeArrowheads="1"/>
          </p:cNvSpPr>
          <p:nvPr/>
        </p:nvSpPr>
        <p:spPr bwMode="auto">
          <a:xfrm>
            <a:off x="250825" y="2457450"/>
            <a:ext cx="8640763" cy="7938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12" name="Titel 1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FrontPage" panose="00000400000000000000" pitchFamily="2" charset="0"/>
                <a:ea typeface="FrontPage" panose="00000400000000000000" pitchFamily="2" charset="0"/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813353" y="6424038"/>
            <a:ext cx="1079127" cy="365190"/>
          </a:xfrm>
          <a:prstGeom prst="rect">
            <a:avLst/>
          </a:prstGeom>
        </p:spPr>
      </p:pic>
      <p:sp>
        <p:nvSpPr>
          <p:cNvPr id="13" name="Fußzeilenplatzhalter 3"/>
          <p:cNvSpPr txBox="1">
            <a:spLocks/>
          </p:cNvSpPr>
          <p:nvPr userDrawn="1"/>
        </p:nvSpPr>
        <p:spPr>
          <a:xfrm>
            <a:off x="252413" y="6489700"/>
            <a:ext cx="7200900" cy="2317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1E482C5-58E3-4583-8C64-AB4EA00E1990}" type="datetime1">
              <a:rPr kumimoji="0" lang="de-DE" sz="10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Tahoma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22.06.2016</a:t>
            </a:fld>
            <a:r>
              <a:rPr kumimoji="0" lang="de-DE" sz="1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Tahoma" pitchFamily="34" charset="0"/>
              </a:rPr>
              <a:t>  |  TU Darmstadt |  Graphics, Capture and Massively Parallel Computing  |  Daniel Thuerck  |  </a:t>
            </a:r>
            <a:fld id="{8E9B2640-8CD7-45FF-9440-54608BC46479}" type="slidenum">
              <a:rPr kumimoji="0" lang="de-DE" sz="10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Tahoma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de-DE" sz="1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Tahoma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1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Tahoma" pitchFamily="34" charset="0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60000" y="1620000"/>
            <a:ext cx="8460472" cy="4479943"/>
          </a:xfrm>
        </p:spPr>
        <p:txBody>
          <a:bodyPr/>
          <a:lstStyle/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6421455" cy="1362075"/>
          </a:xfrm>
        </p:spPr>
        <p:txBody>
          <a:bodyPr anchor="t"/>
          <a:lstStyle>
            <a:lvl1pPr algn="l">
              <a:defRPr sz="3200" b="1" cap="all"/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6421455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358775" y="1592263"/>
            <a:ext cx="4135438" cy="4551381"/>
          </a:xfrm>
        </p:spPr>
        <p:txBody>
          <a:bodyPr/>
          <a:lstStyle>
            <a:lvl1pPr marL="0" indent="0"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786314" y="1592263"/>
            <a:ext cx="4105274" cy="4551381"/>
          </a:xfrm>
        </p:spPr>
        <p:txBody>
          <a:bodyPr/>
          <a:lstStyle>
            <a:lvl1pPr marL="0" indent="0"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857620" y="1620000"/>
            <a:ext cx="5000660" cy="4506163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358776" y="1620000"/>
            <a:ext cx="3106738" cy="4506163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dirty="0" smtClean="0"/>
              <a:t>Textmasterformate durch Klicken bearbeiten</a:t>
            </a:r>
          </a:p>
        </p:txBody>
      </p:sp>
      <p:sp>
        <p:nvSpPr>
          <p:cNvPr id="5" name="Titel 1"/>
          <p:cNvSpPr>
            <a:spLocks noGrp="1"/>
          </p:cNvSpPr>
          <p:nvPr>
            <p:ph type="title"/>
          </p:nvPr>
        </p:nvSpPr>
        <p:spPr>
          <a:xfrm>
            <a:off x="358775" y="488950"/>
            <a:ext cx="6840000" cy="838200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1928801"/>
            <a:ext cx="5486400" cy="279877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 smtClean="0"/>
              <a:t>Bild durch Klicken auf Symbol hinzufügen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7" name="Rectangle 13"/>
          <p:cNvSpPr>
            <a:spLocks noChangeArrowheads="1"/>
          </p:cNvSpPr>
          <p:nvPr/>
        </p:nvSpPr>
        <p:spPr bwMode="auto">
          <a:xfrm>
            <a:off x="250825" y="368300"/>
            <a:ext cx="8642350" cy="108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>
              <a:latin typeface="+mn-lt"/>
              <a:cs typeface="Tahoma" pitchFamily="34" charset="0"/>
            </a:endParaRP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58775" y="488950"/>
            <a:ext cx="6642117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 smtClean="0"/>
              <a:t>Titelmasterformat durch Klicken bearbeiten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60000" y="1620000"/>
            <a:ext cx="6640892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</a:p>
        </p:txBody>
      </p:sp>
      <p:sp>
        <p:nvSpPr>
          <p:cNvPr id="1032" name="Rectangle 8"/>
          <p:cNvSpPr>
            <a:spLocks noChangeArrowheads="1"/>
          </p:cNvSpPr>
          <p:nvPr/>
        </p:nvSpPr>
        <p:spPr bwMode="auto">
          <a:xfrm>
            <a:off x="250825" y="196850"/>
            <a:ext cx="8642350" cy="144463"/>
          </a:xfrm>
          <a:prstGeom prst="rect">
            <a:avLst/>
          </a:prstGeom>
          <a:solidFill>
            <a:srgbClr val="AFCC50"/>
          </a:solidFill>
          <a:ln w="3175">
            <a:noFill/>
            <a:miter lim="800000"/>
            <a:headEnd/>
            <a:tailEnd/>
          </a:ln>
        </p:spPr>
        <p:txBody>
          <a:bodyPr/>
          <a:lstStyle/>
          <a:p>
            <a:endParaRPr lang="de-DE">
              <a:latin typeface="+mn-lt"/>
              <a:cs typeface="Tahoma" pitchFamily="34" charset="0"/>
            </a:endParaRPr>
          </a:p>
        </p:txBody>
      </p:sp>
      <p:pic>
        <p:nvPicPr>
          <p:cNvPr id="1033" name="Picture 9" descr="tud_logo"/>
          <p:cNvPicPr>
            <a:picLocks noChangeAspect="1" noChangeArrowheads="1"/>
          </p:cNvPicPr>
          <p:nvPr/>
        </p:nvPicPr>
        <p:blipFill>
          <a:blip r:embed="rId10" cstate="print"/>
          <a:srcRect r="5453"/>
          <a:stretch>
            <a:fillRect/>
          </a:stretch>
        </p:blipFill>
        <p:spPr bwMode="auto">
          <a:xfrm>
            <a:off x="7167563" y="512763"/>
            <a:ext cx="1873250" cy="79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8" name="Line 14"/>
          <p:cNvSpPr>
            <a:spLocks noChangeShapeType="1"/>
          </p:cNvSpPr>
          <p:nvPr/>
        </p:nvSpPr>
        <p:spPr bwMode="auto">
          <a:xfrm>
            <a:off x="250825" y="1449388"/>
            <a:ext cx="8640763" cy="0"/>
          </a:xfrm>
          <a:prstGeom prst="line">
            <a:avLst/>
          </a:prstGeom>
          <a:noFill/>
          <a:ln w="762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de-DE">
              <a:latin typeface="+mn-lt"/>
              <a:cs typeface="Tahoma" pitchFamily="34" charset="0"/>
            </a:endParaRPr>
          </a:p>
        </p:txBody>
      </p:sp>
      <p:sp>
        <p:nvSpPr>
          <p:cNvPr id="1040" name="Rectangle 16"/>
          <p:cNvSpPr>
            <a:spLocks noChangeArrowheads="1"/>
          </p:cNvSpPr>
          <p:nvPr/>
        </p:nvSpPr>
        <p:spPr bwMode="auto">
          <a:xfrm>
            <a:off x="250825" y="366713"/>
            <a:ext cx="8640763" cy="14287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>
              <a:latin typeface="+mn-lt"/>
              <a:cs typeface="Tahoma" pitchFamily="34" charset="0"/>
            </a:endParaRPr>
          </a:p>
        </p:txBody>
      </p:sp>
      <p:sp>
        <p:nvSpPr>
          <p:cNvPr id="11" name="Line 15"/>
          <p:cNvSpPr>
            <a:spLocks noChangeShapeType="1"/>
          </p:cNvSpPr>
          <p:nvPr userDrawn="1"/>
        </p:nvSpPr>
        <p:spPr bwMode="auto">
          <a:xfrm>
            <a:off x="252413" y="6357958"/>
            <a:ext cx="8640762" cy="0"/>
          </a:xfrm>
          <a:prstGeom prst="line">
            <a:avLst/>
          </a:prstGeom>
          <a:noFill/>
          <a:ln w="762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de-DE">
              <a:latin typeface="+mn-lt"/>
              <a:cs typeface="Tahoma" pitchFamily="34" charset="0"/>
            </a:endParaRPr>
          </a:p>
        </p:txBody>
      </p:sp>
      <p:sp>
        <p:nvSpPr>
          <p:cNvPr id="13" name="Fußzeilenplatzhalter 3"/>
          <p:cNvSpPr txBox="1">
            <a:spLocks/>
          </p:cNvSpPr>
          <p:nvPr userDrawn="1"/>
        </p:nvSpPr>
        <p:spPr>
          <a:xfrm>
            <a:off x="252413" y="6489700"/>
            <a:ext cx="7200900" cy="2317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1E482C5-58E3-4583-8C64-AB4EA00E1990}" type="datetime1">
              <a:rPr kumimoji="0" lang="de-DE" sz="10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Tahoma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22.06.2016</a:t>
            </a:fld>
            <a:r>
              <a:rPr kumimoji="0" lang="de-DE" sz="1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Tahoma" pitchFamily="34" charset="0"/>
              </a:rPr>
              <a:t>  |  TU Darmstadt |  Graphics, Capture and Massively Parallel Computing  |  Daniel Thuerck  |  </a:t>
            </a:r>
            <a:fld id="{8E9B2640-8CD7-45FF-9440-54608BC46479}" type="slidenum">
              <a:rPr kumimoji="0" lang="de-DE" sz="10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Tahoma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de-DE" sz="1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Tahoma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1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Tahoma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7813353" y="6424038"/>
            <a:ext cx="1079127" cy="36519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4" r:id="rId5"/>
    <p:sldLayoutId id="2147483655" r:id="rId6"/>
    <p:sldLayoutId id="2147483656" r:id="rId7"/>
    <p:sldLayoutId id="2147483657" r:id="rId8"/>
  </p:sldLayoutIdLst>
  <p:hf hd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FrontPage" panose="00000400000000000000" pitchFamily="2" charset="0"/>
          <a:ea typeface="FrontPage" panose="00000400000000000000" pitchFamily="2" charset="0"/>
          <a:cs typeface="Tahoma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9pPr>
    </p:titleStyle>
    <p:bodyStyle>
      <a:lvl1pPr marL="179388" indent="-179388" algn="l" rtl="0" eaLnBrk="1" fontAlgn="base" hangingPunct="1">
        <a:lnSpc>
          <a:spcPct val="130000"/>
        </a:lnSpc>
        <a:spcBef>
          <a:spcPts val="200"/>
        </a:spcBef>
        <a:spcAft>
          <a:spcPts val="230"/>
        </a:spcAft>
        <a:buFont typeface="Wingdings" pitchFamily="2" charset="2"/>
        <a:buNone/>
        <a:defRPr sz="2000">
          <a:solidFill>
            <a:schemeClr val="tx1"/>
          </a:solidFill>
          <a:latin typeface="Stafford" panose="00000400000000000000" pitchFamily="2" charset="0"/>
          <a:ea typeface="Stafford" panose="00000400000000000000" pitchFamily="2" charset="0"/>
          <a:cs typeface="Tahoma" pitchFamily="34" charset="0"/>
        </a:defRPr>
      </a:lvl1pPr>
      <a:lvl2pPr marL="179388" indent="-177800" algn="l" rtl="0" eaLnBrk="1" fontAlgn="base" hangingPunct="1">
        <a:lnSpc>
          <a:spcPct val="130000"/>
        </a:lnSpc>
        <a:spcBef>
          <a:spcPts val="200"/>
        </a:spcBef>
        <a:spcAft>
          <a:spcPts val="230"/>
        </a:spcAft>
        <a:buFont typeface="Wingdings" pitchFamily="2" charset="2"/>
        <a:buChar char="§"/>
        <a:defRPr sz="2000">
          <a:solidFill>
            <a:schemeClr val="tx1"/>
          </a:solidFill>
          <a:latin typeface="Stafford" panose="00000400000000000000" pitchFamily="2" charset="0"/>
          <a:ea typeface="Stafford" panose="00000400000000000000" pitchFamily="2" charset="0"/>
          <a:cs typeface="Tahoma" pitchFamily="34" charset="0"/>
        </a:defRPr>
      </a:lvl2pPr>
      <a:lvl3pPr marL="538163" indent="-187325" algn="l" rtl="0" eaLnBrk="1" fontAlgn="base" hangingPunct="1">
        <a:lnSpc>
          <a:spcPct val="130000"/>
        </a:lnSpc>
        <a:spcBef>
          <a:spcPts val="200"/>
        </a:spcBef>
        <a:spcAft>
          <a:spcPts val="230"/>
        </a:spcAft>
        <a:buFont typeface="Wingdings" pitchFamily="2" charset="2"/>
        <a:buChar char="§"/>
        <a:defRPr>
          <a:solidFill>
            <a:schemeClr val="tx1"/>
          </a:solidFill>
          <a:latin typeface="Stafford" panose="00000400000000000000" pitchFamily="2" charset="0"/>
          <a:ea typeface="Stafford" panose="00000400000000000000" pitchFamily="2" charset="0"/>
          <a:cs typeface="Tahoma" pitchFamily="34" charset="0"/>
        </a:defRPr>
      </a:lvl3pPr>
      <a:lvl4pPr marL="717550" indent="-173038" algn="l" rtl="0" eaLnBrk="1" fontAlgn="base" hangingPunct="1">
        <a:lnSpc>
          <a:spcPct val="130000"/>
        </a:lnSpc>
        <a:spcBef>
          <a:spcPts val="200"/>
        </a:spcBef>
        <a:spcAft>
          <a:spcPts val="230"/>
        </a:spcAft>
        <a:buFont typeface="Wingdings" pitchFamily="2" charset="2"/>
        <a:buChar char="§"/>
        <a:defRPr sz="1600">
          <a:solidFill>
            <a:schemeClr val="tx1"/>
          </a:solidFill>
          <a:latin typeface="Stafford" panose="00000400000000000000" pitchFamily="2" charset="0"/>
          <a:ea typeface="Stafford" panose="00000400000000000000" pitchFamily="2" charset="0"/>
          <a:cs typeface="Tahoma" pitchFamily="34" charset="0"/>
        </a:defRPr>
      </a:lvl4pPr>
      <a:lvl5pPr marL="908050" indent="-188913" algn="l" rtl="0" eaLnBrk="1" fontAlgn="base" hangingPunct="1">
        <a:lnSpc>
          <a:spcPct val="130000"/>
        </a:lnSpc>
        <a:spcBef>
          <a:spcPts val="200"/>
        </a:spcBef>
        <a:spcAft>
          <a:spcPts val="230"/>
        </a:spcAft>
        <a:buFont typeface="Wingdings" pitchFamily="2" charset="2"/>
        <a:buChar char="§"/>
        <a:defRPr sz="1600">
          <a:solidFill>
            <a:schemeClr val="tx1"/>
          </a:solidFill>
          <a:latin typeface="Stafford" panose="00000400000000000000" pitchFamily="2" charset="0"/>
          <a:ea typeface="Stafford" panose="00000400000000000000" pitchFamily="2" charset="0"/>
          <a:cs typeface="Tahoma" pitchFamily="34" charset="0"/>
        </a:defRPr>
      </a:lvl5pPr>
      <a:lvl6pPr marL="1365250" indent="-188913" algn="l" rtl="0" eaLnBrk="1" fontAlgn="base" hangingPunct="1">
        <a:spcBef>
          <a:spcPct val="20000"/>
        </a:spcBef>
        <a:spcAft>
          <a:spcPct val="0"/>
        </a:spcAft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1822450" indent="-188913" algn="l" rtl="0" eaLnBrk="1" fontAlgn="base" hangingPunct="1">
        <a:spcBef>
          <a:spcPct val="20000"/>
        </a:spcBef>
        <a:spcAft>
          <a:spcPct val="0"/>
        </a:spcAft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2279650" indent="-188913" algn="l" rtl="0" eaLnBrk="1" fontAlgn="base" hangingPunct="1">
        <a:spcBef>
          <a:spcPct val="20000"/>
        </a:spcBef>
        <a:spcAft>
          <a:spcPct val="0"/>
        </a:spcAft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2736850" indent="-188913" algn="l" rtl="0" eaLnBrk="1" fontAlgn="base" hangingPunct="1">
        <a:spcBef>
          <a:spcPct val="20000"/>
        </a:spcBef>
        <a:spcAft>
          <a:spcPct val="0"/>
        </a:spcAft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png"/><Relationship Id="rId3" Type="http://schemas.openxmlformats.org/officeDocument/2006/relationships/image" Target="../media/image65.png"/><Relationship Id="rId7" Type="http://schemas.openxmlformats.org/officeDocument/2006/relationships/image" Target="../media/image101.png"/><Relationship Id="rId2" Type="http://schemas.openxmlformats.org/officeDocument/2006/relationships/image" Target="../media/image5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png"/><Relationship Id="rId5" Type="http://schemas.openxmlformats.org/officeDocument/2006/relationships/image" Target="../media/image81.png"/><Relationship Id="rId4" Type="http://schemas.openxmlformats.org/officeDocument/2006/relationships/image" Target="../media/image71.png"/><Relationship Id="rId9" Type="http://schemas.openxmlformats.org/officeDocument/2006/relationships/image" Target="../media/image121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1.png"/><Relationship Id="rId13" Type="http://schemas.openxmlformats.org/officeDocument/2006/relationships/image" Target="../media/image160.png"/><Relationship Id="rId3" Type="http://schemas.openxmlformats.org/officeDocument/2006/relationships/image" Target="../media/image60.png"/><Relationship Id="rId7" Type="http://schemas.openxmlformats.org/officeDocument/2006/relationships/image" Target="../media/image100.png"/><Relationship Id="rId12" Type="http://schemas.openxmlformats.org/officeDocument/2006/relationships/image" Target="../media/image150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png"/><Relationship Id="rId11" Type="http://schemas.openxmlformats.org/officeDocument/2006/relationships/image" Target="../media/image140.png"/><Relationship Id="rId5" Type="http://schemas.openxmlformats.org/officeDocument/2006/relationships/image" Target="../media/image80.png"/><Relationship Id="rId10" Type="http://schemas.openxmlformats.org/officeDocument/2006/relationships/image" Target="../media/image130.png"/><Relationship Id="rId4" Type="http://schemas.openxmlformats.org/officeDocument/2006/relationships/image" Target="../media/image70.png"/><Relationship Id="rId9" Type="http://schemas.openxmlformats.org/officeDocument/2006/relationships/image" Target="../media/image12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12" Type="http://schemas.openxmlformats.org/officeDocument/2006/relationships/image" Target="../media/image32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19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49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sz="1600" dirty="0" smtClean="0"/>
              <a:t>Daniel Thuerck</a:t>
            </a:r>
            <a:r>
              <a:rPr lang="en-US" sz="1600" b="0" dirty="0" smtClean="0"/>
              <a:t>, Michael Waechter, Sven Widmer, Max von </a:t>
            </a:r>
            <a:r>
              <a:rPr lang="en-US" sz="1600" b="0" dirty="0" err="1" smtClean="0"/>
              <a:t>Buelow</a:t>
            </a:r>
            <a:r>
              <a:rPr lang="en-US" sz="1600" b="0" smtClean="0"/>
              <a:t>, </a:t>
            </a:r>
            <a:br>
              <a:rPr lang="en-US" sz="1600" b="0" smtClean="0"/>
            </a:br>
            <a:r>
              <a:rPr lang="en-US" sz="1600" b="0" smtClean="0"/>
              <a:t>Patrick </a:t>
            </a:r>
            <a:r>
              <a:rPr lang="en-US" sz="1600" b="0" dirty="0" smtClean="0"/>
              <a:t>Seemann, Marc E. Pfetsch and Michael Goesele</a:t>
            </a:r>
            <a:endParaRPr lang="en-US" sz="1600" b="0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Fast, Massively Parallel Solver for Large, Irregular, Pairwise Markov Random Fields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775" y="2636912"/>
            <a:ext cx="8424936" cy="35668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Massively-parallel DP on acyclic graphs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572000" y="1620000"/>
                <a:ext cx="4248472" cy="4479943"/>
              </a:xfrm>
            </p:spPr>
            <p:txBody>
              <a:bodyPr/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dirty="0" smtClean="0"/>
                  <a:t>2 phases</a:t>
                </a:r>
              </a:p>
              <a:p>
                <a:pPr marL="701675" lvl="2" indent="-342900">
                  <a:buFont typeface="Arial" panose="020B0604020202020204" pitchFamily="34" charset="0"/>
                  <a:buChar char="•"/>
                </a:pPr>
                <a:r>
                  <a:rPr lang="en-US" dirty="0" smtClean="0"/>
                  <a:t>Bottom-up: locally enumerate</a:t>
                </a:r>
                <a:br>
                  <a:rPr lang="en-US" dirty="0" smtClean="0"/>
                </a:br>
                <a14:m>
                  <m:oMath xmlns:m="http://schemas.openxmlformats.org/officeDocument/2006/math">
                    <m:r>
                      <a:rPr lang="en-US" sz="1200" i="1">
                        <a:latin typeface="Cambria Math" panose="02040503050406030204" pitchFamily="18" charset="0"/>
                      </a:rPr>
                      <m:t>𝐸</m:t>
                    </m:r>
                    <m:d>
                      <m:dPr>
                        <m:ctrlPr>
                          <a:rPr lang="en-US" sz="12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200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</m:d>
                    <m:r>
                      <a:rPr lang="en-US" sz="1200" i="1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supHide m:val="on"/>
                        <m:ctrlPr>
                          <a:rPr lang="en-US" sz="1200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sz="1200" i="1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1200" i="1">
                            <a:latin typeface="Cambria Math" panose="02040503050406030204" pitchFamily="18" charset="0"/>
                          </a:rPr>
                          <m:t>∈</m:t>
                        </m:r>
                        <m:r>
                          <a:rPr lang="en-US" sz="1200" i="1">
                            <a:latin typeface="Cambria Math" panose="02040503050406030204" pitchFamily="18" charset="0"/>
                          </a:rPr>
                          <m:t>𝑃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en-US" sz="12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200" i="1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  <m:sub>
                            <m:r>
                              <a:rPr lang="en-US" sz="12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d>
                          <m:dPr>
                            <m:ctrlPr>
                              <a:rPr lang="en-US" sz="12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12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200" i="1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en-US" sz="1200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d>
                      </m:e>
                    </m:nary>
                    <m:r>
                      <a:rPr lang="en-US" sz="1200" i="1">
                        <a:latin typeface="Cambria Math" panose="02040503050406030204" pitchFamily="18" charset="0"/>
                      </a:rPr>
                      <m:t>+</m:t>
                    </m:r>
                    <m:nary>
                      <m:naryPr>
                        <m:chr m:val="∑"/>
                        <m:supHide m:val="on"/>
                        <m:ctrlPr>
                          <a:rPr lang="en-US" sz="1200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d>
                          <m:dPr>
                            <m:begChr m:val="{"/>
                            <m:endChr m:val="}"/>
                            <m:ctrlPr>
                              <a:rPr lang="en-US" sz="12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brk m:alnAt="7"/>
                              </m:rPr>
                              <a:rPr lang="en-US" sz="12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sz="1200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1200" i="1">
                                <a:latin typeface="Cambria Math" panose="02040503050406030204" pitchFamily="18" charset="0"/>
                              </a:rPr>
                              <m:t>𝑗</m:t>
                            </m:r>
                          </m:e>
                        </m:d>
                        <m:r>
                          <a:rPr lang="en-US" sz="1200" i="1">
                            <a:latin typeface="Cambria Math" panose="02040503050406030204" pitchFamily="18" charset="0"/>
                          </a:rPr>
                          <m:t>∈</m:t>
                        </m:r>
                        <m:r>
                          <a:rPr lang="en-US" sz="1200" i="1">
                            <a:latin typeface="Cambria Math" panose="02040503050406030204" pitchFamily="18" charset="0"/>
                          </a:rPr>
                          <m:t>𝑁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en-US" sz="12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200" i="1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en-US" sz="12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sz="1200" i="1">
                            <a:latin typeface="Cambria Math" panose="020405030504060302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en-US" sz="12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200" i="1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en-US" sz="12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sz="1200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12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200" i="1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en-US" sz="1200" i="1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  <m:r>
                          <a:rPr lang="en-US" sz="1200" i="1"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nary>
                  </m:oMath>
                </a14:m>
                <a:endParaRPr lang="en-US" dirty="0" smtClean="0"/>
              </a:p>
              <a:p>
                <a:pPr marL="701675" lvl="2" indent="-342900">
                  <a:buFont typeface="Arial" panose="020B0604020202020204" pitchFamily="34" charset="0"/>
                  <a:buChar char="•"/>
                </a:pPr>
                <a:r>
                  <a:rPr lang="en-US" dirty="0" smtClean="0"/>
                  <a:t>Top down: pick optimum at root &amp; propagate to leaves</a:t>
                </a:r>
              </a:p>
              <a:p>
                <a:pPr marL="342900" lvl="1" indent="-342900">
                  <a:buFont typeface="Arial" panose="020B0604020202020204" pitchFamily="34" charset="0"/>
                  <a:buChar char="•"/>
                </a:pPr>
                <a:r>
                  <a:rPr lang="en-US" dirty="0" smtClean="0"/>
                  <a:t>Well-suited for SIMD:</a:t>
                </a:r>
              </a:p>
              <a:p>
                <a:pPr marL="701675" lvl="2" indent="-342900">
                  <a:buFont typeface="Arial" panose="020B0604020202020204" pitchFamily="34" charset="0"/>
                  <a:buChar char="•"/>
                </a:pPr>
                <a:r>
                  <a:rPr lang="en-US" dirty="0" smtClean="0"/>
                  <a:t>1 node per block</a:t>
                </a:r>
              </a:p>
              <a:p>
                <a:pPr marL="701675" lvl="2" indent="-342900">
                  <a:buFont typeface="Arial" panose="020B0604020202020204" pitchFamily="34" charset="0"/>
                  <a:buChar char="•"/>
                </a:pPr>
                <a:r>
                  <a:rPr lang="en-US" dirty="0" smtClean="0"/>
                  <a:t>1 thread per parent’s label, enumerating all child’s labels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0" y="1620000"/>
                <a:ext cx="4248472" cy="4479943"/>
              </a:xfrm>
              <a:blipFill rotWithShape="0">
                <a:blip r:embed="rId3"/>
                <a:stretch>
                  <a:fillRect l="-3443" r="-7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Oval 3"/>
          <p:cNvSpPr/>
          <p:nvPr/>
        </p:nvSpPr>
        <p:spPr>
          <a:xfrm>
            <a:off x="1495686" y="2060848"/>
            <a:ext cx="432048" cy="432048"/>
          </a:xfrm>
          <a:prstGeom prst="ellips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343558" y="3356992"/>
            <a:ext cx="432048" cy="432048"/>
          </a:xfrm>
          <a:prstGeom prst="ellips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2575806" y="3356992"/>
            <a:ext cx="432048" cy="432048"/>
          </a:xfrm>
          <a:prstGeom prst="ellips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1475656" y="4797152"/>
            <a:ext cx="432048" cy="432048"/>
          </a:xfrm>
          <a:prstGeom prst="ellips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3707904" y="4797152"/>
            <a:ext cx="432048" cy="432048"/>
          </a:xfrm>
          <a:prstGeom prst="ellips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Arrow Connector 9"/>
          <p:cNvCxnSpPr>
            <a:stCxn id="5" idx="7"/>
            <a:endCxn id="4" idx="3"/>
          </p:cNvCxnSpPr>
          <p:nvPr/>
        </p:nvCxnSpPr>
        <p:spPr>
          <a:xfrm flipV="1">
            <a:off x="712334" y="2429624"/>
            <a:ext cx="846624" cy="99064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stCxn id="6" idx="1"/>
            <a:endCxn id="4" idx="5"/>
          </p:cNvCxnSpPr>
          <p:nvPr/>
        </p:nvCxnSpPr>
        <p:spPr>
          <a:xfrm flipH="1" flipV="1">
            <a:off x="1864462" y="2429624"/>
            <a:ext cx="774616" cy="99064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7" idx="7"/>
            <a:endCxn id="6" idx="3"/>
          </p:cNvCxnSpPr>
          <p:nvPr/>
        </p:nvCxnSpPr>
        <p:spPr>
          <a:xfrm flipV="1">
            <a:off x="1844432" y="3725768"/>
            <a:ext cx="794646" cy="113465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stCxn id="8" idx="1"/>
            <a:endCxn id="6" idx="5"/>
          </p:cNvCxnSpPr>
          <p:nvPr/>
        </p:nvCxnSpPr>
        <p:spPr>
          <a:xfrm flipH="1" flipV="1">
            <a:off x="2944582" y="3725768"/>
            <a:ext cx="826594" cy="113465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251520" y="4293096"/>
            <a:ext cx="4176464" cy="0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251520" y="2924944"/>
            <a:ext cx="4176464" cy="0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Curved Right Arrow 19"/>
          <p:cNvSpPr/>
          <p:nvPr/>
        </p:nvSpPr>
        <p:spPr>
          <a:xfrm rot="10800000">
            <a:off x="3851921" y="2455277"/>
            <a:ext cx="648072" cy="2295520"/>
          </a:xfrm>
          <a:prstGeom prst="curvedRightArrow">
            <a:avLst/>
          </a:prstGeom>
          <a:solidFill>
            <a:srgbClr val="0070C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1" name="Curved Right Arrow 20"/>
          <p:cNvSpPr/>
          <p:nvPr/>
        </p:nvSpPr>
        <p:spPr>
          <a:xfrm>
            <a:off x="251520" y="2501632"/>
            <a:ext cx="648072" cy="2295520"/>
          </a:xfrm>
          <a:prstGeom prst="curvedRightArrow">
            <a:avLst/>
          </a:prstGeom>
          <a:solidFill>
            <a:srgbClr val="92D05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9885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Closely related: CK-BCD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3254" y="1623316"/>
            <a:ext cx="4445840" cy="4479943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[Chen and </a:t>
            </a:r>
            <a:r>
              <a:rPr lang="en-US" dirty="0" err="1" smtClean="0"/>
              <a:t>Koltun</a:t>
            </a:r>
            <a:r>
              <a:rPr lang="en-US" dirty="0" smtClean="0"/>
              <a:t>, CVPR </a:t>
            </a:r>
            <a:r>
              <a:rPr lang="en-US" dirty="0" smtClean="0"/>
              <a:t>2014]</a:t>
            </a:r>
            <a:endParaRPr lang="en-US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Operate on horizontal/vertical alternating lines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Implemented with SSE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Does not easily generalize to irregular topologies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Most important: </a:t>
            </a:r>
            <a:r>
              <a:rPr lang="en-US" dirty="0" err="1" smtClean="0"/>
              <a:t>Acyclicity</a:t>
            </a:r>
            <a:r>
              <a:rPr lang="en-US" dirty="0" smtClean="0"/>
              <a:t>!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smtClean="0"/>
              <a:t>Let’s generalize it!</a:t>
            </a:r>
            <a:endParaRPr lang="en-US" b="1" dirty="0"/>
          </a:p>
        </p:txBody>
      </p:sp>
      <p:sp>
        <p:nvSpPr>
          <p:cNvPr id="4" name="Oval 3"/>
          <p:cNvSpPr/>
          <p:nvPr/>
        </p:nvSpPr>
        <p:spPr>
          <a:xfrm>
            <a:off x="4837583" y="2120632"/>
            <a:ext cx="210753" cy="210753"/>
          </a:xfrm>
          <a:prstGeom prst="ellipse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4837583" y="2518475"/>
            <a:ext cx="210753" cy="210753"/>
          </a:xfrm>
          <a:prstGeom prst="ellipse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4837583" y="2919066"/>
            <a:ext cx="210753" cy="210753"/>
          </a:xfrm>
          <a:prstGeom prst="ellipse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837583" y="3314619"/>
            <a:ext cx="210753" cy="210753"/>
          </a:xfrm>
          <a:prstGeom prst="ellipse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/>
          <p:cNvCxnSpPr>
            <a:stCxn id="4" idx="4"/>
          </p:cNvCxnSpPr>
          <p:nvPr/>
        </p:nvCxnSpPr>
        <p:spPr>
          <a:xfrm>
            <a:off x="4942960" y="2331385"/>
            <a:ext cx="0" cy="187090"/>
          </a:xfrm>
          <a:prstGeom prst="line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</p:cxnSp>
      <p:cxnSp>
        <p:nvCxnSpPr>
          <p:cNvPr id="14" name="Straight Connector 13"/>
          <p:cNvCxnSpPr>
            <a:stCxn id="6" idx="4"/>
            <a:endCxn id="7" idx="0"/>
          </p:cNvCxnSpPr>
          <p:nvPr/>
        </p:nvCxnSpPr>
        <p:spPr>
          <a:xfrm>
            <a:off x="4942960" y="2729228"/>
            <a:ext cx="0" cy="189838"/>
          </a:xfrm>
          <a:prstGeom prst="line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</p:cxnSp>
      <p:cxnSp>
        <p:nvCxnSpPr>
          <p:cNvPr id="16" name="Straight Connector 15"/>
          <p:cNvCxnSpPr>
            <a:stCxn id="7" idx="4"/>
            <a:endCxn id="8" idx="0"/>
          </p:cNvCxnSpPr>
          <p:nvPr/>
        </p:nvCxnSpPr>
        <p:spPr>
          <a:xfrm>
            <a:off x="4942960" y="3129819"/>
            <a:ext cx="0" cy="184800"/>
          </a:xfrm>
          <a:prstGeom prst="line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5048336" y="2226009"/>
            <a:ext cx="210753" cy="0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>
            <a:off x="5041373" y="2647515"/>
            <a:ext cx="210753" cy="0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5041373" y="3016333"/>
            <a:ext cx="210753" cy="0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>
            <a:off x="5033263" y="3437839"/>
            <a:ext cx="210753" cy="0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Oval 33"/>
          <p:cNvSpPr/>
          <p:nvPr/>
        </p:nvSpPr>
        <p:spPr>
          <a:xfrm>
            <a:off x="5238148" y="2128822"/>
            <a:ext cx="210753" cy="210753"/>
          </a:xfrm>
          <a:prstGeom prst="ellips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/>
          <p:cNvSpPr/>
          <p:nvPr/>
        </p:nvSpPr>
        <p:spPr>
          <a:xfrm>
            <a:off x="5238148" y="2526665"/>
            <a:ext cx="210753" cy="210753"/>
          </a:xfrm>
          <a:prstGeom prst="ellips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/>
          <p:cNvSpPr/>
          <p:nvPr/>
        </p:nvSpPr>
        <p:spPr>
          <a:xfrm>
            <a:off x="5238148" y="2927256"/>
            <a:ext cx="210753" cy="210753"/>
          </a:xfrm>
          <a:prstGeom prst="ellips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/>
          <p:cNvSpPr/>
          <p:nvPr/>
        </p:nvSpPr>
        <p:spPr>
          <a:xfrm>
            <a:off x="5238148" y="3322809"/>
            <a:ext cx="210753" cy="210753"/>
          </a:xfrm>
          <a:prstGeom prst="ellips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8" name="Straight Connector 37"/>
          <p:cNvCxnSpPr>
            <a:stCxn id="34" idx="4"/>
          </p:cNvCxnSpPr>
          <p:nvPr/>
        </p:nvCxnSpPr>
        <p:spPr>
          <a:xfrm>
            <a:off x="5343525" y="2339575"/>
            <a:ext cx="0" cy="187090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>
            <a:stCxn id="35" idx="4"/>
            <a:endCxn id="36" idx="0"/>
          </p:cNvCxnSpPr>
          <p:nvPr/>
        </p:nvCxnSpPr>
        <p:spPr>
          <a:xfrm>
            <a:off x="5343525" y="2737418"/>
            <a:ext cx="0" cy="189838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>
            <a:stCxn id="36" idx="4"/>
            <a:endCxn id="37" idx="0"/>
          </p:cNvCxnSpPr>
          <p:nvPr/>
        </p:nvCxnSpPr>
        <p:spPr>
          <a:xfrm>
            <a:off x="5343525" y="3138009"/>
            <a:ext cx="0" cy="184800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H="1">
            <a:off x="5448901" y="2234198"/>
            <a:ext cx="210753" cy="0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flipH="1">
            <a:off x="5441938" y="2655705"/>
            <a:ext cx="210753" cy="0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 flipH="1">
            <a:off x="5441938" y="3024523"/>
            <a:ext cx="210753" cy="0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 flipH="1">
            <a:off x="5433828" y="3446029"/>
            <a:ext cx="210753" cy="0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Oval 44"/>
          <p:cNvSpPr/>
          <p:nvPr/>
        </p:nvSpPr>
        <p:spPr>
          <a:xfrm>
            <a:off x="5659653" y="2130472"/>
            <a:ext cx="210753" cy="210753"/>
          </a:xfrm>
          <a:prstGeom prst="ellipse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/>
          <p:cNvSpPr/>
          <p:nvPr/>
        </p:nvSpPr>
        <p:spPr>
          <a:xfrm>
            <a:off x="5659653" y="2528315"/>
            <a:ext cx="210753" cy="210753"/>
          </a:xfrm>
          <a:prstGeom prst="ellipse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/>
          <p:cNvSpPr/>
          <p:nvPr/>
        </p:nvSpPr>
        <p:spPr>
          <a:xfrm>
            <a:off x="5659653" y="2928906"/>
            <a:ext cx="210753" cy="210753"/>
          </a:xfrm>
          <a:prstGeom prst="ellipse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/>
          <p:cNvSpPr/>
          <p:nvPr/>
        </p:nvSpPr>
        <p:spPr>
          <a:xfrm>
            <a:off x="5659653" y="3324459"/>
            <a:ext cx="210753" cy="210753"/>
          </a:xfrm>
          <a:prstGeom prst="ellipse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9" name="Straight Connector 48"/>
          <p:cNvCxnSpPr>
            <a:stCxn id="45" idx="4"/>
          </p:cNvCxnSpPr>
          <p:nvPr/>
        </p:nvCxnSpPr>
        <p:spPr>
          <a:xfrm>
            <a:off x="5765030" y="2341225"/>
            <a:ext cx="0" cy="187090"/>
          </a:xfrm>
          <a:prstGeom prst="line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</p:cxnSp>
      <p:cxnSp>
        <p:nvCxnSpPr>
          <p:cNvPr id="50" name="Straight Connector 49"/>
          <p:cNvCxnSpPr>
            <a:stCxn id="46" idx="4"/>
            <a:endCxn id="47" idx="0"/>
          </p:cNvCxnSpPr>
          <p:nvPr/>
        </p:nvCxnSpPr>
        <p:spPr>
          <a:xfrm>
            <a:off x="5765030" y="2739068"/>
            <a:ext cx="0" cy="189838"/>
          </a:xfrm>
          <a:prstGeom prst="line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</p:cxnSp>
      <p:cxnSp>
        <p:nvCxnSpPr>
          <p:cNvPr id="51" name="Straight Connector 50"/>
          <p:cNvCxnSpPr>
            <a:stCxn id="47" idx="4"/>
            <a:endCxn id="48" idx="0"/>
          </p:cNvCxnSpPr>
          <p:nvPr/>
        </p:nvCxnSpPr>
        <p:spPr>
          <a:xfrm>
            <a:off x="5765030" y="3139659"/>
            <a:ext cx="0" cy="184800"/>
          </a:xfrm>
          <a:prstGeom prst="line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</p:cxnSp>
      <p:cxnSp>
        <p:nvCxnSpPr>
          <p:cNvPr id="52" name="Straight Connector 51"/>
          <p:cNvCxnSpPr/>
          <p:nvPr/>
        </p:nvCxnSpPr>
        <p:spPr>
          <a:xfrm flipH="1">
            <a:off x="5870407" y="2235848"/>
            <a:ext cx="210753" cy="0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 flipH="1">
            <a:off x="5863444" y="2657355"/>
            <a:ext cx="210753" cy="0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 flipH="1">
            <a:off x="5863444" y="3026173"/>
            <a:ext cx="210753" cy="0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 flipH="1">
            <a:off x="5855334" y="3447679"/>
            <a:ext cx="210753" cy="0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Oval 55"/>
          <p:cNvSpPr/>
          <p:nvPr/>
        </p:nvSpPr>
        <p:spPr>
          <a:xfrm>
            <a:off x="6062726" y="2126767"/>
            <a:ext cx="210753" cy="210753"/>
          </a:xfrm>
          <a:prstGeom prst="ellips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Oval 56"/>
          <p:cNvSpPr/>
          <p:nvPr/>
        </p:nvSpPr>
        <p:spPr>
          <a:xfrm>
            <a:off x="6062726" y="2524610"/>
            <a:ext cx="210753" cy="210753"/>
          </a:xfrm>
          <a:prstGeom prst="ellips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Oval 57"/>
          <p:cNvSpPr/>
          <p:nvPr/>
        </p:nvSpPr>
        <p:spPr>
          <a:xfrm>
            <a:off x="6062726" y="2925201"/>
            <a:ext cx="210753" cy="210753"/>
          </a:xfrm>
          <a:prstGeom prst="ellips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Oval 58"/>
          <p:cNvSpPr/>
          <p:nvPr/>
        </p:nvSpPr>
        <p:spPr>
          <a:xfrm>
            <a:off x="6062726" y="3320754"/>
            <a:ext cx="210753" cy="210753"/>
          </a:xfrm>
          <a:prstGeom prst="ellips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0" name="Straight Connector 59"/>
          <p:cNvCxnSpPr>
            <a:stCxn id="56" idx="4"/>
          </p:cNvCxnSpPr>
          <p:nvPr/>
        </p:nvCxnSpPr>
        <p:spPr>
          <a:xfrm>
            <a:off x="6168102" y="2337520"/>
            <a:ext cx="0" cy="187090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/>
          <p:cNvCxnSpPr>
            <a:stCxn id="57" idx="4"/>
            <a:endCxn id="58" idx="0"/>
          </p:cNvCxnSpPr>
          <p:nvPr/>
        </p:nvCxnSpPr>
        <p:spPr>
          <a:xfrm>
            <a:off x="6168102" y="2735363"/>
            <a:ext cx="0" cy="189838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/>
          <p:cNvCxnSpPr>
            <a:stCxn id="58" idx="4"/>
            <a:endCxn id="59" idx="0"/>
          </p:cNvCxnSpPr>
          <p:nvPr/>
        </p:nvCxnSpPr>
        <p:spPr>
          <a:xfrm>
            <a:off x="6168102" y="3135954"/>
            <a:ext cx="0" cy="184800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Oval 66"/>
          <p:cNvSpPr/>
          <p:nvPr/>
        </p:nvSpPr>
        <p:spPr>
          <a:xfrm>
            <a:off x="7295498" y="2126726"/>
            <a:ext cx="201648" cy="191154"/>
          </a:xfrm>
          <a:prstGeom prst="ellips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Oval 67"/>
          <p:cNvSpPr/>
          <p:nvPr/>
        </p:nvSpPr>
        <p:spPr>
          <a:xfrm>
            <a:off x="7295498" y="2524569"/>
            <a:ext cx="201648" cy="191154"/>
          </a:xfrm>
          <a:prstGeom prst="ellips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Oval 68"/>
          <p:cNvSpPr/>
          <p:nvPr/>
        </p:nvSpPr>
        <p:spPr>
          <a:xfrm>
            <a:off x="7295498" y="2925161"/>
            <a:ext cx="201648" cy="191154"/>
          </a:xfrm>
          <a:prstGeom prst="ellips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Oval 69"/>
          <p:cNvSpPr/>
          <p:nvPr/>
        </p:nvSpPr>
        <p:spPr>
          <a:xfrm>
            <a:off x="7295498" y="3320713"/>
            <a:ext cx="201648" cy="191154"/>
          </a:xfrm>
          <a:prstGeom prst="ellips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1" name="Straight Connector 70"/>
          <p:cNvCxnSpPr>
            <a:stCxn id="67" idx="4"/>
          </p:cNvCxnSpPr>
          <p:nvPr/>
        </p:nvCxnSpPr>
        <p:spPr>
          <a:xfrm>
            <a:off x="7396322" y="2317880"/>
            <a:ext cx="4553" cy="206689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/>
          <p:cNvCxnSpPr>
            <a:stCxn id="68" idx="4"/>
            <a:endCxn id="69" idx="0"/>
          </p:cNvCxnSpPr>
          <p:nvPr/>
        </p:nvCxnSpPr>
        <p:spPr>
          <a:xfrm>
            <a:off x="7396322" y="2715723"/>
            <a:ext cx="0" cy="209438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/>
          <p:cNvCxnSpPr>
            <a:stCxn id="69" idx="4"/>
            <a:endCxn id="70" idx="0"/>
          </p:cNvCxnSpPr>
          <p:nvPr/>
        </p:nvCxnSpPr>
        <p:spPr>
          <a:xfrm>
            <a:off x="7396322" y="3116314"/>
            <a:ext cx="0" cy="204399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/>
          <p:cNvCxnSpPr/>
          <p:nvPr/>
        </p:nvCxnSpPr>
        <p:spPr>
          <a:xfrm flipH="1">
            <a:off x="7707899" y="2232103"/>
            <a:ext cx="9105" cy="0"/>
          </a:xfrm>
          <a:prstGeom prst="line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</p:cxnSp>
      <p:cxnSp>
        <p:nvCxnSpPr>
          <p:cNvPr id="75" name="Straight Connector 74"/>
          <p:cNvCxnSpPr/>
          <p:nvPr/>
        </p:nvCxnSpPr>
        <p:spPr>
          <a:xfrm flipH="1">
            <a:off x="7700936" y="2653609"/>
            <a:ext cx="9105" cy="0"/>
          </a:xfrm>
          <a:prstGeom prst="line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</p:cxnSp>
      <p:cxnSp>
        <p:nvCxnSpPr>
          <p:cNvPr id="76" name="Straight Connector 75"/>
          <p:cNvCxnSpPr/>
          <p:nvPr/>
        </p:nvCxnSpPr>
        <p:spPr>
          <a:xfrm flipH="1">
            <a:off x="7700936" y="3022427"/>
            <a:ext cx="9105" cy="0"/>
          </a:xfrm>
          <a:prstGeom prst="line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</p:cxnSp>
      <p:cxnSp>
        <p:nvCxnSpPr>
          <p:cNvPr id="77" name="Straight Connector 76"/>
          <p:cNvCxnSpPr/>
          <p:nvPr/>
        </p:nvCxnSpPr>
        <p:spPr>
          <a:xfrm flipH="1">
            <a:off x="7692826" y="3443933"/>
            <a:ext cx="9105" cy="0"/>
          </a:xfrm>
          <a:prstGeom prst="line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</p:cxnSp>
      <p:sp>
        <p:nvSpPr>
          <p:cNvPr id="78" name="Oval 77"/>
          <p:cNvSpPr/>
          <p:nvPr/>
        </p:nvSpPr>
        <p:spPr>
          <a:xfrm>
            <a:off x="7696063" y="2134916"/>
            <a:ext cx="201648" cy="191154"/>
          </a:xfrm>
          <a:prstGeom prst="ellipse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Oval 78"/>
          <p:cNvSpPr/>
          <p:nvPr/>
        </p:nvSpPr>
        <p:spPr>
          <a:xfrm>
            <a:off x="7696063" y="2532759"/>
            <a:ext cx="201648" cy="191154"/>
          </a:xfrm>
          <a:prstGeom prst="ellipse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Oval 79"/>
          <p:cNvSpPr/>
          <p:nvPr/>
        </p:nvSpPr>
        <p:spPr>
          <a:xfrm>
            <a:off x="7696063" y="2933351"/>
            <a:ext cx="201648" cy="191154"/>
          </a:xfrm>
          <a:prstGeom prst="ellipse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Oval 80"/>
          <p:cNvSpPr/>
          <p:nvPr/>
        </p:nvSpPr>
        <p:spPr>
          <a:xfrm>
            <a:off x="7696063" y="3328903"/>
            <a:ext cx="201648" cy="191154"/>
          </a:xfrm>
          <a:prstGeom prst="ellipse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2" name="Straight Connector 81"/>
          <p:cNvCxnSpPr>
            <a:stCxn id="78" idx="4"/>
          </p:cNvCxnSpPr>
          <p:nvPr/>
        </p:nvCxnSpPr>
        <p:spPr>
          <a:xfrm>
            <a:off x="7796887" y="2326070"/>
            <a:ext cx="4553" cy="206689"/>
          </a:xfrm>
          <a:prstGeom prst="line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</p:cxnSp>
      <p:cxnSp>
        <p:nvCxnSpPr>
          <p:cNvPr id="83" name="Straight Connector 82"/>
          <p:cNvCxnSpPr>
            <a:stCxn id="79" idx="4"/>
            <a:endCxn id="80" idx="0"/>
          </p:cNvCxnSpPr>
          <p:nvPr/>
        </p:nvCxnSpPr>
        <p:spPr>
          <a:xfrm>
            <a:off x="7796887" y="2723913"/>
            <a:ext cx="0" cy="209438"/>
          </a:xfrm>
          <a:prstGeom prst="line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</p:cxnSp>
      <p:cxnSp>
        <p:nvCxnSpPr>
          <p:cNvPr id="84" name="Straight Connector 83"/>
          <p:cNvCxnSpPr>
            <a:stCxn id="80" idx="4"/>
            <a:endCxn id="81" idx="0"/>
          </p:cNvCxnSpPr>
          <p:nvPr/>
        </p:nvCxnSpPr>
        <p:spPr>
          <a:xfrm>
            <a:off x="7796887" y="3124504"/>
            <a:ext cx="0" cy="204399"/>
          </a:xfrm>
          <a:prstGeom prst="line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</p:cxnSp>
      <p:cxnSp>
        <p:nvCxnSpPr>
          <p:cNvPr id="85" name="Straight Connector 84"/>
          <p:cNvCxnSpPr/>
          <p:nvPr/>
        </p:nvCxnSpPr>
        <p:spPr>
          <a:xfrm flipH="1">
            <a:off x="8108464" y="2240293"/>
            <a:ext cx="9105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</p:cxnSp>
      <p:cxnSp>
        <p:nvCxnSpPr>
          <p:cNvPr id="86" name="Straight Connector 85"/>
          <p:cNvCxnSpPr/>
          <p:nvPr/>
        </p:nvCxnSpPr>
        <p:spPr>
          <a:xfrm flipH="1">
            <a:off x="8101501" y="2661799"/>
            <a:ext cx="9105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</p:cxnSp>
      <p:cxnSp>
        <p:nvCxnSpPr>
          <p:cNvPr id="87" name="Straight Connector 86"/>
          <p:cNvCxnSpPr/>
          <p:nvPr/>
        </p:nvCxnSpPr>
        <p:spPr>
          <a:xfrm flipH="1">
            <a:off x="8101501" y="3030617"/>
            <a:ext cx="9105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</p:cxnSp>
      <p:cxnSp>
        <p:nvCxnSpPr>
          <p:cNvPr id="88" name="Straight Connector 87"/>
          <p:cNvCxnSpPr/>
          <p:nvPr/>
        </p:nvCxnSpPr>
        <p:spPr>
          <a:xfrm flipH="1">
            <a:off x="8093391" y="3452123"/>
            <a:ext cx="9105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</p:cxnSp>
      <p:sp>
        <p:nvSpPr>
          <p:cNvPr id="89" name="Oval 88"/>
          <p:cNvSpPr/>
          <p:nvPr/>
        </p:nvSpPr>
        <p:spPr>
          <a:xfrm>
            <a:off x="8117569" y="2136566"/>
            <a:ext cx="201648" cy="191154"/>
          </a:xfrm>
          <a:prstGeom prst="ellips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Oval 89"/>
          <p:cNvSpPr/>
          <p:nvPr/>
        </p:nvSpPr>
        <p:spPr>
          <a:xfrm>
            <a:off x="8117569" y="2534409"/>
            <a:ext cx="201648" cy="191154"/>
          </a:xfrm>
          <a:prstGeom prst="ellips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Oval 90"/>
          <p:cNvSpPr/>
          <p:nvPr/>
        </p:nvSpPr>
        <p:spPr>
          <a:xfrm>
            <a:off x="8117569" y="2935001"/>
            <a:ext cx="201648" cy="191154"/>
          </a:xfrm>
          <a:prstGeom prst="ellips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Oval 91"/>
          <p:cNvSpPr/>
          <p:nvPr/>
        </p:nvSpPr>
        <p:spPr>
          <a:xfrm>
            <a:off x="8117569" y="3330553"/>
            <a:ext cx="201648" cy="191154"/>
          </a:xfrm>
          <a:prstGeom prst="ellips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3" name="Straight Connector 92"/>
          <p:cNvCxnSpPr>
            <a:stCxn id="89" idx="4"/>
          </p:cNvCxnSpPr>
          <p:nvPr/>
        </p:nvCxnSpPr>
        <p:spPr>
          <a:xfrm>
            <a:off x="8218393" y="2327720"/>
            <a:ext cx="4553" cy="206689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</p:cxnSp>
      <p:cxnSp>
        <p:nvCxnSpPr>
          <p:cNvPr id="94" name="Straight Connector 93"/>
          <p:cNvCxnSpPr>
            <a:stCxn id="90" idx="4"/>
            <a:endCxn id="91" idx="0"/>
          </p:cNvCxnSpPr>
          <p:nvPr/>
        </p:nvCxnSpPr>
        <p:spPr>
          <a:xfrm>
            <a:off x="8218393" y="2725563"/>
            <a:ext cx="0" cy="20943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</p:cxnSp>
      <p:cxnSp>
        <p:nvCxnSpPr>
          <p:cNvPr id="95" name="Straight Connector 94"/>
          <p:cNvCxnSpPr>
            <a:stCxn id="91" idx="4"/>
            <a:endCxn id="92" idx="0"/>
          </p:cNvCxnSpPr>
          <p:nvPr/>
        </p:nvCxnSpPr>
        <p:spPr>
          <a:xfrm>
            <a:off x="8218393" y="3126154"/>
            <a:ext cx="0" cy="204399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</p:cxnSp>
      <p:cxnSp>
        <p:nvCxnSpPr>
          <p:cNvPr id="96" name="Straight Connector 95"/>
          <p:cNvCxnSpPr/>
          <p:nvPr/>
        </p:nvCxnSpPr>
        <p:spPr>
          <a:xfrm flipH="1">
            <a:off x="8529970" y="2241943"/>
            <a:ext cx="9105" cy="0"/>
          </a:xfrm>
          <a:prstGeom prst="lin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  <p:cxnSp>
        <p:nvCxnSpPr>
          <p:cNvPr id="97" name="Straight Connector 96"/>
          <p:cNvCxnSpPr/>
          <p:nvPr/>
        </p:nvCxnSpPr>
        <p:spPr>
          <a:xfrm flipH="1">
            <a:off x="8523007" y="2663449"/>
            <a:ext cx="9105" cy="0"/>
          </a:xfrm>
          <a:prstGeom prst="lin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  <p:cxnSp>
        <p:nvCxnSpPr>
          <p:cNvPr id="98" name="Straight Connector 97"/>
          <p:cNvCxnSpPr/>
          <p:nvPr/>
        </p:nvCxnSpPr>
        <p:spPr>
          <a:xfrm flipH="1">
            <a:off x="8523007" y="3032267"/>
            <a:ext cx="9105" cy="0"/>
          </a:xfrm>
          <a:prstGeom prst="lin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  <p:cxnSp>
        <p:nvCxnSpPr>
          <p:cNvPr id="99" name="Straight Connector 98"/>
          <p:cNvCxnSpPr/>
          <p:nvPr/>
        </p:nvCxnSpPr>
        <p:spPr>
          <a:xfrm flipH="1">
            <a:off x="8514897" y="3453773"/>
            <a:ext cx="9105" cy="0"/>
          </a:xfrm>
          <a:prstGeom prst="lin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  <p:sp>
        <p:nvSpPr>
          <p:cNvPr id="100" name="Oval 99"/>
          <p:cNvSpPr/>
          <p:nvPr/>
        </p:nvSpPr>
        <p:spPr>
          <a:xfrm>
            <a:off x="8520641" y="2132861"/>
            <a:ext cx="201648" cy="191154"/>
          </a:xfrm>
          <a:prstGeom prst="ellips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Oval 100"/>
          <p:cNvSpPr/>
          <p:nvPr/>
        </p:nvSpPr>
        <p:spPr>
          <a:xfrm>
            <a:off x="8520641" y="2530704"/>
            <a:ext cx="201648" cy="191154"/>
          </a:xfrm>
          <a:prstGeom prst="ellips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Oval 101"/>
          <p:cNvSpPr/>
          <p:nvPr/>
        </p:nvSpPr>
        <p:spPr>
          <a:xfrm>
            <a:off x="8520641" y="2931295"/>
            <a:ext cx="201648" cy="191154"/>
          </a:xfrm>
          <a:prstGeom prst="ellips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Oval 102"/>
          <p:cNvSpPr/>
          <p:nvPr/>
        </p:nvSpPr>
        <p:spPr>
          <a:xfrm>
            <a:off x="8520641" y="3326848"/>
            <a:ext cx="201648" cy="191154"/>
          </a:xfrm>
          <a:prstGeom prst="ellips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4" name="Straight Connector 103"/>
          <p:cNvCxnSpPr>
            <a:stCxn id="100" idx="4"/>
          </p:cNvCxnSpPr>
          <p:nvPr/>
        </p:nvCxnSpPr>
        <p:spPr>
          <a:xfrm>
            <a:off x="8621465" y="2324015"/>
            <a:ext cx="4553" cy="206689"/>
          </a:xfrm>
          <a:prstGeom prst="lin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  <p:cxnSp>
        <p:nvCxnSpPr>
          <p:cNvPr id="105" name="Straight Connector 104"/>
          <p:cNvCxnSpPr>
            <a:stCxn id="101" idx="4"/>
            <a:endCxn id="102" idx="0"/>
          </p:cNvCxnSpPr>
          <p:nvPr/>
        </p:nvCxnSpPr>
        <p:spPr>
          <a:xfrm>
            <a:off x="8621465" y="2721858"/>
            <a:ext cx="0" cy="209438"/>
          </a:xfrm>
          <a:prstGeom prst="lin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  <p:cxnSp>
        <p:nvCxnSpPr>
          <p:cNvPr id="106" name="Straight Connector 105"/>
          <p:cNvCxnSpPr>
            <a:stCxn id="102" idx="4"/>
            <a:endCxn id="103" idx="0"/>
          </p:cNvCxnSpPr>
          <p:nvPr/>
        </p:nvCxnSpPr>
        <p:spPr>
          <a:xfrm>
            <a:off x="8621465" y="3122449"/>
            <a:ext cx="0" cy="204399"/>
          </a:xfrm>
          <a:prstGeom prst="lin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  <p:cxnSp>
        <p:nvCxnSpPr>
          <p:cNvPr id="119" name="Straight Connector 118"/>
          <p:cNvCxnSpPr/>
          <p:nvPr/>
        </p:nvCxnSpPr>
        <p:spPr>
          <a:xfrm flipH="1">
            <a:off x="7504109" y="2215337"/>
            <a:ext cx="210753" cy="0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Connector 119"/>
          <p:cNvCxnSpPr/>
          <p:nvPr/>
        </p:nvCxnSpPr>
        <p:spPr>
          <a:xfrm flipH="1">
            <a:off x="7497146" y="2636843"/>
            <a:ext cx="210753" cy="0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Straight Connector 120"/>
          <p:cNvCxnSpPr/>
          <p:nvPr/>
        </p:nvCxnSpPr>
        <p:spPr>
          <a:xfrm flipH="1">
            <a:off x="7497146" y="3005661"/>
            <a:ext cx="210753" cy="0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Connector 121"/>
          <p:cNvCxnSpPr/>
          <p:nvPr/>
        </p:nvCxnSpPr>
        <p:spPr>
          <a:xfrm flipH="1">
            <a:off x="7489036" y="3427167"/>
            <a:ext cx="210753" cy="0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Straight Connector 122"/>
          <p:cNvCxnSpPr/>
          <p:nvPr/>
        </p:nvCxnSpPr>
        <p:spPr>
          <a:xfrm flipH="1">
            <a:off x="7904674" y="2223527"/>
            <a:ext cx="210753" cy="0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Connector 123"/>
          <p:cNvCxnSpPr/>
          <p:nvPr/>
        </p:nvCxnSpPr>
        <p:spPr>
          <a:xfrm flipH="1">
            <a:off x="7897711" y="2645033"/>
            <a:ext cx="210753" cy="0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Straight Connector 124"/>
          <p:cNvCxnSpPr/>
          <p:nvPr/>
        </p:nvCxnSpPr>
        <p:spPr>
          <a:xfrm flipH="1">
            <a:off x="7897711" y="3013851"/>
            <a:ext cx="210753" cy="0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Connector 125"/>
          <p:cNvCxnSpPr/>
          <p:nvPr/>
        </p:nvCxnSpPr>
        <p:spPr>
          <a:xfrm flipH="1">
            <a:off x="7889601" y="3435357"/>
            <a:ext cx="210753" cy="0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Straight Connector 126"/>
          <p:cNvCxnSpPr/>
          <p:nvPr/>
        </p:nvCxnSpPr>
        <p:spPr>
          <a:xfrm flipH="1">
            <a:off x="8326179" y="2225177"/>
            <a:ext cx="210753" cy="0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Connector 127"/>
          <p:cNvCxnSpPr/>
          <p:nvPr/>
        </p:nvCxnSpPr>
        <p:spPr>
          <a:xfrm flipH="1">
            <a:off x="8319217" y="2646683"/>
            <a:ext cx="210753" cy="0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Straight Connector 128"/>
          <p:cNvCxnSpPr/>
          <p:nvPr/>
        </p:nvCxnSpPr>
        <p:spPr>
          <a:xfrm flipH="1">
            <a:off x="8319217" y="3015501"/>
            <a:ext cx="210753" cy="0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Connector 129"/>
          <p:cNvCxnSpPr/>
          <p:nvPr/>
        </p:nvCxnSpPr>
        <p:spPr>
          <a:xfrm flipH="1">
            <a:off x="8311106" y="3437007"/>
            <a:ext cx="210753" cy="0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1" name="Oval 130"/>
          <p:cNvSpPr/>
          <p:nvPr/>
        </p:nvSpPr>
        <p:spPr>
          <a:xfrm>
            <a:off x="4837583" y="3814620"/>
            <a:ext cx="210753" cy="210753"/>
          </a:xfrm>
          <a:prstGeom prst="ellipse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2" name="Oval 131"/>
          <p:cNvSpPr/>
          <p:nvPr/>
        </p:nvSpPr>
        <p:spPr>
          <a:xfrm>
            <a:off x="4837583" y="4212463"/>
            <a:ext cx="210753" cy="210753"/>
          </a:xfrm>
          <a:prstGeom prst="ellips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3" name="Oval 132"/>
          <p:cNvSpPr/>
          <p:nvPr/>
        </p:nvSpPr>
        <p:spPr>
          <a:xfrm>
            <a:off x="4837583" y="4613054"/>
            <a:ext cx="210753" cy="210753"/>
          </a:xfrm>
          <a:prstGeom prst="ellipse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4" name="Oval 133"/>
          <p:cNvSpPr/>
          <p:nvPr/>
        </p:nvSpPr>
        <p:spPr>
          <a:xfrm>
            <a:off x="4837583" y="5008607"/>
            <a:ext cx="210753" cy="210753"/>
          </a:xfrm>
          <a:prstGeom prst="ellips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5" name="Straight Connector 134"/>
          <p:cNvCxnSpPr>
            <a:stCxn id="131" idx="4"/>
          </p:cNvCxnSpPr>
          <p:nvPr/>
        </p:nvCxnSpPr>
        <p:spPr>
          <a:xfrm>
            <a:off x="4942960" y="4025373"/>
            <a:ext cx="0" cy="187090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6" name="Straight Connector 135"/>
          <p:cNvCxnSpPr>
            <a:stCxn id="132" idx="4"/>
            <a:endCxn id="133" idx="0"/>
          </p:cNvCxnSpPr>
          <p:nvPr/>
        </p:nvCxnSpPr>
        <p:spPr>
          <a:xfrm>
            <a:off x="4942960" y="4423216"/>
            <a:ext cx="0" cy="189838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" name="Straight Connector 136"/>
          <p:cNvCxnSpPr>
            <a:stCxn id="133" idx="4"/>
            <a:endCxn id="134" idx="0"/>
          </p:cNvCxnSpPr>
          <p:nvPr/>
        </p:nvCxnSpPr>
        <p:spPr>
          <a:xfrm>
            <a:off x="4942960" y="4823807"/>
            <a:ext cx="0" cy="184800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Connector 137"/>
          <p:cNvCxnSpPr/>
          <p:nvPr/>
        </p:nvCxnSpPr>
        <p:spPr>
          <a:xfrm flipH="1">
            <a:off x="5048336" y="3919996"/>
            <a:ext cx="210753" cy="0"/>
          </a:xfrm>
          <a:prstGeom prst="line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</p:cxnSp>
      <p:cxnSp>
        <p:nvCxnSpPr>
          <p:cNvPr id="139" name="Straight Connector 138"/>
          <p:cNvCxnSpPr/>
          <p:nvPr/>
        </p:nvCxnSpPr>
        <p:spPr>
          <a:xfrm flipH="1">
            <a:off x="5041373" y="4341503"/>
            <a:ext cx="210753" cy="0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Straight Connector 139"/>
          <p:cNvCxnSpPr/>
          <p:nvPr/>
        </p:nvCxnSpPr>
        <p:spPr>
          <a:xfrm flipH="1">
            <a:off x="5041373" y="4710321"/>
            <a:ext cx="210753" cy="0"/>
          </a:xfrm>
          <a:prstGeom prst="line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</p:cxnSp>
      <p:cxnSp>
        <p:nvCxnSpPr>
          <p:cNvPr id="141" name="Straight Connector 140"/>
          <p:cNvCxnSpPr/>
          <p:nvPr/>
        </p:nvCxnSpPr>
        <p:spPr>
          <a:xfrm flipH="1">
            <a:off x="5033263" y="5131827"/>
            <a:ext cx="210753" cy="0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2" name="Oval 141"/>
          <p:cNvSpPr/>
          <p:nvPr/>
        </p:nvSpPr>
        <p:spPr>
          <a:xfrm>
            <a:off x="5238148" y="3822810"/>
            <a:ext cx="210753" cy="210753"/>
          </a:xfrm>
          <a:prstGeom prst="ellipse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" name="Oval 142"/>
          <p:cNvSpPr/>
          <p:nvPr/>
        </p:nvSpPr>
        <p:spPr>
          <a:xfrm>
            <a:off x="5238148" y="4220653"/>
            <a:ext cx="210753" cy="210753"/>
          </a:xfrm>
          <a:prstGeom prst="ellips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4" name="Oval 143"/>
          <p:cNvSpPr/>
          <p:nvPr/>
        </p:nvSpPr>
        <p:spPr>
          <a:xfrm>
            <a:off x="5238148" y="4621244"/>
            <a:ext cx="210753" cy="210753"/>
          </a:xfrm>
          <a:prstGeom prst="ellipse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5" name="Oval 144"/>
          <p:cNvSpPr/>
          <p:nvPr/>
        </p:nvSpPr>
        <p:spPr>
          <a:xfrm>
            <a:off x="5238148" y="5016797"/>
            <a:ext cx="210753" cy="210753"/>
          </a:xfrm>
          <a:prstGeom prst="ellips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6" name="Straight Connector 145"/>
          <p:cNvCxnSpPr>
            <a:stCxn id="142" idx="4"/>
          </p:cNvCxnSpPr>
          <p:nvPr/>
        </p:nvCxnSpPr>
        <p:spPr>
          <a:xfrm>
            <a:off x="5343525" y="4033563"/>
            <a:ext cx="0" cy="187090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7" name="Straight Connector 146"/>
          <p:cNvCxnSpPr>
            <a:stCxn id="143" idx="4"/>
            <a:endCxn id="144" idx="0"/>
          </p:cNvCxnSpPr>
          <p:nvPr/>
        </p:nvCxnSpPr>
        <p:spPr>
          <a:xfrm>
            <a:off x="5343525" y="4431406"/>
            <a:ext cx="0" cy="189838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8" name="Straight Connector 147"/>
          <p:cNvCxnSpPr>
            <a:stCxn id="144" idx="4"/>
            <a:endCxn id="145" idx="0"/>
          </p:cNvCxnSpPr>
          <p:nvPr/>
        </p:nvCxnSpPr>
        <p:spPr>
          <a:xfrm>
            <a:off x="5343525" y="4831997"/>
            <a:ext cx="0" cy="184800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9" name="Straight Connector 148"/>
          <p:cNvCxnSpPr/>
          <p:nvPr/>
        </p:nvCxnSpPr>
        <p:spPr>
          <a:xfrm flipH="1">
            <a:off x="5448901" y="3928186"/>
            <a:ext cx="210753" cy="0"/>
          </a:xfrm>
          <a:prstGeom prst="line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</p:cxnSp>
      <p:cxnSp>
        <p:nvCxnSpPr>
          <p:cNvPr id="150" name="Straight Connector 149"/>
          <p:cNvCxnSpPr/>
          <p:nvPr/>
        </p:nvCxnSpPr>
        <p:spPr>
          <a:xfrm flipH="1">
            <a:off x="5441938" y="4349693"/>
            <a:ext cx="210753" cy="0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1" name="Straight Connector 150"/>
          <p:cNvCxnSpPr/>
          <p:nvPr/>
        </p:nvCxnSpPr>
        <p:spPr>
          <a:xfrm flipH="1">
            <a:off x="5441938" y="4718511"/>
            <a:ext cx="210753" cy="0"/>
          </a:xfrm>
          <a:prstGeom prst="line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</p:cxnSp>
      <p:cxnSp>
        <p:nvCxnSpPr>
          <p:cNvPr id="152" name="Straight Connector 151"/>
          <p:cNvCxnSpPr/>
          <p:nvPr/>
        </p:nvCxnSpPr>
        <p:spPr>
          <a:xfrm flipH="1">
            <a:off x="5433828" y="5140017"/>
            <a:ext cx="210753" cy="0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3" name="Oval 152"/>
          <p:cNvSpPr/>
          <p:nvPr/>
        </p:nvSpPr>
        <p:spPr>
          <a:xfrm>
            <a:off x="5659653" y="3824460"/>
            <a:ext cx="210753" cy="210753"/>
          </a:xfrm>
          <a:prstGeom prst="ellipse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4" name="Oval 153"/>
          <p:cNvSpPr/>
          <p:nvPr/>
        </p:nvSpPr>
        <p:spPr>
          <a:xfrm>
            <a:off x="5659653" y="4222303"/>
            <a:ext cx="210753" cy="210753"/>
          </a:xfrm>
          <a:prstGeom prst="ellips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5" name="Oval 154"/>
          <p:cNvSpPr/>
          <p:nvPr/>
        </p:nvSpPr>
        <p:spPr>
          <a:xfrm>
            <a:off x="5659653" y="4622894"/>
            <a:ext cx="210753" cy="210753"/>
          </a:xfrm>
          <a:prstGeom prst="ellipse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6" name="Oval 155"/>
          <p:cNvSpPr/>
          <p:nvPr/>
        </p:nvSpPr>
        <p:spPr>
          <a:xfrm>
            <a:off x="5659653" y="5018447"/>
            <a:ext cx="210753" cy="210753"/>
          </a:xfrm>
          <a:prstGeom prst="ellips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7" name="Straight Connector 156"/>
          <p:cNvCxnSpPr>
            <a:stCxn id="153" idx="4"/>
          </p:cNvCxnSpPr>
          <p:nvPr/>
        </p:nvCxnSpPr>
        <p:spPr>
          <a:xfrm>
            <a:off x="5765030" y="4035213"/>
            <a:ext cx="0" cy="187090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8" name="Straight Connector 157"/>
          <p:cNvCxnSpPr>
            <a:stCxn id="154" idx="4"/>
            <a:endCxn id="155" idx="0"/>
          </p:cNvCxnSpPr>
          <p:nvPr/>
        </p:nvCxnSpPr>
        <p:spPr>
          <a:xfrm>
            <a:off x="5765030" y="4433056"/>
            <a:ext cx="0" cy="189838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9" name="Straight Connector 158"/>
          <p:cNvCxnSpPr>
            <a:stCxn id="155" idx="4"/>
            <a:endCxn id="156" idx="0"/>
          </p:cNvCxnSpPr>
          <p:nvPr/>
        </p:nvCxnSpPr>
        <p:spPr>
          <a:xfrm>
            <a:off x="5765030" y="4833647"/>
            <a:ext cx="0" cy="184800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0" name="Straight Connector 159"/>
          <p:cNvCxnSpPr/>
          <p:nvPr/>
        </p:nvCxnSpPr>
        <p:spPr>
          <a:xfrm flipH="1">
            <a:off x="5870407" y="3929836"/>
            <a:ext cx="210753" cy="0"/>
          </a:xfrm>
          <a:prstGeom prst="line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</p:cxnSp>
      <p:cxnSp>
        <p:nvCxnSpPr>
          <p:cNvPr id="161" name="Straight Connector 160"/>
          <p:cNvCxnSpPr/>
          <p:nvPr/>
        </p:nvCxnSpPr>
        <p:spPr>
          <a:xfrm flipH="1">
            <a:off x="5863444" y="4351343"/>
            <a:ext cx="210753" cy="0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2" name="Straight Connector 161"/>
          <p:cNvCxnSpPr/>
          <p:nvPr/>
        </p:nvCxnSpPr>
        <p:spPr>
          <a:xfrm flipH="1">
            <a:off x="5863444" y="4720160"/>
            <a:ext cx="210753" cy="0"/>
          </a:xfrm>
          <a:prstGeom prst="line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</p:cxnSp>
      <p:cxnSp>
        <p:nvCxnSpPr>
          <p:cNvPr id="163" name="Straight Connector 162"/>
          <p:cNvCxnSpPr/>
          <p:nvPr/>
        </p:nvCxnSpPr>
        <p:spPr>
          <a:xfrm flipH="1">
            <a:off x="5855334" y="5141667"/>
            <a:ext cx="210753" cy="0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4" name="Oval 163"/>
          <p:cNvSpPr/>
          <p:nvPr/>
        </p:nvSpPr>
        <p:spPr>
          <a:xfrm>
            <a:off x="6062726" y="3820754"/>
            <a:ext cx="210753" cy="210753"/>
          </a:xfrm>
          <a:prstGeom prst="ellipse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5" name="Oval 164"/>
          <p:cNvSpPr/>
          <p:nvPr/>
        </p:nvSpPr>
        <p:spPr>
          <a:xfrm>
            <a:off x="6062726" y="4218597"/>
            <a:ext cx="210753" cy="210753"/>
          </a:xfrm>
          <a:prstGeom prst="ellips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6" name="Oval 165"/>
          <p:cNvSpPr/>
          <p:nvPr/>
        </p:nvSpPr>
        <p:spPr>
          <a:xfrm>
            <a:off x="6062726" y="4619189"/>
            <a:ext cx="210753" cy="210753"/>
          </a:xfrm>
          <a:prstGeom prst="ellipse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7" name="Oval 166"/>
          <p:cNvSpPr/>
          <p:nvPr/>
        </p:nvSpPr>
        <p:spPr>
          <a:xfrm>
            <a:off x="6062726" y="5014742"/>
            <a:ext cx="210753" cy="210753"/>
          </a:xfrm>
          <a:prstGeom prst="ellips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8" name="Straight Connector 167"/>
          <p:cNvCxnSpPr>
            <a:stCxn id="164" idx="4"/>
          </p:cNvCxnSpPr>
          <p:nvPr/>
        </p:nvCxnSpPr>
        <p:spPr>
          <a:xfrm>
            <a:off x="6168102" y="4031508"/>
            <a:ext cx="0" cy="187090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9" name="Straight Connector 168"/>
          <p:cNvCxnSpPr>
            <a:stCxn id="165" idx="4"/>
            <a:endCxn id="166" idx="0"/>
          </p:cNvCxnSpPr>
          <p:nvPr/>
        </p:nvCxnSpPr>
        <p:spPr>
          <a:xfrm>
            <a:off x="6168102" y="4429351"/>
            <a:ext cx="0" cy="189838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0" name="Straight Connector 169"/>
          <p:cNvCxnSpPr>
            <a:stCxn id="166" idx="4"/>
            <a:endCxn id="167" idx="0"/>
          </p:cNvCxnSpPr>
          <p:nvPr/>
        </p:nvCxnSpPr>
        <p:spPr>
          <a:xfrm>
            <a:off x="6168102" y="4829942"/>
            <a:ext cx="0" cy="184800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1" name="Oval 170"/>
          <p:cNvSpPr/>
          <p:nvPr/>
        </p:nvSpPr>
        <p:spPr>
          <a:xfrm>
            <a:off x="7295498" y="3820714"/>
            <a:ext cx="201648" cy="191154"/>
          </a:xfrm>
          <a:prstGeom prst="ellips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2" name="Oval 171"/>
          <p:cNvSpPr/>
          <p:nvPr/>
        </p:nvSpPr>
        <p:spPr>
          <a:xfrm>
            <a:off x="7295498" y="4218557"/>
            <a:ext cx="201648" cy="191154"/>
          </a:xfrm>
          <a:prstGeom prst="ellipse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3" name="Oval 172"/>
          <p:cNvSpPr/>
          <p:nvPr/>
        </p:nvSpPr>
        <p:spPr>
          <a:xfrm>
            <a:off x="7295498" y="4619149"/>
            <a:ext cx="201648" cy="191154"/>
          </a:xfrm>
          <a:prstGeom prst="ellips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4" name="Oval 173"/>
          <p:cNvSpPr/>
          <p:nvPr/>
        </p:nvSpPr>
        <p:spPr>
          <a:xfrm>
            <a:off x="7295498" y="5014701"/>
            <a:ext cx="201648" cy="191154"/>
          </a:xfrm>
          <a:prstGeom prst="ellipse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5" name="Straight Connector 174"/>
          <p:cNvCxnSpPr>
            <a:stCxn id="171" idx="4"/>
          </p:cNvCxnSpPr>
          <p:nvPr/>
        </p:nvCxnSpPr>
        <p:spPr>
          <a:xfrm>
            <a:off x="7396322" y="4011868"/>
            <a:ext cx="4553" cy="206689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6" name="Straight Connector 175"/>
          <p:cNvCxnSpPr>
            <a:stCxn id="172" idx="4"/>
            <a:endCxn id="173" idx="0"/>
          </p:cNvCxnSpPr>
          <p:nvPr/>
        </p:nvCxnSpPr>
        <p:spPr>
          <a:xfrm>
            <a:off x="7396322" y="4409711"/>
            <a:ext cx="0" cy="209438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7" name="Straight Connector 176"/>
          <p:cNvCxnSpPr>
            <a:stCxn id="173" idx="4"/>
            <a:endCxn id="174" idx="0"/>
          </p:cNvCxnSpPr>
          <p:nvPr/>
        </p:nvCxnSpPr>
        <p:spPr>
          <a:xfrm>
            <a:off x="7396322" y="4810302"/>
            <a:ext cx="0" cy="204399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8" name="Straight Connector 177"/>
          <p:cNvCxnSpPr/>
          <p:nvPr/>
        </p:nvCxnSpPr>
        <p:spPr>
          <a:xfrm flipH="1">
            <a:off x="7707899" y="3926091"/>
            <a:ext cx="9105" cy="0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9" name="Straight Connector 178"/>
          <p:cNvCxnSpPr/>
          <p:nvPr/>
        </p:nvCxnSpPr>
        <p:spPr>
          <a:xfrm flipH="1">
            <a:off x="7700936" y="4347597"/>
            <a:ext cx="9105" cy="0"/>
          </a:xfrm>
          <a:prstGeom prst="line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</p:cxnSp>
      <p:cxnSp>
        <p:nvCxnSpPr>
          <p:cNvPr id="180" name="Straight Connector 179"/>
          <p:cNvCxnSpPr/>
          <p:nvPr/>
        </p:nvCxnSpPr>
        <p:spPr>
          <a:xfrm flipH="1">
            <a:off x="7700936" y="4716415"/>
            <a:ext cx="9105" cy="0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1" name="Straight Connector 180"/>
          <p:cNvCxnSpPr/>
          <p:nvPr/>
        </p:nvCxnSpPr>
        <p:spPr>
          <a:xfrm flipH="1">
            <a:off x="7692826" y="5137921"/>
            <a:ext cx="9105" cy="0"/>
          </a:xfrm>
          <a:prstGeom prst="line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</p:cxnSp>
      <p:sp>
        <p:nvSpPr>
          <p:cNvPr id="182" name="Oval 181"/>
          <p:cNvSpPr/>
          <p:nvPr/>
        </p:nvSpPr>
        <p:spPr>
          <a:xfrm>
            <a:off x="7696063" y="3828904"/>
            <a:ext cx="201648" cy="191154"/>
          </a:xfrm>
          <a:prstGeom prst="ellips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3" name="Oval 182"/>
          <p:cNvSpPr/>
          <p:nvPr/>
        </p:nvSpPr>
        <p:spPr>
          <a:xfrm>
            <a:off x="7696063" y="4226747"/>
            <a:ext cx="201648" cy="191154"/>
          </a:xfrm>
          <a:prstGeom prst="ellipse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4" name="Oval 183"/>
          <p:cNvSpPr/>
          <p:nvPr/>
        </p:nvSpPr>
        <p:spPr>
          <a:xfrm>
            <a:off x="7696063" y="4627338"/>
            <a:ext cx="201648" cy="191154"/>
          </a:xfrm>
          <a:prstGeom prst="ellips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5" name="Oval 184"/>
          <p:cNvSpPr/>
          <p:nvPr/>
        </p:nvSpPr>
        <p:spPr>
          <a:xfrm>
            <a:off x="7696063" y="5022891"/>
            <a:ext cx="201648" cy="191154"/>
          </a:xfrm>
          <a:prstGeom prst="ellipse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6" name="Straight Connector 185"/>
          <p:cNvCxnSpPr>
            <a:stCxn id="182" idx="4"/>
          </p:cNvCxnSpPr>
          <p:nvPr/>
        </p:nvCxnSpPr>
        <p:spPr>
          <a:xfrm>
            <a:off x="7796887" y="4020058"/>
            <a:ext cx="4553" cy="206689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7" name="Straight Connector 186"/>
          <p:cNvCxnSpPr>
            <a:stCxn id="183" idx="4"/>
            <a:endCxn id="184" idx="0"/>
          </p:cNvCxnSpPr>
          <p:nvPr/>
        </p:nvCxnSpPr>
        <p:spPr>
          <a:xfrm>
            <a:off x="7796887" y="4417901"/>
            <a:ext cx="0" cy="209438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8" name="Straight Connector 187"/>
          <p:cNvCxnSpPr>
            <a:stCxn id="184" idx="4"/>
            <a:endCxn id="185" idx="0"/>
          </p:cNvCxnSpPr>
          <p:nvPr/>
        </p:nvCxnSpPr>
        <p:spPr>
          <a:xfrm>
            <a:off x="7796887" y="4818492"/>
            <a:ext cx="0" cy="204399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9" name="Straight Connector 188"/>
          <p:cNvCxnSpPr/>
          <p:nvPr/>
        </p:nvCxnSpPr>
        <p:spPr>
          <a:xfrm flipH="1">
            <a:off x="8108464" y="3934281"/>
            <a:ext cx="9105" cy="0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0" name="Straight Connector 189"/>
          <p:cNvCxnSpPr/>
          <p:nvPr/>
        </p:nvCxnSpPr>
        <p:spPr>
          <a:xfrm flipH="1">
            <a:off x="8101501" y="4355787"/>
            <a:ext cx="9105" cy="0"/>
          </a:xfrm>
          <a:prstGeom prst="line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</p:cxnSp>
      <p:cxnSp>
        <p:nvCxnSpPr>
          <p:cNvPr id="191" name="Straight Connector 190"/>
          <p:cNvCxnSpPr/>
          <p:nvPr/>
        </p:nvCxnSpPr>
        <p:spPr>
          <a:xfrm flipH="1">
            <a:off x="8101501" y="4724605"/>
            <a:ext cx="9105" cy="0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2" name="Straight Connector 191"/>
          <p:cNvCxnSpPr/>
          <p:nvPr/>
        </p:nvCxnSpPr>
        <p:spPr>
          <a:xfrm flipH="1">
            <a:off x="8093391" y="5146111"/>
            <a:ext cx="9105" cy="0"/>
          </a:xfrm>
          <a:prstGeom prst="line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</p:cxnSp>
      <p:sp>
        <p:nvSpPr>
          <p:cNvPr id="193" name="Oval 192"/>
          <p:cNvSpPr/>
          <p:nvPr/>
        </p:nvSpPr>
        <p:spPr>
          <a:xfrm>
            <a:off x="8117569" y="3830554"/>
            <a:ext cx="201648" cy="191154"/>
          </a:xfrm>
          <a:prstGeom prst="ellips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4" name="Oval 193"/>
          <p:cNvSpPr/>
          <p:nvPr/>
        </p:nvSpPr>
        <p:spPr>
          <a:xfrm>
            <a:off x="8117569" y="4228397"/>
            <a:ext cx="201648" cy="191154"/>
          </a:xfrm>
          <a:prstGeom prst="ellipse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5" name="Oval 194"/>
          <p:cNvSpPr/>
          <p:nvPr/>
        </p:nvSpPr>
        <p:spPr>
          <a:xfrm>
            <a:off x="8117569" y="4628988"/>
            <a:ext cx="201648" cy="191154"/>
          </a:xfrm>
          <a:prstGeom prst="ellips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6" name="Oval 195"/>
          <p:cNvSpPr/>
          <p:nvPr/>
        </p:nvSpPr>
        <p:spPr>
          <a:xfrm>
            <a:off x="8117569" y="5024541"/>
            <a:ext cx="201648" cy="191154"/>
          </a:xfrm>
          <a:prstGeom prst="ellipse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7" name="Straight Connector 196"/>
          <p:cNvCxnSpPr>
            <a:stCxn id="193" idx="4"/>
          </p:cNvCxnSpPr>
          <p:nvPr/>
        </p:nvCxnSpPr>
        <p:spPr>
          <a:xfrm>
            <a:off x="8218393" y="4021708"/>
            <a:ext cx="4553" cy="206689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8" name="Straight Connector 197"/>
          <p:cNvCxnSpPr>
            <a:stCxn id="194" idx="4"/>
            <a:endCxn id="195" idx="0"/>
          </p:cNvCxnSpPr>
          <p:nvPr/>
        </p:nvCxnSpPr>
        <p:spPr>
          <a:xfrm>
            <a:off x="8218393" y="4419551"/>
            <a:ext cx="0" cy="209438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9" name="Straight Connector 198"/>
          <p:cNvCxnSpPr>
            <a:stCxn id="195" idx="4"/>
            <a:endCxn id="196" idx="0"/>
          </p:cNvCxnSpPr>
          <p:nvPr/>
        </p:nvCxnSpPr>
        <p:spPr>
          <a:xfrm>
            <a:off x="8218393" y="4820142"/>
            <a:ext cx="0" cy="204399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0" name="Straight Connector 199"/>
          <p:cNvCxnSpPr/>
          <p:nvPr/>
        </p:nvCxnSpPr>
        <p:spPr>
          <a:xfrm flipH="1">
            <a:off x="8529970" y="3935931"/>
            <a:ext cx="9105" cy="0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1" name="Straight Connector 200"/>
          <p:cNvCxnSpPr/>
          <p:nvPr/>
        </p:nvCxnSpPr>
        <p:spPr>
          <a:xfrm flipH="1">
            <a:off x="8523007" y="4357437"/>
            <a:ext cx="9105" cy="0"/>
          </a:xfrm>
          <a:prstGeom prst="line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</p:cxnSp>
      <p:cxnSp>
        <p:nvCxnSpPr>
          <p:cNvPr id="202" name="Straight Connector 201"/>
          <p:cNvCxnSpPr/>
          <p:nvPr/>
        </p:nvCxnSpPr>
        <p:spPr>
          <a:xfrm flipH="1">
            <a:off x="8523007" y="4726255"/>
            <a:ext cx="9105" cy="0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3" name="Straight Connector 202"/>
          <p:cNvCxnSpPr/>
          <p:nvPr/>
        </p:nvCxnSpPr>
        <p:spPr>
          <a:xfrm flipH="1">
            <a:off x="8514897" y="5147761"/>
            <a:ext cx="9105" cy="0"/>
          </a:xfrm>
          <a:prstGeom prst="line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</p:cxnSp>
      <p:sp>
        <p:nvSpPr>
          <p:cNvPr id="204" name="Oval 203"/>
          <p:cNvSpPr/>
          <p:nvPr/>
        </p:nvSpPr>
        <p:spPr>
          <a:xfrm>
            <a:off x="8520641" y="3826849"/>
            <a:ext cx="201648" cy="191154"/>
          </a:xfrm>
          <a:prstGeom prst="ellips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" name="Oval 204"/>
          <p:cNvSpPr/>
          <p:nvPr/>
        </p:nvSpPr>
        <p:spPr>
          <a:xfrm>
            <a:off x="8520641" y="4224692"/>
            <a:ext cx="201648" cy="191154"/>
          </a:xfrm>
          <a:prstGeom prst="ellipse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6" name="Oval 205"/>
          <p:cNvSpPr/>
          <p:nvPr/>
        </p:nvSpPr>
        <p:spPr>
          <a:xfrm>
            <a:off x="8520641" y="4625283"/>
            <a:ext cx="201648" cy="191154"/>
          </a:xfrm>
          <a:prstGeom prst="ellips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7" name="Oval 206"/>
          <p:cNvSpPr/>
          <p:nvPr/>
        </p:nvSpPr>
        <p:spPr>
          <a:xfrm>
            <a:off x="8520641" y="5020836"/>
            <a:ext cx="201648" cy="191154"/>
          </a:xfrm>
          <a:prstGeom prst="ellipse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8" name="Straight Connector 207"/>
          <p:cNvCxnSpPr>
            <a:stCxn id="204" idx="4"/>
          </p:cNvCxnSpPr>
          <p:nvPr/>
        </p:nvCxnSpPr>
        <p:spPr>
          <a:xfrm>
            <a:off x="8621465" y="4018003"/>
            <a:ext cx="4553" cy="206689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9" name="Straight Connector 208"/>
          <p:cNvCxnSpPr>
            <a:stCxn id="205" idx="4"/>
            <a:endCxn id="206" idx="0"/>
          </p:cNvCxnSpPr>
          <p:nvPr/>
        </p:nvCxnSpPr>
        <p:spPr>
          <a:xfrm>
            <a:off x="8621465" y="4415846"/>
            <a:ext cx="0" cy="209438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0" name="Straight Connector 209"/>
          <p:cNvCxnSpPr>
            <a:stCxn id="206" idx="4"/>
            <a:endCxn id="207" idx="0"/>
          </p:cNvCxnSpPr>
          <p:nvPr/>
        </p:nvCxnSpPr>
        <p:spPr>
          <a:xfrm>
            <a:off x="8621465" y="4816437"/>
            <a:ext cx="0" cy="204399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1" name="Straight Connector 210"/>
          <p:cNvCxnSpPr/>
          <p:nvPr/>
        </p:nvCxnSpPr>
        <p:spPr>
          <a:xfrm flipH="1">
            <a:off x="7504109" y="3909325"/>
            <a:ext cx="210753" cy="0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2" name="Straight Connector 211"/>
          <p:cNvCxnSpPr/>
          <p:nvPr/>
        </p:nvCxnSpPr>
        <p:spPr>
          <a:xfrm flipH="1">
            <a:off x="7497146" y="4330831"/>
            <a:ext cx="210753" cy="0"/>
          </a:xfrm>
          <a:prstGeom prst="line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</p:cxnSp>
      <p:cxnSp>
        <p:nvCxnSpPr>
          <p:cNvPr id="213" name="Straight Connector 212"/>
          <p:cNvCxnSpPr/>
          <p:nvPr/>
        </p:nvCxnSpPr>
        <p:spPr>
          <a:xfrm flipH="1">
            <a:off x="7497146" y="4699649"/>
            <a:ext cx="210753" cy="0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4" name="Straight Connector 213"/>
          <p:cNvCxnSpPr/>
          <p:nvPr/>
        </p:nvCxnSpPr>
        <p:spPr>
          <a:xfrm flipH="1">
            <a:off x="7489036" y="5121155"/>
            <a:ext cx="210753" cy="0"/>
          </a:xfrm>
          <a:prstGeom prst="line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</p:cxnSp>
      <p:cxnSp>
        <p:nvCxnSpPr>
          <p:cNvPr id="215" name="Straight Connector 214"/>
          <p:cNvCxnSpPr/>
          <p:nvPr/>
        </p:nvCxnSpPr>
        <p:spPr>
          <a:xfrm flipH="1">
            <a:off x="7904674" y="3917515"/>
            <a:ext cx="210753" cy="0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6" name="Straight Connector 215"/>
          <p:cNvCxnSpPr/>
          <p:nvPr/>
        </p:nvCxnSpPr>
        <p:spPr>
          <a:xfrm flipH="1">
            <a:off x="7897711" y="4339021"/>
            <a:ext cx="210753" cy="0"/>
          </a:xfrm>
          <a:prstGeom prst="line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</p:cxnSp>
      <p:cxnSp>
        <p:nvCxnSpPr>
          <p:cNvPr id="217" name="Straight Connector 216"/>
          <p:cNvCxnSpPr/>
          <p:nvPr/>
        </p:nvCxnSpPr>
        <p:spPr>
          <a:xfrm flipH="1">
            <a:off x="7897711" y="4707839"/>
            <a:ext cx="210753" cy="0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8" name="Straight Connector 217"/>
          <p:cNvCxnSpPr/>
          <p:nvPr/>
        </p:nvCxnSpPr>
        <p:spPr>
          <a:xfrm flipH="1">
            <a:off x="7889601" y="5129345"/>
            <a:ext cx="210753" cy="0"/>
          </a:xfrm>
          <a:prstGeom prst="line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</p:cxnSp>
      <p:cxnSp>
        <p:nvCxnSpPr>
          <p:cNvPr id="219" name="Straight Connector 218"/>
          <p:cNvCxnSpPr/>
          <p:nvPr/>
        </p:nvCxnSpPr>
        <p:spPr>
          <a:xfrm flipH="1">
            <a:off x="8326179" y="3919165"/>
            <a:ext cx="210753" cy="0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0" name="Straight Connector 219"/>
          <p:cNvCxnSpPr/>
          <p:nvPr/>
        </p:nvCxnSpPr>
        <p:spPr>
          <a:xfrm flipH="1">
            <a:off x="8319217" y="4340671"/>
            <a:ext cx="210753" cy="0"/>
          </a:xfrm>
          <a:prstGeom prst="line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</p:cxnSp>
      <p:cxnSp>
        <p:nvCxnSpPr>
          <p:cNvPr id="221" name="Straight Connector 220"/>
          <p:cNvCxnSpPr/>
          <p:nvPr/>
        </p:nvCxnSpPr>
        <p:spPr>
          <a:xfrm flipH="1">
            <a:off x="8319217" y="4709489"/>
            <a:ext cx="210753" cy="0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2" name="Straight Connector 221"/>
          <p:cNvCxnSpPr/>
          <p:nvPr/>
        </p:nvCxnSpPr>
        <p:spPr>
          <a:xfrm flipH="1">
            <a:off x="8311106" y="5130995"/>
            <a:ext cx="210753" cy="0"/>
          </a:xfrm>
          <a:prstGeom prst="line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</p:cxnSp>
    </p:spTree>
    <p:extLst>
      <p:ext uri="{BB962C8B-B14F-4D97-AF65-F5344CB8AC3E}">
        <p14:creationId xmlns:p14="http://schemas.microsoft.com/office/powerpoint/2010/main" val="3407615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Components &amp; control flow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775" y="2348879"/>
            <a:ext cx="8461697" cy="2713423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601050" y="3135713"/>
            <a:ext cx="4514954" cy="1008112"/>
            <a:chOff x="601050" y="3135713"/>
            <a:chExt cx="4514954" cy="1008112"/>
          </a:xfrm>
        </p:grpSpPr>
        <p:sp>
          <p:nvSpPr>
            <p:cNvPr id="5" name="Rounded Rectangle 4"/>
            <p:cNvSpPr/>
            <p:nvPr/>
          </p:nvSpPr>
          <p:spPr>
            <a:xfrm>
              <a:off x="601050" y="3135713"/>
              <a:ext cx="936104" cy="1008112"/>
            </a:xfrm>
            <a:prstGeom prst="round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ounded Rectangle 5"/>
            <p:cNvSpPr/>
            <p:nvPr/>
          </p:nvSpPr>
          <p:spPr>
            <a:xfrm>
              <a:off x="3811973" y="3135713"/>
              <a:ext cx="1304031" cy="1008112"/>
            </a:xfrm>
            <a:prstGeom prst="round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2315387" y="2852936"/>
            <a:ext cx="3991087" cy="576064"/>
            <a:chOff x="2315387" y="2852936"/>
            <a:chExt cx="3991087" cy="576064"/>
          </a:xfrm>
        </p:grpSpPr>
        <p:sp>
          <p:nvSpPr>
            <p:cNvPr id="8" name="Rounded Rectangle 7"/>
            <p:cNvSpPr/>
            <p:nvPr/>
          </p:nvSpPr>
          <p:spPr>
            <a:xfrm>
              <a:off x="2315387" y="2852936"/>
              <a:ext cx="840818" cy="576064"/>
            </a:xfrm>
            <a:prstGeom prst="roundRect">
              <a:avLst/>
            </a:prstGeom>
            <a:noFill/>
            <a:ln w="38100"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5465656" y="2852936"/>
              <a:ext cx="840818" cy="576064"/>
            </a:xfrm>
            <a:prstGeom prst="roundRect">
              <a:avLst/>
            </a:prstGeom>
            <a:noFill/>
            <a:ln w="38100"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Rounded Rectangle 10"/>
          <p:cNvSpPr/>
          <p:nvPr/>
        </p:nvSpPr>
        <p:spPr>
          <a:xfrm>
            <a:off x="7000892" y="2791438"/>
            <a:ext cx="1459540" cy="720080"/>
          </a:xfrm>
          <a:prstGeom prst="round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024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Components &amp; control flow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775" y="2348879"/>
            <a:ext cx="8461697" cy="2713423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7000892" y="2791438"/>
            <a:ext cx="1459540" cy="720080"/>
          </a:xfrm>
          <a:prstGeom prst="round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08377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Our BCD scheme</a:t>
            </a:r>
            <a:endParaRPr lang="en-US" dirty="0"/>
          </a:p>
        </p:txBody>
      </p:sp>
      <p:sp>
        <p:nvSpPr>
          <p:cNvPr id="6" name="Oval 5"/>
          <p:cNvSpPr/>
          <p:nvPr/>
        </p:nvSpPr>
        <p:spPr>
          <a:xfrm>
            <a:off x="683568" y="2852936"/>
            <a:ext cx="432048" cy="432048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1011397" y="5589240"/>
            <a:ext cx="432048" cy="432048"/>
          </a:xfrm>
          <a:prstGeom prst="ellips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1763688" y="4405546"/>
            <a:ext cx="432048" cy="432048"/>
          </a:xfrm>
          <a:prstGeom prst="ellips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2815105" y="3195706"/>
            <a:ext cx="432048" cy="432048"/>
          </a:xfrm>
          <a:prstGeom prst="ellips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1763688" y="2121780"/>
            <a:ext cx="432048" cy="432048"/>
          </a:xfrm>
          <a:prstGeom prst="ellips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</a:t>
            </a:r>
            <a:endParaRPr lang="en-US" dirty="0"/>
          </a:p>
        </p:txBody>
      </p:sp>
      <p:sp>
        <p:nvSpPr>
          <p:cNvPr id="11" name="Oval 10"/>
          <p:cNvSpPr/>
          <p:nvPr/>
        </p:nvSpPr>
        <p:spPr>
          <a:xfrm>
            <a:off x="4283968" y="1556792"/>
            <a:ext cx="432048" cy="432048"/>
          </a:xfrm>
          <a:prstGeom prst="ellips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8100392" y="2204864"/>
            <a:ext cx="432048" cy="432048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5796136" y="2898556"/>
            <a:ext cx="432048" cy="432048"/>
          </a:xfrm>
          <a:prstGeom prst="ellips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/>
          <p:cNvCxnSpPr>
            <a:stCxn id="6" idx="7"/>
            <a:endCxn id="10" idx="3"/>
          </p:cNvCxnSpPr>
          <p:nvPr/>
        </p:nvCxnSpPr>
        <p:spPr>
          <a:xfrm flipV="1">
            <a:off x="1052344" y="2490556"/>
            <a:ext cx="774616" cy="425652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>
            <a:stCxn id="10" idx="7"/>
            <a:endCxn id="11" idx="2"/>
          </p:cNvCxnSpPr>
          <p:nvPr/>
        </p:nvCxnSpPr>
        <p:spPr>
          <a:xfrm flipV="1">
            <a:off x="2132464" y="1772816"/>
            <a:ext cx="2151504" cy="412236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/>
          <p:cNvCxnSpPr>
            <a:stCxn id="6" idx="6"/>
            <a:endCxn id="9" idx="2"/>
          </p:cNvCxnSpPr>
          <p:nvPr/>
        </p:nvCxnSpPr>
        <p:spPr>
          <a:xfrm>
            <a:off x="1115616" y="3068960"/>
            <a:ext cx="1699489" cy="34277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>
            <a:stCxn id="10" idx="5"/>
            <a:endCxn id="9" idx="1"/>
          </p:cNvCxnSpPr>
          <p:nvPr/>
        </p:nvCxnSpPr>
        <p:spPr>
          <a:xfrm>
            <a:off x="2132464" y="2490556"/>
            <a:ext cx="745913" cy="768422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3" name="Straight Connector 22"/>
          <p:cNvCxnSpPr>
            <a:stCxn id="9" idx="6"/>
            <a:endCxn id="13" idx="2"/>
          </p:cNvCxnSpPr>
          <p:nvPr/>
        </p:nvCxnSpPr>
        <p:spPr>
          <a:xfrm flipV="1">
            <a:off x="3247153" y="3114580"/>
            <a:ext cx="2548983" cy="297150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2" name="Straight Connector 31"/>
          <p:cNvCxnSpPr>
            <a:stCxn id="11" idx="6"/>
            <a:endCxn id="12" idx="1"/>
          </p:cNvCxnSpPr>
          <p:nvPr/>
        </p:nvCxnSpPr>
        <p:spPr>
          <a:xfrm>
            <a:off x="4716016" y="1772816"/>
            <a:ext cx="3447648" cy="49532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>
            <a:stCxn id="13" idx="7"/>
            <a:endCxn id="12" idx="2"/>
          </p:cNvCxnSpPr>
          <p:nvPr/>
        </p:nvCxnSpPr>
        <p:spPr>
          <a:xfrm flipV="1">
            <a:off x="6164912" y="2420888"/>
            <a:ext cx="1935480" cy="54094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>
            <a:stCxn id="6" idx="4"/>
            <a:endCxn id="7" idx="0"/>
          </p:cNvCxnSpPr>
          <p:nvPr/>
        </p:nvCxnSpPr>
        <p:spPr>
          <a:xfrm>
            <a:off x="899592" y="3284984"/>
            <a:ext cx="327829" cy="2304256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>
            <a:stCxn id="6" idx="5"/>
            <a:endCxn id="8" idx="1"/>
          </p:cNvCxnSpPr>
          <p:nvPr/>
        </p:nvCxnSpPr>
        <p:spPr>
          <a:xfrm>
            <a:off x="1052344" y="3221712"/>
            <a:ext cx="774616" cy="1247106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>
            <a:stCxn id="8" idx="3"/>
            <a:endCxn id="7" idx="7"/>
          </p:cNvCxnSpPr>
          <p:nvPr/>
        </p:nvCxnSpPr>
        <p:spPr>
          <a:xfrm flipH="1">
            <a:off x="1380173" y="4774322"/>
            <a:ext cx="446787" cy="878190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3" name="Straight Connector 42"/>
          <p:cNvCxnSpPr>
            <a:stCxn id="8" idx="7"/>
            <a:endCxn id="9" idx="3"/>
          </p:cNvCxnSpPr>
          <p:nvPr/>
        </p:nvCxnSpPr>
        <p:spPr>
          <a:xfrm flipV="1">
            <a:off x="2132464" y="3564482"/>
            <a:ext cx="745913" cy="904336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4" name="Oval 43"/>
          <p:cNvSpPr/>
          <p:nvPr/>
        </p:nvSpPr>
        <p:spPr>
          <a:xfrm>
            <a:off x="6784868" y="5589240"/>
            <a:ext cx="432048" cy="432048"/>
          </a:xfrm>
          <a:prstGeom prst="ellips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/>
          <p:cNvSpPr/>
          <p:nvPr/>
        </p:nvSpPr>
        <p:spPr>
          <a:xfrm>
            <a:off x="7869100" y="4608175"/>
            <a:ext cx="432048" cy="432048"/>
          </a:xfrm>
          <a:prstGeom prst="ellips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/>
          <p:cNvSpPr/>
          <p:nvPr/>
        </p:nvSpPr>
        <p:spPr>
          <a:xfrm>
            <a:off x="7132910" y="3559188"/>
            <a:ext cx="432048" cy="432048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/>
          <p:cNvSpPr/>
          <p:nvPr/>
        </p:nvSpPr>
        <p:spPr>
          <a:xfrm>
            <a:off x="6007792" y="4293096"/>
            <a:ext cx="432048" cy="432048"/>
          </a:xfrm>
          <a:prstGeom prst="ellips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/>
          <p:cNvSpPr/>
          <p:nvPr/>
        </p:nvSpPr>
        <p:spPr>
          <a:xfrm>
            <a:off x="4700748" y="4423719"/>
            <a:ext cx="432048" cy="432048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0" name="Straight Connector 49"/>
          <p:cNvCxnSpPr>
            <a:stCxn id="48" idx="6"/>
            <a:endCxn id="47" idx="2"/>
          </p:cNvCxnSpPr>
          <p:nvPr/>
        </p:nvCxnSpPr>
        <p:spPr>
          <a:xfrm flipV="1">
            <a:off x="5132796" y="4509120"/>
            <a:ext cx="874996" cy="130623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>
            <a:stCxn id="9" idx="5"/>
            <a:endCxn id="48" idx="1"/>
          </p:cNvCxnSpPr>
          <p:nvPr/>
        </p:nvCxnSpPr>
        <p:spPr>
          <a:xfrm>
            <a:off x="3183881" y="3564482"/>
            <a:ext cx="1580139" cy="922509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/>
          <p:cNvCxnSpPr>
            <a:stCxn id="13" idx="4"/>
            <a:endCxn id="47" idx="0"/>
          </p:cNvCxnSpPr>
          <p:nvPr/>
        </p:nvCxnSpPr>
        <p:spPr>
          <a:xfrm>
            <a:off x="6012160" y="3330604"/>
            <a:ext cx="211656" cy="962492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5" name="Straight Connector 64"/>
          <p:cNvCxnSpPr>
            <a:stCxn id="13" idx="6"/>
            <a:endCxn id="46" idx="1"/>
          </p:cNvCxnSpPr>
          <p:nvPr/>
        </p:nvCxnSpPr>
        <p:spPr>
          <a:xfrm>
            <a:off x="6228184" y="3114580"/>
            <a:ext cx="967998" cy="50788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>
            <a:stCxn id="46" idx="3"/>
            <a:endCxn id="47" idx="7"/>
          </p:cNvCxnSpPr>
          <p:nvPr/>
        </p:nvCxnSpPr>
        <p:spPr>
          <a:xfrm flipH="1">
            <a:off x="6376568" y="3927964"/>
            <a:ext cx="819614" cy="428404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/>
          <p:cNvCxnSpPr>
            <a:stCxn id="7" idx="6"/>
            <a:endCxn id="44" idx="2"/>
          </p:cNvCxnSpPr>
          <p:nvPr/>
        </p:nvCxnSpPr>
        <p:spPr>
          <a:xfrm>
            <a:off x="1443445" y="5805264"/>
            <a:ext cx="5341423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/>
          <p:cNvCxnSpPr>
            <a:stCxn id="44" idx="7"/>
            <a:endCxn id="45" idx="3"/>
          </p:cNvCxnSpPr>
          <p:nvPr/>
        </p:nvCxnSpPr>
        <p:spPr>
          <a:xfrm flipV="1">
            <a:off x="7153644" y="4976951"/>
            <a:ext cx="778728" cy="675561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3" name="Straight Connector 72"/>
          <p:cNvCxnSpPr>
            <a:stCxn id="12" idx="4"/>
            <a:endCxn id="45" idx="7"/>
          </p:cNvCxnSpPr>
          <p:nvPr/>
        </p:nvCxnSpPr>
        <p:spPr>
          <a:xfrm flipH="1">
            <a:off x="8237876" y="2636912"/>
            <a:ext cx="78540" cy="2034535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/>
          <p:cNvCxnSpPr>
            <a:stCxn id="47" idx="5"/>
            <a:endCxn id="44" idx="0"/>
          </p:cNvCxnSpPr>
          <p:nvPr/>
        </p:nvCxnSpPr>
        <p:spPr>
          <a:xfrm>
            <a:off x="6376568" y="4661872"/>
            <a:ext cx="624324" cy="927368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7" name="Straight Connector 76"/>
          <p:cNvCxnSpPr>
            <a:stCxn id="46" idx="5"/>
            <a:endCxn id="45" idx="1"/>
          </p:cNvCxnSpPr>
          <p:nvPr/>
        </p:nvCxnSpPr>
        <p:spPr>
          <a:xfrm>
            <a:off x="7501686" y="3927964"/>
            <a:ext cx="430686" cy="743483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/>
          <p:cNvCxnSpPr>
            <a:stCxn id="48" idx="5"/>
            <a:endCxn id="44" idx="1"/>
          </p:cNvCxnSpPr>
          <p:nvPr/>
        </p:nvCxnSpPr>
        <p:spPr>
          <a:xfrm>
            <a:off x="5069524" y="4792495"/>
            <a:ext cx="1778616" cy="860017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/>
          <p:cNvCxnSpPr>
            <a:stCxn id="46" idx="7"/>
            <a:endCxn id="12" idx="3"/>
          </p:cNvCxnSpPr>
          <p:nvPr/>
        </p:nvCxnSpPr>
        <p:spPr>
          <a:xfrm flipV="1">
            <a:off x="7501686" y="2573640"/>
            <a:ext cx="661978" cy="104882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205492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Our BCD scheme</a:t>
            </a:r>
            <a:endParaRPr lang="en-US" dirty="0"/>
          </a:p>
        </p:txBody>
      </p:sp>
      <p:sp>
        <p:nvSpPr>
          <p:cNvPr id="6" name="Oval 5"/>
          <p:cNvSpPr/>
          <p:nvPr/>
        </p:nvSpPr>
        <p:spPr>
          <a:xfrm>
            <a:off x="683568" y="2852936"/>
            <a:ext cx="432048" cy="432048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4</a:t>
            </a:r>
          </a:p>
        </p:txBody>
      </p:sp>
      <p:sp>
        <p:nvSpPr>
          <p:cNvPr id="7" name="Oval 6"/>
          <p:cNvSpPr/>
          <p:nvPr/>
        </p:nvSpPr>
        <p:spPr>
          <a:xfrm>
            <a:off x="1011397" y="5589240"/>
            <a:ext cx="432048" cy="432048"/>
          </a:xfrm>
          <a:prstGeom prst="ellips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1763688" y="4405546"/>
            <a:ext cx="432048" cy="432048"/>
          </a:xfrm>
          <a:prstGeom prst="ellips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2815105" y="3195706"/>
            <a:ext cx="432048" cy="432048"/>
          </a:xfrm>
          <a:prstGeom prst="ellips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1763688" y="2121780"/>
            <a:ext cx="432048" cy="432048"/>
          </a:xfrm>
          <a:prstGeom prst="ellips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</a:t>
            </a:r>
            <a:endParaRPr lang="en-US" dirty="0"/>
          </a:p>
        </p:txBody>
      </p:sp>
      <p:sp>
        <p:nvSpPr>
          <p:cNvPr id="11" name="Oval 10"/>
          <p:cNvSpPr/>
          <p:nvPr/>
        </p:nvSpPr>
        <p:spPr>
          <a:xfrm>
            <a:off x="4283968" y="1556792"/>
            <a:ext cx="432048" cy="432048"/>
          </a:xfrm>
          <a:prstGeom prst="ellips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8100392" y="2204864"/>
            <a:ext cx="432048" cy="432048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3</a:t>
            </a:r>
          </a:p>
        </p:txBody>
      </p:sp>
      <p:sp>
        <p:nvSpPr>
          <p:cNvPr id="13" name="Oval 12"/>
          <p:cNvSpPr/>
          <p:nvPr/>
        </p:nvSpPr>
        <p:spPr>
          <a:xfrm>
            <a:off x="5796136" y="2898556"/>
            <a:ext cx="432048" cy="432048"/>
          </a:xfrm>
          <a:prstGeom prst="ellips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/>
          <p:cNvCxnSpPr>
            <a:stCxn id="6" idx="7"/>
            <a:endCxn id="10" idx="3"/>
          </p:cNvCxnSpPr>
          <p:nvPr/>
        </p:nvCxnSpPr>
        <p:spPr>
          <a:xfrm flipV="1">
            <a:off x="1052344" y="2490556"/>
            <a:ext cx="774616" cy="425652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>
            <a:stCxn id="10" idx="7"/>
            <a:endCxn id="11" idx="2"/>
          </p:cNvCxnSpPr>
          <p:nvPr/>
        </p:nvCxnSpPr>
        <p:spPr>
          <a:xfrm flipV="1">
            <a:off x="2132464" y="1772816"/>
            <a:ext cx="2151504" cy="412236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/>
          <p:cNvCxnSpPr>
            <a:stCxn id="6" idx="6"/>
            <a:endCxn id="9" idx="2"/>
          </p:cNvCxnSpPr>
          <p:nvPr/>
        </p:nvCxnSpPr>
        <p:spPr>
          <a:xfrm>
            <a:off x="1115616" y="3068960"/>
            <a:ext cx="1699489" cy="34277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>
            <a:stCxn id="10" idx="5"/>
            <a:endCxn id="9" idx="1"/>
          </p:cNvCxnSpPr>
          <p:nvPr/>
        </p:nvCxnSpPr>
        <p:spPr>
          <a:xfrm>
            <a:off x="2132464" y="2490556"/>
            <a:ext cx="745913" cy="768422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3" name="Straight Connector 22"/>
          <p:cNvCxnSpPr>
            <a:stCxn id="9" idx="6"/>
            <a:endCxn id="13" idx="2"/>
          </p:cNvCxnSpPr>
          <p:nvPr/>
        </p:nvCxnSpPr>
        <p:spPr>
          <a:xfrm flipV="1">
            <a:off x="3247153" y="3114580"/>
            <a:ext cx="2548983" cy="297150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2" name="Straight Connector 31"/>
          <p:cNvCxnSpPr>
            <a:stCxn id="11" idx="6"/>
            <a:endCxn id="12" idx="1"/>
          </p:cNvCxnSpPr>
          <p:nvPr/>
        </p:nvCxnSpPr>
        <p:spPr>
          <a:xfrm>
            <a:off x="4716016" y="1772816"/>
            <a:ext cx="3447648" cy="49532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>
            <a:stCxn id="13" idx="7"/>
            <a:endCxn id="12" idx="2"/>
          </p:cNvCxnSpPr>
          <p:nvPr/>
        </p:nvCxnSpPr>
        <p:spPr>
          <a:xfrm flipV="1">
            <a:off x="6164912" y="2420888"/>
            <a:ext cx="1935480" cy="54094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>
            <a:stCxn id="6" idx="4"/>
            <a:endCxn id="7" idx="0"/>
          </p:cNvCxnSpPr>
          <p:nvPr/>
        </p:nvCxnSpPr>
        <p:spPr>
          <a:xfrm>
            <a:off x="899592" y="3284984"/>
            <a:ext cx="327829" cy="2304256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>
            <a:stCxn id="6" idx="5"/>
            <a:endCxn id="8" idx="1"/>
          </p:cNvCxnSpPr>
          <p:nvPr/>
        </p:nvCxnSpPr>
        <p:spPr>
          <a:xfrm>
            <a:off x="1052344" y="3221712"/>
            <a:ext cx="774616" cy="1247106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>
            <a:stCxn id="8" idx="3"/>
            <a:endCxn id="7" idx="7"/>
          </p:cNvCxnSpPr>
          <p:nvPr/>
        </p:nvCxnSpPr>
        <p:spPr>
          <a:xfrm flipH="1">
            <a:off x="1380173" y="4774322"/>
            <a:ext cx="446787" cy="878190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3" name="Straight Connector 42"/>
          <p:cNvCxnSpPr>
            <a:stCxn id="8" idx="7"/>
            <a:endCxn id="9" idx="3"/>
          </p:cNvCxnSpPr>
          <p:nvPr/>
        </p:nvCxnSpPr>
        <p:spPr>
          <a:xfrm flipV="1">
            <a:off x="2132464" y="3564482"/>
            <a:ext cx="745913" cy="904336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4" name="Oval 43"/>
          <p:cNvSpPr/>
          <p:nvPr/>
        </p:nvSpPr>
        <p:spPr>
          <a:xfrm>
            <a:off x="6784868" y="5589240"/>
            <a:ext cx="432048" cy="432048"/>
          </a:xfrm>
          <a:prstGeom prst="ellips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/>
          <p:cNvSpPr/>
          <p:nvPr/>
        </p:nvSpPr>
        <p:spPr>
          <a:xfrm>
            <a:off x="7869100" y="4608175"/>
            <a:ext cx="432048" cy="432048"/>
          </a:xfrm>
          <a:prstGeom prst="ellips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/>
          <p:cNvSpPr/>
          <p:nvPr/>
        </p:nvSpPr>
        <p:spPr>
          <a:xfrm>
            <a:off x="7132910" y="3559188"/>
            <a:ext cx="432048" cy="432048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4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47" name="Oval 46"/>
          <p:cNvSpPr/>
          <p:nvPr/>
        </p:nvSpPr>
        <p:spPr>
          <a:xfrm>
            <a:off x="6007792" y="4293096"/>
            <a:ext cx="432048" cy="432048"/>
          </a:xfrm>
          <a:prstGeom prst="ellips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/>
          <p:cNvSpPr/>
          <p:nvPr/>
        </p:nvSpPr>
        <p:spPr>
          <a:xfrm>
            <a:off x="4700748" y="4423719"/>
            <a:ext cx="432048" cy="432048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4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cxnSp>
        <p:nvCxnSpPr>
          <p:cNvPr id="50" name="Straight Connector 49"/>
          <p:cNvCxnSpPr>
            <a:stCxn id="48" idx="6"/>
            <a:endCxn id="47" idx="2"/>
          </p:cNvCxnSpPr>
          <p:nvPr/>
        </p:nvCxnSpPr>
        <p:spPr>
          <a:xfrm flipV="1">
            <a:off x="5132796" y="4509120"/>
            <a:ext cx="874996" cy="130623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>
            <a:stCxn id="9" idx="5"/>
            <a:endCxn id="48" idx="1"/>
          </p:cNvCxnSpPr>
          <p:nvPr/>
        </p:nvCxnSpPr>
        <p:spPr>
          <a:xfrm>
            <a:off x="3183881" y="3564482"/>
            <a:ext cx="1580139" cy="922509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/>
          <p:cNvCxnSpPr>
            <a:stCxn id="13" idx="4"/>
            <a:endCxn id="47" idx="0"/>
          </p:cNvCxnSpPr>
          <p:nvPr/>
        </p:nvCxnSpPr>
        <p:spPr>
          <a:xfrm>
            <a:off x="6012160" y="3330604"/>
            <a:ext cx="211656" cy="962492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5" name="Straight Connector 64"/>
          <p:cNvCxnSpPr>
            <a:stCxn id="13" idx="6"/>
            <a:endCxn id="46" idx="1"/>
          </p:cNvCxnSpPr>
          <p:nvPr/>
        </p:nvCxnSpPr>
        <p:spPr>
          <a:xfrm>
            <a:off x="6228184" y="3114580"/>
            <a:ext cx="967998" cy="50788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>
            <a:stCxn id="46" idx="3"/>
            <a:endCxn id="47" idx="7"/>
          </p:cNvCxnSpPr>
          <p:nvPr/>
        </p:nvCxnSpPr>
        <p:spPr>
          <a:xfrm flipH="1">
            <a:off x="6376568" y="3927964"/>
            <a:ext cx="819614" cy="428404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/>
          <p:cNvCxnSpPr>
            <a:stCxn id="7" idx="6"/>
            <a:endCxn id="44" idx="2"/>
          </p:cNvCxnSpPr>
          <p:nvPr/>
        </p:nvCxnSpPr>
        <p:spPr>
          <a:xfrm>
            <a:off x="1443445" y="5805264"/>
            <a:ext cx="5341423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/>
          <p:cNvCxnSpPr>
            <a:stCxn id="44" idx="7"/>
            <a:endCxn id="45" idx="3"/>
          </p:cNvCxnSpPr>
          <p:nvPr/>
        </p:nvCxnSpPr>
        <p:spPr>
          <a:xfrm flipV="1">
            <a:off x="7153644" y="4976951"/>
            <a:ext cx="778728" cy="675561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3" name="Straight Connector 72"/>
          <p:cNvCxnSpPr>
            <a:stCxn id="12" idx="4"/>
            <a:endCxn id="45" idx="7"/>
          </p:cNvCxnSpPr>
          <p:nvPr/>
        </p:nvCxnSpPr>
        <p:spPr>
          <a:xfrm flipH="1">
            <a:off x="8237876" y="2636912"/>
            <a:ext cx="78540" cy="2034535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/>
          <p:cNvCxnSpPr>
            <a:stCxn id="47" idx="5"/>
            <a:endCxn id="44" idx="0"/>
          </p:cNvCxnSpPr>
          <p:nvPr/>
        </p:nvCxnSpPr>
        <p:spPr>
          <a:xfrm>
            <a:off x="6376568" y="4661872"/>
            <a:ext cx="624324" cy="927368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7" name="Straight Connector 76"/>
          <p:cNvCxnSpPr>
            <a:stCxn id="46" idx="5"/>
            <a:endCxn id="45" idx="1"/>
          </p:cNvCxnSpPr>
          <p:nvPr/>
        </p:nvCxnSpPr>
        <p:spPr>
          <a:xfrm>
            <a:off x="7501686" y="3927964"/>
            <a:ext cx="430686" cy="743483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/>
          <p:cNvCxnSpPr>
            <a:stCxn id="48" idx="5"/>
            <a:endCxn id="44" idx="1"/>
          </p:cNvCxnSpPr>
          <p:nvPr/>
        </p:nvCxnSpPr>
        <p:spPr>
          <a:xfrm>
            <a:off x="5069524" y="4792495"/>
            <a:ext cx="1778616" cy="860017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/>
          <p:cNvCxnSpPr>
            <a:stCxn id="46" idx="7"/>
            <a:endCxn id="12" idx="3"/>
          </p:cNvCxnSpPr>
          <p:nvPr/>
        </p:nvCxnSpPr>
        <p:spPr>
          <a:xfrm flipV="1">
            <a:off x="7501686" y="2573640"/>
            <a:ext cx="661978" cy="104882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335400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Sampling maximal</a:t>
            </a:r>
            <a:r>
              <a:rPr lang="en-US" dirty="0" smtClean="0"/>
              <a:t>, acyclic coordinate sets</a:t>
            </a:r>
            <a:endParaRPr lang="en-US" dirty="0"/>
          </a:p>
        </p:txBody>
      </p:sp>
      <p:sp>
        <p:nvSpPr>
          <p:cNvPr id="6" name="Oval 5"/>
          <p:cNvSpPr/>
          <p:nvPr/>
        </p:nvSpPr>
        <p:spPr>
          <a:xfrm>
            <a:off x="683568" y="2852936"/>
            <a:ext cx="432048" cy="432048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2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1011397" y="5589240"/>
            <a:ext cx="432048" cy="432048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1763688" y="4405546"/>
            <a:ext cx="432048" cy="432048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1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2815105" y="3195706"/>
            <a:ext cx="432048" cy="432048"/>
          </a:xfrm>
          <a:prstGeom prst="ellips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1763688" y="2121780"/>
            <a:ext cx="432048" cy="432048"/>
          </a:xfrm>
          <a:prstGeom prst="ellips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</a:t>
            </a:r>
            <a:endParaRPr lang="en-US" dirty="0"/>
          </a:p>
        </p:txBody>
      </p:sp>
      <p:sp>
        <p:nvSpPr>
          <p:cNvPr id="11" name="Oval 10"/>
          <p:cNvSpPr/>
          <p:nvPr/>
        </p:nvSpPr>
        <p:spPr>
          <a:xfrm>
            <a:off x="4283968" y="1556792"/>
            <a:ext cx="432048" cy="432048"/>
          </a:xfrm>
          <a:prstGeom prst="ellips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8100392" y="2204864"/>
            <a:ext cx="432048" cy="432048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1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5796136" y="2898556"/>
            <a:ext cx="432048" cy="432048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1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cxnSp>
        <p:nvCxnSpPr>
          <p:cNvPr id="15" name="Straight Connector 14"/>
          <p:cNvCxnSpPr>
            <a:stCxn id="6" idx="7"/>
            <a:endCxn id="10" idx="3"/>
          </p:cNvCxnSpPr>
          <p:nvPr/>
        </p:nvCxnSpPr>
        <p:spPr>
          <a:xfrm flipV="1">
            <a:off x="1052344" y="2490556"/>
            <a:ext cx="774616" cy="425652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>
            <a:stCxn id="10" idx="7"/>
            <a:endCxn id="11" idx="2"/>
          </p:cNvCxnSpPr>
          <p:nvPr/>
        </p:nvCxnSpPr>
        <p:spPr>
          <a:xfrm flipV="1">
            <a:off x="2132464" y="1772816"/>
            <a:ext cx="2151504" cy="412236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/>
          <p:cNvCxnSpPr>
            <a:stCxn id="6" idx="6"/>
            <a:endCxn id="9" idx="2"/>
          </p:cNvCxnSpPr>
          <p:nvPr/>
        </p:nvCxnSpPr>
        <p:spPr>
          <a:xfrm>
            <a:off x="1115616" y="3068960"/>
            <a:ext cx="1699489" cy="34277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>
            <a:stCxn id="10" idx="5"/>
            <a:endCxn id="9" idx="1"/>
          </p:cNvCxnSpPr>
          <p:nvPr/>
        </p:nvCxnSpPr>
        <p:spPr>
          <a:xfrm>
            <a:off x="2132464" y="2490556"/>
            <a:ext cx="745913" cy="768422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3" name="Straight Connector 22"/>
          <p:cNvCxnSpPr>
            <a:stCxn id="9" idx="6"/>
            <a:endCxn id="13" idx="2"/>
          </p:cNvCxnSpPr>
          <p:nvPr/>
        </p:nvCxnSpPr>
        <p:spPr>
          <a:xfrm flipV="1">
            <a:off x="3247153" y="3114580"/>
            <a:ext cx="2548983" cy="29715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>
            <a:stCxn id="11" idx="6"/>
            <a:endCxn id="12" idx="1"/>
          </p:cNvCxnSpPr>
          <p:nvPr/>
        </p:nvCxnSpPr>
        <p:spPr>
          <a:xfrm>
            <a:off x="4716016" y="1772816"/>
            <a:ext cx="3447648" cy="49532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>
            <a:stCxn id="13" idx="7"/>
            <a:endCxn id="12" idx="2"/>
          </p:cNvCxnSpPr>
          <p:nvPr/>
        </p:nvCxnSpPr>
        <p:spPr>
          <a:xfrm flipV="1">
            <a:off x="6164912" y="2420888"/>
            <a:ext cx="1935480" cy="54094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>
            <a:stCxn id="6" idx="4"/>
            <a:endCxn id="7" idx="0"/>
          </p:cNvCxnSpPr>
          <p:nvPr/>
        </p:nvCxnSpPr>
        <p:spPr>
          <a:xfrm>
            <a:off x="899592" y="3284984"/>
            <a:ext cx="327829" cy="2304256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>
            <a:stCxn id="6" idx="5"/>
            <a:endCxn id="8" idx="1"/>
          </p:cNvCxnSpPr>
          <p:nvPr/>
        </p:nvCxnSpPr>
        <p:spPr>
          <a:xfrm>
            <a:off x="1052344" y="3221712"/>
            <a:ext cx="774616" cy="1247106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>
            <a:stCxn id="8" idx="3"/>
            <a:endCxn id="7" idx="7"/>
          </p:cNvCxnSpPr>
          <p:nvPr/>
        </p:nvCxnSpPr>
        <p:spPr>
          <a:xfrm flipH="1">
            <a:off x="1380173" y="4774322"/>
            <a:ext cx="446787" cy="87819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>
            <a:stCxn id="8" idx="7"/>
            <a:endCxn id="9" idx="3"/>
          </p:cNvCxnSpPr>
          <p:nvPr/>
        </p:nvCxnSpPr>
        <p:spPr>
          <a:xfrm flipV="1">
            <a:off x="2132464" y="3564482"/>
            <a:ext cx="745913" cy="904336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Oval 43"/>
          <p:cNvSpPr/>
          <p:nvPr/>
        </p:nvSpPr>
        <p:spPr>
          <a:xfrm>
            <a:off x="6784868" y="5589240"/>
            <a:ext cx="432048" cy="432048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45" name="Oval 44"/>
          <p:cNvSpPr/>
          <p:nvPr/>
        </p:nvSpPr>
        <p:spPr>
          <a:xfrm>
            <a:off x="7869100" y="4608175"/>
            <a:ext cx="432048" cy="432048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46" name="Oval 45"/>
          <p:cNvSpPr/>
          <p:nvPr/>
        </p:nvSpPr>
        <p:spPr>
          <a:xfrm>
            <a:off x="7132910" y="3559188"/>
            <a:ext cx="432048" cy="432048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47" name="Oval 46"/>
          <p:cNvSpPr/>
          <p:nvPr/>
        </p:nvSpPr>
        <p:spPr>
          <a:xfrm>
            <a:off x="6007792" y="4293096"/>
            <a:ext cx="432048" cy="432048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48" name="Oval 47"/>
          <p:cNvSpPr/>
          <p:nvPr/>
        </p:nvSpPr>
        <p:spPr>
          <a:xfrm>
            <a:off x="4700748" y="4423719"/>
            <a:ext cx="432048" cy="432048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1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cxnSp>
        <p:nvCxnSpPr>
          <p:cNvPr id="50" name="Straight Connector 49"/>
          <p:cNvCxnSpPr>
            <a:stCxn id="48" idx="6"/>
            <a:endCxn id="47" idx="2"/>
          </p:cNvCxnSpPr>
          <p:nvPr/>
        </p:nvCxnSpPr>
        <p:spPr>
          <a:xfrm flipV="1">
            <a:off x="5132796" y="4509120"/>
            <a:ext cx="874996" cy="130623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>
            <a:stCxn id="9" idx="5"/>
            <a:endCxn id="48" idx="1"/>
          </p:cNvCxnSpPr>
          <p:nvPr/>
        </p:nvCxnSpPr>
        <p:spPr>
          <a:xfrm>
            <a:off x="3183881" y="3564482"/>
            <a:ext cx="1580139" cy="922509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/>
          <p:cNvCxnSpPr>
            <a:stCxn id="13" idx="4"/>
            <a:endCxn id="47" idx="0"/>
          </p:cNvCxnSpPr>
          <p:nvPr/>
        </p:nvCxnSpPr>
        <p:spPr>
          <a:xfrm>
            <a:off x="6012160" y="3330604"/>
            <a:ext cx="211656" cy="962492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>
            <a:stCxn id="13" idx="6"/>
            <a:endCxn id="46" idx="1"/>
          </p:cNvCxnSpPr>
          <p:nvPr/>
        </p:nvCxnSpPr>
        <p:spPr>
          <a:xfrm>
            <a:off x="6228184" y="3114580"/>
            <a:ext cx="967998" cy="50788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>
            <a:stCxn id="46" idx="3"/>
            <a:endCxn id="47" idx="7"/>
          </p:cNvCxnSpPr>
          <p:nvPr/>
        </p:nvCxnSpPr>
        <p:spPr>
          <a:xfrm flipH="1">
            <a:off x="6376568" y="3927964"/>
            <a:ext cx="819614" cy="428404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/>
          <p:cNvCxnSpPr>
            <a:stCxn id="7" idx="6"/>
            <a:endCxn id="44" idx="2"/>
          </p:cNvCxnSpPr>
          <p:nvPr/>
        </p:nvCxnSpPr>
        <p:spPr>
          <a:xfrm>
            <a:off x="1443445" y="5805264"/>
            <a:ext cx="5341423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/>
          <p:cNvCxnSpPr>
            <a:stCxn id="44" idx="7"/>
            <a:endCxn id="45" idx="3"/>
          </p:cNvCxnSpPr>
          <p:nvPr/>
        </p:nvCxnSpPr>
        <p:spPr>
          <a:xfrm flipV="1">
            <a:off x="7153644" y="4976951"/>
            <a:ext cx="778728" cy="675561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/>
          <p:cNvCxnSpPr>
            <a:stCxn id="12" idx="4"/>
            <a:endCxn id="45" idx="7"/>
          </p:cNvCxnSpPr>
          <p:nvPr/>
        </p:nvCxnSpPr>
        <p:spPr>
          <a:xfrm flipH="1">
            <a:off x="8237876" y="2636912"/>
            <a:ext cx="78540" cy="2034535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/>
          <p:cNvCxnSpPr>
            <a:stCxn id="47" idx="5"/>
            <a:endCxn id="44" idx="0"/>
          </p:cNvCxnSpPr>
          <p:nvPr/>
        </p:nvCxnSpPr>
        <p:spPr>
          <a:xfrm>
            <a:off x="6376568" y="4661872"/>
            <a:ext cx="624324" cy="927368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/>
          <p:cNvCxnSpPr>
            <a:stCxn id="46" idx="5"/>
            <a:endCxn id="45" idx="1"/>
          </p:cNvCxnSpPr>
          <p:nvPr/>
        </p:nvCxnSpPr>
        <p:spPr>
          <a:xfrm>
            <a:off x="7501686" y="3927964"/>
            <a:ext cx="430686" cy="743483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/>
          <p:cNvCxnSpPr>
            <a:stCxn id="48" idx="5"/>
            <a:endCxn id="44" idx="1"/>
          </p:cNvCxnSpPr>
          <p:nvPr/>
        </p:nvCxnSpPr>
        <p:spPr>
          <a:xfrm>
            <a:off x="5069524" y="4792495"/>
            <a:ext cx="1778616" cy="860017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/>
          <p:cNvCxnSpPr>
            <a:stCxn id="46" idx="7"/>
            <a:endCxn id="12" idx="3"/>
          </p:cNvCxnSpPr>
          <p:nvPr/>
        </p:nvCxnSpPr>
        <p:spPr>
          <a:xfrm flipV="1">
            <a:off x="7501686" y="2573640"/>
            <a:ext cx="661978" cy="104882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840079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Collisions </a:t>
            </a:r>
            <a:r>
              <a:rPr lang="en-US" dirty="0" smtClean="0"/>
              <a:t>in parallel </a:t>
            </a:r>
            <a:r>
              <a:rPr lang="en-US" dirty="0"/>
              <a:t>execution</a:t>
            </a:r>
          </a:p>
        </p:txBody>
      </p:sp>
      <p:sp>
        <p:nvSpPr>
          <p:cNvPr id="6" name="Oval 5"/>
          <p:cNvSpPr/>
          <p:nvPr/>
        </p:nvSpPr>
        <p:spPr>
          <a:xfrm>
            <a:off x="683568" y="2852936"/>
            <a:ext cx="432048" cy="432048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2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1011397" y="5589240"/>
            <a:ext cx="432048" cy="432048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1763688" y="4405546"/>
            <a:ext cx="432048" cy="432048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1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2815105" y="3195706"/>
            <a:ext cx="432048" cy="432048"/>
          </a:xfrm>
          <a:prstGeom prst="ellips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1763688" y="2121780"/>
            <a:ext cx="432048" cy="432048"/>
          </a:xfrm>
          <a:prstGeom prst="ellips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</a:t>
            </a:r>
            <a:endParaRPr lang="en-US" dirty="0"/>
          </a:p>
        </p:txBody>
      </p:sp>
      <p:sp>
        <p:nvSpPr>
          <p:cNvPr id="11" name="Oval 10"/>
          <p:cNvSpPr/>
          <p:nvPr/>
        </p:nvSpPr>
        <p:spPr>
          <a:xfrm>
            <a:off x="4283968" y="1556792"/>
            <a:ext cx="432048" cy="432048"/>
          </a:xfrm>
          <a:prstGeom prst="ellips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8100392" y="2204864"/>
            <a:ext cx="432048" cy="432048"/>
          </a:xfrm>
          <a:prstGeom prst="ellipse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1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5796136" y="2898556"/>
            <a:ext cx="432048" cy="432048"/>
          </a:xfrm>
          <a:prstGeom prst="ellipse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1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cxnSp>
        <p:nvCxnSpPr>
          <p:cNvPr id="15" name="Straight Connector 14"/>
          <p:cNvCxnSpPr>
            <a:stCxn id="6" idx="7"/>
            <a:endCxn id="10" idx="3"/>
          </p:cNvCxnSpPr>
          <p:nvPr/>
        </p:nvCxnSpPr>
        <p:spPr>
          <a:xfrm flipV="1">
            <a:off x="1052344" y="2490556"/>
            <a:ext cx="774616" cy="425652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>
            <a:stCxn id="10" idx="7"/>
            <a:endCxn id="11" idx="2"/>
          </p:cNvCxnSpPr>
          <p:nvPr/>
        </p:nvCxnSpPr>
        <p:spPr>
          <a:xfrm flipV="1">
            <a:off x="2132464" y="1772816"/>
            <a:ext cx="2151504" cy="412236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/>
          <p:cNvCxnSpPr>
            <a:stCxn id="6" idx="6"/>
            <a:endCxn id="9" idx="2"/>
          </p:cNvCxnSpPr>
          <p:nvPr/>
        </p:nvCxnSpPr>
        <p:spPr>
          <a:xfrm>
            <a:off x="1115616" y="3068960"/>
            <a:ext cx="1699489" cy="34277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>
            <a:stCxn id="10" idx="5"/>
            <a:endCxn id="9" idx="1"/>
          </p:cNvCxnSpPr>
          <p:nvPr/>
        </p:nvCxnSpPr>
        <p:spPr>
          <a:xfrm>
            <a:off x="2132464" y="2490556"/>
            <a:ext cx="745913" cy="768422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3" name="Straight Connector 22"/>
          <p:cNvCxnSpPr>
            <a:stCxn id="9" idx="6"/>
            <a:endCxn id="13" idx="2"/>
          </p:cNvCxnSpPr>
          <p:nvPr/>
        </p:nvCxnSpPr>
        <p:spPr>
          <a:xfrm flipV="1">
            <a:off x="3247153" y="3114580"/>
            <a:ext cx="2548983" cy="297150"/>
          </a:xfrm>
          <a:prstGeom prst="line">
            <a:avLst/>
          </a:prstGeom>
          <a:ln w="19050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>
            <a:stCxn id="11" idx="6"/>
            <a:endCxn id="12" idx="1"/>
          </p:cNvCxnSpPr>
          <p:nvPr/>
        </p:nvCxnSpPr>
        <p:spPr>
          <a:xfrm>
            <a:off x="4716016" y="1772816"/>
            <a:ext cx="3447648" cy="495320"/>
          </a:xfrm>
          <a:prstGeom prst="line">
            <a:avLst/>
          </a:prstGeom>
          <a:ln w="19050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>
            <a:stCxn id="13" idx="7"/>
            <a:endCxn id="12" idx="2"/>
          </p:cNvCxnSpPr>
          <p:nvPr/>
        </p:nvCxnSpPr>
        <p:spPr>
          <a:xfrm flipV="1">
            <a:off x="6164912" y="2420888"/>
            <a:ext cx="1935480" cy="54094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>
            <a:stCxn id="6" idx="4"/>
            <a:endCxn id="7" idx="0"/>
          </p:cNvCxnSpPr>
          <p:nvPr/>
        </p:nvCxnSpPr>
        <p:spPr>
          <a:xfrm>
            <a:off x="899592" y="3284984"/>
            <a:ext cx="327829" cy="2304256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>
            <a:stCxn id="6" idx="5"/>
            <a:endCxn id="8" idx="1"/>
          </p:cNvCxnSpPr>
          <p:nvPr/>
        </p:nvCxnSpPr>
        <p:spPr>
          <a:xfrm>
            <a:off x="1052344" y="3221712"/>
            <a:ext cx="774616" cy="1247106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>
            <a:stCxn id="8" idx="3"/>
            <a:endCxn id="7" idx="7"/>
          </p:cNvCxnSpPr>
          <p:nvPr/>
        </p:nvCxnSpPr>
        <p:spPr>
          <a:xfrm flipH="1">
            <a:off x="1380173" y="4774322"/>
            <a:ext cx="446787" cy="87819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>
            <a:stCxn id="8" idx="7"/>
            <a:endCxn id="9" idx="3"/>
          </p:cNvCxnSpPr>
          <p:nvPr/>
        </p:nvCxnSpPr>
        <p:spPr>
          <a:xfrm flipV="1">
            <a:off x="2132464" y="3564482"/>
            <a:ext cx="745913" cy="904336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Oval 43"/>
          <p:cNvSpPr/>
          <p:nvPr/>
        </p:nvSpPr>
        <p:spPr>
          <a:xfrm>
            <a:off x="6784868" y="5589240"/>
            <a:ext cx="432048" cy="432048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45" name="Oval 44"/>
          <p:cNvSpPr/>
          <p:nvPr/>
        </p:nvSpPr>
        <p:spPr>
          <a:xfrm>
            <a:off x="7869100" y="4608175"/>
            <a:ext cx="432048" cy="432048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46" name="Oval 45"/>
          <p:cNvSpPr/>
          <p:nvPr/>
        </p:nvSpPr>
        <p:spPr>
          <a:xfrm>
            <a:off x="7132910" y="3559188"/>
            <a:ext cx="432048" cy="432048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47" name="Oval 46"/>
          <p:cNvSpPr/>
          <p:nvPr/>
        </p:nvSpPr>
        <p:spPr>
          <a:xfrm>
            <a:off x="6007792" y="4293096"/>
            <a:ext cx="432048" cy="432048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48" name="Oval 47"/>
          <p:cNvSpPr/>
          <p:nvPr/>
        </p:nvSpPr>
        <p:spPr>
          <a:xfrm>
            <a:off x="4700748" y="4423719"/>
            <a:ext cx="432048" cy="432048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65000"/>
                </a:schemeClr>
              </a:solidFill>
            </a:endParaRPr>
          </a:p>
        </p:txBody>
      </p:sp>
      <p:cxnSp>
        <p:nvCxnSpPr>
          <p:cNvPr id="50" name="Straight Connector 49"/>
          <p:cNvCxnSpPr>
            <a:stCxn id="48" idx="6"/>
            <a:endCxn id="47" idx="2"/>
          </p:cNvCxnSpPr>
          <p:nvPr/>
        </p:nvCxnSpPr>
        <p:spPr>
          <a:xfrm flipV="1">
            <a:off x="5132796" y="4509120"/>
            <a:ext cx="874996" cy="130623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>
            <a:stCxn id="9" idx="5"/>
            <a:endCxn id="48" idx="1"/>
          </p:cNvCxnSpPr>
          <p:nvPr/>
        </p:nvCxnSpPr>
        <p:spPr>
          <a:xfrm>
            <a:off x="3183881" y="3564482"/>
            <a:ext cx="1580139" cy="922509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/>
          <p:cNvCxnSpPr>
            <a:stCxn id="13" idx="4"/>
            <a:endCxn id="47" idx="0"/>
          </p:cNvCxnSpPr>
          <p:nvPr/>
        </p:nvCxnSpPr>
        <p:spPr>
          <a:xfrm>
            <a:off x="6012160" y="3330604"/>
            <a:ext cx="211656" cy="962492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>
            <a:stCxn id="13" idx="6"/>
            <a:endCxn id="46" idx="1"/>
          </p:cNvCxnSpPr>
          <p:nvPr/>
        </p:nvCxnSpPr>
        <p:spPr>
          <a:xfrm>
            <a:off x="6228184" y="3114580"/>
            <a:ext cx="967998" cy="50788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>
            <a:stCxn id="46" idx="3"/>
            <a:endCxn id="47" idx="7"/>
          </p:cNvCxnSpPr>
          <p:nvPr/>
        </p:nvCxnSpPr>
        <p:spPr>
          <a:xfrm flipH="1">
            <a:off x="6376568" y="3927964"/>
            <a:ext cx="819614" cy="428404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/>
          <p:cNvCxnSpPr>
            <a:stCxn id="7" idx="6"/>
            <a:endCxn id="44" idx="2"/>
          </p:cNvCxnSpPr>
          <p:nvPr/>
        </p:nvCxnSpPr>
        <p:spPr>
          <a:xfrm>
            <a:off x="1443445" y="5805264"/>
            <a:ext cx="5341423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/>
          <p:cNvCxnSpPr>
            <a:stCxn id="44" idx="7"/>
            <a:endCxn id="45" idx="3"/>
          </p:cNvCxnSpPr>
          <p:nvPr/>
        </p:nvCxnSpPr>
        <p:spPr>
          <a:xfrm flipV="1">
            <a:off x="7153644" y="4976951"/>
            <a:ext cx="778728" cy="675561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/>
          <p:cNvCxnSpPr>
            <a:stCxn id="12" idx="4"/>
            <a:endCxn id="45" idx="7"/>
          </p:cNvCxnSpPr>
          <p:nvPr/>
        </p:nvCxnSpPr>
        <p:spPr>
          <a:xfrm flipH="1">
            <a:off x="8237876" y="2636912"/>
            <a:ext cx="78540" cy="2034535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/>
          <p:cNvCxnSpPr>
            <a:stCxn id="47" idx="5"/>
            <a:endCxn id="44" idx="0"/>
          </p:cNvCxnSpPr>
          <p:nvPr/>
        </p:nvCxnSpPr>
        <p:spPr>
          <a:xfrm>
            <a:off x="6376568" y="4661872"/>
            <a:ext cx="624324" cy="927368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/>
          <p:cNvCxnSpPr>
            <a:stCxn id="46" idx="5"/>
            <a:endCxn id="45" idx="1"/>
          </p:cNvCxnSpPr>
          <p:nvPr/>
        </p:nvCxnSpPr>
        <p:spPr>
          <a:xfrm>
            <a:off x="7501686" y="3927964"/>
            <a:ext cx="430686" cy="743483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/>
          <p:cNvCxnSpPr>
            <a:stCxn id="48" idx="5"/>
            <a:endCxn id="44" idx="1"/>
          </p:cNvCxnSpPr>
          <p:nvPr/>
        </p:nvCxnSpPr>
        <p:spPr>
          <a:xfrm>
            <a:off x="5069524" y="4792495"/>
            <a:ext cx="1778616" cy="860017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/>
          <p:cNvCxnSpPr>
            <a:stCxn id="46" idx="7"/>
            <a:endCxn id="12" idx="3"/>
          </p:cNvCxnSpPr>
          <p:nvPr/>
        </p:nvCxnSpPr>
        <p:spPr>
          <a:xfrm flipV="1">
            <a:off x="7501686" y="2573640"/>
            <a:ext cx="661978" cy="104882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Lightning Bolt 1"/>
          <p:cNvSpPr/>
          <p:nvPr/>
        </p:nvSpPr>
        <p:spPr>
          <a:xfrm rot="19151779" flipH="1">
            <a:off x="6825326" y="2307466"/>
            <a:ext cx="532172" cy="765700"/>
          </a:xfrm>
          <a:prstGeom prst="lightningBol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6053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Handling collisions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001" y="1620000"/>
            <a:ext cx="5724168" cy="4479943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3 – phase (per round) algorithm:</a:t>
            </a:r>
          </a:p>
          <a:p>
            <a:pPr marL="701675" lvl="2" indent="-342900">
              <a:buFont typeface="+mj-lt"/>
              <a:buAutoNum type="arabicPeriod"/>
            </a:pPr>
            <a:r>
              <a:rPr lang="en-US" dirty="0" smtClean="0"/>
              <a:t>Grow</a:t>
            </a:r>
          </a:p>
          <a:p>
            <a:pPr marL="881062" lvl="3" indent="-342900"/>
            <a:r>
              <a:rPr lang="en-US" dirty="0" smtClean="0"/>
              <a:t>Grow as usual, ignore conflicts</a:t>
            </a:r>
          </a:p>
          <a:p>
            <a:pPr marL="701675" lvl="2" indent="-342900">
              <a:buFont typeface="+mj-lt"/>
              <a:buAutoNum type="arabicPeriod"/>
            </a:pPr>
            <a:r>
              <a:rPr lang="en-US" dirty="0" smtClean="0"/>
              <a:t>Check</a:t>
            </a:r>
          </a:p>
          <a:p>
            <a:pPr marL="881062" lvl="3" indent="-342900"/>
            <a:r>
              <a:rPr lang="en-US" dirty="0" smtClean="0"/>
              <a:t>Update markers for adjacent nodes around newly selected coordinates</a:t>
            </a:r>
          </a:p>
          <a:p>
            <a:pPr marL="881062" lvl="3" indent="-342900"/>
            <a:r>
              <a:rPr lang="en-US" dirty="0" smtClean="0"/>
              <a:t>Detect collision pairs and record them (once)</a:t>
            </a:r>
          </a:p>
          <a:p>
            <a:pPr marL="701675" lvl="2" indent="-342900">
              <a:buFont typeface="+mj-lt"/>
              <a:buAutoNum type="arabicPeriod"/>
            </a:pPr>
            <a:r>
              <a:rPr lang="en-US" dirty="0" smtClean="0"/>
              <a:t>Repair / Rollback</a:t>
            </a:r>
          </a:p>
          <a:p>
            <a:pPr marL="881062" lvl="3" indent="-342900"/>
            <a:r>
              <a:rPr lang="en-US" dirty="0" smtClean="0"/>
              <a:t>Lock conflict pairs</a:t>
            </a:r>
          </a:p>
          <a:p>
            <a:pPr marL="881062" lvl="3" indent="-342900"/>
            <a:r>
              <a:rPr lang="en-US" dirty="0" smtClean="0"/>
              <a:t>Select one node at random and remove from tree</a:t>
            </a:r>
          </a:p>
          <a:p>
            <a:pPr marL="881062" lvl="3" indent="-342900"/>
            <a:r>
              <a:rPr lang="en-US" i="1" dirty="0" smtClean="0"/>
              <a:t>Rollback markers, undo degree change, put parent back into queue (higher-order conflicts)</a:t>
            </a:r>
            <a:endParaRPr lang="en-US" i="1" dirty="0"/>
          </a:p>
        </p:txBody>
      </p:sp>
      <p:sp>
        <p:nvSpPr>
          <p:cNvPr id="4" name="Oval 3"/>
          <p:cNvSpPr/>
          <p:nvPr/>
        </p:nvSpPr>
        <p:spPr>
          <a:xfrm>
            <a:off x="6199263" y="3256174"/>
            <a:ext cx="139031" cy="139031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6304757" y="4136701"/>
            <a:ext cx="139031" cy="139031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6546840" y="3755795"/>
            <a:ext cx="139031" cy="139031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6885180" y="3366475"/>
            <a:ext cx="139031" cy="139031"/>
          </a:xfrm>
          <a:prstGeom prst="ellips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6546840" y="3020892"/>
            <a:ext cx="139031" cy="139031"/>
          </a:xfrm>
          <a:prstGeom prst="ellips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Oval 8"/>
          <p:cNvSpPr/>
          <p:nvPr/>
        </p:nvSpPr>
        <p:spPr>
          <a:xfrm>
            <a:off x="7357852" y="2839082"/>
            <a:ext cx="139031" cy="139031"/>
          </a:xfrm>
          <a:prstGeom prst="ellips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8585955" y="3047628"/>
            <a:ext cx="139031" cy="139031"/>
          </a:xfrm>
          <a:prstGeom prst="ellipse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7844459" y="3270854"/>
            <a:ext cx="139031" cy="139031"/>
          </a:xfrm>
          <a:prstGeom prst="ellipse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cxnSp>
        <p:nvCxnSpPr>
          <p:cNvPr id="12" name="Straight Connector 11"/>
          <p:cNvCxnSpPr>
            <a:stCxn id="4" idx="7"/>
            <a:endCxn id="8" idx="3"/>
          </p:cNvCxnSpPr>
          <p:nvPr/>
        </p:nvCxnSpPr>
        <p:spPr>
          <a:xfrm flipV="1">
            <a:off x="6317933" y="3139562"/>
            <a:ext cx="249267" cy="136972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>
            <a:stCxn id="8" idx="7"/>
            <a:endCxn id="9" idx="2"/>
          </p:cNvCxnSpPr>
          <p:nvPr/>
        </p:nvCxnSpPr>
        <p:spPr>
          <a:xfrm flipV="1">
            <a:off x="6665510" y="2908597"/>
            <a:ext cx="692342" cy="132655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/>
          <p:cNvCxnSpPr>
            <a:stCxn id="4" idx="6"/>
            <a:endCxn id="7" idx="2"/>
          </p:cNvCxnSpPr>
          <p:nvPr/>
        </p:nvCxnSpPr>
        <p:spPr>
          <a:xfrm>
            <a:off x="6338294" y="3325689"/>
            <a:ext cx="546886" cy="110301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>
            <a:stCxn id="8" idx="5"/>
            <a:endCxn id="7" idx="1"/>
          </p:cNvCxnSpPr>
          <p:nvPr/>
        </p:nvCxnSpPr>
        <p:spPr>
          <a:xfrm>
            <a:off x="6665510" y="3139562"/>
            <a:ext cx="240031" cy="247274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stCxn id="7" idx="6"/>
            <a:endCxn id="11" idx="2"/>
          </p:cNvCxnSpPr>
          <p:nvPr/>
        </p:nvCxnSpPr>
        <p:spPr>
          <a:xfrm flipV="1">
            <a:off x="7024210" y="3340370"/>
            <a:ext cx="820248" cy="95621"/>
          </a:xfrm>
          <a:prstGeom prst="line">
            <a:avLst/>
          </a:prstGeom>
          <a:ln w="19050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>
            <a:stCxn id="9" idx="6"/>
            <a:endCxn id="10" idx="1"/>
          </p:cNvCxnSpPr>
          <p:nvPr/>
        </p:nvCxnSpPr>
        <p:spPr>
          <a:xfrm>
            <a:off x="7496882" y="2908597"/>
            <a:ext cx="1109434" cy="159391"/>
          </a:xfrm>
          <a:prstGeom prst="line">
            <a:avLst/>
          </a:prstGeom>
          <a:ln w="19050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>
            <a:stCxn id="11" idx="7"/>
            <a:endCxn id="10" idx="2"/>
          </p:cNvCxnSpPr>
          <p:nvPr/>
        </p:nvCxnSpPr>
        <p:spPr>
          <a:xfrm flipV="1">
            <a:off x="7963129" y="3117143"/>
            <a:ext cx="622827" cy="174071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>
            <a:stCxn id="4" idx="4"/>
            <a:endCxn id="5" idx="0"/>
          </p:cNvCxnSpPr>
          <p:nvPr/>
        </p:nvCxnSpPr>
        <p:spPr>
          <a:xfrm>
            <a:off x="6268778" y="3395205"/>
            <a:ext cx="105494" cy="741497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>
            <a:stCxn id="4" idx="5"/>
            <a:endCxn id="6" idx="1"/>
          </p:cNvCxnSpPr>
          <p:nvPr/>
        </p:nvCxnSpPr>
        <p:spPr>
          <a:xfrm>
            <a:off x="6317933" y="3374844"/>
            <a:ext cx="249267" cy="401312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>
            <a:stCxn id="6" idx="3"/>
            <a:endCxn id="5" idx="7"/>
          </p:cNvCxnSpPr>
          <p:nvPr/>
        </p:nvCxnSpPr>
        <p:spPr>
          <a:xfrm flipH="1">
            <a:off x="6423427" y="3874465"/>
            <a:ext cx="143774" cy="282597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>
            <a:stCxn id="6" idx="7"/>
            <a:endCxn id="7" idx="3"/>
          </p:cNvCxnSpPr>
          <p:nvPr/>
        </p:nvCxnSpPr>
        <p:spPr>
          <a:xfrm flipV="1">
            <a:off x="6665510" y="3485145"/>
            <a:ext cx="240031" cy="29101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Oval 23"/>
          <p:cNvSpPr/>
          <p:nvPr/>
        </p:nvSpPr>
        <p:spPr>
          <a:xfrm>
            <a:off x="8162627" y="4136701"/>
            <a:ext cx="139031" cy="139031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5" name="Oval 24"/>
          <p:cNvSpPr/>
          <p:nvPr/>
        </p:nvSpPr>
        <p:spPr>
          <a:xfrm>
            <a:off x="8511527" y="3821000"/>
            <a:ext cx="139031" cy="139031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6" name="Oval 25"/>
          <p:cNvSpPr/>
          <p:nvPr/>
        </p:nvSpPr>
        <p:spPr>
          <a:xfrm>
            <a:off x="8274625" y="3483442"/>
            <a:ext cx="139031" cy="139031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7" name="Oval 26"/>
          <p:cNvSpPr/>
          <p:nvPr/>
        </p:nvSpPr>
        <p:spPr>
          <a:xfrm>
            <a:off x="7912568" y="3719609"/>
            <a:ext cx="139031" cy="139031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8" name="Oval 27"/>
          <p:cNvSpPr/>
          <p:nvPr/>
        </p:nvSpPr>
        <p:spPr>
          <a:xfrm>
            <a:off x="7491969" y="3761643"/>
            <a:ext cx="139031" cy="139031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65000"/>
                </a:schemeClr>
              </a:solidFill>
            </a:endParaRPr>
          </a:p>
        </p:txBody>
      </p:sp>
      <p:cxnSp>
        <p:nvCxnSpPr>
          <p:cNvPr id="29" name="Straight Connector 28"/>
          <p:cNvCxnSpPr>
            <a:stCxn id="28" idx="6"/>
            <a:endCxn id="27" idx="2"/>
          </p:cNvCxnSpPr>
          <p:nvPr/>
        </p:nvCxnSpPr>
        <p:spPr>
          <a:xfrm flipV="1">
            <a:off x="7631000" y="3789125"/>
            <a:ext cx="281569" cy="42034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>
            <a:stCxn id="7" idx="5"/>
            <a:endCxn id="28" idx="1"/>
          </p:cNvCxnSpPr>
          <p:nvPr/>
        </p:nvCxnSpPr>
        <p:spPr>
          <a:xfrm>
            <a:off x="7003850" y="3485145"/>
            <a:ext cx="508480" cy="296858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>
            <a:stCxn id="11" idx="4"/>
            <a:endCxn id="27" idx="0"/>
          </p:cNvCxnSpPr>
          <p:nvPr/>
        </p:nvCxnSpPr>
        <p:spPr>
          <a:xfrm>
            <a:off x="7913974" y="3409885"/>
            <a:ext cx="68110" cy="309725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>
            <a:stCxn id="11" idx="6"/>
            <a:endCxn id="26" idx="1"/>
          </p:cNvCxnSpPr>
          <p:nvPr/>
        </p:nvCxnSpPr>
        <p:spPr>
          <a:xfrm>
            <a:off x="7983489" y="3340370"/>
            <a:ext cx="311496" cy="163433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>
            <a:stCxn id="26" idx="3"/>
            <a:endCxn id="27" idx="7"/>
          </p:cNvCxnSpPr>
          <p:nvPr/>
        </p:nvCxnSpPr>
        <p:spPr>
          <a:xfrm flipH="1">
            <a:off x="8031238" y="3602112"/>
            <a:ext cx="263747" cy="137858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>
            <a:stCxn id="5" idx="6"/>
            <a:endCxn id="24" idx="2"/>
          </p:cNvCxnSpPr>
          <p:nvPr/>
        </p:nvCxnSpPr>
        <p:spPr>
          <a:xfrm>
            <a:off x="6443787" y="4206217"/>
            <a:ext cx="171884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>
            <a:stCxn id="24" idx="7"/>
            <a:endCxn id="25" idx="3"/>
          </p:cNvCxnSpPr>
          <p:nvPr/>
        </p:nvCxnSpPr>
        <p:spPr>
          <a:xfrm flipV="1">
            <a:off x="8281297" y="3939670"/>
            <a:ext cx="250590" cy="217392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>
            <a:stCxn id="10" idx="4"/>
            <a:endCxn id="25" idx="7"/>
          </p:cNvCxnSpPr>
          <p:nvPr/>
        </p:nvCxnSpPr>
        <p:spPr>
          <a:xfrm flipH="1">
            <a:off x="8630197" y="3186659"/>
            <a:ext cx="25274" cy="654702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>
            <a:stCxn id="27" idx="5"/>
            <a:endCxn id="24" idx="0"/>
          </p:cNvCxnSpPr>
          <p:nvPr/>
        </p:nvCxnSpPr>
        <p:spPr>
          <a:xfrm>
            <a:off x="8031238" y="3838279"/>
            <a:ext cx="200904" cy="298422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>
            <a:stCxn id="26" idx="5"/>
            <a:endCxn id="25" idx="1"/>
          </p:cNvCxnSpPr>
          <p:nvPr/>
        </p:nvCxnSpPr>
        <p:spPr>
          <a:xfrm>
            <a:off x="8393295" y="3602112"/>
            <a:ext cx="138592" cy="239249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>
            <a:stCxn id="28" idx="5"/>
            <a:endCxn id="24" idx="1"/>
          </p:cNvCxnSpPr>
          <p:nvPr/>
        </p:nvCxnSpPr>
        <p:spPr>
          <a:xfrm>
            <a:off x="7610639" y="3880313"/>
            <a:ext cx="572349" cy="276749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>
            <a:stCxn id="26" idx="7"/>
            <a:endCxn id="10" idx="3"/>
          </p:cNvCxnSpPr>
          <p:nvPr/>
        </p:nvCxnSpPr>
        <p:spPr>
          <a:xfrm flipV="1">
            <a:off x="8393295" y="3166298"/>
            <a:ext cx="213021" cy="337504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Lightning Bolt 40"/>
          <p:cNvSpPr/>
          <p:nvPr/>
        </p:nvSpPr>
        <p:spPr>
          <a:xfrm rot="19151779" flipH="1">
            <a:off x="8175646" y="3080645"/>
            <a:ext cx="171250" cy="246398"/>
          </a:xfrm>
          <a:prstGeom prst="lightningBol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22831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Handling collisions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001" y="1620000"/>
            <a:ext cx="5724168" cy="4479943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3 – phase (per round) algorithm:</a:t>
            </a:r>
          </a:p>
          <a:p>
            <a:pPr marL="701675" lvl="2" indent="-342900">
              <a:buFont typeface="+mj-lt"/>
              <a:buAutoNum type="arabicPeriod"/>
            </a:pPr>
            <a:r>
              <a:rPr lang="en-US" dirty="0" smtClean="0"/>
              <a:t>Grow</a:t>
            </a:r>
          </a:p>
          <a:p>
            <a:pPr marL="881062" lvl="3" indent="-342900"/>
            <a:r>
              <a:rPr lang="en-US" dirty="0" smtClean="0"/>
              <a:t>Grow as usual, ignore conflicts</a:t>
            </a:r>
          </a:p>
          <a:p>
            <a:pPr marL="701675" lvl="2" indent="-342900">
              <a:buFont typeface="+mj-lt"/>
              <a:buAutoNum type="arabicPeriod"/>
            </a:pP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Check</a:t>
            </a:r>
          </a:p>
          <a:p>
            <a:pPr marL="881062" lvl="3" indent="-342900"/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Update markers for adjacent nodes around newly selected coordinates</a:t>
            </a:r>
          </a:p>
          <a:p>
            <a:pPr marL="881062" lvl="3" indent="-342900"/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Detect collision pairs and record them (once)</a:t>
            </a:r>
          </a:p>
          <a:p>
            <a:pPr marL="701675" lvl="2" indent="-342900">
              <a:buFont typeface="+mj-lt"/>
              <a:buAutoNum type="arabicPeriod"/>
            </a:pP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Repair / Rollback</a:t>
            </a:r>
          </a:p>
          <a:p>
            <a:pPr marL="881062" lvl="3" indent="-342900"/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Lock conflict pairs</a:t>
            </a:r>
          </a:p>
          <a:p>
            <a:pPr marL="881062" lvl="3" indent="-342900"/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Select one node at random and remove from tree</a:t>
            </a:r>
          </a:p>
          <a:p>
            <a:pPr marL="881062" lvl="3" indent="-342900"/>
            <a:r>
              <a:rPr lang="en-US" i="1" dirty="0" smtClean="0">
                <a:solidFill>
                  <a:schemeClr val="bg1">
                    <a:lumMod val="65000"/>
                  </a:schemeClr>
                </a:solidFill>
              </a:rPr>
              <a:t>Rollback markers, undo degree change, put parent back into queue (higher-order conflicts)</a:t>
            </a:r>
            <a:endParaRPr lang="en-US" i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6199263" y="3256174"/>
            <a:ext cx="139031" cy="139031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6304757" y="4136701"/>
            <a:ext cx="139031" cy="139031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6546840" y="3755795"/>
            <a:ext cx="139031" cy="139031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6885180" y="3366475"/>
            <a:ext cx="139031" cy="139031"/>
          </a:xfrm>
          <a:prstGeom prst="ellips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6546840" y="3020892"/>
            <a:ext cx="139031" cy="139031"/>
          </a:xfrm>
          <a:prstGeom prst="ellips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Oval 8"/>
          <p:cNvSpPr/>
          <p:nvPr/>
        </p:nvSpPr>
        <p:spPr>
          <a:xfrm>
            <a:off x="7357852" y="2839082"/>
            <a:ext cx="139031" cy="139031"/>
          </a:xfrm>
          <a:prstGeom prst="ellips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8585955" y="3047628"/>
            <a:ext cx="139031" cy="139031"/>
          </a:xfrm>
          <a:prstGeom prst="ellipse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7844459" y="3270854"/>
            <a:ext cx="139031" cy="139031"/>
          </a:xfrm>
          <a:prstGeom prst="ellipse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cxnSp>
        <p:nvCxnSpPr>
          <p:cNvPr id="12" name="Straight Connector 11"/>
          <p:cNvCxnSpPr>
            <a:stCxn id="4" idx="7"/>
            <a:endCxn id="8" idx="3"/>
          </p:cNvCxnSpPr>
          <p:nvPr/>
        </p:nvCxnSpPr>
        <p:spPr>
          <a:xfrm flipV="1">
            <a:off x="6317933" y="3139562"/>
            <a:ext cx="249267" cy="136972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>
            <a:stCxn id="8" idx="7"/>
            <a:endCxn id="9" idx="2"/>
          </p:cNvCxnSpPr>
          <p:nvPr/>
        </p:nvCxnSpPr>
        <p:spPr>
          <a:xfrm flipV="1">
            <a:off x="6665510" y="2908597"/>
            <a:ext cx="692342" cy="132655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/>
          <p:cNvCxnSpPr>
            <a:stCxn id="4" idx="6"/>
            <a:endCxn id="7" idx="2"/>
          </p:cNvCxnSpPr>
          <p:nvPr/>
        </p:nvCxnSpPr>
        <p:spPr>
          <a:xfrm>
            <a:off x="6338294" y="3325689"/>
            <a:ext cx="546886" cy="110301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>
            <a:stCxn id="8" idx="5"/>
            <a:endCxn id="7" idx="1"/>
          </p:cNvCxnSpPr>
          <p:nvPr/>
        </p:nvCxnSpPr>
        <p:spPr>
          <a:xfrm>
            <a:off x="6665510" y="3139562"/>
            <a:ext cx="240031" cy="247274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stCxn id="7" idx="6"/>
            <a:endCxn id="11" idx="2"/>
          </p:cNvCxnSpPr>
          <p:nvPr/>
        </p:nvCxnSpPr>
        <p:spPr>
          <a:xfrm flipV="1">
            <a:off x="7024210" y="3340370"/>
            <a:ext cx="820248" cy="95621"/>
          </a:xfrm>
          <a:prstGeom prst="line">
            <a:avLst/>
          </a:prstGeom>
          <a:ln w="19050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>
            <a:stCxn id="9" idx="6"/>
            <a:endCxn id="10" idx="1"/>
          </p:cNvCxnSpPr>
          <p:nvPr/>
        </p:nvCxnSpPr>
        <p:spPr>
          <a:xfrm>
            <a:off x="7496882" y="2908597"/>
            <a:ext cx="1109434" cy="159391"/>
          </a:xfrm>
          <a:prstGeom prst="line">
            <a:avLst/>
          </a:prstGeom>
          <a:ln w="19050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>
            <a:stCxn id="11" idx="7"/>
            <a:endCxn id="10" idx="2"/>
          </p:cNvCxnSpPr>
          <p:nvPr/>
        </p:nvCxnSpPr>
        <p:spPr>
          <a:xfrm flipV="1">
            <a:off x="7963129" y="3117143"/>
            <a:ext cx="622827" cy="174071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>
            <a:stCxn id="4" idx="4"/>
            <a:endCxn id="5" idx="0"/>
          </p:cNvCxnSpPr>
          <p:nvPr/>
        </p:nvCxnSpPr>
        <p:spPr>
          <a:xfrm>
            <a:off x="6268778" y="3395205"/>
            <a:ext cx="105494" cy="741497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>
            <a:stCxn id="4" idx="5"/>
            <a:endCxn id="6" idx="1"/>
          </p:cNvCxnSpPr>
          <p:nvPr/>
        </p:nvCxnSpPr>
        <p:spPr>
          <a:xfrm>
            <a:off x="6317933" y="3374844"/>
            <a:ext cx="249267" cy="401312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>
            <a:stCxn id="6" idx="3"/>
            <a:endCxn id="5" idx="7"/>
          </p:cNvCxnSpPr>
          <p:nvPr/>
        </p:nvCxnSpPr>
        <p:spPr>
          <a:xfrm flipH="1">
            <a:off x="6423427" y="3874465"/>
            <a:ext cx="143774" cy="282597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>
            <a:stCxn id="6" idx="7"/>
            <a:endCxn id="7" idx="3"/>
          </p:cNvCxnSpPr>
          <p:nvPr/>
        </p:nvCxnSpPr>
        <p:spPr>
          <a:xfrm flipV="1">
            <a:off x="6665510" y="3485145"/>
            <a:ext cx="240031" cy="29101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Oval 23"/>
          <p:cNvSpPr/>
          <p:nvPr/>
        </p:nvSpPr>
        <p:spPr>
          <a:xfrm>
            <a:off x="8162627" y="4136701"/>
            <a:ext cx="139031" cy="139031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5" name="Oval 24"/>
          <p:cNvSpPr/>
          <p:nvPr/>
        </p:nvSpPr>
        <p:spPr>
          <a:xfrm>
            <a:off x="8511527" y="3821000"/>
            <a:ext cx="139031" cy="139031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6" name="Oval 25"/>
          <p:cNvSpPr/>
          <p:nvPr/>
        </p:nvSpPr>
        <p:spPr>
          <a:xfrm>
            <a:off x="8274625" y="3483442"/>
            <a:ext cx="139031" cy="139031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7" name="Oval 26"/>
          <p:cNvSpPr/>
          <p:nvPr/>
        </p:nvSpPr>
        <p:spPr>
          <a:xfrm>
            <a:off x="7912568" y="3719609"/>
            <a:ext cx="139031" cy="139031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8" name="Oval 27"/>
          <p:cNvSpPr/>
          <p:nvPr/>
        </p:nvSpPr>
        <p:spPr>
          <a:xfrm>
            <a:off x="7491969" y="3761643"/>
            <a:ext cx="139031" cy="139031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65000"/>
                </a:schemeClr>
              </a:solidFill>
            </a:endParaRPr>
          </a:p>
        </p:txBody>
      </p:sp>
      <p:cxnSp>
        <p:nvCxnSpPr>
          <p:cNvPr id="29" name="Straight Connector 28"/>
          <p:cNvCxnSpPr>
            <a:stCxn id="28" idx="6"/>
            <a:endCxn id="27" idx="2"/>
          </p:cNvCxnSpPr>
          <p:nvPr/>
        </p:nvCxnSpPr>
        <p:spPr>
          <a:xfrm flipV="1">
            <a:off x="7631000" y="3789125"/>
            <a:ext cx="281569" cy="42034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>
            <a:stCxn id="7" idx="5"/>
            <a:endCxn id="28" idx="1"/>
          </p:cNvCxnSpPr>
          <p:nvPr/>
        </p:nvCxnSpPr>
        <p:spPr>
          <a:xfrm>
            <a:off x="7003850" y="3485145"/>
            <a:ext cx="508480" cy="296858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>
            <a:stCxn id="11" idx="4"/>
            <a:endCxn id="27" idx="0"/>
          </p:cNvCxnSpPr>
          <p:nvPr/>
        </p:nvCxnSpPr>
        <p:spPr>
          <a:xfrm>
            <a:off x="7913974" y="3409885"/>
            <a:ext cx="68110" cy="309725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>
            <a:stCxn id="11" idx="6"/>
            <a:endCxn id="26" idx="1"/>
          </p:cNvCxnSpPr>
          <p:nvPr/>
        </p:nvCxnSpPr>
        <p:spPr>
          <a:xfrm>
            <a:off x="7983489" y="3340370"/>
            <a:ext cx="311496" cy="163433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>
            <a:stCxn id="26" idx="3"/>
            <a:endCxn id="27" idx="7"/>
          </p:cNvCxnSpPr>
          <p:nvPr/>
        </p:nvCxnSpPr>
        <p:spPr>
          <a:xfrm flipH="1">
            <a:off x="8031238" y="3602112"/>
            <a:ext cx="263747" cy="137858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>
            <a:stCxn id="5" idx="6"/>
            <a:endCxn id="24" idx="2"/>
          </p:cNvCxnSpPr>
          <p:nvPr/>
        </p:nvCxnSpPr>
        <p:spPr>
          <a:xfrm>
            <a:off x="6443787" y="4206217"/>
            <a:ext cx="171884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>
            <a:stCxn id="24" idx="7"/>
            <a:endCxn id="25" idx="3"/>
          </p:cNvCxnSpPr>
          <p:nvPr/>
        </p:nvCxnSpPr>
        <p:spPr>
          <a:xfrm flipV="1">
            <a:off x="8281297" y="3939670"/>
            <a:ext cx="250590" cy="217392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>
            <a:stCxn id="10" idx="4"/>
            <a:endCxn id="25" idx="7"/>
          </p:cNvCxnSpPr>
          <p:nvPr/>
        </p:nvCxnSpPr>
        <p:spPr>
          <a:xfrm flipH="1">
            <a:off x="8630197" y="3186659"/>
            <a:ext cx="25274" cy="654702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>
            <a:stCxn id="27" idx="5"/>
            <a:endCxn id="24" idx="0"/>
          </p:cNvCxnSpPr>
          <p:nvPr/>
        </p:nvCxnSpPr>
        <p:spPr>
          <a:xfrm>
            <a:off x="8031238" y="3838279"/>
            <a:ext cx="200904" cy="298422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>
            <a:stCxn id="26" idx="5"/>
            <a:endCxn id="25" idx="1"/>
          </p:cNvCxnSpPr>
          <p:nvPr/>
        </p:nvCxnSpPr>
        <p:spPr>
          <a:xfrm>
            <a:off x="8393295" y="3602112"/>
            <a:ext cx="138592" cy="239249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>
            <a:stCxn id="28" idx="5"/>
            <a:endCxn id="24" idx="1"/>
          </p:cNvCxnSpPr>
          <p:nvPr/>
        </p:nvCxnSpPr>
        <p:spPr>
          <a:xfrm>
            <a:off x="7610639" y="3880313"/>
            <a:ext cx="572349" cy="276749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>
            <a:stCxn id="26" idx="7"/>
            <a:endCxn id="10" idx="3"/>
          </p:cNvCxnSpPr>
          <p:nvPr/>
        </p:nvCxnSpPr>
        <p:spPr>
          <a:xfrm flipV="1">
            <a:off x="8393295" y="3166298"/>
            <a:ext cx="213021" cy="337504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Lightning Bolt 40"/>
          <p:cNvSpPr/>
          <p:nvPr/>
        </p:nvSpPr>
        <p:spPr>
          <a:xfrm rot="19151779" flipH="1">
            <a:off x="8175646" y="3080645"/>
            <a:ext cx="171250" cy="246398"/>
          </a:xfrm>
          <a:prstGeom prst="lightningBol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/>
          <p:cNvSpPr/>
          <p:nvPr/>
        </p:nvSpPr>
        <p:spPr>
          <a:xfrm rot="1138091">
            <a:off x="335182" y="4158794"/>
            <a:ext cx="5031200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Irregular!</a:t>
            </a:r>
            <a:endParaRPr lang="en-US" sz="32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142412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Pairwise MRF (from an optimization POV)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360000" y="1620000"/>
                <a:ext cx="8460472" cy="4761328"/>
              </a:xfrm>
            </p:spPr>
            <p:txBody>
              <a:bodyPr/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dirty="0" smtClean="0"/>
                  <a:t>Input data:</a:t>
                </a:r>
              </a:p>
              <a:p>
                <a:pPr marL="701675" lvl="2" indent="-342900">
                  <a:buFont typeface="Arial" panose="020B0604020202020204" pitchFamily="34" charset="0"/>
                  <a:buChar char="•"/>
                </a:pPr>
                <a:r>
                  <a:rPr lang="en-US" dirty="0" smtClean="0"/>
                  <a:t>Undirected Graph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𝐺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</m:d>
                  </m:oMath>
                </a14:m>
                <a:r>
                  <a:rPr lang="en-US" dirty="0" smtClean="0"/>
                  <a:t> </a:t>
                </a:r>
              </a:p>
              <a:p>
                <a:pPr marL="701675" lvl="2" indent="-342900">
                  <a:buFont typeface="Arial" panose="020B0604020202020204" pitchFamily="34" charset="0"/>
                  <a:buChar char="•"/>
                </a:pPr>
                <a:r>
                  <a:rPr lang="en-US" dirty="0" smtClean="0"/>
                  <a:t>Set of </a:t>
                </a:r>
                <a:r>
                  <a:rPr lang="en-US" b="1" dirty="0" smtClean="0"/>
                  <a:t>labels per node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⊆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𝐿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𝑃</m:t>
                    </m:r>
                  </m:oMath>
                </a14:m>
                <a:endParaRPr lang="en-US" dirty="0" smtClean="0"/>
              </a:p>
              <a:p>
                <a:pPr marL="701675" lvl="2" indent="-342900">
                  <a:buFont typeface="Arial" panose="020B0604020202020204" pitchFamily="34" charset="0"/>
                  <a:buChar char="•"/>
                </a:pPr>
                <a:r>
                  <a:rPr lang="en-US" dirty="0" smtClean="0"/>
                  <a:t>Cost functions</a:t>
                </a:r>
              </a:p>
              <a:p>
                <a:pPr marL="881062" lvl="3" indent="-3429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dirty="0" smtClean="0"/>
                  <a:t> for each </a:t>
                </a:r>
                <a:r>
                  <a:rPr lang="en-US" b="1" dirty="0" smtClean="0"/>
                  <a:t>node</a:t>
                </a:r>
                <a:r>
                  <a:rPr lang="en-US" dirty="0" smtClean="0"/>
                  <a:t>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 smtClean="0"/>
                  <a:t>(“</a:t>
                </a:r>
                <a:r>
                  <a:rPr lang="en-US" b="1" dirty="0" smtClean="0"/>
                  <a:t>unary costs</a:t>
                </a:r>
                <a:r>
                  <a:rPr lang="en-US" dirty="0" smtClean="0"/>
                  <a:t>”)</a:t>
                </a:r>
              </a:p>
              <a:p>
                <a:pPr marL="881062" lvl="3" indent="-3429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{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}</m:t>
                        </m:r>
                      </m:sub>
                    </m:sSub>
                  </m:oMath>
                </a14:m>
                <a:r>
                  <a:rPr lang="en-US" dirty="0" smtClean="0"/>
                  <a:t> for each </a:t>
                </a:r>
                <a:r>
                  <a:rPr lang="en-US" b="1" dirty="0" smtClean="0"/>
                  <a:t>edge</a:t>
                </a:r>
                <a:r>
                  <a:rPr lang="en-US" dirty="0" smtClean="0"/>
                  <a:t>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en-US" dirty="0" smtClean="0"/>
                  <a:t> (“</a:t>
                </a:r>
                <a:r>
                  <a:rPr lang="en-US" b="1" dirty="0" smtClean="0"/>
                  <a:t>binary costs</a:t>
                </a:r>
                <a:r>
                  <a:rPr lang="en-US" dirty="0" smtClean="0"/>
                  <a:t>”)</a:t>
                </a:r>
              </a:p>
              <a:p>
                <a:pPr marL="881062" lvl="3" indent="-342900">
                  <a:buFont typeface="Arial" panose="020B0604020202020204" pitchFamily="34" charset="0"/>
                  <a:buChar char="•"/>
                </a:pPr>
                <a:r>
                  <a:rPr lang="en-US" dirty="0" smtClean="0"/>
                  <a:t>Possibly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𝑙</m:t>
                        </m:r>
                      </m:sub>
                    </m:sSub>
                  </m:oMath>
                </a14:m>
                <a:r>
                  <a:rPr lang="en-US" dirty="0" smtClean="0"/>
                  <a:t> for each </a:t>
                </a:r>
                <a:r>
                  <a:rPr lang="en-US" b="1" dirty="0" smtClean="0"/>
                  <a:t>label</a:t>
                </a:r>
                <a:r>
                  <a:rPr lang="en-US" dirty="0" smtClean="0"/>
                  <a:t>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𝑙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∈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dirty="0" smtClean="0"/>
                  <a:t> (“</a:t>
                </a:r>
                <a:r>
                  <a:rPr lang="en-US" b="1" dirty="0" smtClean="0"/>
                  <a:t>label costs</a:t>
                </a:r>
                <a:r>
                  <a:rPr lang="en-US" dirty="0" smtClean="0"/>
                  <a:t>”)</a:t>
                </a:r>
              </a:p>
              <a:p>
                <a:pPr marL="342900" lvl="1" indent="-342900">
                  <a:buFont typeface="Arial" panose="020B0604020202020204" pitchFamily="34" charset="0"/>
                  <a:buChar char="•"/>
                </a:pPr>
                <a:r>
                  <a:rPr lang="en-US" dirty="0" smtClean="0"/>
                  <a:t>Objective: find label assignment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: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→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dirty="0" smtClean="0"/>
                  <a:t> minimizing the objective</a:t>
                </a:r>
                <a:br>
                  <a:rPr lang="en-US" dirty="0" smtClean="0"/>
                </a:b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𝐸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supHide m:val="on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∈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d>
                      </m:e>
                    </m:nary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nary>
                      <m:naryPr>
                        <m:chr m:val="∑"/>
                        <m:supHide m:val="on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d>
                          <m:dPr>
                            <m:begChr m:val="{"/>
                            <m:endChr m:val="}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brk m:alnAt="7"/>
                              </m:rP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𝑗</m:t>
                            </m:r>
                          </m:e>
                        </m:d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∈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nary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nary>
                      <m:naryPr>
                        <m:chr m:val="∑"/>
                        <m:supHide m:val="on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𝑙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∈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sub>
                      <m:sup/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𝛿</m:t>
                        </m:r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𝑙</m:t>
                            </m:r>
                          </m:e>
                        </m:d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𝑀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𝑙</m:t>
                            </m:r>
                          </m:sub>
                        </m:sSub>
                      </m:e>
                    </m:nary>
                  </m:oMath>
                </a14:m>
                <a:endParaRPr lang="en-US" b="0" dirty="0" smtClean="0"/>
              </a:p>
              <a:p>
                <a:pPr marL="342900" lvl="1" indent="-342900">
                  <a:buFont typeface="Arial" panose="020B0604020202020204" pitchFamily="34" charset="0"/>
                  <a:buChar char="•"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60000" y="1620000"/>
                <a:ext cx="8460472" cy="4761328"/>
              </a:xfrm>
              <a:blipFill rotWithShape="0">
                <a:blip r:embed="rId3"/>
                <a:stretch>
                  <a:fillRect l="-17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26" name="Group 125"/>
          <p:cNvGrpSpPr/>
          <p:nvPr/>
        </p:nvGrpSpPr>
        <p:grpSpPr>
          <a:xfrm>
            <a:off x="5221234" y="1556792"/>
            <a:ext cx="3671246" cy="2088232"/>
            <a:chOff x="683568" y="1556792"/>
            <a:chExt cx="7848872" cy="4464496"/>
          </a:xfrm>
        </p:grpSpPr>
        <p:sp>
          <p:nvSpPr>
            <p:cNvPr id="90" name="Oval 89"/>
            <p:cNvSpPr/>
            <p:nvPr/>
          </p:nvSpPr>
          <p:spPr>
            <a:xfrm>
              <a:off x="683568" y="2852936"/>
              <a:ext cx="432048" cy="432048"/>
            </a:xfrm>
            <a:prstGeom prst="ellipse">
              <a:avLst/>
            </a:prstGeom>
            <a:ln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Oval 90"/>
            <p:cNvSpPr/>
            <p:nvPr/>
          </p:nvSpPr>
          <p:spPr>
            <a:xfrm>
              <a:off x="1011397" y="5589240"/>
              <a:ext cx="432048" cy="432048"/>
            </a:xfrm>
            <a:prstGeom prst="ellipse">
              <a:avLst/>
            </a:prstGeom>
            <a:ln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Oval 91"/>
            <p:cNvSpPr/>
            <p:nvPr/>
          </p:nvSpPr>
          <p:spPr>
            <a:xfrm>
              <a:off x="1763688" y="4405546"/>
              <a:ext cx="432048" cy="432048"/>
            </a:xfrm>
            <a:prstGeom prst="ellipse">
              <a:avLst/>
            </a:prstGeom>
            <a:ln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Oval 92"/>
            <p:cNvSpPr/>
            <p:nvPr/>
          </p:nvSpPr>
          <p:spPr>
            <a:xfrm>
              <a:off x="2815105" y="3195706"/>
              <a:ext cx="432048" cy="432048"/>
            </a:xfrm>
            <a:prstGeom prst="ellipse">
              <a:avLst/>
            </a:prstGeom>
            <a:ln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Oval 93"/>
            <p:cNvSpPr/>
            <p:nvPr/>
          </p:nvSpPr>
          <p:spPr>
            <a:xfrm>
              <a:off x="1763688" y="2121780"/>
              <a:ext cx="432048" cy="432048"/>
            </a:xfrm>
            <a:prstGeom prst="ellipse">
              <a:avLst/>
            </a:prstGeom>
            <a:ln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Oval 94"/>
            <p:cNvSpPr/>
            <p:nvPr/>
          </p:nvSpPr>
          <p:spPr>
            <a:xfrm>
              <a:off x="4283968" y="1556792"/>
              <a:ext cx="432048" cy="432048"/>
            </a:xfrm>
            <a:prstGeom prst="ellipse">
              <a:avLst/>
            </a:prstGeom>
            <a:ln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Oval 95"/>
            <p:cNvSpPr/>
            <p:nvPr/>
          </p:nvSpPr>
          <p:spPr>
            <a:xfrm>
              <a:off x="8100392" y="2204864"/>
              <a:ext cx="432048" cy="432048"/>
            </a:xfrm>
            <a:prstGeom prst="ellipse">
              <a:avLst/>
            </a:prstGeom>
            <a:ln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Oval 96"/>
            <p:cNvSpPr/>
            <p:nvPr/>
          </p:nvSpPr>
          <p:spPr>
            <a:xfrm>
              <a:off x="5796136" y="2898556"/>
              <a:ext cx="432048" cy="432048"/>
            </a:xfrm>
            <a:prstGeom prst="ellipse">
              <a:avLst/>
            </a:prstGeom>
            <a:ln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8" name="Straight Connector 97"/>
            <p:cNvCxnSpPr>
              <a:stCxn id="90" idx="7"/>
              <a:endCxn id="94" idx="3"/>
            </p:cNvCxnSpPr>
            <p:nvPr/>
          </p:nvCxnSpPr>
          <p:spPr>
            <a:xfrm flipV="1">
              <a:off x="1052344" y="2490556"/>
              <a:ext cx="774616" cy="425652"/>
            </a:xfrm>
            <a:prstGeom prst="line">
              <a:avLst/>
            </a:prstGeom>
            <a:ln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</p:cxnSp>
        <p:cxnSp>
          <p:nvCxnSpPr>
            <p:cNvPr id="99" name="Straight Connector 98"/>
            <p:cNvCxnSpPr>
              <a:stCxn id="94" idx="7"/>
              <a:endCxn id="95" idx="2"/>
            </p:cNvCxnSpPr>
            <p:nvPr/>
          </p:nvCxnSpPr>
          <p:spPr>
            <a:xfrm flipV="1">
              <a:off x="2132464" y="1772816"/>
              <a:ext cx="2151504" cy="412236"/>
            </a:xfrm>
            <a:prstGeom prst="line">
              <a:avLst/>
            </a:prstGeom>
            <a:ln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</p:cxnSp>
        <p:cxnSp>
          <p:nvCxnSpPr>
            <p:cNvPr id="100" name="Straight Connector 99"/>
            <p:cNvCxnSpPr>
              <a:stCxn id="90" idx="6"/>
              <a:endCxn id="93" idx="2"/>
            </p:cNvCxnSpPr>
            <p:nvPr/>
          </p:nvCxnSpPr>
          <p:spPr>
            <a:xfrm>
              <a:off x="1115616" y="3068960"/>
              <a:ext cx="1699489" cy="342770"/>
            </a:xfrm>
            <a:prstGeom prst="line">
              <a:avLst/>
            </a:prstGeom>
            <a:ln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</p:cxnSp>
        <p:cxnSp>
          <p:nvCxnSpPr>
            <p:cNvPr id="101" name="Straight Connector 100"/>
            <p:cNvCxnSpPr>
              <a:stCxn id="94" idx="5"/>
              <a:endCxn id="93" idx="1"/>
            </p:cNvCxnSpPr>
            <p:nvPr/>
          </p:nvCxnSpPr>
          <p:spPr>
            <a:xfrm>
              <a:off x="2132464" y="2490556"/>
              <a:ext cx="745913" cy="768422"/>
            </a:xfrm>
            <a:prstGeom prst="line">
              <a:avLst/>
            </a:prstGeom>
            <a:ln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</p:cxnSp>
        <p:cxnSp>
          <p:nvCxnSpPr>
            <p:cNvPr id="102" name="Straight Connector 101"/>
            <p:cNvCxnSpPr>
              <a:stCxn id="93" idx="6"/>
              <a:endCxn id="97" idx="2"/>
            </p:cNvCxnSpPr>
            <p:nvPr/>
          </p:nvCxnSpPr>
          <p:spPr>
            <a:xfrm flipV="1">
              <a:off x="3247153" y="3114580"/>
              <a:ext cx="2548983" cy="297150"/>
            </a:xfrm>
            <a:prstGeom prst="line">
              <a:avLst/>
            </a:prstGeom>
            <a:ln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</p:cxnSp>
        <p:cxnSp>
          <p:nvCxnSpPr>
            <p:cNvPr id="103" name="Straight Connector 102"/>
            <p:cNvCxnSpPr>
              <a:stCxn id="95" idx="6"/>
              <a:endCxn id="96" idx="1"/>
            </p:cNvCxnSpPr>
            <p:nvPr/>
          </p:nvCxnSpPr>
          <p:spPr>
            <a:xfrm>
              <a:off x="4716016" y="1772816"/>
              <a:ext cx="3447648" cy="495320"/>
            </a:xfrm>
            <a:prstGeom prst="line">
              <a:avLst/>
            </a:prstGeom>
            <a:ln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</p:cxnSp>
        <p:cxnSp>
          <p:nvCxnSpPr>
            <p:cNvPr id="104" name="Straight Connector 103"/>
            <p:cNvCxnSpPr>
              <a:stCxn id="97" idx="7"/>
              <a:endCxn id="96" idx="2"/>
            </p:cNvCxnSpPr>
            <p:nvPr/>
          </p:nvCxnSpPr>
          <p:spPr>
            <a:xfrm flipV="1">
              <a:off x="6164912" y="2420888"/>
              <a:ext cx="1935480" cy="540940"/>
            </a:xfrm>
            <a:prstGeom prst="line">
              <a:avLst/>
            </a:prstGeom>
            <a:ln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</p:cxnSp>
        <p:cxnSp>
          <p:nvCxnSpPr>
            <p:cNvPr id="105" name="Straight Connector 104"/>
            <p:cNvCxnSpPr>
              <a:stCxn id="90" idx="4"/>
              <a:endCxn id="91" idx="0"/>
            </p:cNvCxnSpPr>
            <p:nvPr/>
          </p:nvCxnSpPr>
          <p:spPr>
            <a:xfrm>
              <a:off x="899592" y="3284984"/>
              <a:ext cx="327829" cy="2304256"/>
            </a:xfrm>
            <a:prstGeom prst="line">
              <a:avLst/>
            </a:prstGeom>
            <a:ln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</p:cxnSp>
        <p:cxnSp>
          <p:nvCxnSpPr>
            <p:cNvPr id="106" name="Straight Connector 105"/>
            <p:cNvCxnSpPr>
              <a:stCxn id="90" idx="5"/>
              <a:endCxn id="92" idx="1"/>
            </p:cNvCxnSpPr>
            <p:nvPr/>
          </p:nvCxnSpPr>
          <p:spPr>
            <a:xfrm>
              <a:off x="1052344" y="3221712"/>
              <a:ext cx="774616" cy="1247106"/>
            </a:xfrm>
            <a:prstGeom prst="line">
              <a:avLst/>
            </a:prstGeom>
            <a:ln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</p:cxnSp>
        <p:cxnSp>
          <p:nvCxnSpPr>
            <p:cNvPr id="107" name="Straight Connector 106"/>
            <p:cNvCxnSpPr>
              <a:stCxn id="92" idx="3"/>
              <a:endCxn id="91" idx="7"/>
            </p:cNvCxnSpPr>
            <p:nvPr/>
          </p:nvCxnSpPr>
          <p:spPr>
            <a:xfrm flipH="1">
              <a:off x="1380173" y="4774322"/>
              <a:ext cx="446787" cy="878190"/>
            </a:xfrm>
            <a:prstGeom prst="line">
              <a:avLst/>
            </a:prstGeom>
            <a:ln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</p:cxnSp>
        <p:cxnSp>
          <p:nvCxnSpPr>
            <p:cNvPr id="108" name="Straight Connector 107"/>
            <p:cNvCxnSpPr>
              <a:stCxn id="92" idx="7"/>
              <a:endCxn id="93" idx="3"/>
            </p:cNvCxnSpPr>
            <p:nvPr/>
          </p:nvCxnSpPr>
          <p:spPr>
            <a:xfrm flipV="1">
              <a:off x="2132464" y="3564482"/>
              <a:ext cx="745913" cy="904336"/>
            </a:xfrm>
            <a:prstGeom prst="line">
              <a:avLst/>
            </a:prstGeom>
            <a:ln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</p:cxnSp>
        <p:sp>
          <p:nvSpPr>
            <p:cNvPr id="109" name="Oval 108"/>
            <p:cNvSpPr/>
            <p:nvPr/>
          </p:nvSpPr>
          <p:spPr>
            <a:xfrm>
              <a:off x="6784868" y="5589240"/>
              <a:ext cx="432048" cy="432048"/>
            </a:xfrm>
            <a:prstGeom prst="ellipse">
              <a:avLst/>
            </a:prstGeom>
            <a:ln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" name="Oval 109"/>
            <p:cNvSpPr/>
            <p:nvPr/>
          </p:nvSpPr>
          <p:spPr>
            <a:xfrm>
              <a:off x="7869100" y="4608175"/>
              <a:ext cx="432048" cy="432048"/>
            </a:xfrm>
            <a:prstGeom prst="ellipse">
              <a:avLst/>
            </a:prstGeom>
            <a:ln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" name="Oval 110"/>
            <p:cNvSpPr/>
            <p:nvPr/>
          </p:nvSpPr>
          <p:spPr>
            <a:xfrm>
              <a:off x="7132910" y="3559188"/>
              <a:ext cx="432048" cy="432048"/>
            </a:xfrm>
            <a:prstGeom prst="ellipse">
              <a:avLst/>
            </a:prstGeom>
            <a:ln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" name="Oval 111"/>
            <p:cNvSpPr/>
            <p:nvPr/>
          </p:nvSpPr>
          <p:spPr>
            <a:xfrm>
              <a:off x="6007792" y="4293096"/>
              <a:ext cx="432048" cy="432048"/>
            </a:xfrm>
            <a:prstGeom prst="ellipse">
              <a:avLst/>
            </a:prstGeom>
            <a:ln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" name="Oval 112"/>
            <p:cNvSpPr/>
            <p:nvPr/>
          </p:nvSpPr>
          <p:spPr>
            <a:xfrm>
              <a:off x="4700748" y="4423719"/>
              <a:ext cx="432048" cy="432048"/>
            </a:xfrm>
            <a:prstGeom prst="ellipse">
              <a:avLst/>
            </a:prstGeom>
            <a:ln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4" name="Straight Connector 113"/>
            <p:cNvCxnSpPr>
              <a:stCxn id="113" idx="6"/>
              <a:endCxn id="112" idx="2"/>
            </p:cNvCxnSpPr>
            <p:nvPr/>
          </p:nvCxnSpPr>
          <p:spPr>
            <a:xfrm flipV="1">
              <a:off x="5132796" y="4509120"/>
              <a:ext cx="874996" cy="130623"/>
            </a:xfrm>
            <a:prstGeom prst="line">
              <a:avLst/>
            </a:prstGeom>
            <a:ln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</p:cxnSp>
        <p:cxnSp>
          <p:nvCxnSpPr>
            <p:cNvPr id="115" name="Straight Connector 114"/>
            <p:cNvCxnSpPr>
              <a:stCxn id="93" idx="5"/>
              <a:endCxn id="113" idx="1"/>
            </p:cNvCxnSpPr>
            <p:nvPr/>
          </p:nvCxnSpPr>
          <p:spPr>
            <a:xfrm>
              <a:off x="3183881" y="3564482"/>
              <a:ext cx="1580139" cy="922509"/>
            </a:xfrm>
            <a:prstGeom prst="line">
              <a:avLst/>
            </a:prstGeom>
            <a:ln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</p:cxnSp>
        <p:cxnSp>
          <p:nvCxnSpPr>
            <p:cNvPr id="116" name="Straight Connector 115"/>
            <p:cNvCxnSpPr>
              <a:stCxn id="97" idx="4"/>
              <a:endCxn id="112" idx="0"/>
            </p:cNvCxnSpPr>
            <p:nvPr/>
          </p:nvCxnSpPr>
          <p:spPr>
            <a:xfrm>
              <a:off x="6012160" y="3330604"/>
              <a:ext cx="211656" cy="962492"/>
            </a:xfrm>
            <a:prstGeom prst="line">
              <a:avLst/>
            </a:prstGeom>
            <a:ln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</p:cxnSp>
        <p:cxnSp>
          <p:nvCxnSpPr>
            <p:cNvPr id="117" name="Straight Connector 116"/>
            <p:cNvCxnSpPr>
              <a:stCxn id="97" idx="6"/>
              <a:endCxn id="111" idx="1"/>
            </p:cNvCxnSpPr>
            <p:nvPr/>
          </p:nvCxnSpPr>
          <p:spPr>
            <a:xfrm>
              <a:off x="6228184" y="3114580"/>
              <a:ext cx="967998" cy="507880"/>
            </a:xfrm>
            <a:prstGeom prst="line">
              <a:avLst/>
            </a:prstGeom>
            <a:ln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</p:cxnSp>
        <p:cxnSp>
          <p:nvCxnSpPr>
            <p:cNvPr id="118" name="Straight Connector 117"/>
            <p:cNvCxnSpPr>
              <a:stCxn id="111" idx="3"/>
              <a:endCxn id="112" idx="7"/>
            </p:cNvCxnSpPr>
            <p:nvPr/>
          </p:nvCxnSpPr>
          <p:spPr>
            <a:xfrm flipH="1">
              <a:off x="6376568" y="3927964"/>
              <a:ext cx="819614" cy="428404"/>
            </a:xfrm>
            <a:prstGeom prst="line">
              <a:avLst/>
            </a:prstGeom>
            <a:ln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</p:cxnSp>
        <p:cxnSp>
          <p:nvCxnSpPr>
            <p:cNvPr id="119" name="Straight Connector 118"/>
            <p:cNvCxnSpPr>
              <a:stCxn id="91" idx="6"/>
              <a:endCxn id="109" idx="2"/>
            </p:cNvCxnSpPr>
            <p:nvPr/>
          </p:nvCxnSpPr>
          <p:spPr>
            <a:xfrm>
              <a:off x="1443445" y="5805264"/>
              <a:ext cx="5341423" cy="0"/>
            </a:xfrm>
            <a:prstGeom prst="line">
              <a:avLst/>
            </a:prstGeom>
            <a:ln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</p:cxnSp>
        <p:cxnSp>
          <p:nvCxnSpPr>
            <p:cNvPr id="120" name="Straight Connector 119"/>
            <p:cNvCxnSpPr>
              <a:stCxn id="109" idx="7"/>
              <a:endCxn id="110" idx="3"/>
            </p:cNvCxnSpPr>
            <p:nvPr/>
          </p:nvCxnSpPr>
          <p:spPr>
            <a:xfrm flipV="1">
              <a:off x="7153644" y="4976951"/>
              <a:ext cx="778728" cy="675561"/>
            </a:xfrm>
            <a:prstGeom prst="line">
              <a:avLst/>
            </a:prstGeom>
            <a:ln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</p:cxnSp>
        <p:cxnSp>
          <p:nvCxnSpPr>
            <p:cNvPr id="121" name="Straight Connector 120"/>
            <p:cNvCxnSpPr>
              <a:stCxn id="96" idx="4"/>
              <a:endCxn id="110" idx="7"/>
            </p:cNvCxnSpPr>
            <p:nvPr/>
          </p:nvCxnSpPr>
          <p:spPr>
            <a:xfrm flipH="1">
              <a:off x="8237876" y="2636912"/>
              <a:ext cx="78540" cy="2034535"/>
            </a:xfrm>
            <a:prstGeom prst="line">
              <a:avLst/>
            </a:prstGeom>
            <a:ln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</p:cxnSp>
        <p:cxnSp>
          <p:nvCxnSpPr>
            <p:cNvPr id="122" name="Straight Connector 121"/>
            <p:cNvCxnSpPr>
              <a:stCxn id="112" idx="5"/>
              <a:endCxn id="109" idx="0"/>
            </p:cNvCxnSpPr>
            <p:nvPr/>
          </p:nvCxnSpPr>
          <p:spPr>
            <a:xfrm>
              <a:off x="6376568" y="4661872"/>
              <a:ext cx="624324" cy="927368"/>
            </a:xfrm>
            <a:prstGeom prst="line">
              <a:avLst/>
            </a:prstGeom>
            <a:ln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</p:cxnSp>
        <p:cxnSp>
          <p:nvCxnSpPr>
            <p:cNvPr id="123" name="Straight Connector 122"/>
            <p:cNvCxnSpPr>
              <a:stCxn id="111" idx="5"/>
              <a:endCxn id="110" idx="1"/>
            </p:cNvCxnSpPr>
            <p:nvPr/>
          </p:nvCxnSpPr>
          <p:spPr>
            <a:xfrm>
              <a:off x="7501686" y="3927964"/>
              <a:ext cx="430686" cy="743483"/>
            </a:xfrm>
            <a:prstGeom prst="line">
              <a:avLst/>
            </a:prstGeom>
            <a:ln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</p:cxnSp>
        <p:cxnSp>
          <p:nvCxnSpPr>
            <p:cNvPr id="124" name="Straight Connector 123"/>
            <p:cNvCxnSpPr>
              <a:stCxn id="113" idx="5"/>
              <a:endCxn id="109" idx="1"/>
            </p:cNvCxnSpPr>
            <p:nvPr/>
          </p:nvCxnSpPr>
          <p:spPr>
            <a:xfrm>
              <a:off x="5069524" y="4792495"/>
              <a:ext cx="1778616" cy="860017"/>
            </a:xfrm>
            <a:prstGeom prst="line">
              <a:avLst/>
            </a:prstGeom>
            <a:ln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</p:cxnSp>
        <p:cxnSp>
          <p:nvCxnSpPr>
            <p:cNvPr id="125" name="Straight Connector 124"/>
            <p:cNvCxnSpPr>
              <a:stCxn id="111" idx="7"/>
              <a:endCxn id="96" idx="3"/>
            </p:cNvCxnSpPr>
            <p:nvPr/>
          </p:nvCxnSpPr>
          <p:spPr>
            <a:xfrm flipV="1">
              <a:off x="7501686" y="2573640"/>
              <a:ext cx="661978" cy="1048820"/>
            </a:xfrm>
            <a:prstGeom prst="line">
              <a:avLst/>
            </a:prstGeom>
            <a:ln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</p:cxnSp>
      </p:grpSp>
    </p:spTree>
    <p:extLst>
      <p:ext uri="{BB962C8B-B14F-4D97-AF65-F5344CB8AC3E}">
        <p14:creationId xmlns:p14="http://schemas.microsoft.com/office/powerpoint/2010/main" val="2588809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Regularizing the parallel workload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60000" y="1620000"/>
            <a:ext cx="8460472" cy="4479943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Perform the following in rounds:</a:t>
            </a:r>
          </a:p>
          <a:p>
            <a:pPr marL="701675" lvl="2" indent="-342900">
              <a:buFont typeface="+mj-lt"/>
              <a:buAutoNum type="alphaLcPeriod"/>
            </a:pPr>
            <a:r>
              <a:rPr lang="en-US" dirty="0" smtClean="0"/>
              <a:t>Select a random node in the tree</a:t>
            </a:r>
          </a:p>
          <a:p>
            <a:pPr marL="701675" lvl="2" indent="-342900">
              <a:buFont typeface="+mj-lt"/>
              <a:buAutoNum type="alphaLcPeriod"/>
            </a:pPr>
            <a:r>
              <a:rPr lang="en-US" dirty="0" smtClean="0"/>
              <a:t>Select an adjacent node not yet in the tree</a:t>
            </a:r>
          </a:p>
          <a:p>
            <a:pPr marL="701675" lvl="2" indent="-342900">
              <a:buFont typeface="+mj-lt"/>
              <a:buAutoNum type="alphaLcPeriod"/>
            </a:pPr>
            <a:r>
              <a:rPr lang="en-US" dirty="0" smtClean="0"/>
              <a:t>Grow branch to node from 2.</a:t>
            </a:r>
          </a:p>
          <a:p>
            <a:pPr marL="701675" lvl="2" indent="-342900">
              <a:buFont typeface="+mj-lt"/>
              <a:buAutoNum type="alphaLcPeriod"/>
            </a:pPr>
            <a:r>
              <a:rPr lang="en-US" dirty="0" smtClean="0"/>
              <a:t>Update markers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US" dirty="0" smtClean="0"/>
              <a:t>Efficient selection of nodes in 1.: swap work lists, atomic writes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US" dirty="0"/>
              <a:t>Efficient selection of nodes in </a:t>
            </a:r>
            <a:r>
              <a:rPr lang="en-US" dirty="0" smtClean="0"/>
              <a:t>2.:</a:t>
            </a:r>
          </a:p>
          <a:p>
            <a:pPr marL="701675" lvl="2" indent="-342900">
              <a:buFont typeface="Arial" panose="020B0604020202020204" pitchFamily="34" charset="0"/>
              <a:buChar char="•"/>
            </a:pPr>
            <a:r>
              <a:rPr lang="en-US" dirty="0" smtClean="0"/>
              <a:t>Instead of iterating reads, modify adjacency lists after branching</a:t>
            </a:r>
            <a:endParaRPr lang="en-US" dirty="0"/>
          </a:p>
          <a:p>
            <a:pPr marL="342900" indent="-342900">
              <a:buFont typeface="+mj-lt"/>
              <a:buAutoNum type="arabicPeriod"/>
            </a:pPr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1187624" y="5501418"/>
            <a:ext cx="288032" cy="288032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610709" y="5501418"/>
            <a:ext cx="288032" cy="288032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2033794" y="5509802"/>
            <a:ext cx="288032" cy="288032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2456879" y="5509802"/>
            <a:ext cx="288032" cy="288032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2879964" y="5509802"/>
            <a:ext cx="288032" cy="288032"/>
          </a:xfrm>
          <a:prstGeom prst="rect">
            <a:avLst/>
          </a:prstGeom>
          <a:solidFill>
            <a:srgbClr val="B5B5B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3303049" y="5509802"/>
            <a:ext cx="288032" cy="2880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1" name="Straight Connector 10"/>
          <p:cNvCxnSpPr/>
          <p:nvPr/>
        </p:nvCxnSpPr>
        <p:spPr>
          <a:xfrm>
            <a:off x="3228632" y="5373216"/>
            <a:ext cx="0" cy="576064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2190570" y="5141378"/>
            <a:ext cx="0" cy="296416"/>
          </a:xfrm>
          <a:prstGeom prst="line">
            <a:avLst/>
          </a:prstGeom>
          <a:ln>
            <a:headEnd type="none" w="med" len="med"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2" name="Rectangle 31"/>
          <p:cNvSpPr/>
          <p:nvPr/>
        </p:nvSpPr>
        <p:spPr>
          <a:xfrm>
            <a:off x="5587621" y="5501418"/>
            <a:ext cx="288032" cy="288032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Rectangle 32"/>
          <p:cNvSpPr/>
          <p:nvPr/>
        </p:nvSpPr>
        <p:spPr>
          <a:xfrm>
            <a:off x="6010706" y="5501418"/>
            <a:ext cx="288032" cy="288032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Rectangle 33"/>
          <p:cNvSpPr/>
          <p:nvPr/>
        </p:nvSpPr>
        <p:spPr>
          <a:xfrm>
            <a:off x="7278939" y="5512066"/>
            <a:ext cx="288032" cy="288032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Rectangle 34"/>
          <p:cNvSpPr/>
          <p:nvPr/>
        </p:nvSpPr>
        <p:spPr>
          <a:xfrm>
            <a:off x="6856876" y="5509802"/>
            <a:ext cx="288032" cy="288032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Rectangle 35"/>
          <p:cNvSpPr/>
          <p:nvPr/>
        </p:nvSpPr>
        <p:spPr>
          <a:xfrm>
            <a:off x="6432769" y="5501418"/>
            <a:ext cx="288032" cy="288032"/>
          </a:xfrm>
          <a:prstGeom prst="rect">
            <a:avLst/>
          </a:prstGeom>
          <a:solidFill>
            <a:srgbClr val="B5B5B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Rectangle 36"/>
          <p:cNvSpPr/>
          <p:nvPr/>
        </p:nvSpPr>
        <p:spPr>
          <a:xfrm>
            <a:off x="7703046" y="5509802"/>
            <a:ext cx="288032" cy="2880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38" name="Straight Connector 37"/>
          <p:cNvCxnSpPr/>
          <p:nvPr/>
        </p:nvCxnSpPr>
        <p:spPr>
          <a:xfrm>
            <a:off x="7215632" y="5373216"/>
            <a:ext cx="0" cy="576064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1" name="Right Arrow 40"/>
          <p:cNvSpPr/>
          <p:nvPr/>
        </p:nvSpPr>
        <p:spPr>
          <a:xfrm>
            <a:off x="4043605" y="5405505"/>
            <a:ext cx="1152128" cy="51148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718348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Components &amp; control flow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775" y="2348879"/>
            <a:ext cx="8461697" cy="2713423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2315387" y="2852936"/>
            <a:ext cx="3991087" cy="576064"/>
            <a:chOff x="2315387" y="2852936"/>
            <a:chExt cx="3991087" cy="576064"/>
          </a:xfrm>
        </p:grpSpPr>
        <p:sp>
          <p:nvSpPr>
            <p:cNvPr id="8" name="Rounded Rectangle 7"/>
            <p:cNvSpPr/>
            <p:nvPr/>
          </p:nvSpPr>
          <p:spPr>
            <a:xfrm>
              <a:off x="2315387" y="2852936"/>
              <a:ext cx="840818" cy="576064"/>
            </a:xfrm>
            <a:prstGeom prst="roundRect">
              <a:avLst/>
            </a:prstGeom>
            <a:noFill/>
            <a:ln w="38100"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5465656" y="2852936"/>
              <a:ext cx="840818" cy="576064"/>
            </a:xfrm>
            <a:prstGeom prst="roundRect">
              <a:avLst/>
            </a:prstGeom>
            <a:noFill/>
            <a:ln w="38100"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6588404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(Multilevel) Region Graphs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60000" y="1620001"/>
            <a:ext cx="6823569" cy="584864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Consider smoothness-preferring binary costs:</a:t>
            </a:r>
            <a:endParaRPr lang="en-US" dirty="0"/>
          </a:p>
        </p:txBody>
      </p:sp>
      <p:sp>
        <p:nvSpPr>
          <p:cNvPr id="6" name="Oval 5"/>
          <p:cNvSpPr/>
          <p:nvPr/>
        </p:nvSpPr>
        <p:spPr>
          <a:xfrm>
            <a:off x="465060" y="2284789"/>
            <a:ext cx="432048" cy="432048"/>
          </a:xfrm>
          <a:prstGeom prst="ellipse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1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cxnSp>
        <p:nvCxnSpPr>
          <p:cNvPr id="9" name="Straight Connector 8"/>
          <p:cNvCxnSpPr>
            <a:stCxn id="6" idx="6"/>
          </p:cNvCxnSpPr>
          <p:nvPr/>
        </p:nvCxnSpPr>
        <p:spPr>
          <a:xfrm>
            <a:off x="897108" y="2500813"/>
            <a:ext cx="36004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>
            <a:stCxn id="6" idx="4"/>
          </p:cNvCxnSpPr>
          <p:nvPr/>
        </p:nvCxnSpPr>
        <p:spPr>
          <a:xfrm>
            <a:off x="681084" y="2716837"/>
            <a:ext cx="0" cy="28803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Oval 12"/>
          <p:cNvSpPr/>
          <p:nvPr/>
        </p:nvSpPr>
        <p:spPr>
          <a:xfrm>
            <a:off x="1265040" y="2290539"/>
            <a:ext cx="432048" cy="432048"/>
          </a:xfrm>
          <a:prstGeom prst="ellipse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1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cxnSp>
        <p:nvCxnSpPr>
          <p:cNvPr id="14" name="Straight Connector 13"/>
          <p:cNvCxnSpPr>
            <a:stCxn id="13" idx="6"/>
          </p:cNvCxnSpPr>
          <p:nvPr/>
        </p:nvCxnSpPr>
        <p:spPr>
          <a:xfrm>
            <a:off x="1697088" y="2506563"/>
            <a:ext cx="36004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>
            <a:stCxn id="13" idx="4"/>
          </p:cNvCxnSpPr>
          <p:nvPr/>
        </p:nvCxnSpPr>
        <p:spPr>
          <a:xfrm>
            <a:off x="1481064" y="2722587"/>
            <a:ext cx="0" cy="28803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Oval 15"/>
          <p:cNvSpPr/>
          <p:nvPr/>
        </p:nvSpPr>
        <p:spPr>
          <a:xfrm>
            <a:off x="2065020" y="2290539"/>
            <a:ext cx="432048" cy="432048"/>
          </a:xfrm>
          <a:prstGeom prst="ellipse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1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cxnSp>
        <p:nvCxnSpPr>
          <p:cNvPr id="17" name="Straight Connector 16"/>
          <p:cNvCxnSpPr>
            <a:stCxn id="16" idx="6"/>
          </p:cNvCxnSpPr>
          <p:nvPr/>
        </p:nvCxnSpPr>
        <p:spPr>
          <a:xfrm>
            <a:off x="2497068" y="2506563"/>
            <a:ext cx="36004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>
            <a:stCxn id="16" idx="4"/>
          </p:cNvCxnSpPr>
          <p:nvPr/>
        </p:nvCxnSpPr>
        <p:spPr>
          <a:xfrm>
            <a:off x="2281044" y="2722587"/>
            <a:ext cx="0" cy="28803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Oval 18"/>
          <p:cNvSpPr/>
          <p:nvPr/>
        </p:nvSpPr>
        <p:spPr>
          <a:xfrm>
            <a:off x="2850546" y="2275070"/>
            <a:ext cx="432048" cy="432048"/>
          </a:xfrm>
          <a:prstGeom prst="ellipse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3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cxnSp>
        <p:nvCxnSpPr>
          <p:cNvPr id="20" name="Straight Connector 19"/>
          <p:cNvCxnSpPr>
            <a:stCxn id="19" idx="6"/>
          </p:cNvCxnSpPr>
          <p:nvPr/>
        </p:nvCxnSpPr>
        <p:spPr>
          <a:xfrm>
            <a:off x="3282594" y="2491094"/>
            <a:ext cx="36004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>
            <a:stCxn id="19" idx="4"/>
          </p:cNvCxnSpPr>
          <p:nvPr/>
        </p:nvCxnSpPr>
        <p:spPr>
          <a:xfrm>
            <a:off x="3066570" y="2707118"/>
            <a:ext cx="0" cy="28803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Oval 21"/>
          <p:cNvSpPr/>
          <p:nvPr/>
        </p:nvSpPr>
        <p:spPr>
          <a:xfrm>
            <a:off x="3642634" y="2290539"/>
            <a:ext cx="432048" cy="432048"/>
          </a:xfrm>
          <a:prstGeom prst="ellipse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3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cxnSp>
        <p:nvCxnSpPr>
          <p:cNvPr id="23" name="Straight Connector 22"/>
          <p:cNvCxnSpPr>
            <a:stCxn id="22" idx="6"/>
          </p:cNvCxnSpPr>
          <p:nvPr/>
        </p:nvCxnSpPr>
        <p:spPr>
          <a:xfrm>
            <a:off x="4074682" y="2506563"/>
            <a:ext cx="36004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>
            <a:stCxn id="22" idx="4"/>
          </p:cNvCxnSpPr>
          <p:nvPr/>
        </p:nvCxnSpPr>
        <p:spPr>
          <a:xfrm>
            <a:off x="3858658" y="2722587"/>
            <a:ext cx="0" cy="28803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Oval 24"/>
          <p:cNvSpPr/>
          <p:nvPr/>
        </p:nvSpPr>
        <p:spPr>
          <a:xfrm>
            <a:off x="4434722" y="2275070"/>
            <a:ext cx="432048" cy="432048"/>
          </a:xfrm>
          <a:prstGeom prst="ellipse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3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cxnSp>
        <p:nvCxnSpPr>
          <p:cNvPr id="26" name="Straight Connector 25"/>
          <p:cNvCxnSpPr>
            <a:stCxn id="25" idx="6"/>
          </p:cNvCxnSpPr>
          <p:nvPr/>
        </p:nvCxnSpPr>
        <p:spPr>
          <a:xfrm>
            <a:off x="4866770" y="2491094"/>
            <a:ext cx="36004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>
            <a:stCxn id="25" idx="4"/>
          </p:cNvCxnSpPr>
          <p:nvPr/>
        </p:nvCxnSpPr>
        <p:spPr>
          <a:xfrm>
            <a:off x="4650746" y="2707118"/>
            <a:ext cx="0" cy="28803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Oval 27"/>
          <p:cNvSpPr/>
          <p:nvPr/>
        </p:nvSpPr>
        <p:spPr>
          <a:xfrm>
            <a:off x="5225274" y="2290539"/>
            <a:ext cx="432048" cy="432048"/>
          </a:xfrm>
          <a:prstGeom prst="ellipse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3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cxnSp>
        <p:nvCxnSpPr>
          <p:cNvPr id="30" name="Straight Connector 29"/>
          <p:cNvCxnSpPr>
            <a:stCxn id="28" idx="4"/>
          </p:cNvCxnSpPr>
          <p:nvPr/>
        </p:nvCxnSpPr>
        <p:spPr>
          <a:xfrm>
            <a:off x="5441298" y="2722587"/>
            <a:ext cx="0" cy="28803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Oval 30"/>
          <p:cNvSpPr/>
          <p:nvPr/>
        </p:nvSpPr>
        <p:spPr>
          <a:xfrm>
            <a:off x="465060" y="2986354"/>
            <a:ext cx="432048" cy="432048"/>
          </a:xfrm>
          <a:prstGeom prst="ellipse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1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cxnSp>
        <p:nvCxnSpPr>
          <p:cNvPr id="32" name="Straight Connector 31"/>
          <p:cNvCxnSpPr>
            <a:stCxn id="31" idx="6"/>
          </p:cNvCxnSpPr>
          <p:nvPr/>
        </p:nvCxnSpPr>
        <p:spPr>
          <a:xfrm>
            <a:off x="897108" y="3202378"/>
            <a:ext cx="36004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>
            <a:stCxn id="31" idx="4"/>
          </p:cNvCxnSpPr>
          <p:nvPr/>
        </p:nvCxnSpPr>
        <p:spPr>
          <a:xfrm>
            <a:off x="681084" y="3418402"/>
            <a:ext cx="0" cy="28803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Oval 33"/>
          <p:cNvSpPr/>
          <p:nvPr/>
        </p:nvSpPr>
        <p:spPr>
          <a:xfrm>
            <a:off x="1265040" y="2992104"/>
            <a:ext cx="432048" cy="432048"/>
          </a:xfrm>
          <a:prstGeom prst="ellipse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1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cxnSp>
        <p:nvCxnSpPr>
          <p:cNvPr id="35" name="Straight Connector 34"/>
          <p:cNvCxnSpPr>
            <a:stCxn id="34" idx="6"/>
          </p:cNvCxnSpPr>
          <p:nvPr/>
        </p:nvCxnSpPr>
        <p:spPr>
          <a:xfrm>
            <a:off x="1697088" y="3208128"/>
            <a:ext cx="36004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>
            <a:stCxn id="34" idx="4"/>
          </p:cNvCxnSpPr>
          <p:nvPr/>
        </p:nvCxnSpPr>
        <p:spPr>
          <a:xfrm>
            <a:off x="1481064" y="3424152"/>
            <a:ext cx="0" cy="28803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Oval 36"/>
          <p:cNvSpPr/>
          <p:nvPr/>
        </p:nvSpPr>
        <p:spPr>
          <a:xfrm>
            <a:off x="2065020" y="2992104"/>
            <a:ext cx="432048" cy="432048"/>
          </a:xfrm>
          <a:prstGeom prst="ellipse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1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cxnSp>
        <p:nvCxnSpPr>
          <p:cNvPr id="38" name="Straight Connector 37"/>
          <p:cNvCxnSpPr>
            <a:stCxn id="37" idx="6"/>
          </p:cNvCxnSpPr>
          <p:nvPr/>
        </p:nvCxnSpPr>
        <p:spPr>
          <a:xfrm>
            <a:off x="2497068" y="3208128"/>
            <a:ext cx="36004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>
            <a:stCxn id="37" idx="4"/>
          </p:cNvCxnSpPr>
          <p:nvPr/>
        </p:nvCxnSpPr>
        <p:spPr>
          <a:xfrm>
            <a:off x="2281044" y="3424152"/>
            <a:ext cx="0" cy="28803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Oval 39"/>
          <p:cNvSpPr/>
          <p:nvPr/>
        </p:nvSpPr>
        <p:spPr>
          <a:xfrm>
            <a:off x="2850546" y="2976635"/>
            <a:ext cx="432048" cy="432048"/>
          </a:xfrm>
          <a:prstGeom prst="ellipse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3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cxnSp>
        <p:nvCxnSpPr>
          <p:cNvPr id="41" name="Straight Connector 40"/>
          <p:cNvCxnSpPr>
            <a:stCxn id="40" idx="6"/>
          </p:cNvCxnSpPr>
          <p:nvPr/>
        </p:nvCxnSpPr>
        <p:spPr>
          <a:xfrm>
            <a:off x="3282594" y="3192659"/>
            <a:ext cx="36004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>
            <a:stCxn id="40" idx="4"/>
          </p:cNvCxnSpPr>
          <p:nvPr/>
        </p:nvCxnSpPr>
        <p:spPr>
          <a:xfrm>
            <a:off x="3066570" y="3408683"/>
            <a:ext cx="0" cy="28803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Oval 42"/>
          <p:cNvSpPr/>
          <p:nvPr/>
        </p:nvSpPr>
        <p:spPr>
          <a:xfrm>
            <a:off x="3642634" y="2992104"/>
            <a:ext cx="432048" cy="432048"/>
          </a:xfrm>
          <a:prstGeom prst="ellipse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8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cxnSp>
        <p:nvCxnSpPr>
          <p:cNvPr id="44" name="Straight Connector 43"/>
          <p:cNvCxnSpPr>
            <a:stCxn id="43" idx="6"/>
          </p:cNvCxnSpPr>
          <p:nvPr/>
        </p:nvCxnSpPr>
        <p:spPr>
          <a:xfrm>
            <a:off x="4074682" y="3208128"/>
            <a:ext cx="36004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>
            <a:stCxn id="43" idx="4"/>
          </p:cNvCxnSpPr>
          <p:nvPr/>
        </p:nvCxnSpPr>
        <p:spPr>
          <a:xfrm>
            <a:off x="3858658" y="3424152"/>
            <a:ext cx="0" cy="28803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Oval 45"/>
          <p:cNvSpPr/>
          <p:nvPr/>
        </p:nvSpPr>
        <p:spPr>
          <a:xfrm>
            <a:off x="4434722" y="2976635"/>
            <a:ext cx="432048" cy="432048"/>
          </a:xfrm>
          <a:prstGeom prst="ellipse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8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cxnSp>
        <p:nvCxnSpPr>
          <p:cNvPr id="47" name="Straight Connector 46"/>
          <p:cNvCxnSpPr>
            <a:stCxn id="46" idx="6"/>
          </p:cNvCxnSpPr>
          <p:nvPr/>
        </p:nvCxnSpPr>
        <p:spPr>
          <a:xfrm>
            <a:off x="4866770" y="3192659"/>
            <a:ext cx="36004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>
            <a:stCxn id="46" idx="4"/>
          </p:cNvCxnSpPr>
          <p:nvPr/>
        </p:nvCxnSpPr>
        <p:spPr>
          <a:xfrm>
            <a:off x="4650746" y="3408683"/>
            <a:ext cx="0" cy="28803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Oval 48"/>
          <p:cNvSpPr/>
          <p:nvPr/>
        </p:nvSpPr>
        <p:spPr>
          <a:xfrm>
            <a:off x="5225274" y="2992104"/>
            <a:ext cx="432048" cy="432048"/>
          </a:xfrm>
          <a:prstGeom prst="ellipse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7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cxnSp>
        <p:nvCxnSpPr>
          <p:cNvPr id="50" name="Straight Connector 49"/>
          <p:cNvCxnSpPr>
            <a:stCxn id="49" idx="4"/>
          </p:cNvCxnSpPr>
          <p:nvPr/>
        </p:nvCxnSpPr>
        <p:spPr>
          <a:xfrm>
            <a:off x="5441298" y="3424152"/>
            <a:ext cx="0" cy="28803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Oval 50"/>
          <p:cNvSpPr/>
          <p:nvPr/>
        </p:nvSpPr>
        <p:spPr>
          <a:xfrm>
            <a:off x="465060" y="3720084"/>
            <a:ext cx="432048" cy="432048"/>
          </a:xfrm>
          <a:prstGeom prst="ellipse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2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cxnSp>
        <p:nvCxnSpPr>
          <p:cNvPr id="52" name="Straight Connector 51"/>
          <p:cNvCxnSpPr>
            <a:stCxn id="51" idx="6"/>
          </p:cNvCxnSpPr>
          <p:nvPr/>
        </p:nvCxnSpPr>
        <p:spPr>
          <a:xfrm>
            <a:off x="897108" y="3936108"/>
            <a:ext cx="36004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>
            <a:stCxn id="51" idx="4"/>
          </p:cNvCxnSpPr>
          <p:nvPr/>
        </p:nvCxnSpPr>
        <p:spPr>
          <a:xfrm>
            <a:off x="681084" y="4152132"/>
            <a:ext cx="0" cy="28803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Oval 53"/>
          <p:cNvSpPr/>
          <p:nvPr/>
        </p:nvSpPr>
        <p:spPr>
          <a:xfrm>
            <a:off x="1265040" y="3725834"/>
            <a:ext cx="432048" cy="432048"/>
          </a:xfrm>
          <a:prstGeom prst="ellipse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2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cxnSp>
        <p:nvCxnSpPr>
          <p:cNvPr id="55" name="Straight Connector 54"/>
          <p:cNvCxnSpPr>
            <a:stCxn id="54" idx="6"/>
          </p:cNvCxnSpPr>
          <p:nvPr/>
        </p:nvCxnSpPr>
        <p:spPr>
          <a:xfrm>
            <a:off x="1697088" y="3941858"/>
            <a:ext cx="36004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>
            <a:stCxn id="54" idx="4"/>
          </p:cNvCxnSpPr>
          <p:nvPr/>
        </p:nvCxnSpPr>
        <p:spPr>
          <a:xfrm>
            <a:off x="1481064" y="4157882"/>
            <a:ext cx="0" cy="28803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Oval 56"/>
          <p:cNvSpPr/>
          <p:nvPr/>
        </p:nvSpPr>
        <p:spPr>
          <a:xfrm>
            <a:off x="2065020" y="3725834"/>
            <a:ext cx="432048" cy="432048"/>
          </a:xfrm>
          <a:prstGeom prst="ellipse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1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cxnSp>
        <p:nvCxnSpPr>
          <p:cNvPr id="58" name="Straight Connector 57"/>
          <p:cNvCxnSpPr>
            <a:stCxn id="57" idx="6"/>
          </p:cNvCxnSpPr>
          <p:nvPr/>
        </p:nvCxnSpPr>
        <p:spPr>
          <a:xfrm>
            <a:off x="2497068" y="3941858"/>
            <a:ext cx="36004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>
            <a:stCxn id="57" idx="4"/>
          </p:cNvCxnSpPr>
          <p:nvPr/>
        </p:nvCxnSpPr>
        <p:spPr>
          <a:xfrm>
            <a:off x="2281044" y="4157882"/>
            <a:ext cx="0" cy="28803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Oval 59"/>
          <p:cNvSpPr/>
          <p:nvPr/>
        </p:nvSpPr>
        <p:spPr>
          <a:xfrm>
            <a:off x="2850546" y="3710365"/>
            <a:ext cx="432048" cy="432048"/>
          </a:xfrm>
          <a:prstGeom prst="ellipse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0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cxnSp>
        <p:nvCxnSpPr>
          <p:cNvPr id="61" name="Straight Connector 60"/>
          <p:cNvCxnSpPr>
            <a:stCxn id="60" idx="6"/>
          </p:cNvCxnSpPr>
          <p:nvPr/>
        </p:nvCxnSpPr>
        <p:spPr>
          <a:xfrm>
            <a:off x="3282594" y="3926389"/>
            <a:ext cx="36004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/>
          <p:cNvCxnSpPr>
            <a:stCxn id="60" idx="4"/>
          </p:cNvCxnSpPr>
          <p:nvPr/>
        </p:nvCxnSpPr>
        <p:spPr>
          <a:xfrm>
            <a:off x="3066570" y="4142413"/>
            <a:ext cx="0" cy="28803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Oval 62"/>
          <p:cNvSpPr/>
          <p:nvPr/>
        </p:nvSpPr>
        <p:spPr>
          <a:xfrm>
            <a:off x="3642634" y="3725834"/>
            <a:ext cx="432048" cy="432048"/>
          </a:xfrm>
          <a:prstGeom prst="ellipse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8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cxnSp>
        <p:nvCxnSpPr>
          <p:cNvPr id="64" name="Straight Connector 63"/>
          <p:cNvCxnSpPr>
            <a:stCxn id="63" idx="6"/>
          </p:cNvCxnSpPr>
          <p:nvPr/>
        </p:nvCxnSpPr>
        <p:spPr>
          <a:xfrm>
            <a:off x="4074682" y="3941858"/>
            <a:ext cx="36004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>
            <a:stCxn id="63" idx="4"/>
          </p:cNvCxnSpPr>
          <p:nvPr/>
        </p:nvCxnSpPr>
        <p:spPr>
          <a:xfrm>
            <a:off x="3858658" y="4157882"/>
            <a:ext cx="0" cy="28803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Oval 65"/>
          <p:cNvSpPr/>
          <p:nvPr/>
        </p:nvSpPr>
        <p:spPr>
          <a:xfrm>
            <a:off x="4434722" y="3710365"/>
            <a:ext cx="432048" cy="432048"/>
          </a:xfrm>
          <a:prstGeom prst="ellipse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8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cxnSp>
        <p:nvCxnSpPr>
          <p:cNvPr id="67" name="Straight Connector 66"/>
          <p:cNvCxnSpPr>
            <a:stCxn id="66" idx="6"/>
          </p:cNvCxnSpPr>
          <p:nvPr/>
        </p:nvCxnSpPr>
        <p:spPr>
          <a:xfrm>
            <a:off x="4866770" y="3926389"/>
            <a:ext cx="36004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/>
          <p:cNvCxnSpPr>
            <a:stCxn id="66" idx="4"/>
          </p:cNvCxnSpPr>
          <p:nvPr/>
        </p:nvCxnSpPr>
        <p:spPr>
          <a:xfrm>
            <a:off x="4650746" y="4142413"/>
            <a:ext cx="0" cy="28803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Oval 68"/>
          <p:cNvSpPr/>
          <p:nvPr/>
        </p:nvSpPr>
        <p:spPr>
          <a:xfrm>
            <a:off x="5225274" y="3725834"/>
            <a:ext cx="432048" cy="432048"/>
          </a:xfrm>
          <a:prstGeom prst="ellipse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7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cxnSp>
        <p:nvCxnSpPr>
          <p:cNvPr id="70" name="Straight Connector 69"/>
          <p:cNvCxnSpPr>
            <a:stCxn id="69" idx="4"/>
          </p:cNvCxnSpPr>
          <p:nvPr/>
        </p:nvCxnSpPr>
        <p:spPr>
          <a:xfrm>
            <a:off x="5441298" y="4157882"/>
            <a:ext cx="0" cy="28803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Oval 70"/>
          <p:cNvSpPr/>
          <p:nvPr/>
        </p:nvSpPr>
        <p:spPr>
          <a:xfrm>
            <a:off x="465060" y="4430445"/>
            <a:ext cx="432048" cy="432048"/>
          </a:xfrm>
          <a:prstGeom prst="ellipse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4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cxnSp>
        <p:nvCxnSpPr>
          <p:cNvPr id="72" name="Straight Connector 71"/>
          <p:cNvCxnSpPr>
            <a:stCxn id="71" idx="6"/>
          </p:cNvCxnSpPr>
          <p:nvPr/>
        </p:nvCxnSpPr>
        <p:spPr>
          <a:xfrm>
            <a:off x="897108" y="4646469"/>
            <a:ext cx="36004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/>
          <p:cNvCxnSpPr>
            <a:stCxn id="71" idx="4"/>
          </p:cNvCxnSpPr>
          <p:nvPr/>
        </p:nvCxnSpPr>
        <p:spPr>
          <a:xfrm>
            <a:off x="681084" y="4862493"/>
            <a:ext cx="0" cy="28803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Oval 73"/>
          <p:cNvSpPr/>
          <p:nvPr/>
        </p:nvSpPr>
        <p:spPr>
          <a:xfrm>
            <a:off x="1265040" y="4436195"/>
            <a:ext cx="432048" cy="432048"/>
          </a:xfrm>
          <a:prstGeom prst="ellipse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4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cxnSp>
        <p:nvCxnSpPr>
          <p:cNvPr id="75" name="Straight Connector 74"/>
          <p:cNvCxnSpPr>
            <a:stCxn id="74" idx="6"/>
          </p:cNvCxnSpPr>
          <p:nvPr/>
        </p:nvCxnSpPr>
        <p:spPr>
          <a:xfrm>
            <a:off x="1697088" y="4652219"/>
            <a:ext cx="36004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/>
          <p:cNvCxnSpPr>
            <a:stCxn id="74" idx="4"/>
          </p:cNvCxnSpPr>
          <p:nvPr/>
        </p:nvCxnSpPr>
        <p:spPr>
          <a:xfrm>
            <a:off x="1481064" y="4868243"/>
            <a:ext cx="0" cy="28803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Oval 76"/>
          <p:cNvSpPr/>
          <p:nvPr/>
        </p:nvSpPr>
        <p:spPr>
          <a:xfrm>
            <a:off x="2065020" y="4436195"/>
            <a:ext cx="432048" cy="432048"/>
          </a:xfrm>
          <a:prstGeom prst="ellipse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0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cxnSp>
        <p:nvCxnSpPr>
          <p:cNvPr id="78" name="Straight Connector 77"/>
          <p:cNvCxnSpPr>
            <a:stCxn id="77" idx="6"/>
          </p:cNvCxnSpPr>
          <p:nvPr/>
        </p:nvCxnSpPr>
        <p:spPr>
          <a:xfrm>
            <a:off x="2497068" y="4652219"/>
            <a:ext cx="36004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/>
          <p:cNvCxnSpPr>
            <a:stCxn id="77" idx="4"/>
          </p:cNvCxnSpPr>
          <p:nvPr/>
        </p:nvCxnSpPr>
        <p:spPr>
          <a:xfrm>
            <a:off x="2281044" y="4868243"/>
            <a:ext cx="0" cy="28803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Oval 79"/>
          <p:cNvSpPr/>
          <p:nvPr/>
        </p:nvSpPr>
        <p:spPr>
          <a:xfrm>
            <a:off x="2865000" y="4430445"/>
            <a:ext cx="432048" cy="432048"/>
          </a:xfrm>
          <a:prstGeom prst="ellipse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0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cxnSp>
        <p:nvCxnSpPr>
          <p:cNvPr id="81" name="Straight Connector 80"/>
          <p:cNvCxnSpPr>
            <a:stCxn id="80" idx="6"/>
          </p:cNvCxnSpPr>
          <p:nvPr/>
        </p:nvCxnSpPr>
        <p:spPr>
          <a:xfrm>
            <a:off x="3297048" y="4646469"/>
            <a:ext cx="36004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/>
          <p:cNvCxnSpPr>
            <a:stCxn id="80" idx="4"/>
          </p:cNvCxnSpPr>
          <p:nvPr/>
        </p:nvCxnSpPr>
        <p:spPr>
          <a:xfrm>
            <a:off x="3081024" y="4862493"/>
            <a:ext cx="0" cy="28803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Oval 82"/>
          <p:cNvSpPr/>
          <p:nvPr/>
        </p:nvSpPr>
        <p:spPr>
          <a:xfrm>
            <a:off x="3642634" y="4436195"/>
            <a:ext cx="432048" cy="432048"/>
          </a:xfrm>
          <a:prstGeom prst="ellipse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8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cxnSp>
        <p:nvCxnSpPr>
          <p:cNvPr id="84" name="Straight Connector 83"/>
          <p:cNvCxnSpPr>
            <a:stCxn id="83" idx="6"/>
          </p:cNvCxnSpPr>
          <p:nvPr/>
        </p:nvCxnSpPr>
        <p:spPr>
          <a:xfrm>
            <a:off x="4074682" y="4652219"/>
            <a:ext cx="36004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Connector 84"/>
          <p:cNvCxnSpPr>
            <a:stCxn id="83" idx="4"/>
          </p:cNvCxnSpPr>
          <p:nvPr/>
        </p:nvCxnSpPr>
        <p:spPr>
          <a:xfrm>
            <a:off x="3858658" y="4868243"/>
            <a:ext cx="0" cy="28803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Oval 85"/>
          <p:cNvSpPr/>
          <p:nvPr/>
        </p:nvSpPr>
        <p:spPr>
          <a:xfrm>
            <a:off x="4434722" y="4420726"/>
            <a:ext cx="432048" cy="432048"/>
          </a:xfrm>
          <a:prstGeom prst="ellipse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8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cxnSp>
        <p:nvCxnSpPr>
          <p:cNvPr id="87" name="Straight Connector 86"/>
          <p:cNvCxnSpPr>
            <a:stCxn id="86" idx="6"/>
          </p:cNvCxnSpPr>
          <p:nvPr/>
        </p:nvCxnSpPr>
        <p:spPr>
          <a:xfrm>
            <a:off x="4866770" y="4636750"/>
            <a:ext cx="36004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87"/>
          <p:cNvCxnSpPr>
            <a:stCxn id="86" idx="4"/>
          </p:cNvCxnSpPr>
          <p:nvPr/>
        </p:nvCxnSpPr>
        <p:spPr>
          <a:xfrm>
            <a:off x="4650746" y="4852774"/>
            <a:ext cx="0" cy="28803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Oval 88"/>
          <p:cNvSpPr/>
          <p:nvPr/>
        </p:nvSpPr>
        <p:spPr>
          <a:xfrm>
            <a:off x="5225274" y="4436195"/>
            <a:ext cx="432048" cy="432048"/>
          </a:xfrm>
          <a:prstGeom prst="ellipse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7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cxnSp>
        <p:nvCxnSpPr>
          <p:cNvPr id="90" name="Straight Connector 89"/>
          <p:cNvCxnSpPr>
            <a:stCxn id="89" idx="4"/>
          </p:cNvCxnSpPr>
          <p:nvPr/>
        </p:nvCxnSpPr>
        <p:spPr>
          <a:xfrm>
            <a:off x="5441298" y="4868243"/>
            <a:ext cx="0" cy="28803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Oval 90"/>
          <p:cNvSpPr/>
          <p:nvPr/>
        </p:nvSpPr>
        <p:spPr>
          <a:xfrm>
            <a:off x="465060" y="5137442"/>
            <a:ext cx="432048" cy="432048"/>
          </a:xfrm>
          <a:prstGeom prst="ellipse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4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cxnSp>
        <p:nvCxnSpPr>
          <p:cNvPr id="92" name="Straight Connector 91"/>
          <p:cNvCxnSpPr>
            <a:stCxn id="91" idx="6"/>
          </p:cNvCxnSpPr>
          <p:nvPr/>
        </p:nvCxnSpPr>
        <p:spPr>
          <a:xfrm>
            <a:off x="897108" y="5353466"/>
            <a:ext cx="36004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Oval 93"/>
          <p:cNvSpPr/>
          <p:nvPr/>
        </p:nvSpPr>
        <p:spPr>
          <a:xfrm>
            <a:off x="1265040" y="5143192"/>
            <a:ext cx="432048" cy="432048"/>
          </a:xfrm>
          <a:prstGeom prst="ellipse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4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cxnSp>
        <p:nvCxnSpPr>
          <p:cNvPr id="95" name="Straight Connector 94"/>
          <p:cNvCxnSpPr>
            <a:stCxn id="94" idx="6"/>
          </p:cNvCxnSpPr>
          <p:nvPr/>
        </p:nvCxnSpPr>
        <p:spPr>
          <a:xfrm>
            <a:off x="1697088" y="5359216"/>
            <a:ext cx="36004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7" name="Oval 96"/>
          <p:cNvSpPr/>
          <p:nvPr/>
        </p:nvSpPr>
        <p:spPr>
          <a:xfrm>
            <a:off x="2065020" y="5143192"/>
            <a:ext cx="432048" cy="432048"/>
          </a:xfrm>
          <a:prstGeom prst="ellipse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4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cxnSp>
        <p:nvCxnSpPr>
          <p:cNvPr id="98" name="Straight Connector 97"/>
          <p:cNvCxnSpPr>
            <a:stCxn id="97" idx="6"/>
          </p:cNvCxnSpPr>
          <p:nvPr/>
        </p:nvCxnSpPr>
        <p:spPr>
          <a:xfrm>
            <a:off x="2497068" y="5359216"/>
            <a:ext cx="36004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0" name="Oval 99"/>
          <p:cNvSpPr/>
          <p:nvPr/>
        </p:nvSpPr>
        <p:spPr>
          <a:xfrm>
            <a:off x="2850546" y="5127723"/>
            <a:ext cx="432048" cy="432048"/>
          </a:xfrm>
          <a:prstGeom prst="ellipse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4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cxnSp>
        <p:nvCxnSpPr>
          <p:cNvPr id="101" name="Straight Connector 100"/>
          <p:cNvCxnSpPr>
            <a:stCxn id="100" idx="6"/>
          </p:cNvCxnSpPr>
          <p:nvPr/>
        </p:nvCxnSpPr>
        <p:spPr>
          <a:xfrm>
            <a:off x="3282594" y="5343747"/>
            <a:ext cx="36004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" name="Oval 102"/>
          <p:cNvSpPr/>
          <p:nvPr/>
        </p:nvSpPr>
        <p:spPr>
          <a:xfrm>
            <a:off x="3642634" y="5143192"/>
            <a:ext cx="432048" cy="432048"/>
          </a:xfrm>
          <a:prstGeom prst="ellipse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8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cxnSp>
        <p:nvCxnSpPr>
          <p:cNvPr id="104" name="Straight Connector 103"/>
          <p:cNvCxnSpPr>
            <a:stCxn id="103" idx="6"/>
          </p:cNvCxnSpPr>
          <p:nvPr/>
        </p:nvCxnSpPr>
        <p:spPr>
          <a:xfrm>
            <a:off x="4074682" y="5359216"/>
            <a:ext cx="36004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6" name="Oval 105"/>
          <p:cNvSpPr/>
          <p:nvPr/>
        </p:nvSpPr>
        <p:spPr>
          <a:xfrm>
            <a:off x="4434722" y="5127723"/>
            <a:ext cx="432048" cy="432048"/>
          </a:xfrm>
          <a:prstGeom prst="ellipse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8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cxnSp>
        <p:nvCxnSpPr>
          <p:cNvPr id="107" name="Straight Connector 106"/>
          <p:cNvCxnSpPr>
            <a:stCxn id="106" idx="6"/>
          </p:cNvCxnSpPr>
          <p:nvPr/>
        </p:nvCxnSpPr>
        <p:spPr>
          <a:xfrm>
            <a:off x="4866770" y="5343747"/>
            <a:ext cx="36004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9" name="Oval 108"/>
          <p:cNvSpPr/>
          <p:nvPr/>
        </p:nvSpPr>
        <p:spPr>
          <a:xfrm>
            <a:off x="5225274" y="5143192"/>
            <a:ext cx="432048" cy="432048"/>
          </a:xfrm>
          <a:prstGeom prst="ellipse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7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16" name="Freeform 115"/>
          <p:cNvSpPr/>
          <p:nvPr/>
        </p:nvSpPr>
        <p:spPr>
          <a:xfrm>
            <a:off x="1950850" y="3631541"/>
            <a:ext cx="1456841" cy="1286359"/>
          </a:xfrm>
          <a:custGeom>
            <a:avLst/>
            <a:gdLst>
              <a:gd name="connsiteX0" fmla="*/ 1456841 w 1456841"/>
              <a:gd name="connsiteY0" fmla="*/ 0 h 1286359"/>
              <a:gd name="connsiteX1" fmla="*/ 821410 w 1456841"/>
              <a:gd name="connsiteY1" fmla="*/ 0 h 1286359"/>
              <a:gd name="connsiteX2" fmla="*/ 821410 w 1456841"/>
              <a:gd name="connsiteY2" fmla="*/ 749085 h 1286359"/>
              <a:gd name="connsiteX3" fmla="*/ 0 w 1456841"/>
              <a:gd name="connsiteY3" fmla="*/ 749085 h 1286359"/>
              <a:gd name="connsiteX4" fmla="*/ 0 w 1456841"/>
              <a:gd name="connsiteY4" fmla="*/ 1286359 h 1286359"/>
              <a:gd name="connsiteX5" fmla="*/ 1446508 w 1456841"/>
              <a:gd name="connsiteY5" fmla="*/ 1286359 h 1286359"/>
              <a:gd name="connsiteX6" fmla="*/ 1456841 w 1456841"/>
              <a:gd name="connsiteY6" fmla="*/ 0 h 1286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56841" h="1286359">
                <a:moveTo>
                  <a:pt x="1456841" y="0"/>
                </a:moveTo>
                <a:lnTo>
                  <a:pt x="821410" y="0"/>
                </a:lnTo>
                <a:lnTo>
                  <a:pt x="821410" y="749085"/>
                </a:lnTo>
                <a:lnTo>
                  <a:pt x="0" y="749085"/>
                </a:lnTo>
                <a:lnTo>
                  <a:pt x="0" y="1286359"/>
                </a:lnTo>
                <a:lnTo>
                  <a:pt x="1446508" y="1286359"/>
                </a:lnTo>
                <a:cubicBezTo>
                  <a:pt x="1449952" y="857573"/>
                  <a:pt x="1453397" y="428786"/>
                  <a:pt x="1456841" y="0"/>
                </a:cubicBezTo>
                <a:close/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" name="Freeform 116"/>
          <p:cNvSpPr/>
          <p:nvPr/>
        </p:nvSpPr>
        <p:spPr>
          <a:xfrm>
            <a:off x="333860" y="2194476"/>
            <a:ext cx="2350576" cy="2040611"/>
          </a:xfrm>
          <a:custGeom>
            <a:avLst/>
            <a:gdLst>
              <a:gd name="connsiteX0" fmla="*/ 0 w 2350576"/>
              <a:gd name="connsiteY0" fmla="*/ 0 h 2040611"/>
              <a:gd name="connsiteX1" fmla="*/ 2350576 w 2350576"/>
              <a:gd name="connsiteY1" fmla="*/ 0 h 2040611"/>
              <a:gd name="connsiteX2" fmla="*/ 2350576 w 2350576"/>
              <a:gd name="connsiteY2" fmla="*/ 5166 h 2040611"/>
              <a:gd name="connsiteX3" fmla="*/ 2350576 w 2350576"/>
              <a:gd name="connsiteY3" fmla="*/ 2040611 h 2040611"/>
              <a:gd name="connsiteX4" fmla="*/ 2195593 w 2350576"/>
              <a:gd name="connsiteY4" fmla="*/ 2040611 h 2040611"/>
              <a:gd name="connsiteX5" fmla="*/ 1544665 w 2350576"/>
              <a:gd name="connsiteY5" fmla="*/ 2040611 h 2040611"/>
              <a:gd name="connsiteX6" fmla="*/ 1544665 w 2350576"/>
              <a:gd name="connsiteY6" fmla="*/ 1363851 h 2040611"/>
              <a:gd name="connsiteX7" fmla="*/ 5166 w 2350576"/>
              <a:gd name="connsiteY7" fmla="*/ 1363851 h 2040611"/>
              <a:gd name="connsiteX8" fmla="*/ 0 w 2350576"/>
              <a:gd name="connsiteY8" fmla="*/ 0 h 20406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50576" h="2040611">
                <a:moveTo>
                  <a:pt x="0" y="0"/>
                </a:moveTo>
                <a:lnTo>
                  <a:pt x="2350576" y="0"/>
                </a:lnTo>
                <a:lnTo>
                  <a:pt x="2350576" y="5166"/>
                </a:lnTo>
                <a:lnTo>
                  <a:pt x="2350576" y="2040611"/>
                </a:lnTo>
                <a:lnTo>
                  <a:pt x="2195593" y="2040611"/>
                </a:lnTo>
                <a:lnTo>
                  <a:pt x="1544665" y="2040611"/>
                </a:lnTo>
                <a:lnTo>
                  <a:pt x="1544665" y="1363851"/>
                </a:lnTo>
                <a:lnTo>
                  <a:pt x="5166" y="1363851"/>
                </a:lnTo>
                <a:lnTo>
                  <a:pt x="0" y="0"/>
                </a:lnTo>
                <a:close/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" name="Freeform 117"/>
          <p:cNvSpPr/>
          <p:nvPr/>
        </p:nvSpPr>
        <p:spPr>
          <a:xfrm>
            <a:off x="323528" y="4359073"/>
            <a:ext cx="3130658" cy="1307024"/>
          </a:xfrm>
          <a:custGeom>
            <a:avLst/>
            <a:gdLst>
              <a:gd name="connsiteX0" fmla="*/ 0 w 3130658"/>
              <a:gd name="connsiteY0" fmla="*/ 0 h 1307024"/>
              <a:gd name="connsiteX1" fmla="*/ 0 w 3130658"/>
              <a:gd name="connsiteY1" fmla="*/ 1307024 h 1307024"/>
              <a:gd name="connsiteX2" fmla="*/ 123986 w 3130658"/>
              <a:gd name="connsiteY2" fmla="*/ 1307024 h 1307024"/>
              <a:gd name="connsiteX3" fmla="*/ 3130658 w 3130658"/>
              <a:gd name="connsiteY3" fmla="*/ 1307024 h 1307024"/>
              <a:gd name="connsiteX4" fmla="*/ 3130658 w 3130658"/>
              <a:gd name="connsiteY4" fmla="*/ 681925 h 1307024"/>
              <a:gd name="connsiteX5" fmla="*/ 1477505 w 3130658"/>
              <a:gd name="connsiteY5" fmla="*/ 681925 h 1307024"/>
              <a:gd name="connsiteX6" fmla="*/ 1477505 w 3130658"/>
              <a:gd name="connsiteY6" fmla="*/ 0 h 1307024"/>
              <a:gd name="connsiteX7" fmla="*/ 0 w 3130658"/>
              <a:gd name="connsiteY7" fmla="*/ 0 h 1307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30658" h="1307024">
                <a:moveTo>
                  <a:pt x="0" y="0"/>
                </a:moveTo>
                <a:lnTo>
                  <a:pt x="0" y="1307024"/>
                </a:lnTo>
                <a:lnTo>
                  <a:pt x="123986" y="1307024"/>
                </a:lnTo>
                <a:lnTo>
                  <a:pt x="3130658" y="1307024"/>
                </a:lnTo>
                <a:lnTo>
                  <a:pt x="3130658" y="681925"/>
                </a:lnTo>
                <a:lnTo>
                  <a:pt x="1477505" y="681925"/>
                </a:lnTo>
                <a:lnTo>
                  <a:pt x="1477505" y="0"/>
                </a:lnTo>
                <a:lnTo>
                  <a:pt x="0" y="0"/>
                </a:lnTo>
                <a:close/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" name="Freeform 118"/>
          <p:cNvSpPr/>
          <p:nvPr/>
        </p:nvSpPr>
        <p:spPr>
          <a:xfrm>
            <a:off x="2756762" y="2199642"/>
            <a:ext cx="3022169" cy="1265695"/>
          </a:xfrm>
          <a:custGeom>
            <a:avLst/>
            <a:gdLst>
              <a:gd name="connsiteX0" fmla="*/ 0 w 3022169"/>
              <a:gd name="connsiteY0" fmla="*/ 0 h 1265695"/>
              <a:gd name="connsiteX1" fmla="*/ 3022169 w 3022169"/>
              <a:gd name="connsiteY1" fmla="*/ 0 h 1265695"/>
              <a:gd name="connsiteX2" fmla="*/ 3022169 w 3022169"/>
              <a:gd name="connsiteY2" fmla="*/ 599268 h 1265695"/>
              <a:gd name="connsiteX3" fmla="*/ 2924013 w 3022169"/>
              <a:gd name="connsiteY3" fmla="*/ 609600 h 1265695"/>
              <a:gd name="connsiteX4" fmla="*/ 645763 w 3022169"/>
              <a:gd name="connsiteY4" fmla="*/ 609600 h 1265695"/>
              <a:gd name="connsiteX5" fmla="*/ 645763 w 3022169"/>
              <a:gd name="connsiteY5" fmla="*/ 1265695 h 1265695"/>
              <a:gd name="connsiteX6" fmla="*/ 30996 w 3022169"/>
              <a:gd name="connsiteY6" fmla="*/ 1265695 h 1265695"/>
              <a:gd name="connsiteX7" fmla="*/ 0 w 3022169"/>
              <a:gd name="connsiteY7" fmla="*/ 0 h 12656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22169" h="1265695">
                <a:moveTo>
                  <a:pt x="0" y="0"/>
                </a:moveTo>
                <a:lnTo>
                  <a:pt x="3022169" y="0"/>
                </a:lnTo>
                <a:lnTo>
                  <a:pt x="3022169" y="599268"/>
                </a:lnTo>
                <a:lnTo>
                  <a:pt x="2924013" y="609600"/>
                </a:lnTo>
                <a:lnTo>
                  <a:pt x="645763" y="609600"/>
                </a:lnTo>
                <a:lnTo>
                  <a:pt x="645763" y="1265695"/>
                </a:lnTo>
                <a:lnTo>
                  <a:pt x="30996" y="1265695"/>
                </a:lnTo>
                <a:lnTo>
                  <a:pt x="0" y="0"/>
                </a:lnTo>
                <a:close/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Freeform 120"/>
          <p:cNvSpPr/>
          <p:nvPr/>
        </p:nvSpPr>
        <p:spPr>
          <a:xfrm>
            <a:off x="3557508" y="2907398"/>
            <a:ext cx="1467172" cy="2825858"/>
          </a:xfrm>
          <a:custGeom>
            <a:avLst/>
            <a:gdLst>
              <a:gd name="connsiteX0" fmla="*/ 0 w 1467172"/>
              <a:gd name="connsiteY0" fmla="*/ 0 h 2825858"/>
              <a:gd name="connsiteX1" fmla="*/ 0 w 1467172"/>
              <a:gd name="connsiteY1" fmla="*/ 2825858 h 2825858"/>
              <a:gd name="connsiteX2" fmla="*/ 1467172 w 1467172"/>
              <a:gd name="connsiteY2" fmla="*/ 2825858 h 2825858"/>
              <a:gd name="connsiteX3" fmla="*/ 1467172 w 1467172"/>
              <a:gd name="connsiteY3" fmla="*/ 15499 h 2825858"/>
              <a:gd name="connsiteX4" fmla="*/ 0 w 1467172"/>
              <a:gd name="connsiteY4" fmla="*/ 0 h 28258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67172" h="2825858">
                <a:moveTo>
                  <a:pt x="0" y="0"/>
                </a:moveTo>
                <a:lnTo>
                  <a:pt x="0" y="2825858"/>
                </a:lnTo>
                <a:lnTo>
                  <a:pt x="1467172" y="2825858"/>
                </a:lnTo>
                <a:lnTo>
                  <a:pt x="1467172" y="15499"/>
                </a:lnTo>
                <a:lnTo>
                  <a:pt x="0" y="0"/>
                </a:lnTo>
                <a:close/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" name="Freeform 121"/>
          <p:cNvSpPr/>
          <p:nvPr/>
        </p:nvSpPr>
        <p:spPr>
          <a:xfrm>
            <a:off x="5143501" y="2928063"/>
            <a:ext cx="635430" cy="2748366"/>
          </a:xfrm>
          <a:custGeom>
            <a:avLst/>
            <a:gdLst>
              <a:gd name="connsiteX0" fmla="*/ 0 w 635430"/>
              <a:gd name="connsiteY0" fmla="*/ 5166 h 2748366"/>
              <a:gd name="connsiteX1" fmla="*/ 0 w 635430"/>
              <a:gd name="connsiteY1" fmla="*/ 2748366 h 2748366"/>
              <a:gd name="connsiteX2" fmla="*/ 635430 w 635430"/>
              <a:gd name="connsiteY2" fmla="*/ 2748366 h 2748366"/>
              <a:gd name="connsiteX3" fmla="*/ 635430 w 635430"/>
              <a:gd name="connsiteY3" fmla="*/ 0 h 2748366"/>
              <a:gd name="connsiteX4" fmla="*/ 0 w 635430"/>
              <a:gd name="connsiteY4" fmla="*/ 5166 h 2748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5430" h="2748366">
                <a:moveTo>
                  <a:pt x="0" y="5166"/>
                </a:moveTo>
                <a:lnTo>
                  <a:pt x="0" y="2748366"/>
                </a:lnTo>
                <a:lnTo>
                  <a:pt x="635430" y="2748366"/>
                </a:lnTo>
                <a:lnTo>
                  <a:pt x="635430" y="0"/>
                </a:lnTo>
                <a:lnTo>
                  <a:pt x="0" y="5166"/>
                </a:lnTo>
                <a:close/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" name="Freeform 122"/>
          <p:cNvSpPr/>
          <p:nvPr/>
        </p:nvSpPr>
        <p:spPr>
          <a:xfrm>
            <a:off x="354525" y="3656483"/>
            <a:ext cx="1405179" cy="599268"/>
          </a:xfrm>
          <a:custGeom>
            <a:avLst/>
            <a:gdLst>
              <a:gd name="connsiteX0" fmla="*/ 0 w 1405179"/>
              <a:gd name="connsiteY0" fmla="*/ 5166 h 599268"/>
              <a:gd name="connsiteX1" fmla="*/ 0 w 1405179"/>
              <a:gd name="connsiteY1" fmla="*/ 599268 h 599268"/>
              <a:gd name="connsiteX2" fmla="*/ 61993 w 1405179"/>
              <a:gd name="connsiteY2" fmla="*/ 594102 h 599268"/>
              <a:gd name="connsiteX3" fmla="*/ 1405179 w 1405179"/>
              <a:gd name="connsiteY3" fmla="*/ 594102 h 599268"/>
              <a:gd name="connsiteX4" fmla="*/ 1405179 w 1405179"/>
              <a:gd name="connsiteY4" fmla="*/ 0 h 599268"/>
              <a:gd name="connsiteX5" fmla="*/ 0 w 1405179"/>
              <a:gd name="connsiteY5" fmla="*/ 5166 h 599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05179" h="599268">
                <a:moveTo>
                  <a:pt x="0" y="5166"/>
                </a:moveTo>
                <a:lnTo>
                  <a:pt x="0" y="599268"/>
                </a:lnTo>
                <a:lnTo>
                  <a:pt x="61993" y="594102"/>
                </a:lnTo>
                <a:lnTo>
                  <a:pt x="1405179" y="594102"/>
                </a:lnTo>
                <a:lnTo>
                  <a:pt x="1405179" y="0"/>
                </a:lnTo>
                <a:lnTo>
                  <a:pt x="0" y="5166"/>
                </a:lnTo>
                <a:close/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4" name="Right Arrow 123"/>
          <p:cNvSpPr/>
          <p:nvPr/>
        </p:nvSpPr>
        <p:spPr>
          <a:xfrm>
            <a:off x="5962826" y="3816659"/>
            <a:ext cx="576064" cy="35027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" name="Oval 124"/>
          <p:cNvSpPr/>
          <p:nvPr/>
        </p:nvSpPr>
        <p:spPr>
          <a:xfrm>
            <a:off x="6765701" y="3081475"/>
            <a:ext cx="432048" cy="432048"/>
          </a:xfrm>
          <a:prstGeom prst="ellipse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1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26" name="Oval 125"/>
          <p:cNvSpPr/>
          <p:nvPr/>
        </p:nvSpPr>
        <p:spPr>
          <a:xfrm>
            <a:off x="8006829" y="3091194"/>
            <a:ext cx="432048" cy="432048"/>
          </a:xfrm>
          <a:prstGeom prst="ellipse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3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27" name="Oval 126"/>
          <p:cNvSpPr/>
          <p:nvPr/>
        </p:nvSpPr>
        <p:spPr>
          <a:xfrm>
            <a:off x="8006829" y="3995233"/>
            <a:ext cx="432048" cy="432048"/>
          </a:xfrm>
          <a:prstGeom prst="ellipse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8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28" name="Oval 127"/>
          <p:cNvSpPr/>
          <p:nvPr/>
        </p:nvSpPr>
        <p:spPr>
          <a:xfrm>
            <a:off x="8613127" y="3513523"/>
            <a:ext cx="432048" cy="432048"/>
          </a:xfrm>
          <a:prstGeom prst="ellipse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7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29" name="Oval 128"/>
          <p:cNvSpPr/>
          <p:nvPr/>
        </p:nvSpPr>
        <p:spPr>
          <a:xfrm>
            <a:off x="6765488" y="3970434"/>
            <a:ext cx="432048" cy="432048"/>
          </a:xfrm>
          <a:prstGeom prst="ellipse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2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30" name="Oval 129"/>
          <p:cNvSpPr/>
          <p:nvPr/>
        </p:nvSpPr>
        <p:spPr>
          <a:xfrm>
            <a:off x="7402768" y="3542932"/>
            <a:ext cx="432048" cy="432048"/>
          </a:xfrm>
          <a:prstGeom prst="ellipse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0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31" name="Oval 130"/>
          <p:cNvSpPr/>
          <p:nvPr/>
        </p:nvSpPr>
        <p:spPr>
          <a:xfrm>
            <a:off x="7369407" y="4656233"/>
            <a:ext cx="432048" cy="432048"/>
          </a:xfrm>
          <a:prstGeom prst="ellipse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4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cxnSp>
        <p:nvCxnSpPr>
          <p:cNvPr id="133" name="Straight Connector 132"/>
          <p:cNvCxnSpPr>
            <a:stCxn id="125" idx="6"/>
            <a:endCxn id="126" idx="2"/>
          </p:cNvCxnSpPr>
          <p:nvPr/>
        </p:nvCxnSpPr>
        <p:spPr>
          <a:xfrm>
            <a:off x="7197749" y="3297499"/>
            <a:ext cx="809080" cy="971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Straight Connector 134"/>
          <p:cNvCxnSpPr>
            <a:stCxn id="125" idx="4"/>
            <a:endCxn id="129" idx="0"/>
          </p:cNvCxnSpPr>
          <p:nvPr/>
        </p:nvCxnSpPr>
        <p:spPr>
          <a:xfrm flipH="1">
            <a:off x="6981512" y="3513523"/>
            <a:ext cx="213" cy="45691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9" name="Straight Connector 138"/>
          <p:cNvCxnSpPr>
            <a:stCxn id="129" idx="5"/>
            <a:endCxn id="131" idx="1"/>
          </p:cNvCxnSpPr>
          <p:nvPr/>
        </p:nvCxnSpPr>
        <p:spPr>
          <a:xfrm>
            <a:off x="7134264" y="4339210"/>
            <a:ext cx="298415" cy="38029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2" name="Straight Connector 141"/>
          <p:cNvCxnSpPr>
            <a:stCxn id="130" idx="4"/>
            <a:endCxn id="131" idx="0"/>
          </p:cNvCxnSpPr>
          <p:nvPr/>
        </p:nvCxnSpPr>
        <p:spPr>
          <a:xfrm flipH="1">
            <a:off x="7585431" y="3974980"/>
            <a:ext cx="33361" cy="68125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4" name="Straight Connector 143"/>
          <p:cNvCxnSpPr>
            <a:stCxn id="125" idx="5"/>
            <a:endCxn id="130" idx="1"/>
          </p:cNvCxnSpPr>
          <p:nvPr/>
        </p:nvCxnSpPr>
        <p:spPr>
          <a:xfrm>
            <a:off x="7134477" y="3450251"/>
            <a:ext cx="331563" cy="15595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8" name="Straight Connector 147"/>
          <p:cNvCxnSpPr>
            <a:stCxn id="130" idx="5"/>
            <a:endCxn id="127" idx="1"/>
          </p:cNvCxnSpPr>
          <p:nvPr/>
        </p:nvCxnSpPr>
        <p:spPr>
          <a:xfrm>
            <a:off x="7771544" y="3911708"/>
            <a:ext cx="298557" cy="14679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0" name="Straight Connector 149"/>
          <p:cNvCxnSpPr>
            <a:stCxn id="131" idx="7"/>
            <a:endCxn id="127" idx="3"/>
          </p:cNvCxnSpPr>
          <p:nvPr/>
        </p:nvCxnSpPr>
        <p:spPr>
          <a:xfrm flipV="1">
            <a:off x="7738183" y="4364009"/>
            <a:ext cx="331918" cy="35549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2" name="Straight Connector 151"/>
          <p:cNvCxnSpPr>
            <a:stCxn id="126" idx="4"/>
            <a:endCxn id="127" idx="0"/>
          </p:cNvCxnSpPr>
          <p:nvPr/>
        </p:nvCxnSpPr>
        <p:spPr>
          <a:xfrm>
            <a:off x="8222853" y="3523242"/>
            <a:ext cx="0" cy="47199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4" name="Straight Connector 153"/>
          <p:cNvCxnSpPr>
            <a:stCxn id="126" idx="5"/>
            <a:endCxn id="128" idx="1"/>
          </p:cNvCxnSpPr>
          <p:nvPr/>
        </p:nvCxnSpPr>
        <p:spPr>
          <a:xfrm>
            <a:off x="8375605" y="3459970"/>
            <a:ext cx="300794" cy="1168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7" name="Straight Connector 156"/>
          <p:cNvCxnSpPr>
            <a:stCxn id="127" idx="7"/>
            <a:endCxn id="128" idx="3"/>
          </p:cNvCxnSpPr>
          <p:nvPr/>
        </p:nvCxnSpPr>
        <p:spPr>
          <a:xfrm flipV="1">
            <a:off x="8375605" y="3882299"/>
            <a:ext cx="300794" cy="17620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9" name="Straight Connector 158"/>
          <p:cNvCxnSpPr>
            <a:stCxn id="126" idx="3"/>
            <a:endCxn id="130" idx="7"/>
          </p:cNvCxnSpPr>
          <p:nvPr/>
        </p:nvCxnSpPr>
        <p:spPr>
          <a:xfrm flipH="1">
            <a:off x="7771544" y="3459970"/>
            <a:ext cx="298557" cy="14623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0" name="Content Placeholder 4"/>
          <p:cNvSpPr txBox="1">
            <a:spLocks/>
          </p:cNvSpPr>
          <p:nvPr/>
        </p:nvSpPr>
        <p:spPr bwMode="auto">
          <a:xfrm>
            <a:off x="355901" y="5724456"/>
            <a:ext cx="7600475" cy="5848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>
            <a:lvl1pPr marL="179388" indent="-179388" algn="l" rtl="0" eaLnBrk="1" fontAlgn="base" hangingPunct="1">
              <a:lnSpc>
                <a:spcPct val="130000"/>
              </a:lnSpc>
              <a:spcBef>
                <a:spcPts val="200"/>
              </a:spcBef>
              <a:spcAft>
                <a:spcPts val="230"/>
              </a:spcAft>
              <a:buFont typeface="Wingdings" pitchFamily="2" charset="2"/>
              <a:buNone/>
              <a:defRPr sz="2000">
                <a:solidFill>
                  <a:schemeClr val="tx1"/>
                </a:solidFill>
                <a:latin typeface="Stafford" panose="00000400000000000000" pitchFamily="2" charset="0"/>
                <a:ea typeface="Stafford" panose="00000400000000000000" pitchFamily="2" charset="0"/>
                <a:cs typeface="Tahoma" pitchFamily="34" charset="0"/>
              </a:defRPr>
            </a:lvl1pPr>
            <a:lvl2pPr marL="179388" indent="-177800" algn="l" rtl="0" eaLnBrk="1" fontAlgn="base" hangingPunct="1">
              <a:lnSpc>
                <a:spcPct val="130000"/>
              </a:lnSpc>
              <a:spcBef>
                <a:spcPts val="200"/>
              </a:spcBef>
              <a:spcAft>
                <a:spcPts val="230"/>
              </a:spcAft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Stafford" panose="00000400000000000000" pitchFamily="2" charset="0"/>
                <a:ea typeface="Stafford" panose="00000400000000000000" pitchFamily="2" charset="0"/>
                <a:cs typeface="Tahoma" pitchFamily="34" charset="0"/>
              </a:defRPr>
            </a:lvl2pPr>
            <a:lvl3pPr marL="538163" indent="-187325" algn="l" rtl="0" eaLnBrk="1" fontAlgn="base" hangingPunct="1">
              <a:lnSpc>
                <a:spcPct val="130000"/>
              </a:lnSpc>
              <a:spcBef>
                <a:spcPts val="200"/>
              </a:spcBef>
              <a:spcAft>
                <a:spcPts val="230"/>
              </a:spcAft>
              <a:buFont typeface="Wingdings" pitchFamily="2" charset="2"/>
              <a:buChar char="§"/>
              <a:defRPr>
                <a:solidFill>
                  <a:schemeClr val="tx1"/>
                </a:solidFill>
                <a:latin typeface="Stafford" panose="00000400000000000000" pitchFamily="2" charset="0"/>
                <a:ea typeface="Stafford" panose="00000400000000000000" pitchFamily="2" charset="0"/>
                <a:cs typeface="Tahoma" pitchFamily="34" charset="0"/>
              </a:defRPr>
            </a:lvl3pPr>
            <a:lvl4pPr marL="717550" indent="-173038" algn="l" rtl="0" eaLnBrk="1" fontAlgn="base" hangingPunct="1">
              <a:lnSpc>
                <a:spcPct val="130000"/>
              </a:lnSpc>
              <a:spcBef>
                <a:spcPts val="200"/>
              </a:spcBef>
              <a:spcAft>
                <a:spcPts val="230"/>
              </a:spcAft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Stafford" panose="00000400000000000000" pitchFamily="2" charset="0"/>
                <a:ea typeface="Stafford" panose="00000400000000000000" pitchFamily="2" charset="0"/>
                <a:cs typeface="Tahoma" pitchFamily="34" charset="0"/>
              </a:defRPr>
            </a:lvl4pPr>
            <a:lvl5pPr marL="908050" indent="-188913" algn="l" rtl="0" eaLnBrk="1" fontAlgn="base" hangingPunct="1">
              <a:lnSpc>
                <a:spcPct val="130000"/>
              </a:lnSpc>
              <a:spcBef>
                <a:spcPts val="200"/>
              </a:spcBef>
              <a:spcAft>
                <a:spcPts val="230"/>
              </a:spcAft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Stafford" panose="00000400000000000000" pitchFamily="2" charset="0"/>
                <a:ea typeface="Stafford" panose="00000400000000000000" pitchFamily="2" charset="0"/>
                <a:cs typeface="Tahoma" pitchFamily="34" charset="0"/>
              </a:defRPr>
            </a:lvl5pPr>
            <a:lvl6pPr marL="1365250" indent="-188913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6pPr>
            <a:lvl7pPr marL="1822450" indent="-188913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7pPr>
            <a:lvl8pPr marL="2279650" indent="-188913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8pPr>
            <a:lvl9pPr marL="2736850" indent="-188913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kern="0" dirty="0" smtClean="0"/>
              <a:t>May be stacked until no more energy decrease in original occurs</a:t>
            </a:r>
            <a:endParaRPr lang="en-US" kern="0" dirty="0"/>
          </a:p>
        </p:txBody>
      </p:sp>
    </p:spTree>
    <p:extLst>
      <p:ext uri="{BB962C8B-B14F-4D97-AF65-F5344CB8AC3E}">
        <p14:creationId xmlns:p14="http://schemas.microsoft.com/office/powerpoint/2010/main" val="173591211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Components &amp; control flow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775" y="2348879"/>
            <a:ext cx="8461697" cy="2713423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601050" y="3135713"/>
            <a:ext cx="4514954" cy="1008112"/>
            <a:chOff x="601050" y="3135713"/>
            <a:chExt cx="4514954" cy="1008112"/>
          </a:xfrm>
        </p:grpSpPr>
        <p:sp>
          <p:nvSpPr>
            <p:cNvPr id="5" name="Rounded Rectangle 4"/>
            <p:cNvSpPr/>
            <p:nvPr/>
          </p:nvSpPr>
          <p:spPr>
            <a:xfrm>
              <a:off x="601050" y="3135713"/>
              <a:ext cx="936104" cy="1008112"/>
            </a:xfrm>
            <a:prstGeom prst="round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ounded Rectangle 5"/>
            <p:cNvSpPr/>
            <p:nvPr/>
          </p:nvSpPr>
          <p:spPr>
            <a:xfrm>
              <a:off x="3811973" y="3135713"/>
              <a:ext cx="1304031" cy="1008112"/>
            </a:xfrm>
            <a:prstGeom prst="round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69134152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Growing spanning trees</a:t>
            </a:r>
            <a:endParaRPr lang="en-US" dirty="0"/>
          </a:p>
        </p:txBody>
      </p:sp>
      <p:sp>
        <p:nvSpPr>
          <p:cNvPr id="6" name="Oval 5"/>
          <p:cNvSpPr/>
          <p:nvPr/>
        </p:nvSpPr>
        <p:spPr>
          <a:xfrm>
            <a:off x="683568" y="2852936"/>
            <a:ext cx="432048" cy="432048"/>
          </a:xfrm>
          <a:prstGeom prst="ellips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1011397" y="5589240"/>
            <a:ext cx="432048" cy="432048"/>
          </a:xfrm>
          <a:prstGeom prst="ellips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1763688" y="4405546"/>
            <a:ext cx="432048" cy="432048"/>
          </a:xfrm>
          <a:prstGeom prst="ellips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2815105" y="3195706"/>
            <a:ext cx="432048" cy="432048"/>
          </a:xfrm>
          <a:prstGeom prst="ellips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1763688" y="2121780"/>
            <a:ext cx="432048" cy="432048"/>
          </a:xfrm>
          <a:prstGeom prst="ellips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</a:t>
            </a:r>
            <a:endParaRPr lang="en-US" dirty="0"/>
          </a:p>
        </p:txBody>
      </p:sp>
      <p:sp>
        <p:nvSpPr>
          <p:cNvPr id="11" name="Oval 10"/>
          <p:cNvSpPr/>
          <p:nvPr/>
        </p:nvSpPr>
        <p:spPr>
          <a:xfrm>
            <a:off x="4283968" y="1556792"/>
            <a:ext cx="432048" cy="432048"/>
          </a:xfrm>
          <a:prstGeom prst="ellips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8100392" y="2204864"/>
            <a:ext cx="432048" cy="432048"/>
          </a:xfrm>
          <a:prstGeom prst="ellips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5796136" y="2898556"/>
            <a:ext cx="432048" cy="432048"/>
          </a:xfrm>
          <a:prstGeom prst="ellips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/>
          <p:cNvCxnSpPr>
            <a:stCxn id="6" idx="7"/>
            <a:endCxn id="10" idx="3"/>
          </p:cNvCxnSpPr>
          <p:nvPr/>
        </p:nvCxnSpPr>
        <p:spPr>
          <a:xfrm flipV="1">
            <a:off x="1052344" y="2490556"/>
            <a:ext cx="774616" cy="425652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/>
          <p:cNvCxnSpPr>
            <a:stCxn id="10" idx="7"/>
            <a:endCxn id="11" idx="2"/>
          </p:cNvCxnSpPr>
          <p:nvPr/>
        </p:nvCxnSpPr>
        <p:spPr>
          <a:xfrm flipV="1">
            <a:off x="2132464" y="1772816"/>
            <a:ext cx="2151504" cy="412236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/>
          <p:cNvCxnSpPr>
            <a:stCxn id="6" idx="6"/>
            <a:endCxn id="9" idx="2"/>
          </p:cNvCxnSpPr>
          <p:nvPr/>
        </p:nvCxnSpPr>
        <p:spPr>
          <a:xfrm>
            <a:off x="1115616" y="3068960"/>
            <a:ext cx="1699489" cy="34277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>
            <a:stCxn id="10" idx="5"/>
            <a:endCxn id="9" idx="1"/>
          </p:cNvCxnSpPr>
          <p:nvPr/>
        </p:nvCxnSpPr>
        <p:spPr>
          <a:xfrm>
            <a:off x="2132464" y="2490556"/>
            <a:ext cx="745913" cy="768422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3" name="Straight Connector 22"/>
          <p:cNvCxnSpPr>
            <a:stCxn id="9" idx="6"/>
            <a:endCxn id="13" idx="2"/>
          </p:cNvCxnSpPr>
          <p:nvPr/>
        </p:nvCxnSpPr>
        <p:spPr>
          <a:xfrm flipV="1">
            <a:off x="3247153" y="3114580"/>
            <a:ext cx="2548983" cy="29715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>
            <a:stCxn id="11" idx="6"/>
            <a:endCxn id="12" idx="1"/>
          </p:cNvCxnSpPr>
          <p:nvPr/>
        </p:nvCxnSpPr>
        <p:spPr>
          <a:xfrm>
            <a:off x="4716016" y="1772816"/>
            <a:ext cx="3447648" cy="495320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4" name="Straight Connector 33"/>
          <p:cNvCxnSpPr>
            <a:stCxn id="13" idx="7"/>
            <a:endCxn id="12" idx="2"/>
          </p:cNvCxnSpPr>
          <p:nvPr/>
        </p:nvCxnSpPr>
        <p:spPr>
          <a:xfrm flipV="1">
            <a:off x="6164912" y="2420888"/>
            <a:ext cx="1935480" cy="54094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>
            <a:stCxn id="6" idx="4"/>
            <a:endCxn id="7" idx="0"/>
          </p:cNvCxnSpPr>
          <p:nvPr/>
        </p:nvCxnSpPr>
        <p:spPr>
          <a:xfrm>
            <a:off x="899592" y="3284984"/>
            <a:ext cx="327829" cy="2304256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>
            <a:stCxn id="6" idx="5"/>
            <a:endCxn id="8" idx="1"/>
          </p:cNvCxnSpPr>
          <p:nvPr/>
        </p:nvCxnSpPr>
        <p:spPr>
          <a:xfrm>
            <a:off x="1052344" y="3221712"/>
            <a:ext cx="774616" cy="1247106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1" name="Straight Connector 40"/>
          <p:cNvCxnSpPr>
            <a:stCxn id="8" idx="3"/>
            <a:endCxn id="7" idx="7"/>
          </p:cNvCxnSpPr>
          <p:nvPr/>
        </p:nvCxnSpPr>
        <p:spPr>
          <a:xfrm flipH="1">
            <a:off x="1380173" y="4774322"/>
            <a:ext cx="446787" cy="878190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3" name="Straight Connector 42"/>
          <p:cNvCxnSpPr>
            <a:stCxn id="8" idx="7"/>
            <a:endCxn id="9" idx="3"/>
          </p:cNvCxnSpPr>
          <p:nvPr/>
        </p:nvCxnSpPr>
        <p:spPr>
          <a:xfrm flipV="1">
            <a:off x="2132464" y="3564482"/>
            <a:ext cx="745913" cy="904336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Oval 43"/>
          <p:cNvSpPr/>
          <p:nvPr/>
        </p:nvSpPr>
        <p:spPr>
          <a:xfrm>
            <a:off x="6784868" y="5589240"/>
            <a:ext cx="432048" cy="432048"/>
          </a:xfrm>
          <a:prstGeom prst="ellips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/>
          <p:cNvSpPr/>
          <p:nvPr/>
        </p:nvSpPr>
        <p:spPr>
          <a:xfrm>
            <a:off x="7869100" y="4608175"/>
            <a:ext cx="432048" cy="432048"/>
          </a:xfrm>
          <a:prstGeom prst="ellips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/>
          <p:cNvSpPr/>
          <p:nvPr/>
        </p:nvSpPr>
        <p:spPr>
          <a:xfrm>
            <a:off x="7132910" y="3559188"/>
            <a:ext cx="432048" cy="432048"/>
          </a:xfrm>
          <a:prstGeom prst="ellips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/>
          <p:cNvSpPr/>
          <p:nvPr/>
        </p:nvSpPr>
        <p:spPr>
          <a:xfrm>
            <a:off x="6007792" y="4293096"/>
            <a:ext cx="432048" cy="432048"/>
          </a:xfrm>
          <a:prstGeom prst="ellips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/>
          <p:cNvSpPr/>
          <p:nvPr/>
        </p:nvSpPr>
        <p:spPr>
          <a:xfrm>
            <a:off x="4700748" y="4423719"/>
            <a:ext cx="432048" cy="432048"/>
          </a:xfrm>
          <a:prstGeom prst="ellips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0" name="Straight Connector 49"/>
          <p:cNvCxnSpPr>
            <a:stCxn id="48" idx="6"/>
            <a:endCxn id="47" idx="2"/>
          </p:cNvCxnSpPr>
          <p:nvPr/>
        </p:nvCxnSpPr>
        <p:spPr>
          <a:xfrm flipV="1">
            <a:off x="5132796" y="4509120"/>
            <a:ext cx="874996" cy="130623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>
            <a:stCxn id="9" idx="5"/>
            <a:endCxn id="48" idx="1"/>
          </p:cNvCxnSpPr>
          <p:nvPr/>
        </p:nvCxnSpPr>
        <p:spPr>
          <a:xfrm>
            <a:off x="3183881" y="3564482"/>
            <a:ext cx="1580139" cy="922509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2" name="Straight Connector 61"/>
          <p:cNvCxnSpPr>
            <a:stCxn id="13" idx="4"/>
            <a:endCxn id="47" idx="0"/>
          </p:cNvCxnSpPr>
          <p:nvPr/>
        </p:nvCxnSpPr>
        <p:spPr>
          <a:xfrm>
            <a:off x="6012160" y="3330604"/>
            <a:ext cx="211656" cy="962492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>
            <a:stCxn id="13" idx="6"/>
            <a:endCxn id="46" idx="1"/>
          </p:cNvCxnSpPr>
          <p:nvPr/>
        </p:nvCxnSpPr>
        <p:spPr>
          <a:xfrm>
            <a:off x="6228184" y="3114580"/>
            <a:ext cx="967998" cy="507880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7" name="Straight Connector 66"/>
          <p:cNvCxnSpPr>
            <a:stCxn id="46" idx="3"/>
            <a:endCxn id="47" idx="7"/>
          </p:cNvCxnSpPr>
          <p:nvPr/>
        </p:nvCxnSpPr>
        <p:spPr>
          <a:xfrm flipH="1">
            <a:off x="6376568" y="3927964"/>
            <a:ext cx="819614" cy="428404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9" name="Straight Connector 68"/>
          <p:cNvCxnSpPr>
            <a:stCxn id="7" idx="6"/>
            <a:endCxn id="44" idx="2"/>
          </p:cNvCxnSpPr>
          <p:nvPr/>
        </p:nvCxnSpPr>
        <p:spPr>
          <a:xfrm>
            <a:off x="1443445" y="5805264"/>
            <a:ext cx="5341423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/>
          <p:cNvCxnSpPr>
            <a:stCxn id="44" idx="7"/>
            <a:endCxn id="45" idx="3"/>
          </p:cNvCxnSpPr>
          <p:nvPr/>
        </p:nvCxnSpPr>
        <p:spPr>
          <a:xfrm flipV="1">
            <a:off x="7153644" y="4976951"/>
            <a:ext cx="778728" cy="675561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3" name="Straight Connector 72"/>
          <p:cNvCxnSpPr>
            <a:stCxn id="12" idx="4"/>
            <a:endCxn id="45" idx="7"/>
          </p:cNvCxnSpPr>
          <p:nvPr/>
        </p:nvCxnSpPr>
        <p:spPr>
          <a:xfrm flipH="1">
            <a:off x="8237876" y="2636912"/>
            <a:ext cx="78540" cy="2034535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/>
          <p:cNvCxnSpPr>
            <a:stCxn id="47" idx="5"/>
            <a:endCxn id="44" idx="0"/>
          </p:cNvCxnSpPr>
          <p:nvPr/>
        </p:nvCxnSpPr>
        <p:spPr>
          <a:xfrm>
            <a:off x="6376568" y="4661872"/>
            <a:ext cx="624324" cy="927368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/>
          <p:cNvCxnSpPr>
            <a:stCxn id="46" idx="5"/>
            <a:endCxn id="45" idx="1"/>
          </p:cNvCxnSpPr>
          <p:nvPr/>
        </p:nvCxnSpPr>
        <p:spPr>
          <a:xfrm>
            <a:off x="7501686" y="3927964"/>
            <a:ext cx="430686" cy="743483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/>
          <p:cNvCxnSpPr>
            <a:stCxn id="48" idx="5"/>
            <a:endCxn id="44" idx="1"/>
          </p:cNvCxnSpPr>
          <p:nvPr/>
        </p:nvCxnSpPr>
        <p:spPr>
          <a:xfrm>
            <a:off x="5069524" y="4792495"/>
            <a:ext cx="1778616" cy="860017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1" name="Straight Connector 80"/>
          <p:cNvCxnSpPr>
            <a:stCxn id="46" idx="7"/>
            <a:endCxn id="12" idx="3"/>
          </p:cNvCxnSpPr>
          <p:nvPr/>
        </p:nvCxnSpPr>
        <p:spPr>
          <a:xfrm flipV="1">
            <a:off x="7501686" y="2573640"/>
            <a:ext cx="661978" cy="1048820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7460955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Benchmarks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Benchmark machine</a:t>
            </a:r>
          </a:p>
          <a:p>
            <a:pPr marL="701675" lvl="2" indent="-342900">
              <a:buFont typeface="Arial" panose="020B0604020202020204" pitchFamily="34" charset="0"/>
              <a:buChar char="•"/>
            </a:pPr>
            <a:r>
              <a:rPr lang="en-US" dirty="0" smtClean="0"/>
              <a:t>CPU: Xeon E5-2650</a:t>
            </a:r>
          </a:p>
          <a:p>
            <a:pPr marL="701675" lvl="2" indent="-342900">
              <a:buFont typeface="Arial" panose="020B0604020202020204" pitchFamily="34" charset="0"/>
              <a:buChar char="•"/>
            </a:pPr>
            <a:r>
              <a:rPr lang="en-US" dirty="0" smtClean="0"/>
              <a:t>256 GB RAM</a:t>
            </a:r>
          </a:p>
          <a:p>
            <a:pPr marL="701675" lvl="2" indent="-342900">
              <a:buFont typeface="Arial" panose="020B0604020202020204" pitchFamily="34" charset="0"/>
              <a:buChar char="•"/>
            </a:pPr>
            <a:r>
              <a:rPr lang="en-US" dirty="0" smtClean="0"/>
              <a:t>GPU: NVIDIA Titan X (12 GB VRAM, 3072 CUDA cores)</a:t>
            </a:r>
          </a:p>
          <a:p>
            <a:pPr marL="701675" lvl="2" indent="-342900">
              <a:buFont typeface="Arial" panose="020B0604020202020204" pitchFamily="34" charset="0"/>
              <a:buChar char="•"/>
            </a:pPr>
            <a:r>
              <a:rPr lang="en-US" dirty="0" smtClean="0"/>
              <a:t>Compiled using GCC 4.8</a:t>
            </a:r>
          </a:p>
          <a:p>
            <a:pPr marL="701675" lvl="2" indent="-342900">
              <a:buFont typeface="Arial" panose="020B0604020202020204" pitchFamily="34" charset="0"/>
              <a:buChar char="•"/>
            </a:pPr>
            <a:r>
              <a:rPr lang="en-US" dirty="0" smtClean="0"/>
              <a:t>CUDA 7.5 + Intel TBB 4.4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US" dirty="0" smtClean="0"/>
              <a:t>Competitors:</a:t>
            </a:r>
          </a:p>
          <a:p>
            <a:pPr marL="701675" lvl="2" indent="-342900">
              <a:buFont typeface="Arial" panose="020B0604020202020204" pitchFamily="34" charset="0"/>
              <a:buChar char="•"/>
            </a:pPr>
            <a:r>
              <a:rPr lang="en-US" dirty="0" smtClean="0"/>
              <a:t>GCO (with BK-flow, parallel grid-flow/GRIDGCO, parallel hybrid-flow/DGCO)</a:t>
            </a:r>
          </a:p>
          <a:p>
            <a:pPr marL="701675" lvl="2" indent="-342900">
              <a:buFont typeface="Arial" panose="020B0604020202020204" pitchFamily="34" charset="0"/>
              <a:buChar char="•"/>
            </a:pPr>
            <a:r>
              <a:rPr lang="en-US" dirty="0" smtClean="0"/>
              <a:t>BP, TRW-S</a:t>
            </a:r>
          </a:p>
          <a:p>
            <a:pPr marL="701675" lvl="2" indent="-342900">
              <a:buFont typeface="Arial" panose="020B0604020202020204" pitchFamily="34" charset="0"/>
              <a:buChar char="•"/>
            </a:pPr>
            <a:r>
              <a:rPr lang="en-US" dirty="0" err="1" smtClean="0"/>
              <a:t>FastPD</a:t>
            </a:r>
            <a:endParaRPr lang="en-US" dirty="0" smtClean="0"/>
          </a:p>
          <a:p>
            <a:pPr marL="701675" lvl="2" indent="-342900">
              <a:buFont typeface="Arial" panose="020B0604020202020204" pitchFamily="34" charset="0"/>
              <a:buChar char="•"/>
            </a:pPr>
            <a:r>
              <a:rPr lang="en-US" dirty="0" smtClean="0"/>
              <a:t>CK-BCD (on horizontal/vertical lines)</a:t>
            </a:r>
          </a:p>
          <a:p>
            <a:pPr marL="701675" lvl="2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306597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Small dataset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1484784"/>
            <a:ext cx="4824536" cy="482008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292080" y="2069460"/>
            <a:ext cx="3600400" cy="1287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 smtClean="0"/>
              <a:t>Nodes: 166,222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 smtClean="0"/>
              <a:t>Edges: 331,627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 smtClean="0"/>
              <a:t>Labels: 20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060237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Medium dataset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1484784"/>
            <a:ext cx="5040560" cy="471592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292080" y="2069460"/>
            <a:ext cx="36004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 smtClean="0"/>
              <a:t>Nodes: 1,308,160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 smtClean="0"/>
              <a:t>Edges: 2,614,018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 smtClean="0"/>
              <a:t>Labels: 96 (avg. 67)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820133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Large dataset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1556792"/>
            <a:ext cx="5040560" cy="473821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292080" y="2069460"/>
            <a:ext cx="36004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 smtClean="0"/>
              <a:t>Nodes: 12,463,814,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 smtClean="0"/>
              <a:t>Edges: 18,697,742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 smtClean="0"/>
              <a:t>Labels: 539 (avg. 56)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056909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Dataset with a large label set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124" y="1556792"/>
            <a:ext cx="4877948" cy="475252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292080" y="2069460"/>
            <a:ext cx="36004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 smtClean="0"/>
              <a:t>Nodes: 15,393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 smtClean="0"/>
              <a:t>Edges: 97,275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 smtClean="0"/>
              <a:t>Labels: 15,393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64079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MRF in a graphics application (I)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[Waechter et al., ECCV 2014]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3D model texturing from </a:t>
            </a:r>
            <a:br>
              <a:rPr lang="en-US" dirty="0" smtClean="0"/>
            </a:br>
            <a:r>
              <a:rPr lang="en-US" dirty="0" smtClean="0"/>
              <a:t>registered photos</a:t>
            </a:r>
          </a:p>
          <a:p>
            <a:pPr marL="358775" lvl="2" indent="0">
              <a:buNone/>
            </a:pPr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r="49136"/>
          <a:stretch/>
        </p:blipFill>
        <p:spPr>
          <a:xfrm>
            <a:off x="4040385" y="2204864"/>
            <a:ext cx="4852095" cy="4038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4755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Influence of heuristics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96" y="1772816"/>
            <a:ext cx="8940244" cy="4176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163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you might want to use it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Close to “one size fits all”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No worries about topologies or energy functions…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… just test whatever you need.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You’ll get…</a:t>
            </a:r>
          </a:p>
          <a:p>
            <a:pPr marL="701675" lvl="2" indent="-342900">
              <a:buFont typeface="Arial" panose="020B0604020202020204" pitchFamily="34" charset="0"/>
              <a:buChar char="•"/>
            </a:pPr>
            <a:r>
              <a:rPr lang="en-US" dirty="0" smtClean="0"/>
              <a:t>Excellent performance on large data sets</a:t>
            </a:r>
          </a:p>
          <a:p>
            <a:pPr marL="701675" lvl="2" indent="-342900">
              <a:buFont typeface="Arial" panose="020B0604020202020204" pitchFamily="34" charset="0"/>
              <a:buChar char="•"/>
            </a:pPr>
            <a:r>
              <a:rPr lang="en-US" dirty="0" smtClean="0"/>
              <a:t>Close to state-of-the-art for smaller data sets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874765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Code &amp; datasets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107504" y="1527195"/>
            <a:ext cx="4176464" cy="3774013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 smtClean="0"/>
              <a:t>CPU/GPU </a:t>
            </a:r>
            <a:r>
              <a:rPr lang="en-US" dirty="0" smtClean="0"/>
              <a:t>code currently being reworked, available shortly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Need our research code now? Please contact us.</a:t>
            </a:r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4572000" y="1685691"/>
            <a:ext cx="3960440" cy="3347915"/>
            <a:chOff x="4499992" y="2348880"/>
            <a:chExt cx="4464496" cy="3774013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499992" y="2348880"/>
              <a:ext cx="4464496" cy="3774013"/>
            </a:xfrm>
            <a:prstGeom prst="snip2Diag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88900" algn="tl" rotWithShape="0">
                <a:srgbClr val="000000">
                  <a:alpha val="45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72258" y="3403486"/>
              <a:ext cx="2520280" cy="2520280"/>
            </a:xfrm>
            <a:prstGeom prst="rect">
              <a:avLst/>
            </a:prstGeom>
          </p:spPr>
        </p:pic>
      </p:grpSp>
      <p:sp>
        <p:nvSpPr>
          <p:cNvPr id="3" name="TextBox 2"/>
          <p:cNvSpPr txBox="1"/>
          <p:nvPr/>
        </p:nvSpPr>
        <p:spPr>
          <a:xfrm>
            <a:off x="721986" y="5229200"/>
            <a:ext cx="77384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0070C0"/>
                </a:solidFill>
              </a:rPr>
              <a:t>tinyurl.com/</a:t>
            </a:r>
            <a:r>
              <a:rPr lang="en-US" sz="4800" b="1" dirty="0" err="1" smtClean="0">
                <a:solidFill>
                  <a:srgbClr val="0070C0"/>
                </a:solidFill>
              </a:rPr>
              <a:t>gcc-mapmap</a:t>
            </a:r>
            <a:endParaRPr lang="en-US" sz="48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852340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Backup slides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4861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Ensuring </a:t>
            </a:r>
            <a:r>
              <a:rPr lang="en-US" dirty="0" err="1" smtClean="0"/>
              <a:t>maximality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Maximal acyclic coordinate set: no free node can become a coordinate without breaking </a:t>
            </a:r>
            <a:r>
              <a:rPr lang="en-US" dirty="0" err="1" smtClean="0"/>
              <a:t>acyclicity</a:t>
            </a:r>
            <a:endParaRPr lang="en-US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Necessary measures:</a:t>
            </a:r>
          </a:p>
          <a:p>
            <a:pPr marL="701675" lvl="2" indent="-342900">
              <a:buFont typeface="Arial" panose="020B0604020202020204" pitchFamily="34" charset="0"/>
              <a:buChar char="•"/>
            </a:pPr>
            <a:r>
              <a:rPr lang="en-US" dirty="0" smtClean="0"/>
              <a:t>Conflict handling with complete rollback</a:t>
            </a:r>
          </a:p>
          <a:p>
            <a:pPr marL="701675" lvl="2" indent="-342900">
              <a:buFont typeface="Arial" panose="020B0604020202020204" pitchFamily="34" charset="0"/>
              <a:buChar char="•"/>
            </a:pPr>
            <a:r>
              <a:rPr lang="en-US" i="1" dirty="0" smtClean="0"/>
              <a:t>Rescue</a:t>
            </a:r>
            <a:r>
              <a:rPr lang="en-US" dirty="0" smtClean="0"/>
              <a:t> iteration</a:t>
            </a:r>
          </a:p>
          <a:p>
            <a:pPr marL="881062" lvl="3" indent="-342900">
              <a:buFont typeface="Arial" panose="020B0604020202020204" pitchFamily="34" charset="0"/>
              <a:buChar char="•"/>
            </a:pPr>
            <a:r>
              <a:rPr lang="en-US" dirty="0" smtClean="0"/>
              <a:t>Algorithm may get stuck</a:t>
            </a:r>
          </a:p>
          <a:p>
            <a:pPr marL="881062" lvl="3" indent="-342900">
              <a:buFont typeface="Arial" panose="020B0604020202020204" pitchFamily="34" charset="0"/>
              <a:buChar char="•"/>
            </a:pPr>
            <a:r>
              <a:rPr lang="en-US" dirty="0" smtClean="0"/>
              <a:t>Solution: add 0-marker node as new root, proceed as usual </a:t>
            </a:r>
            <a:endParaRPr lang="en-US" dirty="0"/>
          </a:p>
        </p:txBody>
      </p:sp>
      <p:sp>
        <p:nvSpPr>
          <p:cNvPr id="4" name="Oval 3"/>
          <p:cNvSpPr/>
          <p:nvPr/>
        </p:nvSpPr>
        <p:spPr>
          <a:xfrm>
            <a:off x="3463809" y="4869160"/>
            <a:ext cx="432048" cy="432048"/>
          </a:xfrm>
          <a:prstGeom prst="ellips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3467639" y="5731417"/>
            <a:ext cx="432048" cy="432048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2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2411760" y="5733256"/>
            <a:ext cx="432048" cy="432048"/>
          </a:xfrm>
          <a:prstGeom prst="ellips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4523518" y="5733256"/>
            <a:ext cx="432048" cy="432048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0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cxnSp>
        <p:nvCxnSpPr>
          <p:cNvPr id="8" name="Straight Connector 7"/>
          <p:cNvCxnSpPr>
            <a:stCxn id="5" idx="0"/>
            <a:endCxn id="4" idx="4"/>
          </p:cNvCxnSpPr>
          <p:nvPr/>
        </p:nvCxnSpPr>
        <p:spPr>
          <a:xfrm flipH="1" flipV="1">
            <a:off x="3679833" y="5301208"/>
            <a:ext cx="3830" cy="430209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>
            <a:stCxn id="5" idx="2"/>
            <a:endCxn id="6" idx="6"/>
          </p:cNvCxnSpPr>
          <p:nvPr/>
        </p:nvCxnSpPr>
        <p:spPr>
          <a:xfrm flipH="1">
            <a:off x="2843808" y="5947441"/>
            <a:ext cx="623831" cy="1839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>
            <a:stCxn id="5" idx="6"/>
            <a:endCxn id="7" idx="2"/>
          </p:cNvCxnSpPr>
          <p:nvPr/>
        </p:nvCxnSpPr>
        <p:spPr>
          <a:xfrm>
            <a:off x="3899687" y="5947441"/>
            <a:ext cx="623831" cy="1839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2051720" y="5961078"/>
            <a:ext cx="360040" cy="0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/>
          <p:cNvCxnSpPr>
            <a:stCxn id="4" idx="0"/>
          </p:cNvCxnSpPr>
          <p:nvPr/>
        </p:nvCxnSpPr>
        <p:spPr>
          <a:xfrm flipV="1">
            <a:off x="3679833" y="4509120"/>
            <a:ext cx="0" cy="360040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0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Markov Random Fields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4"/>
              <p:cNvSpPr>
                <a:spLocks noGrp="1"/>
              </p:cNvSpPr>
              <p:nvPr>
                <p:ph idx="1"/>
              </p:nvPr>
            </p:nvSpPr>
            <p:spPr>
              <a:xfrm>
                <a:off x="360000" y="1620001"/>
                <a:ext cx="6823569" cy="1376952"/>
              </a:xfrm>
            </p:spPr>
            <p:txBody>
              <a:bodyPr/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dirty="0" smtClean="0"/>
                  <a:t>Models distribution of pairwise dependent discrete  random variables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dirty="0" smtClean="0"/>
                  <a:t>, given data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endParaRPr lang="en-US" dirty="0" smtClean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dirty="0" smtClean="0"/>
                  <a:t>“Product of potentials” - form:</a:t>
                </a:r>
              </a:p>
              <a:p>
                <a:pPr marL="0" indent="0"/>
                <a:r>
                  <a:rPr lang="en-US" dirty="0" smtClean="0"/>
                  <a:t>	</a:t>
                </a:r>
              </a:p>
              <a:p>
                <a:pPr marL="0" indent="0"/>
                <a:endParaRPr lang="en-US" dirty="0"/>
              </a:p>
            </p:txBody>
          </p:sp>
        </mc:Choice>
        <mc:Fallback xmlns="">
          <p:sp>
            <p:nvSpPr>
              <p:cNvPr id="5" name="Content Placeholder 4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60000" y="1620001"/>
                <a:ext cx="6823569" cy="1376952"/>
              </a:xfrm>
              <a:blipFill rotWithShape="0">
                <a:blip r:embed="rId2"/>
                <a:stretch>
                  <a:fillRect l="-2145" b="-22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467544" y="3011852"/>
                <a:ext cx="3888432" cy="15692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smtClean="0">
                          <a:latin typeface="Cambria Math" panose="02040503050406030204" pitchFamily="18" charset="0"/>
                        </a:rPr>
                        <m:t>𝑝</m:t>
                      </m:r>
                      <m:d>
                        <m:d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sz="28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𝑍</m:t>
                          </m:r>
                        </m:den>
                      </m:f>
                      <m:nary>
                        <m:naryPr>
                          <m:chr m:val="∏"/>
                          <m:supHide m:val="on"/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sz="2800" i="1">
                              <a:latin typeface="Cambria Math" panose="02040503050406030204" pitchFamily="18" charset="0"/>
                            </a:rPr>
                            <m:t>𝐶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𝜑</m:t>
                              </m:r>
                            </m:e>
                            <m:sub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sub>
                          </m:sSub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sub>
                          </m:s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|</m:t>
                          </m:r>
                          <m:sSub>
                            <m:sSub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sub>
                          </m:sSub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nary>
                    </m:oMath>
                  </m:oMathPara>
                </a14:m>
                <a:endParaRPr lang="en-US" sz="2800" dirty="0"/>
              </a:p>
              <a:p>
                <a:endParaRPr lang="en-US" sz="2800" dirty="0"/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7544" y="3011852"/>
                <a:ext cx="3888432" cy="1569276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Oval 5"/>
              <p:cNvSpPr/>
              <p:nvPr/>
            </p:nvSpPr>
            <p:spPr>
              <a:xfrm>
                <a:off x="5774534" y="3126068"/>
                <a:ext cx="648072" cy="648072"/>
              </a:xfrm>
              <a:prstGeom prst="ellips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" name="Oval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74534" y="3126068"/>
                <a:ext cx="648072" cy="648072"/>
              </a:xfrm>
              <a:prstGeom prst="ellipse">
                <a:avLst/>
              </a:prstGeom>
              <a:blipFill rotWithShape="0">
                <a:blip r:embed="rId4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Oval 6"/>
              <p:cNvSpPr/>
              <p:nvPr/>
            </p:nvSpPr>
            <p:spPr>
              <a:xfrm>
                <a:off x="5774534" y="4998276"/>
                <a:ext cx="648072" cy="648072"/>
              </a:xfrm>
              <a:prstGeom prst="ellips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7" name="Oval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74534" y="4998276"/>
                <a:ext cx="648072" cy="648072"/>
              </a:xfrm>
              <a:prstGeom prst="ellipse">
                <a:avLst/>
              </a:prstGeom>
              <a:blipFill rotWithShape="0">
                <a:blip r:embed="rId5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Oval 7"/>
              <p:cNvSpPr/>
              <p:nvPr/>
            </p:nvSpPr>
            <p:spPr>
              <a:xfrm>
                <a:off x="7862766" y="3126068"/>
                <a:ext cx="648072" cy="648072"/>
              </a:xfrm>
              <a:prstGeom prst="ellips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8" name="Oval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62766" y="3126068"/>
                <a:ext cx="648072" cy="648072"/>
              </a:xfrm>
              <a:prstGeom prst="ellipse">
                <a:avLst/>
              </a:prstGeom>
              <a:blipFill rotWithShape="0">
                <a:blip r:embed="rId6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Oval 8"/>
              <p:cNvSpPr/>
              <p:nvPr/>
            </p:nvSpPr>
            <p:spPr>
              <a:xfrm>
                <a:off x="7862766" y="4998276"/>
                <a:ext cx="648072" cy="648072"/>
              </a:xfrm>
              <a:prstGeom prst="ellips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9" name="Oval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62766" y="4998276"/>
                <a:ext cx="648072" cy="648072"/>
              </a:xfrm>
              <a:prstGeom prst="ellipse">
                <a:avLst/>
              </a:prstGeom>
              <a:blipFill rotWithShape="0">
                <a:blip r:embed="rId7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" name="Straight Connector 9"/>
          <p:cNvCxnSpPr>
            <a:stCxn id="6" idx="4"/>
            <a:endCxn id="7" idx="0"/>
          </p:cNvCxnSpPr>
          <p:nvPr/>
        </p:nvCxnSpPr>
        <p:spPr>
          <a:xfrm>
            <a:off x="6098570" y="3774140"/>
            <a:ext cx="0" cy="1224136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/>
          <p:cNvCxnSpPr>
            <a:stCxn id="6" idx="6"/>
            <a:endCxn id="8" idx="2"/>
          </p:cNvCxnSpPr>
          <p:nvPr/>
        </p:nvCxnSpPr>
        <p:spPr>
          <a:xfrm>
            <a:off x="6422606" y="3450104"/>
            <a:ext cx="1440160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/>
          <p:cNvCxnSpPr>
            <a:stCxn id="7" idx="6"/>
            <a:endCxn id="9" idx="2"/>
          </p:cNvCxnSpPr>
          <p:nvPr/>
        </p:nvCxnSpPr>
        <p:spPr>
          <a:xfrm>
            <a:off x="6422606" y="5322312"/>
            <a:ext cx="1440160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/>
          <p:cNvCxnSpPr>
            <a:stCxn id="8" idx="4"/>
            <a:endCxn id="9" idx="0"/>
          </p:cNvCxnSpPr>
          <p:nvPr/>
        </p:nvCxnSpPr>
        <p:spPr>
          <a:xfrm>
            <a:off x="8186802" y="3774140"/>
            <a:ext cx="0" cy="1224136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/>
          <p:cNvCxnSpPr>
            <a:stCxn id="6" idx="5"/>
            <a:endCxn id="9" idx="1"/>
          </p:cNvCxnSpPr>
          <p:nvPr/>
        </p:nvCxnSpPr>
        <p:spPr>
          <a:xfrm>
            <a:off x="6327698" y="3679232"/>
            <a:ext cx="1629976" cy="1413952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Straight Connector 20"/>
          <p:cNvCxnSpPr>
            <a:stCxn id="7" idx="7"/>
            <a:endCxn id="8" idx="3"/>
          </p:cNvCxnSpPr>
          <p:nvPr/>
        </p:nvCxnSpPr>
        <p:spPr>
          <a:xfrm flipV="1">
            <a:off x="6327698" y="3679232"/>
            <a:ext cx="1629976" cy="1413952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2" name="Rounded Rectangle 21"/>
          <p:cNvSpPr/>
          <p:nvPr/>
        </p:nvSpPr>
        <p:spPr>
          <a:xfrm>
            <a:off x="2555776" y="3289804"/>
            <a:ext cx="1728192" cy="534406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ounded Rectangle 22"/>
          <p:cNvSpPr/>
          <p:nvPr/>
        </p:nvSpPr>
        <p:spPr>
          <a:xfrm>
            <a:off x="5414494" y="2924944"/>
            <a:ext cx="3405978" cy="2952328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" name="Straight Connector 24"/>
          <p:cNvCxnSpPr>
            <a:endCxn id="23" idx="1"/>
          </p:cNvCxnSpPr>
          <p:nvPr/>
        </p:nvCxnSpPr>
        <p:spPr>
          <a:xfrm>
            <a:off x="4283968" y="3573016"/>
            <a:ext cx="1130526" cy="828092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30" name="Group 29"/>
          <p:cNvGrpSpPr/>
          <p:nvPr/>
        </p:nvGrpSpPr>
        <p:grpSpPr>
          <a:xfrm>
            <a:off x="56405" y="4317775"/>
            <a:ext cx="4385936" cy="1715287"/>
            <a:chOff x="475394" y="4293096"/>
            <a:chExt cx="4385936" cy="171528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TextBox 27"/>
                <p:cNvSpPr txBox="1"/>
                <p:nvPr/>
              </p:nvSpPr>
              <p:spPr>
                <a:xfrm>
                  <a:off x="475394" y="4293096"/>
                  <a:ext cx="4385936" cy="95410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  <m:d>
                          <m:dPr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m:rPr>
                            <m:nor/>
                          </m:rPr>
                          <a:rPr lang="en-US" sz="2800" b="0" i="0" smtClean="0">
                            <a:latin typeface="Cambria Math" panose="02040503050406030204" pitchFamily="18" charset="0"/>
                          </a:rPr>
                          <m:t>log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  <m:d>
                          <m:d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sz="2800" dirty="0"/>
                </a:p>
                <a:p>
                  <a:endParaRPr lang="en-US" sz="2800" dirty="0"/>
                </a:p>
              </p:txBody>
            </p:sp>
          </mc:Choice>
          <mc:Fallback xmlns="">
            <p:sp>
              <p:nvSpPr>
                <p:cNvPr id="28" name="TextBox 2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5394" y="4293096"/>
                  <a:ext cx="4385936" cy="954107"/>
                </a:xfrm>
                <a:prstGeom prst="rect">
                  <a:avLst/>
                </a:prstGeom>
                <a:blipFill rotWithShape="0"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TextBox 28"/>
                <p:cNvSpPr txBox="1"/>
                <p:nvPr/>
              </p:nvSpPr>
              <p:spPr>
                <a:xfrm>
                  <a:off x="1680425" y="4869994"/>
                  <a:ext cx="2952328" cy="113838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𝑍</m:t>
                            </m:r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′</m:t>
                            </m:r>
                          </m:den>
                        </m:f>
                        <m:nary>
                          <m:naryPr>
                            <m:chr m:val="∑"/>
                            <m:supHide m:val="on"/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7"/>
                              </m:rPr>
                              <a:rPr lang="en-US" sz="2800" i="1">
                                <a:latin typeface="Cambria Math" panose="02040503050406030204" pitchFamily="18" charset="0"/>
                              </a:rPr>
                              <m:t>𝐶</m:t>
                            </m:r>
                          </m:sub>
                          <m:sup/>
                          <m:e>
                            <m:sSub>
                              <m:sSubPr>
                                <m:ctrlPr>
                                  <a:rPr lang="en-US" sz="28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8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en-US" sz="2800" i="1">
                                    <a:latin typeface="Cambria Math" panose="02040503050406030204" pitchFamily="18" charset="0"/>
                                  </a:rPr>
                                  <m:t>𝐶</m:t>
                                </m:r>
                              </m:sub>
                            </m:sSub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(</m:t>
                            </m:r>
                            <m:sSub>
                              <m:sSubPr>
                                <m:ctrlPr>
                                  <a:rPr lang="en-US" sz="28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800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sz="2800" i="1">
                                    <a:latin typeface="Cambria Math" panose="02040503050406030204" pitchFamily="18" charset="0"/>
                                  </a:rPr>
                                  <m:t>𝐶</m:t>
                                </m:r>
                              </m:sub>
                            </m:sSub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</m:nary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29" name="TextBox 2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80425" y="4869994"/>
                  <a:ext cx="2952328" cy="1138389"/>
                </a:xfrm>
                <a:prstGeom prst="rect">
                  <a:avLst/>
                </a:prstGeom>
                <a:blipFill rotWithShape="0"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44503798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Markov Random Fields (cont.)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60000" y="1620001"/>
            <a:ext cx="6823569" cy="584864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Useful representation: (bipartite) </a:t>
            </a:r>
            <a:r>
              <a:rPr lang="en-US" b="1" dirty="0" smtClean="0"/>
              <a:t>Factor graph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Oval 1"/>
              <p:cNvSpPr/>
              <p:nvPr/>
            </p:nvSpPr>
            <p:spPr>
              <a:xfrm>
                <a:off x="2699792" y="2420888"/>
                <a:ext cx="648072" cy="648072"/>
              </a:xfrm>
              <a:prstGeom prst="ellips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" name="Oval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9792" y="2420888"/>
                <a:ext cx="648072" cy="648072"/>
              </a:xfrm>
              <a:prstGeom prst="ellipse">
                <a:avLst/>
              </a:prstGeom>
              <a:blipFill rotWithShape="0">
                <a:blip r:embed="rId2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Oval 5"/>
              <p:cNvSpPr/>
              <p:nvPr/>
            </p:nvSpPr>
            <p:spPr>
              <a:xfrm>
                <a:off x="2699792" y="4293096"/>
                <a:ext cx="648072" cy="648072"/>
              </a:xfrm>
              <a:prstGeom prst="ellips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" name="Oval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9792" y="4293096"/>
                <a:ext cx="648072" cy="648072"/>
              </a:xfrm>
              <a:prstGeom prst="ellipse">
                <a:avLst/>
              </a:prstGeom>
              <a:blipFill rotWithShape="0">
                <a:blip r:embed="rId3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Oval 6"/>
              <p:cNvSpPr/>
              <p:nvPr/>
            </p:nvSpPr>
            <p:spPr>
              <a:xfrm>
                <a:off x="4788024" y="2420888"/>
                <a:ext cx="648072" cy="648072"/>
              </a:xfrm>
              <a:prstGeom prst="ellips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7" name="Oval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88024" y="2420888"/>
                <a:ext cx="648072" cy="648072"/>
              </a:xfrm>
              <a:prstGeom prst="ellipse">
                <a:avLst/>
              </a:prstGeom>
              <a:blipFill rotWithShape="0">
                <a:blip r:embed="rId4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Oval 7"/>
              <p:cNvSpPr/>
              <p:nvPr/>
            </p:nvSpPr>
            <p:spPr>
              <a:xfrm>
                <a:off x="4788024" y="4293096"/>
                <a:ext cx="648072" cy="648072"/>
              </a:xfrm>
              <a:prstGeom prst="ellips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8" name="Oval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88024" y="4293096"/>
                <a:ext cx="648072" cy="648072"/>
              </a:xfrm>
              <a:prstGeom prst="ellipse">
                <a:avLst/>
              </a:prstGeom>
              <a:blipFill rotWithShape="0">
                <a:blip r:embed="rId5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Oval 8"/>
              <p:cNvSpPr/>
              <p:nvPr/>
            </p:nvSpPr>
            <p:spPr>
              <a:xfrm>
                <a:off x="6876256" y="2420888"/>
                <a:ext cx="648072" cy="648072"/>
              </a:xfrm>
              <a:prstGeom prst="ellips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9" name="Oval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76256" y="2420888"/>
                <a:ext cx="648072" cy="648072"/>
              </a:xfrm>
              <a:prstGeom prst="ellipse">
                <a:avLst/>
              </a:prstGeom>
              <a:blipFill rotWithShape="0">
                <a:blip r:embed="rId6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Oval 9"/>
              <p:cNvSpPr/>
              <p:nvPr/>
            </p:nvSpPr>
            <p:spPr>
              <a:xfrm>
                <a:off x="6876256" y="4293096"/>
                <a:ext cx="648072" cy="648072"/>
              </a:xfrm>
              <a:prstGeom prst="ellips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6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0" name="Oval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76256" y="4293096"/>
                <a:ext cx="648072" cy="648072"/>
              </a:xfrm>
              <a:prstGeom prst="ellipse">
                <a:avLst/>
              </a:prstGeom>
              <a:blipFill rotWithShape="0">
                <a:blip r:embed="rId7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" name="Straight Connector 10"/>
          <p:cNvCxnSpPr>
            <a:stCxn id="2" idx="4"/>
            <a:endCxn id="6" idx="0"/>
          </p:cNvCxnSpPr>
          <p:nvPr/>
        </p:nvCxnSpPr>
        <p:spPr>
          <a:xfrm>
            <a:off x="3023828" y="3068960"/>
            <a:ext cx="0" cy="1224136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/>
          <p:cNvCxnSpPr>
            <a:stCxn id="6" idx="6"/>
            <a:endCxn id="8" idx="2"/>
          </p:cNvCxnSpPr>
          <p:nvPr/>
        </p:nvCxnSpPr>
        <p:spPr>
          <a:xfrm>
            <a:off x="3347864" y="4617132"/>
            <a:ext cx="1440160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/>
              <p:cNvSpPr/>
              <p:nvPr/>
            </p:nvSpPr>
            <p:spPr>
              <a:xfrm>
                <a:off x="5940152" y="3429000"/>
                <a:ext cx="504056" cy="504056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6" name="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40152" y="3429000"/>
                <a:ext cx="504056" cy="504056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8" name="Straight Connector 17"/>
          <p:cNvCxnSpPr>
            <a:stCxn id="7" idx="5"/>
            <a:endCxn id="16" idx="0"/>
          </p:cNvCxnSpPr>
          <p:nvPr/>
        </p:nvCxnSpPr>
        <p:spPr>
          <a:xfrm>
            <a:off x="5341188" y="2974052"/>
            <a:ext cx="850992" cy="454948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/>
          <p:cNvCxnSpPr>
            <a:stCxn id="9" idx="3"/>
            <a:endCxn id="16" idx="0"/>
          </p:cNvCxnSpPr>
          <p:nvPr/>
        </p:nvCxnSpPr>
        <p:spPr>
          <a:xfrm flipH="1">
            <a:off x="6192180" y="2974052"/>
            <a:ext cx="778984" cy="454948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/>
          <p:cNvCxnSpPr>
            <a:stCxn id="8" idx="7"/>
            <a:endCxn id="16" idx="2"/>
          </p:cNvCxnSpPr>
          <p:nvPr/>
        </p:nvCxnSpPr>
        <p:spPr>
          <a:xfrm flipV="1">
            <a:off x="5341188" y="3933056"/>
            <a:ext cx="850992" cy="454948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Straight Connector 23"/>
          <p:cNvCxnSpPr>
            <a:stCxn id="16" idx="2"/>
            <a:endCxn id="10" idx="1"/>
          </p:cNvCxnSpPr>
          <p:nvPr/>
        </p:nvCxnSpPr>
        <p:spPr>
          <a:xfrm>
            <a:off x="6192180" y="3933056"/>
            <a:ext cx="778984" cy="454948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 24"/>
              <p:cNvSpPr/>
              <p:nvPr/>
            </p:nvSpPr>
            <p:spPr>
              <a:xfrm>
                <a:off x="1331640" y="2492896"/>
                <a:ext cx="504056" cy="504056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5" name="Rectangle 2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1640" y="2492896"/>
                <a:ext cx="504056" cy="504056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/>
              <p:cNvSpPr/>
              <p:nvPr/>
            </p:nvSpPr>
            <p:spPr>
              <a:xfrm>
                <a:off x="1331640" y="4365104"/>
                <a:ext cx="504056" cy="504056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6" name="Rectangle 2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1640" y="4365104"/>
                <a:ext cx="504056" cy="504056"/>
              </a:xfrm>
              <a:prstGeom prst="rect">
                <a:avLst/>
              </a:prstGeom>
              <a:blipFill rotWithShape="0">
                <a:blip r:embed="rId10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8" name="Straight Connector 27"/>
          <p:cNvCxnSpPr>
            <a:stCxn id="25" idx="3"/>
            <a:endCxn id="2" idx="2"/>
          </p:cNvCxnSpPr>
          <p:nvPr/>
        </p:nvCxnSpPr>
        <p:spPr>
          <a:xfrm>
            <a:off x="1835696" y="2744924"/>
            <a:ext cx="864096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Straight Connector 29"/>
          <p:cNvCxnSpPr>
            <a:stCxn id="26" idx="3"/>
            <a:endCxn id="6" idx="2"/>
          </p:cNvCxnSpPr>
          <p:nvPr/>
        </p:nvCxnSpPr>
        <p:spPr>
          <a:xfrm>
            <a:off x="1835696" y="4617132"/>
            <a:ext cx="864096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3" name="Straight Connector 32"/>
          <p:cNvCxnSpPr>
            <a:stCxn id="7" idx="4"/>
            <a:endCxn id="8" idx="0"/>
          </p:cNvCxnSpPr>
          <p:nvPr/>
        </p:nvCxnSpPr>
        <p:spPr>
          <a:xfrm>
            <a:off x="5112060" y="3068960"/>
            <a:ext cx="0" cy="1224136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/>
              <p:cNvSpPr txBox="1"/>
              <p:nvPr/>
            </p:nvSpPr>
            <p:spPr>
              <a:xfrm>
                <a:off x="755576" y="5609712"/>
                <a:ext cx="7128792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𝐸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 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)+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6" name="TextBox 3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5576" y="5609712"/>
                <a:ext cx="7128792" cy="276999"/>
              </a:xfrm>
              <a:prstGeom prst="rect">
                <a:avLst/>
              </a:prstGeom>
              <a:blipFill rotWithShape="0">
                <a:blip r:embed="rId11"/>
                <a:stretch>
                  <a:fillRect b="-347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/>
              <p:cNvSpPr/>
              <p:nvPr/>
            </p:nvSpPr>
            <p:spPr>
              <a:xfrm>
                <a:off x="2771801" y="3429000"/>
                <a:ext cx="504056" cy="504056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3" name="Rectangle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71801" y="3429000"/>
                <a:ext cx="504056" cy="504056"/>
              </a:xfrm>
              <a:prstGeom prst="rect">
                <a:avLst/>
              </a:prstGeom>
              <a:blipFill rotWithShape="0">
                <a:blip r:embed="rId12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26"/>
              <p:cNvSpPr/>
              <p:nvPr/>
            </p:nvSpPr>
            <p:spPr>
              <a:xfrm>
                <a:off x="3815916" y="4389296"/>
                <a:ext cx="504056" cy="504056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7" name="Rectangle 2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5916" y="4389296"/>
                <a:ext cx="504056" cy="504056"/>
              </a:xfrm>
              <a:prstGeom prst="rect">
                <a:avLst/>
              </a:prstGeom>
              <a:blipFill rotWithShape="0">
                <a:blip r:embed="rId13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71467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Maximum A Posteriori Problem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3"/>
            <a:endParaRPr lang="en-US" smtClean="0"/>
          </a:p>
          <a:p>
            <a:pPr lvl="2"/>
            <a:endParaRPr lang="en-US" smtClean="0"/>
          </a:p>
          <a:p>
            <a:endParaRPr lang="en-US" dirty="0"/>
          </a:p>
        </p:txBody>
      </p:sp>
      <p:sp>
        <p:nvSpPr>
          <p:cNvPr id="9" name="Content Placeholder 4"/>
          <p:cNvSpPr txBox="1">
            <a:spLocks/>
          </p:cNvSpPr>
          <p:nvPr/>
        </p:nvSpPr>
        <p:spPr bwMode="auto">
          <a:xfrm>
            <a:off x="512400" y="1772400"/>
            <a:ext cx="6823569" cy="4479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>
            <a:lvl1pPr marL="179388" indent="-179388" algn="l" rtl="0" eaLnBrk="1" fontAlgn="base" hangingPunct="1">
              <a:lnSpc>
                <a:spcPct val="130000"/>
              </a:lnSpc>
              <a:spcBef>
                <a:spcPts val="200"/>
              </a:spcBef>
              <a:spcAft>
                <a:spcPts val="230"/>
              </a:spcAft>
              <a:buFont typeface="Wingdings" pitchFamily="2" charset="2"/>
              <a:buNone/>
              <a:defRPr sz="2000">
                <a:solidFill>
                  <a:schemeClr val="tx1"/>
                </a:solidFill>
                <a:latin typeface="Stafford" panose="00000400000000000000" pitchFamily="2" charset="0"/>
                <a:ea typeface="Stafford" panose="00000400000000000000" pitchFamily="2" charset="0"/>
                <a:cs typeface="Tahoma" pitchFamily="34" charset="0"/>
              </a:defRPr>
            </a:lvl1pPr>
            <a:lvl2pPr marL="179388" indent="-177800" algn="l" rtl="0" eaLnBrk="1" fontAlgn="base" hangingPunct="1">
              <a:lnSpc>
                <a:spcPct val="130000"/>
              </a:lnSpc>
              <a:spcBef>
                <a:spcPts val="200"/>
              </a:spcBef>
              <a:spcAft>
                <a:spcPts val="230"/>
              </a:spcAft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Stafford" panose="00000400000000000000" pitchFamily="2" charset="0"/>
                <a:ea typeface="Stafford" panose="00000400000000000000" pitchFamily="2" charset="0"/>
                <a:cs typeface="Tahoma" pitchFamily="34" charset="0"/>
              </a:defRPr>
            </a:lvl2pPr>
            <a:lvl3pPr marL="538163" indent="-187325" algn="l" rtl="0" eaLnBrk="1" fontAlgn="base" hangingPunct="1">
              <a:lnSpc>
                <a:spcPct val="130000"/>
              </a:lnSpc>
              <a:spcBef>
                <a:spcPts val="200"/>
              </a:spcBef>
              <a:spcAft>
                <a:spcPts val="230"/>
              </a:spcAft>
              <a:buFont typeface="Wingdings" pitchFamily="2" charset="2"/>
              <a:buChar char="§"/>
              <a:defRPr>
                <a:solidFill>
                  <a:schemeClr val="tx1"/>
                </a:solidFill>
                <a:latin typeface="Stafford" panose="00000400000000000000" pitchFamily="2" charset="0"/>
                <a:ea typeface="Stafford" panose="00000400000000000000" pitchFamily="2" charset="0"/>
                <a:cs typeface="Tahoma" pitchFamily="34" charset="0"/>
              </a:defRPr>
            </a:lvl3pPr>
            <a:lvl4pPr marL="717550" indent="-173038" algn="l" rtl="0" eaLnBrk="1" fontAlgn="base" hangingPunct="1">
              <a:lnSpc>
                <a:spcPct val="130000"/>
              </a:lnSpc>
              <a:spcBef>
                <a:spcPts val="200"/>
              </a:spcBef>
              <a:spcAft>
                <a:spcPts val="230"/>
              </a:spcAft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Stafford" panose="00000400000000000000" pitchFamily="2" charset="0"/>
                <a:ea typeface="Stafford" panose="00000400000000000000" pitchFamily="2" charset="0"/>
                <a:cs typeface="Tahoma" pitchFamily="34" charset="0"/>
              </a:defRPr>
            </a:lvl4pPr>
            <a:lvl5pPr marL="908050" indent="-188913" algn="l" rtl="0" eaLnBrk="1" fontAlgn="base" hangingPunct="1">
              <a:lnSpc>
                <a:spcPct val="130000"/>
              </a:lnSpc>
              <a:spcBef>
                <a:spcPts val="200"/>
              </a:spcBef>
              <a:spcAft>
                <a:spcPts val="230"/>
              </a:spcAft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Stafford" panose="00000400000000000000" pitchFamily="2" charset="0"/>
                <a:ea typeface="Stafford" panose="00000400000000000000" pitchFamily="2" charset="0"/>
                <a:cs typeface="Tahoma" pitchFamily="34" charset="0"/>
              </a:defRPr>
            </a:lvl5pPr>
            <a:lvl6pPr marL="1365250" indent="-188913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6pPr>
            <a:lvl7pPr marL="1822450" indent="-188913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7pPr>
            <a:lvl8pPr marL="2279650" indent="-188913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8pPr>
            <a:lvl9pPr marL="2736850" indent="-188913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kern="0" dirty="0" smtClean="0"/>
              <a:t>Statistical meaning:</a:t>
            </a:r>
          </a:p>
          <a:p>
            <a:pPr marL="0" indent="0"/>
            <a:r>
              <a:rPr lang="en-US" kern="0" dirty="0" smtClean="0"/>
              <a:t/>
            </a:r>
            <a:br>
              <a:rPr lang="en-US" kern="0" dirty="0" smtClean="0"/>
            </a:br>
            <a:endParaRPr lang="en-US" kern="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kern="0" dirty="0" smtClean="0"/>
              <a:t>Translated into our optimization-centric formulation:</a:t>
            </a:r>
            <a:br>
              <a:rPr lang="en-US" kern="0" dirty="0" smtClean="0"/>
            </a:br>
            <a:r>
              <a:rPr lang="en-US" kern="0" dirty="0" smtClean="0"/>
              <a:t/>
            </a:r>
            <a:br>
              <a:rPr lang="en-US" kern="0" dirty="0" smtClean="0"/>
            </a:br>
            <a:endParaRPr lang="en-US" kern="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kern="0" dirty="0" smtClean="0"/>
              <a:t>Terminology: </a:t>
            </a:r>
            <a:endParaRPr lang="en-US" kern="0" dirty="0"/>
          </a:p>
          <a:p>
            <a:pPr marL="701675" lvl="2" indent="-342900">
              <a:buFont typeface="Arial" panose="020B0604020202020204" pitchFamily="34" charset="0"/>
              <a:buChar char="•"/>
            </a:pPr>
            <a:r>
              <a:rPr lang="en-US" kern="0" dirty="0" smtClean="0"/>
              <a:t>Assignment, labels</a:t>
            </a:r>
          </a:p>
          <a:p>
            <a:pPr marL="701675" lvl="2" indent="-342900">
              <a:buFont typeface="Arial" panose="020B0604020202020204" pitchFamily="34" charset="0"/>
              <a:buChar char="•"/>
            </a:pPr>
            <a:r>
              <a:rPr lang="en-US" kern="0" dirty="0" smtClean="0"/>
              <a:t>Variables / nodes (“unary costs”)</a:t>
            </a:r>
          </a:p>
          <a:p>
            <a:pPr marL="701675" lvl="2" indent="-342900">
              <a:buFont typeface="Arial" panose="020B0604020202020204" pitchFamily="34" charset="0"/>
              <a:buChar char="•"/>
            </a:pPr>
            <a:r>
              <a:rPr lang="en-US" kern="0" dirty="0" smtClean="0"/>
              <a:t>Factors / edges (“binary costs”)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2483768" y="3646185"/>
                <a:ext cx="4248472" cy="43088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nor/>
                            </m:rPr>
                            <a:rPr lang="en-US" sz="2800" b="0" i="0" smtClean="0">
                              <a:latin typeface="Cambria Math" panose="02040503050406030204" pitchFamily="18" charset="0"/>
                            </a:rPr>
                            <m:t>MAP</m:t>
                          </m:r>
                          <m:r>
                            <m:rPr>
                              <m:nor/>
                            </m:rPr>
                            <a:rPr lang="en-US" sz="2800" b="0" i="0" smtClean="0">
                              <a:latin typeface="Cambria Math" panose="02040503050406030204" pitchFamily="18" charset="0"/>
                            </a:rPr>
                            <m:t>′: </m:t>
                          </m:r>
                          <m:sSup>
                            <m:sSup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p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m:rPr>
                              <m:nor/>
                            </m:rPr>
                            <a:rPr lang="en-US" sz="2800" b="0" i="0" smtClean="0">
                              <a:latin typeface="Cambria Math" panose="02040503050406030204" pitchFamily="18" charset="0"/>
                            </a:rPr>
                            <m:t>min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83768" y="3646185"/>
                <a:ext cx="4248472" cy="430887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2483768" y="2422049"/>
                <a:ext cx="4248472" cy="43088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nor/>
                            </m:rPr>
                            <a:rPr lang="en-US" sz="2800" b="0" i="0" smtClean="0">
                              <a:latin typeface="Cambria Math" panose="02040503050406030204" pitchFamily="18" charset="0"/>
                            </a:rPr>
                            <m:t>MAP</m:t>
                          </m:r>
                          <m:r>
                            <m:rPr>
                              <m:nor/>
                            </m:rPr>
                            <a:rPr lang="en-US" sz="2800" b="0" i="0" smtClean="0">
                              <a:latin typeface="Cambria Math" panose="02040503050406030204" pitchFamily="18" charset="0"/>
                            </a:rPr>
                            <m:t>: </m:t>
                          </m:r>
                          <m:sSup>
                            <m:sSup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p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m:rPr>
                              <m:nor/>
                            </m:rPr>
                            <a:rPr lang="en-US" sz="2800" b="0" i="0" smtClean="0">
                              <a:latin typeface="Cambria Math" panose="02040503050406030204" pitchFamily="18" charset="0"/>
                            </a:rPr>
                            <m:t>max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|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83768" y="2422049"/>
                <a:ext cx="4248472" cy="430887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/>
          <p:cNvSpPr txBox="1"/>
          <p:nvPr/>
        </p:nvSpPr>
        <p:spPr>
          <a:xfrm>
            <a:off x="6840250" y="2283549"/>
            <a:ext cx="24482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FF0000"/>
                </a:solidFill>
              </a:rPr>
              <a:t>MAX-PROBABILITY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859065" y="3748970"/>
            <a:ext cx="24482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FF0000"/>
                </a:solidFill>
              </a:rPr>
              <a:t>MIN-COST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3" name="Left-Right Arrow 2"/>
          <p:cNvSpPr/>
          <p:nvPr/>
        </p:nvSpPr>
        <p:spPr>
          <a:xfrm rot="16200000">
            <a:off x="7735543" y="3210301"/>
            <a:ext cx="727731" cy="289998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73647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Assumptions on MRF in this work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/>
            <a:r>
              <a:rPr lang="en-US" dirty="0" smtClean="0"/>
              <a:t>Solely: </a:t>
            </a:r>
            <a:r>
              <a:rPr lang="en-US" b="1" dirty="0" smtClean="0"/>
              <a:t>Only uses unary, pairwise factors or label costs and topology is finite</a:t>
            </a:r>
            <a:r>
              <a:rPr lang="en-US" dirty="0" smtClean="0"/>
              <a:t>.</a:t>
            </a:r>
          </a:p>
          <a:p>
            <a:pPr marL="0" indent="0"/>
            <a:endParaRPr lang="en-US" dirty="0"/>
          </a:p>
          <a:p>
            <a:pPr marL="0" indent="0"/>
            <a:r>
              <a:rPr lang="en-US" dirty="0" smtClean="0"/>
              <a:t>This especially enables use of the following: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Irregular, disconnected topologies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Arbitrary cost functions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Edge weights, costs per edge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Sparse label sets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0" indent="0"/>
            <a:r>
              <a:rPr lang="en-US" dirty="0" smtClean="0"/>
              <a:t>Note: In this generality, MRF MAP is </a:t>
            </a:r>
            <a:r>
              <a:rPr lang="en-US" b="1" dirty="0" smtClean="0"/>
              <a:t>NP-hard</a:t>
            </a:r>
            <a:r>
              <a:rPr lang="en-US" dirty="0" smtClean="0"/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0" indent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2070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Classification of MRF solvers in related work</a:t>
            </a:r>
            <a:endParaRPr lang="en-US" dirty="0"/>
          </a:p>
        </p:txBody>
      </p:sp>
      <p:sp>
        <p:nvSpPr>
          <p:cNvPr id="6" name="Rounded Rectangle 5"/>
          <p:cNvSpPr/>
          <p:nvPr/>
        </p:nvSpPr>
        <p:spPr>
          <a:xfrm>
            <a:off x="2799420" y="1752074"/>
            <a:ext cx="2664296" cy="432048"/>
          </a:xfrm>
          <a:prstGeom prst="roundRect">
            <a:avLst/>
          </a:prstGeom>
          <a:ln>
            <a:solidFill>
              <a:srgbClr val="AFCC5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General MRF MAP</a:t>
            </a:r>
            <a:endParaRPr lang="en-US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323528" y="2924944"/>
            <a:ext cx="2664296" cy="432048"/>
          </a:xfrm>
          <a:prstGeom prst="roundRect">
            <a:avLst/>
          </a:prstGeom>
          <a:ln>
            <a:solidFill>
              <a:srgbClr val="AFCC5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Primal</a:t>
            </a:r>
            <a:endParaRPr lang="en-US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5148064" y="2924944"/>
            <a:ext cx="2664296" cy="432048"/>
          </a:xfrm>
          <a:prstGeom prst="roundRect">
            <a:avLst/>
          </a:prstGeom>
          <a:ln>
            <a:solidFill>
              <a:srgbClr val="AFCC5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Dual</a:t>
            </a:r>
            <a:endParaRPr lang="en-US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1656787" y="2563025"/>
            <a:ext cx="4824536" cy="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Rounded Rectangle 14"/>
          <p:cNvSpPr/>
          <p:nvPr/>
        </p:nvSpPr>
        <p:spPr>
          <a:xfrm>
            <a:off x="1043608" y="3658642"/>
            <a:ext cx="2151856" cy="432048"/>
          </a:xfrm>
          <a:prstGeom prst="roundRect">
            <a:avLst/>
          </a:prstGeom>
          <a:ln>
            <a:solidFill>
              <a:srgbClr val="AFCC5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Graph cut</a:t>
            </a:r>
            <a:endParaRPr lang="en-US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ounded Rectangle 15"/>
              <p:cNvSpPr/>
              <p:nvPr/>
            </p:nvSpPr>
            <p:spPr>
              <a:xfrm>
                <a:off x="1979712" y="4253634"/>
                <a:ext cx="2151856" cy="432048"/>
              </a:xfrm>
              <a:prstGeom prst="roundRect">
                <a:avLst/>
              </a:prstGeom>
              <a:ln>
                <a:solidFill>
                  <a:srgbClr val="AFCC50"/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r>
                      <a:rPr lang="en-US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en-US" dirty="0" smtClean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-Expansion</a:t>
                </a:r>
                <a:endParaRPr lang="en-US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16" name="Rounded 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79712" y="4253634"/>
                <a:ext cx="2151856" cy="432048"/>
              </a:xfrm>
              <a:prstGeom prst="roundRect">
                <a:avLst/>
              </a:prstGeom>
              <a:blipFill rotWithShape="0">
                <a:blip r:embed="rId2"/>
                <a:stretch>
                  <a:fillRect b="-16000"/>
                </a:stretch>
              </a:blipFill>
              <a:ln>
                <a:solidFill>
                  <a:srgbClr val="AFCC5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Rounded Rectangle 16"/>
          <p:cNvSpPr/>
          <p:nvPr/>
        </p:nvSpPr>
        <p:spPr>
          <a:xfrm>
            <a:off x="1043608" y="4941168"/>
            <a:ext cx="2151856" cy="432048"/>
          </a:xfrm>
          <a:prstGeom prst="roundRect">
            <a:avLst/>
          </a:prstGeom>
          <a:ln>
            <a:solidFill>
              <a:srgbClr val="AFCC5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BCD</a:t>
            </a:r>
            <a:endParaRPr lang="en-US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1043608" y="5575622"/>
            <a:ext cx="2151856" cy="432048"/>
          </a:xfrm>
          <a:prstGeom prst="roundRect">
            <a:avLst/>
          </a:prstGeom>
          <a:ln>
            <a:solidFill>
              <a:srgbClr val="AFCC5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QPBO</a:t>
            </a:r>
            <a:endParaRPr lang="en-US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cxnSp>
        <p:nvCxnSpPr>
          <p:cNvPr id="20" name="Straight Connector 19"/>
          <p:cNvCxnSpPr/>
          <p:nvPr/>
        </p:nvCxnSpPr>
        <p:spPr>
          <a:xfrm>
            <a:off x="467544" y="3356992"/>
            <a:ext cx="0" cy="243465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467544" y="5795248"/>
            <a:ext cx="576064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467544" y="5148325"/>
            <a:ext cx="576064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467544" y="3874666"/>
            <a:ext cx="576064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1403648" y="4469658"/>
            <a:ext cx="576064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H="1">
            <a:off x="1424154" y="4090690"/>
            <a:ext cx="5166" cy="384439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7" name="Rounded Rectangle 36"/>
          <p:cNvSpPr/>
          <p:nvPr/>
        </p:nvSpPr>
        <p:spPr>
          <a:xfrm>
            <a:off x="5940152" y="3664113"/>
            <a:ext cx="2151856" cy="432048"/>
          </a:xfrm>
          <a:prstGeom prst="roundRect">
            <a:avLst/>
          </a:prstGeom>
          <a:ln>
            <a:solidFill>
              <a:srgbClr val="AFCC5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LP relaxation</a:t>
            </a:r>
            <a:endParaRPr lang="en-US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8" name="Rounded Rectangle 37"/>
          <p:cNvSpPr/>
          <p:nvPr/>
        </p:nvSpPr>
        <p:spPr>
          <a:xfrm>
            <a:off x="6876256" y="4259105"/>
            <a:ext cx="2151856" cy="432048"/>
          </a:xfrm>
          <a:prstGeom prst="roundRect">
            <a:avLst/>
          </a:prstGeom>
          <a:ln>
            <a:solidFill>
              <a:srgbClr val="AFCC5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FastPD</a:t>
            </a:r>
            <a:endParaRPr lang="en-US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cxnSp>
        <p:nvCxnSpPr>
          <p:cNvPr id="39" name="Straight Connector 38"/>
          <p:cNvCxnSpPr/>
          <p:nvPr/>
        </p:nvCxnSpPr>
        <p:spPr>
          <a:xfrm>
            <a:off x="5364088" y="3362463"/>
            <a:ext cx="0" cy="243465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5364088" y="5800719"/>
            <a:ext cx="576064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5364088" y="5153796"/>
            <a:ext cx="576064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5364088" y="3880137"/>
            <a:ext cx="576064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6300192" y="4475129"/>
            <a:ext cx="576064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 flipH="1">
            <a:off x="6320698" y="4096161"/>
            <a:ext cx="5166" cy="384439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5" name="Rounded Rectangle 44"/>
          <p:cNvSpPr/>
          <p:nvPr/>
        </p:nvSpPr>
        <p:spPr>
          <a:xfrm>
            <a:off x="5924964" y="4911107"/>
            <a:ext cx="2151856" cy="432048"/>
          </a:xfrm>
          <a:prstGeom prst="roundRect">
            <a:avLst/>
          </a:prstGeom>
          <a:ln>
            <a:solidFill>
              <a:srgbClr val="AFCC5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Dual decomposition</a:t>
            </a:r>
            <a:endParaRPr lang="en-US" sz="16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5924964" y="5585844"/>
            <a:ext cx="2151856" cy="432048"/>
          </a:xfrm>
          <a:prstGeom prst="roundRect">
            <a:avLst/>
          </a:prstGeom>
          <a:ln>
            <a:solidFill>
              <a:srgbClr val="AFCC5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Polytopal</a:t>
            </a:r>
            <a:endParaRPr lang="en-US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cxnSp>
        <p:nvCxnSpPr>
          <p:cNvPr id="50" name="Straight Connector 49"/>
          <p:cNvCxnSpPr/>
          <p:nvPr/>
        </p:nvCxnSpPr>
        <p:spPr>
          <a:xfrm flipH="1">
            <a:off x="4128985" y="2170279"/>
            <a:ext cx="5166" cy="384439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 flipH="1">
            <a:off x="1664536" y="2532199"/>
            <a:ext cx="5166" cy="384439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 flipH="1">
            <a:off x="6489072" y="2554718"/>
            <a:ext cx="5166" cy="384439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201133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MRF in a graphics application (II)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9999" y="1620000"/>
            <a:ext cx="8623173" cy="4566096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[Paulsen et al., IJCV 08/2010]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MRF Surface Reconstruction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0032" y="1671969"/>
            <a:ext cx="3960440" cy="4628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3947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Lessons learnt from first experiments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… in terms of dataset size:</a:t>
            </a:r>
          </a:p>
          <a:p>
            <a:pPr marL="701675" lvl="2" indent="-342900">
              <a:buFont typeface="Arial" panose="020B0604020202020204" pitchFamily="34" charset="0"/>
              <a:buChar char="•"/>
            </a:pPr>
            <a:r>
              <a:rPr lang="en-US" dirty="0" smtClean="0"/>
              <a:t>keeps growing (e.g. Texturing, [KAH+15])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US" dirty="0" smtClean="0"/>
              <a:t>… in terms of generality:</a:t>
            </a:r>
          </a:p>
          <a:p>
            <a:pPr marL="701675" lvl="2" indent="-342900">
              <a:buFont typeface="Arial" panose="020B0604020202020204" pitchFamily="34" charset="0"/>
              <a:buChar char="•"/>
            </a:pPr>
            <a:r>
              <a:rPr lang="en-US" dirty="0" smtClean="0"/>
              <a:t>No go-to solver that exhibits superior performance for all cases</a:t>
            </a:r>
          </a:p>
          <a:p>
            <a:pPr marL="701675" lvl="2" indent="-342900">
              <a:buFont typeface="Arial" panose="020B0604020202020204" pitchFamily="34" charset="0"/>
              <a:buChar char="•"/>
            </a:pPr>
            <a:r>
              <a:rPr lang="en-US" dirty="0" smtClean="0"/>
              <a:t>Most available software has some restrictions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US" dirty="0" smtClean="0"/>
              <a:t>… in terms of parallelizability:</a:t>
            </a:r>
          </a:p>
          <a:p>
            <a:pPr marL="701675" lvl="2" indent="-342900">
              <a:buFont typeface="Arial" panose="020B0604020202020204" pitchFamily="34" charset="0"/>
              <a:buChar char="•"/>
            </a:pPr>
            <a:r>
              <a:rPr lang="en-US" dirty="0" smtClean="0"/>
              <a:t>Quality of partitioning is crucial</a:t>
            </a:r>
          </a:p>
          <a:p>
            <a:pPr marL="701675" lvl="2" indent="-342900">
              <a:buFont typeface="Arial" panose="020B0604020202020204" pitchFamily="34" charset="0"/>
              <a:buChar char="•"/>
            </a:pPr>
            <a:r>
              <a:rPr lang="en-US" dirty="0" smtClean="0"/>
              <a:t>For our case, BCD seems like a natural fit</a:t>
            </a:r>
          </a:p>
          <a:p>
            <a:pPr marL="701675" lvl="2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0" lvl="1" indent="0">
              <a:buNone/>
            </a:pPr>
            <a:r>
              <a:rPr lang="en-US" dirty="0" smtClean="0"/>
              <a:t>Key question: </a:t>
            </a:r>
            <a:r>
              <a:rPr lang="en-US" b="1" dirty="0" smtClean="0"/>
              <a:t>Which BCD scheme to select?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3296898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MAP on tree-shaped MRFs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60000" y="1620001"/>
            <a:ext cx="6823569" cy="1016912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Solve in polynomial time by dynamic programming (DP)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Method: bottom-up </a:t>
            </a:r>
            <a:r>
              <a:rPr lang="en-US" b="1" dirty="0" smtClean="0"/>
              <a:t>local</a:t>
            </a:r>
            <a:r>
              <a:rPr lang="en-US" dirty="0" smtClean="0"/>
              <a:t> enumeration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Oval 5"/>
              <p:cNvSpPr/>
              <p:nvPr/>
            </p:nvSpPr>
            <p:spPr>
              <a:xfrm>
                <a:off x="2336781" y="3429000"/>
                <a:ext cx="648072" cy="648072"/>
              </a:xfrm>
              <a:prstGeom prst="ellips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" name="Oval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36781" y="3429000"/>
                <a:ext cx="648072" cy="648072"/>
              </a:xfrm>
              <a:prstGeom prst="ellipse">
                <a:avLst/>
              </a:prstGeom>
              <a:blipFill rotWithShape="0">
                <a:blip r:embed="rId2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Oval 6"/>
              <p:cNvSpPr/>
              <p:nvPr/>
            </p:nvSpPr>
            <p:spPr>
              <a:xfrm>
                <a:off x="2336781" y="5301208"/>
                <a:ext cx="648072" cy="648072"/>
              </a:xfrm>
              <a:prstGeom prst="ellips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7" name="Oval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36781" y="5301208"/>
                <a:ext cx="648072" cy="648072"/>
              </a:xfrm>
              <a:prstGeom prst="ellipse">
                <a:avLst/>
              </a:prstGeom>
              <a:blipFill rotWithShape="0">
                <a:blip r:embed="rId3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Oval 7"/>
              <p:cNvSpPr/>
              <p:nvPr/>
            </p:nvSpPr>
            <p:spPr>
              <a:xfrm>
                <a:off x="4425013" y="3429000"/>
                <a:ext cx="648072" cy="648072"/>
              </a:xfrm>
              <a:prstGeom prst="ellips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8" name="Oval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25013" y="3429000"/>
                <a:ext cx="648072" cy="648072"/>
              </a:xfrm>
              <a:prstGeom prst="ellipse">
                <a:avLst/>
              </a:prstGeom>
              <a:blipFill rotWithShape="0">
                <a:blip r:embed="rId4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Oval 8"/>
              <p:cNvSpPr/>
              <p:nvPr/>
            </p:nvSpPr>
            <p:spPr>
              <a:xfrm>
                <a:off x="4425013" y="5301208"/>
                <a:ext cx="648072" cy="648072"/>
              </a:xfrm>
              <a:prstGeom prst="ellips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9" name="Oval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25013" y="5301208"/>
                <a:ext cx="648072" cy="648072"/>
              </a:xfrm>
              <a:prstGeom prst="ellipse">
                <a:avLst/>
              </a:prstGeom>
              <a:blipFill rotWithShape="0">
                <a:blip r:embed="rId5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Oval 9"/>
              <p:cNvSpPr/>
              <p:nvPr/>
            </p:nvSpPr>
            <p:spPr>
              <a:xfrm>
                <a:off x="6513245" y="3429000"/>
                <a:ext cx="648072" cy="648072"/>
              </a:xfrm>
              <a:prstGeom prst="ellips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0" name="Oval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13245" y="3429000"/>
                <a:ext cx="648072" cy="648072"/>
              </a:xfrm>
              <a:prstGeom prst="ellipse">
                <a:avLst/>
              </a:prstGeom>
              <a:blipFill rotWithShape="0">
                <a:blip r:embed="rId6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Oval 10"/>
              <p:cNvSpPr/>
              <p:nvPr/>
            </p:nvSpPr>
            <p:spPr>
              <a:xfrm>
                <a:off x="6513245" y="5301208"/>
                <a:ext cx="648072" cy="648072"/>
              </a:xfrm>
              <a:prstGeom prst="ellips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6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1" name="Oval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13245" y="5301208"/>
                <a:ext cx="648072" cy="648072"/>
              </a:xfrm>
              <a:prstGeom prst="ellipse">
                <a:avLst/>
              </a:prstGeom>
              <a:blipFill rotWithShape="0">
                <a:blip r:embed="rId7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2" name="Straight Connector 11"/>
          <p:cNvCxnSpPr>
            <a:stCxn id="6" idx="4"/>
            <a:endCxn id="7" idx="0"/>
          </p:cNvCxnSpPr>
          <p:nvPr/>
        </p:nvCxnSpPr>
        <p:spPr>
          <a:xfrm>
            <a:off x="2660817" y="4077072"/>
            <a:ext cx="0" cy="1224136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/>
          <p:cNvCxnSpPr>
            <a:stCxn id="7" idx="6"/>
            <a:endCxn id="9" idx="2"/>
          </p:cNvCxnSpPr>
          <p:nvPr/>
        </p:nvCxnSpPr>
        <p:spPr>
          <a:xfrm>
            <a:off x="2984853" y="5625244"/>
            <a:ext cx="1440160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/>
          <p:cNvCxnSpPr>
            <a:stCxn id="8" idx="6"/>
            <a:endCxn id="10" idx="2"/>
          </p:cNvCxnSpPr>
          <p:nvPr/>
        </p:nvCxnSpPr>
        <p:spPr>
          <a:xfrm>
            <a:off x="5073085" y="3753036"/>
            <a:ext cx="1440160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/>
          <p:cNvCxnSpPr>
            <a:stCxn id="9" idx="6"/>
            <a:endCxn id="11" idx="2"/>
          </p:cNvCxnSpPr>
          <p:nvPr/>
        </p:nvCxnSpPr>
        <p:spPr>
          <a:xfrm>
            <a:off x="5073085" y="5625244"/>
            <a:ext cx="1440160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/>
              <p:cNvSpPr/>
              <p:nvPr/>
            </p:nvSpPr>
            <p:spPr>
              <a:xfrm>
                <a:off x="968629" y="3501008"/>
                <a:ext cx="504056" cy="504056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9" name="Rectangle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8629" y="3501008"/>
                <a:ext cx="504056" cy="504056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/>
              <p:cNvSpPr/>
              <p:nvPr/>
            </p:nvSpPr>
            <p:spPr>
              <a:xfrm>
                <a:off x="968629" y="5373216"/>
                <a:ext cx="504056" cy="504056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0" name="Rectangle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8629" y="5373216"/>
                <a:ext cx="504056" cy="504056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1" name="Straight Connector 20"/>
          <p:cNvCxnSpPr>
            <a:stCxn id="19" idx="3"/>
            <a:endCxn id="6" idx="2"/>
          </p:cNvCxnSpPr>
          <p:nvPr/>
        </p:nvCxnSpPr>
        <p:spPr>
          <a:xfrm>
            <a:off x="1472685" y="3753036"/>
            <a:ext cx="864096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/>
          <p:cNvCxnSpPr>
            <a:stCxn id="20" idx="3"/>
            <a:endCxn id="7" idx="2"/>
          </p:cNvCxnSpPr>
          <p:nvPr/>
        </p:nvCxnSpPr>
        <p:spPr>
          <a:xfrm>
            <a:off x="1472685" y="5625244"/>
            <a:ext cx="864096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Straight Connector 22"/>
          <p:cNvCxnSpPr>
            <a:stCxn id="8" idx="4"/>
            <a:endCxn id="9" idx="0"/>
          </p:cNvCxnSpPr>
          <p:nvPr/>
        </p:nvCxnSpPr>
        <p:spPr>
          <a:xfrm>
            <a:off x="4749049" y="4077072"/>
            <a:ext cx="0" cy="1224136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/>
              <p:cNvSpPr/>
              <p:nvPr/>
            </p:nvSpPr>
            <p:spPr>
              <a:xfrm>
                <a:off x="2408790" y="4437112"/>
                <a:ext cx="504056" cy="504056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4" name="Rectangle 2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08790" y="4437112"/>
                <a:ext cx="504056" cy="504056"/>
              </a:xfrm>
              <a:prstGeom prst="rect">
                <a:avLst/>
              </a:prstGeom>
              <a:blipFill rotWithShape="0">
                <a:blip r:embed="rId10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 24"/>
              <p:cNvSpPr/>
              <p:nvPr/>
            </p:nvSpPr>
            <p:spPr>
              <a:xfrm>
                <a:off x="3452905" y="5397408"/>
                <a:ext cx="504056" cy="504056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5" name="Rectangle 2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52905" y="5397408"/>
                <a:ext cx="504056" cy="504056"/>
              </a:xfrm>
              <a:prstGeom prst="rect">
                <a:avLst/>
              </a:prstGeom>
              <a:blipFill rotWithShape="0">
                <a:blip r:embed="rId11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5508104" y="3501008"/>
                <a:ext cx="504056" cy="504056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08104" y="3501008"/>
                <a:ext cx="504056" cy="504056"/>
              </a:xfrm>
              <a:prstGeom prst="rect">
                <a:avLst/>
              </a:prstGeom>
              <a:blipFill rotWithShape="0">
                <a:blip r:embed="rId12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ctangle 29"/>
              <p:cNvSpPr/>
              <p:nvPr/>
            </p:nvSpPr>
            <p:spPr>
              <a:xfrm>
                <a:off x="5508104" y="5373216"/>
                <a:ext cx="504056" cy="504056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6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0" name="Rectangle 2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08104" y="5373216"/>
                <a:ext cx="504056" cy="504056"/>
              </a:xfrm>
              <a:prstGeom prst="rect">
                <a:avLst/>
              </a:prstGeom>
              <a:blipFill rotWithShape="0">
                <a:blip r:embed="rId13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0535661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DP on tree-shaped MRFs (leaf nodes)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Oval 3"/>
              <p:cNvSpPr/>
              <p:nvPr/>
            </p:nvSpPr>
            <p:spPr>
              <a:xfrm>
                <a:off x="2195736" y="2996952"/>
                <a:ext cx="648072" cy="648072"/>
              </a:xfrm>
              <a:prstGeom prst="ellips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" name="Oval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95736" y="2996952"/>
                <a:ext cx="648072" cy="648072"/>
              </a:xfrm>
              <a:prstGeom prst="ellipse">
                <a:avLst/>
              </a:prstGeom>
              <a:blipFill rotWithShape="0">
                <a:blip r:embed="rId2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827584" y="3068960"/>
                <a:ext cx="504056" cy="504056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7584" y="3068960"/>
                <a:ext cx="504056" cy="504056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" name="Straight Connector 6"/>
          <p:cNvCxnSpPr>
            <a:stCxn id="6" idx="3"/>
            <a:endCxn id="4" idx="2"/>
          </p:cNvCxnSpPr>
          <p:nvPr/>
        </p:nvCxnSpPr>
        <p:spPr>
          <a:xfrm>
            <a:off x="1331640" y="3320988"/>
            <a:ext cx="864096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Oval 7"/>
              <p:cNvSpPr/>
              <p:nvPr/>
            </p:nvSpPr>
            <p:spPr>
              <a:xfrm>
                <a:off x="2195736" y="4864305"/>
                <a:ext cx="648072" cy="648072"/>
              </a:xfrm>
              <a:prstGeom prst="ellipse">
                <a:avLst/>
              </a:prstGeom>
              <a:ln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8" name="Oval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95736" y="4864305"/>
                <a:ext cx="648072" cy="648072"/>
              </a:xfrm>
              <a:prstGeom prst="ellipse">
                <a:avLst/>
              </a:prstGeom>
              <a:blipFill rotWithShape="0">
                <a:blip r:embed="rId4"/>
                <a:stretch>
                  <a:fillRect/>
                </a:stretch>
              </a:blipFill>
              <a:ln>
                <a:solidFill>
                  <a:schemeClr val="tx1"/>
                </a:solidFill>
                <a:prstDash val="sysDot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" name="Straight Connector 8"/>
          <p:cNvCxnSpPr>
            <a:endCxn id="8" idx="0"/>
          </p:cNvCxnSpPr>
          <p:nvPr/>
        </p:nvCxnSpPr>
        <p:spPr>
          <a:xfrm>
            <a:off x="2519772" y="3640169"/>
            <a:ext cx="0" cy="1224136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2267745" y="4000209"/>
                <a:ext cx="504056" cy="504056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67745" y="4000209"/>
                <a:ext cx="504056" cy="504056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3240320" y="1620000"/>
                <a:ext cx="5508144" cy="4479943"/>
              </a:xfrm>
            </p:spPr>
            <p:txBody>
              <a:bodyPr/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dirty="0" smtClean="0"/>
                  <a:t>Local energy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b="1" dirty="0" smtClean="0"/>
                  <a:t>, </a:t>
                </a:r>
                <a:r>
                  <a:rPr lang="en-US" dirty="0" smtClean="0"/>
                  <a:t>given a label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𝑙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dirty="0" smtClean="0"/>
                  <a:t>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dirty="0" smtClean="0"/>
                  <a:t>:</a:t>
                </a:r>
              </a:p>
              <a:p>
                <a:pPr marL="0" indent="0"/>
                <a:r>
                  <a:rPr lang="en-US" dirty="0" smtClean="0"/>
                  <a:t/>
                </a:r>
                <a:br>
                  <a:rPr lang="en-US" dirty="0" smtClean="0"/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 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 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𝑙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r>
                  <a:rPr lang="en-US" dirty="0" smtClean="0"/>
                  <a:t/>
                </a:r>
                <a:br>
                  <a:rPr lang="en-US" dirty="0" smtClean="0"/>
                </a:br>
                <a:endParaRPr lang="en-US" dirty="0" smtClean="0"/>
              </a:p>
              <a:p>
                <a:pPr marL="0" indent="0"/>
                <a:endParaRPr lang="en-US" dirty="0" smtClean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dirty="0" smtClean="0"/>
                  <a:t>Local optimization:</a:t>
                </a:r>
              </a:p>
              <a:p>
                <a:pPr marL="701675" lvl="2" indent="-342900">
                  <a:buFont typeface="Arial" panose="020B0604020202020204" pitchFamily="34" charset="0"/>
                  <a:buChar char="•"/>
                </a:pPr>
                <a:r>
                  <a:rPr lang="en-US" dirty="0" smtClean="0"/>
                  <a:t>Enumerate all possible labels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endParaRPr lang="en-US" dirty="0" smtClean="0"/>
              </a:p>
              <a:p>
                <a:pPr marL="701675" lvl="2" indent="-342900">
                  <a:buFont typeface="Arial" panose="020B0604020202020204" pitchFamily="34" charset="0"/>
                  <a:buChar char="•"/>
                </a:pPr>
                <a:r>
                  <a:rPr lang="en-US" dirty="0" smtClean="0"/>
                  <a:t>Save minimum value and label argument</a:t>
                </a:r>
                <a:br>
                  <a:rPr lang="en-US" dirty="0" smtClean="0"/>
                </a:br>
                <a:endParaRPr lang="en-US" dirty="0" smtClean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dirty="0"/>
              </a:p>
            </p:txBody>
          </p:sp>
        </mc:Choice>
        <mc:Fallback xmlns="">
          <p:sp>
            <p:nvSpPr>
              <p:cNvPr id="11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240320" y="1620000"/>
                <a:ext cx="5508144" cy="4479943"/>
              </a:xfrm>
              <a:blipFill rotWithShape="0">
                <a:blip r:embed="rId6"/>
                <a:stretch>
                  <a:fillRect l="-26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7522242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DP on tree-shaped MRFs (leaf nodes)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Oval 3"/>
              <p:cNvSpPr/>
              <p:nvPr/>
            </p:nvSpPr>
            <p:spPr>
              <a:xfrm>
                <a:off x="2195736" y="2492896"/>
                <a:ext cx="648072" cy="648072"/>
              </a:xfrm>
              <a:prstGeom prst="ellips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" name="Oval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95736" y="2492896"/>
                <a:ext cx="648072" cy="648072"/>
              </a:xfrm>
              <a:prstGeom prst="ellipse">
                <a:avLst/>
              </a:prstGeom>
              <a:blipFill rotWithShape="0">
                <a:blip r:embed="rId2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827584" y="2564904"/>
                <a:ext cx="504056" cy="504056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7584" y="2564904"/>
                <a:ext cx="504056" cy="504056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" name="Straight Connector 6"/>
          <p:cNvCxnSpPr>
            <a:stCxn id="6" idx="3"/>
            <a:endCxn id="4" idx="2"/>
          </p:cNvCxnSpPr>
          <p:nvPr/>
        </p:nvCxnSpPr>
        <p:spPr>
          <a:xfrm>
            <a:off x="1331640" y="2816932"/>
            <a:ext cx="864096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Oval 7"/>
              <p:cNvSpPr/>
              <p:nvPr/>
            </p:nvSpPr>
            <p:spPr>
              <a:xfrm>
                <a:off x="2195736" y="4360249"/>
                <a:ext cx="648072" cy="648072"/>
              </a:xfrm>
              <a:prstGeom prst="ellipse">
                <a:avLst/>
              </a:prstGeom>
              <a:ln>
                <a:solidFill>
                  <a:schemeClr val="tx1"/>
                </a:solidFill>
                <a:prstDash val="solid"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8" name="Oval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95736" y="4360249"/>
                <a:ext cx="648072" cy="648072"/>
              </a:xfrm>
              <a:prstGeom prst="ellipse">
                <a:avLst/>
              </a:prstGeom>
              <a:blipFill rotWithShape="0">
                <a:blip r:embed="rId4"/>
                <a:stretch>
                  <a:fillRect/>
                </a:stretch>
              </a:blipFill>
              <a:ln>
                <a:solidFill>
                  <a:schemeClr val="tx1"/>
                </a:solidFill>
                <a:prstDash val="solid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" name="Straight Connector 8"/>
          <p:cNvCxnSpPr>
            <a:endCxn id="8" idx="0"/>
          </p:cNvCxnSpPr>
          <p:nvPr/>
        </p:nvCxnSpPr>
        <p:spPr>
          <a:xfrm>
            <a:off x="2519772" y="3136113"/>
            <a:ext cx="0" cy="1224136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2267745" y="3496153"/>
                <a:ext cx="504056" cy="504056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67745" y="3496153"/>
                <a:ext cx="504056" cy="504056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3456344" y="1620000"/>
                <a:ext cx="5580152" cy="4479943"/>
              </a:xfrm>
            </p:spPr>
            <p:txBody>
              <a:bodyPr/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dirty="0" smtClean="0"/>
                  <a:t>Local energy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b="1" dirty="0" smtClean="0"/>
                  <a:t>, </a:t>
                </a:r>
                <a:r>
                  <a:rPr lang="en-US" dirty="0" smtClean="0"/>
                  <a:t>given a label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𝑙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</m:oMath>
                </a14:m>
                <a:r>
                  <a:rPr lang="en-US" dirty="0" smtClean="0"/>
                  <a:t>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</m:oMath>
                </a14:m>
                <a:r>
                  <a:rPr lang="en-US" dirty="0" smtClean="0"/>
                  <a:t>:</a:t>
                </a:r>
              </a:p>
              <a:p>
                <a:pPr marL="0" indent="0" algn="ctr"/>
                <a:r>
                  <a:rPr lang="en-US" dirty="0" smtClean="0"/>
                  <a:t/>
                </a:r>
                <a:br>
                  <a:rPr lang="en-US" dirty="0" smtClean="0"/>
                </a:b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 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𝑙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sub>
                        </m:sSub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</m:oMath>
                </a14:m>
                <a:r>
                  <a:rPr lang="en-US" dirty="0" smtClean="0"/>
                  <a:t> </a:t>
                </a:r>
                <a:br>
                  <a:rPr lang="en-US" dirty="0" smtClean="0"/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nor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               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r>
                        <a:rPr lang="en-US" i="1" smtClean="0">
                          <a:latin typeface="Cambria Math" panose="02040503050406030204" pitchFamily="18" charset="0"/>
                        </a:rPr>
                        <m:t>+ 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r>
                  <a:rPr lang="en-US" dirty="0" smtClean="0"/>
                  <a:t/>
                </a:r>
                <a:br>
                  <a:rPr lang="en-US" dirty="0" smtClean="0"/>
                </a:br>
                <a:r>
                  <a:rPr lang="en-US" dirty="0" smtClean="0"/>
                  <a:t/>
                </a:r>
                <a:br>
                  <a:rPr lang="en-US" dirty="0" smtClean="0"/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                                 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 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b>
                          </m:sSub>
                        </m:e>
                      </m:d>
                      <m:r>
                        <a:rPr lang="en-US" b="0" i="0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r>
                  <a:rPr lang="en-US" dirty="0" smtClean="0"/>
                  <a:t/>
                </a:r>
                <a:br>
                  <a:rPr lang="en-US" dirty="0" smtClean="0"/>
                </a:br>
                <a:r>
                  <a:rPr lang="en-US" dirty="0" smtClean="0"/>
                  <a:t/>
                </a:r>
                <a:br>
                  <a:rPr lang="en-US" dirty="0" smtClean="0"/>
                </a:br>
                <a:endParaRPr lang="en-US" dirty="0" smtClean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dirty="0"/>
              </a:p>
            </p:txBody>
          </p:sp>
        </mc:Choice>
        <mc:Fallback xmlns="">
          <p:sp>
            <p:nvSpPr>
              <p:cNvPr id="11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456344" y="1620000"/>
                <a:ext cx="5580152" cy="4479943"/>
              </a:xfrm>
              <a:blipFill rotWithShape="0">
                <a:blip r:embed="rId6"/>
                <a:stretch>
                  <a:fillRect l="-262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Oval 11"/>
              <p:cNvSpPr/>
              <p:nvPr/>
            </p:nvSpPr>
            <p:spPr>
              <a:xfrm>
                <a:off x="4270419" y="4367206"/>
                <a:ext cx="648072" cy="648072"/>
              </a:xfrm>
              <a:prstGeom prst="ellipse">
                <a:avLst/>
              </a:prstGeom>
              <a:ln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2" name="Oval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70419" y="4367206"/>
                <a:ext cx="648072" cy="648072"/>
              </a:xfrm>
              <a:prstGeom prst="ellipse">
                <a:avLst/>
              </a:prstGeom>
              <a:blipFill rotWithShape="0">
                <a:blip r:embed="rId7"/>
                <a:stretch>
                  <a:fillRect/>
                </a:stretch>
              </a:blipFill>
              <a:ln>
                <a:solidFill>
                  <a:schemeClr val="tx1"/>
                </a:solidFill>
                <a:prstDash val="sysDot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" name="Straight Connector 12"/>
          <p:cNvCxnSpPr>
            <a:endCxn id="12" idx="2"/>
          </p:cNvCxnSpPr>
          <p:nvPr/>
        </p:nvCxnSpPr>
        <p:spPr>
          <a:xfrm>
            <a:off x="2830259" y="4691242"/>
            <a:ext cx="1440160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814035" y="4439214"/>
                <a:ext cx="504056" cy="504056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4035" y="4439214"/>
                <a:ext cx="504056" cy="504056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" name="Straight Connector 14"/>
          <p:cNvCxnSpPr>
            <a:stCxn id="14" idx="3"/>
          </p:cNvCxnSpPr>
          <p:nvPr/>
        </p:nvCxnSpPr>
        <p:spPr>
          <a:xfrm>
            <a:off x="1318091" y="4691242"/>
            <a:ext cx="864096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/>
              <p:cNvSpPr/>
              <p:nvPr/>
            </p:nvSpPr>
            <p:spPr>
              <a:xfrm>
                <a:off x="3298311" y="4463406"/>
                <a:ext cx="504056" cy="504056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6" name="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98311" y="4463406"/>
                <a:ext cx="504056" cy="504056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Rounded Rectangle 16"/>
          <p:cNvSpPr/>
          <p:nvPr/>
        </p:nvSpPr>
        <p:spPr>
          <a:xfrm>
            <a:off x="611560" y="2276872"/>
            <a:ext cx="2628760" cy="1944216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ed Rectangle 17"/>
          <p:cNvSpPr/>
          <p:nvPr/>
        </p:nvSpPr>
        <p:spPr>
          <a:xfrm>
            <a:off x="5436096" y="2912741"/>
            <a:ext cx="2628760" cy="469129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Content Placeholder 2"/>
          <p:cNvSpPr txBox="1">
            <a:spLocks/>
          </p:cNvSpPr>
          <p:nvPr/>
        </p:nvSpPr>
        <p:spPr bwMode="auto">
          <a:xfrm>
            <a:off x="323528" y="5373216"/>
            <a:ext cx="8496944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>
            <a:lvl1pPr marL="179388" indent="-179388" algn="l" rtl="0" eaLnBrk="1" fontAlgn="base" hangingPunct="1">
              <a:lnSpc>
                <a:spcPct val="130000"/>
              </a:lnSpc>
              <a:spcBef>
                <a:spcPts val="200"/>
              </a:spcBef>
              <a:spcAft>
                <a:spcPts val="230"/>
              </a:spcAft>
              <a:buFont typeface="Wingdings" pitchFamily="2" charset="2"/>
              <a:buNone/>
              <a:defRPr sz="2000">
                <a:solidFill>
                  <a:schemeClr val="tx1"/>
                </a:solidFill>
                <a:latin typeface="Stafford" panose="00000400000000000000" pitchFamily="2" charset="0"/>
                <a:ea typeface="Stafford" panose="00000400000000000000" pitchFamily="2" charset="0"/>
                <a:cs typeface="Tahoma" pitchFamily="34" charset="0"/>
              </a:defRPr>
            </a:lvl1pPr>
            <a:lvl2pPr marL="179388" indent="-177800" algn="l" rtl="0" eaLnBrk="1" fontAlgn="base" hangingPunct="1">
              <a:lnSpc>
                <a:spcPct val="130000"/>
              </a:lnSpc>
              <a:spcBef>
                <a:spcPts val="200"/>
              </a:spcBef>
              <a:spcAft>
                <a:spcPts val="230"/>
              </a:spcAft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Stafford" panose="00000400000000000000" pitchFamily="2" charset="0"/>
                <a:ea typeface="Stafford" panose="00000400000000000000" pitchFamily="2" charset="0"/>
                <a:cs typeface="Tahoma" pitchFamily="34" charset="0"/>
              </a:defRPr>
            </a:lvl2pPr>
            <a:lvl3pPr marL="538163" indent="-187325" algn="l" rtl="0" eaLnBrk="1" fontAlgn="base" hangingPunct="1">
              <a:lnSpc>
                <a:spcPct val="130000"/>
              </a:lnSpc>
              <a:spcBef>
                <a:spcPts val="200"/>
              </a:spcBef>
              <a:spcAft>
                <a:spcPts val="230"/>
              </a:spcAft>
              <a:buFont typeface="Wingdings" pitchFamily="2" charset="2"/>
              <a:buChar char="§"/>
              <a:defRPr>
                <a:solidFill>
                  <a:schemeClr val="tx1"/>
                </a:solidFill>
                <a:latin typeface="Stafford" panose="00000400000000000000" pitchFamily="2" charset="0"/>
                <a:ea typeface="Stafford" panose="00000400000000000000" pitchFamily="2" charset="0"/>
                <a:cs typeface="Tahoma" pitchFamily="34" charset="0"/>
              </a:defRPr>
            </a:lvl3pPr>
            <a:lvl4pPr marL="717550" indent="-173038" algn="l" rtl="0" eaLnBrk="1" fontAlgn="base" hangingPunct="1">
              <a:lnSpc>
                <a:spcPct val="130000"/>
              </a:lnSpc>
              <a:spcBef>
                <a:spcPts val="200"/>
              </a:spcBef>
              <a:spcAft>
                <a:spcPts val="230"/>
              </a:spcAft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Stafford" panose="00000400000000000000" pitchFamily="2" charset="0"/>
                <a:ea typeface="Stafford" panose="00000400000000000000" pitchFamily="2" charset="0"/>
                <a:cs typeface="Tahoma" pitchFamily="34" charset="0"/>
              </a:defRPr>
            </a:lvl4pPr>
            <a:lvl5pPr marL="908050" indent="-188913" algn="l" rtl="0" eaLnBrk="1" fontAlgn="base" hangingPunct="1">
              <a:lnSpc>
                <a:spcPct val="130000"/>
              </a:lnSpc>
              <a:spcBef>
                <a:spcPts val="200"/>
              </a:spcBef>
              <a:spcAft>
                <a:spcPts val="230"/>
              </a:spcAft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Stafford" panose="00000400000000000000" pitchFamily="2" charset="0"/>
                <a:ea typeface="Stafford" panose="00000400000000000000" pitchFamily="2" charset="0"/>
                <a:cs typeface="Tahoma" pitchFamily="34" charset="0"/>
              </a:defRPr>
            </a:lvl5pPr>
            <a:lvl6pPr marL="1365250" indent="-188913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6pPr>
            <a:lvl7pPr marL="1822450" indent="-188913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7pPr>
            <a:lvl8pPr marL="2279650" indent="-188913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8pPr>
            <a:lvl9pPr marL="2736850" indent="-188913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/>
            <a:r>
              <a:rPr lang="en-US" kern="0" dirty="0" smtClean="0"/>
              <a:t>Algorithm: </a:t>
            </a:r>
            <a:r>
              <a:rPr lang="en-US" b="1" kern="0" dirty="0" smtClean="0"/>
              <a:t>Optimize bottom-up</a:t>
            </a:r>
            <a:r>
              <a:rPr lang="en-US" kern="0" dirty="0" smtClean="0"/>
              <a:t>, until terminated on root. Then propagate </a:t>
            </a:r>
            <a:r>
              <a:rPr lang="en-US" b="1" kern="0" dirty="0" smtClean="0"/>
              <a:t>optimal labels top-down</a:t>
            </a:r>
            <a:r>
              <a:rPr lang="en-US" kern="0" dirty="0" smtClean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3524800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Label costs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16016" y="1620000"/>
            <a:ext cx="4176464" cy="1780521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No DP-enabling structure embedded (costs are global)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NP-hard, even for trees, use approximation: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Oval 3"/>
              <p:cNvSpPr/>
              <p:nvPr/>
            </p:nvSpPr>
            <p:spPr>
              <a:xfrm>
                <a:off x="1115616" y="2392409"/>
                <a:ext cx="648072" cy="648072"/>
              </a:xfrm>
              <a:prstGeom prst="ellips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" name="Oval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5616" y="2392409"/>
                <a:ext cx="648072" cy="648072"/>
              </a:xfrm>
              <a:prstGeom prst="ellipse">
                <a:avLst/>
              </a:prstGeom>
              <a:blipFill rotWithShape="0">
                <a:blip r:embed="rId2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Oval 4"/>
              <p:cNvSpPr/>
              <p:nvPr/>
            </p:nvSpPr>
            <p:spPr>
              <a:xfrm>
                <a:off x="1115616" y="4264617"/>
                <a:ext cx="648072" cy="648072"/>
              </a:xfrm>
              <a:prstGeom prst="ellips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" name="Oval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5616" y="4264617"/>
                <a:ext cx="648072" cy="648072"/>
              </a:xfrm>
              <a:prstGeom prst="ellipse">
                <a:avLst/>
              </a:prstGeom>
              <a:blipFill rotWithShape="0">
                <a:blip r:embed="rId3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Oval 5"/>
              <p:cNvSpPr/>
              <p:nvPr/>
            </p:nvSpPr>
            <p:spPr>
              <a:xfrm>
                <a:off x="3203848" y="2392409"/>
                <a:ext cx="648072" cy="648072"/>
              </a:xfrm>
              <a:prstGeom prst="ellips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" name="Oval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03848" y="2392409"/>
                <a:ext cx="648072" cy="648072"/>
              </a:xfrm>
              <a:prstGeom prst="ellipse">
                <a:avLst/>
              </a:prstGeom>
              <a:blipFill rotWithShape="0">
                <a:blip r:embed="rId4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Oval 6"/>
              <p:cNvSpPr/>
              <p:nvPr/>
            </p:nvSpPr>
            <p:spPr>
              <a:xfrm>
                <a:off x="3203848" y="4264617"/>
                <a:ext cx="648072" cy="648072"/>
              </a:xfrm>
              <a:prstGeom prst="ellips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6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7" name="Oval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03848" y="4264617"/>
                <a:ext cx="648072" cy="648072"/>
              </a:xfrm>
              <a:prstGeom prst="ellipse">
                <a:avLst/>
              </a:prstGeom>
              <a:blipFill rotWithShape="0">
                <a:blip r:embed="rId5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" name="Straight Connector 7"/>
          <p:cNvCxnSpPr>
            <a:stCxn id="4" idx="5"/>
          </p:cNvCxnSpPr>
          <p:nvPr/>
        </p:nvCxnSpPr>
        <p:spPr>
          <a:xfrm>
            <a:off x="1668780" y="2945573"/>
            <a:ext cx="850992" cy="454948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/>
          <p:cNvCxnSpPr>
            <a:stCxn id="6" idx="3"/>
          </p:cNvCxnSpPr>
          <p:nvPr/>
        </p:nvCxnSpPr>
        <p:spPr>
          <a:xfrm flipH="1">
            <a:off x="2519772" y="2945573"/>
            <a:ext cx="778984" cy="454948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/>
          <p:cNvCxnSpPr>
            <a:stCxn id="5" idx="7"/>
          </p:cNvCxnSpPr>
          <p:nvPr/>
        </p:nvCxnSpPr>
        <p:spPr>
          <a:xfrm flipV="1">
            <a:off x="1668780" y="3904577"/>
            <a:ext cx="850992" cy="454948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/>
          <p:cNvCxnSpPr>
            <a:endCxn id="7" idx="1"/>
          </p:cNvCxnSpPr>
          <p:nvPr/>
        </p:nvCxnSpPr>
        <p:spPr>
          <a:xfrm>
            <a:off x="2519772" y="3904577"/>
            <a:ext cx="778984" cy="454948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/>
              <p:cNvSpPr/>
              <p:nvPr/>
            </p:nvSpPr>
            <p:spPr>
              <a:xfrm>
                <a:off x="2266468" y="3400521"/>
                <a:ext cx="504056" cy="504056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66468" y="3400521"/>
                <a:ext cx="504056" cy="504056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88024" y="3501008"/>
            <a:ext cx="4032448" cy="2669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2149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Considerations on the implementation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Workload type: </a:t>
            </a:r>
          </a:p>
          <a:p>
            <a:pPr marL="701675" lvl="2" indent="-342900">
              <a:buFont typeface="Arial" panose="020B0604020202020204" pitchFamily="34" charset="0"/>
              <a:buChar char="•"/>
            </a:pPr>
            <a:r>
              <a:rPr lang="en-US" dirty="0" smtClean="0"/>
              <a:t>regular (except for sparse label sets)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Granularity: </a:t>
            </a:r>
          </a:p>
          <a:p>
            <a:pPr marL="701675" lvl="2" indent="-342900">
              <a:buFont typeface="Arial" panose="020B0604020202020204" pitchFamily="34" charset="0"/>
              <a:buChar char="•"/>
            </a:pPr>
            <a:r>
              <a:rPr lang="en-US" dirty="0" smtClean="0"/>
              <a:t>1 block per node, each thread considers one parent label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US" dirty="0" smtClean="0"/>
              <a:t>Memory:</a:t>
            </a:r>
          </a:p>
          <a:p>
            <a:pPr marL="701675" lvl="2" indent="-342900">
              <a:buFont typeface="Arial" panose="020B0604020202020204" pitchFamily="34" charset="0"/>
              <a:buChar char="•"/>
            </a:pPr>
            <a:r>
              <a:rPr lang="en-US" dirty="0" smtClean="0"/>
              <a:t>2 * </a:t>
            </a:r>
            <a:r>
              <a:rPr lang="en-US" dirty="0" err="1" smtClean="0"/>
              <a:t>num_nodes</a:t>
            </a:r>
            <a:r>
              <a:rPr lang="en-US" dirty="0" smtClean="0"/>
              <a:t> * </a:t>
            </a:r>
            <a:r>
              <a:rPr lang="en-US" dirty="0" err="1" smtClean="0"/>
              <a:t>num_labels</a:t>
            </a:r>
            <a:r>
              <a:rPr lang="en-US" dirty="0" smtClean="0"/>
              <a:t> * </a:t>
            </a:r>
            <a:r>
              <a:rPr lang="en-US" dirty="0" err="1" smtClean="0"/>
              <a:t>num_labels</a:t>
            </a:r>
            <a:endParaRPr lang="en-US" dirty="0" smtClean="0"/>
          </a:p>
          <a:p>
            <a:pPr marL="701675" lvl="2" indent="-342900">
              <a:buFont typeface="Arial" panose="020B0604020202020204" pitchFamily="34" charset="0"/>
              <a:buChar char="•"/>
            </a:pPr>
            <a:r>
              <a:rPr lang="en-US" dirty="0" smtClean="0"/>
              <a:t>Can reuse memory from 2 levels below for energy values</a:t>
            </a:r>
          </a:p>
          <a:p>
            <a:pPr marL="701675" lvl="2" indent="-342900">
              <a:buFont typeface="Arial" panose="020B0604020202020204" pitchFamily="34" charset="0"/>
              <a:buChar char="•"/>
            </a:pPr>
            <a:r>
              <a:rPr lang="en-US" dirty="0" smtClean="0"/>
              <a:t>Keep label table until the very last iteration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US" dirty="0" smtClean="0"/>
              <a:t>Load balancing: </a:t>
            </a:r>
          </a:p>
          <a:p>
            <a:pPr marL="701675" lvl="2" indent="-342900">
              <a:buFont typeface="Arial" panose="020B0604020202020204" pitchFamily="34" charset="0"/>
              <a:buChar char="•"/>
            </a:pPr>
            <a:r>
              <a:rPr lang="en-US" dirty="0" smtClean="0"/>
              <a:t>Let the last block working on a child handle the parent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44228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Growing spanning trees</a:t>
            </a:r>
            <a:endParaRPr lang="en-US" dirty="0"/>
          </a:p>
        </p:txBody>
      </p:sp>
      <p:sp>
        <p:nvSpPr>
          <p:cNvPr id="6" name="Oval 5"/>
          <p:cNvSpPr/>
          <p:nvPr/>
        </p:nvSpPr>
        <p:spPr>
          <a:xfrm>
            <a:off x="683568" y="2852936"/>
            <a:ext cx="432048" cy="432048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1011397" y="5589240"/>
            <a:ext cx="432048" cy="432048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1763688" y="4405546"/>
            <a:ext cx="432048" cy="432048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2815105" y="3195706"/>
            <a:ext cx="432048" cy="432048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1763688" y="2121780"/>
            <a:ext cx="432048" cy="432048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4283968" y="1556792"/>
            <a:ext cx="432048" cy="432048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8100392" y="2204864"/>
            <a:ext cx="432048" cy="432048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5796136" y="2898556"/>
            <a:ext cx="432048" cy="432048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/>
          <p:cNvCxnSpPr>
            <a:stCxn id="6" idx="7"/>
            <a:endCxn id="10" idx="3"/>
          </p:cNvCxnSpPr>
          <p:nvPr/>
        </p:nvCxnSpPr>
        <p:spPr>
          <a:xfrm flipV="1">
            <a:off x="1052344" y="2490556"/>
            <a:ext cx="774616" cy="425652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>
            <a:stCxn id="10" idx="7"/>
            <a:endCxn id="11" idx="2"/>
          </p:cNvCxnSpPr>
          <p:nvPr/>
        </p:nvCxnSpPr>
        <p:spPr>
          <a:xfrm flipV="1">
            <a:off x="2132464" y="1772816"/>
            <a:ext cx="2151504" cy="412236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>
            <a:stCxn id="6" idx="6"/>
            <a:endCxn id="9" idx="2"/>
          </p:cNvCxnSpPr>
          <p:nvPr/>
        </p:nvCxnSpPr>
        <p:spPr>
          <a:xfrm>
            <a:off x="1115616" y="3068960"/>
            <a:ext cx="1699489" cy="34277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>
            <a:stCxn id="10" idx="5"/>
            <a:endCxn id="9" idx="1"/>
          </p:cNvCxnSpPr>
          <p:nvPr/>
        </p:nvCxnSpPr>
        <p:spPr>
          <a:xfrm>
            <a:off x="2132464" y="2490556"/>
            <a:ext cx="745913" cy="768422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>
            <a:stCxn id="9" idx="6"/>
            <a:endCxn id="13" idx="2"/>
          </p:cNvCxnSpPr>
          <p:nvPr/>
        </p:nvCxnSpPr>
        <p:spPr>
          <a:xfrm flipV="1">
            <a:off x="3247153" y="3114580"/>
            <a:ext cx="2548983" cy="29715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>
            <a:stCxn id="11" idx="6"/>
            <a:endCxn id="12" idx="1"/>
          </p:cNvCxnSpPr>
          <p:nvPr/>
        </p:nvCxnSpPr>
        <p:spPr>
          <a:xfrm>
            <a:off x="4716016" y="1772816"/>
            <a:ext cx="3447648" cy="49532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>
            <a:stCxn id="13" idx="7"/>
            <a:endCxn id="12" idx="2"/>
          </p:cNvCxnSpPr>
          <p:nvPr/>
        </p:nvCxnSpPr>
        <p:spPr>
          <a:xfrm flipV="1">
            <a:off x="6164912" y="2420888"/>
            <a:ext cx="1935480" cy="54094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>
            <a:stCxn id="6" idx="4"/>
            <a:endCxn id="7" idx="0"/>
          </p:cNvCxnSpPr>
          <p:nvPr/>
        </p:nvCxnSpPr>
        <p:spPr>
          <a:xfrm>
            <a:off x="899592" y="3284984"/>
            <a:ext cx="327829" cy="2304256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>
            <a:stCxn id="6" idx="5"/>
            <a:endCxn id="8" idx="1"/>
          </p:cNvCxnSpPr>
          <p:nvPr/>
        </p:nvCxnSpPr>
        <p:spPr>
          <a:xfrm>
            <a:off x="1052344" y="3221712"/>
            <a:ext cx="774616" cy="1247106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>
            <a:stCxn id="8" idx="3"/>
            <a:endCxn id="7" idx="7"/>
          </p:cNvCxnSpPr>
          <p:nvPr/>
        </p:nvCxnSpPr>
        <p:spPr>
          <a:xfrm flipH="1">
            <a:off x="1380173" y="4774322"/>
            <a:ext cx="446787" cy="87819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>
            <a:stCxn id="8" idx="7"/>
            <a:endCxn id="9" idx="3"/>
          </p:cNvCxnSpPr>
          <p:nvPr/>
        </p:nvCxnSpPr>
        <p:spPr>
          <a:xfrm flipV="1">
            <a:off x="2132464" y="3564482"/>
            <a:ext cx="745913" cy="904336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Oval 43"/>
          <p:cNvSpPr/>
          <p:nvPr/>
        </p:nvSpPr>
        <p:spPr>
          <a:xfrm>
            <a:off x="6784868" y="5589240"/>
            <a:ext cx="432048" cy="432048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/>
          <p:cNvSpPr/>
          <p:nvPr/>
        </p:nvSpPr>
        <p:spPr>
          <a:xfrm>
            <a:off x="7869100" y="4608175"/>
            <a:ext cx="432048" cy="432048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/>
          <p:cNvSpPr/>
          <p:nvPr/>
        </p:nvSpPr>
        <p:spPr>
          <a:xfrm>
            <a:off x="7132910" y="3559188"/>
            <a:ext cx="432048" cy="432048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/>
          <p:cNvSpPr/>
          <p:nvPr/>
        </p:nvSpPr>
        <p:spPr>
          <a:xfrm>
            <a:off x="6007792" y="4293096"/>
            <a:ext cx="432048" cy="432048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/>
          <p:cNvSpPr/>
          <p:nvPr/>
        </p:nvSpPr>
        <p:spPr>
          <a:xfrm>
            <a:off x="4700748" y="4423719"/>
            <a:ext cx="432048" cy="432048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0" name="Straight Connector 49"/>
          <p:cNvCxnSpPr>
            <a:stCxn id="48" idx="6"/>
            <a:endCxn id="47" idx="2"/>
          </p:cNvCxnSpPr>
          <p:nvPr/>
        </p:nvCxnSpPr>
        <p:spPr>
          <a:xfrm flipV="1">
            <a:off x="5132796" y="4509120"/>
            <a:ext cx="874996" cy="130623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>
            <a:stCxn id="9" idx="5"/>
            <a:endCxn id="48" idx="1"/>
          </p:cNvCxnSpPr>
          <p:nvPr/>
        </p:nvCxnSpPr>
        <p:spPr>
          <a:xfrm>
            <a:off x="3183881" y="3564482"/>
            <a:ext cx="1580139" cy="922509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/>
          <p:cNvCxnSpPr>
            <a:stCxn id="13" idx="4"/>
            <a:endCxn id="47" idx="0"/>
          </p:cNvCxnSpPr>
          <p:nvPr/>
        </p:nvCxnSpPr>
        <p:spPr>
          <a:xfrm>
            <a:off x="6012160" y="3330604"/>
            <a:ext cx="211656" cy="962492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>
            <a:stCxn id="13" idx="6"/>
            <a:endCxn id="46" idx="1"/>
          </p:cNvCxnSpPr>
          <p:nvPr/>
        </p:nvCxnSpPr>
        <p:spPr>
          <a:xfrm>
            <a:off x="6228184" y="3114580"/>
            <a:ext cx="967998" cy="50788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>
            <a:stCxn id="46" idx="3"/>
            <a:endCxn id="47" idx="7"/>
          </p:cNvCxnSpPr>
          <p:nvPr/>
        </p:nvCxnSpPr>
        <p:spPr>
          <a:xfrm flipH="1">
            <a:off x="6376568" y="3927964"/>
            <a:ext cx="819614" cy="428404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/>
          <p:cNvCxnSpPr>
            <a:stCxn id="7" idx="6"/>
            <a:endCxn id="44" idx="2"/>
          </p:cNvCxnSpPr>
          <p:nvPr/>
        </p:nvCxnSpPr>
        <p:spPr>
          <a:xfrm>
            <a:off x="1443445" y="5805264"/>
            <a:ext cx="5341423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/>
          <p:cNvCxnSpPr>
            <a:stCxn id="44" idx="7"/>
            <a:endCxn id="45" idx="3"/>
          </p:cNvCxnSpPr>
          <p:nvPr/>
        </p:nvCxnSpPr>
        <p:spPr>
          <a:xfrm flipV="1">
            <a:off x="7153644" y="4976951"/>
            <a:ext cx="778728" cy="675561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/>
          <p:cNvCxnSpPr>
            <a:stCxn id="12" idx="4"/>
            <a:endCxn id="45" idx="7"/>
          </p:cNvCxnSpPr>
          <p:nvPr/>
        </p:nvCxnSpPr>
        <p:spPr>
          <a:xfrm flipH="1">
            <a:off x="8237876" y="2636912"/>
            <a:ext cx="78540" cy="2034535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/>
          <p:cNvCxnSpPr>
            <a:stCxn id="47" idx="5"/>
            <a:endCxn id="44" idx="0"/>
          </p:cNvCxnSpPr>
          <p:nvPr/>
        </p:nvCxnSpPr>
        <p:spPr>
          <a:xfrm>
            <a:off x="6376568" y="4661872"/>
            <a:ext cx="624324" cy="927368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/>
          <p:cNvCxnSpPr>
            <a:stCxn id="46" idx="5"/>
            <a:endCxn id="45" idx="1"/>
          </p:cNvCxnSpPr>
          <p:nvPr/>
        </p:nvCxnSpPr>
        <p:spPr>
          <a:xfrm>
            <a:off x="7501686" y="3927964"/>
            <a:ext cx="430686" cy="743483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/>
          <p:cNvCxnSpPr>
            <a:stCxn id="48" idx="5"/>
            <a:endCxn id="44" idx="1"/>
          </p:cNvCxnSpPr>
          <p:nvPr/>
        </p:nvCxnSpPr>
        <p:spPr>
          <a:xfrm>
            <a:off x="5069524" y="4792495"/>
            <a:ext cx="1778616" cy="860017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/>
          <p:cNvCxnSpPr>
            <a:stCxn id="46" idx="7"/>
            <a:endCxn id="12" idx="3"/>
          </p:cNvCxnSpPr>
          <p:nvPr/>
        </p:nvCxnSpPr>
        <p:spPr>
          <a:xfrm flipV="1">
            <a:off x="7501686" y="2573640"/>
            <a:ext cx="661978" cy="104882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5218249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Growing spanning trees</a:t>
            </a:r>
            <a:endParaRPr lang="en-US" dirty="0"/>
          </a:p>
        </p:txBody>
      </p:sp>
      <p:sp>
        <p:nvSpPr>
          <p:cNvPr id="6" name="Oval 5"/>
          <p:cNvSpPr/>
          <p:nvPr/>
        </p:nvSpPr>
        <p:spPr>
          <a:xfrm>
            <a:off x="683568" y="2852936"/>
            <a:ext cx="432048" cy="432048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1011397" y="5589240"/>
            <a:ext cx="432048" cy="432048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1763688" y="4405546"/>
            <a:ext cx="432048" cy="432048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2815105" y="3195706"/>
            <a:ext cx="432048" cy="432048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1763688" y="2121780"/>
            <a:ext cx="432048" cy="432048"/>
          </a:xfrm>
          <a:prstGeom prst="ellips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</a:t>
            </a:r>
            <a:endParaRPr lang="en-US" dirty="0"/>
          </a:p>
        </p:txBody>
      </p:sp>
      <p:sp>
        <p:nvSpPr>
          <p:cNvPr id="11" name="Oval 10"/>
          <p:cNvSpPr/>
          <p:nvPr/>
        </p:nvSpPr>
        <p:spPr>
          <a:xfrm>
            <a:off x="4283968" y="1556792"/>
            <a:ext cx="432048" cy="432048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8100392" y="2204864"/>
            <a:ext cx="432048" cy="432048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5796136" y="2898556"/>
            <a:ext cx="432048" cy="432048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/>
          <p:cNvCxnSpPr>
            <a:stCxn id="6" idx="7"/>
            <a:endCxn id="10" idx="3"/>
          </p:cNvCxnSpPr>
          <p:nvPr/>
        </p:nvCxnSpPr>
        <p:spPr>
          <a:xfrm flipV="1">
            <a:off x="1052344" y="2490556"/>
            <a:ext cx="774616" cy="425652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>
            <a:stCxn id="10" idx="7"/>
            <a:endCxn id="11" idx="2"/>
          </p:cNvCxnSpPr>
          <p:nvPr/>
        </p:nvCxnSpPr>
        <p:spPr>
          <a:xfrm flipV="1">
            <a:off x="2132464" y="1772816"/>
            <a:ext cx="2151504" cy="412236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>
            <a:stCxn id="6" idx="6"/>
            <a:endCxn id="9" idx="2"/>
          </p:cNvCxnSpPr>
          <p:nvPr/>
        </p:nvCxnSpPr>
        <p:spPr>
          <a:xfrm>
            <a:off x="1115616" y="3068960"/>
            <a:ext cx="1699489" cy="34277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>
            <a:stCxn id="10" idx="5"/>
            <a:endCxn id="9" idx="1"/>
          </p:cNvCxnSpPr>
          <p:nvPr/>
        </p:nvCxnSpPr>
        <p:spPr>
          <a:xfrm>
            <a:off x="2132464" y="2490556"/>
            <a:ext cx="745913" cy="768422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>
            <a:stCxn id="9" idx="6"/>
            <a:endCxn id="13" idx="2"/>
          </p:cNvCxnSpPr>
          <p:nvPr/>
        </p:nvCxnSpPr>
        <p:spPr>
          <a:xfrm flipV="1">
            <a:off x="3247153" y="3114580"/>
            <a:ext cx="2548983" cy="29715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>
            <a:stCxn id="11" idx="6"/>
            <a:endCxn id="12" idx="1"/>
          </p:cNvCxnSpPr>
          <p:nvPr/>
        </p:nvCxnSpPr>
        <p:spPr>
          <a:xfrm>
            <a:off x="4716016" y="1772816"/>
            <a:ext cx="3447648" cy="49532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>
            <a:stCxn id="13" idx="7"/>
            <a:endCxn id="12" idx="2"/>
          </p:cNvCxnSpPr>
          <p:nvPr/>
        </p:nvCxnSpPr>
        <p:spPr>
          <a:xfrm flipV="1">
            <a:off x="6164912" y="2420888"/>
            <a:ext cx="1935480" cy="54094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>
            <a:stCxn id="6" idx="4"/>
            <a:endCxn id="7" idx="0"/>
          </p:cNvCxnSpPr>
          <p:nvPr/>
        </p:nvCxnSpPr>
        <p:spPr>
          <a:xfrm>
            <a:off x="899592" y="3284984"/>
            <a:ext cx="327829" cy="2304256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>
            <a:stCxn id="6" idx="5"/>
            <a:endCxn id="8" idx="1"/>
          </p:cNvCxnSpPr>
          <p:nvPr/>
        </p:nvCxnSpPr>
        <p:spPr>
          <a:xfrm>
            <a:off x="1052344" y="3221712"/>
            <a:ext cx="774616" cy="1247106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>
            <a:stCxn id="8" idx="3"/>
            <a:endCxn id="7" idx="7"/>
          </p:cNvCxnSpPr>
          <p:nvPr/>
        </p:nvCxnSpPr>
        <p:spPr>
          <a:xfrm flipH="1">
            <a:off x="1380173" y="4774322"/>
            <a:ext cx="446787" cy="87819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>
            <a:stCxn id="8" idx="7"/>
            <a:endCxn id="9" idx="3"/>
          </p:cNvCxnSpPr>
          <p:nvPr/>
        </p:nvCxnSpPr>
        <p:spPr>
          <a:xfrm flipV="1">
            <a:off x="2132464" y="3564482"/>
            <a:ext cx="745913" cy="904336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Oval 43"/>
          <p:cNvSpPr/>
          <p:nvPr/>
        </p:nvSpPr>
        <p:spPr>
          <a:xfrm>
            <a:off x="6784868" y="5589240"/>
            <a:ext cx="432048" cy="432048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/>
          <p:cNvSpPr/>
          <p:nvPr/>
        </p:nvSpPr>
        <p:spPr>
          <a:xfrm>
            <a:off x="7869100" y="4608175"/>
            <a:ext cx="432048" cy="432048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/>
          <p:cNvSpPr/>
          <p:nvPr/>
        </p:nvSpPr>
        <p:spPr>
          <a:xfrm>
            <a:off x="7132910" y="3559188"/>
            <a:ext cx="432048" cy="432048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/>
          <p:cNvSpPr/>
          <p:nvPr/>
        </p:nvSpPr>
        <p:spPr>
          <a:xfrm>
            <a:off x="6007792" y="4293096"/>
            <a:ext cx="432048" cy="432048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/>
          <p:cNvSpPr/>
          <p:nvPr/>
        </p:nvSpPr>
        <p:spPr>
          <a:xfrm>
            <a:off x="4700748" y="4423719"/>
            <a:ext cx="432048" cy="432048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0" name="Straight Connector 49"/>
          <p:cNvCxnSpPr>
            <a:stCxn id="48" idx="6"/>
            <a:endCxn id="47" idx="2"/>
          </p:cNvCxnSpPr>
          <p:nvPr/>
        </p:nvCxnSpPr>
        <p:spPr>
          <a:xfrm flipV="1">
            <a:off x="5132796" y="4509120"/>
            <a:ext cx="874996" cy="130623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>
            <a:stCxn id="9" idx="5"/>
            <a:endCxn id="48" idx="1"/>
          </p:cNvCxnSpPr>
          <p:nvPr/>
        </p:nvCxnSpPr>
        <p:spPr>
          <a:xfrm>
            <a:off x="3183881" y="3564482"/>
            <a:ext cx="1580139" cy="922509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/>
          <p:cNvCxnSpPr>
            <a:stCxn id="13" idx="4"/>
            <a:endCxn id="47" idx="0"/>
          </p:cNvCxnSpPr>
          <p:nvPr/>
        </p:nvCxnSpPr>
        <p:spPr>
          <a:xfrm>
            <a:off x="6012160" y="3330604"/>
            <a:ext cx="211656" cy="962492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>
            <a:stCxn id="13" idx="6"/>
            <a:endCxn id="46" idx="1"/>
          </p:cNvCxnSpPr>
          <p:nvPr/>
        </p:nvCxnSpPr>
        <p:spPr>
          <a:xfrm>
            <a:off x="6228184" y="3114580"/>
            <a:ext cx="967998" cy="50788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>
            <a:stCxn id="46" idx="3"/>
            <a:endCxn id="47" idx="7"/>
          </p:cNvCxnSpPr>
          <p:nvPr/>
        </p:nvCxnSpPr>
        <p:spPr>
          <a:xfrm flipH="1">
            <a:off x="6376568" y="3927964"/>
            <a:ext cx="819614" cy="428404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/>
          <p:cNvCxnSpPr>
            <a:stCxn id="7" idx="6"/>
            <a:endCxn id="44" idx="2"/>
          </p:cNvCxnSpPr>
          <p:nvPr/>
        </p:nvCxnSpPr>
        <p:spPr>
          <a:xfrm>
            <a:off x="1443445" y="5805264"/>
            <a:ext cx="5341423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/>
          <p:cNvCxnSpPr>
            <a:stCxn id="44" idx="7"/>
            <a:endCxn id="45" idx="3"/>
          </p:cNvCxnSpPr>
          <p:nvPr/>
        </p:nvCxnSpPr>
        <p:spPr>
          <a:xfrm flipV="1">
            <a:off x="7153644" y="4976951"/>
            <a:ext cx="778728" cy="675561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/>
          <p:cNvCxnSpPr>
            <a:stCxn id="12" idx="4"/>
            <a:endCxn id="45" idx="7"/>
          </p:cNvCxnSpPr>
          <p:nvPr/>
        </p:nvCxnSpPr>
        <p:spPr>
          <a:xfrm flipH="1">
            <a:off x="8237876" y="2636912"/>
            <a:ext cx="78540" cy="2034535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/>
          <p:cNvCxnSpPr>
            <a:stCxn id="47" idx="5"/>
            <a:endCxn id="44" idx="0"/>
          </p:cNvCxnSpPr>
          <p:nvPr/>
        </p:nvCxnSpPr>
        <p:spPr>
          <a:xfrm>
            <a:off x="6376568" y="4661872"/>
            <a:ext cx="624324" cy="927368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/>
          <p:cNvCxnSpPr>
            <a:stCxn id="46" idx="5"/>
            <a:endCxn id="45" idx="1"/>
          </p:cNvCxnSpPr>
          <p:nvPr/>
        </p:nvCxnSpPr>
        <p:spPr>
          <a:xfrm>
            <a:off x="7501686" y="3927964"/>
            <a:ext cx="430686" cy="743483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/>
          <p:cNvCxnSpPr>
            <a:stCxn id="48" idx="5"/>
            <a:endCxn id="44" idx="1"/>
          </p:cNvCxnSpPr>
          <p:nvPr/>
        </p:nvCxnSpPr>
        <p:spPr>
          <a:xfrm>
            <a:off x="5069524" y="4792495"/>
            <a:ext cx="1778616" cy="860017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/>
          <p:cNvCxnSpPr>
            <a:stCxn id="46" idx="7"/>
            <a:endCxn id="12" idx="3"/>
          </p:cNvCxnSpPr>
          <p:nvPr/>
        </p:nvCxnSpPr>
        <p:spPr>
          <a:xfrm flipV="1">
            <a:off x="7501686" y="2573640"/>
            <a:ext cx="661978" cy="104882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1278124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Growing spanning trees</a:t>
            </a:r>
            <a:endParaRPr lang="en-US" dirty="0"/>
          </a:p>
        </p:txBody>
      </p:sp>
      <p:sp>
        <p:nvSpPr>
          <p:cNvPr id="6" name="Oval 5"/>
          <p:cNvSpPr/>
          <p:nvPr/>
        </p:nvSpPr>
        <p:spPr>
          <a:xfrm>
            <a:off x="683568" y="2852936"/>
            <a:ext cx="432048" cy="432048"/>
          </a:xfrm>
          <a:prstGeom prst="ellips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1011397" y="5589240"/>
            <a:ext cx="432048" cy="432048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1763688" y="4405546"/>
            <a:ext cx="432048" cy="432048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2815105" y="3195706"/>
            <a:ext cx="432048" cy="432048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1763688" y="2121780"/>
            <a:ext cx="432048" cy="432048"/>
          </a:xfrm>
          <a:prstGeom prst="ellips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</a:t>
            </a:r>
            <a:endParaRPr lang="en-US" dirty="0"/>
          </a:p>
        </p:txBody>
      </p:sp>
      <p:sp>
        <p:nvSpPr>
          <p:cNvPr id="11" name="Oval 10"/>
          <p:cNvSpPr/>
          <p:nvPr/>
        </p:nvSpPr>
        <p:spPr>
          <a:xfrm>
            <a:off x="4283968" y="1556792"/>
            <a:ext cx="432048" cy="432048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8100392" y="2204864"/>
            <a:ext cx="432048" cy="432048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5796136" y="2898556"/>
            <a:ext cx="432048" cy="432048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/>
          <p:cNvCxnSpPr>
            <a:stCxn id="6" idx="7"/>
            <a:endCxn id="10" idx="3"/>
          </p:cNvCxnSpPr>
          <p:nvPr/>
        </p:nvCxnSpPr>
        <p:spPr>
          <a:xfrm flipV="1">
            <a:off x="1052344" y="2490556"/>
            <a:ext cx="774616" cy="425652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/>
          <p:cNvCxnSpPr>
            <a:stCxn id="10" idx="7"/>
            <a:endCxn id="11" idx="2"/>
          </p:cNvCxnSpPr>
          <p:nvPr/>
        </p:nvCxnSpPr>
        <p:spPr>
          <a:xfrm flipV="1">
            <a:off x="2132464" y="1772816"/>
            <a:ext cx="2151504" cy="412236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>
            <a:stCxn id="6" idx="6"/>
            <a:endCxn id="9" idx="2"/>
          </p:cNvCxnSpPr>
          <p:nvPr/>
        </p:nvCxnSpPr>
        <p:spPr>
          <a:xfrm>
            <a:off x="1115616" y="3068960"/>
            <a:ext cx="1699489" cy="34277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>
            <a:stCxn id="10" idx="5"/>
            <a:endCxn id="9" idx="1"/>
          </p:cNvCxnSpPr>
          <p:nvPr/>
        </p:nvCxnSpPr>
        <p:spPr>
          <a:xfrm>
            <a:off x="2132464" y="2490556"/>
            <a:ext cx="745913" cy="768422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>
            <a:stCxn id="9" idx="6"/>
            <a:endCxn id="13" idx="2"/>
          </p:cNvCxnSpPr>
          <p:nvPr/>
        </p:nvCxnSpPr>
        <p:spPr>
          <a:xfrm flipV="1">
            <a:off x="3247153" y="3114580"/>
            <a:ext cx="2548983" cy="29715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>
            <a:stCxn id="11" idx="6"/>
            <a:endCxn id="12" idx="1"/>
          </p:cNvCxnSpPr>
          <p:nvPr/>
        </p:nvCxnSpPr>
        <p:spPr>
          <a:xfrm>
            <a:off x="4716016" y="1772816"/>
            <a:ext cx="3447648" cy="49532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>
            <a:stCxn id="13" idx="7"/>
            <a:endCxn id="12" idx="2"/>
          </p:cNvCxnSpPr>
          <p:nvPr/>
        </p:nvCxnSpPr>
        <p:spPr>
          <a:xfrm flipV="1">
            <a:off x="6164912" y="2420888"/>
            <a:ext cx="1935480" cy="54094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>
            <a:stCxn id="6" idx="4"/>
            <a:endCxn id="7" idx="0"/>
          </p:cNvCxnSpPr>
          <p:nvPr/>
        </p:nvCxnSpPr>
        <p:spPr>
          <a:xfrm>
            <a:off x="899592" y="3284984"/>
            <a:ext cx="327829" cy="2304256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>
            <a:stCxn id="6" idx="5"/>
            <a:endCxn id="8" idx="1"/>
          </p:cNvCxnSpPr>
          <p:nvPr/>
        </p:nvCxnSpPr>
        <p:spPr>
          <a:xfrm>
            <a:off x="1052344" y="3221712"/>
            <a:ext cx="774616" cy="1247106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>
            <a:stCxn id="8" idx="3"/>
            <a:endCxn id="7" idx="7"/>
          </p:cNvCxnSpPr>
          <p:nvPr/>
        </p:nvCxnSpPr>
        <p:spPr>
          <a:xfrm flipH="1">
            <a:off x="1380173" y="4774322"/>
            <a:ext cx="446787" cy="87819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>
            <a:stCxn id="8" idx="7"/>
            <a:endCxn id="9" idx="3"/>
          </p:cNvCxnSpPr>
          <p:nvPr/>
        </p:nvCxnSpPr>
        <p:spPr>
          <a:xfrm flipV="1">
            <a:off x="2132464" y="3564482"/>
            <a:ext cx="745913" cy="904336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Oval 43"/>
          <p:cNvSpPr/>
          <p:nvPr/>
        </p:nvSpPr>
        <p:spPr>
          <a:xfrm>
            <a:off x="6784868" y="5589240"/>
            <a:ext cx="432048" cy="432048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/>
          <p:cNvSpPr/>
          <p:nvPr/>
        </p:nvSpPr>
        <p:spPr>
          <a:xfrm>
            <a:off x="7869100" y="4608175"/>
            <a:ext cx="432048" cy="432048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/>
          <p:cNvSpPr/>
          <p:nvPr/>
        </p:nvSpPr>
        <p:spPr>
          <a:xfrm>
            <a:off x="7132910" y="3559188"/>
            <a:ext cx="432048" cy="432048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/>
          <p:cNvSpPr/>
          <p:nvPr/>
        </p:nvSpPr>
        <p:spPr>
          <a:xfrm>
            <a:off x="6007792" y="4293096"/>
            <a:ext cx="432048" cy="432048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/>
          <p:cNvSpPr/>
          <p:nvPr/>
        </p:nvSpPr>
        <p:spPr>
          <a:xfrm>
            <a:off x="4700748" y="4423719"/>
            <a:ext cx="432048" cy="432048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0" name="Straight Connector 49"/>
          <p:cNvCxnSpPr>
            <a:stCxn id="48" idx="6"/>
            <a:endCxn id="47" idx="2"/>
          </p:cNvCxnSpPr>
          <p:nvPr/>
        </p:nvCxnSpPr>
        <p:spPr>
          <a:xfrm flipV="1">
            <a:off x="5132796" y="4509120"/>
            <a:ext cx="874996" cy="130623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>
            <a:stCxn id="9" idx="5"/>
            <a:endCxn id="48" idx="1"/>
          </p:cNvCxnSpPr>
          <p:nvPr/>
        </p:nvCxnSpPr>
        <p:spPr>
          <a:xfrm>
            <a:off x="3183881" y="3564482"/>
            <a:ext cx="1580139" cy="922509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/>
          <p:cNvCxnSpPr>
            <a:stCxn id="13" idx="4"/>
            <a:endCxn id="47" idx="0"/>
          </p:cNvCxnSpPr>
          <p:nvPr/>
        </p:nvCxnSpPr>
        <p:spPr>
          <a:xfrm>
            <a:off x="6012160" y="3330604"/>
            <a:ext cx="211656" cy="962492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>
            <a:stCxn id="13" idx="6"/>
            <a:endCxn id="46" idx="1"/>
          </p:cNvCxnSpPr>
          <p:nvPr/>
        </p:nvCxnSpPr>
        <p:spPr>
          <a:xfrm>
            <a:off x="6228184" y="3114580"/>
            <a:ext cx="967998" cy="50788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>
            <a:stCxn id="46" idx="3"/>
            <a:endCxn id="47" idx="7"/>
          </p:cNvCxnSpPr>
          <p:nvPr/>
        </p:nvCxnSpPr>
        <p:spPr>
          <a:xfrm flipH="1">
            <a:off x="6376568" y="3927964"/>
            <a:ext cx="819614" cy="428404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/>
          <p:cNvCxnSpPr>
            <a:stCxn id="7" idx="6"/>
            <a:endCxn id="44" idx="2"/>
          </p:cNvCxnSpPr>
          <p:nvPr/>
        </p:nvCxnSpPr>
        <p:spPr>
          <a:xfrm>
            <a:off x="1443445" y="5805264"/>
            <a:ext cx="5341423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/>
          <p:cNvCxnSpPr>
            <a:stCxn id="44" idx="7"/>
            <a:endCxn id="45" idx="3"/>
          </p:cNvCxnSpPr>
          <p:nvPr/>
        </p:nvCxnSpPr>
        <p:spPr>
          <a:xfrm flipV="1">
            <a:off x="7153644" y="4976951"/>
            <a:ext cx="778728" cy="675561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/>
          <p:cNvCxnSpPr>
            <a:stCxn id="12" idx="4"/>
            <a:endCxn id="45" idx="7"/>
          </p:cNvCxnSpPr>
          <p:nvPr/>
        </p:nvCxnSpPr>
        <p:spPr>
          <a:xfrm flipH="1">
            <a:off x="8237876" y="2636912"/>
            <a:ext cx="78540" cy="2034535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/>
          <p:cNvCxnSpPr>
            <a:stCxn id="47" idx="5"/>
            <a:endCxn id="44" idx="0"/>
          </p:cNvCxnSpPr>
          <p:nvPr/>
        </p:nvCxnSpPr>
        <p:spPr>
          <a:xfrm>
            <a:off x="6376568" y="4661872"/>
            <a:ext cx="624324" cy="927368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/>
          <p:cNvCxnSpPr>
            <a:stCxn id="46" idx="5"/>
            <a:endCxn id="45" idx="1"/>
          </p:cNvCxnSpPr>
          <p:nvPr/>
        </p:nvCxnSpPr>
        <p:spPr>
          <a:xfrm>
            <a:off x="7501686" y="3927964"/>
            <a:ext cx="430686" cy="743483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/>
          <p:cNvCxnSpPr>
            <a:stCxn id="48" idx="5"/>
            <a:endCxn id="44" idx="1"/>
          </p:cNvCxnSpPr>
          <p:nvPr/>
        </p:nvCxnSpPr>
        <p:spPr>
          <a:xfrm>
            <a:off x="5069524" y="4792495"/>
            <a:ext cx="1778616" cy="860017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/>
          <p:cNvCxnSpPr>
            <a:stCxn id="46" idx="7"/>
            <a:endCxn id="12" idx="3"/>
          </p:cNvCxnSpPr>
          <p:nvPr/>
        </p:nvCxnSpPr>
        <p:spPr>
          <a:xfrm flipV="1">
            <a:off x="7501686" y="2573640"/>
            <a:ext cx="661978" cy="104882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742464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Growing spanning trees</a:t>
            </a:r>
            <a:endParaRPr lang="en-US" dirty="0"/>
          </a:p>
        </p:txBody>
      </p:sp>
      <p:sp>
        <p:nvSpPr>
          <p:cNvPr id="6" name="Oval 5"/>
          <p:cNvSpPr/>
          <p:nvPr/>
        </p:nvSpPr>
        <p:spPr>
          <a:xfrm>
            <a:off x="683568" y="2852936"/>
            <a:ext cx="432048" cy="432048"/>
          </a:xfrm>
          <a:prstGeom prst="ellips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1011397" y="5589240"/>
            <a:ext cx="432048" cy="432048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1763688" y="4405546"/>
            <a:ext cx="432048" cy="432048"/>
          </a:xfrm>
          <a:prstGeom prst="ellips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2815105" y="3195706"/>
            <a:ext cx="432048" cy="432048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1763688" y="2121780"/>
            <a:ext cx="432048" cy="432048"/>
          </a:xfrm>
          <a:prstGeom prst="ellips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</a:t>
            </a:r>
            <a:endParaRPr lang="en-US" dirty="0"/>
          </a:p>
        </p:txBody>
      </p:sp>
      <p:sp>
        <p:nvSpPr>
          <p:cNvPr id="11" name="Oval 10"/>
          <p:cNvSpPr/>
          <p:nvPr/>
        </p:nvSpPr>
        <p:spPr>
          <a:xfrm>
            <a:off x="4283968" y="1556792"/>
            <a:ext cx="432048" cy="432048"/>
          </a:xfrm>
          <a:prstGeom prst="ellips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8100392" y="2204864"/>
            <a:ext cx="432048" cy="432048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5796136" y="2898556"/>
            <a:ext cx="432048" cy="432048"/>
          </a:xfrm>
          <a:prstGeom prst="ellipse">
            <a:avLst/>
          </a:prstGeom>
          <a:ln>
            <a:solidFill>
              <a:schemeClr val="bg1">
                <a:lumMod val="50000"/>
              </a:schemeClr>
            </a:solidFill>
            <a:prstDash val="sysDot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/>
          <p:cNvCxnSpPr>
            <a:stCxn id="6" idx="7"/>
            <a:endCxn id="10" idx="3"/>
          </p:cNvCxnSpPr>
          <p:nvPr/>
        </p:nvCxnSpPr>
        <p:spPr>
          <a:xfrm flipV="1">
            <a:off x="1052344" y="2490556"/>
            <a:ext cx="774616" cy="425652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/>
          <p:cNvCxnSpPr>
            <a:stCxn id="10" idx="7"/>
            <a:endCxn id="11" idx="2"/>
          </p:cNvCxnSpPr>
          <p:nvPr/>
        </p:nvCxnSpPr>
        <p:spPr>
          <a:xfrm flipV="1">
            <a:off x="2132464" y="1772816"/>
            <a:ext cx="2151504" cy="412236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/>
          <p:cNvCxnSpPr>
            <a:stCxn id="6" idx="6"/>
            <a:endCxn id="9" idx="2"/>
          </p:cNvCxnSpPr>
          <p:nvPr/>
        </p:nvCxnSpPr>
        <p:spPr>
          <a:xfrm>
            <a:off x="1115616" y="3068960"/>
            <a:ext cx="1699489" cy="34277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>
            <a:stCxn id="10" idx="5"/>
            <a:endCxn id="9" idx="1"/>
          </p:cNvCxnSpPr>
          <p:nvPr/>
        </p:nvCxnSpPr>
        <p:spPr>
          <a:xfrm>
            <a:off x="2132464" y="2490556"/>
            <a:ext cx="745913" cy="768422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>
            <a:stCxn id="9" idx="6"/>
            <a:endCxn id="13" idx="2"/>
          </p:cNvCxnSpPr>
          <p:nvPr/>
        </p:nvCxnSpPr>
        <p:spPr>
          <a:xfrm flipV="1">
            <a:off x="3247153" y="3114580"/>
            <a:ext cx="2548983" cy="29715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>
            <a:stCxn id="11" idx="6"/>
            <a:endCxn id="12" idx="1"/>
          </p:cNvCxnSpPr>
          <p:nvPr/>
        </p:nvCxnSpPr>
        <p:spPr>
          <a:xfrm>
            <a:off x="4716016" y="1772816"/>
            <a:ext cx="3447648" cy="49532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>
            <a:stCxn id="13" idx="7"/>
            <a:endCxn id="12" idx="2"/>
          </p:cNvCxnSpPr>
          <p:nvPr/>
        </p:nvCxnSpPr>
        <p:spPr>
          <a:xfrm flipV="1">
            <a:off x="6164912" y="2420888"/>
            <a:ext cx="1935480" cy="54094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>
            <a:stCxn id="6" idx="4"/>
            <a:endCxn id="7" idx="0"/>
          </p:cNvCxnSpPr>
          <p:nvPr/>
        </p:nvCxnSpPr>
        <p:spPr>
          <a:xfrm>
            <a:off x="899592" y="3284984"/>
            <a:ext cx="327829" cy="2304256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>
            <a:stCxn id="6" idx="5"/>
            <a:endCxn id="8" idx="1"/>
          </p:cNvCxnSpPr>
          <p:nvPr/>
        </p:nvCxnSpPr>
        <p:spPr>
          <a:xfrm>
            <a:off x="1052344" y="3221712"/>
            <a:ext cx="774616" cy="1247106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1" name="Straight Connector 40"/>
          <p:cNvCxnSpPr>
            <a:stCxn id="8" idx="3"/>
            <a:endCxn id="7" idx="7"/>
          </p:cNvCxnSpPr>
          <p:nvPr/>
        </p:nvCxnSpPr>
        <p:spPr>
          <a:xfrm flipH="1">
            <a:off x="1380173" y="4774322"/>
            <a:ext cx="446787" cy="87819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>
            <a:stCxn id="8" idx="7"/>
            <a:endCxn id="9" idx="3"/>
          </p:cNvCxnSpPr>
          <p:nvPr/>
        </p:nvCxnSpPr>
        <p:spPr>
          <a:xfrm flipV="1">
            <a:off x="2132464" y="3564482"/>
            <a:ext cx="745913" cy="904336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Oval 43"/>
          <p:cNvSpPr/>
          <p:nvPr/>
        </p:nvSpPr>
        <p:spPr>
          <a:xfrm>
            <a:off x="6784868" y="5589240"/>
            <a:ext cx="432048" cy="432048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/>
          <p:cNvSpPr/>
          <p:nvPr/>
        </p:nvSpPr>
        <p:spPr>
          <a:xfrm>
            <a:off x="7869100" y="4608175"/>
            <a:ext cx="432048" cy="432048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/>
          <p:cNvSpPr/>
          <p:nvPr/>
        </p:nvSpPr>
        <p:spPr>
          <a:xfrm>
            <a:off x="7132910" y="3559188"/>
            <a:ext cx="432048" cy="432048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/>
          <p:cNvSpPr/>
          <p:nvPr/>
        </p:nvSpPr>
        <p:spPr>
          <a:xfrm>
            <a:off x="6007792" y="4293096"/>
            <a:ext cx="432048" cy="432048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/>
          <p:cNvSpPr/>
          <p:nvPr/>
        </p:nvSpPr>
        <p:spPr>
          <a:xfrm>
            <a:off x="4700748" y="4423719"/>
            <a:ext cx="432048" cy="432048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0" name="Straight Connector 49"/>
          <p:cNvCxnSpPr>
            <a:stCxn id="48" idx="6"/>
            <a:endCxn id="47" idx="2"/>
          </p:cNvCxnSpPr>
          <p:nvPr/>
        </p:nvCxnSpPr>
        <p:spPr>
          <a:xfrm flipV="1">
            <a:off x="5132796" y="4509120"/>
            <a:ext cx="874996" cy="130623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>
            <a:stCxn id="9" idx="5"/>
            <a:endCxn id="48" idx="1"/>
          </p:cNvCxnSpPr>
          <p:nvPr/>
        </p:nvCxnSpPr>
        <p:spPr>
          <a:xfrm>
            <a:off x="3183881" y="3564482"/>
            <a:ext cx="1580139" cy="922509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/>
          <p:cNvCxnSpPr>
            <a:stCxn id="13" idx="4"/>
            <a:endCxn id="47" idx="0"/>
          </p:cNvCxnSpPr>
          <p:nvPr/>
        </p:nvCxnSpPr>
        <p:spPr>
          <a:xfrm>
            <a:off x="6012160" y="3330604"/>
            <a:ext cx="211656" cy="962492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>
            <a:stCxn id="13" idx="6"/>
            <a:endCxn id="46" idx="1"/>
          </p:cNvCxnSpPr>
          <p:nvPr/>
        </p:nvCxnSpPr>
        <p:spPr>
          <a:xfrm>
            <a:off x="6228184" y="3114580"/>
            <a:ext cx="967998" cy="50788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>
            <a:stCxn id="46" idx="3"/>
            <a:endCxn id="47" idx="7"/>
          </p:cNvCxnSpPr>
          <p:nvPr/>
        </p:nvCxnSpPr>
        <p:spPr>
          <a:xfrm flipH="1">
            <a:off x="6376568" y="3927964"/>
            <a:ext cx="819614" cy="428404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/>
          <p:cNvCxnSpPr>
            <a:stCxn id="7" idx="6"/>
            <a:endCxn id="44" idx="2"/>
          </p:cNvCxnSpPr>
          <p:nvPr/>
        </p:nvCxnSpPr>
        <p:spPr>
          <a:xfrm>
            <a:off x="1443445" y="5805264"/>
            <a:ext cx="5341423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/>
          <p:cNvCxnSpPr>
            <a:stCxn id="44" idx="7"/>
            <a:endCxn id="45" idx="3"/>
          </p:cNvCxnSpPr>
          <p:nvPr/>
        </p:nvCxnSpPr>
        <p:spPr>
          <a:xfrm flipV="1">
            <a:off x="7153644" y="4976951"/>
            <a:ext cx="778728" cy="675561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/>
          <p:cNvCxnSpPr>
            <a:stCxn id="12" idx="4"/>
            <a:endCxn id="45" idx="7"/>
          </p:cNvCxnSpPr>
          <p:nvPr/>
        </p:nvCxnSpPr>
        <p:spPr>
          <a:xfrm flipH="1">
            <a:off x="8237876" y="2636912"/>
            <a:ext cx="78540" cy="2034535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/>
          <p:cNvCxnSpPr>
            <a:stCxn id="47" idx="5"/>
            <a:endCxn id="44" idx="0"/>
          </p:cNvCxnSpPr>
          <p:nvPr/>
        </p:nvCxnSpPr>
        <p:spPr>
          <a:xfrm>
            <a:off x="6376568" y="4661872"/>
            <a:ext cx="624324" cy="927368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/>
          <p:cNvCxnSpPr>
            <a:stCxn id="46" idx="5"/>
            <a:endCxn id="45" idx="1"/>
          </p:cNvCxnSpPr>
          <p:nvPr/>
        </p:nvCxnSpPr>
        <p:spPr>
          <a:xfrm>
            <a:off x="7501686" y="3927964"/>
            <a:ext cx="430686" cy="743483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/>
          <p:cNvCxnSpPr>
            <a:stCxn id="48" idx="5"/>
            <a:endCxn id="44" idx="1"/>
          </p:cNvCxnSpPr>
          <p:nvPr/>
        </p:nvCxnSpPr>
        <p:spPr>
          <a:xfrm>
            <a:off x="5069524" y="4792495"/>
            <a:ext cx="1778616" cy="860017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/>
          <p:cNvCxnSpPr>
            <a:stCxn id="46" idx="7"/>
            <a:endCxn id="12" idx="3"/>
          </p:cNvCxnSpPr>
          <p:nvPr/>
        </p:nvCxnSpPr>
        <p:spPr>
          <a:xfrm flipV="1">
            <a:off x="7501686" y="2573640"/>
            <a:ext cx="661978" cy="104882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509271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MRF in a graphics application (III)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[Gao et al., EG 2013]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3648" y="2196981"/>
            <a:ext cx="6702391" cy="4064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7979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Growing spanning trees</a:t>
            </a:r>
            <a:endParaRPr lang="en-US" dirty="0"/>
          </a:p>
        </p:txBody>
      </p:sp>
      <p:sp>
        <p:nvSpPr>
          <p:cNvPr id="6" name="Oval 5"/>
          <p:cNvSpPr/>
          <p:nvPr/>
        </p:nvSpPr>
        <p:spPr>
          <a:xfrm>
            <a:off x="683568" y="2852936"/>
            <a:ext cx="432048" cy="432048"/>
          </a:xfrm>
          <a:prstGeom prst="ellips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1011397" y="5589240"/>
            <a:ext cx="432048" cy="432048"/>
          </a:xfrm>
          <a:prstGeom prst="ellips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1763688" y="4405546"/>
            <a:ext cx="432048" cy="432048"/>
          </a:xfrm>
          <a:prstGeom prst="ellips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2815105" y="3195706"/>
            <a:ext cx="432048" cy="432048"/>
          </a:xfrm>
          <a:prstGeom prst="ellips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1763688" y="2121780"/>
            <a:ext cx="432048" cy="432048"/>
          </a:xfrm>
          <a:prstGeom prst="ellips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</a:t>
            </a:r>
            <a:endParaRPr lang="en-US" dirty="0"/>
          </a:p>
        </p:txBody>
      </p:sp>
      <p:sp>
        <p:nvSpPr>
          <p:cNvPr id="11" name="Oval 10"/>
          <p:cNvSpPr/>
          <p:nvPr/>
        </p:nvSpPr>
        <p:spPr>
          <a:xfrm>
            <a:off x="4283968" y="1556792"/>
            <a:ext cx="432048" cy="432048"/>
          </a:xfrm>
          <a:prstGeom prst="ellips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8100392" y="2204864"/>
            <a:ext cx="432048" cy="432048"/>
          </a:xfrm>
          <a:prstGeom prst="ellips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5796136" y="2898556"/>
            <a:ext cx="432048" cy="432048"/>
          </a:xfrm>
          <a:prstGeom prst="ellipse">
            <a:avLst/>
          </a:prstGeom>
          <a:ln>
            <a:solidFill>
              <a:schemeClr val="bg1">
                <a:lumMod val="50000"/>
              </a:schemeClr>
            </a:solidFill>
            <a:prstDash val="sysDot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/>
          <p:cNvCxnSpPr>
            <a:stCxn id="6" idx="7"/>
            <a:endCxn id="10" idx="3"/>
          </p:cNvCxnSpPr>
          <p:nvPr/>
        </p:nvCxnSpPr>
        <p:spPr>
          <a:xfrm flipV="1">
            <a:off x="1052344" y="2490556"/>
            <a:ext cx="774616" cy="425652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/>
          <p:cNvCxnSpPr>
            <a:stCxn id="10" idx="7"/>
            <a:endCxn id="11" idx="2"/>
          </p:cNvCxnSpPr>
          <p:nvPr/>
        </p:nvCxnSpPr>
        <p:spPr>
          <a:xfrm flipV="1">
            <a:off x="2132464" y="1772816"/>
            <a:ext cx="2151504" cy="412236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/>
          <p:cNvCxnSpPr>
            <a:stCxn id="6" idx="6"/>
            <a:endCxn id="9" idx="2"/>
          </p:cNvCxnSpPr>
          <p:nvPr/>
        </p:nvCxnSpPr>
        <p:spPr>
          <a:xfrm>
            <a:off x="1115616" y="3068960"/>
            <a:ext cx="1699489" cy="34277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>
            <a:stCxn id="10" idx="5"/>
            <a:endCxn id="9" idx="1"/>
          </p:cNvCxnSpPr>
          <p:nvPr/>
        </p:nvCxnSpPr>
        <p:spPr>
          <a:xfrm>
            <a:off x="2132464" y="2490556"/>
            <a:ext cx="745913" cy="768422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3" name="Straight Connector 22"/>
          <p:cNvCxnSpPr>
            <a:stCxn id="9" idx="6"/>
            <a:endCxn id="13" idx="2"/>
          </p:cNvCxnSpPr>
          <p:nvPr/>
        </p:nvCxnSpPr>
        <p:spPr>
          <a:xfrm flipV="1">
            <a:off x="3247153" y="3114580"/>
            <a:ext cx="2548983" cy="29715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>
            <a:stCxn id="11" idx="6"/>
            <a:endCxn id="12" idx="1"/>
          </p:cNvCxnSpPr>
          <p:nvPr/>
        </p:nvCxnSpPr>
        <p:spPr>
          <a:xfrm>
            <a:off x="4716016" y="1772816"/>
            <a:ext cx="3447648" cy="495320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4" name="Straight Connector 33"/>
          <p:cNvCxnSpPr>
            <a:stCxn id="13" idx="7"/>
            <a:endCxn id="12" idx="2"/>
          </p:cNvCxnSpPr>
          <p:nvPr/>
        </p:nvCxnSpPr>
        <p:spPr>
          <a:xfrm flipV="1">
            <a:off x="6164912" y="2420888"/>
            <a:ext cx="1935480" cy="54094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>
            <a:stCxn id="6" idx="4"/>
            <a:endCxn id="7" idx="0"/>
          </p:cNvCxnSpPr>
          <p:nvPr/>
        </p:nvCxnSpPr>
        <p:spPr>
          <a:xfrm>
            <a:off x="899592" y="3284984"/>
            <a:ext cx="327829" cy="2304256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>
            <a:stCxn id="6" idx="5"/>
            <a:endCxn id="8" idx="1"/>
          </p:cNvCxnSpPr>
          <p:nvPr/>
        </p:nvCxnSpPr>
        <p:spPr>
          <a:xfrm>
            <a:off x="1052344" y="3221712"/>
            <a:ext cx="774616" cy="1247106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1" name="Straight Connector 40"/>
          <p:cNvCxnSpPr>
            <a:stCxn id="8" idx="3"/>
            <a:endCxn id="7" idx="7"/>
          </p:cNvCxnSpPr>
          <p:nvPr/>
        </p:nvCxnSpPr>
        <p:spPr>
          <a:xfrm flipH="1">
            <a:off x="1380173" y="4774322"/>
            <a:ext cx="446787" cy="878190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3" name="Straight Connector 42"/>
          <p:cNvCxnSpPr>
            <a:stCxn id="8" idx="7"/>
            <a:endCxn id="9" idx="3"/>
          </p:cNvCxnSpPr>
          <p:nvPr/>
        </p:nvCxnSpPr>
        <p:spPr>
          <a:xfrm flipV="1">
            <a:off x="2132464" y="3564482"/>
            <a:ext cx="745913" cy="904336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Oval 43"/>
          <p:cNvSpPr/>
          <p:nvPr/>
        </p:nvSpPr>
        <p:spPr>
          <a:xfrm>
            <a:off x="6784868" y="5589240"/>
            <a:ext cx="432048" cy="432048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/>
          <p:cNvSpPr/>
          <p:nvPr/>
        </p:nvSpPr>
        <p:spPr>
          <a:xfrm>
            <a:off x="7869100" y="4608175"/>
            <a:ext cx="432048" cy="432048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/>
          <p:cNvSpPr/>
          <p:nvPr/>
        </p:nvSpPr>
        <p:spPr>
          <a:xfrm>
            <a:off x="7132910" y="3559188"/>
            <a:ext cx="432048" cy="432048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/>
          <p:cNvSpPr/>
          <p:nvPr/>
        </p:nvSpPr>
        <p:spPr>
          <a:xfrm>
            <a:off x="6007792" y="4293096"/>
            <a:ext cx="432048" cy="432048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/>
          <p:cNvSpPr/>
          <p:nvPr/>
        </p:nvSpPr>
        <p:spPr>
          <a:xfrm>
            <a:off x="4700748" y="4423719"/>
            <a:ext cx="432048" cy="432048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0" name="Straight Connector 49"/>
          <p:cNvCxnSpPr>
            <a:stCxn id="48" idx="6"/>
            <a:endCxn id="47" idx="2"/>
          </p:cNvCxnSpPr>
          <p:nvPr/>
        </p:nvCxnSpPr>
        <p:spPr>
          <a:xfrm flipV="1">
            <a:off x="5132796" y="4509120"/>
            <a:ext cx="874996" cy="130623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>
            <a:stCxn id="9" idx="5"/>
            <a:endCxn id="48" idx="1"/>
          </p:cNvCxnSpPr>
          <p:nvPr/>
        </p:nvCxnSpPr>
        <p:spPr>
          <a:xfrm>
            <a:off x="3183881" y="3564482"/>
            <a:ext cx="1580139" cy="922509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/>
          <p:cNvCxnSpPr>
            <a:stCxn id="13" idx="4"/>
            <a:endCxn id="47" idx="0"/>
          </p:cNvCxnSpPr>
          <p:nvPr/>
        </p:nvCxnSpPr>
        <p:spPr>
          <a:xfrm>
            <a:off x="6012160" y="3330604"/>
            <a:ext cx="211656" cy="962492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>
            <a:stCxn id="13" idx="6"/>
            <a:endCxn id="46" idx="1"/>
          </p:cNvCxnSpPr>
          <p:nvPr/>
        </p:nvCxnSpPr>
        <p:spPr>
          <a:xfrm>
            <a:off x="6228184" y="3114580"/>
            <a:ext cx="967998" cy="50788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>
            <a:stCxn id="46" idx="3"/>
            <a:endCxn id="47" idx="7"/>
          </p:cNvCxnSpPr>
          <p:nvPr/>
        </p:nvCxnSpPr>
        <p:spPr>
          <a:xfrm flipH="1">
            <a:off x="6376568" y="3927964"/>
            <a:ext cx="819614" cy="428404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/>
          <p:cNvCxnSpPr>
            <a:stCxn id="7" idx="6"/>
            <a:endCxn id="44" idx="2"/>
          </p:cNvCxnSpPr>
          <p:nvPr/>
        </p:nvCxnSpPr>
        <p:spPr>
          <a:xfrm>
            <a:off x="1443445" y="5805264"/>
            <a:ext cx="5341423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/>
          <p:cNvCxnSpPr>
            <a:stCxn id="44" idx="7"/>
            <a:endCxn id="45" idx="3"/>
          </p:cNvCxnSpPr>
          <p:nvPr/>
        </p:nvCxnSpPr>
        <p:spPr>
          <a:xfrm flipV="1">
            <a:off x="7153644" y="4976951"/>
            <a:ext cx="778728" cy="675561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/>
          <p:cNvCxnSpPr>
            <a:stCxn id="12" idx="4"/>
            <a:endCxn id="45" idx="7"/>
          </p:cNvCxnSpPr>
          <p:nvPr/>
        </p:nvCxnSpPr>
        <p:spPr>
          <a:xfrm flipH="1">
            <a:off x="8237876" y="2636912"/>
            <a:ext cx="78540" cy="2034535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/>
          <p:cNvCxnSpPr>
            <a:stCxn id="47" idx="5"/>
            <a:endCxn id="44" idx="0"/>
          </p:cNvCxnSpPr>
          <p:nvPr/>
        </p:nvCxnSpPr>
        <p:spPr>
          <a:xfrm>
            <a:off x="6376568" y="4661872"/>
            <a:ext cx="624324" cy="927368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/>
          <p:cNvCxnSpPr>
            <a:stCxn id="46" idx="5"/>
            <a:endCxn id="45" idx="1"/>
          </p:cNvCxnSpPr>
          <p:nvPr/>
        </p:nvCxnSpPr>
        <p:spPr>
          <a:xfrm>
            <a:off x="7501686" y="3927964"/>
            <a:ext cx="430686" cy="743483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/>
          <p:cNvCxnSpPr>
            <a:stCxn id="48" idx="5"/>
            <a:endCxn id="44" idx="1"/>
          </p:cNvCxnSpPr>
          <p:nvPr/>
        </p:nvCxnSpPr>
        <p:spPr>
          <a:xfrm>
            <a:off x="5069524" y="4792495"/>
            <a:ext cx="1778616" cy="860017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/>
          <p:cNvCxnSpPr>
            <a:stCxn id="46" idx="7"/>
            <a:endCxn id="12" idx="3"/>
          </p:cNvCxnSpPr>
          <p:nvPr/>
        </p:nvCxnSpPr>
        <p:spPr>
          <a:xfrm flipV="1">
            <a:off x="7501686" y="2573640"/>
            <a:ext cx="661978" cy="104882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7997270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Growing spanning trees</a:t>
            </a:r>
            <a:endParaRPr lang="en-US" dirty="0"/>
          </a:p>
        </p:txBody>
      </p:sp>
      <p:sp>
        <p:nvSpPr>
          <p:cNvPr id="6" name="Oval 5"/>
          <p:cNvSpPr/>
          <p:nvPr/>
        </p:nvSpPr>
        <p:spPr>
          <a:xfrm>
            <a:off x="683568" y="2852936"/>
            <a:ext cx="432048" cy="432048"/>
          </a:xfrm>
          <a:prstGeom prst="ellips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1011397" y="5589240"/>
            <a:ext cx="432048" cy="432048"/>
          </a:xfrm>
          <a:prstGeom prst="ellips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1763688" y="4405546"/>
            <a:ext cx="432048" cy="432048"/>
          </a:xfrm>
          <a:prstGeom prst="ellips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2815105" y="3195706"/>
            <a:ext cx="432048" cy="432048"/>
          </a:xfrm>
          <a:prstGeom prst="ellips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1763688" y="2121780"/>
            <a:ext cx="432048" cy="432048"/>
          </a:xfrm>
          <a:prstGeom prst="ellips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</a:t>
            </a:r>
            <a:endParaRPr lang="en-US" dirty="0"/>
          </a:p>
        </p:txBody>
      </p:sp>
      <p:sp>
        <p:nvSpPr>
          <p:cNvPr id="11" name="Oval 10"/>
          <p:cNvSpPr/>
          <p:nvPr/>
        </p:nvSpPr>
        <p:spPr>
          <a:xfrm>
            <a:off x="4283968" y="1556792"/>
            <a:ext cx="432048" cy="432048"/>
          </a:xfrm>
          <a:prstGeom prst="ellips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8100392" y="2204864"/>
            <a:ext cx="432048" cy="432048"/>
          </a:xfrm>
          <a:prstGeom prst="ellips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5796136" y="2898556"/>
            <a:ext cx="432048" cy="432048"/>
          </a:xfrm>
          <a:prstGeom prst="ellipse">
            <a:avLst/>
          </a:prstGeom>
          <a:ln>
            <a:solidFill>
              <a:schemeClr val="bg1">
                <a:lumMod val="50000"/>
              </a:schemeClr>
            </a:solidFill>
            <a:prstDash val="sysDot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/>
          <p:cNvCxnSpPr>
            <a:stCxn id="6" idx="7"/>
            <a:endCxn id="10" idx="3"/>
          </p:cNvCxnSpPr>
          <p:nvPr/>
        </p:nvCxnSpPr>
        <p:spPr>
          <a:xfrm flipV="1">
            <a:off x="1052344" y="2490556"/>
            <a:ext cx="774616" cy="425652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/>
          <p:cNvCxnSpPr>
            <a:stCxn id="10" idx="7"/>
            <a:endCxn id="11" idx="2"/>
          </p:cNvCxnSpPr>
          <p:nvPr/>
        </p:nvCxnSpPr>
        <p:spPr>
          <a:xfrm flipV="1">
            <a:off x="2132464" y="1772816"/>
            <a:ext cx="2151504" cy="412236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/>
          <p:cNvCxnSpPr>
            <a:stCxn id="6" idx="6"/>
            <a:endCxn id="9" idx="2"/>
          </p:cNvCxnSpPr>
          <p:nvPr/>
        </p:nvCxnSpPr>
        <p:spPr>
          <a:xfrm>
            <a:off x="1115616" y="3068960"/>
            <a:ext cx="1699489" cy="34277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>
            <a:stCxn id="10" idx="5"/>
            <a:endCxn id="9" idx="1"/>
          </p:cNvCxnSpPr>
          <p:nvPr/>
        </p:nvCxnSpPr>
        <p:spPr>
          <a:xfrm>
            <a:off x="2132464" y="2490556"/>
            <a:ext cx="745913" cy="768422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3" name="Straight Connector 22"/>
          <p:cNvCxnSpPr>
            <a:stCxn id="9" idx="6"/>
            <a:endCxn id="13" idx="2"/>
          </p:cNvCxnSpPr>
          <p:nvPr/>
        </p:nvCxnSpPr>
        <p:spPr>
          <a:xfrm flipV="1">
            <a:off x="3247153" y="3114580"/>
            <a:ext cx="2548983" cy="29715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>
            <a:stCxn id="11" idx="6"/>
            <a:endCxn id="12" idx="1"/>
          </p:cNvCxnSpPr>
          <p:nvPr/>
        </p:nvCxnSpPr>
        <p:spPr>
          <a:xfrm>
            <a:off x="4716016" y="1772816"/>
            <a:ext cx="3447648" cy="495320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4" name="Straight Connector 33"/>
          <p:cNvCxnSpPr>
            <a:stCxn id="13" idx="7"/>
            <a:endCxn id="12" idx="2"/>
          </p:cNvCxnSpPr>
          <p:nvPr/>
        </p:nvCxnSpPr>
        <p:spPr>
          <a:xfrm flipV="1">
            <a:off x="6164912" y="2420888"/>
            <a:ext cx="1935480" cy="54094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>
            <a:stCxn id="6" idx="4"/>
            <a:endCxn id="7" idx="0"/>
          </p:cNvCxnSpPr>
          <p:nvPr/>
        </p:nvCxnSpPr>
        <p:spPr>
          <a:xfrm>
            <a:off x="899592" y="3284984"/>
            <a:ext cx="327829" cy="2304256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>
            <a:stCxn id="6" idx="5"/>
            <a:endCxn id="8" idx="1"/>
          </p:cNvCxnSpPr>
          <p:nvPr/>
        </p:nvCxnSpPr>
        <p:spPr>
          <a:xfrm>
            <a:off x="1052344" y="3221712"/>
            <a:ext cx="774616" cy="1247106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1" name="Straight Connector 40"/>
          <p:cNvCxnSpPr>
            <a:stCxn id="8" idx="3"/>
            <a:endCxn id="7" idx="7"/>
          </p:cNvCxnSpPr>
          <p:nvPr/>
        </p:nvCxnSpPr>
        <p:spPr>
          <a:xfrm flipH="1">
            <a:off x="1380173" y="4774322"/>
            <a:ext cx="446787" cy="878190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3" name="Straight Connector 42"/>
          <p:cNvCxnSpPr>
            <a:stCxn id="8" idx="7"/>
            <a:endCxn id="9" idx="3"/>
          </p:cNvCxnSpPr>
          <p:nvPr/>
        </p:nvCxnSpPr>
        <p:spPr>
          <a:xfrm flipV="1">
            <a:off x="2132464" y="3564482"/>
            <a:ext cx="745913" cy="904336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Oval 43"/>
          <p:cNvSpPr/>
          <p:nvPr/>
        </p:nvSpPr>
        <p:spPr>
          <a:xfrm>
            <a:off x="6784868" y="5589240"/>
            <a:ext cx="432048" cy="432048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/>
          <p:cNvSpPr/>
          <p:nvPr/>
        </p:nvSpPr>
        <p:spPr>
          <a:xfrm>
            <a:off x="7869100" y="4608175"/>
            <a:ext cx="432048" cy="432048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/>
          <p:cNvSpPr/>
          <p:nvPr/>
        </p:nvSpPr>
        <p:spPr>
          <a:xfrm>
            <a:off x="7132910" y="3559188"/>
            <a:ext cx="432048" cy="432048"/>
          </a:xfrm>
          <a:prstGeom prst="ellips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/>
          <p:cNvSpPr/>
          <p:nvPr/>
        </p:nvSpPr>
        <p:spPr>
          <a:xfrm>
            <a:off x="6007792" y="4293096"/>
            <a:ext cx="432048" cy="432048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/>
          <p:cNvSpPr/>
          <p:nvPr/>
        </p:nvSpPr>
        <p:spPr>
          <a:xfrm>
            <a:off x="4700748" y="4423719"/>
            <a:ext cx="432048" cy="432048"/>
          </a:xfrm>
          <a:prstGeom prst="ellips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0" name="Straight Connector 49"/>
          <p:cNvCxnSpPr>
            <a:stCxn id="48" idx="6"/>
            <a:endCxn id="47" idx="2"/>
          </p:cNvCxnSpPr>
          <p:nvPr/>
        </p:nvCxnSpPr>
        <p:spPr>
          <a:xfrm flipV="1">
            <a:off x="5132796" y="4509120"/>
            <a:ext cx="874996" cy="130623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>
            <a:stCxn id="9" idx="5"/>
            <a:endCxn id="48" idx="1"/>
          </p:cNvCxnSpPr>
          <p:nvPr/>
        </p:nvCxnSpPr>
        <p:spPr>
          <a:xfrm>
            <a:off x="3183881" y="3564482"/>
            <a:ext cx="1580139" cy="922509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2" name="Straight Connector 61"/>
          <p:cNvCxnSpPr>
            <a:stCxn id="13" idx="4"/>
            <a:endCxn id="47" idx="0"/>
          </p:cNvCxnSpPr>
          <p:nvPr/>
        </p:nvCxnSpPr>
        <p:spPr>
          <a:xfrm>
            <a:off x="6012160" y="3330604"/>
            <a:ext cx="211656" cy="962492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>
            <a:stCxn id="13" idx="6"/>
            <a:endCxn id="46" idx="1"/>
          </p:cNvCxnSpPr>
          <p:nvPr/>
        </p:nvCxnSpPr>
        <p:spPr>
          <a:xfrm>
            <a:off x="6228184" y="3114580"/>
            <a:ext cx="967998" cy="50788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>
            <a:stCxn id="46" idx="3"/>
            <a:endCxn id="47" idx="7"/>
          </p:cNvCxnSpPr>
          <p:nvPr/>
        </p:nvCxnSpPr>
        <p:spPr>
          <a:xfrm flipH="1">
            <a:off x="6376568" y="3927964"/>
            <a:ext cx="819614" cy="428404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/>
          <p:cNvCxnSpPr>
            <a:stCxn id="7" idx="6"/>
            <a:endCxn id="44" idx="2"/>
          </p:cNvCxnSpPr>
          <p:nvPr/>
        </p:nvCxnSpPr>
        <p:spPr>
          <a:xfrm>
            <a:off x="1443445" y="5805264"/>
            <a:ext cx="5341423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/>
          <p:cNvCxnSpPr>
            <a:stCxn id="44" idx="7"/>
            <a:endCxn id="45" idx="3"/>
          </p:cNvCxnSpPr>
          <p:nvPr/>
        </p:nvCxnSpPr>
        <p:spPr>
          <a:xfrm flipV="1">
            <a:off x="7153644" y="4976951"/>
            <a:ext cx="778728" cy="675561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/>
          <p:cNvCxnSpPr>
            <a:stCxn id="12" idx="4"/>
            <a:endCxn id="45" idx="7"/>
          </p:cNvCxnSpPr>
          <p:nvPr/>
        </p:nvCxnSpPr>
        <p:spPr>
          <a:xfrm flipH="1">
            <a:off x="8237876" y="2636912"/>
            <a:ext cx="78540" cy="2034535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/>
          <p:cNvCxnSpPr>
            <a:stCxn id="47" idx="5"/>
            <a:endCxn id="44" idx="0"/>
          </p:cNvCxnSpPr>
          <p:nvPr/>
        </p:nvCxnSpPr>
        <p:spPr>
          <a:xfrm>
            <a:off x="6376568" y="4661872"/>
            <a:ext cx="624324" cy="927368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/>
          <p:cNvCxnSpPr>
            <a:stCxn id="46" idx="5"/>
            <a:endCxn id="45" idx="1"/>
          </p:cNvCxnSpPr>
          <p:nvPr/>
        </p:nvCxnSpPr>
        <p:spPr>
          <a:xfrm>
            <a:off x="7501686" y="3927964"/>
            <a:ext cx="430686" cy="743483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/>
          <p:cNvCxnSpPr>
            <a:stCxn id="48" idx="5"/>
            <a:endCxn id="44" idx="1"/>
          </p:cNvCxnSpPr>
          <p:nvPr/>
        </p:nvCxnSpPr>
        <p:spPr>
          <a:xfrm>
            <a:off x="5069524" y="4792495"/>
            <a:ext cx="1778616" cy="860017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/>
          <p:cNvCxnSpPr>
            <a:stCxn id="46" idx="7"/>
            <a:endCxn id="12" idx="3"/>
          </p:cNvCxnSpPr>
          <p:nvPr/>
        </p:nvCxnSpPr>
        <p:spPr>
          <a:xfrm flipV="1">
            <a:off x="7501686" y="2573640"/>
            <a:ext cx="661978" cy="1048820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0281934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Growing spanning trees</a:t>
            </a:r>
            <a:endParaRPr lang="en-US" dirty="0"/>
          </a:p>
        </p:txBody>
      </p:sp>
      <p:sp>
        <p:nvSpPr>
          <p:cNvPr id="6" name="Oval 5"/>
          <p:cNvSpPr/>
          <p:nvPr/>
        </p:nvSpPr>
        <p:spPr>
          <a:xfrm>
            <a:off x="683568" y="2852936"/>
            <a:ext cx="432048" cy="432048"/>
          </a:xfrm>
          <a:prstGeom prst="ellips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1011397" y="5589240"/>
            <a:ext cx="432048" cy="432048"/>
          </a:xfrm>
          <a:prstGeom prst="ellips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1763688" y="4405546"/>
            <a:ext cx="432048" cy="432048"/>
          </a:xfrm>
          <a:prstGeom prst="ellips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2815105" y="3195706"/>
            <a:ext cx="432048" cy="432048"/>
          </a:xfrm>
          <a:prstGeom prst="ellips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1763688" y="2121780"/>
            <a:ext cx="432048" cy="432048"/>
          </a:xfrm>
          <a:prstGeom prst="ellips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</a:t>
            </a:r>
            <a:endParaRPr lang="en-US" dirty="0"/>
          </a:p>
        </p:txBody>
      </p:sp>
      <p:sp>
        <p:nvSpPr>
          <p:cNvPr id="11" name="Oval 10"/>
          <p:cNvSpPr/>
          <p:nvPr/>
        </p:nvSpPr>
        <p:spPr>
          <a:xfrm>
            <a:off x="4283968" y="1556792"/>
            <a:ext cx="432048" cy="432048"/>
          </a:xfrm>
          <a:prstGeom prst="ellips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8100392" y="2204864"/>
            <a:ext cx="432048" cy="432048"/>
          </a:xfrm>
          <a:prstGeom prst="ellips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5796136" y="2898556"/>
            <a:ext cx="432048" cy="432048"/>
          </a:xfrm>
          <a:prstGeom prst="ellips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/>
          <p:cNvCxnSpPr>
            <a:stCxn id="6" idx="7"/>
            <a:endCxn id="10" idx="3"/>
          </p:cNvCxnSpPr>
          <p:nvPr/>
        </p:nvCxnSpPr>
        <p:spPr>
          <a:xfrm flipV="1">
            <a:off x="1052344" y="2490556"/>
            <a:ext cx="774616" cy="425652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/>
          <p:cNvCxnSpPr>
            <a:stCxn id="10" idx="7"/>
            <a:endCxn id="11" idx="2"/>
          </p:cNvCxnSpPr>
          <p:nvPr/>
        </p:nvCxnSpPr>
        <p:spPr>
          <a:xfrm flipV="1">
            <a:off x="2132464" y="1772816"/>
            <a:ext cx="2151504" cy="412236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/>
          <p:cNvCxnSpPr>
            <a:stCxn id="6" idx="6"/>
            <a:endCxn id="9" idx="2"/>
          </p:cNvCxnSpPr>
          <p:nvPr/>
        </p:nvCxnSpPr>
        <p:spPr>
          <a:xfrm>
            <a:off x="1115616" y="3068960"/>
            <a:ext cx="1699489" cy="34277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>
            <a:stCxn id="10" idx="5"/>
            <a:endCxn id="9" idx="1"/>
          </p:cNvCxnSpPr>
          <p:nvPr/>
        </p:nvCxnSpPr>
        <p:spPr>
          <a:xfrm>
            <a:off x="2132464" y="2490556"/>
            <a:ext cx="745913" cy="768422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3" name="Straight Connector 22"/>
          <p:cNvCxnSpPr>
            <a:stCxn id="9" idx="6"/>
            <a:endCxn id="13" idx="2"/>
          </p:cNvCxnSpPr>
          <p:nvPr/>
        </p:nvCxnSpPr>
        <p:spPr>
          <a:xfrm flipV="1">
            <a:off x="3247153" y="3114580"/>
            <a:ext cx="2548983" cy="29715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>
            <a:stCxn id="11" idx="6"/>
            <a:endCxn id="12" idx="1"/>
          </p:cNvCxnSpPr>
          <p:nvPr/>
        </p:nvCxnSpPr>
        <p:spPr>
          <a:xfrm>
            <a:off x="4716016" y="1772816"/>
            <a:ext cx="3447648" cy="495320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4" name="Straight Connector 33"/>
          <p:cNvCxnSpPr>
            <a:stCxn id="13" idx="7"/>
            <a:endCxn id="12" idx="2"/>
          </p:cNvCxnSpPr>
          <p:nvPr/>
        </p:nvCxnSpPr>
        <p:spPr>
          <a:xfrm flipV="1">
            <a:off x="6164912" y="2420888"/>
            <a:ext cx="1935480" cy="54094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>
            <a:stCxn id="6" idx="4"/>
            <a:endCxn id="7" idx="0"/>
          </p:cNvCxnSpPr>
          <p:nvPr/>
        </p:nvCxnSpPr>
        <p:spPr>
          <a:xfrm>
            <a:off x="899592" y="3284984"/>
            <a:ext cx="327829" cy="2304256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>
            <a:stCxn id="6" idx="5"/>
            <a:endCxn id="8" idx="1"/>
          </p:cNvCxnSpPr>
          <p:nvPr/>
        </p:nvCxnSpPr>
        <p:spPr>
          <a:xfrm>
            <a:off x="1052344" y="3221712"/>
            <a:ext cx="774616" cy="1247106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1" name="Straight Connector 40"/>
          <p:cNvCxnSpPr>
            <a:stCxn id="8" idx="3"/>
            <a:endCxn id="7" idx="7"/>
          </p:cNvCxnSpPr>
          <p:nvPr/>
        </p:nvCxnSpPr>
        <p:spPr>
          <a:xfrm flipH="1">
            <a:off x="1380173" y="4774322"/>
            <a:ext cx="446787" cy="878190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3" name="Straight Connector 42"/>
          <p:cNvCxnSpPr>
            <a:stCxn id="8" idx="7"/>
            <a:endCxn id="9" idx="3"/>
          </p:cNvCxnSpPr>
          <p:nvPr/>
        </p:nvCxnSpPr>
        <p:spPr>
          <a:xfrm flipV="1">
            <a:off x="2132464" y="3564482"/>
            <a:ext cx="745913" cy="904336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Oval 43"/>
          <p:cNvSpPr/>
          <p:nvPr/>
        </p:nvSpPr>
        <p:spPr>
          <a:xfrm>
            <a:off x="6784868" y="5589240"/>
            <a:ext cx="432048" cy="432048"/>
          </a:xfrm>
          <a:prstGeom prst="ellips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/>
          <p:cNvSpPr/>
          <p:nvPr/>
        </p:nvSpPr>
        <p:spPr>
          <a:xfrm>
            <a:off x="7869100" y="4608175"/>
            <a:ext cx="432048" cy="432048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/>
          <p:cNvSpPr/>
          <p:nvPr/>
        </p:nvSpPr>
        <p:spPr>
          <a:xfrm>
            <a:off x="7132910" y="3559188"/>
            <a:ext cx="432048" cy="432048"/>
          </a:xfrm>
          <a:prstGeom prst="ellips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/>
          <p:cNvSpPr/>
          <p:nvPr/>
        </p:nvSpPr>
        <p:spPr>
          <a:xfrm>
            <a:off x="6007792" y="4293096"/>
            <a:ext cx="432048" cy="432048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/>
          <p:cNvSpPr/>
          <p:nvPr/>
        </p:nvSpPr>
        <p:spPr>
          <a:xfrm>
            <a:off x="4700748" y="4423719"/>
            <a:ext cx="432048" cy="432048"/>
          </a:xfrm>
          <a:prstGeom prst="ellips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0" name="Straight Connector 49"/>
          <p:cNvCxnSpPr>
            <a:stCxn id="48" idx="6"/>
            <a:endCxn id="47" idx="2"/>
          </p:cNvCxnSpPr>
          <p:nvPr/>
        </p:nvCxnSpPr>
        <p:spPr>
          <a:xfrm flipV="1">
            <a:off x="5132796" y="4509120"/>
            <a:ext cx="874996" cy="130623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>
            <a:stCxn id="9" idx="5"/>
            <a:endCxn id="48" idx="1"/>
          </p:cNvCxnSpPr>
          <p:nvPr/>
        </p:nvCxnSpPr>
        <p:spPr>
          <a:xfrm>
            <a:off x="3183881" y="3564482"/>
            <a:ext cx="1580139" cy="922509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2" name="Straight Connector 61"/>
          <p:cNvCxnSpPr>
            <a:stCxn id="13" idx="4"/>
            <a:endCxn id="47" idx="0"/>
          </p:cNvCxnSpPr>
          <p:nvPr/>
        </p:nvCxnSpPr>
        <p:spPr>
          <a:xfrm>
            <a:off x="6012160" y="3330604"/>
            <a:ext cx="211656" cy="962492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>
            <a:stCxn id="13" idx="6"/>
            <a:endCxn id="46" idx="1"/>
          </p:cNvCxnSpPr>
          <p:nvPr/>
        </p:nvCxnSpPr>
        <p:spPr>
          <a:xfrm>
            <a:off x="6228184" y="3114580"/>
            <a:ext cx="967998" cy="507880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7" name="Straight Connector 66"/>
          <p:cNvCxnSpPr>
            <a:stCxn id="46" idx="3"/>
            <a:endCxn id="47" idx="7"/>
          </p:cNvCxnSpPr>
          <p:nvPr/>
        </p:nvCxnSpPr>
        <p:spPr>
          <a:xfrm flipH="1">
            <a:off x="6376568" y="3927964"/>
            <a:ext cx="819614" cy="428404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/>
          <p:cNvCxnSpPr>
            <a:stCxn id="7" idx="6"/>
            <a:endCxn id="44" idx="2"/>
          </p:cNvCxnSpPr>
          <p:nvPr/>
        </p:nvCxnSpPr>
        <p:spPr>
          <a:xfrm>
            <a:off x="1443445" y="5805264"/>
            <a:ext cx="5341423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/>
          <p:cNvCxnSpPr>
            <a:stCxn id="44" idx="7"/>
            <a:endCxn id="45" idx="3"/>
          </p:cNvCxnSpPr>
          <p:nvPr/>
        </p:nvCxnSpPr>
        <p:spPr>
          <a:xfrm flipV="1">
            <a:off x="7153644" y="4976951"/>
            <a:ext cx="778728" cy="675561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/>
          <p:cNvCxnSpPr>
            <a:stCxn id="12" idx="4"/>
            <a:endCxn id="45" idx="7"/>
          </p:cNvCxnSpPr>
          <p:nvPr/>
        </p:nvCxnSpPr>
        <p:spPr>
          <a:xfrm flipH="1">
            <a:off x="8237876" y="2636912"/>
            <a:ext cx="78540" cy="2034535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/>
          <p:cNvCxnSpPr>
            <a:stCxn id="47" idx="5"/>
            <a:endCxn id="44" idx="0"/>
          </p:cNvCxnSpPr>
          <p:nvPr/>
        </p:nvCxnSpPr>
        <p:spPr>
          <a:xfrm>
            <a:off x="6376568" y="4661872"/>
            <a:ext cx="624324" cy="927368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/>
          <p:cNvCxnSpPr>
            <a:stCxn id="46" idx="5"/>
            <a:endCxn id="45" idx="1"/>
          </p:cNvCxnSpPr>
          <p:nvPr/>
        </p:nvCxnSpPr>
        <p:spPr>
          <a:xfrm>
            <a:off x="7501686" y="3927964"/>
            <a:ext cx="430686" cy="743483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/>
          <p:cNvCxnSpPr>
            <a:stCxn id="48" idx="5"/>
            <a:endCxn id="44" idx="1"/>
          </p:cNvCxnSpPr>
          <p:nvPr/>
        </p:nvCxnSpPr>
        <p:spPr>
          <a:xfrm>
            <a:off x="5069524" y="4792495"/>
            <a:ext cx="1778616" cy="860017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1" name="Straight Connector 80"/>
          <p:cNvCxnSpPr>
            <a:stCxn id="46" idx="7"/>
            <a:endCxn id="12" idx="3"/>
          </p:cNvCxnSpPr>
          <p:nvPr/>
        </p:nvCxnSpPr>
        <p:spPr>
          <a:xfrm flipV="1">
            <a:off x="7501686" y="2573640"/>
            <a:ext cx="661978" cy="1048820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2346000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Growing spanning trees</a:t>
            </a:r>
            <a:endParaRPr lang="en-US" dirty="0"/>
          </a:p>
        </p:txBody>
      </p:sp>
      <p:sp>
        <p:nvSpPr>
          <p:cNvPr id="6" name="Oval 5"/>
          <p:cNvSpPr/>
          <p:nvPr/>
        </p:nvSpPr>
        <p:spPr>
          <a:xfrm>
            <a:off x="683568" y="2852936"/>
            <a:ext cx="432048" cy="432048"/>
          </a:xfrm>
          <a:prstGeom prst="ellips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1011397" y="5589240"/>
            <a:ext cx="432048" cy="432048"/>
          </a:xfrm>
          <a:prstGeom prst="ellips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1763688" y="4405546"/>
            <a:ext cx="432048" cy="432048"/>
          </a:xfrm>
          <a:prstGeom prst="ellips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2815105" y="3195706"/>
            <a:ext cx="432048" cy="432048"/>
          </a:xfrm>
          <a:prstGeom prst="ellips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1763688" y="2121780"/>
            <a:ext cx="432048" cy="432048"/>
          </a:xfrm>
          <a:prstGeom prst="ellips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</a:t>
            </a:r>
            <a:endParaRPr lang="en-US" dirty="0"/>
          </a:p>
        </p:txBody>
      </p:sp>
      <p:sp>
        <p:nvSpPr>
          <p:cNvPr id="11" name="Oval 10"/>
          <p:cNvSpPr/>
          <p:nvPr/>
        </p:nvSpPr>
        <p:spPr>
          <a:xfrm>
            <a:off x="4283968" y="1556792"/>
            <a:ext cx="432048" cy="432048"/>
          </a:xfrm>
          <a:prstGeom prst="ellips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8100392" y="2204864"/>
            <a:ext cx="432048" cy="432048"/>
          </a:xfrm>
          <a:prstGeom prst="ellips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5796136" y="2898556"/>
            <a:ext cx="432048" cy="432048"/>
          </a:xfrm>
          <a:prstGeom prst="ellips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/>
          <p:cNvCxnSpPr>
            <a:stCxn id="6" idx="7"/>
            <a:endCxn id="10" idx="3"/>
          </p:cNvCxnSpPr>
          <p:nvPr/>
        </p:nvCxnSpPr>
        <p:spPr>
          <a:xfrm flipV="1">
            <a:off x="1052344" y="2490556"/>
            <a:ext cx="774616" cy="425652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/>
          <p:cNvCxnSpPr>
            <a:stCxn id="10" idx="7"/>
            <a:endCxn id="11" idx="2"/>
          </p:cNvCxnSpPr>
          <p:nvPr/>
        </p:nvCxnSpPr>
        <p:spPr>
          <a:xfrm flipV="1">
            <a:off x="2132464" y="1772816"/>
            <a:ext cx="2151504" cy="412236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/>
          <p:cNvCxnSpPr>
            <a:stCxn id="6" idx="6"/>
            <a:endCxn id="9" idx="2"/>
          </p:cNvCxnSpPr>
          <p:nvPr/>
        </p:nvCxnSpPr>
        <p:spPr>
          <a:xfrm>
            <a:off x="1115616" y="3068960"/>
            <a:ext cx="1699489" cy="34277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>
            <a:stCxn id="10" idx="5"/>
            <a:endCxn id="9" idx="1"/>
          </p:cNvCxnSpPr>
          <p:nvPr/>
        </p:nvCxnSpPr>
        <p:spPr>
          <a:xfrm>
            <a:off x="2132464" y="2490556"/>
            <a:ext cx="745913" cy="768422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3" name="Straight Connector 22"/>
          <p:cNvCxnSpPr>
            <a:stCxn id="9" idx="6"/>
            <a:endCxn id="13" idx="2"/>
          </p:cNvCxnSpPr>
          <p:nvPr/>
        </p:nvCxnSpPr>
        <p:spPr>
          <a:xfrm flipV="1">
            <a:off x="3247153" y="3114580"/>
            <a:ext cx="2548983" cy="29715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>
            <a:stCxn id="11" idx="6"/>
            <a:endCxn id="12" idx="1"/>
          </p:cNvCxnSpPr>
          <p:nvPr/>
        </p:nvCxnSpPr>
        <p:spPr>
          <a:xfrm>
            <a:off x="4716016" y="1772816"/>
            <a:ext cx="3447648" cy="495320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4" name="Straight Connector 33"/>
          <p:cNvCxnSpPr>
            <a:stCxn id="13" idx="7"/>
            <a:endCxn id="12" idx="2"/>
          </p:cNvCxnSpPr>
          <p:nvPr/>
        </p:nvCxnSpPr>
        <p:spPr>
          <a:xfrm flipV="1">
            <a:off x="6164912" y="2420888"/>
            <a:ext cx="1935480" cy="54094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>
            <a:stCxn id="6" idx="4"/>
            <a:endCxn id="7" idx="0"/>
          </p:cNvCxnSpPr>
          <p:nvPr/>
        </p:nvCxnSpPr>
        <p:spPr>
          <a:xfrm>
            <a:off x="899592" y="3284984"/>
            <a:ext cx="327829" cy="2304256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>
            <a:stCxn id="6" idx="5"/>
            <a:endCxn id="8" idx="1"/>
          </p:cNvCxnSpPr>
          <p:nvPr/>
        </p:nvCxnSpPr>
        <p:spPr>
          <a:xfrm>
            <a:off x="1052344" y="3221712"/>
            <a:ext cx="774616" cy="1247106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1" name="Straight Connector 40"/>
          <p:cNvCxnSpPr>
            <a:stCxn id="8" idx="3"/>
            <a:endCxn id="7" idx="7"/>
          </p:cNvCxnSpPr>
          <p:nvPr/>
        </p:nvCxnSpPr>
        <p:spPr>
          <a:xfrm flipH="1">
            <a:off x="1380173" y="4774322"/>
            <a:ext cx="446787" cy="878190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3" name="Straight Connector 42"/>
          <p:cNvCxnSpPr>
            <a:stCxn id="8" idx="7"/>
            <a:endCxn id="9" idx="3"/>
          </p:cNvCxnSpPr>
          <p:nvPr/>
        </p:nvCxnSpPr>
        <p:spPr>
          <a:xfrm flipV="1">
            <a:off x="2132464" y="3564482"/>
            <a:ext cx="745913" cy="904336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Oval 43"/>
          <p:cNvSpPr/>
          <p:nvPr/>
        </p:nvSpPr>
        <p:spPr>
          <a:xfrm>
            <a:off x="6784868" y="5589240"/>
            <a:ext cx="432048" cy="432048"/>
          </a:xfrm>
          <a:prstGeom prst="ellips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/>
          <p:cNvSpPr/>
          <p:nvPr/>
        </p:nvSpPr>
        <p:spPr>
          <a:xfrm>
            <a:off x="7869100" y="4608175"/>
            <a:ext cx="432048" cy="432048"/>
          </a:xfrm>
          <a:prstGeom prst="ellips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/>
          <p:cNvSpPr/>
          <p:nvPr/>
        </p:nvSpPr>
        <p:spPr>
          <a:xfrm>
            <a:off x="7132910" y="3559188"/>
            <a:ext cx="432048" cy="432048"/>
          </a:xfrm>
          <a:prstGeom prst="ellips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/>
          <p:cNvSpPr/>
          <p:nvPr/>
        </p:nvSpPr>
        <p:spPr>
          <a:xfrm>
            <a:off x="6007792" y="4293096"/>
            <a:ext cx="432048" cy="432048"/>
          </a:xfrm>
          <a:prstGeom prst="ellips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/>
          <p:cNvSpPr/>
          <p:nvPr/>
        </p:nvSpPr>
        <p:spPr>
          <a:xfrm>
            <a:off x="4700748" y="4423719"/>
            <a:ext cx="432048" cy="432048"/>
          </a:xfrm>
          <a:prstGeom prst="ellips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0" name="Straight Connector 49"/>
          <p:cNvCxnSpPr>
            <a:stCxn id="48" idx="6"/>
            <a:endCxn id="47" idx="2"/>
          </p:cNvCxnSpPr>
          <p:nvPr/>
        </p:nvCxnSpPr>
        <p:spPr>
          <a:xfrm flipV="1">
            <a:off x="5132796" y="4509120"/>
            <a:ext cx="874996" cy="130623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>
            <a:stCxn id="9" idx="5"/>
            <a:endCxn id="48" idx="1"/>
          </p:cNvCxnSpPr>
          <p:nvPr/>
        </p:nvCxnSpPr>
        <p:spPr>
          <a:xfrm>
            <a:off x="3183881" y="3564482"/>
            <a:ext cx="1580139" cy="922509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2" name="Straight Connector 61"/>
          <p:cNvCxnSpPr>
            <a:stCxn id="13" idx="4"/>
            <a:endCxn id="47" idx="0"/>
          </p:cNvCxnSpPr>
          <p:nvPr/>
        </p:nvCxnSpPr>
        <p:spPr>
          <a:xfrm>
            <a:off x="6012160" y="3330604"/>
            <a:ext cx="211656" cy="962492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>
            <a:stCxn id="13" idx="6"/>
            <a:endCxn id="46" idx="1"/>
          </p:cNvCxnSpPr>
          <p:nvPr/>
        </p:nvCxnSpPr>
        <p:spPr>
          <a:xfrm>
            <a:off x="6228184" y="3114580"/>
            <a:ext cx="967998" cy="507880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7" name="Straight Connector 66"/>
          <p:cNvCxnSpPr>
            <a:stCxn id="46" idx="3"/>
            <a:endCxn id="47" idx="7"/>
          </p:cNvCxnSpPr>
          <p:nvPr/>
        </p:nvCxnSpPr>
        <p:spPr>
          <a:xfrm flipH="1">
            <a:off x="6376568" y="3927964"/>
            <a:ext cx="819614" cy="428404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9" name="Straight Connector 68"/>
          <p:cNvCxnSpPr>
            <a:stCxn id="7" idx="6"/>
            <a:endCxn id="44" idx="2"/>
          </p:cNvCxnSpPr>
          <p:nvPr/>
        </p:nvCxnSpPr>
        <p:spPr>
          <a:xfrm>
            <a:off x="1443445" y="5805264"/>
            <a:ext cx="5341423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/>
          <p:cNvCxnSpPr>
            <a:stCxn id="44" idx="7"/>
            <a:endCxn id="45" idx="3"/>
          </p:cNvCxnSpPr>
          <p:nvPr/>
        </p:nvCxnSpPr>
        <p:spPr>
          <a:xfrm flipV="1">
            <a:off x="7153644" y="4976951"/>
            <a:ext cx="778728" cy="675561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3" name="Straight Connector 72"/>
          <p:cNvCxnSpPr>
            <a:stCxn id="12" idx="4"/>
            <a:endCxn id="45" idx="7"/>
          </p:cNvCxnSpPr>
          <p:nvPr/>
        </p:nvCxnSpPr>
        <p:spPr>
          <a:xfrm flipH="1">
            <a:off x="8237876" y="2636912"/>
            <a:ext cx="78540" cy="2034535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/>
          <p:cNvCxnSpPr>
            <a:stCxn id="47" idx="5"/>
            <a:endCxn id="44" idx="0"/>
          </p:cNvCxnSpPr>
          <p:nvPr/>
        </p:nvCxnSpPr>
        <p:spPr>
          <a:xfrm>
            <a:off x="6376568" y="4661872"/>
            <a:ext cx="624324" cy="927368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/>
          <p:cNvCxnSpPr>
            <a:stCxn id="46" idx="5"/>
            <a:endCxn id="45" idx="1"/>
          </p:cNvCxnSpPr>
          <p:nvPr/>
        </p:nvCxnSpPr>
        <p:spPr>
          <a:xfrm>
            <a:off x="7501686" y="3927964"/>
            <a:ext cx="430686" cy="743483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/>
          <p:cNvCxnSpPr>
            <a:stCxn id="48" idx="5"/>
            <a:endCxn id="44" idx="1"/>
          </p:cNvCxnSpPr>
          <p:nvPr/>
        </p:nvCxnSpPr>
        <p:spPr>
          <a:xfrm>
            <a:off x="5069524" y="4792495"/>
            <a:ext cx="1778616" cy="860017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1" name="Straight Connector 80"/>
          <p:cNvCxnSpPr>
            <a:stCxn id="46" idx="7"/>
            <a:endCxn id="12" idx="3"/>
          </p:cNvCxnSpPr>
          <p:nvPr/>
        </p:nvCxnSpPr>
        <p:spPr>
          <a:xfrm flipV="1">
            <a:off x="7501686" y="2573640"/>
            <a:ext cx="661978" cy="1048820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3312035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Growing spanning trees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Perform the following in rounds:</a:t>
            </a:r>
          </a:p>
          <a:p>
            <a:pPr marL="701675" lvl="2" indent="-342900">
              <a:buFont typeface="+mj-lt"/>
              <a:buAutoNum type="arabicPeriod"/>
            </a:pPr>
            <a:r>
              <a:rPr lang="en-US" dirty="0" smtClean="0"/>
              <a:t>Select a random node in the tree</a:t>
            </a:r>
          </a:p>
          <a:p>
            <a:pPr marL="701675" lvl="2" indent="-342900">
              <a:buFont typeface="+mj-lt"/>
              <a:buAutoNum type="arabicPeriod"/>
            </a:pPr>
            <a:r>
              <a:rPr lang="en-US" dirty="0" smtClean="0"/>
              <a:t>Select an adjacent node not yet in the tree</a:t>
            </a:r>
          </a:p>
          <a:p>
            <a:pPr marL="701675" lvl="2" indent="-342900">
              <a:buFont typeface="+mj-lt"/>
              <a:buAutoNum type="arabicPeriod"/>
            </a:pPr>
            <a:r>
              <a:rPr lang="en-US" dirty="0" smtClean="0"/>
              <a:t>Grow branch to node from 2.</a:t>
            </a:r>
            <a:br>
              <a:rPr lang="en-US" dirty="0" smtClean="0"/>
            </a:br>
            <a:endParaRPr lang="en-US" dirty="0" smtClean="0"/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US" dirty="0" smtClean="0"/>
              <a:t>Parallelization straightforward, but….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US" dirty="0" smtClean="0"/>
              <a:t>… there are two concretizations to be made here:</a:t>
            </a:r>
          </a:p>
          <a:p>
            <a:pPr marL="701675" lvl="2" indent="-342900">
              <a:buFont typeface="Arial" panose="020B0604020202020204" pitchFamily="34" charset="0"/>
              <a:buChar char="•"/>
            </a:pPr>
            <a:r>
              <a:rPr lang="en-US" dirty="0" smtClean="0"/>
              <a:t>Selection of node in 1.</a:t>
            </a:r>
          </a:p>
          <a:p>
            <a:pPr marL="701675" lvl="2" indent="-342900">
              <a:buFont typeface="Arial" panose="020B0604020202020204" pitchFamily="34" charset="0"/>
              <a:buChar char="•"/>
            </a:pPr>
            <a:r>
              <a:rPr lang="en-US" dirty="0" smtClean="0"/>
              <a:t>Selection of node in 2.</a:t>
            </a:r>
          </a:p>
          <a:p>
            <a:pPr marL="701675" lvl="2" indent="-34290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701675" lvl="2" indent="-34290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701675" lvl="2" indent="-34290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0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100613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Growing spanning trees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4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dirty="0" smtClean="0"/>
                  <a:t>Perform the following in rounds:</a:t>
                </a:r>
              </a:p>
              <a:p>
                <a:pPr marL="701675" lvl="2" indent="-342900">
                  <a:buFont typeface="+mj-lt"/>
                  <a:buAutoNum type="arabicPeriod"/>
                </a:pPr>
                <a:r>
                  <a:rPr lang="en-US" dirty="0" smtClean="0"/>
                  <a:t>Select a random node in the tree</a:t>
                </a:r>
              </a:p>
              <a:p>
                <a:pPr marL="701675" lvl="2" indent="-342900">
                  <a:buFont typeface="+mj-lt"/>
                  <a:buAutoNum type="arabicPeriod"/>
                </a:pPr>
                <a:r>
                  <a:rPr lang="en-US" dirty="0" smtClean="0"/>
                  <a:t>Select an adjacent node not yet in the tree</a:t>
                </a:r>
              </a:p>
              <a:p>
                <a:pPr marL="701675" lvl="2" indent="-342900">
                  <a:buFont typeface="+mj-lt"/>
                  <a:buAutoNum type="arabicPeriod"/>
                </a:pPr>
                <a:r>
                  <a:rPr lang="en-US" dirty="0" smtClean="0"/>
                  <a:t>Grow branch to node from 2.</a:t>
                </a:r>
              </a:p>
              <a:p>
                <a:pPr marL="342900" lvl="1" indent="-342900">
                  <a:buFont typeface="+mj-lt"/>
                  <a:buAutoNum type="arabicPeriod"/>
                </a:pPr>
                <a:endParaRPr lang="en-US" dirty="0" smtClean="0"/>
              </a:p>
              <a:p>
                <a:pPr marL="342900" lvl="1" indent="-342900">
                  <a:buFont typeface="Arial" panose="020B0604020202020204" pitchFamily="34" charset="0"/>
                  <a:buChar char="•"/>
                </a:pPr>
                <a:r>
                  <a:rPr lang="en-US" dirty="0" smtClean="0"/>
                  <a:t>Efficient selection of nodes in 1.:</a:t>
                </a:r>
              </a:p>
              <a:p>
                <a:pPr marL="701675" lvl="2" indent="-342900">
                  <a:buFont typeface="Arial" panose="020B0604020202020204" pitchFamily="34" charset="0"/>
                  <a:buChar char="•"/>
                </a:pPr>
                <a:r>
                  <a:rPr lang="en-US" dirty="0" smtClean="0"/>
                  <a:t>We propose switching between two lists: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𝑖𝑛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𝑜𝑢𝑡</m:t>
                        </m:r>
                      </m:sub>
                    </m:sSub>
                  </m:oMath>
                </a14:m>
                <a:endParaRPr lang="en-US" dirty="0" smtClean="0"/>
              </a:p>
              <a:p>
                <a:pPr marL="701675" lvl="2" indent="-342900">
                  <a:buFont typeface="Arial" panose="020B0604020202020204" pitchFamily="34" charset="0"/>
                  <a:buChar char="•"/>
                </a:pPr>
                <a:r>
                  <a:rPr lang="en-US" dirty="0" smtClean="0"/>
                  <a:t>Update number of free adjacent nodes per node when growing a branch</a:t>
                </a:r>
              </a:p>
              <a:p>
                <a:pPr marL="701675" lvl="2" indent="-342900">
                  <a:buFont typeface="Arial" panose="020B0604020202020204" pitchFamily="34" charset="0"/>
                  <a:buChar char="•"/>
                </a:pPr>
                <a:r>
                  <a:rPr lang="en-US" dirty="0" smtClean="0"/>
                  <a:t>Put all nodes with at least one such adjacent node into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𝑜𝑢𝑡</m:t>
                        </m:r>
                      </m:sub>
                    </m:sSub>
                  </m:oMath>
                </a14:m>
                <a:endParaRPr lang="en-US" dirty="0" smtClean="0"/>
              </a:p>
            </p:txBody>
          </p:sp>
        </mc:Choice>
        <mc:Fallback xmlns="">
          <p:sp>
            <p:nvSpPr>
              <p:cNvPr id="5" name="Content Placeholder 4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21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3041187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Considerations on the implementation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Regularity:</a:t>
            </a:r>
          </a:p>
          <a:p>
            <a:pPr marL="701675" lvl="2" indent="-342900">
              <a:buFont typeface="Arial" panose="020B0604020202020204" pitchFamily="34" charset="0"/>
              <a:buChar char="•"/>
            </a:pPr>
            <a:r>
              <a:rPr lang="en-US" dirty="0" smtClean="0"/>
              <a:t>Potentially irregular on irregular graphs</a:t>
            </a:r>
          </a:p>
          <a:p>
            <a:pPr marL="701675" lvl="2" indent="-342900">
              <a:buFont typeface="Arial" panose="020B0604020202020204" pitchFamily="34" charset="0"/>
              <a:buChar char="•"/>
            </a:pPr>
            <a:r>
              <a:rPr lang="en-US" dirty="0" smtClean="0"/>
              <a:t>With previous concretizations purely regular (up to list size)</a:t>
            </a:r>
          </a:p>
          <a:p>
            <a:pPr marL="701675" lvl="2" indent="-342900">
              <a:buFont typeface="Arial" panose="020B0604020202020204" pitchFamily="34" charset="0"/>
              <a:buChar char="•"/>
            </a:pPr>
            <a:r>
              <a:rPr lang="en-US" dirty="0"/>
              <a:t>Defer adjacency table modifications of new nodes to </a:t>
            </a:r>
            <a:r>
              <a:rPr lang="en-US" dirty="0" smtClean="0"/>
              <a:t>later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US" dirty="0" smtClean="0"/>
              <a:t>Granularity:</a:t>
            </a:r>
          </a:p>
          <a:p>
            <a:pPr marL="701675" lvl="2" indent="-342900">
              <a:buFont typeface="Arial" panose="020B0604020202020204" pitchFamily="34" charset="0"/>
              <a:buChar char="•"/>
            </a:pPr>
            <a:r>
              <a:rPr lang="en-US" dirty="0" smtClean="0"/>
              <a:t>1 thread handles one node in the list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US" dirty="0" smtClean="0"/>
              <a:t>Synchronization:</a:t>
            </a:r>
          </a:p>
          <a:p>
            <a:pPr marL="701675" lvl="2" indent="-342900">
              <a:buFont typeface="Arial" panose="020B0604020202020204" pitchFamily="34" charset="0"/>
              <a:buChar char="•"/>
            </a:pPr>
            <a:r>
              <a:rPr lang="en-US" dirty="0" smtClean="0"/>
              <a:t>Atomic locking of nodes for each complete iteration</a:t>
            </a:r>
          </a:p>
          <a:p>
            <a:pPr marL="701675" lvl="2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721560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not simply use spanning trees?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60001" y="1620000"/>
            <a:ext cx="5004088" cy="4479943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Optimizing on the spanning tree:</a:t>
            </a:r>
          </a:p>
          <a:p>
            <a:pPr marL="701675" lvl="2" indent="-342900">
              <a:buFont typeface="Arial" panose="020B0604020202020204" pitchFamily="34" charset="0"/>
              <a:buChar char="•"/>
            </a:pPr>
            <a:r>
              <a:rPr lang="en-US" dirty="0" smtClean="0"/>
              <a:t>Include all variables…</a:t>
            </a:r>
          </a:p>
          <a:p>
            <a:pPr marL="701675" lvl="2" indent="-342900">
              <a:buFont typeface="Arial" panose="020B0604020202020204" pitchFamily="34" charset="0"/>
              <a:buChar char="•"/>
            </a:pPr>
            <a:r>
              <a:rPr lang="en-US" dirty="0" smtClean="0"/>
              <a:t>… but not all factors!</a:t>
            </a:r>
          </a:p>
          <a:p>
            <a:pPr marL="701675" lvl="2" indent="-342900">
              <a:buFont typeface="Arial" panose="020B0604020202020204" pitchFamily="34" charset="0"/>
              <a:buChar char="•"/>
            </a:pPr>
            <a:r>
              <a:rPr lang="en-US" dirty="0" smtClean="0"/>
              <a:t>We are solving a different problem here.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US" dirty="0" smtClean="0"/>
              <a:t>Decrease in energy on original problem not guaranteed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US" dirty="0" smtClean="0"/>
              <a:t>Thus: Find a </a:t>
            </a:r>
            <a:r>
              <a:rPr lang="en-US" b="1" dirty="0" smtClean="0"/>
              <a:t>monotone alternative</a:t>
            </a:r>
            <a:r>
              <a:rPr lang="en-US" dirty="0" smtClean="0"/>
              <a:t>!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US" dirty="0" smtClean="0"/>
              <a:t>Key to resulting BCD scheme: </a:t>
            </a:r>
            <a:r>
              <a:rPr lang="en-US" b="1" dirty="0" err="1" smtClean="0"/>
              <a:t>acyclicity</a:t>
            </a:r>
            <a:r>
              <a:rPr lang="en-US" dirty="0"/>
              <a:t> </a:t>
            </a:r>
            <a:r>
              <a:rPr lang="en-US" dirty="0" smtClean="0"/>
              <a:t>and </a:t>
            </a:r>
            <a:r>
              <a:rPr lang="en-US" b="1" dirty="0" smtClean="0"/>
              <a:t>dependencies</a:t>
            </a:r>
            <a:r>
              <a:rPr lang="en-US" dirty="0" smtClean="0"/>
              <a:t>.</a:t>
            </a:r>
            <a:endParaRPr lang="en-US" dirty="0"/>
          </a:p>
        </p:txBody>
      </p:sp>
      <p:grpSp>
        <p:nvGrpSpPr>
          <p:cNvPr id="43" name="Group 42"/>
          <p:cNvGrpSpPr/>
          <p:nvPr/>
        </p:nvGrpSpPr>
        <p:grpSpPr>
          <a:xfrm>
            <a:off x="5436096" y="2592273"/>
            <a:ext cx="3640885" cy="2070962"/>
            <a:chOff x="683568" y="1556792"/>
            <a:chExt cx="7848872" cy="4464496"/>
          </a:xfrm>
        </p:grpSpPr>
        <p:sp>
          <p:nvSpPr>
            <p:cNvPr id="6" name="Oval 5"/>
            <p:cNvSpPr/>
            <p:nvPr/>
          </p:nvSpPr>
          <p:spPr>
            <a:xfrm>
              <a:off x="683568" y="2852936"/>
              <a:ext cx="432048" cy="432048"/>
            </a:xfrm>
            <a:prstGeom prst="ellipse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/>
            <p:cNvSpPr/>
            <p:nvPr/>
          </p:nvSpPr>
          <p:spPr>
            <a:xfrm>
              <a:off x="1011397" y="5589240"/>
              <a:ext cx="432048" cy="432048"/>
            </a:xfrm>
            <a:prstGeom prst="ellipse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>
              <a:off x="1763688" y="4405546"/>
              <a:ext cx="432048" cy="432048"/>
            </a:xfrm>
            <a:prstGeom prst="ellipse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/>
            <p:nvPr/>
          </p:nvSpPr>
          <p:spPr>
            <a:xfrm>
              <a:off x="2815105" y="3195706"/>
              <a:ext cx="432048" cy="432048"/>
            </a:xfrm>
            <a:prstGeom prst="ellipse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1763688" y="2121780"/>
              <a:ext cx="432048" cy="432048"/>
            </a:xfrm>
            <a:prstGeom prst="ellipse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Oval 10"/>
            <p:cNvSpPr/>
            <p:nvPr/>
          </p:nvSpPr>
          <p:spPr>
            <a:xfrm>
              <a:off x="4283968" y="1556792"/>
              <a:ext cx="432048" cy="432048"/>
            </a:xfrm>
            <a:prstGeom prst="ellipse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/>
            <p:cNvSpPr/>
            <p:nvPr/>
          </p:nvSpPr>
          <p:spPr>
            <a:xfrm>
              <a:off x="8100392" y="2204864"/>
              <a:ext cx="432048" cy="432048"/>
            </a:xfrm>
            <a:prstGeom prst="ellipse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/>
            <p:cNvSpPr/>
            <p:nvPr/>
          </p:nvSpPr>
          <p:spPr>
            <a:xfrm>
              <a:off x="5796136" y="2898556"/>
              <a:ext cx="432048" cy="432048"/>
            </a:xfrm>
            <a:prstGeom prst="ellipse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4" name="Straight Connector 13"/>
            <p:cNvCxnSpPr>
              <a:stCxn id="6" idx="7"/>
              <a:endCxn id="10" idx="3"/>
            </p:cNvCxnSpPr>
            <p:nvPr/>
          </p:nvCxnSpPr>
          <p:spPr>
            <a:xfrm flipV="1">
              <a:off x="1052344" y="2490556"/>
              <a:ext cx="774616" cy="425652"/>
            </a:xfrm>
            <a:prstGeom prst="line">
              <a:avLst/>
            </a:prstGeom>
            <a:ln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>
              <a:stCxn id="10" idx="7"/>
              <a:endCxn id="11" idx="2"/>
            </p:cNvCxnSpPr>
            <p:nvPr/>
          </p:nvCxnSpPr>
          <p:spPr>
            <a:xfrm flipV="1">
              <a:off x="2132464" y="1772816"/>
              <a:ext cx="2151504" cy="412236"/>
            </a:xfrm>
            <a:prstGeom prst="line">
              <a:avLst/>
            </a:prstGeom>
            <a:ln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>
              <a:stCxn id="6" idx="6"/>
              <a:endCxn id="9" idx="2"/>
            </p:cNvCxnSpPr>
            <p:nvPr/>
          </p:nvCxnSpPr>
          <p:spPr>
            <a:xfrm>
              <a:off x="1115616" y="3068960"/>
              <a:ext cx="1699489" cy="34277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>
              <a:stCxn id="10" idx="5"/>
              <a:endCxn id="9" idx="1"/>
            </p:cNvCxnSpPr>
            <p:nvPr/>
          </p:nvCxnSpPr>
          <p:spPr>
            <a:xfrm>
              <a:off x="2132464" y="2490556"/>
              <a:ext cx="745913" cy="768422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>
              <a:stCxn id="9" idx="6"/>
              <a:endCxn id="13" idx="2"/>
            </p:cNvCxnSpPr>
            <p:nvPr/>
          </p:nvCxnSpPr>
          <p:spPr>
            <a:xfrm flipV="1">
              <a:off x="3247153" y="3114580"/>
              <a:ext cx="2548983" cy="29715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>
              <a:stCxn id="10" idx="6"/>
              <a:endCxn id="13" idx="1"/>
            </p:cNvCxnSpPr>
            <p:nvPr/>
          </p:nvCxnSpPr>
          <p:spPr>
            <a:xfrm>
              <a:off x="2195736" y="2337804"/>
              <a:ext cx="3663672" cy="624024"/>
            </a:xfrm>
            <a:prstGeom prst="line">
              <a:avLst/>
            </a:prstGeom>
            <a:ln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>
              <a:stCxn id="11" idx="6"/>
              <a:endCxn id="12" idx="1"/>
            </p:cNvCxnSpPr>
            <p:nvPr/>
          </p:nvCxnSpPr>
          <p:spPr>
            <a:xfrm>
              <a:off x="4716016" y="1772816"/>
              <a:ext cx="3447648" cy="49532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>
              <a:stCxn id="13" idx="7"/>
              <a:endCxn id="12" idx="2"/>
            </p:cNvCxnSpPr>
            <p:nvPr/>
          </p:nvCxnSpPr>
          <p:spPr>
            <a:xfrm flipV="1">
              <a:off x="6164912" y="2420888"/>
              <a:ext cx="1935480" cy="540940"/>
            </a:xfrm>
            <a:prstGeom prst="line">
              <a:avLst/>
            </a:prstGeom>
            <a:ln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>
              <a:stCxn id="6" idx="4"/>
              <a:endCxn id="7" idx="0"/>
            </p:cNvCxnSpPr>
            <p:nvPr/>
          </p:nvCxnSpPr>
          <p:spPr>
            <a:xfrm>
              <a:off x="899592" y="3284984"/>
              <a:ext cx="327829" cy="2304256"/>
            </a:xfrm>
            <a:prstGeom prst="line">
              <a:avLst/>
            </a:prstGeom>
            <a:ln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>
              <a:stCxn id="6" idx="5"/>
              <a:endCxn id="8" idx="1"/>
            </p:cNvCxnSpPr>
            <p:nvPr/>
          </p:nvCxnSpPr>
          <p:spPr>
            <a:xfrm>
              <a:off x="1052344" y="3221712"/>
              <a:ext cx="774616" cy="1247106"/>
            </a:xfrm>
            <a:prstGeom prst="line">
              <a:avLst/>
            </a:prstGeom>
            <a:ln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>
              <a:stCxn id="8" idx="3"/>
              <a:endCxn id="7" idx="7"/>
            </p:cNvCxnSpPr>
            <p:nvPr/>
          </p:nvCxnSpPr>
          <p:spPr>
            <a:xfrm flipH="1">
              <a:off x="1380173" y="4774322"/>
              <a:ext cx="446787" cy="87819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>
              <a:stCxn id="8" idx="7"/>
              <a:endCxn id="9" idx="3"/>
            </p:cNvCxnSpPr>
            <p:nvPr/>
          </p:nvCxnSpPr>
          <p:spPr>
            <a:xfrm flipV="1">
              <a:off x="2132464" y="3564482"/>
              <a:ext cx="745913" cy="904336"/>
            </a:xfrm>
            <a:prstGeom prst="line">
              <a:avLst/>
            </a:prstGeom>
            <a:ln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26" name="Oval 25"/>
            <p:cNvSpPr/>
            <p:nvPr/>
          </p:nvSpPr>
          <p:spPr>
            <a:xfrm>
              <a:off x="6784868" y="5589240"/>
              <a:ext cx="432048" cy="432048"/>
            </a:xfrm>
            <a:prstGeom prst="ellipse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/>
            <p:cNvSpPr/>
            <p:nvPr/>
          </p:nvSpPr>
          <p:spPr>
            <a:xfrm>
              <a:off x="7869100" y="4608175"/>
              <a:ext cx="432048" cy="432048"/>
            </a:xfrm>
            <a:prstGeom prst="ellipse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/>
            <p:cNvSpPr/>
            <p:nvPr/>
          </p:nvSpPr>
          <p:spPr>
            <a:xfrm>
              <a:off x="7132910" y="3559188"/>
              <a:ext cx="432048" cy="432048"/>
            </a:xfrm>
            <a:prstGeom prst="ellipse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/>
            <p:cNvSpPr/>
            <p:nvPr/>
          </p:nvSpPr>
          <p:spPr>
            <a:xfrm>
              <a:off x="6007792" y="4293096"/>
              <a:ext cx="432048" cy="432048"/>
            </a:xfrm>
            <a:prstGeom prst="ellipse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/>
            <p:cNvSpPr/>
            <p:nvPr/>
          </p:nvSpPr>
          <p:spPr>
            <a:xfrm>
              <a:off x="4700748" y="4423719"/>
              <a:ext cx="432048" cy="432048"/>
            </a:xfrm>
            <a:prstGeom prst="ellipse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1" name="Straight Connector 30"/>
            <p:cNvCxnSpPr>
              <a:stCxn id="30" idx="6"/>
              <a:endCxn id="29" idx="2"/>
            </p:cNvCxnSpPr>
            <p:nvPr/>
          </p:nvCxnSpPr>
          <p:spPr>
            <a:xfrm flipV="1">
              <a:off x="5132796" y="4509120"/>
              <a:ext cx="874996" cy="130623"/>
            </a:xfrm>
            <a:prstGeom prst="line">
              <a:avLst/>
            </a:prstGeom>
            <a:ln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>
              <a:stCxn id="9" idx="5"/>
              <a:endCxn id="30" idx="1"/>
            </p:cNvCxnSpPr>
            <p:nvPr/>
          </p:nvCxnSpPr>
          <p:spPr>
            <a:xfrm>
              <a:off x="3183881" y="3564482"/>
              <a:ext cx="1580139" cy="922509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>
              <a:stCxn id="13" idx="4"/>
              <a:endCxn id="29" idx="0"/>
            </p:cNvCxnSpPr>
            <p:nvPr/>
          </p:nvCxnSpPr>
          <p:spPr>
            <a:xfrm>
              <a:off x="6012160" y="3330604"/>
              <a:ext cx="211656" cy="962492"/>
            </a:xfrm>
            <a:prstGeom prst="line">
              <a:avLst/>
            </a:prstGeom>
            <a:ln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>
              <a:stCxn id="13" idx="6"/>
              <a:endCxn id="28" idx="1"/>
            </p:cNvCxnSpPr>
            <p:nvPr/>
          </p:nvCxnSpPr>
          <p:spPr>
            <a:xfrm>
              <a:off x="6228184" y="3114580"/>
              <a:ext cx="967998" cy="507880"/>
            </a:xfrm>
            <a:prstGeom prst="line">
              <a:avLst/>
            </a:prstGeom>
            <a:ln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>
              <a:stCxn id="28" idx="3"/>
              <a:endCxn id="29" idx="7"/>
            </p:cNvCxnSpPr>
            <p:nvPr/>
          </p:nvCxnSpPr>
          <p:spPr>
            <a:xfrm flipH="1">
              <a:off x="6376568" y="3927964"/>
              <a:ext cx="819614" cy="428404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>
              <a:stCxn id="7" idx="6"/>
              <a:endCxn id="26" idx="2"/>
            </p:cNvCxnSpPr>
            <p:nvPr/>
          </p:nvCxnSpPr>
          <p:spPr>
            <a:xfrm>
              <a:off x="1443445" y="5805264"/>
              <a:ext cx="5341423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>
              <a:stCxn id="26" idx="7"/>
              <a:endCxn id="27" idx="3"/>
            </p:cNvCxnSpPr>
            <p:nvPr/>
          </p:nvCxnSpPr>
          <p:spPr>
            <a:xfrm flipV="1">
              <a:off x="7153644" y="4976951"/>
              <a:ext cx="778728" cy="675561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>
              <a:stCxn id="12" idx="4"/>
              <a:endCxn id="27" idx="7"/>
            </p:cNvCxnSpPr>
            <p:nvPr/>
          </p:nvCxnSpPr>
          <p:spPr>
            <a:xfrm flipH="1">
              <a:off x="8237876" y="2636912"/>
              <a:ext cx="78540" cy="2034535"/>
            </a:xfrm>
            <a:prstGeom prst="line">
              <a:avLst/>
            </a:prstGeom>
            <a:ln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>
              <a:stCxn id="29" idx="5"/>
              <a:endCxn id="26" idx="0"/>
            </p:cNvCxnSpPr>
            <p:nvPr/>
          </p:nvCxnSpPr>
          <p:spPr>
            <a:xfrm>
              <a:off x="6376568" y="4661872"/>
              <a:ext cx="624324" cy="927368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>
              <a:stCxn id="28" idx="5"/>
              <a:endCxn id="27" idx="1"/>
            </p:cNvCxnSpPr>
            <p:nvPr/>
          </p:nvCxnSpPr>
          <p:spPr>
            <a:xfrm>
              <a:off x="7501686" y="3927964"/>
              <a:ext cx="430686" cy="743483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>
              <a:stCxn id="30" idx="5"/>
              <a:endCxn id="26" idx="1"/>
            </p:cNvCxnSpPr>
            <p:nvPr/>
          </p:nvCxnSpPr>
          <p:spPr>
            <a:xfrm>
              <a:off x="5069524" y="4792495"/>
              <a:ext cx="1778616" cy="860017"/>
            </a:xfrm>
            <a:prstGeom prst="line">
              <a:avLst/>
            </a:prstGeom>
            <a:ln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>
              <a:stCxn id="28" idx="7"/>
              <a:endCxn id="12" idx="3"/>
            </p:cNvCxnSpPr>
            <p:nvPr/>
          </p:nvCxnSpPr>
          <p:spPr>
            <a:xfrm flipV="1">
              <a:off x="7501686" y="2573640"/>
              <a:ext cx="661978" cy="104882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81358616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Acyclic coordinate sets: definition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360001" y="1620000"/>
                <a:ext cx="5220112" cy="4479943"/>
              </a:xfrm>
            </p:spPr>
            <p:txBody>
              <a:bodyPr/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dirty="0" smtClean="0"/>
                  <a:t>Formal: </a:t>
                </a:r>
                <a:br>
                  <a:rPr lang="en-US" dirty="0" smtClean="0"/>
                </a:br>
                <a:r>
                  <a:rPr lang="en-US" dirty="0" smtClean="0"/>
                  <a:t>Coordinate set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𝐶</m:t>
                    </m:r>
                  </m:oMath>
                </a14:m>
                <a:r>
                  <a:rPr lang="en-US" dirty="0" smtClean="0"/>
                  <a:t> for graph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𝑉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𝐸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 smtClean="0"/>
                  <a:t> is acyclic </a:t>
                </a:r>
                <a:r>
                  <a:rPr lang="en-US" dirty="0" err="1" smtClean="0"/>
                  <a:t>iff</a:t>
                </a:r>
                <a:r>
                  <a:rPr lang="en-US" dirty="0" smtClean="0"/>
                  <a:t>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𝑉</m:t>
                    </m:r>
                    <m:d>
                      <m:dPr>
                        <m:begChr m:val="["/>
                        <m:endChr m:val="]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𝐸</m:t>
                    </m:r>
                    <m:d>
                      <m:dPr>
                        <m:begChr m:val="["/>
                        <m:endChr m:val="]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 smtClean="0"/>
                  <a:t> is acyclic.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dirty="0" smtClean="0"/>
                  <a:t>Informal:</a:t>
                </a:r>
                <a:br>
                  <a:rPr lang="en-US" dirty="0" smtClean="0"/>
                </a:br>
                <a:r>
                  <a:rPr lang="en-US" dirty="0" smtClean="0"/>
                  <a:t>“If a node is part of the </a:t>
                </a:r>
                <a:r>
                  <a:rPr lang="en-US" b="1" dirty="0" smtClean="0"/>
                  <a:t>coordinate</a:t>
                </a:r>
                <a:r>
                  <a:rPr lang="en-US" dirty="0" smtClean="0"/>
                  <a:t> set, its </a:t>
                </a:r>
                <a:r>
                  <a:rPr lang="en-US" b="1" dirty="0" smtClean="0"/>
                  <a:t>adjacent coordinates </a:t>
                </a:r>
                <a:r>
                  <a:rPr lang="en-US" dirty="0" smtClean="0"/>
                  <a:t>are its </a:t>
                </a:r>
                <a:r>
                  <a:rPr lang="en-US" b="1" dirty="0" smtClean="0"/>
                  <a:t>children or parent</a:t>
                </a:r>
                <a:r>
                  <a:rPr lang="en-US" dirty="0" smtClean="0"/>
                  <a:t>.”</a:t>
                </a:r>
                <a:br>
                  <a:rPr lang="en-US" dirty="0" smtClean="0"/>
                </a:br>
                <a:r>
                  <a:rPr lang="en-US" dirty="0" smtClean="0"/>
                  <a:t/>
                </a:r>
                <a:br>
                  <a:rPr lang="en-US" dirty="0" smtClean="0"/>
                </a:br>
                <a:r>
                  <a:rPr lang="en-US" dirty="0" smtClean="0"/>
                  <a:t>“All coordinates which are not each other’s parents or children are </a:t>
                </a:r>
                <a:r>
                  <a:rPr lang="en-US" b="1" dirty="0" smtClean="0"/>
                  <a:t>separated by at least one free node</a:t>
                </a:r>
                <a:r>
                  <a:rPr lang="en-US" dirty="0" smtClean="0"/>
                  <a:t>.”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dirty="0" smtClean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60001" y="1620000"/>
                <a:ext cx="5220112" cy="4479943"/>
              </a:xfrm>
              <a:blipFill rotWithShape="0">
                <a:blip r:embed="rId2"/>
                <a:stretch>
                  <a:fillRect l="-2804" r="-1986" b="-21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2" name="Oval 41"/>
          <p:cNvSpPr/>
          <p:nvPr/>
        </p:nvSpPr>
        <p:spPr>
          <a:xfrm>
            <a:off x="6010662" y="4792492"/>
            <a:ext cx="157805" cy="157805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/>
          <p:cNvSpPr/>
          <p:nvPr/>
        </p:nvSpPr>
        <p:spPr>
          <a:xfrm>
            <a:off x="6130401" y="5791925"/>
            <a:ext cx="157805" cy="157805"/>
          </a:xfrm>
          <a:prstGeom prst="ellips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/>
          <p:cNvSpPr/>
          <p:nvPr/>
        </p:nvSpPr>
        <p:spPr>
          <a:xfrm>
            <a:off x="6405175" y="5359582"/>
            <a:ext cx="157805" cy="157805"/>
          </a:xfrm>
          <a:prstGeom prst="ellips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/>
          <p:cNvSpPr/>
          <p:nvPr/>
        </p:nvSpPr>
        <p:spPr>
          <a:xfrm>
            <a:off x="6789204" y="4917689"/>
            <a:ext cx="157805" cy="157805"/>
          </a:xfrm>
          <a:prstGeom prst="ellips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/>
          <p:cNvSpPr/>
          <p:nvPr/>
        </p:nvSpPr>
        <p:spPr>
          <a:xfrm>
            <a:off x="6405175" y="4525438"/>
            <a:ext cx="157805" cy="157805"/>
          </a:xfrm>
          <a:prstGeom prst="ellips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7" name="Oval 46"/>
          <p:cNvSpPr/>
          <p:nvPr/>
        </p:nvSpPr>
        <p:spPr>
          <a:xfrm>
            <a:off x="7325705" y="4319077"/>
            <a:ext cx="157805" cy="157805"/>
          </a:xfrm>
          <a:prstGeom prst="ellips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/>
          <p:cNvSpPr/>
          <p:nvPr/>
        </p:nvSpPr>
        <p:spPr>
          <a:xfrm>
            <a:off x="8719650" y="4555785"/>
            <a:ext cx="157805" cy="157805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Oval 48"/>
          <p:cNvSpPr/>
          <p:nvPr/>
        </p:nvSpPr>
        <p:spPr>
          <a:xfrm>
            <a:off x="7878023" y="4809155"/>
            <a:ext cx="157805" cy="157805"/>
          </a:xfrm>
          <a:prstGeom prst="ellips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0" name="Straight Connector 49"/>
          <p:cNvCxnSpPr>
            <a:stCxn id="42" idx="7"/>
            <a:endCxn id="46" idx="3"/>
          </p:cNvCxnSpPr>
          <p:nvPr/>
        </p:nvCxnSpPr>
        <p:spPr>
          <a:xfrm flipV="1">
            <a:off x="6145357" y="4660133"/>
            <a:ext cx="282928" cy="155469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>
            <a:stCxn id="46" idx="7"/>
            <a:endCxn id="47" idx="2"/>
          </p:cNvCxnSpPr>
          <p:nvPr/>
        </p:nvCxnSpPr>
        <p:spPr>
          <a:xfrm flipV="1">
            <a:off x="6539870" y="4397980"/>
            <a:ext cx="785835" cy="150569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2" name="Straight Connector 51"/>
          <p:cNvCxnSpPr>
            <a:stCxn id="42" idx="6"/>
            <a:endCxn id="45" idx="2"/>
          </p:cNvCxnSpPr>
          <p:nvPr/>
        </p:nvCxnSpPr>
        <p:spPr>
          <a:xfrm>
            <a:off x="6168467" y="4871395"/>
            <a:ext cx="620737" cy="125196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>
            <a:stCxn id="46" idx="5"/>
            <a:endCxn id="45" idx="1"/>
          </p:cNvCxnSpPr>
          <p:nvPr/>
        </p:nvCxnSpPr>
        <p:spPr>
          <a:xfrm>
            <a:off x="6539870" y="4660133"/>
            <a:ext cx="272444" cy="280665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4" name="Straight Connector 53"/>
          <p:cNvCxnSpPr>
            <a:stCxn id="45" idx="6"/>
            <a:endCxn id="49" idx="2"/>
          </p:cNvCxnSpPr>
          <p:nvPr/>
        </p:nvCxnSpPr>
        <p:spPr>
          <a:xfrm flipV="1">
            <a:off x="6947009" y="4888058"/>
            <a:ext cx="931014" cy="108534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6" name="Straight Connector 55"/>
          <p:cNvCxnSpPr>
            <a:stCxn id="47" idx="6"/>
            <a:endCxn id="48" idx="1"/>
          </p:cNvCxnSpPr>
          <p:nvPr/>
        </p:nvCxnSpPr>
        <p:spPr>
          <a:xfrm>
            <a:off x="7483510" y="4397980"/>
            <a:ext cx="1259250" cy="180915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>
            <a:stCxn id="49" idx="7"/>
            <a:endCxn id="48" idx="2"/>
          </p:cNvCxnSpPr>
          <p:nvPr/>
        </p:nvCxnSpPr>
        <p:spPr>
          <a:xfrm flipV="1">
            <a:off x="8012718" y="4634687"/>
            <a:ext cx="706932" cy="197578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>
            <a:stCxn id="42" idx="4"/>
            <a:endCxn id="43" idx="0"/>
          </p:cNvCxnSpPr>
          <p:nvPr/>
        </p:nvCxnSpPr>
        <p:spPr>
          <a:xfrm>
            <a:off x="6089565" y="4950298"/>
            <a:ext cx="119739" cy="841627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>
            <a:stCxn id="42" idx="5"/>
            <a:endCxn id="44" idx="1"/>
          </p:cNvCxnSpPr>
          <p:nvPr/>
        </p:nvCxnSpPr>
        <p:spPr>
          <a:xfrm>
            <a:off x="6145357" y="4927187"/>
            <a:ext cx="282928" cy="455504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>
            <a:stCxn id="44" idx="3"/>
            <a:endCxn id="43" idx="7"/>
          </p:cNvCxnSpPr>
          <p:nvPr/>
        </p:nvCxnSpPr>
        <p:spPr>
          <a:xfrm flipH="1">
            <a:off x="6265096" y="5494277"/>
            <a:ext cx="163189" cy="320758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1" name="Straight Connector 60"/>
          <p:cNvCxnSpPr>
            <a:stCxn id="44" idx="7"/>
            <a:endCxn id="45" idx="3"/>
          </p:cNvCxnSpPr>
          <p:nvPr/>
        </p:nvCxnSpPr>
        <p:spPr>
          <a:xfrm flipV="1">
            <a:off x="6539870" y="5052384"/>
            <a:ext cx="272444" cy="330308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62" name="Oval 61"/>
          <p:cNvSpPr/>
          <p:nvPr/>
        </p:nvSpPr>
        <p:spPr>
          <a:xfrm>
            <a:off x="8239156" y="5791925"/>
            <a:ext cx="157805" cy="157805"/>
          </a:xfrm>
          <a:prstGeom prst="ellips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Oval 62"/>
          <p:cNvSpPr/>
          <p:nvPr/>
        </p:nvSpPr>
        <p:spPr>
          <a:xfrm>
            <a:off x="8635171" y="5433592"/>
            <a:ext cx="157805" cy="157805"/>
          </a:xfrm>
          <a:prstGeom prst="ellips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Oval 63"/>
          <p:cNvSpPr/>
          <p:nvPr/>
        </p:nvSpPr>
        <p:spPr>
          <a:xfrm>
            <a:off x="8366278" y="5050450"/>
            <a:ext cx="157805" cy="157805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Oval 64"/>
          <p:cNvSpPr/>
          <p:nvPr/>
        </p:nvSpPr>
        <p:spPr>
          <a:xfrm>
            <a:off x="7955330" y="5318509"/>
            <a:ext cx="157805" cy="157805"/>
          </a:xfrm>
          <a:prstGeom prst="ellips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Oval 65"/>
          <p:cNvSpPr/>
          <p:nvPr/>
        </p:nvSpPr>
        <p:spPr>
          <a:xfrm>
            <a:off x="7477933" y="5366219"/>
            <a:ext cx="157805" cy="157805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7" name="Straight Connector 66"/>
          <p:cNvCxnSpPr>
            <a:stCxn id="66" idx="6"/>
            <a:endCxn id="65" idx="2"/>
          </p:cNvCxnSpPr>
          <p:nvPr/>
        </p:nvCxnSpPr>
        <p:spPr>
          <a:xfrm flipV="1">
            <a:off x="7635738" y="5397412"/>
            <a:ext cx="319591" cy="4771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/>
          <p:cNvCxnSpPr>
            <a:stCxn id="45" idx="5"/>
            <a:endCxn id="66" idx="1"/>
          </p:cNvCxnSpPr>
          <p:nvPr/>
        </p:nvCxnSpPr>
        <p:spPr>
          <a:xfrm>
            <a:off x="6923899" y="5052384"/>
            <a:ext cx="577144" cy="336946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/>
          <p:cNvCxnSpPr>
            <a:stCxn id="49" idx="4"/>
            <a:endCxn id="65" idx="0"/>
          </p:cNvCxnSpPr>
          <p:nvPr/>
        </p:nvCxnSpPr>
        <p:spPr>
          <a:xfrm>
            <a:off x="7956925" y="4966960"/>
            <a:ext cx="77307" cy="351549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0" name="Straight Connector 69"/>
          <p:cNvCxnSpPr>
            <a:stCxn id="49" idx="6"/>
            <a:endCxn id="64" idx="1"/>
          </p:cNvCxnSpPr>
          <p:nvPr/>
        </p:nvCxnSpPr>
        <p:spPr>
          <a:xfrm>
            <a:off x="8035828" y="4888058"/>
            <a:ext cx="353560" cy="185503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/>
          <p:cNvCxnSpPr>
            <a:stCxn id="64" idx="3"/>
            <a:endCxn id="65" idx="7"/>
          </p:cNvCxnSpPr>
          <p:nvPr/>
        </p:nvCxnSpPr>
        <p:spPr>
          <a:xfrm flipH="1">
            <a:off x="8090025" y="5185145"/>
            <a:ext cx="299363" cy="156474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/>
          <p:cNvCxnSpPr>
            <a:stCxn id="43" idx="6"/>
            <a:endCxn id="62" idx="2"/>
          </p:cNvCxnSpPr>
          <p:nvPr/>
        </p:nvCxnSpPr>
        <p:spPr>
          <a:xfrm>
            <a:off x="6288206" y="5870827"/>
            <a:ext cx="195095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/>
          <p:cNvCxnSpPr>
            <a:stCxn id="62" idx="7"/>
            <a:endCxn id="63" idx="3"/>
          </p:cNvCxnSpPr>
          <p:nvPr/>
        </p:nvCxnSpPr>
        <p:spPr>
          <a:xfrm flipV="1">
            <a:off x="8373851" y="5568287"/>
            <a:ext cx="284430" cy="246748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4" name="Straight Connector 73"/>
          <p:cNvCxnSpPr>
            <a:stCxn id="48" idx="4"/>
            <a:endCxn id="63" idx="7"/>
          </p:cNvCxnSpPr>
          <p:nvPr/>
        </p:nvCxnSpPr>
        <p:spPr>
          <a:xfrm flipH="1">
            <a:off x="8769866" y="4713590"/>
            <a:ext cx="28687" cy="743112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/>
          <p:cNvCxnSpPr>
            <a:stCxn id="65" idx="5"/>
            <a:endCxn id="62" idx="0"/>
          </p:cNvCxnSpPr>
          <p:nvPr/>
        </p:nvCxnSpPr>
        <p:spPr>
          <a:xfrm>
            <a:off x="8090025" y="5453205"/>
            <a:ext cx="228034" cy="338720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6" name="Straight Connector 75"/>
          <p:cNvCxnSpPr>
            <a:stCxn id="64" idx="5"/>
            <a:endCxn id="63" idx="1"/>
          </p:cNvCxnSpPr>
          <p:nvPr/>
        </p:nvCxnSpPr>
        <p:spPr>
          <a:xfrm>
            <a:off x="8500973" y="5185145"/>
            <a:ext cx="157308" cy="271556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/>
          <p:cNvCxnSpPr>
            <a:stCxn id="66" idx="5"/>
            <a:endCxn id="62" idx="1"/>
          </p:cNvCxnSpPr>
          <p:nvPr/>
        </p:nvCxnSpPr>
        <p:spPr>
          <a:xfrm>
            <a:off x="7612628" y="5500915"/>
            <a:ext cx="649638" cy="31412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/>
          <p:cNvCxnSpPr>
            <a:stCxn id="64" idx="7"/>
            <a:endCxn id="48" idx="3"/>
          </p:cNvCxnSpPr>
          <p:nvPr/>
        </p:nvCxnSpPr>
        <p:spPr>
          <a:xfrm flipV="1">
            <a:off x="8500973" y="4690480"/>
            <a:ext cx="241787" cy="383081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Left-Right Arrow 79"/>
          <p:cNvSpPr/>
          <p:nvPr/>
        </p:nvSpPr>
        <p:spPr>
          <a:xfrm>
            <a:off x="2538009" y="4384948"/>
            <a:ext cx="864096" cy="327201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Oval 80"/>
          <p:cNvSpPr/>
          <p:nvPr/>
        </p:nvSpPr>
        <p:spPr>
          <a:xfrm>
            <a:off x="6010662" y="2504104"/>
            <a:ext cx="157805" cy="157805"/>
          </a:xfrm>
          <a:prstGeom prst="ellips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Oval 81"/>
          <p:cNvSpPr/>
          <p:nvPr/>
        </p:nvSpPr>
        <p:spPr>
          <a:xfrm>
            <a:off x="6130401" y="3503537"/>
            <a:ext cx="157805" cy="157805"/>
          </a:xfrm>
          <a:prstGeom prst="ellips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Oval 82"/>
          <p:cNvSpPr/>
          <p:nvPr/>
        </p:nvSpPr>
        <p:spPr>
          <a:xfrm>
            <a:off x="6405175" y="3071194"/>
            <a:ext cx="157805" cy="157805"/>
          </a:xfrm>
          <a:prstGeom prst="ellips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Oval 83"/>
          <p:cNvSpPr/>
          <p:nvPr/>
        </p:nvSpPr>
        <p:spPr>
          <a:xfrm>
            <a:off x="6789204" y="2629301"/>
            <a:ext cx="157805" cy="157805"/>
          </a:xfrm>
          <a:prstGeom prst="ellips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Oval 84"/>
          <p:cNvSpPr/>
          <p:nvPr/>
        </p:nvSpPr>
        <p:spPr>
          <a:xfrm>
            <a:off x="6405175" y="2237050"/>
            <a:ext cx="157805" cy="157805"/>
          </a:xfrm>
          <a:prstGeom prst="ellips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6" name="Oval 85"/>
          <p:cNvSpPr/>
          <p:nvPr/>
        </p:nvSpPr>
        <p:spPr>
          <a:xfrm>
            <a:off x="7325705" y="2030689"/>
            <a:ext cx="157805" cy="157805"/>
          </a:xfrm>
          <a:prstGeom prst="ellips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Oval 86"/>
          <p:cNvSpPr/>
          <p:nvPr/>
        </p:nvSpPr>
        <p:spPr>
          <a:xfrm>
            <a:off x="8719650" y="2267397"/>
            <a:ext cx="157805" cy="157805"/>
          </a:xfrm>
          <a:prstGeom prst="ellips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Oval 87"/>
          <p:cNvSpPr/>
          <p:nvPr/>
        </p:nvSpPr>
        <p:spPr>
          <a:xfrm>
            <a:off x="7878023" y="2520767"/>
            <a:ext cx="157805" cy="157805"/>
          </a:xfrm>
          <a:prstGeom prst="ellips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9" name="Straight Connector 88"/>
          <p:cNvCxnSpPr>
            <a:stCxn id="81" idx="7"/>
            <a:endCxn id="85" idx="3"/>
          </p:cNvCxnSpPr>
          <p:nvPr/>
        </p:nvCxnSpPr>
        <p:spPr>
          <a:xfrm flipV="1">
            <a:off x="6145357" y="2371745"/>
            <a:ext cx="282928" cy="155469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0" name="Straight Connector 89"/>
          <p:cNvCxnSpPr>
            <a:stCxn id="85" idx="7"/>
            <a:endCxn id="86" idx="2"/>
          </p:cNvCxnSpPr>
          <p:nvPr/>
        </p:nvCxnSpPr>
        <p:spPr>
          <a:xfrm flipV="1">
            <a:off x="6539870" y="2109592"/>
            <a:ext cx="785835" cy="150569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1" name="Straight Connector 90"/>
          <p:cNvCxnSpPr>
            <a:stCxn id="81" idx="6"/>
            <a:endCxn id="84" idx="2"/>
          </p:cNvCxnSpPr>
          <p:nvPr/>
        </p:nvCxnSpPr>
        <p:spPr>
          <a:xfrm>
            <a:off x="6168467" y="2583007"/>
            <a:ext cx="620737" cy="125196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Connector 91"/>
          <p:cNvCxnSpPr>
            <a:stCxn id="85" idx="5"/>
            <a:endCxn id="84" idx="1"/>
          </p:cNvCxnSpPr>
          <p:nvPr/>
        </p:nvCxnSpPr>
        <p:spPr>
          <a:xfrm>
            <a:off x="6539870" y="2371745"/>
            <a:ext cx="272444" cy="280665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3" name="Straight Connector 92"/>
          <p:cNvCxnSpPr>
            <a:stCxn id="84" idx="6"/>
            <a:endCxn id="88" idx="2"/>
          </p:cNvCxnSpPr>
          <p:nvPr/>
        </p:nvCxnSpPr>
        <p:spPr>
          <a:xfrm flipV="1">
            <a:off x="6947009" y="2599670"/>
            <a:ext cx="931014" cy="108534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4" name="Straight Connector 93"/>
          <p:cNvCxnSpPr>
            <a:stCxn id="86" idx="6"/>
            <a:endCxn id="87" idx="1"/>
          </p:cNvCxnSpPr>
          <p:nvPr/>
        </p:nvCxnSpPr>
        <p:spPr>
          <a:xfrm>
            <a:off x="7483510" y="2109592"/>
            <a:ext cx="1259250" cy="180915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Connector 94"/>
          <p:cNvCxnSpPr>
            <a:stCxn id="88" idx="7"/>
            <a:endCxn id="87" idx="2"/>
          </p:cNvCxnSpPr>
          <p:nvPr/>
        </p:nvCxnSpPr>
        <p:spPr>
          <a:xfrm flipV="1">
            <a:off x="8012718" y="2346299"/>
            <a:ext cx="706932" cy="197578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Connector 95"/>
          <p:cNvCxnSpPr>
            <a:stCxn id="81" idx="4"/>
            <a:endCxn id="82" idx="0"/>
          </p:cNvCxnSpPr>
          <p:nvPr/>
        </p:nvCxnSpPr>
        <p:spPr>
          <a:xfrm>
            <a:off x="6089565" y="2661910"/>
            <a:ext cx="119739" cy="841627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/>
          <p:cNvCxnSpPr>
            <a:stCxn id="81" idx="5"/>
            <a:endCxn id="83" idx="1"/>
          </p:cNvCxnSpPr>
          <p:nvPr/>
        </p:nvCxnSpPr>
        <p:spPr>
          <a:xfrm>
            <a:off x="6145357" y="2638799"/>
            <a:ext cx="282928" cy="455504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Connector 97"/>
          <p:cNvCxnSpPr>
            <a:stCxn id="83" idx="3"/>
            <a:endCxn id="82" idx="7"/>
          </p:cNvCxnSpPr>
          <p:nvPr/>
        </p:nvCxnSpPr>
        <p:spPr>
          <a:xfrm flipH="1">
            <a:off x="6265096" y="3205889"/>
            <a:ext cx="163189" cy="320758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9" name="Straight Connector 98"/>
          <p:cNvCxnSpPr>
            <a:stCxn id="83" idx="7"/>
            <a:endCxn id="84" idx="3"/>
          </p:cNvCxnSpPr>
          <p:nvPr/>
        </p:nvCxnSpPr>
        <p:spPr>
          <a:xfrm flipV="1">
            <a:off x="6539870" y="2763996"/>
            <a:ext cx="272444" cy="330308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00" name="Oval 99"/>
          <p:cNvSpPr/>
          <p:nvPr/>
        </p:nvSpPr>
        <p:spPr>
          <a:xfrm>
            <a:off x="8239156" y="3503537"/>
            <a:ext cx="157805" cy="157805"/>
          </a:xfrm>
          <a:prstGeom prst="ellips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Oval 100"/>
          <p:cNvSpPr/>
          <p:nvPr/>
        </p:nvSpPr>
        <p:spPr>
          <a:xfrm>
            <a:off x="8635171" y="3145204"/>
            <a:ext cx="157805" cy="157805"/>
          </a:xfrm>
          <a:prstGeom prst="ellips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Oval 101"/>
          <p:cNvSpPr/>
          <p:nvPr/>
        </p:nvSpPr>
        <p:spPr>
          <a:xfrm>
            <a:off x="8366278" y="2762062"/>
            <a:ext cx="157805" cy="157805"/>
          </a:xfrm>
          <a:prstGeom prst="ellips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Oval 102"/>
          <p:cNvSpPr/>
          <p:nvPr/>
        </p:nvSpPr>
        <p:spPr>
          <a:xfrm>
            <a:off x="7955330" y="3030121"/>
            <a:ext cx="157805" cy="157805"/>
          </a:xfrm>
          <a:prstGeom prst="ellips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Oval 103"/>
          <p:cNvSpPr/>
          <p:nvPr/>
        </p:nvSpPr>
        <p:spPr>
          <a:xfrm>
            <a:off x="7477933" y="3077831"/>
            <a:ext cx="157805" cy="157805"/>
          </a:xfrm>
          <a:prstGeom prst="ellips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5" name="Straight Connector 104"/>
          <p:cNvCxnSpPr>
            <a:stCxn id="104" idx="6"/>
            <a:endCxn id="103" idx="2"/>
          </p:cNvCxnSpPr>
          <p:nvPr/>
        </p:nvCxnSpPr>
        <p:spPr>
          <a:xfrm flipV="1">
            <a:off x="7635738" y="3109024"/>
            <a:ext cx="319591" cy="47710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06" name="Straight Connector 105"/>
          <p:cNvCxnSpPr>
            <a:stCxn id="84" idx="5"/>
            <a:endCxn id="104" idx="1"/>
          </p:cNvCxnSpPr>
          <p:nvPr/>
        </p:nvCxnSpPr>
        <p:spPr>
          <a:xfrm>
            <a:off x="6923899" y="2763996"/>
            <a:ext cx="577144" cy="336946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Connector 106"/>
          <p:cNvCxnSpPr>
            <a:stCxn id="88" idx="4"/>
            <a:endCxn id="103" idx="0"/>
          </p:cNvCxnSpPr>
          <p:nvPr/>
        </p:nvCxnSpPr>
        <p:spPr>
          <a:xfrm>
            <a:off x="7956925" y="2678572"/>
            <a:ext cx="77307" cy="351549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08" name="Straight Connector 107"/>
          <p:cNvCxnSpPr>
            <a:stCxn id="88" idx="6"/>
            <a:endCxn id="102" idx="1"/>
          </p:cNvCxnSpPr>
          <p:nvPr/>
        </p:nvCxnSpPr>
        <p:spPr>
          <a:xfrm>
            <a:off x="8035828" y="2599670"/>
            <a:ext cx="353560" cy="185503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Connector 108"/>
          <p:cNvCxnSpPr>
            <a:stCxn id="102" idx="3"/>
            <a:endCxn id="103" idx="7"/>
          </p:cNvCxnSpPr>
          <p:nvPr/>
        </p:nvCxnSpPr>
        <p:spPr>
          <a:xfrm flipH="1">
            <a:off x="8090025" y="2896757"/>
            <a:ext cx="299363" cy="156474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10" name="Straight Connector 109"/>
          <p:cNvCxnSpPr>
            <a:stCxn id="82" idx="6"/>
            <a:endCxn id="100" idx="2"/>
          </p:cNvCxnSpPr>
          <p:nvPr/>
        </p:nvCxnSpPr>
        <p:spPr>
          <a:xfrm>
            <a:off x="6288206" y="3582439"/>
            <a:ext cx="195095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Connector 110"/>
          <p:cNvCxnSpPr>
            <a:stCxn id="100" idx="7"/>
            <a:endCxn id="101" idx="3"/>
          </p:cNvCxnSpPr>
          <p:nvPr/>
        </p:nvCxnSpPr>
        <p:spPr>
          <a:xfrm flipV="1">
            <a:off x="8373851" y="3279899"/>
            <a:ext cx="284430" cy="246748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12" name="Straight Connector 111"/>
          <p:cNvCxnSpPr>
            <a:stCxn id="87" idx="4"/>
            <a:endCxn id="101" idx="7"/>
          </p:cNvCxnSpPr>
          <p:nvPr/>
        </p:nvCxnSpPr>
        <p:spPr>
          <a:xfrm flipH="1">
            <a:off x="8769866" y="2425202"/>
            <a:ext cx="28687" cy="743112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13" name="Straight Connector 112"/>
          <p:cNvCxnSpPr>
            <a:stCxn id="103" idx="5"/>
            <a:endCxn id="100" idx="0"/>
          </p:cNvCxnSpPr>
          <p:nvPr/>
        </p:nvCxnSpPr>
        <p:spPr>
          <a:xfrm>
            <a:off x="8090025" y="3164817"/>
            <a:ext cx="228034" cy="338720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14" name="Straight Connector 113"/>
          <p:cNvCxnSpPr>
            <a:stCxn id="102" idx="5"/>
            <a:endCxn id="101" idx="1"/>
          </p:cNvCxnSpPr>
          <p:nvPr/>
        </p:nvCxnSpPr>
        <p:spPr>
          <a:xfrm>
            <a:off x="8500973" y="2896757"/>
            <a:ext cx="157308" cy="271556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Straight Connector 114"/>
          <p:cNvCxnSpPr>
            <a:stCxn id="104" idx="5"/>
            <a:endCxn id="100" idx="1"/>
          </p:cNvCxnSpPr>
          <p:nvPr/>
        </p:nvCxnSpPr>
        <p:spPr>
          <a:xfrm>
            <a:off x="7612628" y="3212527"/>
            <a:ext cx="649638" cy="31412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Straight Connector 115"/>
          <p:cNvCxnSpPr>
            <a:stCxn id="102" idx="7"/>
            <a:endCxn id="87" idx="3"/>
          </p:cNvCxnSpPr>
          <p:nvPr/>
        </p:nvCxnSpPr>
        <p:spPr>
          <a:xfrm flipV="1">
            <a:off x="8500973" y="2402092"/>
            <a:ext cx="241787" cy="383081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3195938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Growing acyclic coordinates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dirty="0" smtClean="0"/>
                  <a:t>Main idea: adopt the spanning tree algorithm, but</a:t>
                </a:r>
              </a:p>
              <a:p>
                <a:pPr marL="701675" lvl="2" indent="-342900">
                  <a:buFont typeface="Arial" panose="020B0604020202020204" pitchFamily="34" charset="0"/>
                  <a:buChar char="•"/>
                </a:pPr>
                <a:r>
                  <a:rPr lang="en-US" dirty="0" smtClean="0"/>
                  <a:t>Efficiently handle </a:t>
                </a:r>
                <a:r>
                  <a:rPr lang="en-US" dirty="0" err="1" smtClean="0"/>
                  <a:t>acyclicity</a:t>
                </a:r>
                <a:r>
                  <a:rPr lang="en-US" dirty="0" smtClean="0"/>
                  <a:t> violations</a:t>
                </a:r>
              </a:p>
              <a:p>
                <a:pPr marL="701675" lvl="2" indent="-342900">
                  <a:buFont typeface="Arial" panose="020B0604020202020204" pitchFamily="34" charset="0"/>
                  <a:buChar char="•"/>
                </a:pPr>
                <a:r>
                  <a:rPr lang="en-US" dirty="0" smtClean="0"/>
                  <a:t>Change termination criterion (number of nodes in tree)</a:t>
                </a:r>
              </a:p>
              <a:p>
                <a:pPr marL="701675" lvl="2" indent="-342900">
                  <a:buFont typeface="Arial" panose="020B0604020202020204" pitchFamily="34" charset="0"/>
                  <a:buChar char="•"/>
                </a:pPr>
                <a:endParaRPr lang="en-US" dirty="0"/>
              </a:p>
              <a:p>
                <a:pPr marL="342900" lvl="1" indent="-342900">
                  <a:buFont typeface="Arial" panose="020B0604020202020204" pitchFamily="34" charset="0"/>
                  <a:buChar char="•"/>
                </a:pPr>
                <a:r>
                  <a:rPr lang="en-US" dirty="0" smtClean="0"/>
                  <a:t>Ensuring </a:t>
                </a:r>
                <a:r>
                  <a:rPr lang="en-US" dirty="0" err="1" smtClean="0"/>
                  <a:t>acyclicity</a:t>
                </a:r>
                <a:r>
                  <a:rPr lang="en-US" dirty="0" smtClean="0"/>
                  <a:t>:</a:t>
                </a:r>
              </a:p>
              <a:p>
                <a:pPr marL="701675" lvl="2" indent="-342900">
                  <a:buFont typeface="Arial" panose="020B0604020202020204" pitchFamily="34" charset="0"/>
                  <a:buChar char="•"/>
                </a:pPr>
                <a:r>
                  <a:rPr lang="en-US" dirty="0" smtClean="0"/>
                  <a:t>From informal definition: “[…] separated by at least one free node […]”</a:t>
                </a:r>
              </a:p>
              <a:p>
                <a:pPr marL="701675" lvl="2" indent="-342900">
                  <a:buFont typeface="Arial" panose="020B0604020202020204" pitchFamily="34" charset="0"/>
                  <a:buChar char="•"/>
                </a:pPr>
                <a:r>
                  <a:rPr lang="en-US" dirty="0" smtClean="0"/>
                  <a:t>Encode this fact into marker for checks</a:t>
                </a:r>
              </a:p>
              <a:p>
                <a:pPr marL="701675" lvl="2" indent="-342900">
                  <a:buFont typeface="Arial" panose="020B0604020202020204" pitchFamily="34" charset="0"/>
                  <a:buChar char="•"/>
                </a:pPr>
                <a:r>
                  <a:rPr lang="en-US" dirty="0" smtClean="0"/>
                  <a:t>Marker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𝑚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[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r>
                  <a:rPr lang="en-US" dirty="0" smtClean="0"/>
                  <a:t> = #number of adjacent coordinates</a:t>
                </a:r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21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994038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Related work: problem reductions</a:t>
            </a:r>
            <a:endParaRPr lang="en-US" dirty="0"/>
          </a:p>
        </p:txBody>
      </p:sp>
      <p:sp>
        <p:nvSpPr>
          <p:cNvPr id="4" name="Rounded Rectangle 3"/>
          <p:cNvSpPr/>
          <p:nvPr/>
        </p:nvSpPr>
        <p:spPr>
          <a:xfrm>
            <a:off x="2267744" y="1737814"/>
            <a:ext cx="4536504" cy="530241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Multilabel</a:t>
            </a:r>
            <a:r>
              <a:rPr lang="en-US" dirty="0" smtClean="0"/>
              <a:t>, arbitrary cost (cyclic) MRFs</a:t>
            </a:r>
            <a:endParaRPr lang="en-US" dirty="0"/>
          </a:p>
        </p:txBody>
      </p:sp>
      <p:sp>
        <p:nvSpPr>
          <p:cNvPr id="5" name="Rounded Rectangle 4"/>
          <p:cNvSpPr/>
          <p:nvPr/>
        </p:nvSpPr>
        <p:spPr>
          <a:xfrm>
            <a:off x="323528" y="4554942"/>
            <a:ext cx="2952328" cy="530241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Reduce to binary decision</a:t>
            </a:r>
            <a:endParaRPr lang="en-US" dirty="0"/>
          </a:p>
        </p:txBody>
      </p:sp>
      <p:sp>
        <p:nvSpPr>
          <p:cNvPr id="6" name="Rounded Rectangle 5"/>
          <p:cNvSpPr/>
          <p:nvPr/>
        </p:nvSpPr>
        <p:spPr>
          <a:xfrm>
            <a:off x="5796136" y="4554943"/>
            <a:ext cx="2952328" cy="530241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Reduce topology</a:t>
            </a:r>
            <a:endParaRPr lang="en-US" dirty="0"/>
          </a:p>
        </p:txBody>
      </p:sp>
      <p:cxnSp>
        <p:nvCxnSpPr>
          <p:cNvPr id="12" name="Straight Arrow Connector 11"/>
          <p:cNvCxnSpPr>
            <a:stCxn id="4" idx="2"/>
            <a:endCxn id="5" idx="0"/>
          </p:cNvCxnSpPr>
          <p:nvPr/>
        </p:nvCxnSpPr>
        <p:spPr>
          <a:xfrm flipH="1">
            <a:off x="1799692" y="2268055"/>
            <a:ext cx="2736304" cy="228688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4" idx="2"/>
            <a:endCxn id="6" idx="0"/>
          </p:cNvCxnSpPr>
          <p:nvPr/>
        </p:nvCxnSpPr>
        <p:spPr>
          <a:xfrm>
            <a:off x="4535996" y="2268055"/>
            <a:ext cx="2736304" cy="228688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54093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Sampling maximal</a:t>
            </a:r>
            <a:r>
              <a:rPr lang="en-US" dirty="0" smtClean="0"/>
              <a:t>, acyclic coordinate sets</a:t>
            </a:r>
            <a:endParaRPr lang="en-US" dirty="0"/>
          </a:p>
        </p:txBody>
      </p:sp>
      <p:sp>
        <p:nvSpPr>
          <p:cNvPr id="6" name="Oval 5"/>
          <p:cNvSpPr/>
          <p:nvPr/>
        </p:nvSpPr>
        <p:spPr>
          <a:xfrm>
            <a:off x="683568" y="2852936"/>
            <a:ext cx="432048" cy="432048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1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1011397" y="5589240"/>
            <a:ext cx="432048" cy="432048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1763688" y="4405546"/>
            <a:ext cx="432048" cy="432048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2815105" y="3195706"/>
            <a:ext cx="432048" cy="432048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1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1763688" y="2121780"/>
            <a:ext cx="432048" cy="432048"/>
          </a:xfrm>
          <a:prstGeom prst="ellips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</a:t>
            </a:r>
            <a:endParaRPr lang="en-US" dirty="0"/>
          </a:p>
        </p:txBody>
      </p:sp>
      <p:sp>
        <p:nvSpPr>
          <p:cNvPr id="11" name="Oval 10"/>
          <p:cNvSpPr/>
          <p:nvPr/>
        </p:nvSpPr>
        <p:spPr>
          <a:xfrm>
            <a:off x="4283968" y="1556792"/>
            <a:ext cx="432048" cy="432048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1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8100392" y="2204864"/>
            <a:ext cx="432048" cy="432048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5796136" y="2898556"/>
            <a:ext cx="432048" cy="432048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65000"/>
                </a:schemeClr>
              </a:solidFill>
            </a:endParaRPr>
          </a:p>
        </p:txBody>
      </p:sp>
      <p:cxnSp>
        <p:nvCxnSpPr>
          <p:cNvPr id="15" name="Straight Connector 14"/>
          <p:cNvCxnSpPr>
            <a:stCxn id="6" idx="7"/>
            <a:endCxn id="10" idx="3"/>
          </p:cNvCxnSpPr>
          <p:nvPr/>
        </p:nvCxnSpPr>
        <p:spPr>
          <a:xfrm flipV="1">
            <a:off x="1052344" y="2490556"/>
            <a:ext cx="774616" cy="425652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>
            <a:stCxn id="10" idx="7"/>
            <a:endCxn id="11" idx="2"/>
          </p:cNvCxnSpPr>
          <p:nvPr/>
        </p:nvCxnSpPr>
        <p:spPr>
          <a:xfrm flipV="1">
            <a:off x="2132464" y="1772816"/>
            <a:ext cx="2151504" cy="412236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>
            <a:stCxn id="6" idx="6"/>
            <a:endCxn id="9" idx="2"/>
          </p:cNvCxnSpPr>
          <p:nvPr/>
        </p:nvCxnSpPr>
        <p:spPr>
          <a:xfrm>
            <a:off x="1115616" y="3068960"/>
            <a:ext cx="1699489" cy="34277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>
            <a:stCxn id="10" idx="5"/>
            <a:endCxn id="9" idx="1"/>
          </p:cNvCxnSpPr>
          <p:nvPr/>
        </p:nvCxnSpPr>
        <p:spPr>
          <a:xfrm>
            <a:off x="2132464" y="2490556"/>
            <a:ext cx="745913" cy="768422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>
            <a:stCxn id="9" idx="6"/>
            <a:endCxn id="13" idx="2"/>
          </p:cNvCxnSpPr>
          <p:nvPr/>
        </p:nvCxnSpPr>
        <p:spPr>
          <a:xfrm flipV="1">
            <a:off x="3247153" y="3114580"/>
            <a:ext cx="2548983" cy="29715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>
            <a:stCxn id="11" idx="6"/>
            <a:endCxn id="12" idx="1"/>
          </p:cNvCxnSpPr>
          <p:nvPr/>
        </p:nvCxnSpPr>
        <p:spPr>
          <a:xfrm>
            <a:off x="4716016" y="1772816"/>
            <a:ext cx="3447648" cy="49532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>
            <a:stCxn id="13" idx="7"/>
            <a:endCxn id="12" idx="2"/>
          </p:cNvCxnSpPr>
          <p:nvPr/>
        </p:nvCxnSpPr>
        <p:spPr>
          <a:xfrm flipV="1">
            <a:off x="6164912" y="2420888"/>
            <a:ext cx="1935480" cy="54094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>
            <a:stCxn id="6" idx="4"/>
            <a:endCxn id="7" idx="0"/>
          </p:cNvCxnSpPr>
          <p:nvPr/>
        </p:nvCxnSpPr>
        <p:spPr>
          <a:xfrm>
            <a:off x="899592" y="3284984"/>
            <a:ext cx="327829" cy="2304256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>
            <a:stCxn id="6" idx="5"/>
            <a:endCxn id="8" idx="1"/>
          </p:cNvCxnSpPr>
          <p:nvPr/>
        </p:nvCxnSpPr>
        <p:spPr>
          <a:xfrm>
            <a:off x="1052344" y="3221712"/>
            <a:ext cx="774616" cy="1247106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>
            <a:stCxn id="8" idx="3"/>
            <a:endCxn id="7" idx="7"/>
          </p:cNvCxnSpPr>
          <p:nvPr/>
        </p:nvCxnSpPr>
        <p:spPr>
          <a:xfrm flipH="1">
            <a:off x="1380173" y="4774322"/>
            <a:ext cx="446787" cy="87819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>
            <a:stCxn id="8" idx="7"/>
            <a:endCxn id="9" idx="3"/>
          </p:cNvCxnSpPr>
          <p:nvPr/>
        </p:nvCxnSpPr>
        <p:spPr>
          <a:xfrm flipV="1">
            <a:off x="2132464" y="3564482"/>
            <a:ext cx="745913" cy="904336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Oval 43"/>
          <p:cNvSpPr/>
          <p:nvPr/>
        </p:nvSpPr>
        <p:spPr>
          <a:xfrm>
            <a:off x="6784868" y="5589240"/>
            <a:ext cx="432048" cy="432048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45" name="Oval 44"/>
          <p:cNvSpPr/>
          <p:nvPr/>
        </p:nvSpPr>
        <p:spPr>
          <a:xfrm>
            <a:off x="7869100" y="4608175"/>
            <a:ext cx="432048" cy="432048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46" name="Oval 45"/>
          <p:cNvSpPr/>
          <p:nvPr/>
        </p:nvSpPr>
        <p:spPr>
          <a:xfrm>
            <a:off x="7132910" y="3559188"/>
            <a:ext cx="432048" cy="432048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47" name="Oval 46"/>
          <p:cNvSpPr/>
          <p:nvPr/>
        </p:nvSpPr>
        <p:spPr>
          <a:xfrm>
            <a:off x="6007792" y="4293096"/>
            <a:ext cx="432048" cy="432048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48" name="Oval 47"/>
          <p:cNvSpPr/>
          <p:nvPr/>
        </p:nvSpPr>
        <p:spPr>
          <a:xfrm>
            <a:off x="4700748" y="4423719"/>
            <a:ext cx="432048" cy="432048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65000"/>
                </a:schemeClr>
              </a:solidFill>
            </a:endParaRPr>
          </a:p>
        </p:txBody>
      </p:sp>
      <p:cxnSp>
        <p:nvCxnSpPr>
          <p:cNvPr id="50" name="Straight Connector 49"/>
          <p:cNvCxnSpPr>
            <a:stCxn id="48" idx="6"/>
            <a:endCxn id="47" idx="2"/>
          </p:cNvCxnSpPr>
          <p:nvPr/>
        </p:nvCxnSpPr>
        <p:spPr>
          <a:xfrm flipV="1">
            <a:off x="5132796" y="4509120"/>
            <a:ext cx="874996" cy="130623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>
            <a:stCxn id="9" idx="5"/>
            <a:endCxn id="48" idx="1"/>
          </p:cNvCxnSpPr>
          <p:nvPr/>
        </p:nvCxnSpPr>
        <p:spPr>
          <a:xfrm>
            <a:off x="3183881" y="3564482"/>
            <a:ext cx="1580139" cy="922509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/>
          <p:cNvCxnSpPr>
            <a:stCxn id="13" idx="4"/>
            <a:endCxn id="47" idx="0"/>
          </p:cNvCxnSpPr>
          <p:nvPr/>
        </p:nvCxnSpPr>
        <p:spPr>
          <a:xfrm>
            <a:off x="6012160" y="3330604"/>
            <a:ext cx="211656" cy="962492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>
            <a:stCxn id="13" idx="6"/>
            <a:endCxn id="46" idx="1"/>
          </p:cNvCxnSpPr>
          <p:nvPr/>
        </p:nvCxnSpPr>
        <p:spPr>
          <a:xfrm>
            <a:off x="6228184" y="3114580"/>
            <a:ext cx="967998" cy="50788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>
            <a:stCxn id="46" idx="3"/>
            <a:endCxn id="47" idx="7"/>
          </p:cNvCxnSpPr>
          <p:nvPr/>
        </p:nvCxnSpPr>
        <p:spPr>
          <a:xfrm flipH="1">
            <a:off x="6376568" y="3927964"/>
            <a:ext cx="819614" cy="428404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/>
          <p:cNvCxnSpPr>
            <a:stCxn id="7" idx="6"/>
            <a:endCxn id="44" idx="2"/>
          </p:cNvCxnSpPr>
          <p:nvPr/>
        </p:nvCxnSpPr>
        <p:spPr>
          <a:xfrm>
            <a:off x="1443445" y="5805264"/>
            <a:ext cx="5341423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/>
          <p:cNvCxnSpPr>
            <a:stCxn id="44" idx="7"/>
            <a:endCxn id="45" idx="3"/>
          </p:cNvCxnSpPr>
          <p:nvPr/>
        </p:nvCxnSpPr>
        <p:spPr>
          <a:xfrm flipV="1">
            <a:off x="7153644" y="4976951"/>
            <a:ext cx="778728" cy="675561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/>
          <p:cNvCxnSpPr>
            <a:stCxn id="12" idx="4"/>
            <a:endCxn id="45" idx="7"/>
          </p:cNvCxnSpPr>
          <p:nvPr/>
        </p:nvCxnSpPr>
        <p:spPr>
          <a:xfrm flipH="1">
            <a:off x="8237876" y="2636912"/>
            <a:ext cx="78540" cy="2034535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/>
          <p:cNvCxnSpPr>
            <a:stCxn id="47" idx="5"/>
            <a:endCxn id="44" idx="0"/>
          </p:cNvCxnSpPr>
          <p:nvPr/>
        </p:nvCxnSpPr>
        <p:spPr>
          <a:xfrm>
            <a:off x="6376568" y="4661872"/>
            <a:ext cx="624324" cy="927368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/>
          <p:cNvCxnSpPr>
            <a:stCxn id="46" idx="5"/>
            <a:endCxn id="45" idx="1"/>
          </p:cNvCxnSpPr>
          <p:nvPr/>
        </p:nvCxnSpPr>
        <p:spPr>
          <a:xfrm>
            <a:off x="7501686" y="3927964"/>
            <a:ext cx="430686" cy="743483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/>
          <p:cNvCxnSpPr>
            <a:stCxn id="48" idx="5"/>
            <a:endCxn id="44" idx="1"/>
          </p:cNvCxnSpPr>
          <p:nvPr/>
        </p:nvCxnSpPr>
        <p:spPr>
          <a:xfrm>
            <a:off x="5069524" y="4792495"/>
            <a:ext cx="1778616" cy="860017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/>
          <p:cNvCxnSpPr>
            <a:stCxn id="46" idx="7"/>
            <a:endCxn id="12" idx="3"/>
          </p:cNvCxnSpPr>
          <p:nvPr/>
        </p:nvCxnSpPr>
        <p:spPr>
          <a:xfrm flipV="1">
            <a:off x="7501686" y="2573640"/>
            <a:ext cx="661978" cy="104882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3831729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Sampling maximal</a:t>
            </a:r>
            <a:r>
              <a:rPr lang="en-US" dirty="0" smtClean="0"/>
              <a:t>, acyclic coordinate sets</a:t>
            </a:r>
            <a:endParaRPr lang="en-US" dirty="0"/>
          </a:p>
        </p:txBody>
      </p:sp>
      <p:sp>
        <p:nvSpPr>
          <p:cNvPr id="6" name="Oval 5"/>
          <p:cNvSpPr/>
          <p:nvPr/>
        </p:nvSpPr>
        <p:spPr>
          <a:xfrm>
            <a:off x="683568" y="2852936"/>
            <a:ext cx="432048" cy="432048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1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1011397" y="5589240"/>
            <a:ext cx="432048" cy="432048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1763688" y="4405546"/>
            <a:ext cx="432048" cy="432048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2815105" y="3195706"/>
            <a:ext cx="432048" cy="432048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1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1763688" y="2121780"/>
            <a:ext cx="432048" cy="432048"/>
          </a:xfrm>
          <a:prstGeom prst="ellips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</a:t>
            </a:r>
            <a:endParaRPr lang="en-US" dirty="0"/>
          </a:p>
        </p:txBody>
      </p:sp>
      <p:sp>
        <p:nvSpPr>
          <p:cNvPr id="11" name="Oval 10"/>
          <p:cNvSpPr/>
          <p:nvPr/>
        </p:nvSpPr>
        <p:spPr>
          <a:xfrm>
            <a:off x="4283968" y="1556792"/>
            <a:ext cx="432048" cy="432048"/>
          </a:xfrm>
          <a:prstGeom prst="ellips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8100392" y="2204864"/>
            <a:ext cx="432048" cy="432048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1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5796136" y="2898556"/>
            <a:ext cx="432048" cy="432048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65000"/>
                </a:schemeClr>
              </a:solidFill>
            </a:endParaRPr>
          </a:p>
        </p:txBody>
      </p:sp>
      <p:cxnSp>
        <p:nvCxnSpPr>
          <p:cNvPr id="15" name="Straight Connector 14"/>
          <p:cNvCxnSpPr>
            <a:stCxn id="6" idx="7"/>
            <a:endCxn id="10" idx="3"/>
          </p:cNvCxnSpPr>
          <p:nvPr/>
        </p:nvCxnSpPr>
        <p:spPr>
          <a:xfrm flipV="1">
            <a:off x="1052344" y="2490556"/>
            <a:ext cx="774616" cy="425652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>
            <a:stCxn id="10" idx="7"/>
            <a:endCxn id="11" idx="2"/>
          </p:cNvCxnSpPr>
          <p:nvPr/>
        </p:nvCxnSpPr>
        <p:spPr>
          <a:xfrm flipV="1">
            <a:off x="2132464" y="1772816"/>
            <a:ext cx="2151504" cy="412236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/>
          <p:cNvCxnSpPr>
            <a:stCxn id="6" idx="6"/>
            <a:endCxn id="9" idx="2"/>
          </p:cNvCxnSpPr>
          <p:nvPr/>
        </p:nvCxnSpPr>
        <p:spPr>
          <a:xfrm>
            <a:off x="1115616" y="3068960"/>
            <a:ext cx="1699489" cy="34277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>
            <a:stCxn id="10" idx="5"/>
            <a:endCxn id="9" idx="1"/>
          </p:cNvCxnSpPr>
          <p:nvPr/>
        </p:nvCxnSpPr>
        <p:spPr>
          <a:xfrm>
            <a:off x="2132464" y="2490556"/>
            <a:ext cx="745913" cy="768422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>
            <a:stCxn id="9" idx="6"/>
            <a:endCxn id="13" idx="2"/>
          </p:cNvCxnSpPr>
          <p:nvPr/>
        </p:nvCxnSpPr>
        <p:spPr>
          <a:xfrm flipV="1">
            <a:off x="3247153" y="3114580"/>
            <a:ext cx="2548983" cy="29715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>
            <a:stCxn id="11" idx="6"/>
            <a:endCxn id="12" idx="1"/>
          </p:cNvCxnSpPr>
          <p:nvPr/>
        </p:nvCxnSpPr>
        <p:spPr>
          <a:xfrm>
            <a:off x="4716016" y="1772816"/>
            <a:ext cx="3447648" cy="49532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>
            <a:stCxn id="13" idx="7"/>
            <a:endCxn id="12" idx="2"/>
          </p:cNvCxnSpPr>
          <p:nvPr/>
        </p:nvCxnSpPr>
        <p:spPr>
          <a:xfrm flipV="1">
            <a:off x="6164912" y="2420888"/>
            <a:ext cx="1935480" cy="54094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>
            <a:stCxn id="6" idx="4"/>
            <a:endCxn id="7" idx="0"/>
          </p:cNvCxnSpPr>
          <p:nvPr/>
        </p:nvCxnSpPr>
        <p:spPr>
          <a:xfrm>
            <a:off x="899592" y="3284984"/>
            <a:ext cx="327829" cy="2304256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>
            <a:stCxn id="6" idx="5"/>
            <a:endCxn id="8" idx="1"/>
          </p:cNvCxnSpPr>
          <p:nvPr/>
        </p:nvCxnSpPr>
        <p:spPr>
          <a:xfrm>
            <a:off x="1052344" y="3221712"/>
            <a:ext cx="774616" cy="1247106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>
            <a:stCxn id="8" idx="3"/>
            <a:endCxn id="7" idx="7"/>
          </p:cNvCxnSpPr>
          <p:nvPr/>
        </p:nvCxnSpPr>
        <p:spPr>
          <a:xfrm flipH="1">
            <a:off x="1380173" y="4774322"/>
            <a:ext cx="446787" cy="87819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>
            <a:stCxn id="8" idx="7"/>
            <a:endCxn id="9" idx="3"/>
          </p:cNvCxnSpPr>
          <p:nvPr/>
        </p:nvCxnSpPr>
        <p:spPr>
          <a:xfrm flipV="1">
            <a:off x="2132464" y="3564482"/>
            <a:ext cx="745913" cy="904336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Oval 43"/>
          <p:cNvSpPr/>
          <p:nvPr/>
        </p:nvSpPr>
        <p:spPr>
          <a:xfrm>
            <a:off x="6784868" y="5589240"/>
            <a:ext cx="432048" cy="432048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45" name="Oval 44"/>
          <p:cNvSpPr/>
          <p:nvPr/>
        </p:nvSpPr>
        <p:spPr>
          <a:xfrm>
            <a:off x="7869100" y="4608175"/>
            <a:ext cx="432048" cy="432048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46" name="Oval 45"/>
          <p:cNvSpPr/>
          <p:nvPr/>
        </p:nvSpPr>
        <p:spPr>
          <a:xfrm>
            <a:off x="7132910" y="3559188"/>
            <a:ext cx="432048" cy="432048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47" name="Oval 46"/>
          <p:cNvSpPr/>
          <p:nvPr/>
        </p:nvSpPr>
        <p:spPr>
          <a:xfrm>
            <a:off x="6007792" y="4293096"/>
            <a:ext cx="432048" cy="432048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48" name="Oval 47"/>
          <p:cNvSpPr/>
          <p:nvPr/>
        </p:nvSpPr>
        <p:spPr>
          <a:xfrm>
            <a:off x="4700748" y="4423719"/>
            <a:ext cx="432048" cy="432048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65000"/>
                </a:schemeClr>
              </a:solidFill>
            </a:endParaRPr>
          </a:p>
        </p:txBody>
      </p:sp>
      <p:cxnSp>
        <p:nvCxnSpPr>
          <p:cNvPr id="50" name="Straight Connector 49"/>
          <p:cNvCxnSpPr>
            <a:stCxn id="48" idx="6"/>
            <a:endCxn id="47" idx="2"/>
          </p:cNvCxnSpPr>
          <p:nvPr/>
        </p:nvCxnSpPr>
        <p:spPr>
          <a:xfrm flipV="1">
            <a:off x="5132796" y="4509120"/>
            <a:ext cx="874996" cy="130623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>
            <a:stCxn id="9" idx="5"/>
            <a:endCxn id="48" idx="1"/>
          </p:cNvCxnSpPr>
          <p:nvPr/>
        </p:nvCxnSpPr>
        <p:spPr>
          <a:xfrm>
            <a:off x="3183881" y="3564482"/>
            <a:ext cx="1580139" cy="922509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/>
          <p:cNvCxnSpPr>
            <a:stCxn id="13" idx="4"/>
            <a:endCxn id="47" idx="0"/>
          </p:cNvCxnSpPr>
          <p:nvPr/>
        </p:nvCxnSpPr>
        <p:spPr>
          <a:xfrm>
            <a:off x="6012160" y="3330604"/>
            <a:ext cx="211656" cy="962492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>
            <a:stCxn id="13" idx="6"/>
            <a:endCxn id="46" idx="1"/>
          </p:cNvCxnSpPr>
          <p:nvPr/>
        </p:nvCxnSpPr>
        <p:spPr>
          <a:xfrm>
            <a:off x="6228184" y="3114580"/>
            <a:ext cx="967998" cy="50788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>
            <a:stCxn id="46" idx="3"/>
            <a:endCxn id="47" idx="7"/>
          </p:cNvCxnSpPr>
          <p:nvPr/>
        </p:nvCxnSpPr>
        <p:spPr>
          <a:xfrm flipH="1">
            <a:off x="6376568" y="3927964"/>
            <a:ext cx="819614" cy="428404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/>
          <p:cNvCxnSpPr>
            <a:stCxn id="7" idx="6"/>
            <a:endCxn id="44" idx="2"/>
          </p:cNvCxnSpPr>
          <p:nvPr/>
        </p:nvCxnSpPr>
        <p:spPr>
          <a:xfrm>
            <a:off x="1443445" y="5805264"/>
            <a:ext cx="5341423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/>
          <p:cNvCxnSpPr>
            <a:stCxn id="44" idx="7"/>
            <a:endCxn id="45" idx="3"/>
          </p:cNvCxnSpPr>
          <p:nvPr/>
        </p:nvCxnSpPr>
        <p:spPr>
          <a:xfrm flipV="1">
            <a:off x="7153644" y="4976951"/>
            <a:ext cx="778728" cy="675561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/>
          <p:cNvCxnSpPr>
            <a:stCxn id="12" idx="4"/>
            <a:endCxn id="45" idx="7"/>
          </p:cNvCxnSpPr>
          <p:nvPr/>
        </p:nvCxnSpPr>
        <p:spPr>
          <a:xfrm flipH="1">
            <a:off x="8237876" y="2636912"/>
            <a:ext cx="78540" cy="2034535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/>
          <p:cNvCxnSpPr>
            <a:stCxn id="47" idx="5"/>
            <a:endCxn id="44" idx="0"/>
          </p:cNvCxnSpPr>
          <p:nvPr/>
        </p:nvCxnSpPr>
        <p:spPr>
          <a:xfrm>
            <a:off x="6376568" y="4661872"/>
            <a:ext cx="624324" cy="927368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/>
          <p:cNvCxnSpPr>
            <a:stCxn id="46" idx="5"/>
            <a:endCxn id="45" idx="1"/>
          </p:cNvCxnSpPr>
          <p:nvPr/>
        </p:nvCxnSpPr>
        <p:spPr>
          <a:xfrm>
            <a:off x="7501686" y="3927964"/>
            <a:ext cx="430686" cy="743483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/>
          <p:cNvCxnSpPr>
            <a:stCxn id="48" idx="5"/>
            <a:endCxn id="44" idx="1"/>
          </p:cNvCxnSpPr>
          <p:nvPr/>
        </p:nvCxnSpPr>
        <p:spPr>
          <a:xfrm>
            <a:off x="5069524" y="4792495"/>
            <a:ext cx="1778616" cy="860017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/>
          <p:cNvCxnSpPr>
            <a:stCxn id="46" idx="7"/>
            <a:endCxn id="12" idx="3"/>
          </p:cNvCxnSpPr>
          <p:nvPr/>
        </p:nvCxnSpPr>
        <p:spPr>
          <a:xfrm flipV="1">
            <a:off x="7501686" y="2573640"/>
            <a:ext cx="661978" cy="104882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3375405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Sampling maximal</a:t>
            </a:r>
            <a:r>
              <a:rPr lang="en-US" dirty="0" smtClean="0"/>
              <a:t>, acyclic coordinate sets</a:t>
            </a:r>
            <a:endParaRPr lang="en-US" dirty="0"/>
          </a:p>
        </p:txBody>
      </p:sp>
      <p:sp>
        <p:nvSpPr>
          <p:cNvPr id="6" name="Oval 5"/>
          <p:cNvSpPr/>
          <p:nvPr/>
        </p:nvSpPr>
        <p:spPr>
          <a:xfrm>
            <a:off x="683568" y="2852936"/>
            <a:ext cx="432048" cy="432048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2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1011397" y="5589240"/>
            <a:ext cx="432048" cy="432048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1763688" y="4405546"/>
            <a:ext cx="432048" cy="432048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1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2815105" y="3195706"/>
            <a:ext cx="432048" cy="432048"/>
          </a:xfrm>
          <a:prstGeom prst="ellips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1763688" y="2121780"/>
            <a:ext cx="432048" cy="432048"/>
          </a:xfrm>
          <a:prstGeom prst="ellips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</a:t>
            </a:r>
            <a:endParaRPr lang="en-US" dirty="0"/>
          </a:p>
        </p:txBody>
      </p:sp>
      <p:sp>
        <p:nvSpPr>
          <p:cNvPr id="11" name="Oval 10"/>
          <p:cNvSpPr/>
          <p:nvPr/>
        </p:nvSpPr>
        <p:spPr>
          <a:xfrm>
            <a:off x="4283968" y="1556792"/>
            <a:ext cx="432048" cy="432048"/>
          </a:xfrm>
          <a:prstGeom prst="ellips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8100392" y="2204864"/>
            <a:ext cx="432048" cy="432048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1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5796136" y="2898556"/>
            <a:ext cx="432048" cy="432048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1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cxnSp>
        <p:nvCxnSpPr>
          <p:cNvPr id="15" name="Straight Connector 14"/>
          <p:cNvCxnSpPr>
            <a:stCxn id="6" idx="7"/>
            <a:endCxn id="10" idx="3"/>
          </p:cNvCxnSpPr>
          <p:nvPr/>
        </p:nvCxnSpPr>
        <p:spPr>
          <a:xfrm flipV="1">
            <a:off x="1052344" y="2490556"/>
            <a:ext cx="774616" cy="425652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>
            <a:stCxn id="10" idx="7"/>
            <a:endCxn id="11" idx="2"/>
          </p:cNvCxnSpPr>
          <p:nvPr/>
        </p:nvCxnSpPr>
        <p:spPr>
          <a:xfrm flipV="1">
            <a:off x="2132464" y="1772816"/>
            <a:ext cx="2151504" cy="412236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/>
          <p:cNvCxnSpPr>
            <a:stCxn id="6" idx="6"/>
            <a:endCxn id="9" idx="2"/>
          </p:cNvCxnSpPr>
          <p:nvPr/>
        </p:nvCxnSpPr>
        <p:spPr>
          <a:xfrm>
            <a:off x="1115616" y="3068960"/>
            <a:ext cx="1699489" cy="34277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>
            <a:stCxn id="10" idx="5"/>
            <a:endCxn id="9" idx="1"/>
          </p:cNvCxnSpPr>
          <p:nvPr/>
        </p:nvCxnSpPr>
        <p:spPr>
          <a:xfrm>
            <a:off x="2132464" y="2490556"/>
            <a:ext cx="745913" cy="768422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3" name="Straight Connector 22"/>
          <p:cNvCxnSpPr>
            <a:stCxn id="9" idx="6"/>
            <a:endCxn id="13" idx="2"/>
          </p:cNvCxnSpPr>
          <p:nvPr/>
        </p:nvCxnSpPr>
        <p:spPr>
          <a:xfrm flipV="1">
            <a:off x="3247153" y="3114580"/>
            <a:ext cx="2548983" cy="29715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>
            <a:stCxn id="11" idx="6"/>
            <a:endCxn id="12" idx="1"/>
          </p:cNvCxnSpPr>
          <p:nvPr/>
        </p:nvCxnSpPr>
        <p:spPr>
          <a:xfrm>
            <a:off x="4716016" y="1772816"/>
            <a:ext cx="3447648" cy="49532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>
            <a:stCxn id="13" idx="7"/>
            <a:endCxn id="12" idx="2"/>
          </p:cNvCxnSpPr>
          <p:nvPr/>
        </p:nvCxnSpPr>
        <p:spPr>
          <a:xfrm flipV="1">
            <a:off x="6164912" y="2420888"/>
            <a:ext cx="1935480" cy="54094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>
            <a:stCxn id="6" idx="4"/>
            <a:endCxn id="7" idx="0"/>
          </p:cNvCxnSpPr>
          <p:nvPr/>
        </p:nvCxnSpPr>
        <p:spPr>
          <a:xfrm>
            <a:off x="899592" y="3284984"/>
            <a:ext cx="327829" cy="2304256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>
            <a:stCxn id="6" idx="5"/>
            <a:endCxn id="8" idx="1"/>
          </p:cNvCxnSpPr>
          <p:nvPr/>
        </p:nvCxnSpPr>
        <p:spPr>
          <a:xfrm>
            <a:off x="1052344" y="3221712"/>
            <a:ext cx="774616" cy="1247106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>
            <a:stCxn id="8" idx="3"/>
            <a:endCxn id="7" idx="7"/>
          </p:cNvCxnSpPr>
          <p:nvPr/>
        </p:nvCxnSpPr>
        <p:spPr>
          <a:xfrm flipH="1">
            <a:off x="1380173" y="4774322"/>
            <a:ext cx="446787" cy="87819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>
            <a:stCxn id="8" idx="7"/>
            <a:endCxn id="9" idx="3"/>
          </p:cNvCxnSpPr>
          <p:nvPr/>
        </p:nvCxnSpPr>
        <p:spPr>
          <a:xfrm flipV="1">
            <a:off x="2132464" y="3564482"/>
            <a:ext cx="745913" cy="904336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Oval 43"/>
          <p:cNvSpPr/>
          <p:nvPr/>
        </p:nvSpPr>
        <p:spPr>
          <a:xfrm>
            <a:off x="6784868" y="5589240"/>
            <a:ext cx="432048" cy="432048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45" name="Oval 44"/>
          <p:cNvSpPr/>
          <p:nvPr/>
        </p:nvSpPr>
        <p:spPr>
          <a:xfrm>
            <a:off x="7869100" y="4608175"/>
            <a:ext cx="432048" cy="432048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46" name="Oval 45"/>
          <p:cNvSpPr/>
          <p:nvPr/>
        </p:nvSpPr>
        <p:spPr>
          <a:xfrm>
            <a:off x="7132910" y="3559188"/>
            <a:ext cx="432048" cy="432048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47" name="Oval 46"/>
          <p:cNvSpPr/>
          <p:nvPr/>
        </p:nvSpPr>
        <p:spPr>
          <a:xfrm>
            <a:off x="6007792" y="4293096"/>
            <a:ext cx="432048" cy="432048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48" name="Oval 47"/>
          <p:cNvSpPr/>
          <p:nvPr/>
        </p:nvSpPr>
        <p:spPr>
          <a:xfrm>
            <a:off x="4700748" y="4423719"/>
            <a:ext cx="432048" cy="432048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1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cxnSp>
        <p:nvCxnSpPr>
          <p:cNvPr id="50" name="Straight Connector 49"/>
          <p:cNvCxnSpPr>
            <a:stCxn id="48" idx="6"/>
            <a:endCxn id="47" idx="2"/>
          </p:cNvCxnSpPr>
          <p:nvPr/>
        </p:nvCxnSpPr>
        <p:spPr>
          <a:xfrm flipV="1">
            <a:off x="5132796" y="4509120"/>
            <a:ext cx="874996" cy="130623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>
            <a:stCxn id="9" idx="5"/>
            <a:endCxn id="48" idx="1"/>
          </p:cNvCxnSpPr>
          <p:nvPr/>
        </p:nvCxnSpPr>
        <p:spPr>
          <a:xfrm>
            <a:off x="3183881" y="3564482"/>
            <a:ext cx="1580139" cy="922509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/>
          <p:cNvCxnSpPr>
            <a:stCxn id="13" idx="4"/>
            <a:endCxn id="47" idx="0"/>
          </p:cNvCxnSpPr>
          <p:nvPr/>
        </p:nvCxnSpPr>
        <p:spPr>
          <a:xfrm>
            <a:off x="6012160" y="3330604"/>
            <a:ext cx="211656" cy="962492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>
            <a:stCxn id="13" idx="6"/>
            <a:endCxn id="46" idx="1"/>
          </p:cNvCxnSpPr>
          <p:nvPr/>
        </p:nvCxnSpPr>
        <p:spPr>
          <a:xfrm>
            <a:off x="6228184" y="3114580"/>
            <a:ext cx="967998" cy="50788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>
            <a:stCxn id="46" idx="3"/>
            <a:endCxn id="47" idx="7"/>
          </p:cNvCxnSpPr>
          <p:nvPr/>
        </p:nvCxnSpPr>
        <p:spPr>
          <a:xfrm flipH="1">
            <a:off x="6376568" y="3927964"/>
            <a:ext cx="819614" cy="428404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/>
          <p:cNvCxnSpPr>
            <a:stCxn id="7" idx="6"/>
            <a:endCxn id="44" idx="2"/>
          </p:cNvCxnSpPr>
          <p:nvPr/>
        </p:nvCxnSpPr>
        <p:spPr>
          <a:xfrm>
            <a:off x="1443445" y="5805264"/>
            <a:ext cx="5341423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/>
          <p:cNvCxnSpPr>
            <a:stCxn id="44" idx="7"/>
            <a:endCxn id="45" idx="3"/>
          </p:cNvCxnSpPr>
          <p:nvPr/>
        </p:nvCxnSpPr>
        <p:spPr>
          <a:xfrm flipV="1">
            <a:off x="7153644" y="4976951"/>
            <a:ext cx="778728" cy="675561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/>
          <p:cNvCxnSpPr>
            <a:stCxn id="12" idx="4"/>
            <a:endCxn id="45" idx="7"/>
          </p:cNvCxnSpPr>
          <p:nvPr/>
        </p:nvCxnSpPr>
        <p:spPr>
          <a:xfrm flipH="1">
            <a:off x="8237876" y="2636912"/>
            <a:ext cx="78540" cy="2034535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/>
          <p:cNvCxnSpPr>
            <a:stCxn id="47" idx="5"/>
            <a:endCxn id="44" idx="0"/>
          </p:cNvCxnSpPr>
          <p:nvPr/>
        </p:nvCxnSpPr>
        <p:spPr>
          <a:xfrm>
            <a:off x="6376568" y="4661872"/>
            <a:ext cx="624324" cy="927368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/>
          <p:cNvCxnSpPr>
            <a:stCxn id="46" idx="5"/>
            <a:endCxn id="45" idx="1"/>
          </p:cNvCxnSpPr>
          <p:nvPr/>
        </p:nvCxnSpPr>
        <p:spPr>
          <a:xfrm>
            <a:off x="7501686" y="3927964"/>
            <a:ext cx="430686" cy="743483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/>
          <p:cNvCxnSpPr>
            <a:stCxn id="48" idx="5"/>
            <a:endCxn id="44" idx="1"/>
          </p:cNvCxnSpPr>
          <p:nvPr/>
        </p:nvCxnSpPr>
        <p:spPr>
          <a:xfrm>
            <a:off x="5069524" y="4792495"/>
            <a:ext cx="1778616" cy="860017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/>
          <p:cNvCxnSpPr>
            <a:stCxn id="46" idx="7"/>
            <a:endCxn id="12" idx="3"/>
          </p:cNvCxnSpPr>
          <p:nvPr/>
        </p:nvCxnSpPr>
        <p:spPr>
          <a:xfrm flipV="1">
            <a:off x="7501686" y="2573640"/>
            <a:ext cx="661978" cy="104882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4215221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Sampling maximal</a:t>
            </a:r>
            <a:r>
              <a:rPr lang="en-US" dirty="0" smtClean="0"/>
              <a:t>, acyclic coordinate sets</a:t>
            </a:r>
            <a:endParaRPr lang="en-US" dirty="0"/>
          </a:p>
        </p:txBody>
      </p:sp>
      <p:sp>
        <p:nvSpPr>
          <p:cNvPr id="6" name="Oval 5"/>
          <p:cNvSpPr/>
          <p:nvPr/>
        </p:nvSpPr>
        <p:spPr>
          <a:xfrm>
            <a:off x="683568" y="2852936"/>
            <a:ext cx="432048" cy="432048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2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1011397" y="5589240"/>
            <a:ext cx="432048" cy="432048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1763688" y="4405546"/>
            <a:ext cx="432048" cy="432048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1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2815105" y="3195706"/>
            <a:ext cx="432048" cy="432048"/>
          </a:xfrm>
          <a:prstGeom prst="ellips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1763688" y="2121780"/>
            <a:ext cx="432048" cy="432048"/>
          </a:xfrm>
          <a:prstGeom prst="ellips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</a:t>
            </a:r>
            <a:endParaRPr lang="en-US" dirty="0"/>
          </a:p>
        </p:txBody>
      </p:sp>
      <p:sp>
        <p:nvSpPr>
          <p:cNvPr id="11" name="Oval 10"/>
          <p:cNvSpPr/>
          <p:nvPr/>
        </p:nvSpPr>
        <p:spPr>
          <a:xfrm>
            <a:off x="4283968" y="1556792"/>
            <a:ext cx="432048" cy="432048"/>
          </a:xfrm>
          <a:prstGeom prst="ellips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8100392" y="2204864"/>
            <a:ext cx="432048" cy="432048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1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5796136" y="2898556"/>
            <a:ext cx="432048" cy="432048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1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cxnSp>
        <p:nvCxnSpPr>
          <p:cNvPr id="15" name="Straight Connector 14"/>
          <p:cNvCxnSpPr>
            <a:stCxn id="6" idx="7"/>
            <a:endCxn id="10" idx="3"/>
          </p:cNvCxnSpPr>
          <p:nvPr/>
        </p:nvCxnSpPr>
        <p:spPr>
          <a:xfrm flipV="1">
            <a:off x="1052344" y="2490556"/>
            <a:ext cx="774616" cy="425652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>
            <a:stCxn id="10" idx="7"/>
            <a:endCxn id="11" idx="2"/>
          </p:cNvCxnSpPr>
          <p:nvPr/>
        </p:nvCxnSpPr>
        <p:spPr>
          <a:xfrm flipV="1">
            <a:off x="2132464" y="1772816"/>
            <a:ext cx="2151504" cy="412236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/>
          <p:cNvCxnSpPr>
            <a:stCxn id="6" idx="6"/>
            <a:endCxn id="9" idx="2"/>
          </p:cNvCxnSpPr>
          <p:nvPr/>
        </p:nvCxnSpPr>
        <p:spPr>
          <a:xfrm>
            <a:off x="1115616" y="3068960"/>
            <a:ext cx="1699489" cy="34277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>
            <a:stCxn id="10" idx="5"/>
            <a:endCxn id="9" idx="1"/>
          </p:cNvCxnSpPr>
          <p:nvPr/>
        </p:nvCxnSpPr>
        <p:spPr>
          <a:xfrm>
            <a:off x="2132464" y="2490556"/>
            <a:ext cx="745913" cy="768422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3" name="Straight Connector 22"/>
          <p:cNvCxnSpPr>
            <a:stCxn id="9" idx="6"/>
            <a:endCxn id="13" idx="2"/>
          </p:cNvCxnSpPr>
          <p:nvPr/>
        </p:nvCxnSpPr>
        <p:spPr>
          <a:xfrm flipV="1">
            <a:off x="3247153" y="3114580"/>
            <a:ext cx="2548983" cy="29715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>
            <a:stCxn id="11" idx="6"/>
            <a:endCxn id="12" idx="1"/>
          </p:cNvCxnSpPr>
          <p:nvPr/>
        </p:nvCxnSpPr>
        <p:spPr>
          <a:xfrm>
            <a:off x="4716016" y="1772816"/>
            <a:ext cx="3447648" cy="49532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>
            <a:stCxn id="13" idx="7"/>
            <a:endCxn id="12" idx="2"/>
          </p:cNvCxnSpPr>
          <p:nvPr/>
        </p:nvCxnSpPr>
        <p:spPr>
          <a:xfrm flipV="1">
            <a:off x="6164912" y="2420888"/>
            <a:ext cx="1935480" cy="54094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>
            <a:stCxn id="6" idx="4"/>
            <a:endCxn id="7" idx="0"/>
          </p:cNvCxnSpPr>
          <p:nvPr/>
        </p:nvCxnSpPr>
        <p:spPr>
          <a:xfrm>
            <a:off x="899592" y="3284984"/>
            <a:ext cx="327829" cy="2304256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>
            <a:stCxn id="6" idx="5"/>
            <a:endCxn id="8" idx="1"/>
          </p:cNvCxnSpPr>
          <p:nvPr/>
        </p:nvCxnSpPr>
        <p:spPr>
          <a:xfrm>
            <a:off x="1052344" y="3221712"/>
            <a:ext cx="774616" cy="1247106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>
            <a:stCxn id="8" idx="3"/>
            <a:endCxn id="7" idx="7"/>
          </p:cNvCxnSpPr>
          <p:nvPr/>
        </p:nvCxnSpPr>
        <p:spPr>
          <a:xfrm flipH="1">
            <a:off x="1380173" y="4774322"/>
            <a:ext cx="446787" cy="87819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>
            <a:stCxn id="8" idx="7"/>
            <a:endCxn id="9" idx="3"/>
          </p:cNvCxnSpPr>
          <p:nvPr/>
        </p:nvCxnSpPr>
        <p:spPr>
          <a:xfrm flipV="1">
            <a:off x="2132464" y="3564482"/>
            <a:ext cx="745913" cy="904336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Oval 43"/>
          <p:cNvSpPr/>
          <p:nvPr/>
        </p:nvSpPr>
        <p:spPr>
          <a:xfrm>
            <a:off x="6784868" y="5589240"/>
            <a:ext cx="432048" cy="432048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45" name="Oval 44"/>
          <p:cNvSpPr/>
          <p:nvPr/>
        </p:nvSpPr>
        <p:spPr>
          <a:xfrm>
            <a:off x="7869100" y="4608175"/>
            <a:ext cx="432048" cy="432048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46" name="Oval 45"/>
          <p:cNvSpPr/>
          <p:nvPr/>
        </p:nvSpPr>
        <p:spPr>
          <a:xfrm>
            <a:off x="7132910" y="3559188"/>
            <a:ext cx="432048" cy="432048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47" name="Oval 46"/>
          <p:cNvSpPr/>
          <p:nvPr/>
        </p:nvSpPr>
        <p:spPr>
          <a:xfrm>
            <a:off x="6007792" y="4293096"/>
            <a:ext cx="432048" cy="432048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48" name="Oval 47"/>
          <p:cNvSpPr/>
          <p:nvPr/>
        </p:nvSpPr>
        <p:spPr>
          <a:xfrm>
            <a:off x="4700748" y="4423719"/>
            <a:ext cx="432048" cy="432048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1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cxnSp>
        <p:nvCxnSpPr>
          <p:cNvPr id="50" name="Straight Connector 49"/>
          <p:cNvCxnSpPr>
            <a:stCxn id="48" idx="6"/>
            <a:endCxn id="47" idx="2"/>
          </p:cNvCxnSpPr>
          <p:nvPr/>
        </p:nvCxnSpPr>
        <p:spPr>
          <a:xfrm flipV="1">
            <a:off x="5132796" y="4509120"/>
            <a:ext cx="874996" cy="130623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>
            <a:stCxn id="9" idx="5"/>
            <a:endCxn id="48" idx="1"/>
          </p:cNvCxnSpPr>
          <p:nvPr/>
        </p:nvCxnSpPr>
        <p:spPr>
          <a:xfrm>
            <a:off x="3183881" y="3564482"/>
            <a:ext cx="1580139" cy="922509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/>
          <p:cNvCxnSpPr>
            <a:stCxn id="13" idx="4"/>
            <a:endCxn id="47" idx="0"/>
          </p:cNvCxnSpPr>
          <p:nvPr/>
        </p:nvCxnSpPr>
        <p:spPr>
          <a:xfrm>
            <a:off x="6012160" y="3330604"/>
            <a:ext cx="211656" cy="962492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>
            <a:stCxn id="13" idx="6"/>
            <a:endCxn id="46" idx="1"/>
          </p:cNvCxnSpPr>
          <p:nvPr/>
        </p:nvCxnSpPr>
        <p:spPr>
          <a:xfrm>
            <a:off x="6228184" y="3114580"/>
            <a:ext cx="967998" cy="50788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>
            <a:stCxn id="46" idx="3"/>
            <a:endCxn id="47" idx="7"/>
          </p:cNvCxnSpPr>
          <p:nvPr/>
        </p:nvCxnSpPr>
        <p:spPr>
          <a:xfrm flipH="1">
            <a:off x="6376568" y="3927964"/>
            <a:ext cx="819614" cy="428404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/>
          <p:cNvCxnSpPr>
            <a:stCxn id="7" idx="6"/>
            <a:endCxn id="44" idx="2"/>
          </p:cNvCxnSpPr>
          <p:nvPr/>
        </p:nvCxnSpPr>
        <p:spPr>
          <a:xfrm>
            <a:off x="1443445" y="5805264"/>
            <a:ext cx="5341423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/>
          <p:cNvCxnSpPr>
            <a:stCxn id="44" idx="7"/>
            <a:endCxn id="45" idx="3"/>
          </p:cNvCxnSpPr>
          <p:nvPr/>
        </p:nvCxnSpPr>
        <p:spPr>
          <a:xfrm flipV="1">
            <a:off x="7153644" y="4976951"/>
            <a:ext cx="778728" cy="675561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/>
          <p:cNvCxnSpPr>
            <a:stCxn id="12" idx="4"/>
            <a:endCxn id="45" idx="7"/>
          </p:cNvCxnSpPr>
          <p:nvPr/>
        </p:nvCxnSpPr>
        <p:spPr>
          <a:xfrm flipH="1">
            <a:off x="8237876" y="2636912"/>
            <a:ext cx="78540" cy="2034535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/>
          <p:cNvCxnSpPr>
            <a:stCxn id="47" idx="5"/>
            <a:endCxn id="44" idx="0"/>
          </p:cNvCxnSpPr>
          <p:nvPr/>
        </p:nvCxnSpPr>
        <p:spPr>
          <a:xfrm>
            <a:off x="6376568" y="4661872"/>
            <a:ext cx="624324" cy="927368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/>
          <p:cNvCxnSpPr>
            <a:stCxn id="46" idx="5"/>
            <a:endCxn id="45" idx="1"/>
          </p:cNvCxnSpPr>
          <p:nvPr/>
        </p:nvCxnSpPr>
        <p:spPr>
          <a:xfrm>
            <a:off x="7501686" y="3927964"/>
            <a:ext cx="430686" cy="743483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/>
          <p:cNvCxnSpPr>
            <a:stCxn id="48" idx="5"/>
            <a:endCxn id="44" idx="1"/>
          </p:cNvCxnSpPr>
          <p:nvPr/>
        </p:nvCxnSpPr>
        <p:spPr>
          <a:xfrm>
            <a:off x="5069524" y="4792495"/>
            <a:ext cx="1778616" cy="860017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/>
          <p:cNvCxnSpPr>
            <a:stCxn id="46" idx="7"/>
            <a:endCxn id="12" idx="3"/>
          </p:cNvCxnSpPr>
          <p:nvPr/>
        </p:nvCxnSpPr>
        <p:spPr>
          <a:xfrm flipV="1">
            <a:off x="7501686" y="2573640"/>
            <a:ext cx="661978" cy="104882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0927211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Sampling maximal</a:t>
            </a:r>
            <a:r>
              <a:rPr lang="en-US" dirty="0" smtClean="0"/>
              <a:t>, acyclic coordinate sets</a:t>
            </a:r>
            <a:endParaRPr lang="en-US" dirty="0"/>
          </a:p>
        </p:txBody>
      </p:sp>
      <p:sp>
        <p:nvSpPr>
          <p:cNvPr id="6" name="Oval 5"/>
          <p:cNvSpPr/>
          <p:nvPr/>
        </p:nvSpPr>
        <p:spPr>
          <a:xfrm>
            <a:off x="683568" y="2852936"/>
            <a:ext cx="432048" cy="432048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4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1011397" y="5589240"/>
            <a:ext cx="432048" cy="432048"/>
          </a:xfrm>
          <a:prstGeom prst="ellips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1763688" y="4405546"/>
            <a:ext cx="432048" cy="432048"/>
          </a:xfrm>
          <a:prstGeom prst="ellips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2815105" y="3195706"/>
            <a:ext cx="432048" cy="432048"/>
          </a:xfrm>
          <a:prstGeom prst="ellips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1763688" y="2121780"/>
            <a:ext cx="432048" cy="432048"/>
          </a:xfrm>
          <a:prstGeom prst="ellips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</a:t>
            </a:r>
            <a:endParaRPr lang="en-US" dirty="0"/>
          </a:p>
        </p:txBody>
      </p:sp>
      <p:sp>
        <p:nvSpPr>
          <p:cNvPr id="11" name="Oval 10"/>
          <p:cNvSpPr/>
          <p:nvPr/>
        </p:nvSpPr>
        <p:spPr>
          <a:xfrm>
            <a:off x="4283968" y="1556792"/>
            <a:ext cx="432048" cy="432048"/>
          </a:xfrm>
          <a:prstGeom prst="ellips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8100392" y="2204864"/>
            <a:ext cx="432048" cy="432048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3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5796136" y="2898556"/>
            <a:ext cx="432048" cy="432048"/>
          </a:xfrm>
          <a:prstGeom prst="ellips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/>
          <p:cNvCxnSpPr>
            <a:stCxn id="6" idx="7"/>
            <a:endCxn id="10" idx="3"/>
          </p:cNvCxnSpPr>
          <p:nvPr/>
        </p:nvCxnSpPr>
        <p:spPr>
          <a:xfrm flipV="1">
            <a:off x="1052344" y="2490556"/>
            <a:ext cx="774616" cy="425652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>
            <a:stCxn id="10" idx="7"/>
            <a:endCxn id="11" idx="2"/>
          </p:cNvCxnSpPr>
          <p:nvPr/>
        </p:nvCxnSpPr>
        <p:spPr>
          <a:xfrm flipV="1">
            <a:off x="2132464" y="1772816"/>
            <a:ext cx="2151504" cy="412236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/>
          <p:cNvCxnSpPr>
            <a:stCxn id="6" idx="6"/>
            <a:endCxn id="9" idx="2"/>
          </p:cNvCxnSpPr>
          <p:nvPr/>
        </p:nvCxnSpPr>
        <p:spPr>
          <a:xfrm>
            <a:off x="1115616" y="3068960"/>
            <a:ext cx="1699489" cy="34277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>
            <a:stCxn id="10" idx="5"/>
            <a:endCxn id="9" idx="1"/>
          </p:cNvCxnSpPr>
          <p:nvPr/>
        </p:nvCxnSpPr>
        <p:spPr>
          <a:xfrm>
            <a:off x="2132464" y="2490556"/>
            <a:ext cx="745913" cy="768422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3" name="Straight Connector 22"/>
          <p:cNvCxnSpPr>
            <a:stCxn id="9" idx="6"/>
            <a:endCxn id="13" idx="2"/>
          </p:cNvCxnSpPr>
          <p:nvPr/>
        </p:nvCxnSpPr>
        <p:spPr>
          <a:xfrm flipV="1">
            <a:off x="3247153" y="3114580"/>
            <a:ext cx="2548983" cy="297150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2" name="Straight Connector 31"/>
          <p:cNvCxnSpPr>
            <a:stCxn id="11" idx="6"/>
            <a:endCxn id="12" idx="1"/>
          </p:cNvCxnSpPr>
          <p:nvPr/>
        </p:nvCxnSpPr>
        <p:spPr>
          <a:xfrm>
            <a:off x="4716016" y="1772816"/>
            <a:ext cx="3447648" cy="49532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>
            <a:stCxn id="13" idx="7"/>
            <a:endCxn id="12" idx="2"/>
          </p:cNvCxnSpPr>
          <p:nvPr/>
        </p:nvCxnSpPr>
        <p:spPr>
          <a:xfrm flipV="1">
            <a:off x="6164912" y="2420888"/>
            <a:ext cx="1935480" cy="54094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>
            <a:stCxn id="6" idx="4"/>
            <a:endCxn id="7" idx="0"/>
          </p:cNvCxnSpPr>
          <p:nvPr/>
        </p:nvCxnSpPr>
        <p:spPr>
          <a:xfrm>
            <a:off x="899592" y="3284984"/>
            <a:ext cx="327829" cy="2304256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>
            <a:stCxn id="6" idx="5"/>
            <a:endCxn id="8" idx="1"/>
          </p:cNvCxnSpPr>
          <p:nvPr/>
        </p:nvCxnSpPr>
        <p:spPr>
          <a:xfrm>
            <a:off x="1052344" y="3221712"/>
            <a:ext cx="774616" cy="1247106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>
            <a:stCxn id="8" idx="3"/>
            <a:endCxn id="7" idx="7"/>
          </p:cNvCxnSpPr>
          <p:nvPr/>
        </p:nvCxnSpPr>
        <p:spPr>
          <a:xfrm flipH="1">
            <a:off x="1380173" y="4774322"/>
            <a:ext cx="446787" cy="878190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3" name="Straight Connector 42"/>
          <p:cNvCxnSpPr>
            <a:stCxn id="8" idx="7"/>
            <a:endCxn id="9" idx="3"/>
          </p:cNvCxnSpPr>
          <p:nvPr/>
        </p:nvCxnSpPr>
        <p:spPr>
          <a:xfrm flipV="1">
            <a:off x="2132464" y="3564482"/>
            <a:ext cx="745913" cy="904336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4" name="Oval 43"/>
          <p:cNvSpPr/>
          <p:nvPr/>
        </p:nvSpPr>
        <p:spPr>
          <a:xfrm>
            <a:off x="6784868" y="5589240"/>
            <a:ext cx="432048" cy="432048"/>
          </a:xfrm>
          <a:prstGeom prst="ellips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/>
          <p:cNvSpPr/>
          <p:nvPr/>
        </p:nvSpPr>
        <p:spPr>
          <a:xfrm>
            <a:off x="7869100" y="4608175"/>
            <a:ext cx="432048" cy="432048"/>
          </a:xfrm>
          <a:prstGeom prst="ellips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/>
          <p:cNvSpPr/>
          <p:nvPr/>
        </p:nvSpPr>
        <p:spPr>
          <a:xfrm>
            <a:off x="7132910" y="3559188"/>
            <a:ext cx="432048" cy="432048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3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47" name="Oval 46"/>
          <p:cNvSpPr/>
          <p:nvPr/>
        </p:nvSpPr>
        <p:spPr>
          <a:xfrm>
            <a:off x="6007792" y="4293096"/>
            <a:ext cx="432048" cy="432048"/>
          </a:xfrm>
          <a:prstGeom prst="ellips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/>
          <p:cNvSpPr/>
          <p:nvPr/>
        </p:nvSpPr>
        <p:spPr>
          <a:xfrm>
            <a:off x="4700748" y="4423719"/>
            <a:ext cx="432048" cy="432048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3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cxnSp>
        <p:nvCxnSpPr>
          <p:cNvPr id="50" name="Straight Connector 49"/>
          <p:cNvCxnSpPr>
            <a:stCxn id="48" idx="6"/>
            <a:endCxn id="47" idx="2"/>
          </p:cNvCxnSpPr>
          <p:nvPr/>
        </p:nvCxnSpPr>
        <p:spPr>
          <a:xfrm flipV="1">
            <a:off x="5132796" y="4509120"/>
            <a:ext cx="874996" cy="130623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>
            <a:stCxn id="9" idx="5"/>
            <a:endCxn id="48" idx="1"/>
          </p:cNvCxnSpPr>
          <p:nvPr/>
        </p:nvCxnSpPr>
        <p:spPr>
          <a:xfrm>
            <a:off x="3183881" y="3564482"/>
            <a:ext cx="1580139" cy="922509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/>
          <p:cNvCxnSpPr>
            <a:stCxn id="13" idx="4"/>
            <a:endCxn id="47" idx="0"/>
          </p:cNvCxnSpPr>
          <p:nvPr/>
        </p:nvCxnSpPr>
        <p:spPr>
          <a:xfrm>
            <a:off x="6012160" y="3330604"/>
            <a:ext cx="211656" cy="962492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5" name="Straight Connector 64"/>
          <p:cNvCxnSpPr>
            <a:stCxn id="13" idx="6"/>
            <a:endCxn id="46" idx="1"/>
          </p:cNvCxnSpPr>
          <p:nvPr/>
        </p:nvCxnSpPr>
        <p:spPr>
          <a:xfrm>
            <a:off x="6228184" y="3114580"/>
            <a:ext cx="967998" cy="50788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>
            <a:stCxn id="46" idx="3"/>
            <a:endCxn id="47" idx="7"/>
          </p:cNvCxnSpPr>
          <p:nvPr/>
        </p:nvCxnSpPr>
        <p:spPr>
          <a:xfrm flipH="1">
            <a:off x="6376568" y="3927964"/>
            <a:ext cx="819614" cy="428404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/>
          <p:cNvCxnSpPr>
            <a:stCxn id="7" idx="6"/>
            <a:endCxn id="44" idx="2"/>
          </p:cNvCxnSpPr>
          <p:nvPr/>
        </p:nvCxnSpPr>
        <p:spPr>
          <a:xfrm>
            <a:off x="1443445" y="5805264"/>
            <a:ext cx="5341423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/>
          <p:cNvCxnSpPr>
            <a:stCxn id="44" idx="7"/>
            <a:endCxn id="45" idx="3"/>
          </p:cNvCxnSpPr>
          <p:nvPr/>
        </p:nvCxnSpPr>
        <p:spPr>
          <a:xfrm flipV="1">
            <a:off x="7153644" y="4976951"/>
            <a:ext cx="778728" cy="675561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3" name="Straight Connector 72"/>
          <p:cNvCxnSpPr>
            <a:stCxn id="12" idx="4"/>
            <a:endCxn id="45" idx="7"/>
          </p:cNvCxnSpPr>
          <p:nvPr/>
        </p:nvCxnSpPr>
        <p:spPr>
          <a:xfrm flipH="1">
            <a:off x="8237876" y="2636912"/>
            <a:ext cx="78540" cy="2034535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/>
          <p:cNvCxnSpPr>
            <a:stCxn id="47" idx="5"/>
            <a:endCxn id="44" idx="0"/>
          </p:cNvCxnSpPr>
          <p:nvPr/>
        </p:nvCxnSpPr>
        <p:spPr>
          <a:xfrm>
            <a:off x="6376568" y="4661872"/>
            <a:ext cx="624324" cy="927368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7" name="Straight Connector 76"/>
          <p:cNvCxnSpPr>
            <a:stCxn id="46" idx="5"/>
            <a:endCxn id="45" idx="1"/>
          </p:cNvCxnSpPr>
          <p:nvPr/>
        </p:nvCxnSpPr>
        <p:spPr>
          <a:xfrm>
            <a:off x="7501686" y="3927964"/>
            <a:ext cx="430686" cy="743483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/>
          <p:cNvCxnSpPr>
            <a:stCxn id="48" idx="5"/>
            <a:endCxn id="44" idx="1"/>
          </p:cNvCxnSpPr>
          <p:nvPr/>
        </p:nvCxnSpPr>
        <p:spPr>
          <a:xfrm>
            <a:off x="5069524" y="4792495"/>
            <a:ext cx="1778616" cy="860017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/>
          <p:cNvCxnSpPr>
            <a:stCxn id="46" idx="7"/>
            <a:endCxn id="12" idx="3"/>
          </p:cNvCxnSpPr>
          <p:nvPr/>
        </p:nvCxnSpPr>
        <p:spPr>
          <a:xfrm flipV="1">
            <a:off x="7501686" y="2573640"/>
            <a:ext cx="661978" cy="104882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0317691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Collisions </a:t>
            </a:r>
            <a:r>
              <a:rPr lang="en-US" dirty="0" smtClean="0"/>
              <a:t>in parallel </a:t>
            </a:r>
            <a:r>
              <a:rPr lang="en-US" dirty="0"/>
              <a:t>execution</a:t>
            </a:r>
          </a:p>
        </p:txBody>
      </p:sp>
      <p:sp>
        <p:nvSpPr>
          <p:cNvPr id="6" name="Oval 5"/>
          <p:cNvSpPr/>
          <p:nvPr/>
        </p:nvSpPr>
        <p:spPr>
          <a:xfrm>
            <a:off x="683568" y="2852936"/>
            <a:ext cx="432048" cy="432048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2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1011397" y="5589240"/>
            <a:ext cx="432048" cy="432048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1763688" y="4405546"/>
            <a:ext cx="432048" cy="432048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1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2815105" y="3195706"/>
            <a:ext cx="432048" cy="432048"/>
          </a:xfrm>
          <a:prstGeom prst="ellips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1763688" y="2121780"/>
            <a:ext cx="432048" cy="432048"/>
          </a:xfrm>
          <a:prstGeom prst="ellips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</a:t>
            </a:r>
            <a:endParaRPr lang="en-US" dirty="0"/>
          </a:p>
        </p:txBody>
      </p:sp>
      <p:sp>
        <p:nvSpPr>
          <p:cNvPr id="11" name="Oval 10"/>
          <p:cNvSpPr/>
          <p:nvPr/>
        </p:nvSpPr>
        <p:spPr>
          <a:xfrm>
            <a:off x="4283968" y="1556792"/>
            <a:ext cx="432048" cy="432048"/>
          </a:xfrm>
          <a:prstGeom prst="ellips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8100392" y="2204864"/>
            <a:ext cx="432048" cy="432048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1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5796136" y="2898556"/>
            <a:ext cx="432048" cy="432048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1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cxnSp>
        <p:nvCxnSpPr>
          <p:cNvPr id="15" name="Straight Connector 14"/>
          <p:cNvCxnSpPr>
            <a:stCxn id="6" idx="7"/>
            <a:endCxn id="10" idx="3"/>
          </p:cNvCxnSpPr>
          <p:nvPr/>
        </p:nvCxnSpPr>
        <p:spPr>
          <a:xfrm flipV="1">
            <a:off x="1052344" y="2490556"/>
            <a:ext cx="774616" cy="425652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>
            <a:stCxn id="10" idx="7"/>
            <a:endCxn id="11" idx="2"/>
          </p:cNvCxnSpPr>
          <p:nvPr/>
        </p:nvCxnSpPr>
        <p:spPr>
          <a:xfrm flipV="1">
            <a:off x="2132464" y="1772816"/>
            <a:ext cx="2151504" cy="412236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/>
          <p:cNvCxnSpPr>
            <a:stCxn id="6" idx="6"/>
            <a:endCxn id="9" idx="2"/>
          </p:cNvCxnSpPr>
          <p:nvPr/>
        </p:nvCxnSpPr>
        <p:spPr>
          <a:xfrm>
            <a:off x="1115616" y="3068960"/>
            <a:ext cx="1699489" cy="34277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>
            <a:stCxn id="10" idx="5"/>
            <a:endCxn id="9" idx="1"/>
          </p:cNvCxnSpPr>
          <p:nvPr/>
        </p:nvCxnSpPr>
        <p:spPr>
          <a:xfrm>
            <a:off x="2132464" y="2490556"/>
            <a:ext cx="745913" cy="768422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3" name="Straight Connector 22"/>
          <p:cNvCxnSpPr>
            <a:stCxn id="9" idx="6"/>
            <a:endCxn id="13" idx="2"/>
          </p:cNvCxnSpPr>
          <p:nvPr/>
        </p:nvCxnSpPr>
        <p:spPr>
          <a:xfrm flipV="1">
            <a:off x="3247153" y="3114580"/>
            <a:ext cx="2548983" cy="29715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>
            <a:stCxn id="11" idx="6"/>
            <a:endCxn id="12" idx="1"/>
          </p:cNvCxnSpPr>
          <p:nvPr/>
        </p:nvCxnSpPr>
        <p:spPr>
          <a:xfrm>
            <a:off x="4716016" y="1772816"/>
            <a:ext cx="3447648" cy="49532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>
            <a:stCxn id="13" idx="7"/>
            <a:endCxn id="12" idx="2"/>
          </p:cNvCxnSpPr>
          <p:nvPr/>
        </p:nvCxnSpPr>
        <p:spPr>
          <a:xfrm flipV="1">
            <a:off x="6164912" y="2420888"/>
            <a:ext cx="1935480" cy="54094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>
            <a:stCxn id="6" idx="4"/>
            <a:endCxn id="7" idx="0"/>
          </p:cNvCxnSpPr>
          <p:nvPr/>
        </p:nvCxnSpPr>
        <p:spPr>
          <a:xfrm>
            <a:off x="899592" y="3284984"/>
            <a:ext cx="327829" cy="2304256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>
            <a:stCxn id="6" idx="5"/>
            <a:endCxn id="8" idx="1"/>
          </p:cNvCxnSpPr>
          <p:nvPr/>
        </p:nvCxnSpPr>
        <p:spPr>
          <a:xfrm>
            <a:off x="1052344" y="3221712"/>
            <a:ext cx="774616" cy="1247106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>
            <a:stCxn id="8" idx="3"/>
            <a:endCxn id="7" idx="7"/>
          </p:cNvCxnSpPr>
          <p:nvPr/>
        </p:nvCxnSpPr>
        <p:spPr>
          <a:xfrm flipH="1">
            <a:off x="1380173" y="4774322"/>
            <a:ext cx="446787" cy="87819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>
            <a:stCxn id="8" idx="7"/>
            <a:endCxn id="9" idx="3"/>
          </p:cNvCxnSpPr>
          <p:nvPr/>
        </p:nvCxnSpPr>
        <p:spPr>
          <a:xfrm flipV="1">
            <a:off x="2132464" y="3564482"/>
            <a:ext cx="745913" cy="904336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Oval 43"/>
          <p:cNvSpPr/>
          <p:nvPr/>
        </p:nvSpPr>
        <p:spPr>
          <a:xfrm>
            <a:off x="6784868" y="5589240"/>
            <a:ext cx="432048" cy="432048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45" name="Oval 44"/>
          <p:cNvSpPr/>
          <p:nvPr/>
        </p:nvSpPr>
        <p:spPr>
          <a:xfrm>
            <a:off x="7869100" y="4608175"/>
            <a:ext cx="432048" cy="432048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46" name="Oval 45"/>
          <p:cNvSpPr/>
          <p:nvPr/>
        </p:nvSpPr>
        <p:spPr>
          <a:xfrm>
            <a:off x="7132910" y="3559188"/>
            <a:ext cx="432048" cy="432048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47" name="Oval 46"/>
          <p:cNvSpPr/>
          <p:nvPr/>
        </p:nvSpPr>
        <p:spPr>
          <a:xfrm>
            <a:off x="6007792" y="4293096"/>
            <a:ext cx="432048" cy="432048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48" name="Oval 47"/>
          <p:cNvSpPr/>
          <p:nvPr/>
        </p:nvSpPr>
        <p:spPr>
          <a:xfrm>
            <a:off x="4700748" y="4423719"/>
            <a:ext cx="432048" cy="432048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1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cxnSp>
        <p:nvCxnSpPr>
          <p:cNvPr id="50" name="Straight Connector 49"/>
          <p:cNvCxnSpPr>
            <a:stCxn id="48" idx="6"/>
            <a:endCxn id="47" idx="2"/>
          </p:cNvCxnSpPr>
          <p:nvPr/>
        </p:nvCxnSpPr>
        <p:spPr>
          <a:xfrm flipV="1">
            <a:off x="5132796" y="4509120"/>
            <a:ext cx="874996" cy="130623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>
            <a:stCxn id="9" idx="5"/>
            <a:endCxn id="48" idx="1"/>
          </p:cNvCxnSpPr>
          <p:nvPr/>
        </p:nvCxnSpPr>
        <p:spPr>
          <a:xfrm>
            <a:off x="3183881" y="3564482"/>
            <a:ext cx="1580139" cy="922509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/>
          <p:cNvCxnSpPr>
            <a:stCxn id="13" idx="4"/>
            <a:endCxn id="47" idx="0"/>
          </p:cNvCxnSpPr>
          <p:nvPr/>
        </p:nvCxnSpPr>
        <p:spPr>
          <a:xfrm>
            <a:off x="6012160" y="3330604"/>
            <a:ext cx="211656" cy="962492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>
            <a:stCxn id="13" idx="6"/>
            <a:endCxn id="46" idx="1"/>
          </p:cNvCxnSpPr>
          <p:nvPr/>
        </p:nvCxnSpPr>
        <p:spPr>
          <a:xfrm>
            <a:off x="6228184" y="3114580"/>
            <a:ext cx="967998" cy="50788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>
            <a:stCxn id="46" idx="3"/>
            <a:endCxn id="47" idx="7"/>
          </p:cNvCxnSpPr>
          <p:nvPr/>
        </p:nvCxnSpPr>
        <p:spPr>
          <a:xfrm flipH="1">
            <a:off x="6376568" y="3927964"/>
            <a:ext cx="819614" cy="428404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/>
          <p:cNvCxnSpPr>
            <a:stCxn id="7" idx="6"/>
            <a:endCxn id="44" idx="2"/>
          </p:cNvCxnSpPr>
          <p:nvPr/>
        </p:nvCxnSpPr>
        <p:spPr>
          <a:xfrm>
            <a:off x="1443445" y="5805264"/>
            <a:ext cx="5341423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/>
          <p:cNvCxnSpPr>
            <a:stCxn id="44" idx="7"/>
            <a:endCxn id="45" idx="3"/>
          </p:cNvCxnSpPr>
          <p:nvPr/>
        </p:nvCxnSpPr>
        <p:spPr>
          <a:xfrm flipV="1">
            <a:off x="7153644" y="4976951"/>
            <a:ext cx="778728" cy="675561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/>
          <p:cNvCxnSpPr>
            <a:stCxn id="12" idx="4"/>
            <a:endCxn id="45" idx="7"/>
          </p:cNvCxnSpPr>
          <p:nvPr/>
        </p:nvCxnSpPr>
        <p:spPr>
          <a:xfrm flipH="1">
            <a:off x="8237876" y="2636912"/>
            <a:ext cx="78540" cy="2034535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/>
          <p:cNvCxnSpPr>
            <a:stCxn id="47" idx="5"/>
            <a:endCxn id="44" idx="0"/>
          </p:cNvCxnSpPr>
          <p:nvPr/>
        </p:nvCxnSpPr>
        <p:spPr>
          <a:xfrm>
            <a:off x="6376568" y="4661872"/>
            <a:ext cx="624324" cy="927368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/>
          <p:cNvCxnSpPr>
            <a:stCxn id="46" idx="5"/>
            <a:endCxn id="45" idx="1"/>
          </p:cNvCxnSpPr>
          <p:nvPr/>
        </p:nvCxnSpPr>
        <p:spPr>
          <a:xfrm>
            <a:off x="7501686" y="3927964"/>
            <a:ext cx="430686" cy="743483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/>
          <p:cNvCxnSpPr>
            <a:stCxn id="48" idx="5"/>
            <a:endCxn id="44" idx="1"/>
          </p:cNvCxnSpPr>
          <p:nvPr/>
        </p:nvCxnSpPr>
        <p:spPr>
          <a:xfrm>
            <a:off x="5069524" y="4792495"/>
            <a:ext cx="1778616" cy="860017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/>
          <p:cNvCxnSpPr>
            <a:stCxn id="46" idx="7"/>
            <a:endCxn id="12" idx="3"/>
          </p:cNvCxnSpPr>
          <p:nvPr/>
        </p:nvCxnSpPr>
        <p:spPr>
          <a:xfrm flipV="1">
            <a:off x="7501686" y="2573640"/>
            <a:ext cx="661978" cy="104882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6941917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Considerations on the implementation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Regularity:</a:t>
            </a:r>
          </a:p>
          <a:p>
            <a:pPr marL="701675" lvl="2" indent="-342900">
              <a:buFont typeface="Arial" panose="020B0604020202020204" pitchFamily="34" charset="0"/>
              <a:buChar char="•"/>
            </a:pPr>
            <a:r>
              <a:rPr lang="en-US" dirty="0" smtClean="0"/>
              <a:t>Grow phase: as spanning trees, regular workload</a:t>
            </a:r>
          </a:p>
          <a:p>
            <a:pPr marL="701675" lvl="2" indent="-342900">
              <a:buFont typeface="Arial" panose="020B0604020202020204" pitchFamily="34" charset="0"/>
              <a:buChar char="•"/>
            </a:pPr>
            <a:r>
              <a:rPr lang="en-US" dirty="0" smtClean="0"/>
              <a:t>Other two phases: irregular workload</a:t>
            </a:r>
          </a:p>
          <a:p>
            <a:pPr marL="701675" lvl="2" indent="-342900">
              <a:buFont typeface="Arial" panose="020B0604020202020204" pitchFamily="34" charset="0"/>
              <a:buChar char="•"/>
            </a:pPr>
            <a:r>
              <a:rPr lang="en-US" dirty="0" smtClean="0"/>
              <a:t>In our experience: for sparse graphs, not too many collisions</a:t>
            </a:r>
          </a:p>
          <a:p>
            <a:pPr marL="701675" lvl="2" indent="-342900">
              <a:buFont typeface="Arial" panose="020B0604020202020204" pitchFamily="34" charset="0"/>
              <a:buChar char="•"/>
            </a:pPr>
            <a:r>
              <a:rPr lang="en-US" dirty="0" smtClean="0"/>
              <a:t>Improvement: multiple roots (tree -&gt; forest)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US" dirty="0" smtClean="0"/>
              <a:t>Synchronization:</a:t>
            </a:r>
          </a:p>
          <a:p>
            <a:pPr marL="701675" lvl="2" indent="-342900">
              <a:buFont typeface="Arial" panose="020B0604020202020204" pitchFamily="34" charset="0"/>
              <a:buChar char="•"/>
            </a:pPr>
            <a:r>
              <a:rPr lang="en-US" dirty="0" smtClean="0"/>
              <a:t>Atomic locking of nodes for each complete grow iteration</a:t>
            </a:r>
          </a:p>
          <a:p>
            <a:pPr marL="701675" lvl="2" indent="-342900">
              <a:buFont typeface="Arial" panose="020B0604020202020204" pitchFamily="34" charset="0"/>
              <a:buChar char="•"/>
            </a:pPr>
            <a:r>
              <a:rPr lang="en-US" dirty="0" smtClean="0"/>
              <a:t>Atomic locking of nodes in repair phase, handle each node only once</a:t>
            </a:r>
          </a:p>
        </p:txBody>
      </p:sp>
    </p:spTree>
    <p:extLst>
      <p:ext uri="{BB962C8B-B14F-4D97-AF65-F5344CB8AC3E}">
        <p14:creationId xmlns:p14="http://schemas.microsoft.com/office/powerpoint/2010/main" val="357185952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Datasets for evaluation (selection)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r="1429"/>
          <a:stretch/>
        </p:blipFill>
        <p:spPr>
          <a:xfrm rot="5400000">
            <a:off x="2087724" y="1376773"/>
            <a:ext cx="4824535" cy="5040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54354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Anti-metric binary costs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897" y="1556791"/>
            <a:ext cx="5013191" cy="474863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292080" y="2069460"/>
            <a:ext cx="36004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 smtClean="0"/>
              <a:t>Nodes: 15,000,000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 smtClean="0"/>
              <a:t>Edges: 71,135,959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 smtClean="0"/>
              <a:t>Labels: 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763040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Evaluation of label costs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440" y="1779176"/>
            <a:ext cx="8813047" cy="4170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39004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Related work: problem reductions</a:t>
            </a:r>
            <a:endParaRPr lang="en-US" dirty="0"/>
          </a:p>
        </p:txBody>
      </p:sp>
      <p:sp>
        <p:nvSpPr>
          <p:cNvPr id="4" name="Rounded Rectangle 3"/>
          <p:cNvSpPr/>
          <p:nvPr/>
        </p:nvSpPr>
        <p:spPr>
          <a:xfrm>
            <a:off x="2267744" y="1737814"/>
            <a:ext cx="4536504" cy="530241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Multilabel</a:t>
            </a:r>
            <a:r>
              <a:rPr lang="en-US" dirty="0" smtClean="0"/>
              <a:t>, arbitrary cost (cyclic) MRFs</a:t>
            </a:r>
            <a:endParaRPr lang="en-US" dirty="0"/>
          </a:p>
        </p:txBody>
      </p:sp>
      <p:sp>
        <p:nvSpPr>
          <p:cNvPr id="5" name="Rounded Rectangle 4"/>
          <p:cNvSpPr/>
          <p:nvPr/>
        </p:nvSpPr>
        <p:spPr>
          <a:xfrm>
            <a:off x="323528" y="4554942"/>
            <a:ext cx="2952328" cy="530241"/>
          </a:xfrm>
          <a:prstGeom prst="roundRect">
            <a:avLst/>
          </a:prstGeom>
          <a:ln>
            <a:solidFill>
              <a:srgbClr val="B5B5B5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Reduce to binary decision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5796136" y="4554943"/>
            <a:ext cx="2952328" cy="530241"/>
          </a:xfrm>
          <a:prstGeom prst="roundRect">
            <a:avLst/>
          </a:prstGeom>
          <a:ln>
            <a:solidFill>
              <a:srgbClr val="B5B5B5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Reduce topology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cxnSp>
        <p:nvCxnSpPr>
          <p:cNvPr id="12" name="Straight Arrow Connector 11"/>
          <p:cNvCxnSpPr>
            <a:stCxn id="4" idx="2"/>
            <a:endCxn id="5" idx="0"/>
          </p:cNvCxnSpPr>
          <p:nvPr/>
        </p:nvCxnSpPr>
        <p:spPr>
          <a:xfrm flipH="1">
            <a:off x="1799692" y="2268055"/>
            <a:ext cx="2736304" cy="2286887"/>
          </a:xfrm>
          <a:prstGeom prst="straightConnector1">
            <a:avLst/>
          </a:prstGeom>
          <a:ln>
            <a:solidFill>
              <a:srgbClr val="B5B5B5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4" idx="2"/>
            <a:endCxn id="6" idx="0"/>
          </p:cNvCxnSpPr>
          <p:nvPr/>
        </p:nvCxnSpPr>
        <p:spPr>
          <a:xfrm>
            <a:off x="4535996" y="2268055"/>
            <a:ext cx="2736304" cy="2286888"/>
          </a:xfrm>
          <a:prstGeom prst="straightConnector1">
            <a:avLst/>
          </a:prstGeom>
          <a:ln>
            <a:solidFill>
              <a:srgbClr val="B5B5B5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 rot="1138091">
            <a:off x="4756699" y="4484818"/>
            <a:ext cx="5031200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Dynamic </a:t>
            </a:r>
            <a:r>
              <a:rPr lang="en-US" sz="3200" b="1" cap="none" spc="0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Prog</a:t>
            </a:r>
            <a:r>
              <a:rPr lang="en-US" sz="32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. (DP)</a:t>
            </a:r>
            <a:endParaRPr lang="en-US" sz="32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9" name="Rectangle 8"/>
          <p:cNvSpPr/>
          <p:nvPr/>
        </p:nvSpPr>
        <p:spPr>
          <a:xfrm rot="1138091">
            <a:off x="-654136" y="4484818"/>
            <a:ext cx="5031200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Max-flow / Min-cut</a:t>
            </a:r>
            <a:endParaRPr lang="en-US" sz="32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34093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Our solver</a:t>
            </a:r>
          </a:p>
          <a:p>
            <a:pPr marL="701675" lvl="2" indent="-342900">
              <a:buFont typeface="Arial" panose="020B0604020202020204" pitchFamily="34" charset="0"/>
              <a:buChar char="•"/>
            </a:pPr>
            <a:r>
              <a:rPr lang="en-US" dirty="0" smtClean="0"/>
              <a:t>Is highly effective on large data sets, beating the state-of-the-art</a:t>
            </a:r>
          </a:p>
          <a:p>
            <a:pPr marL="701675" lvl="2" indent="-342900">
              <a:buFont typeface="Arial" panose="020B0604020202020204" pitchFamily="34" charset="0"/>
              <a:buChar char="•"/>
            </a:pPr>
            <a:r>
              <a:rPr lang="en-US" dirty="0" smtClean="0"/>
              <a:t>Has comparable performance on smaller to medium-sized datasets</a:t>
            </a:r>
          </a:p>
          <a:p>
            <a:pPr marL="701675" lvl="2" indent="-342900">
              <a:buFont typeface="Arial" panose="020B0604020202020204" pitchFamily="34" charset="0"/>
              <a:buChar char="•"/>
            </a:pPr>
            <a:r>
              <a:rPr lang="en-US" dirty="0" smtClean="0"/>
              <a:t>Poses minimal assumptions to the problem</a:t>
            </a:r>
          </a:p>
          <a:p>
            <a:pPr marL="701675" lvl="2" indent="-342900">
              <a:buFont typeface="Arial" panose="020B0604020202020204" pitchFamily="34" charset="0"/>
              <a:buChar char="•"/>
            </a:pPr>
            <a:r>
              <a:rPr lang="en-US" dirty="0" smtClean="0"/>
              <a:t>Is deployable to a large range of (massively-) parallel systems and hardware (multicore-CPU, Xeon Phi, NVIDIA GPUs)</a:t>
            </a:r>
          </a:p>
          <a:p>
            <a:pPr marL="701675" lvl="2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9078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Related work: parallelism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Content Placeholder 3"/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590302392"/>
                  </p:ext>
                </p:extLst>
              </p:nvPr>
            </p:nvGraphicFramePr>
            <p:xfrm>
              <a:off x="360361" y="1619250"/>
              <a:ext cx="8388102" cy="4546054"/>
            </p:xfrm>
            <a:graphic>
              <a:graphicData uri="http://schemas.openxmlformats.org/drawingml/2006/table">
                <a:tbl>
                  <a:tblPr firstRow="1" bandRow="1">
                    <a:tableStyleId>{073A0DAA-6AF3-43AB-8588-CEC1D06C72B9}</a:tableStyleId>
                  </a:tblPr>
                  <a:tblGrid>
                    <a:gridCol w="2796034"/>
                    <a:gridCol w="2796034"/>
                    <a:gridCol w="2796034"/>
                  </a:tblGrid>
                  <a:tr h="46147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Core computation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Approach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Restrictions</a:t>
                          </a:r>
                          <a:endParaRPr lang="en-US" dirty="0"/>
                        </a:p>
                      </a:txBody>
                      <a:tcPr/>
                    </a:tc>
                  </a:tr>
                  <a:tr h="1021146">
                    <a:tc rowSpan="2">
                      <a:txBody>
                        <a:bodyPr/>
                        <a:lstStyle/>
                        <a:p>
                          <a:pPr algn="ctr"/>
                          <a:r>
                            <a:rPr lang="en-US" b="1" dirty="0" smtClean="0"/>
                            <a:t>Max-flow</a:t>
                          </a:r>
                          <a:endParaRPr lang="en-US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push-relabel,</a:t>
                          </a:r>
                          <a:br>
                            <a:rPr lang="en-US" dirty="0" smtClean="0"/>
                          </a:br>
                          <a:r>
                            <a:rPr lang="en-US" dirty="0" smtClean="0"/>
                            <a:t>cache optimizations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1" dirty="0" smtClean="0"/>
                            <a:t>Grid</a:t>
                          </a:r>
                          <a:r>
                            <a:rPr lang="en-US" dirty="0" smtClean="0"/>
                            <a:t> topology</a:t>
                          </a:r>
                          <a:endParaRPr lang="en-US" dirty="0"/>
                        </a:p>
                      </a:txBody>
                      <a:tcPr/>
                    </a:tc>
                  </a:tr>
                  <a:tr h="1021146">
                    <a:tc vMerge="1">
                      <a:txBody>
                        <a:bodyPr/>
                        <a:lstStyle/>
                        <a:p>
                          <a:pPr algn="ctr"/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hybrid augmenting path / push-relabel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1" dirty="0" smtClean="0"/>
                            <a:t>Manual</a:t>
                          </a:r>
                          <a:r>
                            <a:rPr lang="en-US" dirty="0" smtClean="0"/>
                            <a:t> selection of graph </a:t>
                          </a:r>
                          <a:r>
                            <a:rPr lang="en-US" b="1" dirty="0" smtClean="0"/>
                            <a:t>partitions</a:t>
                          </a:r>
                          <a:endParaRPr lang="en-US" b="1" dirty="0"/>
                        </a:p>
                      </a:txBody>
                      <a:tcPr/>
                    </a:tc>
                  </a:tr>
                  <a:tr h="1021146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1" dirty="0" smtClean="0"/>
                            <a:t>Combine solutions</a:t>
                          </a:r>
                          <a:endParaRPr lang="en-US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Exploit </a:t>
                          </a:r>
                          <a:r>
                            <a:rPr lang="en-US" b="1" dirty="0" smtClean="0"/>
                            <a:t>cost functions </a:t>
                          </a:r>
                          <a:r>
                            <a:rPr lang="en-US" dirty="0" smtClean="0"/>
                            <a:t>(e.g. parallel </a:t>
                          </a:r>
                          <a14:m>
                            <m:oMath xmlns:m="http://schemas.openxmlformats.org/officeDocument/2006/math">
                              <m:r>
                                <a:rPr 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𝛼</m:t>
                              </m:r>
                            </m:oMath>
                          </a14:m>
                          <a:r>
                            <a:rPr lang="en-US" dirty="0" smtClean="0"/>
                            <a:t>-Expansion steps, Fusion steps)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Restricted</a:t>
                          </a:r>
                          <a:r>
                            <a:rPr lang="en-US" baseline="0" dirty="0" smtClean="0"/>
                            <a:t> selection of </a:t>
                          </a:r>
                          <a:r>
                            <a:rPr lang="en-US" b="1" baseline="0" dirty="0" smtClean="0"/>
                            <a:t>cost functions</a:t>
                          </a:r>
                          <a:endParaRPr lang="en-US" b="1" dirty="0"/>
                        </a:p>
                      </a:txBody>
                      <a:tcPr/>
                    </a:tc>
                  </a:tr>
                  <a:tr h="1021146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1" dirty="0" smtClean="0"/>
                            <a:t>DP / message passing</a:t>
                          </a:r>
                          <a:endParaRPr lang="en-US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0" dirty="0" smtClean="0"/>
                            <a:t>Find appropriate schemes, linear-time DP</a:t>
                          </a:r>
                          <a:endParaRPr lang="en-US" b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Depends on scheme and/or cost</a:t>
                          </a:r>
                          <a:endParaRPr lang="en-US" dirty="0"/>
                        </a:p>
                      </a:txBody>
                      <a:tcPr/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4" name="Content Placeholder 3"/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590302392"/>
                  </p:ext>
                </p:extLst>
              </p:nvPr>
            </p:nvGraphicFramePr>
            <p:xfrm>
              <a:off x="360361" y="1619250"/>
              <a:ext cx="8388102" cy="4546054"/>
            </p:xfrm>
            <a:graphic>
              <a:graphicData uri="http://schemas.openxmlformats.org/drawingml/2006/table">
                <a:tbl>
                  <a:tblPr firstRow="1" bandRow="1">
                    <a:tableStyleId>{073A0DAA-6AF3-43AB-8588-CEC1D06C72B9}</a:tableStyleId>
                  </a:tblPr>
                  <a:tblGrid>
                    <a:gridCol w="2796034"/>
                    <a:gridCol w="2796034"/>
                    <a:gridCol w="2796034"/>
                  </a:tblGrid>
                  <a:tr h="46147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Core computation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Approach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Restrictions</a:t>
                          </a:r>
                          <a:endParaRPr lang="en-US" dirty="0"/>
                        </a:p>
                      </a:txBody>
                      <a:tcPr/>
                    </a:tc>
                  </a:tr>
                  <a:tr h="1021146">
                    <a:tc rowSpan="2">
                      <a:txBody>
                        <a:bodyPr/>
                        <a:lstStyle/>
                        <a:p>
                          <a:pPr algn="ctr"/>
                          <a:r>
                            <a:rPr lang="en-US" b="1" dirty="0" smtClean="0"/>
                            <a:t>Max-flow</a:t>
                          </a:r>
                          <a:endParaRPr lang="en-US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push-relabel,</a:t>
                          </a:r>
                          <a:br>
                            <a:rPr lang="en-US" dirty="0" smtClean="0"/>
                          </a:br>
                          <a:r>
                            <a:rPr lang="en-US" dirty="0" smtClean="0"/>
                            <a:t>cache optimizations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1" dirty="0" smtClean="0"/>
                            <a:t>Grid</a:t>
                          </a:r>
                          <a:r>
                            <a:rPr lang="en-US" dirty="0" smtClean="0"/>
                            <a:t> topology</a:t>
                          </a:r>
                          <a:endParaRPr lang="en-US" dirty="0"/>
                        </a:p>
                      </a:txBody>
                      <a:tcPr/>
                    </a:tc>
                  </a:tr>
                  <a:tr h="1021146">
                    <a:tc vMerge="1">
                      <a:txBody>
                        <a:bodyPr/>
                        <a:lstStyle/>
                        <a:p>
                          <a:pPr algn="ctr"/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hybrid augmenting path / push-relabel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1" dirty="0" smtClean="0"/>
                            <a:t>Manual</a:t>
                          </a:r>
                          <a:r>
                            <a:rPr lang="en-US" dirty="0" smtClean="0"/>
                            <a:t> selection of graph </a:t>
                          </a:r>
                          <a:r>
                            <a:rPr lang="en-US" b="1" dirty="0" smtClean="0"/>
                            <a:t>partitions</a:t>
                          </a:r>
                          <a:endParaRPr lang="en-US" b="1" dirty="0"/>
                        </a:p>
                      </a:txBody>
                      <a:tcPr/>
                    </a:tc>
                  </a:tr>
                  <a:tr h="1021146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1" dirty="0" smtClean="0"/>
                            <a:t>Combine solutions</a:t>
                          </a:r>
                          <a:endParaRPr lang="en-US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3"/>
                          <a:stretch>
                            <a:fillRect l="-100218" t="-247619" r="-100871" b="-1011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Restricted</a:t>
                          </a:r>
                          <a:r>
                            <a:rPr lang="en-US" baseline="0" dirty="0" smtClean="0"/>
                            <a:t> selection of </a:t>
                          </a:r>
                          <a:r>
                            <a:rPr lang="en-US" b="1" baseline="0" dirty="0" smtClean="0"/>
                            <a:t>cost functions</a:t>
                          </a:r>
                          <a:endParaRPr lang="en-US" b="1" dirty="0"/>
                        </a:p>
                      </a:txBody>
                      <a:tcPr/>
                    </a:tc>
                  </a:tr>
                  <a:tr h="1021146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1" dirty="0" smtClean="0"/>
                            <a:t>DP / message passing</a:t>
                          </a:r>
                          <a:endParaRPr lang="en-US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0" dirty="0" smtClean="0"/>
                            <a:t>Find appropriate schemes, linear-time DP</a:t>
                          </a:r>
                          <a:endParaRPr lang="en-US" b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Depends on </a:t>
                          </a:r>
                          <a:r>
                            <a:rPr lang="en-US" dirty="0" smtClean="0"/>
                            <a:t>scheme and/or cost</a:t>
                          </a:r>
                          <a:endParaRPr lang="en-US" dirty="0"/>
                        </a:p>
                      </a:txBody>
                      <a:tcPr/>
                    </a:tc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1061447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Our goals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Come as close as possible to “one size fits all”</a:t>
            </a:r>
          </a:p>
          <a:p>
            <a:pPr marL="701675" lvl="2" indent="-342900">
              <a:buFont typeface="Arial" panose="020B0604020202020204" pitchFamily="34" charset="0"/>
              <a:buChar char="•"/>
            </a:pPr>
            <a:r>
              <a:rPr lang="en-US" dirty="0" smtClean="0"/>
              <a:t>Avoid restrictions on cost functions or topology</a:t>
            </a:r>
          </a:p>
          <a:p>
            <a:pPr marL="701675" lvl="2" indent="-342900">
              <a:buFont typeface="Arial" panose="020B0604020202020204" pitchFamily="34" charset="0"/>
              <a:buChar char="•"/>
            </a:pPr>
            <a:r>
              <a:rPr lang="en-US" dirty="0" smtClean="0"/>
              <a:t>Solve large systems efficiently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Design system for massively-parallel hardware</a:t>
            </a:r>
          </a:p>
          <a:p>
            <a:pPr marL="701675" lvl="2" indent="-342900">
              <a:buFont typeface="Arial" panose="020B0604020202020204" pitchFamily="34" charset="0"/>
              <a:buChar char="•"/>
            </a:pPr>
            <a:r>
              <a:rPr lang="en-US" dirty="0" smtClean="0"/>
              <a:t>Avoid irregular workloads despite irregular input data</a:t>
            </a:r>
          </a:p>
          <a:p>
            <a:pPr marL="701675" lvl="2" indent="-342900">
              <a:buFont typeface="Arial" panose="020B0604020202020204" pitchFamily="34" charset="0"/>
              <a:buChar char="•"/>
            </a:pPr>
            <a:r>
              <a:rPr lang="en-US" dirty="0" smtClean="0"/>
              <a:t>Offer enough fine-grained parallelism to satisfy computational resources</a:t>
            </a:r>
          </a:p>
          <a:p>
            <a:pPr marL="701675" lvl="2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3216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räsentationsvorlage_BWL9">
  <a:themeElements>
    <a:clrScheme name="v1_TUD_Präsentation_ro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v1_TUD_Präsentation_ro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v1_TUD_Präsentation_ro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1_TUD_Präsentation_rot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1_TUD_Präsentation_rot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1_TUD_Präsentation_rot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1_TUD_Präsentation_rot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1_TUD_Präsentation_rot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1_TUD_Präsentation_rot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1_TUD_Präsentation_rot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1_TUD_Präsentation_rot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1_TUD_Präsentation_rot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1_TUD_Präsentation_rot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1_TUD_Präsentation_rot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Präsentationsvorlage_BWL9</Template>
  <TotalTime>2023</TotalTime>
  <Words>3107</Words>
  <Application>Microsoft Office PowerPoint</Application>
  <PresentationFormat>On-screen Show (4:3)</PresentationFormat>
  <Paragraphs>709</Paragraphs>
  <Slides>70</Slides>
  <Notes>33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70</vt:i4>
      </vt:variant>
    </vt:vector>
  </HeadingPairs>
  <TitlesOfParts>
    <vt:vector size="78" baseType="lpstr">
      <vt:lpstr>Arial</vt:lpstr>
      <vt:lpstr>Bitstream Charter</vt:lpstr>
      <vt:lpstr>Cambria Math</vt:lpstr>
      <vt:lpstr>FrontPage</vt:lpstr>
      <vt:lpstr>Stafford</vt:lpstr>
      <vt:lpstr>Tahoma</vt:lpstr>
      <vt:lpstr>Wingdings</vt:lpstr>
      <vt:lpstr>Präsentationsvorlage_BWL9</vt:lpstr>
      <vt:lpstr>A Fast, Massively Parallel Solver for Large, Irregular, Pairwise Markov Random Fields</vt:lpstr>
      <vt:lpstr>Pairwise MRF (from an optimization POV)</vt:lpstr>
      <vt:lpstr>MRF in a graphics application (I)</vt:lpstr>
      <vt:lpstr>MRF in a graphics application (II)</vt:lpstr>
      <vt:lpstr>MRF in a graphics application (III)</vt:lpstr>
      <vt:lpstr>Related work: problem reductions</vt:lpstr>
      <vt:lpstr>Related work: problem reductions</vt:lpstr>
      <vt:lpstr>Related work: parallelism</vt:lpstr>
      <vt:lpstr>Our goals</vt:lpstr>
      <vt:lpstr>Massively-parallel DP on acyclic graphs</vt:lpstr>
      <vt:lpstr>Closely related: CK-BCD</vt:lpstr>
      <vt:lpstr>Components &amp; control flow</vt:lpstr>
      <vt:lpstr>Components &amp; control flow</vt:lpstr>
      <vt:lpstr>Our BCD scheme</vt:lpstr>
      <vt:lpstr>Our BCD scheme</vt:lpstr>
      <vt:lpstr>Sampling maximal, acyclic coordinate sets</vt:lpstr>
      <vt:lpstr>Collisions in parallel execution</vt:lpstr>
      <vt:lpstr>Handling collisions</vt:lpstr>
      <vt:lpstr>Handling collisions</vt:lpstr>
      <vt:lpstr>Regularizing the parallel workload</vt:lpstr>
      <vt:lpstr>Components &amp; control flow</vt:lpstr>
      <vt:lpstr>(Multilevel) Region Graphs</vt:lpstr>
      <vt:lpstr>Components &amp; control flow</vt:lpstr>
      <vt:lpstr>Growing spanning trees</vt:lpstr>
      <vt:lpstr>Benchmarks</vt:lpstr>
      <vt:lpstr>Small dataset</vt:lpstr>
      <vt:lpstr>Medium dataset</vt:lpstr>
      <vt:lpstr>Large dataset</vt:lpstr>
      <vt:lpstr>Dataset with a large label set</vt:lpstr>
      <vt:lpstr>Influence of heuristics</vt:lpstr>
      <vt:lpstr>Why you might want to use it</vt:lpstr>
      <vt:lpstr>Code &amp; datasets</vt:lpstr>
      <vt:lpstr>Backup slides</vt:lpstr>
      <vt:lpstr>Ensuring maximality</vt:lpstr>
      <vt:lpstr>Markov Random Fields</vt:lpstr>
      <vt:lpstr>Markov Random Fields (cont.)</vt:lpstr>
      <vt:lpstr>Maximum A Posteriori Problem</vt:lpstr>
      <vt:lpstr>Assumptions on MRF in this work</vt:lpstr>
      <vt:lpstr>Classification of MRF solvers in related work</vt:lpstr>
      <vt:lpstr>Lessons learnt from first experiments</vt:lpstr>
      <vt:lpstr>MAP on tree-shaped MRFs</vt:lpstr>
      <vt:lpstr>DP on tree-shaped MRFs (leaf nodes)</vt:lpstr>
      <vt:lpstr>DP on tree-shaped MRFs (leaf nodes)</vt:lpstr>
      <vt:lpstr>Label costs</vt:lpstr>
      <vt:lpstr>Considerations on the implementation</vt:lpstr>
      <vt:lpstr>Growing spanning trees</vt:lpstr>
      <vt:lpstr>Growing spanning trees</vt:lpstr>
      <vt:lpstr>Growing spanning trees</vt:lpstr>
      <vt:lpstr>Growing spanning trees</vt:lpstr>
      <vt:lpstr>Growing spanning trees</vt:lpstr>
      <vt:lpstr>Growing spanning trees</vt:lpstr>
      <vt:lpstr>Growing spanning trees</vt:lpstr>
      <vt:lpstr>Growing spanning trees</vt:lpstr>
      <vt:lpstr>Growing spanning trees</vt:lpstr>
      <vt:lpstr>Growing spanning trees</vt:lpstr>
      <vt:lpstr>Considerations on the implementation</vt:lpstr>
      <vt:lpstr>Why not simply use spanning trees?</vt:lpstr>
      <vt:lpstr>Acyclic coordinate sets: definition</vt:lpstr>
      <vt:lpstr>Growing acyclic coordinates</vt:lpstr>
      <vt:lpstr>Sampling maximal, acyclic coordinate sets</vt:lpstr>
      <vt:lpstr>Sampling maximal, acyclic coordinate sets</vt:lpstr>
      <vt:lpstr>Sampling maximal, acyclic coordinate sets</vt:lpstr>
      <vt:lpstr>Sampling maximal, acyclic coordinate sets</vt:lpstr>
      <vt:lpstr>Sampling maximal, acyclic coordinate sets</vt:lpstr>
      <vt:lpstr>Collisions in parallel execution</vt:lpstr>
      <vt:lpstr>Considerations on the implementation</vt:lpstr>
      <vt:lpstr>Datasets for evaluation (selection)</vt:lpstr>
      <vt:lpstr>Anti-metric binary costs</vt:lpstr>
      <vt:lpstr>Evaluation of label costs</vt:lpstr>
      <vt:lpstr>Conclusion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Moritz Lohse</dc:creator>
  <cp:lastModifiedBy>Daniel Thürck</cp:lastModifiedBy>
  <cp:revision>150</cp:revision>
  <cp:lastPrinted>2016-06-17T11:24:08Z</cp:lastPrinted>
  <dcterms:created xsi:type="dcterms:W3CDTF">2009-12-23T09:42:49Z</dcterms:created>
  <dcterms:modified xsi:type="dcterms:W3CDTF">2016-06-22T08:21:53Z</dcterms:modified>
</cp:coreProperties>
</file>