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56" r:id="rId3"/>
    <p:sldId id="259" r:id="rId4"/>
    <p:sldId id="273" r:id="rId5"/>
    <p:sldId id="274" r:id="rId6"/>
    <p:sldId id="275" r:id="rId7"/>
    <p:sldId id="276" r:id="rId8"/>
    <p:sldId id="278" r:id="rId9"/>
    <p:sldId id="263" r:id="rId10"/>
    <p:sldId id="267" r:id="rId11"/>
    <p:sldId id="277" r:id="rId12"/>
    <p:sldId id="280" r:id="rId13"/>
    <p:sldId id="269" r:id="rId14"/>
    <p:sldId id="279"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FF"/>
    <a:srgbClr val="FFE699"/>
    <a:srgbClr val="BDD7EE"/>
    <a:srgbClr val="E99B9B"/>
    <a:srgbClr val="C4C4C4"/>
    <a:srgbClr val="79ADDD"/>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4" autoAdjust="0"/>
    <p:restoredTop sz="81091" autoAdjust="0"/>
  </p:normalViewPr>
  <p:slideViewPr>
    <p:cSldViewPr showGuides="1">
      <p:cViewPr varScale="1">
        <p:scale>
          <a:sx n="72" d="100"/>
          <a:sy n="72" d="100"/>
        </p:scale>
        <p:origin x="1478" y="58"/>
      </p:cViewPr>
      <p:guideLst>
        <p:guide orient="horz" pos="2160"/>
        <p:guide pos="3840"/>
      </p:guideLst>
    </p:cSldViewPr>
  </p:slideViewPr>
  <p:notesTextViewPr>
    <p:cViewPr>
      <p:scale>
        <a:sx n="3" d="2"/>
        <a:sy n="3" d="2"/>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Work\kvaidya1_kvaidya1-MOBL2_385\AVC\work_branches\ART\projects\2015\watertight_incremental_traversal\Paper\Figures\Keel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Work\kvaidya1_kvaidya1-MOBL2_385\AVC\work_branches\ART\projects\2015\watertight_incremental_traversal\Paper\Figures\Keel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simResult!$AV$67</c:f>
              <c:strCache>
                <c:ptCount val="1"/>
                <c:pt idx="0">
                  <c:v>Showdown</c:v>
                </c:pt>
              </c:strCache>
            </c:strRef>
          </c:tx>
          <c:spPr>
            <a:ln w="38100" cap="rnd">
              <a:solidFill>
                <a:schemeClr val="accent1"/>
              </a:solidFill>
              <a:round/>
            </a:ln>
            <a:effectLst/>
          </c:spPr>
          <c:marker>
            <c:symbol val="triangle"/>
            <c:size val="8"/>
            <c:spPr>
              <a:solidFill>
                <a:schemeClr val="accent1"/>
              </a:solidFill>
              <a:ln w="9525">
                <a:solidFill>
                  <a:schemeClr val="accent1"/>
                </a:solidFill>
              </a:ln>
              <a:effectLst/>
            </c:spPr>
          </c:marker>
          <c:cat>
            <c:numRef>
              <c:f>simResult!$AU$68:$AU$72</c:f>
              <c:numCache>
                <c:formatCode>General</c:formatCode>
                <c:ptCount val="5"/>
                <c:pt idx="0">
                  <c:v>5</c:v>
                </c:pt>
                <c:pt idx="1">
                  <c:v>6</c:v>
                </c:pt>
                <c:pt idx="2">
                  <c:v>7</c:v>
                </c:pt>
                <c:pt idx="3">
                  <c:v>8</c:v>
                </c:pt>
                <c:pt idx="4">
                  <c:v>9</c:v>
                </c:pt>
              </c:numCache>
            </c:numRef>
          </c:cat>
          <c:val>
            <c:numRef>
              <c:f>simResult!$AV$68:$AV$72</c:f>
              <c:numCache>
                <c:formatCode>General</c:formatCode>
                <c:ptCount val="5"/>
                <c:pt idx="0">
                  <c:v>33.207685042999344</c:v>
                </c:pt>
                <c:pt idx="1">
                  <c:v>16.858413764798755</c:v>
                </c:pt>
                <c:pt idx="2">
                  <c:v>8.5205777347936902</c:v>
                </c:pt>
                <c:pt idx="3">
                  <c:v>4.554533218757399</c:v>
                </c:pt>
                <c:pt idx="4">
                  <c:v>2.1560910081677775</c:v>
                </c:pt>
              </c:numCache>
            </c:numRef>
          </c:val>
          <c:smooth val="0"/>
        </c:ser>
        <c:ser>
          <c:idx val="1"/>
          <c:order val="1"/>
          <c:tx>
            <c:strRef>
              <c:f>simResult!$AW$67</c:f>
              <c:strCache>
                <c:ptCount val="1"/>
                <c:pt idx="0">
                  <c:v>Temple</c:v>
                </c:pt>
              </c:strCache>
            </c:strRef>
          </c:tx>
          <c:spPr>
            <a:ln w="38100" cap="rnd">
              <a:solidFill>
                <a:schemeClr val="accent2"/>
              </a:solidFill>
              <a:round/>
            </a:ln>
            <a:effectLst/>
          </c:spPr>
          <c:marker>
            <c:symbol val="circle"/>
            <c:size val="6"/>
            <c:spPr>
              <a:solidFill>
                <a:schemeClr val="accent2"/>
              </a:solidFill>
              <a:ln w="9525">
                <a:solidFill>
                  <a:schemeClr val="accent2"/>
                </a:solidFill>
              </a:ln>
              <a:effectLst/>
            </c:spPr>
          </c:marker>
          <c:cat>
            <c:numRef>
              <c:f>simResult!$AU$68:$AU$72</c:f>
              <c:numCache>
                <c:formatCode>General</c:formatCode>
                <c:ptCount val="5"/>
                <c:pt idx="0">
                  <c:v>5</c:v>
                </c:pt>
                <c:pt idx="1">
                  <c:v>6</c:v>
                </c:pt>
                <c:pt idx="2">
                  <c:v>7</c:v>
                </c:pt>
                <c:pt idx="3">
                  <c:v>8</c:v>
                </c:pt>
                <c:pt idx="4">
                  <c:v>9</c:v>
                </c:pt>
              </c:numCache>
            </c:numRef>
          </c:cat>
          <c:val>
            <c:numRef>
              <c:f>simResult!$AW$68:$AW$72</c:f>
              <c:numCache>
                <c:formatCode>General</c:formatCode>
                <c:ptCount val="5"/>
                <c:pt idx="0">
                  <c:v>33.168010405290573</c:v>
                </c:pt>
                <c:pt idx="1">
                  <c:v>16.480795171373572</c:v>
                </c:pt>
                <c:pt idx="2">
                  <c:v>9.8083235064109857</c:v>
                </c:pt>
                <c:pt idx="3">
                  <c:v>4.6389207958512486</c:v>
                </c:pt>
                <c:pt idx="4">
                  <c:v>2.3060257363231926</c:v>
                </c:pt>
              </c:numCache>
            </c:numRef>
          </c:val>
          <c:smooth val="0"/>
        </c:ser>
        <c:ser>
          <c:idx val="2"/>
          <c:order val="2"/>
          <c:tx>
            <c:strRef>
              <c:f>simResult!$AX$67</c:f>
              <c:strCache>
                <c:ptCount val="1"/>
                <c:pt idx="0">
                  <c:v>Crown</c:v>
                </c:pt>
              </c:strCache>
            </c:strRef>
          </c:tx>
          <c:spPr>
            <a:ln w="38100" cap="rnd">
              <a:solidFill>
                <a:schemeClr val="accent3"/>
              </a:solidFill>
              <a:round/>
            </a:ln>
            <a:effectLst/>
          </c:spPr>
          <c:marker>
            <c:symbol val="diamond"/>
            <c:size val="8"/>
            <c:spPr>
              <a:solidFill>
                <a:schemeClr val="accent3"/>
              </a:solidFill>
              <a:ln w="9525">
                <a:solidFill>
                  <a:schemeClr val="accent3"/>
                </a:solidFill>
              </a:ln>
              <a:effectLst/>
            </c:spPr>
          </c:marker>
          <c:cat>
            <c:numRef>
              <c:f>simResult!$AU$68:$AU$72</c:f>
              <c:numCache>
                <c:formatCode>General</c:formatCode>
                <c:ptCount val="5"/>
                <c:pt idx="0">
                  <c:v>5</c:v>
                </c:pt>
                <c:pt idx="1">
                  <c:v>6</c:v>
                </c:pt>
                <c:pt idx="2">
                  <c:v>7</c:v>
                </c:pt>
                <c:pt idx="3">
                  <c:v>8</c:v>
                </c:pt>
                <c:pt idx="4">
                  <c:v>9</c:v>
                </c:pt>
              </c:numCache>
            </c:numRef>
          </c:cat>
          <c:val>
            <c:numRef>
              <c:f>simResult!$AX$68:$AX$72</c:f>
              <c:numCache>
                <c:formatCode>General</c:formatCode>
                <c:ptCount val="5"/>
                <c:pt idx="0">
                  <c:v>23.737074989107356</c:v>
                </c:pt>
                <c:pt idx="1">
                  <c:v>10.789203140970116</c:v>
                </c:pt>
                <c:pt idx="2">
                  <c:v>5.4124710025097897</c:v>
                </c:pt>
                <c:pt idx="3">
                  <c:v>2.7659237751085612</c:v>
                </c:pt>
                <c:pt idx="4">
                  <c:v>1.3156194321826575</c:v>
                </c:pt>
              </c:numCache>
            </c:numRef>
          </c:val>
          <c:smooth val="0"/>
        </c:ser>
        <c:ser>
          <c:idx val="3"/>
          <c:order val="3"/>
          <c:tx>
            <c:strRef>
              <c:f>simResult!$AY$67</c:f>
              <c:strCache>
                <c:ptCount val="1"/>
                <c:pt idx="0">
                  <c:v>Sanmiguel</c:v>
                </c:pt>
              </c:strCache>
            </c:strRef>
          </c:tx>
          <c:spPr>
            <a:ln w="38100" cap="rnd">
              <a:solidFill>
                <a:schemeClr val="accent4"/>
              </a:solidFill>
              <a:round/>
            </a:ln>
            <a:effectLst/>
          </c:spPr>
          <c:marker>
            <c:symbol val="x"/>
            <c:size val="6"/>
            <c:spPr>
              <a:solidFill>
                <a:schemeClr val="accent4"/>
              </a:solidFill>
              <a:ln w="9525">
                <a:solidFill>
                  <a:schemeClr val="accent4"/>
                </a:solidFill>
              </a:ln>
              <a:effectLst/>
            </c:spPr>
          </c:marker>
          <c:cat>
            <c:numRef>
              <c:f>simResult!$AU$68:$AU$72</c:f>
              <c:numCache>
                <c:formatCode>General</c:formatCode>
                <c:ptCount val="5"/>
                <c:pt idx="0">
                  <c:v>5</c:v>
                </c:pt>
                <c:pt idx="1">
                  <c:v>6</c:v>
                </c:pt>
                <c:pt idx="2">
                  <c:v>7</c:v>
                </c:pt>
                <c:pt idx="3">
                  <c:v>8</c:v>
                </c:pt>
                <c:pt idx="4">
                  <c:v>9</c:v>
                </c:pt>
              </c:numCache>
            </c:numRef>
          </c:cat>
          <c:val>
            <c:numRef>
              <c:f>simResult!$AY$68:$AY$72</c:f>
              <c:numCache>
                <c:formatCode>General</c:formatCode>
                <c:ptCount val="5"/>
                <c:pt idx="0">
                  <c:v>22.076040214776242</c:v>
                </c:pt>
                <c:pt idx="1">
                  <c:v>7.7702953702610102</c:v>
                </c:pt>
                <c:pt idx="2">
                  <c:v>4.0355119067164082</c:v>
                </c:pt>
                <c:pt idx="3">
                  <c:v>2.8298688284571227</c:v>
                </c:pt>
                <c:pt idx="4">
                  <c:v>1.1406789461787099</c:v>
                </c:pt>
              </c:numCache>
            </c:numRef>
          </c:val>
          <c:smooth val="0"/>
        </c:ser>
        <c:dLbls>
          <c:showLegendKey val="0"/>
          <c:showVal val="0"/>
          <c:showCatName val="0"/>
          <c:showSerName val="0"/>
          <c:showPercent val="0"/>
          <c:showBubbleSize val="0"/>
        </c:dLbls>
        <c:marker val="1"/>
        <c:smooth val="0"/>
        <c:axId val="293286424"/>
        <c:axId val="293289168"/>
      </c:lineChart>
      <c:catAx>
        <c:axId val="293286424"/>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r>
                  <a:rPr lang="en-US" sz="180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Plane Offset Bits</a:t>
                </a:r>
              </a:p>
            </c:rich>
          </c:tx>
          <c:layout>
            <c:manualLayout>
              <c:xMode val="edge"/>
              <c:yMode val="edge"/>
              <c:x val="0.35395728120191872"/>
              <c:y val="0.91984544761474973"/>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93289168"/>
        <c:crosses val="autoZero"/>
        <c:auto val="1"/>
        <c:lblAlgn val="ctr"/>
        <c:lblOffset val="20"/>
        <c:noMultiLvlLbl val="0"/>
      </c:catAx>
      <c:valAx>
        <c:axId val="293289168"/>
        <c:scaling>
          <c:orientation val="minMax"/>
          <c:max val="3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r>
                  <a:rPr lang="en-US" sz="180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Additional Traversal Steps (%)</a:t>
                </a:r>
              </a:p>
            </c:rich>
          </c:tx>
          <c:layout>
            <c:manualLayout>
              <c:xMode val="edge"/>
              <c:yMode val="edge"/>
              <c:x val="1.3150511358493982E-3"/>
              <c:y val="6.7904589991316419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93286424"/>
        <c:crosses val="autoZero"/>
        <c:crossBetween val="between"/>
      </c:valAx>
      <c:spPr>
        <a:noFill/>
        <a:ln>
          <a:noFill/>
        </a:ln>
        <a:effectLst/>
      </c:spPr>
    </c:plotArea>
    <c:legend>
      <c:legendPos val="tr"/>
      <c:layout>
        <c:manualLayout>
          <c:xMode val="edge"/>
          <c:yMode val="edge"/>
          <c:x val="0.61803909856095562"/>
          <c:y val="1.6973156106199535E-2"/>
          <c:w val="0.36208145533532443"/>
          <c:h val="0.28880390607546569"/>
        </c:manualLayout>
      </c:layout>
      <c:overlay val="1"/>
      <c:spPr>
        <a:solidFill>
          <a:schemeClr val="bg1"/>
        </a:solidFill>
        <a:ln>
          <a:solidFill>
            <a:schemeClr val="bg1">
              <a:lumMod val="75000"/>
            </a:schemeClr>
          </a:solidFill>
        </a:ln>
        <a:effectLst/>
      </c:spPr>
      <c:txPr>
        <a:bodyPr rot="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simResult!$AI$90</c:f>
              <c:strCache>
                <c:ptCount val="1"/>
                <c:pt idx="0">
                  <c:v>TPU (8-Bit)</c:v>
                </c:pt>
              </c:strCache>
            </c:strRef>
          </c:tx>
          <c:spPr>
            <a:solidFill>
              <a:schemeClr val="accent1">
                <a:lumMod val="60000"/>
                <a:lumOff val="40000"/>
              </a:schemeClr>
            </a:solidFill>
            <a:ln>
              <a:noFill/>
            </a:ln>
            <a:effectLst/>
          </c:spPr>
          <c:invertIfNegative val="0"/>
          <c:cat>
            <c:strRef>
              <c:f>simResult!$AJ$89:$AM$89</c:f>
              <c:strCache>
                <c:ptCount val="4"/>
                <c:pt idx="0">
                  <c:v>Showdown</c:v>
                </c:pt>
                <c:pt idx="1">
                  <c:v>Temple</c:v>
                </c:pt>
                <c:pt idx="2">
                  <c:v>Crown</c:v>
                </c:pt>
                <c:pt idx="3">
                  <c:v>Sanmiguel</c:v>
                </c:pt>
              </c:strCache>
            </c:strRef>
          </c:cat>
          <c:val>
            <c:numRef>
              <c:f>simResult!$AJ$90:$AM$90</c:f>
              <c:numCache>
                <c:formatCode>General</c:formatCode>
                <c:ptCount val="4"/>
                <c:pt idx="0">
                  <c:v>19.332887992868237</c:v>
                </c:pt>
                <c:pt idx="1">
                  <c:v>24.408351398674924</c:v>
                </c:pt>
                <c:pt idx="2">
                  <c:v>17.998800156252528</c:v>
                </c:pt>
                <c:pt idx="3">
                  <c:v>13.643719071428166</c:v>
                </c:pt>
              </c:numCache>
            </c:numRef>
          </c:val>
        </c:ser>
        <c:ser>
          <c:idx val="2"/>
          <c:order val="1"/>
          <c:tx>
            <c:strRef>
              <c:f>simResult!$AI$91</c:f>
              <c:strCache>
                <c:ptCount val="1"/>
                <c:pt idx="0">
                  <c:v>TPU (10-Bit)</c:v>
                </c:pt>
              </c:strCache>
            </c:strRef>
          </c:tx>
          <c:spPr>
            <a:solidFill>
              <a:schemeClr val="accent5"/>
            </a:solidFill>
            <a:ln>
              <a:noFill/>
            </a:ln>
            <a:effectLst/>
          </c:spPr>
          <c:invertIfNegative val="0"/>
          <c:cat>
            <c:strRef>
              <c:f>simResult!$AJ$89:$AM$89</c:f>
              <c:strCache>
                <c:ptCount val="4"/>
                <c:pt idx="0">
                  <c:v>Showdown</c:v>
                </c:pt>
                <c:pt idx="1">
                  <c:v>Temple</c:v>
                </c:pt>
                <c:pt idx="2">
                  <c:v>Crown</c:v>
                </c:pt>
                <c:pt idx="3">
                  <c:v>Sanmiguel</c:v>
                </c:pt>
              </c:strCache>
            </c:strRef>
          </c:cat>
          <c:val>
            <c:numRef>
              <c:f>simResult!$AJ$91:$AM$91</c:f>
              <c:numCache>
                <c:formatCode>General</c:formatCode>
                <c:ptCount val="4"/>
                <c:pt idx="0">
                  <c:v>17.274198927725323</c:v>
                </c:pt>
                <c:pt idx="1">
                  <c:v>18.286494708607705</c:v>
                </c:pt>
                <c:pt idx="2">
                  <c:v>12.43441507822196</c:v>
                </c:pt>
                <c:pt idx="3">
                  <c:v>9.1362907899470684</c:v>
                </c:pt>
              </c:numCache>
            </c:numRef>
          </c:val>
        </c:ser>
        <c:ser>
          <c:idx val="1"/>
          <c:order val="2"/>
          <c:tx>
            <c:strRef>
              <c:f>simResult!$AI$92</c:f>
              <c:strCache>
                <c:ptCount val="1"/>
                <c:pt idx="0">
                  <c:v>OUR</c:v>
                </c:pt>
              </c:strCache>
            </c:strRef>
          </c:tx>
          <c:spPr>
            <a:solidFill>
              <a:schemeClr val="accent2">
                <a:lumMod val="50000"/>
              </a:schemeClr>
            </a:solidFill>
            <a:ln>
              <a:noFill/>
            </a:ln>
            <a:effectLst/>
          </c:spPr>
          <c:invertIfNegative val="0"/>
          <c:cat>
            <c:strRef>
              <c:f>simResult!$AJ$89:$AM$89</c:f>
              <c:strCache>
                <c:ptCount val="4"/>
                <c:pt idx="0">
                  <c:v>Showdown</c:v>
                </c:pt>
                <c:pt idx="1">
                  <c:v>Temple</c:v>
                </c:pt>
                <c:pt idx="2">
                  <c:v>Crown</c:v>
                </c:pt>
                <c:pt idx="3">
                  <c:v>Sanmiguel</c:v>
                </c:pt>
              </c:strCache>
            </c:strRef>
          </c:cat>
          <c:val>
            <c:numRef>
              <c:f>simResult!$AJ$92:$AM$92</c:f>
              <c:numCache>
                <c:formatCode>General</c:formatCode>
                <c:ptCount val="4"/>
                <c:pt idx="0">
                  <c:v>16.858413764798755</c:v>
                </c:pt>
                <c:pt idx="1">
                  <c:v>16.480795171373572</c:v>
                </c:pt>
                <c:pt idx="2">
                  <c:v>10.789203140970116</c:v>
                </c:pt>
                <c:pt idx="3">
                  <c:v>7.7702953702610102</c:v>
                </c:pt>
              </c:numCache>
            </c:numRef>
          </c:val>
        </c:ser>
        <c:dLbls>
          <c:showLegendKey val="0"/>
          <c:showVal val="0"/>
          <c:showCatName val="0"/>
          <c:showSerName val="0"/>
          <c:showPercent val="0"/>
          <c:showBubbleSize val="0"/>
        </c:dLbls>
        <c:gapWidth val="219"/>
        <c:overlap val="-27"/>
        <c:axId val="293281720"/>
        <c:axId val="293283288"/>
      </c:barChart>
      <c:catAx>
        <c:axId val="293281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93283288"/>
        <c:crosses val="autoZero"/>
        <c:auto val="1"/>
        <c:lblAlgn val="ctr"/>
        <c:lblOffset val="100"/>
        <c:noMultiLvlLbl val="0"/>
      </c:catAx>
      <c:valAx>
        <c:axId val="293283288"/>
        <c:scaling>
          <c:orientation val="minMax"/>
          <c:max val="3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r>
                  <a:rPr lang="en-US" sz="180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Additional</a:t>
                </a:r>
                <a:r>
                  <a:rPr lang="en-US" sz="18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lang="en-US" sz="180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Traverrsal Steps (%)</a:t>
                </a:r>
              </a:p>
            </c:rich>
          </c:tx>
          <c:layout>
            <c:manualLayout>
              <c:xMode val="edge"/>
              <c:yMode val="edge"/>
              <c:x val="0"/>
              <c:y val="5.431129035699806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93281720"/>
        <c:crosses val="autoZero"/>
        <c:crossBetween val="between"/>
      </c:valAx>
      <c:spPr>
        <a:noFill/>
        <a:ln>
          <a:noFill/>
        </a:ln>
        <a:effectLst/>
      </c:spPr>
    </c:plotArea>
    <c:legend>
      <c:legendPos val="tr"/>
      <c:layout>
        <c:manualLayout>
          <c:xMode val="edge"/>
          <c:yMode val="edge"/>
          <c:x val="0.66138569626391797"/>
          <c:y val="1.7250496127008512E-2"/>
          <c:w val="0.31667496582183158"/>
          <c:h val="0.2328605831629274"/>
        </c:manualLayout>
      </c:layout>
      <c:overlay val="1"/>
      <c:spPr>
        <a:solidFill>
          <a:schemeClr val="bg1"/>
        </a:solidFill>
        <a:ln>
          <a:solidFill>
            <a:schemeClr val="bg1">
              <a:lumMod val="75000"/>
            </a:schemeClr>
          </a:solidFill>
        </a:ln>
        <a:effectLst/>
      </c:spPr>
      <c:txPr>
        <a:bodyPr rot="0" spcFirstLastPara="1" vertOverflow="ellipsis" vert="horz" wrap="square" anchor="ctr" anchorCtr="1"/>
        <a:lstStyle/>
        <a:p>
          <a:pPr>
            <a:defRPr sz="18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F1BEC-601B-4353-9FBD-0E29FB58CF87}" type="datetimeFigureOut">
              <a:rPr lang="en-US" smtClean="0"/>
              <a:t>6/21/2016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07B61-0B2B-4147-91D6-4CB8B6301AD9}" type="slidenum">
              <a:rPr lang="en-US" smtClean="0"/>
              <a:t>‹#›</a:t>
            </a:fld>
            <a:endParaRPr lang="en-US"/>
          </a:p>
        </p:txBody>
      </p:sp>
    </p:spTree>
    <p:extLst>
      <p:ext uri="{BB962C8B-B14F-4D97-AF65-F5344CB8AC3E}">
        <p14:creationId xmlns:p14="http://schemas.microsoft.com/office/powerpoint/2010/main" val="69093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07B61-0B2B-4147-91D6-4CB8B6301AD9}" type="slidenum">
              <a:rPr lang="en-US" smtClean="0"/>
              <a:t>1</a:t>
            </a:fld>
            <a:endParaRPr lang="en-US"/>
          </a:p>
        </p:txBody>
      </p:sp>
    </p:spTree>
    <p:extLst>
      <p:ext uri="{BB962C8B-B14F-4D97-AF65-F5344CB8AC3E}">
        <p14:creationId xmlns:p14="http://schemas.microsoft.com/office/powerpoint/2010/main" val="61730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computing the plane distances, a numerical error can be introduced.</a:t>
            </a:r>
          </a:p>
          <a:p>
            <a:endParaRPr lang="en-US" baseline="0" dirty="0" smtClean="0"/>
          </a:p>
          <a:p>
            <a:r>
              <a:rPr lang="en-US" baseline="0" dirty="0" smtClean="0"/>
              <a:t>With incremental compression and traversal this error can accumulate over several steps.</a:t>
            </a:r>
            <a:endParaRPr lang="en-US" dirty="0" smtClean="0"/>
          </a:p>
          <a:p>
            <a:endParaRPr lang="en-US" dirty="0" smtClean="0"/>
          </a:p>
          <a:p>
            <a:r>
              <a:rPr lang="en-US" dirty="0" smtClean="0"/>
              <a:t>These errors can be acceptable as long as we can guarantee watertight intersections </a:t>
            </a:r>
            <a:r>
              <a:rPr lang="en-US" dirty="0" err="1" smtClean="0"/>
              <a:t>i.e</a:t>
            </a:r>
            <a:r>
              <a:rPr lang="en-US" baseline="0" dirty="0" smtClean="0"/>
              <a:t> there are no false misses. This can be achieved by ensuring that there are no +</a:t>
            </a:r>
            <a:r>
              <a:rPr lang="en-US" baseline="0" dirty="0" err="1" smtClean="0"/>
              <a:t>ve</a:t>
            </a:r>
            <a:r>
              <a:rPr lang="en-US" baseline="0" dirty="0" smtClean="0"/>
              <a:t> errors in lambda and no –</a:t>
            </a:r>
            <a:r>
              <a:rPr lang="en-US" baseline="0" dirty="0" err="1" smtClean="0"/>
              <a:t>ve</a:t>
            </a:r>
            <a:r>
              <a:rPr lang="en-US" baseline="0" dirty="0" smtClean="0"/>
              <a:t> errors in mu.</a:t>
            </a:r>
          </a:p>
          <a:p>
            <a:endParaRPr lang="en-US" baseline="0" dirty="0" smtClean="0"/>
          </a:p>
          <a:p>
            <a:r>
              <a:rPr lang="en-US" baseline="0" dirty="0" smtClean="0"/>
              <a:t>By carefully rounding the computations we can guarantee that there are no +</a:t>
            </a:r>
            <a:r>
              <a:rPr lang="en-US" baseline="0" dirty="0" err="1" smtClean="0"/>
              <a:t>ve</a:t>
            </a:r>
            <a:r>
              <a:rPr lang="en-US" baseline="0" dirty="0" smtClean="0"/>
              <a:t> errors in lambda.</a:t>
            </a:r>
          </a:p>
          <a:p>
            <a:r>
              <a:rPr lang="en-US" dirty="0" smtClean="0"/>
              <a:t>However note that both the lower and upper planes were encoded with respect</a:t>
            </a:r>
            <a:r>
              <a:rPr lang="en-US" baseline="0" dirty="0" smtClean="0"/>
              <a:t> to the origin and therefore mu is incrementally computed with respect to the previous lambda.</a:t>
            </a:r>
          </a:p>
          <a:p>
            <a:endParaRPr lang="en-US" baseline="0" dirty="0" smtClean="0"/>
          </a:p>
          <a:p>
            <a:r>
              <a:rPr lang="en-US" baseline="0" dirty="0" smtClean="0"/>
              <a:t>Therefore errors in lambda and mu get coupled and a negative error in lambda will introduce a negative error in mu which will violate our constraint.</a:t>
            </a:r>
          </a:p>
          <a:p>
            <a:endParaRPr lang="en-US" baseline="0" dirty="0" smtClean="0"/>
          </a:p>
          <a:p>
            <a:r>
              <a:rPr lang="en-US" baseline="0" dirty="0" smtClean="0"/>
              <a:t>To address this problem we propose a different encoding scheme where the offset for the upper planes is computed w.r.t the upper corner of the bounding box.</a:t>
            </a:r>
          </a:p>
          <a:p>
            <a:endParaRPr lang="en-US" baseline="0" dirty="0" smtClean="0"/>
          </a:p>
          <a:p>
            <a:r>
              <a:rPr lang="en-US" baseline="0" dirty="0" smtClean="0"/>
              <a:t>Therefore the value of mu is now computed incrementally with respect to the previous mu instead of lambda. This decouples lambda and mu and now mu can be independently rounded to avoid negative errors.</a:t>
            </a:r>
          </a:p>
          <a:p>
            <a:endParaRPr lang="en-US" dirty="0"/>
          </a:p>
        </p:txBody>
      </p:sp>
      <p:sp>
        <p:nvSpPr>
          <p:cNvPr id="4" name="Slide Number Placeholder 3"/>
          <p:cNvSpPr>
            <a:spLocks noGrp="1"/>
          </p:cNvSpPr>
          <p:nvPr>
            <p:ph type="sldNum" sz="quarter" idx="10"/>
          </p:nvPr>
        </p:nvSpPr>
        <p:spPr/>
        <p:txBody>
          <a:bodyPr/>
          <a:lstStyle/>
          <a:p>
            <a:fld id="{0D607B61-0B2B-4147-91D6-4CB8B6301AD9}" type="slidenum">
              <a:rPr lang="en-US" smtClean="0"/>
              <a:t>10</a:t>
            </a:fld>
            <a:endParaRPr lang="en-US"/>
          </a:p>
        </p:txBody>
      </p:sp>
    </p:spTree>
    <p:extLst>
      <p:ext uri="{BB962C8B-B14F-4D97-AF65-F5344CB8AC3E}">
        <p14:creationId xmlns:p14="http://schemas.microsoft.com/office/powerpoint/2010/main" val="286318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quick node, in order to share distance computations</a:t>
            </a:r>
            <a:r>
              <a:rPr lang="en-US" baseline="0" dirty="0" smtClean="0"/>
              <a:t> with the parent node, the BVH has to be traversed in topological order. </a:t>
            </a:r>
          </a:p>
          <a:p>
            <a:endParaRPr lang="en-US" baseline="0" dirty="0" smtClean="0"/>
          </a:p>
          <a:p>
            <a:r>
              <a:rPr lang="en-US" baseline="0" dirty="0" smtClean="0"/>
              <a:t>Normally this is not a problem because typical implementations use a stack to re-visit nodes and this follows a topological order. However some </a:t>
            </a:r>
            <a:r>
              <a:rPr lang="en-US" baseline="0" dirty="0" err="1" smtClean="0"/>
              <a:t>stackless</a:t>
            </a:r>
            <a:r>
              <a:rPr lang="en-US" baseline="0" dirty="0" smtClean="0"/>
              <a:t> traversal algorithms use backtracking which violates topological order. Instead to reduce the size of the stack, we recommend using a method published by </a:t>
            </a:r>
            <a:r>
              <a:rPr lang="en-US" baseline="0" dirty="0" err="1" smtClean="0"/>
              <a:t>Samuli</a:t>
            </a:r>
            <a:r>
              <a:rPr lang="en-US" baseline="0" dirty="0" smtClean="0"/>
              <a:t> Laine, that uses a combination of a short stack and a restart trail and guarantees topological ordering.</a:t>
            </a:r>
            <a:endParaRPr lang="en-US" dirty="0"/>
          </a:p>
        </p:txBody>
      </p:sp>
      <p:sp>
        <p:nvSpPr>
          <p:cNvPr id="4" name="Slide Number Placeholder 3"/>
          <p:cNvSpPr>
            <a:spLocks noGrp="1"/>
          </p:cNvSpPr>
          <p:nvPr>
            <p:ph type="sldNum" sz="quarter" idx="10"/>
          </p:nvPr>
        </p:nvSpPr>
        <p:spPr/>
        <p:txBody>
          <a:bodyPr/>
          <a:lstStyle/>
          <a:p>
            <a:fld id="{0D607B61-0B2B-4147-91D6-4CB8B6301AD9}" type="slidenum">
              <a:rPr lang="en-US" smtClean="0"/>
              <a:t>11</a:t>
            </a:fld>
            <a:endParaRPr lang="en-US"/>
          </a:p>
        </p:txBody>
      </p:sp>
    </p:spTree>
    <p:extLst>
      <p:ext uri="{BB962C8B-B14F-4D97-AF65-F5344CB8AC3E}">
        <p14:creationId xmlns:p14="http://schemas.microsoft.com/office/powerpoint/2010/main" val="420741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US" dirty="0" smtClean="0">
                <a:latin typeface="Open Sans" panose="020B0606030504020204" pitchFamily="34" charset="0"/>
                <a:ea typeface="Open Sans" panose="020B0606030504020204" pitchFamily="34" charset="0"/>
                <a:cs typeface="Open Sans" panose="020B0606030504020204" pitchFamily="34" charset="0"/>
              </a:rPr>
              <a:t>Several optimizations commonly used in hardware rasterization pipelines can also be used for hardware ray tracing</a:t>
            </a:r>
          </a:p>
          <a:p>
            <a:pPr>
              <a:lnSpc>
                <a:spcPct val="130000"/>
              </a:lnSpc>
            </a:pPr>
            <a:r>
              <a:rPr lang="en-US" dirty="0" smtClean="0">
                <a:latin typeface="Open Sans" panose="020B0606030504020204" pitchFamily="34" charset="0"/>
                <a:ea typeface="Open Sans" panose="020B0606030504020204" pitchFamily="34" charset="0"/>
                <a:cs typeface="Open Sans" panose="020B0606030504020204" pitchFamily="34" charset="0"/>
              </a:rPr>
              <a:t>Incremental BVH encoding can be leveraged for incremental traversal which enables compression as well as reduced precision arithmetic</a:t>
            </a:r>
          </a:p>
          <a:p>
            <a:pPr>
              <a:lnSpc>
                <a:spcPct val="130000"/>
              </a:lnSpc>
            </a:pPr>
            <a:r>
              <a:rPr lang="en-US" dirty="0" smtClean="0">
                <a:latin typeface="Open Sans" panose="020B0606030504020204" pitchFamily="34" charset="0"/>
                <a:ea typeface="Open Sans" panose="020B0606030504020204" pitchFamily="34" charset="0"/>
                <a:cs typeface="Open Sans" panose="020B0606030504020204" pitchFamily="34" charset="0"/>
              </a:rPr>
              <a:t>This approach significantly lowers the complexity of intersections and can produce watertight results</a:t>
            </a:r>
          </a:p>
          <a:p>
            <a:endParaRPr lang="en-US" dirty="0"/>
          </a:p>
        </p:txBody>
      </p:sp>
      <p:sp>
        <p:nvSpPr>
          <p:cNvPr id="4" name="Slide Number Placeholder 3"/>
          <p:cNvSpPr>
            <a:spLocks noGrp="1"/>
          </p:cNvSpPr>
          <p:nvPr>
            <p:ph type="sldNum" sz="quarter" idx="10"/>
          </p:nvPr>
        </p:nvSpPr>
        <p:spPr/>
        <p:txBody>
          <a:bodyPr/>
          <a:lstStyle/>
          <a:p>
            <a:fld id="{0D607B61-0B2B-4147-91D6-4CB8B6301AD9}" type="slidenum">
              <a:rPr lang="en-US" smtClean="0"/>
              <a:t>16</a:t>
            </a:fld>
            <a:endParaRPr lang="en-US"/>
          </a:p>
        </p:txBody>
      </p:sp>
    </p:spTree>
    <p:extLst>
      <p:ext uri="{BB962C8B-B14F-4D97-AF65-F5344CB8AC3E}">
        <p14:creationId xmlns:p14="http://schemas.microsoft.com/office/powerpoint/2010/main" val="392156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motivation for our work</a:t>
            </a:r>
            <a:r>
              <a:rPr lang="en-US" baseline="0" dirty="0" smtClean="0"/>
              <a:t> on ray tracing comes from the GPU rasterization pipeline. This slide shows a simplified representation of such a pipeline. </a:t>
            </a:r>
          </a:p>
          <a:p>
            <a:endParaRPr lang="en-US" baseline="0" dirty="0" smtClean="0"/>
          </a:p>
          <a:p>
            <a:r>
              <a:rPr lang="en-US" baseline="0" dirty="0" smtClean="0"/>
              <a:t>One of the factors that makes GPUs so efficient is that several core functions have dedicated hardware implementations. </a:t>
            </a:r>
          </a:p>
          <a:p>
            <a:endParaRPr lang="en-US" baseline="0" dirty="0" smtClean="0"/>
          </a:p>
          <a:p>
            <a:r>
              <a:rPr lang="en-US" baseline="0" dirty="0" smtClean="0"/>
              <a:t>We focus on the rasterization stage, which usually works in conjunction with an acceleration structure, which is queried to determine visibility.</a:t>
            </a:r>
          </a:p>
          <a:p>
            <a:r>
              <a:rPr lang="en-US" baseline="0" dirty="0" smtClean="0"/>
              <a:t>To improve the efficiency of these queries, the Z-Buffer is typically compressed, again using dedicated hardware. </a:t>
            </a:r>
          </a:p>
          <a:p>
            <a:endParaRPr lang="en-US" baseline="0" dirty="0" smtClean="0"/>
          </a:p>
          <a:p>
            <a:r>
              <a:rPr lang="en-US" baseline="0" dirty="0" smtClean="0"/>
              <a:t>In addition to Z-compression there are several other HW optimizations in a modern GPU.</a:t>
            </a:r>
            <a:endParaRPr lang="en-US" dirty="0"/>
          </a:p>
        </p:txBody>
      </p:sp>
      <p:sp>
        <p:nvSpPr>
          <p:cNvPr id="4" name="Slide Number Placeholder 3"/>
          <p:cNvSpPr>
            <a:spLocks noGrp="1"/>
          </p:cNvSpPr>
          <p:nvPr>
            <p:ph type="sldNum" sz="quarter" idx="10"/>
          </p:nvPr>
        </p:nvSpPr>
        <p:spPr/>
        <p:txBody>
          <a:bodyPr/>
          <a:lstStyle/>
          <a:p>
            <a:fld id="{0D607B61-0B2B-4147-91D6-4CB8B6301AD9}" type="slidenum">
              <a:rPr lang="en-US" smtClean="0"/>
              <a:t>2</a:t>
            </a:fld>
            <a:endParaRPr lang="en-US"/>
          </a:p>
        </p:txBody>
      </p:sp>
    </p:spTree>
    <p:extLst>
      <p:ext uri="{BB962C8B-B14F-4D97-AF65-F5344CB8AC3E}">
        <p14:creationId xmlns:p14="http://schemas.microsoft.com/office/powerpoint/2010/main" val="320455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it comes to ray tracing, the two key functions are shading and ray traversal. Although this graph looks different there are some interesting similarities.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 core algorithm for coverage and visibility computations which works in conjunction with an acceleration structure, which can be compressed.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these functions can be efficiently implemented in hardware similar to a raster pipe, including optimizations such as reduced precision arithmetic and sorting for shading coherency and locality.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these optimizations have not been studied as extensively as in the case of rasterization. In this talk we will focus on BVH compression and reduced precision ray traversal s</a:t>
            </a:r>
            <a:r>
              <a:rPr lang="en-US" dirty="0" smtClean="0"/>
              <a:t>tarting with compression.</a:t>
            </a:r>
          </a:p>
          <a:p>
            <a:endParaRPr lang="en-US" baseline="0" dirty="0" smtClean="0"/>
          </a:p>
        </p:txBody>
      </p:sp>
      <p:sp>
        <p:nvSpPr>
          <p:cNvPr id="4" name="Slide Number Placeholder 3"/>
          <p:cNvSpPr>
            <a:spLocks noGrp="1"/>
          </p:cNvSpPr>
          <p:nvPr>
            <p:ph type="sldNum" sz="quarter" idx="10"/>
          </p:nvPr>
        </p:nvSpPr>
        <p:spPr/>
        <p:txBody>
          <a:bodyPr/>
          <a:lstStyle/>
          <a:p>
            <a:fld id="{0D607B61-0B2B-4147-91D6-4CB8B6301AD9}" type="slidenum">
              <a:rPr lang="en-US" smtClean="0"/>
              <a:t>3</a:t>
            </a:fld>
            <a:endParaRPr lang="en-US"/>
          </a:p>
        </p:txBody>
      </p:sp>
    </p:spTree>
    <p:extLst>
      <p:ext uri="{BB962C8B-B14F-4D97-AF65-F5344CB8AC3E}">
        <p14:creationId xmlns:p14="http://schemas.microsoft.com/office/powerpoint/2010/main" val="331395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technique for</a:t>
            </a:r>
            <a:r>
              <a:rPr lang="en-US" dirty="0" smtClean="0"/>
              <a:t> BVH compression builds</a:t>
            </a:r>
            <a:r>
              <a:rPr lang="en-US" baseline="0" dirty="0" smtClean="0"/>
              <a:t> upon</a:t>
            </a:r>
            <a:r>
              <a:rPr lang="en-US" dirty="0" smtClean="0"/>
              <a:t> two previous</a:t>
            </a:r>
            <a:r>
              <a:rPr lang="en-US" baseline="0" dirty="0" smtClean="0"/>
              <a:t> approaches: </a:t>
            </a:r>
            <a:r>
              <a:rPr lang="en-US" dirty="0" smtClean="0"/>
              <a:t>incremental encoding and parent</a:t>
            </a:r>
            <a:r>
              <a:rPr lang="en-US" baseline="0" dirty="0" smtClean="0"/>
              <a:t> plane sharing. Incremental encoding </a:t>
            </a:r>
            <a:r>
              <a:rPr lang="en-US" dirty="0" smtClean="0"/>
              <a:t>can be described as follows. </a:t>
            </a:r>
          </a:p>
          <a:p>
            <a:endParaRPr lang="en-US" dirty="0" smtClean="0"/>
          </a:p>
          <a:p>
            <a:r>
              <a:rPr lang="en-US" dirty="0" smtClean="0"/>
              <a:t>Consider a binary BVH topology</a:t>
            </a:r>
            <a:r>
              <a:rPr lang="en-US" baseline="0" dirty="0" smtClean="0"/>
              <a:t> and the bounding box for the root node. We can derive a low resolution grid that is aligned with the root box and has a size that is given by the smallest power of 2 that is greater than the size of the box. Lets assume that the grid has 8 divisions along each axis. </a:t>
            </a:r>
          </a:p>
          <a:p>
            <a:endParaRPr lang="en-US" baseline="0" dirty="0" smtClean="0"/>
          </a:p>
          <a:p>
            <a:r>
              <a:rPr lang="en-US" baseline="0" dirty="0" smtClean="0"/>
              <a:t>Therefore as long as we know the origin and the grid size, we represent any point on the grid with 3-bit coordinates.</a:t>
            </a:r>
          </a:p>
          <a:p>
            <a:endParaRPr lang="en-US" baseline="0" dirty="0" smtClean="0"/>
          </a:p>
          <a:p>
            <a:r>
              <a:rPr lang="en-US" baseline="0" dirty="0" smtClean="0"/>
              <a:t>We assume that the root box is clamped to the grid. </a:t>
            </a:r>
          </a:p>
          <a:p>
            <a:endParaRPr lang="en-US" baseline="0" dirty="0" smtClean="0"/>
          </a:p>
          <a:p>
            <a:r>
              <a:rPr lang="en-US" baseline="0" dirty="0" smtClean="0"/>
              <a:t>Descending down the BVH hierarchy we encounter child nodes and their corresponding bounding boxes. </a:t>
            </a:r>
          </a:p>
          <a:p>
            <a:endParaRPr lang="en-US" baseline="0" dirty="0" smtClean="0"/>
          </a:p>
          <a:p>
            <a:r>
              <a:rPr lang="en-US" baseline="0" dirty="0" smtClean="0"/>
              <a:t>We can quantize these boxes to the parent grid and store 3-bit offsets to represent the box coordinates. R represents the offsets to the lower bounds and S represents the offsets to the upper bounds.</a:t>
            </a:r>
          </a:p>
          <a:p>
            <a:endParaRPr lang="en-US" baseline="0" dirty="0" smtClean="0"/>
          </a:p>
          <a:p>
            <a:r>
              <a:rPr lang="en-US" baseline="0" dirty="0" smtClean="0"/>
              <a:t>This process is repeated as we traverse the next child. </a:t>
            </a:r>
          </a:p>
          <a:p>
            <a:endParaRPr lang="en-US" baseline="0" dirty="0" smtClean="0"/>
          </a:p>
          <a:p>
            <a:r>
              <a:rPr lang="en-US" baseline="0" dirty="0" smtClean="0"/>
              <a:t>When the size of a quantized bounding box along an axis is less than half the grid size, we can scale the grid size by a power of 2, to make it finer. </a:t>
            </a:r>
            <a:br>
              <a:rPr lang="en-US" baseline="0" dirty="0" smtClean="0"/>
            </a:br>
            <a:endParaRPr lang="en-US" baseline="0" dirty="0" smtClean="0"/>
          </a:p>
          <a:p>
            <a:r>
              <a:rPr lang="en-US" baseline="0" dirty="0" smtClean="0"/>
              <a:t>Subsequent nodes are quantized with respect to a finer grid.</a:t>
            </a:r>
            <a:endParaRPr lang="en-US" dirty="0"/>
          </a:p>
        </p:txBody>
      </p:sp>
      <p:sp>
        <p:nvSpPr>
          <p:cNvPr id="4" name="Slide Number Placeholder 3"/>
          <p:cNvSpPr>
            <a:spLocks noGrp="1"/>
          </p:cNvSpPr>
          <p:nvPr>
            <p:ph type="sldNum" sz="quarter" idx="10"/>
          </p:nvPr>
        </p:nvSpPr>
        <p:spPr/>
        <p:txBody>
          <a:bodyPr/>
          <a:lstStyle/>
          <a:p>
            <a:fld id="{0D607B61-0B2B-4147-91D6-4CB8B6301AD9}" type="slidenum">
              <a:rPr lang="en-US" smtClean="0"/>
              <a:t>4</a:t>
            </a:fld>
            <a:endParaRPr lang="en-US"/>
          </a:p>
        </p:txBody>
      </p:sp>
    </p:spTree>
    <p:extLst>
      <p:ext uri="{BB962C8B-B14F-4D97-AF65-F5344CB8AC3E}">
        <p14:creationId xmlns:p14="http://schemas.microsoft.com/office/powerpoint/2010/main" val="63183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approach</a:t>
            </a:r>
            <a:r>
              <a:rPr lang="en-US" baseline="0" dirty="0" smtClean="0"/>
              <a:t> to compress the BVH is sharing bounding planes. Here we have a parent box and two child boxes. </a:t>
            </a:r>
          </a:p>
          <a:p>
            <a:endParaRPr lang="en-US" baseline="0" dirty="0" smtClean="0"/>
          </a:p>
          <a:p>
            <a:r>
              <a:rPr lang="en-US" baseline="0" dirty="0" smtClean="0"/>
              <a:t>Each bounding plane of the parent box is shared with at least one child. </a:t>
            </a:r>
          </a:p>
          <a:p>
            <a:endParaRPr lang="en-US" baseline="0" dirty="0" smtClean="0"/>
          </a:p>
          <a:p>
            <a:r>
              <a:rPr lang="en-US" baseline="0" dirty="0" smtClean="0"/>
              <a:t>We can store one bit for each plane to indicate which child shares the plane.</a:t>
            </a:r>
          </a:p>
          <a:p>
            <a:endParaRPr lang="en-US" baseline="0" dirty="0" smtClean="0"/>
          </a:p>
          <a:p>
            <a:r>
              <a:rPr lang="en-US" dirty="0" smtClean="0"/>
              <a:t>Therefore</a:t>
            </a:r>
            <a:r>
              <a:rPr lang="en-US" baseline="0" dirty="0" smtClean="0"/>
              <a:t> only the new child planes have to be stored, reducing the number of stored planes by half.</a:t>
            </a:r>
            <a:endParaRPr lang="en-US" dirty="0"/>
          </a:p>
        </p:txBody>
      </p:sp>
      <p:sp>
        <p:nvSpPr>
          <p:cNvPr id="4" name="Slide Number Placeholder 3"/>
          <p:cNvSpPr>
            <a:spLocks noGrp="1"/>
          </p:cNvSpPr>
          <p:nvPr>
            <p:ph type="sldNum" sz="quarter" idx="10"/>
          </p:nvPr>
        </p:nvSpPr>
        <p:spPr/>
        <p:txBody>
          <a:bodyPr/>
          <a:lstStyle/>
          <a:p>
            <a:fld id="{0D607B61-0B2B-4147-91D6-4CB8B6301AD9}" type="slidenum">
              <a:rPr lang="en-US" smtClean="0"/>
              <a:t>5</a:t>
            </a:fld>
            <a:endParaRPr lang="en-US"/>
          </a:p>
        </p:txBody>
      </p:sp>
    </p:spTree>
    <p:extLst>
      <p:ext uri="{BB962C8B-B14F-4D97-AF65-F5344CB8AC3E}">
        <p14:creationId xmlns:p14="http://schemas.microsoft.com/office/powerpoint/2010/main" val="40008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 6-bits</a:t>
            </a:r>
            <a:r>
              <a:rPr lang="en-US" baseline="0" dirty="0" smtClean="0"/>
              <a:t> to represent a quantized plane offset and by sharing parent bounds, we can store a pair of BVH nodes in just 8 bytes. Which is 4 bytes per node. </a:t>
            </a:r>
            <a:endParaRPr lang="en-US" dirty="0"/>
          </a:p>
        </p:txBody>
      </p:sp>
      <p:sp>
        <p:nvSpPr>
          <p:cNvPr id="4" name="Slide Number Placeholder 3"/>
          <p:cNvSpPr>
            <a:spLocks noGrp="1"/>
          </p:cNvSpPr>
          <p:nvPr>
            <p:ph type="sldNum" sz="quarter" idx="10"/>
          </p:nvPr>
        </p:nvSpPr>
        <p:spPr/>
        <p:txBody>
          <a:bodyPr/>
          <a:lstStyle/>
          <a:p>
            <a:fld id="{0D607B61-0B2B-4147-91D6-4CB8B6301AD9}" type="slidenum">
              <a:rPr lang="en-US" smtClean="0"/>
              <a:t>6</a:t>
            </a:fld>
            <a:endParaRPr lang="en-US"/>
          </a:p>
        </p:txBody>
      </p:sp>
    </p:spTree>
    <p:extLst>
      <p:ext uri="{BB962C8B-B14F-4D97-AF65-F5344CB8AC3E}">
        <p14:creationId xmlns:p14="http://schemas.microsoft.com/office/powerpoint/2010/main" val="424788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moving on to ray traversal which involves traversing the BVH nodes and computing ray-bounding box intersections. A well known method to compute ray box intersections is the slab test which has the following steps. </a:t>
            </a:r>
          </a:p>
          <a:p>
            <a:endParaRPr lang="en-US" baseline="0" dirty="0" smtClean="0"/>
          </a:p>
          <a:p>
            <a:r>
              <a:rPr lang="en-US" baseline="0" dirty="0" smtClean="0"/>
              <a:t>Compute the distances along the ray to the lower bounding planes (we call this lambda), compute the distances to the upper bounding planes (we call this mu). </a:t>
            </a:r>
          </a:p>
          <a:p>
            <a:endParaRPr lang="en-US" baseline="0" dirty="0" smtClean="0"/>
          </a:p>
          <a:p>
            <a:r>
              <a:rPr lang="en-US" baseline="0" dirty="0" smtClean="0"/>
              <a:t>Find maximum value of lambda amongst the axes and minimum value of mu. Compare these distances. If </a:t>
            </a:r>
            <a:r>
              <a:rPr lang="en-US" baseline="0" dirty="0" err="1" smtClean="0"/>
              <a:t>lamda</a:t>
            </a:r>
            <a:r>
              <a:rPr lang="en-US" baseline="0" dirty="0" smtClean="0"/>
              <a:t> &lt; mu, then the ray hits the box. </a:t>
            </a:r>
          </a:p>
          <a:p>
            <a:endParaRPr lang="en-US" baseline="0" dirty="0" smtClean="0"/>
          </a:p>
          <a:p>
            <a:r>
              <a:rPr lang="en-US" baseline="0" dirty="0" smtClean="0"/>
              <a:t>Otherwise it’s a miss.</a:t>
            </a:r>
          </a:p>
          <a:p>
            <a:endParaRPr lang="en-US" baseline="0" dirty="0" smtClean="0"/>
          </a:p>
          <a:p>
            <a:r>
              <a:rPr lang="en-US" baseline="0" dirty="0" smtClean="0"/>
              <a:t>Remember that half the planes are shared with the parent so we can reuse the distance values which were computed for the parent, saving the number of distance computations by half. </a:t>
            </a:r>
            <a:endParaRPr lang="en-US" dirty="0"/>
          </a:p>
        </p:txBody>
      </p:sp>
      <p:sp>
        <p:nvSpPr>
          <p:cNvPr id="4" name="Slide Number Placeholder 3"/>
          <p:cNvSpPr>
            <a:spLocks noGrp="1"/>
          </p:cNvSpPr>
          <p:nvPr>
            <p:ph type="sldNum" sz="quarter" idx="10"/>
          </p:nvPr>
        </p:nvSpPr>
        <p:spPr/>
        <p:txBody>
          <a:bodyPr/>
          <a:lstStyle/>
          <a:p>
            <a:fld id="{0D607B61-0B2B-4147-91D6-4CB8B6301AD9}" type="slidenum">
              <a:rPr lang="en-US" smtClean="0"/>
              <a:t>7</a:t>
            </a:fld>
            <a:endParaRPr lang="en-US"/>
          </a:p>
        </p:txBody>
      </p:sp>
    </p:spTree>
    <p:extLst>
      <p:ext uri="{BB962C8B-B14F-4D97-AF65-F5344CB8AC3E}">
        <p14:creationId xmlns:p14="http://schemas.microsoft.com/office/powerpoint/2010/main" val="368092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a:t>
            </a:r>
            <a:r>
              <a:rPr lang="en-US" baseline="0" dirty="0" smtClean="0"/>
              <a:t> </a:t>
            </a:r>
            <a:r>
              <a:rPr lang="en-US" dirty="0" smtClean="0"/>
              <a:t>Sean Keely</a:t>
            </a:r>
            <a:r>
              <a:rPr lang="en-US" baseline="0" dirty="0" smtClean="0"/>
              <a:t> introduced a method that translated the ray origin close to a box before computing the ray box intersections. </a:t>
            </a:r>
          </a:p>
          <a:p>
            <a:endParaRPr lang="en-US" baseline="0" dirty="0" smtClean="0"/>
          </a:p>
          <a:p>
            <a:r>
              <a:rPr lang="en-US" baseline="0" dirty="0" smtClean="0"/>
              <a:t>As a result of this translation, the distance values become much smaller. This enables reduced precision computations for the distance values. </a:t>
            </a:r>
            <a:endParaRPr lang="en-US" dirty="0"/>
          </a:p>
        </p:txBody>
      </p:sp>
      <p:sp>
        <p:nvSpPr>
          <p:cNvPr id="4" name="Slide Number Placeholder 3"/>
          <p:cNvSpPr>
            <a:spLocks noGrp="1"/>
          </p:cNvSpPr>
          <p:nvPr>
            <p:ph type="sldNum" sz="quarter" idx="10"/>
          </p:nvPr>
        </p:nvSpPr>
        <p:spPr/>
        <p:txBody>
          <a:bodyPr/>
          <a:lstStyle/>
          <a:p>
            <a:fld id="{0D607B61-0B2B-4147-91D6-4CB8B6301AD9}" type="slidenum">
              <a:rPr lang="en-US" smtClean="0"/>
              <a:t>8</a:t>
            </a:fld>
            <a:endParaRPr lang="en-US"/>
          </a:p>
        </p:txBody>
      </p:sp>
    </p:spTree>
    <p:extLst>
      <p:ext uri="{BB962C8B-B14F-4D97-AF65-F5344CB8AC3E}">
        <p14:creationId xmlns:p14="http://schemas.microsoft.com/office/powerpoint/2010/main" val="222403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this limitation we introduce an incremental traversal method that leverages incremental encoding which was used to compress the BVH. </a:t>
            </a:r>
          </a:p>
          <a:p>
            <a:endParaRPr lang="en-US" dirty="0" smtClean="0"/>
          </a:p>
          <a:p>
            <a:r>
              <a:rPr lang="en-US" dirty="0" smtClean="0"/>
              <a:t>Similar</a:t>
            </a:r>
            <a:r>
              <a:rPr lang="en-US" baseline="0" dirty="0" smtClean="0"/>
              <a:t> to the plane offsets, w</a:t>
            </a:r>
            <a:r>
              <a:rPr lang="en-US" dirty="0" smtClean="0"/>
              <a:t>e also compute the plane</a:t>
            </a:r>
            <a:r>
              <a:rPr lang="en-US" baseline="0" dirty="0" smtClean="0"/>
              <a:t> </a:t>
            </a:r>
            <a:r>
              <a:rPr lang="en-US" dirty="0" smtClean="0"/>
              <a:t>distances incrementally w.r.t</a:t>
            </a:r>
            <a:r>
              <a:rPr lang="en-US" baseline="0" dirty="0" smtClean="0"/>
              <a:t> the parent distance. This incremental value can be directly derived from the plane offsets as you can see in the equation. Moreover since the plane offsets are quantized, the corresponding </a:t>
            </a:r>
            <a:r>
              <a:rPr lang="en-US" baseline="0" dirty="0" err="1" smtClean="0"/>
              <a:t>mul</a:t>
            </a:r>
            <a:r>
              <a:rPr lang="en-US" baseline="0" dirty="0" smtClean="0"/>
              <a:t> is a reduced precision </a:t>
            </a:r>
            <a:r>
              <a:rPr lang="en-US" baseline="0" dirty="0" err="1" smtClean="0"/>
              <a:t>mul</a:t>
            </a:r>
            <a:r>
              <a:rPr lang="en-US" baseline="0" dirty="0" smtClean="0"/>
              <a:t>.</a:t>
            </a:r>
          </a:p>
          <a:p>
            <a:endParaRPr lang="en-US" baseline="0" dirty="0" smtClean="0"/>
          </a:p>
          <a:p>
            <a:r>
              <a:rPr lang="en-US" baseline="0" dirty="0" smtClean="0"/>
              <a:t>Moreover we can now reuse the parent distances which cuts the number of computed plane distances by half.</a:t>
            </a:r>
          </a:p>
        </p:txBody>
      </p:sp>
      <p:sp>
        <p:nvSpPr>
          <p:cNvPr id="4" name="Slide Number Placeholder 3"/>
          <p:cNvSpPr>
            <a:spLocks noGrp="1"/>
          </p:cNvSpPr>
          <p:nvPr>
            <p:ph type="sldNum" sz="quarter" idx="10"/>
          </p:nvPr>
        </p:nvSpPr>
        <p:spPr/>
        <p:txBody>
          <a:bodyPr/>
          <a:lstStyle/>
          <a:p>
            <a:fld id="{0D607B61-0B2B-4147-91D6-4CB8B6301AD9}" type="slidenum">
              <a:rPr lang="en-US" smtClean="0"/>
              <a:t>9</a:t>
            </a:fld>
            <a:endParaRPr lang="en-US"/>
          </a:p>
        </p:txBody>
      </p:sp>
    </p:spTree>
    <p:extLst>
      <p:ext uri="{BB962C8B-B14F-4D97-AF65-F5344CB8AC3E}">
        <p14:creationId xmlns:p14="http://schemas.microsoft.com/office/powerpoint/2010/main" val="48069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AC5DC5-B387-472C-B31D-7A965253E037}"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67771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C5DC5-B387-472C-B31D-7A965253E037}"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326824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C5DC5-B387-472C-B31D-7A965253E037}"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316536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C5DC5-B387-472C-B31D-7A965253E037}"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106099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AC5DC5-B387-472C-B31D-7A965253E037}"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125319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AC5DC5-B387-472C-B31D-7A965253E037}"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392897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AC5DC5-B387-472C-B31D-7A965253E037}" type="datetimeFigureOut">
              <a:rPr lang="en-US" smtClean="0"/>
              <a:t>6/21/2016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354922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AC5DC5-B387-472C-B31D-7A965253E037}" type="datetimeFigureOut">
              <a:rPr lang="en-US" smtClean="0"/>
              <a:t>6/21/2016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240397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C5DC5-B387-472C-B31D-7A965253E037}" type="datetimeFigureOut">
              <a:rPr lang="en-US" smtClean="0"/>
              <a:t>6/21/2016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60945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AC5DC5-B387-472C-B31D-7A965253E037}"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39815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AC5DC5-B387-472C-B31D-7A965253E037}"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57FF1-5F49-4BC4-BCCC-CD88314E5E1D}" type="slidenum">
              <a:rPr lang="en-US" smtClean="0"/>
              <a:t>‹#›</a:t>
            </a:fld>
            <a:endParaRPr lang="en-US"/>
          </a:p>
        </p:txBody>
      </p:sp>
    </p:spTree>
    <p:extLst>
      <p:ext uri="{BB962C8B-B14F-4D97-AF65-F5344CB8AC3E}">
        <p14:creationId xmlns:p14="http://schemas.microsoft.com/office/powerpoint/2010/main" val="317093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C5DC5-B387-472C-B31D-7A965253E037}" type="datetimeFigureOut">
              <a:rPr lang="en-US" smtClean="0"/>
              <a:t>6/21/2016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57FF1-5F49-4BC4-BCCC-CD88314E5E1D}" type="slidenum">
              <a:rPr lang="en-US" smtClean="0"/>
              <a:t>‹#›</a:t>
            </a:fld>
            <a:endParaRPr lang="en-US"/>
          </a:p>
        </p:txBody>
      </p:sp>
    </p:spTree>
    <p:extLst>
      <p:ext uri="{BB962C8B-B14F-4D97-AF65-F5344CB8AC3E}">
        <p14:creationId xmlns:p14="http://schemas.microsoft.com/office/powerpoint/2010/main" val="273265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4402663" y="2573869"/>
            <a:ext cx="1693337" cy="1438025"/>
          </a:xfrm>
          <a:prstGeom prst="rect">
            <a:avLst/>
          </a:prstGeom>
          <a:solidFill>
            <a:srgbClr val="C4C4C4"/>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990600" y="228598"/>
            <a:ext cx="10210800" cy="1123910"/>
          </a:xfrm>
        </p:spPr>
        <p:txBody>
          <a:bodyPr>
            <a:normAutofit/>
          </a:bodyPr>
          <a:lstStyle/>
          <a:p>
            <a:r>
              <a:rPr lang="en-US" sz="4400" dirty="0" smtClean="0">
                <a:latin typeface="Open Sans" panose="020B0606030504020204" pitchFamily="34" charset="0"/>
                <a:ea typeface="Open Sans" panose="020B0606030504020204" pitchFamily="34" charset="0"/>
                <a:cs typeface="Open Sans" panose="020B0606030504020204" pitchFamily="34" charset="0"/>
              </a:rPr>
              <a:t>Watertight</a:t>
            </a:r>
            <a:r>
              <a:rPr lang="en-US" sz="4400" dirty="0" smtClean="0">
                <a:latin typeface="Source Sans Pro" panose="020B0503030403020204" pitchFamily="34" charset="0"/>
                <a:ea typeface="Verdana" panose="020B0604030504040204" pitchFamily="34" charset="0"/>
                <a:cs typeface="Verdana" panose="020B0604030504040204" pitchFamily="34" charset="0"/>
              </a:rPr>
              <a:t> Reduced-Precision Traversal</a:t>
            </a:r>
            <a:endParaRPr lang="en-US" sz="4400" dirty="0">
              <a:latin typeface="Source Sans Pro" panose="020B050303040302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714500" y="1584546"/>
            <a:ext cx="8763000" cy="396654"/>
          </a:xfrm>
        </p:spPr>
        <p:txBody>
          <a:bodyPr>
            <a:normAutofit fontScale="70000" lnSpcReduction="20000"/>
          </a:bodyPr>
          <a:lstStyle/>
          <a:p>
            <a:pPr algn="l"/>
            <a:r>
              <a:rPr lang="en-US" i="1" dirty="0" smtClean="0">
                <a:latin typeface="Verdana" panose="020B0604030504040204" pitchFamily="34" charset="0"/>
                <a:ea typeface="Verdana" panose="020B0604030504040204" pitchFamily="34" charset="0"/>
                <a:cs typeface="Verdana" panose="020B0604030504040204" pitchFamily="34" charset="0"/>
              </a:rPr>
              <a:t>Karthik Vaidyanathan 	        Tomas Akenine-Möller 	            Marco Salvi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186" y="5372381"/>
            <a:ext cx="1153628" cy="761719"/>
          </a:xfrm>
          <a:prstGeom prst="rect">
            <a:avLst/>
          </a:prstGeom>
        </p:spPr>
      </p:pic>
      <p:sp>
        <p:nvSpPr>
          <p:cNvPr id="5" name="Rectangle 4"/>
          <p:cNvSpPr/>
          <p:nvPr/>
        </p:nvSpPr>
        <p:spPr>
          <a:xfrm>
            <a:off x="2709333" y="3149602"/>
            <a:ext cx="2116666" cy="1727198"/>
          </a:xfrm>
          <a:prstGeom prst="rect">
            <a:avLst/>
          </a:prstGeom>
          <a:solidFill>
            <a:srgbClr val="C4C4C4"/>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6" name="Rectangle 115"/>
          <p:cNvSpPr/>
          <p:nvPr/>
        </p:nvSpPr>
        <p:spPr>
          <a:xfrm>
            <a:off x="3555996" y="3149599"/>
            <a:ext cx="1270002" cy="1149895"/>
          </a:xfrm>
          <a:prstGeom prst="rect">
            <a:avLst/>
          </a:prstGeom>
          <a:solidFill>
            <a:srgbClr val="FFDF79"/>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93" name="Group 92"/>
          <p:cNvGrpSpPr/>
          <p:nvPr/>
        </p:nvGrpSpPr>
        <p:grpSpPr>
          <a:xfrm>
            <a:off x="2709333" y="2567431"/>
            <a:ext cx="3386667" cy="2306153"/>
            <a:chOff x="2438400" y="2494447"/>
            <a:chExt cx="3386667" cy="2306153"/>
          </a:xfrm>
        </p:grpSpPr>
        <p:grpSp>
          <p:nvGrpSpPr>
            <p:cNvPr id="92" name="Group 91"/>
            <p:cNvGrpSpPr/>
            <p:nvPr/>
          </p:nvGrpSpPr>
          <p:grpSpPr>
            <a:xfrm>
              <a:off x="2438400" y="2494447"/>
              <a:ext cx="3386667" cy="2306153"/>
              <a:chOff x="2438400" y="2209800"/>
              <a:chExt cx="3386667" cy="2590800"/>
            </a:xfrm>
          </p:grpSpPr>
          <p:cxnSp>
            <p:nvCxnSpPr>
              <p:cNvPr id="14" name="Straight Connector 13"/>
              <p:cNvCxnSpPr/>
              <p:nvPr/>
            </p:nvCxnSpPr>
            <p:spPr>
              <a:xfrm>
                <a:off x="4131733" y="2209800"/>
                <a:ext cx="0" cy="25908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85067" y="2209800"/>
                <a:ext cx="0" cy="25908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78400" y="2209800"/>
                <a:ext cx="0" cy="25908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8400" y="2209800"/>
                <a:ext cx="0" cy="25908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61733" y="2209800"/>
                <a:ext cx="0" cy="25908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55067" y="2209800"/>
                <a:ext cx="0" cy="25908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01733" y="2209800"/>
                <a:ext cx="0" cy="25908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25067" y="2209800"/>
                <a:ext cx="0" cy="25908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38400" y="2209800"/>
                <a:ext cx="0" cy="25908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2438400" y="2494447"/>
              <a:ext cx="3386667" cy="2306153"/>
              <a:chOff x="2438400" y="2494447"/>
              <a:chExt cx="3810002" cy="2306153"/>
            </a:xfrm>
          </p:grpSpPr>
          <p:cxnSp>
            <p:nvCxnSpPr>
              <p:cNvPr id="30" name="Straight Connector 29"/>
              <p:cNvCxnSpPr/>
              <p:nvPr/>
            </p:nvCxnSpPr>
            <p:spPr>
              <a:xfrm rot="5400000">
                <a:off x="4343400" y="1744133"/>
                <a:ext cx="0" cy="381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343400" y="1168400"/>
                <a:ext cx="0" cy="38100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43402" y="2317920"/>
                <a:ext cx="0" cy="381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343400" y="1456267"/>
                <a:ext cx="0" cy="381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343400" y="880533"/>
                <a:ext cx="0" cy="381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343400" y="2032000"/>
                <a:ext cx="0" cy="381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343400" y="2607733"/>
                <a:ext cx="0" cy="381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343400" y="589447"/>
                <a:ext cx="0" cy="381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343400" y="2895600"/>
                <a:ext cx="0" cy="381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17" name="Rectangle 116"/>
          <p:cNvSpPr/>
          <p:nvPr/>
        </p:nvSpPr>
        <p:spPr>
          <a:xfrm>
            <a:off x="2709331" y="4009580"/>
            <a:ext cx="1270001" cy="865913"/>
          </a:xfrm>
          <a:prstGeom prst="rect">
            <a:avLst/>
          </a:prstGeom>
          <a:solidFill>
            <a:srgbClr val="FFDF79"/>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2" name="Rectangle 181"/>
          <p:cNvSpPr/>
          <p:nvPr/>
        </p:nvSpPr>
        <p:spPr>
          <a:xfrm>
            <a:off x="3346159" y="4009091"/>
            <a:ext cx="635291" cy="582371"/>
          </a:xfrm>
          <a:prstGeom prst="rect">
            <a:avLst/>
          </a:prstGeom>
          <a:solidFill>
            <a:srgbClr val="E99B9B"/>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4" name="Rectangle 203"/>
          <p:cNvSpPr/>
          <p:nvPr/>
        </p:nvSpPr>
        <p:spPr>
          <a:xfrm>
            <a:off x="2709332" y="4440028"/>
            <a:ext cx="632615" cy="435760"/>
          </a:xfrm>
          <a:prstGeom prst="rect">
            <a:avLst/>
          </a:prstGeom>
          <a:solidFill>
            <a:srgbClr val="E99B9B"/>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18" name="Group 117"/>
          <p:cNvGrpSpPr/>
          <p:nvPr/>
        </p:nvGrpSpPr>
        <p:grpSpPr>
          <a:xfrm>
            <a:off x="2709333" y="3721713"/>
            <a:ext cx="1693332" cy="1151250"/>
            <a:chOff x="2438400" y="2494447"/>
            <a:chExt cx="3386667" cy="2306153"/>
          </a:xfrm>
        </p:grpSpPr>
        <p:grpSp>
          <p:nvGrpSpPr>
            <p:cNvPr id="119" name="Group 118"/>
            <p:cNvGrpSpPr/>
            <p:nvPr/>
          </p:nvGrpSpPr>
          <p:grpSpPr>
            <a:xfrm>
              <a:off x="2438400" y="2494447"/>
              <a:ext cx="3386667" cy="2306153"/>
              <a:chOff x="2438400" y="2209800"/>
              <a:chExt cx="3386667" cy="2590800"/>
            </a:xfrm>
          </p:grpSpPr>
          <p:cxnSp>
            <p:nvCxnSpPr>
              <p:cNvPr id="130" name="Straight Connector 129"/>
              <p:cNvCxnSpPr/>
              <p:nvPr/>
            </p:nvCxnSpPr>
            <p:spPr>
              <a:xfrm>
                <a:off x="4131733" y="2209800"/>
                <a:ext cx="0" cy="25908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285067" y="2209800"/>
                <a:ext cx="0" cy="25908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978400" y="2209800"/>
                <a:ext cx="0" cy="25908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708400" y="2209800"/>
                <a:ext cx="0" cy="25908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861733" y="2209800"/>
                <a:ext cx="0" cy="25908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555067" y="2209800"/>
                <a:ext cx="0" cy="25908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401733" y="2209800"/>
                <a:ext cx="0" cy="25908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825067" y="2209800"/>
                <a:ext cx="0" cy="25908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38400" y="2209800"/>
                <a:ext cx="0" cy="25908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2438400" y="2494447"/>
              <a:ext cx="3386665" cy="2306153"/>
              <a:chOff x="2438400" y="2494447"/>
              <a:chExt cx="3810000" cy="2306153"/>
            </a:xfrm>
          </p:grpSpPr>
          <p:cxnSp>
            <p:nvCxnSpPr>
              <p:cNvPr id="121" name="Straight Connector 120"/>
              <p:cNvCxnSpPr/>
              <p:nvPr/>
            </p:nvCxnSpPr>
            <p:spPr>
              <a:xfrm rot="5400000">
                <a:off x="4343400" y="1744133"/>
                <a:ext cx="0" cy="38100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4343400" y="1168400"/>
                <a:ext cx="0" cy="38100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343400" y="2319867"/>
                <a:ext cx="0" cy="38100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4343400" y="1456267"/>
                <a:ext cx="0" cy="38100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4343400" y="880533"/>
                <a:ext cx="0" cy="38100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343400" y="2032000"/>
                <a:ext cx="0" cy="38100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343400" y="2607733"/>
                <a:ext cx="0" cy="38100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4343400" y="589447"/>
                <a:ext cx="0" cy="38100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4343400" y="2895600"/>
                <a:ext cx="0" cy="3810000"/>
              </a:xfrm>
              <a:prstGeom prst="line">
                <a:avLst/>
              </a:prstGeom>
              <a:ln>
                <a:solidFill>
                  <a:srgbClr val="B88C00"/>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p:cNvGrpSpPr/>
          <p:nvPr/>
        </p:nvGrpSpPr>
        <p:grpSpPr>
          <a:xfrm>
            <a:off x="2706942" y="4298761"/>
            <a:ext cx="847858" cy="574202"/>
            <a:chOff x="2438400" y="2494447"/>
            <a:chExt cx="3386667" cy="2306153"/>
          </a:xfrm>
        </p:grpSpPr>
        <p:grpSp>
          <p:nvGrpSpPr>
            <p:cNvPr id="95" name="Group 94"/>
            <p:cNvGrpSpPr/>
            <p:nvPr/>
          </p:nvGrpSpPr>
          <p:grpSpPr>
            <a:xfrm>
              <a:off x="2438400" y="2494447"/>
              <a:ext cx="3386667" cy="2306153"/>
              <a:chOff x="2438400" y="2209800"/>
              <a:chExt cx="3386667" cy="2590800"/>
            </a:xfrm>
          </p:grpSpPr>
          <p:cxnSp>
            <p:nvCxnSpPr>
              <p:cNvPr id="106" name="Straight Connector 105"/>
              <p:cNvCxnSpPr/>
              <p:nvPr/>
            </p:nvCxnSpPr>
            <p:spPr>
              <a:xfrm>
                <a:off x="4131733" y="2209800"/>
                <a:ext cx="0" cy="25908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285067" y="2209800"/>
                <a:ext cx="0" cy="25908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978400" y="2209800"/>
                <a:ext cx="0" cy="25908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708400" y="2209800"/>
                <a:ext cx="0" cy="25908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861733" y="2209800"/>
                <a:ext cx="0" cy="25908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555067" y="2209800"/>
                <a:ext cx="0" cy="25908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401733" y="2209800"/>
                <a:ext cx="0" cy="25908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825067" y="2209800"/>
                <a:ext cx="0" cy="25908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38400" y="2209800"/>
                <a:ext cx="0" cy="25908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2438400" y="2494447"/>
              <a:ext cx="3386665" cy="2306153"/>
              <a:chOff x="2438400" y="2494447"/>
              <a:chExt cx="3810000" cy="2306153"/>
            </a:xfrm>
          </p:grpSpPr>
          <p:cxnSp>
            <p:nvCxnSpPr>
              <p:cNvPr id="97" name="Straight Connector 96"/>
              <p:cNvCxnSpPr/>
              <p:nvPr/>
            </p:nvCxnSpPr>
            <p:spPr>
              <a:xfrm rot="5400000">
                <a:off x="4343400" y="1744133"/>
                <a:ext cx="0" cy="38100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4343400" y="1168400"/>
                <a:ext cx="0" cy="38100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4343400" y="2319867"/>
                <a:ext cx="0" cy="38100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4343400" y="1456267"/>
                <a:ext cx="0" cy="38100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4343400" y="880533"/>
                <a:ext cx="0" cy="38100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4343400" y="2032000"/>
                <a:ext cx="0" cy="38100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4343400" y="2607733"/>
                <a:ext cx="0" cy="38100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4343400" y="589447"/>
                <a:ext cx="0" cy="38100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4343400" y="2895600"/>
                <a:ext cx="0" cy="3810000"/>
              </a:xfrm>
              <a:prstGeom prst="line">
                <a:avLst/>
              </a:prstGeom>
              <a:ln>
                <a:solidFill>
                  <a:srgbClr val="9D2323"/>
                </a:solidFill>
              </a:ln>
            </p:spPr>
            <p:style>
              <a:lnRef idx="1">
                <a:schemeClr val="accent1"/>
              </a:lnRef>
              <a:fillRef idx="0">
                <a:schemeClr val="accent1"/>
              </a:fillRef>
              <a:effectRef idx="0">
                <a:schemeClr val="accent1"/>
              </a:effectRef>
              <a:fontRef idx="minor">
                <a:schemeClr val="tx1"/>
              </a:fontRef>
            </p:style>
          </p:cxnSp>
        </p:grpSp>
      </p:grpSp>
      <p:grpSp>
        <p:nvGrpSpPr>
          <p:cNvPr id="248" name="Group 247"/>
          <p:cNvGrpSpPr/>
          <p:nvPr/>
        </p:nvGrpSpPr>
        <p:grpSpPr>
          <a:xfrm>
            <a:off x="7010400" y="2719831"/>
            <a:ext cx="2114550" cy="1979640"/>
            <a:chOff x="6410325" y="2385013"/>
            <a:chExt cx="2114550" cy="1979640"/>
          </a:xfrm>
        </p:grpSpPr>
        <p:cxnSp>
          <p:nvCxnSpPr>
            <p:cNvPr id="224" name="Straight Connector 223"/>
            <p:cNvCxnSpPr/>
            <p:nvPr/>
          </p:nvCxnSpPr>
          <p:spPr>
            <a:xfrm flipH="1">
              <a:off x="7467600" y="2517664"/>
              <a:ext cx="457200" cy="567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7924800" y="2525791"/>
              <a:ext cx="457200" cy="55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7772400" y="2385013"/>
              <a:ext cx="304800" cy="30480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Straight Connector 243"/>
            <p:cNvCxnSpPr/>
            <p:nvPr/>
          </p:nvCxnSpPr>
          <p:spPr>
            <a:xfrm flipH="1">
              <a:off x="7010400" y="3084140"/>
              <a:ext cx="457200" cy="567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p:cNvSpPr/>
            <p:nvPr/>
          </p:nvSpPr>
          <p:spPr>
            <a:xfrm>
              <a:off x="8220075" y="2936429"/>
              <a:ext cx="304800" cy="304800"/>
            </a:xfrm>
            <a:prstGeom prst="ellips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p:nvPr/>
          </p:nvCxnSpPr>
          <p:spPr>
            <a:xfrm>
              <a:off x="7467600" y="3092267"/>
              <a:ext cx="457200" cy="55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a:off x="6553200" y="3650616"/>
              <a:ext cx="457200" cy="567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Oval 227"/>
            <p:cNvSpPr/>
            <p:nvPr/>
          </p:nvSpPr>
          <p:spPr>
            <a:xfrm>
              <a:off x="7324725" y="2955692"/>
              <a:ext cx="304800" cy="304800"/>
            </a:xfrm>
            <a:prstGeom prst="ellips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7762875" y="3497343"/>
              <a:ext cx="304800" cy="304800"/>
            </a:xfrm>
            <a:prstGeom prst="ellipse">
              <a:avLst/>
            </a:prstGeom>
            <a:solidFill>
              <a:srgbClr val="FFD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6410325" y="4059853"/>
              <a:ext cx="304800" cy="304800"/>
            </a:xfrm>
            <a:prstGeom prst="ellipse">
              <a:avLst/>
            </a:prstGeom>
            <a:solidFill>
              <a:srgbClr val="E9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7" name="Straight Connector 246"/>
            <p:cNvCxnSpPr/>
            <p:nvPr/>
          </p:nvCxnSpPr>
          <p:spPr>
            <a:xfrm>
              <a:off x="7010400" y="3658743"/>
              <a:ext cx="457200" cy="55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6864876" y="3502905"/>
              <a:ext cx="304800" cy="304800"/>
            </a:xfrm>
            <a:prstGeom prst="ellipse">
              <a:avLst/>
            </a:prstGeom>
            <a:solidFill>
              <a:srgbClr val="FFD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7305675" y="4059852"/>
              <a:ext cx="304800" cy="304800"/>
            </a:xfrm>
            <a:prstGeom prst="ellipse">
              <a:avLst/>
            </a:prstGeom>
            <a:solidFill>
              <a:srgbClr val="E9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0" name="Straight Connector 249"/>
          <p:cNvCxnSpPr/>
          <p:nvPr/>
        </p:nvCxnSpPr>
        <p:spPr>
          <a:xfrm rot="5400000">
            <a:off x="4400275" y="1455781"/>
            <a:ext cx="0" cy="338666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786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4706410" y="2791805"/>
            <a:ext cx="438546" cy="19414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ectangle 66"/>
          <p:cNvSpPr/>
          <p:nvPr/>
        </p:nvSpPr>
        <p:spPr>
          <a:xfrm>
            <a:off x="2184123" y="2791806"/>
            <a:ext cx="438546" cy="194143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Rectangle 63"/>
          <p:cNvSpPr/>
          <p:nvPr/>
        </p:nvSpPr>
        <p:spPr>
          <a:xfrm>
            <a:off x="5747422" y="2207868"/>
            <a:ext cx="306030" cy="304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Rectangle 33"/>
          <p:cNvSpPr/>
          <p:nvPr/>
        </p:nvSpPr>
        <p:spPr>
          <a:xfrm>
            <a:off x="1182753" y="2207868"/>
            <a:ext cx="293372" cy="304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Watertight Intersections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2399883" y="2790961"/>
            <a:ext cx="2526328" cy="1943125"/>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p:cNvSpPr/>
          <p:nvPr/>
        </p:nvSpPr>
        <p:spPr>
          <a:xfrm>
            <a:off x="1330058" y="2207868"/>
            <a:ext cx="4572000" cy="3048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24" name="TextBox 23"/>
              <p:cNvSpPr txBox="1"/>
              <p:nvPr/>
            </p:nvSpPr>
            <p:spPr>
              <a:xfrm>
                <a:off x="301358" y="4146401"/>
                <a:ext cx="1009764" cy="417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C00000"/>
                              </a:solidFill>
                              <a:latin typeface="Cambria Math" panose="02040503050406030204" pitchFamily="18" charset="0"/>
                            </a:rPr>
                          </m:ctrlPr>
                        </m:sSubSupPr>
                        <m:e>
                          <m:r>
                            <a:rPr lang="en-US" sz="2400" i="1" smtClean="0">
                              <a:solidFill>
                                <a:srgbClr val="C00000"/>
                              </a:solidFill>
                              <a:latin typeface="Cambria Math" panose="02040503050406030204" pitchFamily="18" charset="0"/>
                              <a:ea typeface="Cambria Math" panose="02040503050406030204" pitchFamily="18" charset="0"/>
                            </a:rPr>
                            <m:t>𝜆</m:t>
                          </m:r>
                        </m:e>
                        <m:sub>
                          <m:r>
                            <a:rPr lang="en-US" sz="2400" b="0" i="1" smtClean="0">
                              <a:solidFill>
                                <a:srgbClr val="C00000"/>
                              </a:solidFill>
                              <a:latin typeface="Cambria Math" panose="02040503050406030204" pitchFamily="18" charset="0"/>
                            </a:rPr>
                            <m:t>𝑥</m:t>
                          </m:r>
                        </m:sub>
                        <m:sup>
                          <m:r>
                            <a:rPr lang="en-US" sz="2400" b="0" i="1" smtClean="0">
                              <a:solidFill>
                                <a:srgbClr val="C00000"/>
                              </a:solidFill>
                              <a:latin typeface="Cambria Math" panose="02040503050406030204" pitchFamily="18" charset="0"/>
                            </a:rPr>
                            <m:t>𝑝𝑎𝑟𝑒𝑛𝑡</m:t>
                          </m:r>
                        </m:sup>
                      </m:sSubSup>
                    </m:oMath>
                  </m:oMathPara>
                </a14:m>
                <a:endParaRPr lang="en-US" sz="2400" dirty="0">
                  <a:solidFill>
                    <a:srgbClr val="C0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01358" y="4146401"/>
                <a:ext cx="1009764" cy="41710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979295" y="3657600"/>
                <a:ext cx="3794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ea typeface="Cambria Math" panose="02040503050406030204" pitchFamily="18" charset="0"/>
                            </a:rPr>
                            <m:t>𝜆</m:t>
                          </m:r>
                        </m:e>
                        <m:sub>
                          <m:r>
                            <a:rPr lang="en-US" sz="2400" b="0" i="1" smtClean="0">
                              <a:solidFill>
                                <a:srgbClr val="C00000"/>
                              </a:solidFill>
                              <a:latin typeface="Cambria Math" panose="02040503050406030204" pitchFamily="18" charset="0"/>
                            </a:rPr>
                            <m:t>𝑥</m:t>
                          </m:r>
                        </m:sub>
                      </m:sSub>
                    </m:oMath>
                  </m:oMathPara>
                </a14:m>
                <a:endParaRPr lang="en-US" sz="2400" dirty="0">
                  <a:solidFill>
                    <a:srgbClr val="C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79295" y="3657600"/>
                <a:ext cx="379463" cy="369332"/>
              </a:xfrm>
              <a:prstGeom prst="rect">
                <a:avLst/>
              </a:prstGeom>
              <a:blipFill rotWithShape="0">
                <a:blip r:embed="rId4"/>
                <a:stretch>
                  <a:fillRect l="-19355" r="-1613"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492358" y="2855568"/>
                <a:ext cx="3890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𝑥</m:t>
                          </m:r>
                        </m:sub>
                      </m:sSub>
                    </m:oMath>
                  </m:oMathPara>
                </a14:m>
                <a:endParaRPr lang="en-US" sz="2400" dirty="0">
                  <a:solidFill>
                    <a:srgbClr val="C0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492358" y="2855568"/>
                <a:ext cx="389081" cy="369332"/>
              </a:xfrm>
              <a:prstGeom prst="rect">
                <a:avLst/>
              </a:prstGeom>
              <a:blipFill rotWithShape="0">
                <a:blip r:embed="rId5"/>
                <a:stretch>
                  <a:fillRect l="-18750" b="-22951"/>
                </a:stretch>
              </a:blipFill>
            </p:spPr>
            <p:txBody>
              <a:bodyPr/>
              <a:lstStyle/>
              <a:p>
                <a:r>
                  <a:rPr lang="en-US">
                    <a:noFill/>
                  </a:rPr>
                  <a:t> </a:t>
                </a:r>
              </a:p>
            </p:txBody>
          </p:sp>
        </mc:Fallback>
      </mc:AlternateContent>
      <p:cxnSp>
        <p:nvCxnSpPr>
          <p:cNvPr id="28" name="Straight Arrow Connector 27"/>
          <p:cNvCxnSpPr/>
          <p:nvPr/>
        </p:nvCxnSpPr>
        <p:spPr>
          <a:xfrm flipV="1">
            <a:off x="415658" y="2821599"/>
            <a:ext cx="5721163" cy="18453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flipH="1" flipV="1">
            <a:off x="2367629" y="3989628"/>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Oval 29"/>
          <p:cNvSpPr/>
          <p:nvPr/>
        </p:nvSpPr>
        <p:spPr>
          <a:xfrm flipH="1" flipV="1">
            <a:off x="4893679" y="3177723"/>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p:cNvSpPr/>
          <p:nvPr/>
        </p:nvSpPr>
        <p:spPr>
          <a:xfrm flipH="1" flipV="1">
            <a:off x="1299995" y="4335652"/>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p:cNvSpPr/>
          <p:nvPr/>
        </p:nvSpPr>
        <p:spPr>
          <a:xfrm flipH="1" flipV="1">
            <a:off x="5868637" y="2862412"/>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40" name="TextBox 39"/>
              <p:cNvSpPr txBox="1"/>
              <p:nvPr/>
            </p:nvSpPr>
            <p:spPr>
              <a:xfrm>
                <a:off x="1672958" y="1831809"/>
                <a:ext cx="6619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𝜖</m:t>
                      </m:r>
                      <m:r>
                        <a:rPr lang="en-US" sz="2000" b="0" i="1" smtClean="0">
                          <a:latin typeface="Cambria Math" panose="02040503050406030204" pitchFamily="18" charset="0"/>
                          <a:ea typeface="Cambria Math" panose="02040503050406030204" pitchFamily="18" charset="0"/>
                        </a:rPr>
                        <m:t>≤0</m:t>
                      </m:r>
                    </m:oMath>
                  </m:oMathPara>
                </a14:m>
                <a:endParaRPr lang="en-US" sz="2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672958" y="1831809"/>
                <a:ext cx="661976" cy="307777"/>
              </a:xfrm>
              <a:prstGeom prst="rect">
                <a:avLst/>
              </a:prstGeom>
              <a:blipFill rotWithShape="0">
                <a:blip r:embed="rId6"/>
                <a:stretch>
                  <a:fillRect l="-4587" r="-8257" b="-11765"/>
                </a:stretch>
              </a:blipFill>
            </p:spPr>
            <p:txBody>
              <a:bodyPr/>
              <a:lstStyle/>
              <a:p>
                <a:r>
                  <a:rPr lang="en-US">
                    <a:noFill/>
                  </a:rPr>
                  <a:t> </a:t>
                </a:r>
              </a:p>
            </p:txBody>
          </p:sp>
        </mc:Fallback>
      </mc:AlternateContent>
      <p:grpSp>
        <p:nvGrpSpPr>
          <p:cNvPr id="69" name="Group 68"/>
          <p:cNvGrpSpPr/>
          <p:nvPr/>
        </p:nvGrpSpPr>
        <p:grpSpPr>
          <a:xfrm>
            <a:off x="1131085" y="1788770"/>
            <a:ext cx="540620" cy="3809998"/>
            <a:chOff x="3001427" y="1790702"/>
            <a:chExt cx="540620" cy="3809998"/>
          </a:xfrm>
        </p:grpSpPr>
        <p:cxnSp>
          <p:nvCxnSpPr>
            <p:cNvPr id="43" name="Straight Connector 42"/>
            <p:cNvCxnSpPr/>
            <p:nvPr/>
          </p:nvCxnSpPr>
          <p:spPr>
            <a:xfrm flipV="1">
              <a:off x="3200400" y="1790702"/>
              <a:ext cx="0" cy="380999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V="1">
              <a:off x="3346467" y="1790702"/>
              <a:ext cx="0" cy="3809998"/>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grpSp>
          <p:nvGrpSpPr>
            <p:cNvPr id="65" name="Group 64"/>
            <p:cNvGrpSpPr/>
            <p:nvPr/>
          </p:nvGrpSpPr>
          <p:grpSpPr>
            <a:xfrm>
              <a:off x="3001427" y="1981200"/>
              <a:ext cx="540620" cy="0"/>
              <a:chOff x="3001427" y="1981200"/>
              <a:chExt cx="540620" cy="0"/>
            </a:xfrm>
          </p:grpSpPr>
          <p:cxnSp>
            <p:nvCxnSpPr>
              <p:cNvPr id="55" name="Straight Arrow Connector 54"/>
              <p:cNvCxnSpPr/>
              <p:nvPr/>
            </p:nvCxnSpPr>
            <p:spPr>
              <a:xfrm>
                <a:off x="3001427" y="1981200"/>
                <a:ext cx="190500"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351547" y="1981200"/>
                <a:ext cx="190500"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cxnSp>
        <p:nvCxnSpPr>
          <p:cNvPr id="48" name="Straight Connector 47"/>
          <p:cNvCxnSpPr/>
          <p:nvPr/>
        </p:nvCxnSpPr>
        <p:spPr>
          <a:xfrm flipV="1">
            <a:off x="5903296" y="1788770"/>
            <a:ext cx="0" cy="3809998"/>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4958133" y="1831809"/>
                <a:ext cx="6619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𝜖</m:t>
                      </m:r>
                      <m:r>
                        <a:rPr lang="en-US" sz="2000" b="0" i="1" smtClean="0">
                          <a:latin typeface="Cambria Math" panose="02040503050406030204" pitchFamily="18" charset="0"/>
                          <a:ea typeface="Cambria Math" panose="02040503050406030204" pitchFamily="18" charset="0"/>
                        </a:rPr>
                        <m:t>≥0</m:t>
                      </m:r>
                    </m:oMath>
                  </m:oMathPara>
                </a14:m>
                <a:endParaRPr lang="en-US" sz="2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958133" y="1831809"/>
                <a:ext cx="661976" cy="307777"/>
              </a:xfrm>
              <a:prstGeom prst="rect">
                <a:avLst/>
              </a:prstGeom>
              <a:blipFill rotWithShape="0">
                <a:blip r:embed="rId7"/>
                <a:stretch>
                  <a:fillRect l="-4587" r="-8257" b="-11765"/>
                </a:stretch>
              </a:blipFill>
            </p:spPr>
            <p:txBody>
              <a:bodyPr/>
              <a:lstStyle/>
              <a:p>
                <a:r>
                  <a:rPr lang="en-US">
                    <a:noFill/>
                  </a:rPr>
                  <a:t> </a:t>
                </a:r>
              </a:p>
            </p:txBody>
          </p:sp>
        </mc:Fallback>
      </mc:AlternateContent>
      <p:cxnSp>
        <p:nvCxnSpPr>
          <p:cNvPr id="49" name="Straight Connector 48"/>
          <p:cNvCxnSpPr/>
          <p:nvPr/>
        </p:nvCxnSpPr>
        <p:spPr>
          <a:xfrm flipV="1">
            <a:off x="5749404" y="1788770"/>
            <a:ext cx="0" cy="3809998"/>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a:off x="5553208" y="1979268"/>
            <a:ext cx="190500"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909678" y="1979268"/>
            <a:ext cx="190500"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p:cNvSpPr txBox="1"/>
              <p:nvPr/>
            </p:nvSpPr>
            <p:spPr>
              <a:xfrm>
                <a:off x="5902058" y="2362200"/>
                <a:ext cx="1032142" cy="417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C00000"/>
                              </a:solidFill>
                              <a:latin typeface="Cambria Math" panose="02040503050406030204" pitchFamily="18" charset="0"/>
                            </a:rPr>
                          </m:ctrlPr>
                        </m:sSubSupPr>
                        <m:e>
                          <m:r>
                            <a:rPr lang="en-US" sz="240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𝑥</m:t>
                          </m:r>
                        </m:sub>
                        <m:sup>
                          <m:r>
                            <a:rPr lang="en-US" sz="2400" b="0" i="1" smtClean="0">
                              <a:solidFill>
                                <a:srgbClr val="C00000"/>
                              </a:solidFill>
                              <a:latin typeface="Cambria Math" panose="02040503050406030204" pitchFamily="18" charset="0"/>
                            </a:rPr>
                            <m:t>𝑝𝑎𝑟𝑒𝑛𝑡</m:t>
                          </m:r>
                        </m:sup>
                      </m:sSubSup>
                    </m:oMath>
                  </m:oMathPara>
                </a14:m>
                <a:endParaRPr lang="en-US" sz="2400" dirty="0">
                  <a:solidFill>
                    <a:srgbClr val="C00000"/>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5902058" y="2362200"/>
                <a:ext cx="1032142" cy="41710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rot="20569251">
                <a:off x="4935442" y="3176454"/>
                <a:ext cx="962443" cy="307777"/>
              </a:xfrm>
              <a:prstGeom prst="rect">
                <a:avLst/>
              </a:prstGeom>
              <a:noFill/>
            </p:spPr>
            <p:txBody>
              <a:bodyPr wrap="none" lIns="0" tIns="0" rIns="0" bIns="0" rtlCol="0">
                <a:spAutoFit/>
              </a:bodyPr>
              <a:lstStyle/>
              <a:p>
                <a:r>
                  <a:rPr lang="en-US" sz="2000" dirty="0" smtClean="0">
                    <a:solidFill>
                      <a:srgbClr val="C00000"/>
                    </a:solidFill>
                  </a:rPr>
                  <a:t>-</a:t>
                </a:r>
                <a14:m>
                  <m:oMath xmlns:m="http://schemas.openxmlformats.org/officeDocument/2006/math">
                    <m:sSup>
                      <m:sSupPr>
                        <m:ctrlPr>
                          <a:rPr lang="en-US" sz="2000" i="1" smtClean="0">
                            <a:solidFill>
                              <a:srgbClr val="C00000"/>
                            </a:solidFill>
                            <a:latin typeface="Cambria Math" panose="02040503050406030204" pitchFamily="18" charset="0"/>
                          </a:rPr>
                        </m:ctrlPr>
                      </m:sSupPr>
                      <m:e>
                        <m:sSub>
                          <m:sSubPr>
                            <m:ctrlPr>
                              <a:rPr lang="en-US" sz="200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𝑤</m:t>
                            </m:r>
                          </m:e>
                          <m:sub>
                            <m:r>
                              <a:rPr lang="en-US" sz="2000" i="1">
                                <a:solidFill>
                                  <a:srgbClr val="C00000"/>
                                </a:solidFill>
                                <a:latin typeface="Cambria Math" panose="02040503050406030204" pitchFamily="18" charset="0"/>
                              </a:rPr>
                              <m:t>𝑥</m:t>
                            </m:r>
                          </m:sub>
                        </m:sSub>
                        <m:sSub>
                          <m:sSubPr>
                            <m:ctrlPr>
                              <a:rPr lang="en-US" sz="200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𝑠</m:t>
                            </m:r>
                          </m:e>
                          <m:sub>
                            <m:r>
                              <a:rPr lang="en-US" sz="2000" i="1">
                                <a:solidFill>
                                  <a:srgbClr val="C00000"/>
                                </a:solidFill>
                                <a:latin typeface="Cambria Math" panose="02040503050406030204" pitchFamily="18" charset="0"/>
                              </a:rPr>
                              <m:t>𝑥</m:t>
                            </m:r>
                          </m:sub>
                        </m:sSub>
                        <m:r>
                          <a:rPr lang="en-US" sz="2000" i="1">
                            <a:solidFill>
                              <a:srgbClr val="C00000"/>
                            </a:solidFill>
                            <a:latin typeface="Cambria Math" panose="02040503050406030204" pitchFamily="18" charset="0"/>
                          </a:rPr>
                          <m:t>2</m:t>
                        </m:r>
                      </m:e>
                      <m:sup>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𝑒</m:t>
                            </m:r>
                          </m:e>
                          <m:sub>
                            <m:r>
                              <a:rPr lang="en-US" sz="2000" i="1">
                                <a:solidFill>
                                  <a:srgbClr val="C00000"/>
                                </a:solidFill>
                                <a:latin typeface="Cambria Math" panose="02040503050406030204" pitchFamily="18" charset="0"/>
                              </a:rPr>
                              <m:t>𝑥</m:t>
                            </m:r>
                          </m:sub>
                        </m:sSub>
                      </m:sup>
                    </m:sSup>
                  </m:oMath>
                </a14:m>
                <a:endParaRPr lang="en-US" sz="2000" dirty="0">
                  <a:solidFill>
                    <a:srgbClr val="C0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rot="20569251">
                <a:off x="4935442" y="3176454"/>
                <a:ext cx="962443" cy="307777"/>
              </a:xfrm>
              <a:prstGeom prst="rect">
                <a:avLst/>
              </a:prstGeom>
              <a:blipFill rotWithShape="0">
                <a:blip r:embed="rId9"/>
                <a:stretch>
                  <a:fillRect l="-16168" b="-32292"/>
                </a:stretch>
              </a:blipFill>
            </p:spPr>
            <p:txBody>
              <a:bodyPr/>
              <a:lstStyle/>
              <a:p>
                <a:r>
                  <a:rPr lang="en-US">
                    <a:noFill/>
                  </a:rPr>
                  <a:t> </a:t>
                </a:r>
              </a:p>
            </p:txBody>
          </p:sp>
        </mc:Fallback>
      </mc:AlternateContent>
      <p:cxnSp>
        <p:nvCxnSpPr>
          <p:cNvPr id="79" name="Straight Connector 78"/>
          <p:cNvCxnSpPr/>
          <p:nvPr/>
        </p:nvCxnSpPr>
        <p:spPr>
          <a:xfrm rot="20520000" flipV="1">
            <a:off x="5904666" y="2731231"/>
            <a:ext cx="0" cy="3458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20520000" flipV="1">
            <a:off x="4929911" y="3047949"/>
            <a:ext cx="0" cy="3458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p:cNvSpPr txBox="1"/>
              <p:nvPr/>
            </p:nvSpPr>
            <p:spPr>
              <a:xfrm rot="20569251">
                <a:off x="2969324" y="3809419"/>
                <a:ext cx="9416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C00000"/>
                              </a:solidFill>
                              <a:latin typeface="Cambria Math" panose="02040503050406030204" pitchFamily="18" charset="0"/>
                            </a:rPr>
                          </m:ctrlPr>
                        </m:sSupPr>
                        <m:e>
                          <m:sSub>
                            <m:sSubPr>
                              <m:ctrlPr>
                                <a:rPr lang="en-US" sz="200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𝑤</m:t>
                              </m:r>
                            </m:e>
                            <m:sub>
                              <m:r>
                                <a:rPr lang="en-US" sz="2000" i="1">
                                  <a:solidFill>
                                    <a:srgbClr val="C00000"/>
                                  </a:solidFill>
                                  <a:latin typeface="Cambria Math" panose="02040503050406030204" pitchFamily="18" charset="0"/>
                                </a:rPr>
                                <m:t>𝑥</m:t>
                              </m:r>
                            </m:sub>
                          </m:sSub>
                          <m:sSub>
                            <m:sSubPr>
                              <m:ctrlPr>
                                <a:rPr lang="en-US" sz="200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𝑠</m:t>
                              </m:r>
                            </m:e>
                            <m:sub>
                              <m:r>
                                <a:rPr lang="en-US" sz="2000" i="1">
                                  <a:solidFill>
                                    <a:srgbClr val="C00000"/>
                                  </a:solidFill>
                                  <a:latin typeface="Cambria Math" panose="02040503050406030204" pitchFamily="18" charset="0"/>
                                </a:rPr>
                                <m:t>𝑥</m:t>
                              </m:r>
                            </m:sub>
                          </m:sSub>
                          <m:r>
                            <a:rPr lang="en-US" sz="2000" i="1">
                              <a:solidFill>
                                <a:srgbClr val="C00000"/>
                              </a:solidFill>
                              <a:latin typeface="Cambria Math" panose="02040503050406030204" pitchFamily="18" charset="0"/>
                            </a:rPr>
                            <m:t>2</m:t>
                          </m:r>
                        </m:e>
                        <m:sup>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𝑒</m:t>
                              </m:r>
                            </m:e>
                            <m:sub>
                              <m:r>
                                <a:rPr lang="en-US" sz="2000" i="1">
                                  <a:solidFill>
                                    <a:srgbClr val="C00000"/>
                                  </a:solidFill>
                                  <a:latin typeface="Cambria Math" panose="02040503050406030204" pitchFamily="18" charset="0"/>
                                </a:rPr>
                                <m:t>𝑥</m:t>
                              </m:r>
                            </m:sub>
                          </m:sSub>
                        </m:sup>
                      </m:sSup>
                    </m:oMath>
                  </m:oMathPara>
                </a14:m>
                <a:endParaRPr lang="en-US" sz="2000" dirty="0">
                  <a:solidFill>
                    <a:srgbClr val="C0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rot="20569251">
                <a:off x="2969324" y="3809419"/>
                <a:ext cx="941604" cy="307777"/>
              </a:xfrm>
              <a:prstGeom prst="rect">
                <a:avLst/>
              </a:prstGeom>
              <a:blipFill rotWithShape="0">
                <a:blip r:embed="rId10"/>
                <a:stretch>
                  <a:fillRect l="-613"/>
                </a:stretch>
              </a:blipFill>
            </p:spPr>
            <p:txBody>
              <a:bodyPr/>
              <a:lstStyle/>
              <a:p>
                <a:r>
                  <a:rPr lang="en-US">
                    <a:noFill/>
                  </a:rPr>
                  <a:t> </a:t>
                </a:r>
              </a:p>
            </p:txBody>
          </p:sp>
        </mc:Fallback>
      </mc:AlternateContent>
      <p:cxnSp>
        <p:nvCxnSpPr>
          <p:cNvPr id="94" name="Straight Connector 93"/>
          <p:cNvCxnSpPr/>
          <p:nvPr/>
        </p:nvCxnSpPr>
        <p:spPr>
          <a:xfrm rot="20520000" flipV="1">
            <a:off x="1336303" y="4191368"/>
            <a:ext cx="0" cy="3458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5" name="Rounded Rectangular Callout 94"/>
          <p:cNvSpPr/>
          <p:nvPr/>
        </p:nvSpPr>
        <p:spPr>
          <a:xfrm>
            <a:off x="4706410" y="1524000"/>
            <a:ext cx="2015603" cy="494308"/>
          </a:xfrm>
          <a:prstGeom prst="wedgeRoundRectCallout">
            <a:avLst>
              <a:gd name="adj1" fmla="val 9221"/>
              <a:gd name="adj2" fmla="val 9020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Open Sans" panose="020B0606030504020204" pitchFamily="34" charset="0"/>
                <a:ea typeface="Open Sans" panose="020B0606030504020204" pitchFamily="34" charset="0"/>
                <a:cs typeface="Open Sans" panose="020B0606030504020204" pitchFamily="34" charset="0"/>
              </a:rPr>
              <a:t>Upper Corner</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TextBox 95"/>
          <p:cNvSpPr txBox="1"/>
          <p:nvPr/>
        </p:nvSpPr>
        <p:spPr>
          <a:xfrm>
            <a:off x="3177337" y="2187548"/>
            <a:ext cx="1132298" cy="461665"/>
          </a:xfrm>
          <a:prstGeom prst="rect">
            <a:avLst/>
          </a:prstGeom>
          <a:noFill/>
        </p:spPr>
        <p:txBody>
          <a:bodyPr wrap="none" rtlCol="0">
            <a:spAutoFit/>
          </a:bodyPr>
          <a:lstStyle/>
          <a:p>
            <a:r>
              <a:rPr lang="en-US" sz="2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Parent</a:t>
            </a:r>
            <a:endParaRPr lang="en-US"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TextBox 96"/>
          <p:cNvSpPr txBox="1"/>
          <p:nvPr/>
        </p:nvSpPr>
        <p:spPr>
          <a:xfrm>
            <a:off x="3226759" y="2823082"/>
            <a:ext cx="914033" cy="461665"/>
          </a:xfrm>
          <a:prstGeom prst="rect">
            <a:avLst/>
          </a:prstGeom>
          <a:noFill/>
        </p:spPr>
        <p:txBody>
          <a:bodyPr wrap="none" rtlCol="0">
            <a:spAutoFit/>
          </a:bodyPr>
          <a:lstStyle/>
          <a:p>
            <a:r>
              <a:rPr lang="en-US" sz="2400"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Child</a:t>
            </a:r>
            <a:endParaRPr lang="en-US"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98" name="Content Placeholder 1"/>
              <p:cNvSpPr>
                <a:spLocks noGrp="1"/>
              </p:cNvSpPr>
              <p:nvPr>
                <p:ph idx="1"/>
              </p:nvPr>
            </p:nvSpPr>
            <p:spPr>
              <a:xfrm>
                <a:off x="6840005" y="1690688"/>
                <a:ext cx="4742395" cy="4486275"/>
              </a:xfrm>
            </p:spPr>
            <p:txBody>
              <a:bodyPr>
                <a:normAutofit/>
              </a:bodyPr>
              <a:lstStyle/>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Numerical errors in </a:t>
                </a:r>
                <a14:m>
                  <m:oMath xmlns:m="http://schemas.openxmlformats.org/officeDocument/2006/math">
                    <m:r>
                      <a:rPr lang="en-US" sz="2400" i="1" smtClean="0">
                        <a:latin typeface="Cambria Math" panose="02040503050406030204" pitchFamily="18" charset="0"/>
                        <a:ea typeface="Cambria Math" panose="02040503050406030204" pitchFamily="18" charset="0"/>
                      </a:rPr>
                      <m:t>𝜆</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oMath>
                </a14:m>
                <a:endParaRPr lang="en-US" sz="2400" dirty="0" smtClean="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Errors accumulate</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For watertight intersections</a:t>
                </a:r>
              </a:p>
              <a:p>
                <a:pPr lvl="1">
                  <a:lnSpc>
                    <a:spcPct val="110000"/>
                  </a:lnSpc>
                </a:pPr>
                <a:r>
                  <a:rPr lang="en-US" sz="2200" dirty="0" smtClean="0">
                    <a:latin typeface="Open Sans" panose="020B0606030504020204" pitchFamily="34" charset="0"/>
                    <a:ea typeface="Open Sans" panose="020B0606030504020204" pitchFamily="34" charset="0"/>
                    <a:cs typeface="Open Sans" panose="020B0606030504020204" pitchFamily="34" charset="0"/>
                  </a:rPr>
                  <a:t>No +</a:t>
                </a:r>
                <a:r>
                  <a:rPr lang="en-US" sz="2200" dirty="0" err="1" smtClean="0">
                    <a:latin typeface="Open Sans" panose="020B0606030504020204" pitchFamily="34" charset="0"/>
                    <a:ea typeface="Open Sans" panose="020B0606030504020204" pitchFamily="34" charset="0"/>
                    <a:cs typeface="Open Sans" panose="020B0606030504020204" pitchFamily="34" charset="0"/>
                  </a:rPr>
                  <a:t>ve</a:t>
                </a:r>
                <a:r>
                  <a:rPr lang="en-US" sz="2200" dirty="0" smtClean="0">
                    <a:latin typeface="Open Sans" panose="020B0606030504020204" pitchFamily="34" charset="0"/>
                    <a:ea typeface="Open Sans" panose="020B0606030504020204" pitchFamily="34" charset="0"/>
                    <a:cs typeface="Open Sans" panose="020B0606030504020204" pitchFamily="34" charset="0"/>
                  </a:rPr>
                  <a:t> error in </a:t>
                </a:r>
                <a14:m>
                  <m:oMath xmlns:m="http://schemas.openxmlformats.org/officeDocument/2006/math">
                    <m:r>
                      <a:rPr lang="en-US" sz="2200" i="1">
                        <a:latin typeface="Cambria Math" panose="02040503050406030204" pitchFamily="18" charset="0"/>
                        <a:ea typeface="Cambria Math" panose="02040503050406030204" pitchFamily="18" charset="0"/>
                      </a:rPr>
                      <m:t>𝜆</m:t>
                    </m:r>
                  </m:oMath>
                </a14:m>
                <a:endParaRPr lang="en-US" sz="2200" dirty="0" smtClean="0">
                  <a:latin typeface="Open Sans" panose="020B0606030504020204" pitchFamily="34" charset="0"/>
                  <a:ea typeface="Open Sans" panose="020B0606030504020204" pitchFamily="34" charset="0"/>
                  <a:cs typeface="Open Sans" panose="020B0606030504020204" pitchFamily="34" charset="0"/>
                </a:endParaRPr>
              </a:p>
              <a:p>
                <a:pPr lvl="1">
                  <a:lnSpc>
                    <a:spcPct val="110000"/>
                  </a:lnSpc>
                </a:pPr>
                <a:r>
                  <a:rPr lang="en-US" sz="2200" dirty="0" smtClean="0">
                    <a:latin typeface="Open Sans" panose="020B0606030504020204" pitchFamily="34" charset="0"/>
                    <a:ea typeface="Open Sans" panose="020B0606030504020204" pitchFamily="34" charset="0"/>
                    <a:cs typeface="Open Sans" panose="020B0606030504020204" pitchFamily="34" charset="0"/>
                  </a:rPr>
                  <a:t>No -</a:t>
                </a:r>
                <a:r>
                  <a:rPr lang="en-US" sz="2200" dirty="0" err="1" smtClean="0">
                    <a:latin typeface="Open Sans" panose="020B0606030504020204" pitchFamily="34" charset="0"/>
                    <a:ea typeface="Open Sans" panose="020B0606030504020204" pitchFamily="34" charset="0"/>
                    <a:cs typeface="Open Sans" panose="020B0606030504020204" pitchFamily="34" charset="0"/>
                  </a:rPr>
                  <a:t>ve</a:t>
                </a:r>
                <a:r>
                  <a:rPr lang="en-US" sz="2200" dirty="0" smtClean="0">
                    <a:latin typeface="Open Sans" panose="020B0606030504020204" pitchFamily="34" charset="0"/>
                    <a:ea typeface="Open Sans" panose="020B0606030504020204" pitchFamily="34" charset="0"/>
                    <a:cs typeface="Open Sans" panose="020B0606030504020204" pitchFamily="34" charset="0"/>
                  </a:rPr>
                  <a:t> error in </a:t>
                </a:r>
                <a14:m>
                  <m:oMath xmlns:m="http://schemas.openxmlformats.org/officeDocument/2006/math">
                    <m:r>
                      <a:rPr lang="en-US" sz="2200" i="1">
                        <a:latin typeface="Cambria Math" panose="02040503050406030204" pitchFamily="18" charset="0"/>
                        <a:ea typeface="Cambria Math" panose="02040503050406030204" pitchFamily="18" charset="0"/>
                        <a:cs typeface="Open Sans" panose="020B0606030504020204" pitchFamily="34" charset="0"/>
                      </a:rPr>
                      <m:t>𝜇</m:t>
                    </m:r>
                  </m:oMath>
                </a14:m>
                <a:r>
                  <a:rPr lang="en-US" sz="2200" dirty="0">
                    <a:latin typeface="Open Sans" panose="020B0606030504020204" pitchFamily="34" charset="0"/>
                    <a:ea typeface="Open Sans" panose="020B0606030504020204" pitchFamily="34" charset="0"/>
                    <a:cs typeface="Open Sans" panose="020B0606030504020204" pitchFamily="34" charset="0"/>
                  </a:rPr>
                  <a:t> </a:t>
                </a:r>
                <a:endParaRPr lang="en-US" sz="2200" dirty="0" smtClean="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Errors in </a:t>
                </a:r>
                <a14:m>
                  <m:oMath xmlns:m="http://schemas.openxmlformats.org/officeDocument/2006/math">
                    <m:r>
                      <a:rPr lang="en-US"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oMath>
                </a14:m>
                <a:r>
                  <a:rPr lang="en-US" sz="2400" dirty="0" smtClean="0">
                    <a:latin typeface="Open Sans" panose="020B0606030504020204" pitchFamily="34" charset="0"/>
                    <a:ea typeface="Open Sans" panose="020B0606030504020204" pitchFamily="34" charset="0"/>
                    <a:cs typeface="Open Sans" panose="020B0606030504020204" pitchFamily="34" charset="0"/>
                  </a:rPr>
                  <a:t> are coupled</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Encode </a:t>
                </a:r>
                <a14:m>
                  <m:oMath xmlns:m="http://schemas.openxmlformats.org/officeDocument/2006/math">
                    <m:r>
                      <a:rPr lang="en-US" sz="2400" b="0" i="1" smtClean="0">
                        <a:latin typeface="Cambria Math" panose="02040503050406030204" pitchFamily="18" charset="0"/>
                        <a:ea typeface="Open Sans" panose="020B0606030504020204" pitchFamily="34" charset="0"/>
                        <a:cs typeface="Open Sans" panose="020B0606030504020204" pitchFamily="34" charset="0"/>
                      </a:rPr>
                      <m:t>𝑠</m:t>
                    </m:r>
                  </m:oMath>
                </a14:m>
                <a:r>
                  <a:rPr lang="en-US" sz="2400" dirty="0" smtClean="0">
                    <a:latin typeface="Open Sans" panose="020B0606030504020204" pitchFamily="34" charset="0"/>
                    <a:ea typeface="Open Sans" panose="020B0606030504020204" pitchFamily="34" charset="0"/>
                    <a:cs typeface="Open Sans" panose="020B0606030504020204" pitchFamily="34" charset="0"/>
                  </a:rPr>
                  <a:t> w.r.t upper corner</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Independently round </a:t>
                </a:r>
                <a14:m>
                  <m:oMath xmlns:m="http://schemas.openxmlformats.org/officeDocument/2006/math">
                    <m:r>
                      <a:rPr lang="en-US"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oMath>
                </a14:m>
                <a:endParaRPr lang="en-US" sz="2400" dirty="0" smtClean="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98" name="Content Placeholder 1"/>
              <p:cNvSpPr>
                <a:spLocks noGrp="1" noRot="1" noChangeAspect="1" noMove="1" noResize="1" noEditPoints="1" noAdjustHandles="1" noChangeArrowheads="1" noChangeShapeType="1" noTextEdit="1"/>
              </p:cNvSpPr>
              <p:nvPr>
                <p:ph idx="1"/>
              </p:nvPr>
            </p:nvSpPr>
            <p:spPr>
              <a:xfrm>
                <a:off x="6840005" y="1690688"/>
                <a:ext cx="4742395" cy="4486275"/>
              </a:xfrm>
              <a:blipFill rotWithShape="0">
                <a:blip r:embed="rId11"/>
                <a:stretch>
                  <a:fillRect l="-1671" t="-679"/>
                </a:stretch>
              </a:blipFill>
            </p:spPr>
            <p:txBody>
              <a:bodyPr/>
              <a:lstStyle/>
              <a:p>
                <a:r>
                  <a:rPr lang="en-US">
                    <a:noFill/>
                  </a:rPr>
                  <a:t> </a:t>
                </a:r>
              </a:p>
            </p:txBody>
          </p:sp>
        </mc:Fallback>
      </mc:AlternateContent>
      <p:cxnSp>
        <p:nvCxnSpPr>
          <p:cNvPr id="3" name="Straight Arrow Connector 2"/>
          <p:cNvCxnSpPr>
            <a:stCxn id="95" idx="4"/>
            <a:endCxn id="68" idx="0"/>
          </p:cNvCxnSpPr>
          <p:nvPr/>
        </p:nvCxnSpPr>
        <p:spPr>
          <a:xfrm flipH="1">
            <a:off x="4925683" y="2217054"/>
            <a:ext cx="974387" cy="5747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57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8">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8">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grpId="1" nodeType="clickEffect">
                                  <p:stCondLst>
                                    <p:cond delay="0"/>
                                  </p:stCondLst>
                                  <p:childTnLst>
                                    <p:animMotion origin="layout" path="M -4.375E-6 -2.96296E-6 L -0.01237 -2.96296E-6 " pathEditMode="relative" rAng="0" ptsTypes="AA">
                                      <p:cBhvr>
                                        <p:cTn id="46" dur="250" fill="hold"/>
                                        <p:tgtEl>
                                          <p:spTgt spid="34"/>
                                        </p:tgtEl>
                                        <p:attrNameLst>
                                          <p:attrName>ppt_x</p:attrName>
                                          <p:attrName>ppt_y</p:attrName>
                                        </p:attrNameLst>
                                      </p:cBhvr>
                                      <p:rCtr x="-625" y="0"/>
                                    </p:animMotion>
                                  </p:childTnLst>
                                </p:cTn>
                              </p:par>
                              <p:par>
                                <p:cTn id="47" presetID="35" presetClass="path" presetSubtype="0" accel="50000" decel="50000" fill="hold" grpId="1" nodeType="withEffect">
                                  <p:stCondLst>
                                    <p:cond delay="0"/>
                                  </p:stCondLst>
                                  <p:childTnLst>
                                    <p:animMotion origin="layout" path="M 4.58333E-6 -1.11111E-6 L -0.01849 -1.11111E-6 " pathEditMode="relative" rAng="0" ptsTypes="AA">
                                      <p:cBhvr>
                                        <p:cTn id="48" dur="250" fill="hold"/>
                                        <p:tgtEl>
                                          <p:spTgt spid="67"/>
                                        </p:tgtEl>
                                        <p:attrNameLst>
                                          <p:attrName>ppt_x</p:attrName>
                                          <p:attrName>ppt_y</p:attrName>
                                        </p:attrNameLst>
                                      </p:cBhvr>
                                      <p:rCtr x="-924" y="0"/>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grpId="1" nodeType="clickEffect">
                                  <p:stCondLst>
                                    <p:cond delay="0"/>
                                  </p:stCondLst>
                                  <p:childTnLst>
                                    <p:animMotion origin="layout" path="M 3.54167E-6 -1.11111E-6 L -0.01797 -1.11111E-6 " pathEditMode="relative" rAng="0" ptsTypes="AA">
                                      <p:cBhvr>
                                        <p:cTn id="60" dur="250" fill="hold"/>
                                        <p:tgtEl>
                                          <p:spTgt spid="68"/>
                                        </p:tgtEl>
                                        <p:attrNameLst>
                                          <p:attrName>ppt_x</p:attrName>
                                          <p:attrName>ppt_y</p:attrName>
                                        </p:attrNameLst>
                                      </p:cBhvr>
                                      <p:rCtr x="-898" y="0"/>
                                    </p:animMotion>
                                  </p:childTnLst>
                                </p:cTn>
                              </p:par>
                              <p:par>
                                <p:cTn id="61" presetID="35" presetClass="path" presetSubtype="0" accel="50000" decel="50000" fill="hold" grpId="1" nodeType="withEffect">
                                  <p:stCondLst>
                                    <p:cond delay="0"/>
                                  </p:stCondLst>
                                  <p:childTnLst>
                                    <p:animMotion origin="layout" path="M -4.16667E-6 -2.96296E-6 L -0.0125 -2.96296E-6 " pathEditMode="relative" rAng="0" ptsTypes="AA">
                                      <p:cBhvr>
                                        <p:cTn id="62" dur="250" fill="hold"/>
                                        <p:tgtEl>
                                          <p:spTgt spid="64"/>
                                        </p:tgtEl>
                                        <p:attrNameLst>
                                          <p:attrName>ppt_x</p:attrName>
                                          <p:attrName>ppt_y</p:attrName>
                                        </p:attrNameLst>
                                      </p:cBhvr>
                                      <p:rCtr x="-625" y="0"/>
                                    </p:animMotion>
                                  </p:childTnLst>
                                </p:cTn>
                              </p:par>
                              <p:par>
                                <p:cTn id="63" presetID="7" presetClass="emph" presetSubtype="2" fill="hold" nodeType="withEffect">
                                  <p:stCondLst>
                                    <p:cond delay="0"/>
                                  </p:stCondLst>
                                  <p:childTnLst>
                                    <p:animClr clrSpc="rgb" dir="cw">
                                      <p:cBhvr>
                                        <p:cTn id="64" dur="250" fill="hold"/>
                                        <p:tgtEl>
                                          <p:spTgt spid="60"/>
                                        </p:tgtEl>
                                        <p:attrNameLst>
                                          <p:attrName>stroke.color</p:attrName>
                                        </p:attrNameLst>
                                      </p:cBhvr>
                                      <p:to>
                                        <a:srgbClr val="FF0000"/>
                                      </p:to>
                                    </p:animClr>
                                    <p:set>
                                      <p:cBhvr>
                                        <p:cTn id="65" dur="250" fill="hold"/>
                                        <p:tgtEl>
                                          <p:spTgt spid="60"/>
                                        </p:tgtEl>
                                        <p:attrNameLst>
                                          <p:attrName>stroke.on</p:attrName>
                                        </p:attrNameLst>
                                      </p:cBhvr>
                                      <p:to>
                                        <p:strVal val="true"/>
                                      </p:to>
                                    </p:set>
                                  </p:childTnLst>
                                </p:cTn>
                              </p:par>
                              <p:par>
                                <p:cTn id="66" presetID="7" presetClass="emph" presetSubtype="2" fill="hold" nodeType="withEffect">
                                  <p:stCondLst>
                                    <p:cond delay="0"/>
                                  </p:stCondLst>
                                  <p:childTnLst>
                                    <p:animClr clrSpc="rgb" dir="cw">
                                      <p:cBhvr>
                                        <p:cTn id="67" dur="250" fill="hold"/>
                                        <p:tgtEl>
                                          <p:spTgt spid="49"/>
                                        </p:tgtEl>
                                        <p:attrNameLst>
                                          <p:attrName>stroke.color</p:attrName>
                                        </p:attrNameLst>
                                      </p:cBhvr>
                                      <p:to>
                                        <a:srgbClr val="FF0000"/>
                                      </p:to>
                                    </p:animClr>
                                    <p:set>
                                      <p:cBhvr>
                                        <p:cTn id="68" dur="250" fill="hold"/>
                                        <p:tgtEl>
                                          <p:spTgt spid="49"/>
                                        </p:tgtEl>
                                        <p:attrNameLst>
                                          <p:attrName>stroke.on</p:attrName>
                                        </p:attrNameLst>
                                      </p:cBhvr>
                                      <p:to>
                                        <p:strVal val="true"/>
                                      </p:to>
                                    </p:set>
                                  </p:childTnLst>
                                </p:cTn>
                              </p:par>
                              <p:par>
                                <p:cTn id="69" presetID="3" presetClass="emph" presetSubtype="2" fill="hold" grpId="1" nodeType="withEffect">
                                  <p:stCondLst>
                                    <p:cond delay="0"/>
                                  </p:stCondLst>
                                  <p:childTnLst>
                                    <p:animClr clrSpc="rgb" dir="cw">
                                      <p:cBhvr override="childStyle">
                                        <p:cTn id="70" dur="250" fill="hold"/>
                                        <p:tgtEl>
                                          <p:spTgt spid="41"/>
                                        </p:tgtEl>
                                        <p:attrNameLst>
                                          <p:attrName>style.color</p:attrName>
                                        </p:attrNameLst>
                                      </p:cBhvr>
                                      <p:to>
                                        <a:srgbClr val="FF0000"/>
                                      </p:to>
                                    </p:animClr>
                                  </p:childTnLst>
                                </p:cTn>
                              </p:par>
                              <p:par>
                                <p:cTn id="71" presetID="7" presetClass="emph" presetSubtype="2" fill="hold" nodeType="withEffect">
                                  <p:stCondLst>
                                    <p:cond delay="0"/>
                                  </p:stCondLst>
                                  <p:childTnLst>
                                    <p:animClr clrSpc="rgb" dir="cw">
                                      <p:cBhvr>
                                        <p:cTn id="72" dur="250" fill="hold"/>
                                        <p:tgtEl>
                                          <p:spTgt spid="61"/>
                                        </p:tgtEl>
                                        <p:attrNameLst>
                                          <p:attrName>stroke.color</p:attrName>
                                        </p:attrNameLst>
                                      </p:cBhvr>
                                      <p:to>
                                        <a:srgbClr val="FF0000"/>
                                      </p:to>
                                    </p:animClr>
                                    <p:set>
                                      <p:cBhvr>
                                        <p:cTn id="73" dur="250" fill="hold"/>
                                        <p:tgtEl>
                                          <p:spTgt spid="61"/>
                                        </p:tgtEl>
                                        <p:attrNameLst>
                                          <p:attrName>stroke.on</p:attrName>
                                        </p:attrNameLst>
                                      </p:cBhvr>
                                      <p:to>
                                        <p:strVal val="true"/>
                                      </p:to>
                                    </p:set>
                                  </p:childTnLst>
                                </p:cTn>
                              </p:par>
                              <p:par>
                                <p:cTn id="74" presetID="1" presetClass="entr" presetSubtype="0" fill="hold" nodeType="withEffect">
                                  <p:stCondLst>
                                    <p:cond delay="0"/>
                                  </p:stCondLst>
                                  <p:childTnLst>
                                    <p:set>
                                      <p:cBhvr>
                                        <p:cTn id="75" dur="1" fill="hold">
                                          <p:stCondLst>
                                            <p:cond delay="0"/>
                                          </p:stCondLst>
                                        </p:cTn>
                                        <p:tgtEl>
                                          <p:spTgt spid="98">
                                            <p:txEl>
                                              <p:pRg st="5" end="5"/>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2" nodeType="clickEffect">
                                  <p:stCondLst>
                                    <p:cond delay="0"/>
                                  </p:stCondLst>
                                  <p:childTnLst>
                                    <p:set>
                                      <p:cBhvr>
                                        <p:cTn id="79" dur="1" fill="hold">
                                          <p:stCondLst>
                                            <p:cond delay="0"/>
                                          </p:stCondLst>
                                        </p:cTn>
                                        <p:tgtEl>
                                          <p:spTgt spid="34"/>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64"/>
                                        </p:tgtEl>
                                        <p:attrNameLst>
                                          <p:attrName>style.visibility</p:attrName>
                                        </p:attrNameLst>
                                      </p:cBhvr>
                                      <p:to>
                                        <p:strVal val="hidden"/>
                                      </p:to>
                                    </p:set>
                                  </p:childTnLst>
                                </p:cTn>
                              </p:par>
                              <p:par>
                                <p:cTn id="82" presetID="1" presetClass="exit" presetSubtype="0" fill="hold" grpId="2" nodeType="withEffect">
                                  <p:stCondLst>
                                    <p:cond delay="0"/>
                                  </p:stCondLst>
                                  <p:childTnLst>
                                    <p:set>
                                      <p:cBhvr>
                                        <p:cTn id="83" dur="1" fill="hold">
                                          <p:stCondLst>
                                            <p:cond delay="0"/>
                                          </p:stCondLst>
                                        </p:cTn>
                                        <p:tgtEl>
                                          <p:spTgt spid="67"/>
                                        </p:tgtEl>
                                        <p:attrNameLst>
                                          <p:attrName>style.visibility</p:attrName>
                                        </p:attrNameLst>
                                      </p:cBhvr>
                                      <p:to>
                                        <p:strVal val="hidden"/>
                                      </p:to>
                                    </p:set>
                                  </p:childTnLst>
                                </p:cTn>
                              </p:par>
                              <p:par>
                                <p:cTn id="84" presetID="1" presetClass="exit" presetSubtype="0" fill="hold" grpId="2" nodeType="withEffect">
                                  <p:stCondLst>
                                    <p:cond delay="0"/>
                                  </p:stCondLst>
                                  <p:childTnLst>
                                    <p:set>
                                      <p:cBhvr>
                                        <p:cTn id="85" dur="1" fill="hold">
                                          <p:stCondLst>
                                            <p:cond delay="0"/>
                                          </p:stCondLst>
                                        </p:cTn>
                                        <p:tgtEl>
                                          <p:spTgt spid="68"/>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69"/>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40"/>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48"/>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61"/>
                                        </p:tgtEl>
                                        <p:attrNameLst>
                                          <p:attrName>style.visibility</p:attrName>
                                        </p:attrNameLst>
                                      </p:cBhvr>
                                      <p:to>
                                        <p:strVal val="hidden"/>
                                      </p:to>
                                    </p:set>
                                  </p:childTnLst>
                                </p:cTn>
                              </p:par>
                              <p:par>
                                <p:cTn id="94" presetID="1" presetClass="exit" presetSubtype="0" fill="hold" grpId="2" nodeType="withEffect">
                                  <p:stCondLst>
                                    <p:cond delay="0"/>
                                  </p:stCondLst>
                                  <p:childTnLst>
                                    <p:set>
                                      <p:cBhvr>
                                        <p:cTn id="95" dur="1" fill="hold">
                                          <p:stCondLst>
                                            <p:cond delay="0"/>
                                          </p:stCondLst>
                                        </p:cTn>
                                        <p:tgtEl>
                                          <p:spTgt spid="41"/>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60"/>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49"/>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91"/>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94"/>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80"/>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95"/>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98">
                                            <p:txEl>
                                              <p:pRg st="6" end="6"/>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7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77"/>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79"/>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80"/>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98">
                                            <p:txEl>
                                              <p:pRg st="7" end="7"/>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3" nodeType="clickEffect">
                                  <p:stCondLst>
                                    <p:cond delay="0"/>
                                  </p:stCondLst>
                                  <p:childTnLst>
                                    <p:set>
                                      <p:cBhvr>
                                        <p:cTn id="129" dur="1" fill="hold">
                                          <p:stCondLst>
                                            <p:cond delay="0"/>
                                          </p:stCondLst>
                                        </p:cTn>
                                        <p:tgtEl>
                                          <p:spTgt spid="64"/>
                                        </p:tgtEl>
                                        <p:attrNameLst>
                                          <p:attrName>style.visibility</p:attrName>
                                        </p:attrNameLst>
                                      </p:cBhvr>
                                      <p:to>
                                        <p:strVal val="visible"/>
                                      </p:to>
                                    </p:set>
                                  </p:childTnLst>
                                </p:cTn>
                              </p:par>
                              <p:par>
                                <p:cTn id="130" presetID="1" presetClass="entr" presetSubtype="0" fill="hold" grpId="3" nodeType="withEffect">
                                  <p:stCondLst>
                                    <p:cond delay="0"/>
                                  </p:stCondLst>
                                  <p:childTnLst>
                                    <p:set>
                                      <p:cBhvr>
                                        <p:cTn id="131" dur="1" fill="hold">
                                          <p:stCondLst>
                                            <p:cond delay="0"/>
                                          </p:stCondLst>
                                        </p:cTn>
                                        <p:tgtEl>
                                          <p:spTgt spid="68"/>
                                        </p:tgtEl>
                                        <p:attrNameLst>
                                          <p:attrName>style.visibility</p:attrName>
                                        </p:attrNameLst>
                                      </p:cBhvr>
                                      <p:to>
                                        <p:strVal val="visible"/>
                                      </p:to>
                                    </p:set>
                                  </p:childTnLst>
                                </p:cTn>
                              </p:par>
                            </p:childTnLst>
                          </p:cTn>
                        </p:par>
                        <p:par>
                          <p:cTn id="132" fill="hold">
                            <p:stCondLst>
                              <p:cond delay="0"/>
                            </p:stCondLst>
                            <p:childTnLst>
                              <p:par>
                                <p:cTn id="133" presetID="63" presetClass="path" presetSubtype="0" accel="50000" decel="50000" fill="hold" grpId="4" nodeType="afterEffect">
                                  <p:stCondLst>
                                    <p:cond delay="0"/>
                                  </p:stCondLst>
                                  <p:childTnLst>
                                    <p:animMotion origin="layout" path="M -4.16667E-6 -2.96296E-6 L 0.01342 -2.96296E-6 " pathEditMode="relative" rAng="0" ptsTypes="AA">
                                      <p:cBhvr>
                                        <p:cTn id="134" dur="250" fill="hold"/>
                                        <p:tgtEl>
                                          <p:spTgt spid="64"/>
                                        </p:tgtEl>
                                        <p:attrNameLst>
                                          <p:attrName>ppt_x</p:attrName>
                                          <p:attrName>ppt_y</p:attrName>
                                        </p:attrNameLst>
                                      </p:cBhvr>
                                      <p:rCtr x="664" y="0"/>
                                    </p:animMotion>
                                  </p:childTnLst>
                                </p:cTn>
                              </p:par>
                              <p:par>
                                <p:cTn id="135" presetID="63" presetClass="path" presetSubtype="0" accel="50000" decel="50000" fill="hold" grpId="4" nodeType="withEffect">
                                  <p:stCondLst>
                                    <p:cond delay="0"/>
                                  </p:stCondLst>
                                  <p:childTnLst>
                                    <p:animMotion origin="layout" path="M 3.54167E-6 -1.11111E-6 L 0.0177 -0.00023 " pathEditMode="relative" rAng="0" ptsTypes="AA">
                                      <p:cBhvr>
                                        <p:cTn id="136" dur="250" fill="hold"/>
                                        <p:tgtEl>
                                          <p:spTgt spid="68"/>
                                        </p:tgtEl>
                                        <p:attrNameLst>
                                          <p:attrName>ppt_x</p:attrName>
                                          <p:attrName>ppt_y</p:attrName>
                                        </p:attrNameLst>
                                      </p:cBhvr>
                                      <p:rCtr x="885" y="-23"/>
                                    </p:animMotion>
                                  </p:childTnLst>
                                </p:cTn>
                              </p:par>
                              <p:par>
                                <p:cTn id="137" presetID="1" presetClass="exit" presetSubtype="0" fill="hold" grpId="1" nodeType="withEffect">
                                  <p:stCondLst>
                                    <p:cond delay="0"/>
                                  </p:stCondLst>
                                  <p:childTnLst>
                                    <p:set>
                                      <p:cBhvr>
                                        <p:cTn id="138" dur="1" fill="hold">
                                          <p:stCondLst>
                                            <p:cond delay="0"/>
                                          </p:stCondLst>
                                        </p:cTn>
                                        <p:tgtEl>
                                          <p:spTgt spid="77"/>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79"/>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80"/>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95"/>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68" grpId="2" animBg="1"/>
      <p:bldP spid="68" grpId="3" animBg="1"/>
      <p:bldP spid="68" grpId="4" animBg="1"/>
      <p:bldP spid="67" grpId="0" animBg="1"/>
      <p:bldP spid="67" grpId="1" animBg="1"/>
      <p:bldP spid="67" grpId="2" animBg="1"/>
      <p:bldP spid="64" grpId="0" animBg="1"/>
      <p:bldP spid="64" grpId="1" animBg="1"/>
      <p:bldP spid="64" grpId="2" animBg="1"/>
      <p:bldP spid="64" grpId="3" animBg="1"/>
      <p:bldP spid="64" grpId="4" animBg="1"/>
      <p:bldP spid="34" grpId="0" animBg="1"/>
      <p:bldP spid="34" grpId="1" animBg="1"/>
      <p:bldP spid="34" grpId="2" animBg="1"/>
      <p:bldP spid="40" grpId="0"/>
      <p:bldP spid="40" grpId="1"/>
      <p:bldP spid="41" grpId="0"/>
      <p:bldP spid="41" grpId="1"/>
      <p:bldP spid="41" grpId="2"/>
      <p:bldP spid="76" grpId="0"/>
      <p:bldP spid="77" grpId="0"/>
      <p:bldP spid="77" grpId="1"/>
      <p:bldP spid="91" grpId="0"/>
      <p:bldP spid="91" grpId="1"/>
      <p:bldP spid="95" grpId="0" animBg="1"/>
      <p:bldP spid="9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14000"/>
              </a:lnSpc>
            </a:pPr>
            <a:r>
              <a:rPr lang="en-US" dirty="0" smtClean="0">
                <a:latin typeface="Open Sans" panose="020B0606030504020204" pitchFamily="34" charset="0"/>
                <a:ea typeface="Open Sans" panose="020B0606030504020204" pitchFamily="34" charset="0"/>
                <a:cs typeface="Open Sans" panose="020B0606030504020204" pitchFamily="34" charset="0"/>
              </a:rPr>
              <a:t>Topological Traversal Order</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1"/>
          <p:cNvSpPr>
            <a:spLocks noGrp="1"/>
          </p:cNvSpPr>
          <p:nvPr>
            <p:ph idx="1"/>
          </p:nvPr>
        </p:nvSpPr>
        <p:spPr/>
        <p:txBody>
          <a:bodyPr>
            <a:normAutofit/>
          </a:bodyPr>
          <a:lstStyle/>
          <a:p>
            <a:r>
              <a:rPr lang="en-US" sz="3200" dirty="0" smtClean="0">
                <a:ea typeface="Verdana" panose="020B0604030504040204" pitchFamily="34" charset="0"/>
                <a:cs typeface="Verdana" panose="020B0604030504040204" pitchFamily="34" charset="0"/>
              </a:rPr>
              <a:t>Parent always traversed before Child</a:t>
            </a:r>
          </a:p>
          <a:p>
            <a:endParaRPr lang="en-US" sz="800" dirty="0" smtClean="0">
              <a:ea typeface="Verdana" panose="020B0604030504040204" pitchFamily="34" charset="0"/>
              <a:cs typeface="Verdana" panose="020B0604030504040204" pitchFamily="34" charset="0"/>
            </a:endParaRPr>
          </a:p>
          <a:p>
            <a:r>
              <a:rPr lang="en-US" sz="3200" b="1" dirty="0" smtClean="0">
                <a:ea typeface="Verdana" panose="020B0604030504040204" pitchFamily="34" charset="0"/>
                <a:cs typeface="Verdana" panose="020B0604030504040204" pitchFamily="34" charset="0"/>
              </a:rPr>
              <a:t>Required</a:t>
            </a:r>
            <a:r>
              <a:rPr lang="en-US" sz="3200" dirty="0" smtClean="0">
                <a:ea typeface="Verdana" panose="020B0604030504040204" pitchFamily="34" charset="0"/>
                <a:cs typeface="Verdana" panose="020B0604030504040204" pitchFamily="34" charset="0"/>
              </a:rPr>
              <a:t> for sharing parent bounds</a:t>
            </a:r>
          </a:p>
          <a:p>
            <a:endParaRPr lang="en-US" sz="800" dirty="0" smtClean="0">
              <a:ea typeface="Verdana" panose="020B0604030504040204" pitchFamily="34" charset="0"/>
              <a:cs typeface="Verdana" panose="020B0604030504040204" pitchFamily="34" charset="0"/>
            </a:endParaRPr>
          </a:p>
          <a:p>
            <a:r>
              <a:rPr lang="en-US" sz="3200" dirty="0" smtClean="0">
                <a:ea typeface="Verdana" panose="020B0604030504040204" pitchFamily="34" charset="0"/>
                <a:cs typeface="Verdana" panose="020B0604030504040204" pitchFamily="34" charset="0"/>
              </a:rPr>
              <a:t>Revisit nodes using a</a:t>
            </a:r>
          </a:p>
          <a:p>
            <a:pPr lvl="1"/>
            <a:r>
              <a:rPr lang="en-US" sz="2800" dirty="0" smtClean="0">
                <a:ea typeface="Verdana" panose="020B0604030504040204" pitchFamily="34" charset="0"/>
                <a:cs typeface="Verdana" panose="020B0604030504040204" pitchFamily="34" charset="0"/>
              </a:rPr>
              <a:t>Stack or</a:t>
            </a:r>
          </a:p>
          <a:p>
            <a:pPr lvl="1"/>
            <a:r>
              <a:rPr lang="en-US" sz="2800" dirty="0" smtClean="0">
                <a:ea typeface="Verdana" panose="020B0604030504040204" pitchFamily="34" charset="0"/>
                <a:cs typeface="Verdana" panose="020B0604030504040204" pitchFamily="34" charset="0"/>
              </a:rPr>
              <a:t>Restart from root node or</a:t>
            </a:r>
          </a:p>
          <a:p>
            <a:pPr lvl="1"/>
            <a:r>
              <a:rPr lang="en-US" sz="2800" dirty="0" smtClean="0">
                <a:ea typeface="Verdana" panose="020B0604030504040204" pitchFamily="34" charset="0"/>
                <a:cs typeface="Verdana" panose="020B0604030504040204" pitchFamily="34" charset="0"/>
              </a:rPr>
              <a:t>Combination of both </a:t>
            </a:r>
            <a:r>
              <a:rPr lang="en-US" sz="2000" dirty="0" smtClean="0">
                <a:latin typeface="Verdana" panose="020B0604030504040204" pitchFamily="34" charset="0"/>
                <a:ea typeface="Verdana" panose="020B0604030504040204" pitchFamily="34" charset="0"/>
                <a:cs typeface="Verdana" panose="020B0604030504040204" pitchFamily="34" charset="0"/>
              </a:rPr>
              <a:t>[Laine 10]</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767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Results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0389" y="2145710"/>
            <a:ext cx="2731089" cy="273108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512" y="2126338"/>
            <a:ext cx="2761888" cy="27504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478" y="2137765"/>
            <a:ext cx="2739034" cy="27390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300" y="2145711"/>
            <a:ext cx="2731089" cy="2731089"/>
          </a:xfrm>
          <a:prstGeom prst="rect">
            <a:avLst/>
          </a:prstGeom>
        </p:spPr>
      </p:pic>
    </p:spTree>
    <p:extLst>
      <p:ext uri="{BB962C8B-B14F-4D97-AF65-F5344CB8AC3E}">
        <p14:creationId xmlns:p14="http://schemas.microsoft.com/office/powerpoint/2010/main" val="1660077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Quantization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90362443"/>
              </p:ext>
            </p:extLst>
          </p:nvPr>
        </p:nvGraphicFramePr>
        <p:xfrm>
          <a:off x="3238500" y="1562100"/>
          <a:ext cx="5524500" cy="4680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7291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Comparison with [Keely 14]</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3347767482"/>
              </p:ext>
            </p:extLst>
          </p:nvPr>
        </p:nvGraphicFramePr>
        <p:xfrm>
          <a:off x="2781300" y="1562100"/>
          <a:ext cx="6155245" cy="468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148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Complexity</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61127457"/>
              </p:ext>
            </p:extLst>
          </p:nvPr>
        </p:nvGraphicFramePr>
        <p:xfrm>
          <a:off x="1390650" y="3009900"/>
          <a:ext cx="9410700" cy="1036320"/>
        </p:xfrm>
        <a:graphic>
          <a:graphicData uri="http://schemas.openxmlformats.org/drawingml/2006/table">
            <a:tbl>
              <a:tblPr firstRow="1" bandRow="1">
                <a:tableStyleId>{7DF18680-E054-41AD-8BC1-D1AEF772440D}</a:tableStyleId>
              </a:tblPr>
              <a:tblGrid>
                <a:gridCol w="2352675"/>
                <a:gridCol w="2352675"/>
                <a:gridCol w="2352675"/>
                <a:gridCol w="2352675"/>
              </a:tblGrid>
              <a:tr h="370840">
                <a:tc>
                  <a:txBody>
                    <a:bodyPr/>
                    <a:lstStyle/>
                    <a:p>
                      <a:endParaRPr lang="en-US" sz="2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dirty="0" smtClean="0">
                          <a:latin typeface="Open Sans" panose="020B0606030504020204" pitchFamily="34" charset="0"/>
                          <a:ea typeface="Open Sans" panose="020B0606030504020204" pitchFamily="34" charset="0"/>
                          <a:cs typeface="Open Sans" panose="020B0606030504020204" pitchFamily="34" charset="0"/>
                        </a:rPr>
                        <a:t>OUR</a:t>
                      </a:r>
                      <a:endParaRPr lang="en-US" sz="2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dirty="0" smtClean="0">
                          <a:latin typeface="Open Sans" panose="020B0606030504020204" pitchFamily="34" charset="0"/>
                          <a:ea typeface="Open Sans" panose="020B0606030504020204" pitchFamily="34" charset="0"/>
                          <a:cs typeface="Open Sans" panose="020B0606030504020204" pitchFamily="34" charset="0"/>
                        </a:rPr>
                        <a:t>Keely 14</a:t>
                      </a:r>
                      <a:endParaRPr lang="en-US" sz="2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dirty="0" smtClean="0">
                          <a:latin typeface="Open Sans" panose="020B0606030504020204" pitchFamily="34" charset="0"/>
                          <a:ea typeface="Open Sans" panose="020B0606030504020204" pitchFamily="34" charset="0"/>
                          <a:cs typeface="Open Sans" panose="020B0606030504020204" pitchFamily="34" charset="0"/>
                        </a:rPr>
                        <a:t>Ratio</a:t>
                      </a:r>
                      <a:endParaRPr lang="en-US" sz="2800" dirty="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r>
                        <a:rPr lang="en-US" sz="2800" dirty="0" smtClean="0">
                          <a:latin typeface="Open Sans" panose="020B0606030504020204" pitchFamily="34" charset="0"/>
                          <a:ea typeface="Open Sans" panose="020B0606030504020204" pitchFamily="34" charset="0"/>
                          <a:cs typeface="Open Sans" panose="020B0606030504020204" pitchFamily="34" charset="0"/>
                        </a:rPr>
                        <a:t>NAND</a:t>
                      </a:r>
                      <a:r>
                        <a:rPr lang="en-US" sz="2800" baseline="0" dirty="0" smtClean="0">
                          <a:latin typeface="Open Sans" panose="020B0606030504020204" pitchFamily="34" charset="0"/>
                          <a:ea typeface="Open Sans" panose="020B0606030504020204" pitchFamily="34" charset="0"/>
                          <a:cs typeface="Open Sans" panose="020B0606030504020204" pitchFamily="34" charset="0"/>
                        </a:rPr>
                        <a:t> Gates</a:t>
                      </a:r>
                      <a:endParaRPr lang="en-US" sz="2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dirty="0" smtClean="0">
                          <a:latin typeface="Open Sans" panose="020B0606030504020204" pitchFamily="34" charset="0"/>
                          <a:ea typeface="Open Sans" panose="020B0606030504020204" pitchFamily="34" charset="0"/>
                          <a:cs typeface="Open Sans" panose="020B0606030504020204" pitchFamily="34" charset="0"/>
                        </a:rPr>
                        <a:t>29,078</a:t>
                      </a:r>
                      <a:endParaRPr lang="en-US" sz="2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dirty="0" smtClean="0">
                          <a:latin typeface="Open Sans" panose="020B0606030504020204" pitchFamily="34" charset="0"/>
                          <a:ea typeface="Open Sans" panose="020B0606030504020204" pitchFamily="34" charset="0"/>
                          <a:cs typeface="Open Sans" panose="020B0606030504020204" pitchFamily="34" charset="0"/>
                        </a:rPr>
                        <a:t>73,032</a:t>
                      </a:r>
                      <a:endParaRPr lang="en-US" sz="2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800" b="1" dirty="0" smtClean="0">
                          <a:latin typeface="Open Sans" panose="020B0606030504020204" pitchFamily="34" charset="0"/>
                          <a:ea typeface="Open Sans" panose="020B0606030504020204" pitchFamily="34" charset="0"/>
                          <a:cs typeface="Open Sans" panose="020B0606030504020204" pitchFamily="34" charset="0"/>
                        </a:rPr>
                        <a:t>0.4</a:t>
                      </a:r>
                      <a:endParaRPr lang="en-US" sz="2800" b="1" dirty="0">
                        <a:latin typeface="Open Sans" panose="020B0606030504020204" pitchFamily="34" charset="0"/>
                        <a:ea typeface="Open Sans" panose="020B0606030504020204" pitchFamily="34" charset="0"/>
                        <a:cs typeface="Open Sans" panose="020B0606030504020204" pitchFamily="34" charset="0"/>
                      </a:endParaRPr>
                    </a:p>
                  </a:txBody>
                  <a:tcPr/>
                </a:tc>
              </a:tr>
            </a:tbl>
          </a:graphicData>
        </a:graphic>
      </p:graphicFrame>
    </p:spTree>
    <p:extLst>
      <p:ext uri="{BB962C8B-B14F-4D97-AF65-F5344CB8AC3E}">
        <p14:creationId xmlns:p14="http://schemas.microsoft.com/office/powerpoint/2010/main" val="3354059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Conclusion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pPr>
              <a:lnSpc>
                <a:spcPct val="130000"/>
              </a:lnSpc>
            </a:pPr>
            <a:r>
              <a:rPr lang="en-US" dirty="0" smtClean="0">
                <a:latin typeface="Open Sans" panose="020B0606030504020204" pitchFamily="34" charset="0"/>
                <a:ea typeface="Open Sans" panose="020B0606030504020204" pitchFamily="34" charset="0"/>
                <a:cs typeface="Open Sans" panose="020B0606030504020204" pitchFamily="34" charset="0"/>
              </a:rPr>
              <a:t>Optimizations commonly used in hardware rasterization pipelines can also be used for hardware ray tracing</a:t>
            </a:r>
          </a:p>
          <a:p>
            <a:pPr>
              <a:lnSpc>
                <a:spcPct val="130000"/>
              </a:lnSpc>
            </a:pPr>
            <a:r>
              <a:rPr lang="en-US" dirty="0" smtClean="0">
                <a:latin typeface="Open Sans" panose="020B0606030504020204" pitchFamily="34" charset="0"/>
                <a:ea typeface="Open Sans" panose="020B0606030504020204" pitchFamily="34" charset="0"/>
                <a:cs typeface="Open Sans" panose="020B0606030504020204" pitchFamily="34" charset="0"/>
              </a:rPr>
              <a:t>Incremental BVH encoding can be leveraged for incremental traversal</a:t>
            </a:r>
          </a:p>
          <a:p>
            <a:pPr lvl="1">
              <a:lnSpc>
                <a:spcPct val="130000"/>
              </a:lnSpc>
            </a:pPr>
            <a:r>
              <a:rPr lang="en-US" dirty="0" smtClean="0">
                <a:latin typeface="Open Sans" panose="020B0606030504020204" pitchFamily="34" charset="0"/>
                <a:ea typeface="Open Sans" panose="020B0606030504020204" pitchFamily="34" charset="0"/>
                <a:cs typeface="Open Sans" panose="020B0606030504020204" pitchFamily="34" charset="0"/>
              </a:rPr>
              <a:t>Enables compression as well as reduced precision arithmetic</a:t>
            </a:r>
          </a:p>
          <a:p>
            <a:pPr lvl="1">
              <a:lnSpc>
                <a:spcPct val="130000"/>
              </a:lnSpc>
            </a:pPr>
            <a:r>
              <a:rPr lang="en-US" dirty="0" smtClean="0">
                <a:latin typeface="Open Sans" panose="020B0606030504020204" pitchFamily="34" charset="0"/>
                <a:ea typeface="Open Sans" panose="020B0606030504020204" pitchFamily="34" charset="0"/>
                <a:cs typeface="Open Sans" panose="020B0606030504020204" pitchFamily="34" charset="0"/>
              </a:rPr>
              <a:t>Significantly lowers the complexity of intersections</a:t>
            </a:r>
          </a:p>
          <a:p>
            <a:pPr lvl="1">
              <a:lnSpc>
                <a:spcPct val="130000"/>
              </a:lnSpc>
            </a:pPr>
            <a:r>
              <a:rPr lang="en-US" dirty="0">
                <a:latin typeface="Open Sans" panose="020B0606030504020204" pitchFamily="34" charset="0"/>
                <a:ea typeface="Open Sans" panose="020B0606030504020204" pitchFamily="34" charset="0"/>
                <a:cs typeface="Open Sans" panose="020B0606030504020204" pitchFamily="34" charset="0"/>
              </a:rPr>
              <a:t>C</a:t>
            </a:r>
            <a:r>
              <a:rPr lang="en-US" dirty="0" smtClean="0">
                <a:latin typeface="Open Sans" panose="020B0606030504020204" pitchFamily="34" charset="0"/>
                <a:ea typeface="Open Sans" panose="020B0606030504020204" pitchFamily="34" charset="0"/>
                <a:cs typeface="Open Sans" panose="020B0606030504020204" pitchFamily="34" charset="0"/>
              </a:rPr>
              <a:t>an produce watertight results</a:t>
            </a:r>
          </a:p>
          <a:p>
            <a:pPr>
              <a:lnSpc>
                <a:spcPct val="130000"/>
              </a:lnSpc>
            </a:pP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01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59258"/>
          </a:xfrm>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Motivation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ounded Rectangle 9"/>
          <p:cNvSpPr/>
          <p:nvPr/>
        </p:nvSpPr>
        <p:spPr>
          <a:xfrm>
            <a:off x="1461267" y="2438400"/>
            <a:ext cx="2372659" cy="688109"/>
          </a:xfrm>
          <a:prstGeom prst="roundRect">
            <a:avLst>
              <a:gd name="adj" fmla="val 18404"/>
            </a:avLst>
          </a:prstGeom>
          <a:solidFill>
            <a:srgbClr val="79ADD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Vertex Shading</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Isosceles Triangle 36"/>
          <p:cNvSpPr/>
          <p:nvPr/>
        </p:nvSpPr>
        <p:spPr>
          <a:xfrm>
            <a:off x="2369611" y="1566138"/>
            <a:ext cx="544016" cy="41495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455290" y="3313831"/>
            <a:ext cx="2372659" cy="688109"/>
          </a:xfrm>
          <a:prstGeom prst="roundRect">
            <a:avLst>
              <a:gd name="adj" fmla="val 18404"/>
            </a:avLst>
          </a:prstGeom>
          <a:solidFill>
            <a:srgbClr val="79ADD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Rasterization</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ounded Rectangle 40"/>
          <p:cNvSpPr/>
          <p:nvPr/>
        </p:nvSpPr>
        <p:spPr>
          <a:xfrm>
            <a:off x="1461267" y="4201872"/>
            <a:ext cx="2372659" cy="688109"/>
          </a:xfrm>
          <a:prstGeom prst="roundRect">
            <a:avLst>
              <a:gd name="adj" fmla="val 18404"/>
            </a:avLst>
          </a:prstGeom>
          <a:solidFill>
            <a:srgbClr val="79ADD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Pixel Shading</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ounded Rectangle 41"/>
          <p:cNvSpPr/>
          <p:nvPr/>
        </p:nvSpPr>
        <p:spPr>
          <a:xfrm>
            <a:off x="1455290" y="5083608"/>
            <a:ext cx="2372659" cy="688109"/>
          </a:xfrm>
          <a:prstGeom prst="roundRect">
            <a:avLst>
              <a:gd name="adj" fmla="val 18404"/>
            </a:avLst>
          </a:prstGeom>
          <a:solidFill>
            <a:srgbClr val="79ADD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Blend</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4" name="Straight Arrow Connector 43"/>
          <p:cNvCxnSpPr/>
          <p:nvPr/>
        </p:nvCxnSpPr>
        <p:spPr>
          <a:xfrm>
            <a:off x="2647596" y="2070555"/>
            <a:ext cx="0" cy="322653"/>
          </a:xfrm>
          <a:prstGeom prst="straightConnector1">
            <a:avLst/>
          </a:prstGeom>
          <a:ln w="571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2628086" y="5880555"/>
            <a:ext cx="0" cy="322653"/>
          </a:xfrm>
          <a:prstGeom prst="straightConnector1">
            <a:avLst/>
          </a:prstGeom>
          <a:ln w="571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32" name="Rounded Rectangle 31"/>
          <p:cNvSpPr/>
          <p:nvPr/>
        </p:nvSpPr>
        <p:spPr>
          <a:xfrm>
            <a:off x="7745506" y="1982640"/>
            <a:ext cx="3151094" cy="4038600"/>
          </a:xfrm>
          <a:prstGeom prst="roundRect">
            <a:avLst>
              <a:gd name="adj" fmla="val 2063"/>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153400" y="1787526"/>
            <a:ext cx="2343911" cy="400110"/>
          </a:xfrm>
          <a:prstGeom prst="rect">
            <a:avLst/>
          </a:prstGeom>
          <a:solidFill>
            <a:schemeClr val="bg1"/>
          </a:solidFill>
        </p:spPr>
        <p:txBody>
          <a:bodyPr wrap="non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HW Optimizations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Rounded Rectangle 48"/>
          <p:cNvSpPr/>
          <p:nvPr/>
        </p:nvSpPr>
        <p:spPr>
          <a:xfrm>
            <a:off x="8150412" y="2438400"/>
            <a:ext cx="2372659" cy="688109"/>
          </a:xfrm>
          <a:prstGeom prst="roundRect">
            <a:avLst>
              <a:gd name="adj" fmla="val 18404"/>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Sorting</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ounded Rectangle 49"/>
          <p:cNvSpPr/>
          <p:nvPr/>
        </p:nvSpPr>
        <p:spPr>
          <a:xfrm>
            <a:off x="8150412" y="4189260"/>
            <a:ext cx="2372659" cy="688109"/>
          </a:xfrm>
          <a:prstGeom prst="roundRect">
            <a:avLst>
              <a:gd name="adj" fmla="val 18404"/>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Fixed Precision</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Rounded Rectangle 63"/>
          <p:cNvSpPr/>
          <p:nvPr/>
        </p:nvSpPr>
        <p:spPr>
          <a:xfrm>
            <a:off x="4280183" y="1982640"/>
            <a:ext cx="3111217" cy="4038600"/>
          </a:xfrm>
          <a:prstGeom prst="roundRect">
            <a:avLst>
              <a:gd name="adj" fmla="val 2063"/>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522693" y="1774633"/>
            <a:ext cx="2563907" cy="369332"/>
          </a:xfrm>
          <a:prstGeom prst="rect">
            <a:avLst/>
          </a:prstGeom>
          <a:solidFill>
            <a:schemeClr val="bg1"/>
          </a:solidFill>
        </p:spPr>
        <p:txBody>
          <a:bodyPr wrap="none" rtlCol="0">
            <a:spAutoFit/>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Acceleration Structure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 name="Rounded Rectangle 65"/>
          <p:cNvSpPr/>
          <p:nvPr/>
        </p:nvSpPr>
        <p:spPr>
          <a:xfrm>
            <a:off x="4615876" y="3313831"/>
            <a:ext cx="2372659" cy="688109"/>
          </a:xfrm>
          <a:prstGeom prst="roundRect">
            <a:avLst>
              <a:gd name="adj" fmla="val 18404"/>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Z-Buffer</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ounded Rectangle 50"/>
          <p:cNvSpPr/>
          <p:nvPr/>
        </p:nvSpPr>
        <p:spPr>
          <a:xfrm>
            <a:off x="8134722" y="3313830"/>
            <a:ext cx="2372659" cy="688109"/>
          </a:xfrm>
          <a:prstGeom prst="roundRect">
            <a:avLst>
              <a:gd name="adj" fmla="val 18404"/>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Z-Compression</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Rounded Rectangle 70"/>
          <p:cNvSpPr/>
          <p:nvPr/>
        </p:nvSpPr>
        <p:spPr>
          <a:xfrm>
            <a:off x="8134723" y="5083608"/>
            <a:ext cx="2372659" cy="688109"/>
          </a:xfrm>
          <a:prstGeom prst="roundRect">
            <a:avLst>
              <a:gd name="adj" fmla="val 18404"/>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a:t>
            </a: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-Compression</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648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50" fill="hold"/>
                                        <p:tgtEl>
                                          <p:spTgt spid="40"/>
                                        </p:tgtEl>
                                        <p:attrNameLst>
                                          <p:attrName>fillcolor</p:attrName>
                                        </p:attrNameLst>
                                      </p:cBhvr>
                                      <p:to>
                                        <a:srgbClr val="C55A11"/>
                                      </p:to>
                                    </p:animClr>
                                    <p:set>
                                      <p:cBhvr>
                                        <p:cTn id="7" dur="250" fill="hold"/>
                                        <p:tgtEl>
                                          <p:spTgt spid="40"/>
                                        </p:tgtEl>
                                        <p:attrNameLst>
                                          <p:attrName>fill.type</p:attrName>
                                        </p:attrNameLst>
                                      </p:cBhvr>
                                      <p:to>
                                        <p:strVal val="solid"/>
                                      </p:to>
                                    </p:set>
                                    <p:set>
                                      <p:cBhvr>
                                        <p:cTn id="8" dur="250" fill="hold"/>
                                        <p:tgtEl>
                                          <p:spTgt spid="40"/>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50" fill="hold"/>
                                        <p:tgtEl>
                                          <p:spTgt spid="42"/>
                                        </p:tgtEl>
                                        <p:attrNameLst>
                                          <p:attrName>fillcolor</p:attrName>
                                        </p:attrNameLst>
                                      </p:cBhvr>
                                      <p:to>
                                        <a:srgbClr val="C55A11"/>
                                      </p:to>
                                    </p:animClr>
                                    <p:set>
                                      <p:cBhvr>
                                        <p:cTn id="11" dur="250" fill="hold"/>
                                        <p:tgtEl>
                                          <p:spTgt spid="42"/>
                                        </p:tgtEl>
                                        <p:attrNameLst>
                                          <p:attrName>fill.type</p:attrName>
                                        </p:attrNameLst>
                                      </p:cBhvr>
                                      <p:to>
                                        <p:strVal val="solid"/>
                                      </p:to>
                                    </p:set>
                                    <p:set>
                                      <p:cBhvr>
                                        <p:cTn id="12" dur="250" fill="hold"/>
                                        <p:tgtEl>
                                          <p:spTgt spid="42"/>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par>
                          <p:cTn id="29" fill="hold">
                            <p:stCondLst>
                              <p:cond delay="0"/>
                            </p:stCondLst>
                            <p:childTnLst>
                              <p:par>
                                <p:cTn id="30" presetID="6" presetClass="emph" presetSubtype="0" fill="hold" grpId="0" nodeType="afterEffect">
                                  <p:stCondLst>
                                    <p:cond delay="0"/>
                                  </p:stCondLst>
                                  <p:childTnLst>
                                    <p:animScale>
                                      <p:cBhvr>
                                        <p:cTn id="31" dur="1000" fill="hold"/>
                                        <p:tgtEl>
                                          <p:spTgt spid="66"/>
                                        </p:tgtEl>
                                      </p:cBhvr>
                                      <p:by x="50000" y="50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32" grpId="0" animBg="1"/>
      <p:bldP spid="33" grpId="0" animBg="1"/>
      <p:bldP spid="49" grpId="0" animBg="1"/>
      <p:bldP spid="50" grpId="0" animBg="1"/>
      <p:bldP spid="64" grpId="0" animBg="1"/>
      <p:bldP spid="65" grpId="0" animBg="1"/>
      <p:bldP spid="66" grpId="0" animBg="1"/>
      <p:bldP spid="66" grpId="1" animBg="1"/>
      <p:bldP spid="51" grpId="0" animBg="1"/>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59258"/>
          </a:xfrm>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Motivation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ounded Rectangle 9"/>
          <p:cNvSpPr/>
          <p:nvPr/>
        </p:nvSpPr>
        <p:spPr>
          <a:xfrm>
            <a:off x="1461267" y="2438400"/>
            <a:ext cx="2372659" cy="688109"/>
          </a:xfrm>
          <a:prstGeom prst="roundRect">
            <a:avLst>
              <a:gd name="adj" fmla="val 18404"/>
            </a:avLst>
          </a:prstGeom>
          <a:solidFill>
            <a:srgbClr val="79ADD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Shading</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ounded Rectangle 39"/>
          <p:cNvSpPr/>
          <p:nvPr/>
        </p:nvSpPr>
        <p:spPr>
          <a:xfrm>
            <a:off x="1441756" y="3734374"/>
            <a:ext cx="2372659" cy="688109"/>
          </a:xfrm>
          <a:prstGeom prst="roundRect">
            <a:avLst>
              <a:gd name="adj" fmla="val 18404"/>
            </a:avLst>
          </a:prstGeom>
          <a:solidFill>
            <a:srgbClr val="79ADD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Ray Traversal</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4" name="Straight Arrow Connector 43"/>
          <p:cNvCxnSpPr/>
          <p:nvPr/>
        </p:nvCxnSpPr>
        <p:spPr>
          <a:xfrm>
            <a:off x="2631541" y="3276600"/>
            <a:ext cx="0" cy="359883"/>
          </a:xfrm>
          <a:prstGeom prst="straightConnector1">
            <a:avLst/>
          </a:prstGeom>
          <a:ln w="571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32" name="Rounded Rectangle 31"/>
          <p:cNvSpPr/>
          <p:nvPr/>
        </p:nvSpPr>
        <p:spPr>
          <a:xfrm>
            <a:off x="7745506" y="1982640"/>
            <a:ext cx="3151094" cy="4038600"/>
          </a:xfrm>
          <a:prstGeom prst="roundRect">
            <a:avLst>
              <a:gd name="adj" fmla="val 2063"/>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153400" y="1787526"/>
            <a:ext cx="2125903" cy="369332"/>
          </a:xfrm>
          <a:prstGeom prst="rect">
            <a:avLst/>
          </a:prstGeom>
          <a:solidFill>
            <a:schemeClr val="bg1"/>
          </a:solidFill>
        </p:spPr>
        <p:txBody>
          <a:bodyPr wrap="none" rtlCol="0">
            <a:spAutoFit/>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HW Optimizations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Rounded Rectangle 48"/>
          <p:cNvSpPr/>
          <p:nvPr/>
        </p:nvSpPr>
        <p:spPr>
          <a:xfrm>
            <a:off x="8134720" y="4893135"/>
            <a:ext cx="2372659" cy="688109"/>
          </a:xfrm>
          <a:prstGeom prst="roundRect">
            <a:avLst>
              <a:gd name="adj" fmla="val 18404"/>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Sorting</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ounded Rectangle 49"/>
          <p:cNvSpPr/>
          <p:nvPr/>
        </p:nvSpPr>
        <p:spPr>
          <a:xfrm>
            <a:off x="8134721" y="2619892"/>
            <a:ext cx="2372659" cy="688109"/>
          </a:xfrm>
          <a:prstGeom prst="roundRect">
            <a:avLst>
              <a:gd name="adj" fmla="val 18404"/>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Reduced Precision</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Rounded Rectangle 63"/>
          <p:cNvSpPr/>
          <p:nvPr/>
        </p:nvSpPr>
        <p:spPr>
          <a:xfrm>
            <a:off x="4280183" y="1982640"/>
            <a:ext cx="3111217" cy="4038600"/>
          </a:xfrm>
          <a:prstGeom prst="roundRect">
            <a:avLst>
              <a:gd name="adj" fmla="val 2063"/>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522693" y="1774633"/>
            <a:ext cx="2563907" cy="369332"/>
          </a:xfrm>
          <a:prstGeom prst="rect">
            <a:avLst/>
          </a:prstGeom>
          <a:solidFill>
            <a:schemeClr val="bg1"/>
          </a:solidFill>
        </p:spPr>
        <p:txBody>
          <a:bodyPr wrap="none" rtlCol="0">
            <a:spAutoFit/>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Acceleration Structure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6" name="Rounded Rectangle 65"/>
          <p:cNvSpPr/>
          <p:nvPr/>
        </p:nvSpPr>
        <p:spPr>
          <a:xfrm>
            <a:off x="4615876" y="3734373"/>
            <a:ext cx="2372659" cy="688109"/>
          </a:xfrm>
          <a:prstGeom prst="roundRect">
            <a:avLst>
              <a:gd name="adj" fmla="val 18404"/>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Bounding Volume Hierarchy (BVH)</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ounded Rectangle 50"/>
          <p:cNvSpPr/>
          <p:nvPr/>
        </p:nvSpPr>
        <p:spPr>
          <a:xfrm>
            <a:off x="8134722" y="3734372"/>
            <a:ext cx="2372659" cy="688109"/>
          </a:xfrm>
          <a:prstGeom prst="roundRect">
            <a:avLst>
              <a:gd name="adj" fmla="val 18404"/>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Compression</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Elbow Connector 4"/>
          <p:cNvCxnSpPr>
            <a:stCxn id="40" idx="2"/>
            <a:endCxn id="10" idx="0"/>
          </p:cNvCxnSpPr>
          <p:nvPr/>
        </p:nvCxnSpPr>
        <p:spPr>
          <a:xfrm rot="5400000" flipH="1" flipV="1">
            <a:off x="1645799" y="3420686"/>
            <a:ext cx="1984083" cy="19511"/>
          </a:xfrm>
          <a:prstGeom prst="bentConnector5">
            <a:avLst>
              <a:gd name="adj1" fmla="val -16131"/>
              <a:gd name="adj2" fmla="val -7996617"/>
              <a:gd name="adj3" fmla="val 120355"/>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48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0"/>
                                        </p:tgtEl>
                                        <p:attrNameLst>
                                          <p:attrName>fillcolor</p:attrName>
                                        </p:attrNameLst>
                                      </p:cBhvr>
                                      <p:to>
                                        <a:srgbClr val="C55A11"/>
                                      </p:to>
                                    </p:animClr>
                                    <p:set>
                                      <p:cBhvr>
                                        <p:cTn id="7" dur="250" fill="hold"/>
                                        <p:tgtEl>
                                          <p:spTgt spid="40"/>
                                        </p:tgtEl>
                                        <p:attrNameLst>
                                          <p:attrName>fill.type</p:attrName>
                                        </p:attrNameLst>
                                      </p:cBhvr>
                                      <p:to>
                                        <p:strVal val="solid"/>
                                      </p:to>
                                    </p:set>
                                    <p:set>
                                      <p:cBhvr>
                                        <p:cTn id="8" dur="250" fill="hold"/>
                                        <p:tgtEl>
                                          <p:spTgt spid="4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par>
                          <p:cTn id="25" fill="hold">
                            <p:stCondLst>
                              <p:cond delay="0"/>
                            </p:stCondLst>
                            <p:childTnLst>
                              <p:par>
                                <p:cTn id="26" presetID="6" presetClass="emph" presetSubtype="0" fill="hold" grpId="1" nodeType="afterEffect">
                                  <p:stCondLst>
                                    <p:cond delay="0"/>
                                  </p:stCondLst>
                                  <p:childTnLst>
                                    <p:animScale>
                                      <p:cBhvr>
                                        <p:cTn id="27" dur="1000" fill="hold"/>
                                        <p:tgtEl>
                                          <p:spTgt spid="66"/>
                                        </p:tgtEl>
                                      </p:cBhvr>
                                      <p:by x="50000" y="50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grpId="1" nodeType="clickEffect">
                                  <p:stCondLst>
                                    <p:cond delay="0"/>
                                  </p:stCondLst>
                                  <p:childTnLst>
                                    <p:animClr clrSpc="rgb" dir="cw">
                                      <p:cBhvr>
                                        <p:cTn id="39" dur="250" fill="hold"/>
                                        <p:tgtEl>
                                          <p:spTgt spid="49"/>
                                        </p:tgtEl>
                                        <p:attrNameLst>
                                          <p:attrName>fillcolor</p:attrName>
                                        </p:attrNameLst>
                                      </p:cBhvr>
                                      <p:to>
                                        <a:srgbClr val="FFF2CC"/>
                                      </p:to>
                                    </p:animClr>
                                    <p:set>
                                      <p:cBhvr>
                                        <p:cTn id="40" dur="250" fill="hold"/>
                                        <p:tgtEl>
                                          <p:spTgt spid="49"/>
                                        </p:tgtEl>
                                        <p:attrNameLst>
                                          <p:attrName>fill.type</p:attrName>
                                        </p:attrNameLst>
                                      </p:cBhvr>
                                      <p:to>
                                        <p:strVal val="solid"/>
                                      </p:to>
                                    </p:set>
                                    <p:set>
                                      <p:cBhvr>
                                        <p:cTn id="41" dur="250" fill="hold"/>
                                        <p:tgtEl>
                                          <p:spTgt spid="49"/>
                                        </p:tgtEl>
                                        <p:attrNameLst>
                                          <p:attrName>fill.on</p:attrName>
                                        </p:attrNameLst>
                                      </p:cBhvr>
                                      <p:to>
                                        <p:strVal val="true"/>
                                      </p:to>
                                    </p:set>
                                  </p:childTnLst>
                                </p:cTn>
                              </p:par>
                              <p:par>
                                <p:cTn id="42" presetID="3" presetClass="emph" presetSubtype="2" fill="hold" grpId="2" nodeType="withEffect">
                                  <p:stCondLst>
                                    <p:cond delay="0"/>
                                  </p:stCondLst>
                                  <p:childTnLst>
                                    <p:animClr clrSpc="rgb" dir="cw">
                                      <p:cBhvr override="childStyle">
                                        <p:cTn id="43" dur="250" fill="hold"/>
                                        <p:tgtEl>
                                          <p:spTgt spid="49"/>
                                        </p:tgtEl>
                                        <p:attrNameLst>
                                          <p:attrName>style.color</p:attrName>
                                        </p:attrNameLst>
                                      </p:cBhvr>
                                      <p:to>
                                        <a:srgbClr val="BFBFB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9" grpId="0" animBg="1"/>
      <p:bldP spid="49" grpId="1" animBg="1"/>
      <p:bldP spid="49" grpId="2" animBg="1"/>
      <p:bldP spid="50" grpId="0" animBg="1"/>
      <p:bldP spid="64" grpId="0" animBg="1"/>
      <p:bldP spid="65" grpId="0" animBg="1"/>
      <p:bldP spid="66" grpId="0" animBg="1"/>
      <p:bldP spid="66" grpId="1"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14000"/>
              </a:lnSpc>
            </a:pPr>
            <a:r>
              <a:rPr lang="en-US" dirty="0" smtClean="0">
                <a:latin typeface="Open Sans" panose="020B0606030504020204" pitchFamily="34" charset="0"/>
                <a:ea typeface="Open Sans" panose="020B0606030504020204" pitchFamily="34" charset="0"/>
                <a:cs typeface="Open Sans" panose="020B0606030504020204" pitchFamily="34" charset="0"/>
              </a:rPr>
              <a:t>Incremental BVH Encoding </a:t>
            </a:r>
            <a:br>
              <a:rPr lang="en-US" dirty="0" smtClean="0">
                <a:latin typeface="Open Sans" panose="020B0606030504020204" pitchFamily="34" charset="0"/>
                <a:ea typeface="Open Sans" panose="020B0606030504020204" pitchFamily="34" charset="0"/>
                <a:cs typeface="Open Sans" panose="020B0606030504020204" pitchFamily="34" charset="0"/>
              </a:rPr>
            </a:br>
            <a:r>
              <a:rPr lang="en-US" sz="2400" dirty="0" smtClean="0">
                <a:latin typeface="Open Sans" panose="020B0606030504020204" pitchFamily="34" charset="0"/>
                <a:ea typeface="Open Sans" panose="020B0606030504020204" pitchFamily="34" charset="0"/>
                <a:cs typeface="Open Sans" panose="020B0606030504020204" pitchFamily="34" charset="0"/>
              </a:rPr>
              <a:t>[Mahovsky 06, Keely 14]</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5"/>
          <p:cNvGrpSpPr/>
          <p:nvPr/>
        </p:nvGrpSpPr>
        <p:grpSpPr>
          <a:xfrm>
            <a:off x="1246857" y="2743201"/>
            <a:ext cx="3189032" cy="2133597"/>
            <a:chOff x="2707994" y="2743201"/>
            <a:chExt cx="3189032" cy="2133597"/>
          </a:xfrm>
        </p:grpSpPr>
        <p:sp>
          <p:nvSpPr>
            <p:cNvPr id="17" name="Rectangle 16"/>
            <p:cNvSpPr/>
            <p:nvPr/>
          </p:nvSpPr>
          <p:spPr>
            <a:xfrm>
              <a:off x="4713005" y="2743201"/>
              <a:ext cx="1184021" cy="1099362"/>
            </a:xfrm>
            <a:prstGeom prst="rect">
              <a:avLst/>
            </a:prstGeom>
            <a:solidFill>
              <a:srgbClr val="C4C4C4"/>
            </a:solid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2707994" y="3505199"/>
              <a:ext cx="1777222" cy="1371599"/>
            </a:xfrm>
            <a:prstGeom prst="rect">
              <a:avLst/>
            </a:prstGeom>
            <a:solidFill>
              <a:srgbClr val="C4C4C4"/>
            </a:solid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99" name="Straight Connector 98"/>
          <p:cNvCxnSpPr/>
          <p:nvPr/>
        </p:nvCxnSpPr>
        <p:spPr>
          <a:xfrm flipH="1">
            <a:off x="5534025" y="3985434"/>
            <a:ext cx="457200" cy="567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391150" y="4394671"/>
            <a:ext cx="304800" cy="3048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a:off x="5991225" y="3993561"/>
            <a:ext cx="457200" cy="55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6286500" y="4394670"/>
            <a:ext cx="304800" cy="3048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flipH="1">
            <a:off x="5991225" y="3418958"/>
            <a:ext cx="457200" cy="567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48425" y="3427085"/>
            <a:ext cx="457200" cy="55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6743700" y="3832161"/>
            <a:ext cx="304800" cy="3048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845701" y="3837723"/>
            <a:ext cx="304800" cy="3048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flipH="1">
            <a:off x="6448425" y="2852482"/>
            <a:ext cx="457200" cy="567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905625" y="2860609"/>
            <a:ext cx="457200" cy="55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7200900" y="3271247"/>
            <a:ext cx="304800" cy="3048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305550" y="3290510"/>
            <a:ext cx="304800" cy="3048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753225" y="2719831"/>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279"/>
          <p:cNvGrpSpPr/>
          <p:nvPr/>
        </p:nvGrpSpPr>
        <p:grpSpPr>
          <a:xfrm>
            <a:off x="1251797" y="2575560"/>
            <a:ext cx="3386667" cy="2304484"/>
            <a:chOff x="-3186045" y="2092882"/>
            <a:chExt cx="3386667" cy="2304484"/>
          </a:xfrm>
        </p:grpSpPr>
        <p:sp>
          <p:nvSpPr>
            <p:cNvPr id="162" name="Rectangle 161"/>
            <p:cNvSpPr/>
            <p:nvPr/>
          </p:nvSpPr>
          <p:spPr>
            <a:xfrm>
              <a:off x="-1492715" y="2093202"/>
              <a:ext cx="1693337" cy="1436671"/>
            </a:xfrm>
            <a:prstGeom prst="rect">
              <a:avLst/>
            </a:prstGeom>
            <a:solidFill>
              <a:srgbClr val="C4C4C4"/>
            </a:solidFill>
            <a:ln w="952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3" name="Rectangle 162"/>
            <p:cNvSpPr/>
            <p:nvPr/>
          </p:nvSpPr>
          <p:spPr>
            <a:xfrm>
              <a:off x="-3186045" y="2670168"/>
              <a:ext cx="2116666" cy="1727198"/>
            </a:xfrm>
            <a:prstGeom prst="rect">
              <a:avLst/>
            </a:prstGeom>
            <a:solidFill>
              <a:srgbClr val="C4C4C4"/>
            </a:solidFill>
            <a:ln w="190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5" name="Rectangle 164"/>
            <p:cNvSpPr/>
            <p:nvPr/>
          </p:nvSpPr>
          <p:spPr>
            <a:xfrm>
              <a:off x="-1494053" y="2092882"/>
              <a:ext cx="1693337" cy="1438025"/>
            </a:xfrm>
            <a:prstGeom prst="rect">
              <a:avLst/>
            </a:prstGeom>
            <a:noFill/>
            <a:ln w="190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 name="Group 1"/>
          <p:cNvGrpSpPr/>
          <p:nvPr/>
        </p:nvGrpSpPr>
        <p:grpSpPr>
          <a:xfrm>
            <a:off x="1246858" y="2570647"/>
            <a:ext cx="3386667" cy="2306153"/>
            <a:chOff x="8845765" y="4343400"/>
            <a:chExt cx="3386667" cy="2306153"/>
          </a:xfrm>
        </p:grpSpPr>
        <p:cxnSp>
          <p:nvCxnSpPr>
            <p:cNvPr id="114" name="Straight Connector 113"/>
            <p:cNvCxnSpPr/>
            <p:nvPr/>
          </p:nvCxnSpPr>
          <p:spPr>
            <a:xfrm rot="5400000">
              <a:off x="10539099" y="3229020"/>
              <a:ext cx="0" cy="3386665"/>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8845765" y="4343400"/>
              <a:ext cx="3386667" cy="2306153"/>
              <a:chOff x="2438400" y="2494447"/>
              <a:chExt cx="3386667" cy="2306153"/>
            </a:xfrm>
          </p:grpSpPr>
          <p:grpSp>
            <p:nvGrpSpPr>
              <p:cNvPr id="137" name="Group 136"/>
              <p:cNvGrpSpPr/>
              <p:nvPr/>
            </p:nvGrpSpPr>
            <p:grpSpPr>
              <a:xfrm>
                <a:off x="2438400" y="2494447"/>
                <a:ext cx="3386667" cy="2306153"/>
                <a:chOff x="2438400" y="2209800"/>
                <a:chExt cx="3386667" cy="2590800"/>
              </a:xfrm>
            </p:grpSpPr>
            <p:cxnSp>
              <p:nvCxnSpPr>
                <p:cNvPr id="148" name="Straight Connector 147"/>
                <p:cNvCxnSpPr/>
                <p:nvPr/>
              </p:nvCxnSpPr>
              <p:spPr>
                <a:xfrm>
                  <a:off x="4131733" y="2209800"/>
                  <a:ext cx="0" cy="25908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285067" y="2209800"/>
                  <a:ext cx="0" cy="25908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978400" y="2209800"/>
                  <a:ext cx="0" cy="25908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708400" y="2209800"/>
                  <a:ext cx="0" cy="25908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861733" y="2209800"/>
                  <a:ext cx="0" cy="25908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555067" y="2209800"/>
                  <a:ext cx="0" cy="25908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401733" y="2209800"/>
                  <a:ext cx="0" cy="25908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5825067" y="2209800"/>
                  <a:ext cx="0" cy="25908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438400" y="2209800"/>
                  <a:ext cx="0" cy="25908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2438400" y="2494447"/>
                <a:ext cx="3386667" cy="2306153"/>
                <a:chOff x="2438400" y="2494447"/>
                <a:chExt cx="3810002" cy="2306153"/>
              </a:xfrm>
            </p:grpSpPr>
            <p:cxnSp>
              <p:nvCxnSpPr>
                <p:cNvPr id="139" name="Straight Connector 138"/>
                <p:cNvCxnSpPr/>
                <p:nvPr/>
              </p:nvCxnSpPr>
              <p:spPr>
                <a:xfrm rot="5400000">
                  <a:off x="4343400" y="1744133"/>
                  <a:ext cx="0" cy="38100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4343400" y="1168400"/>
                  <a:ext cx="0" cy="38100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4343402" y="2317920"/>
                  <a:ext cx="0" cy="38100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4343400" y="1456267"/>
                  <a:ext cx="0" cy="38100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4343400" y="880533"/>
                  <a:ext cx="0" cy="38100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a:off x="4343400" y="2032000"/>
                  <a:ext cx="0" cy="38100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4343400" y="2607733"/>
                  <a:ext cx="0" cy="38100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4343400" y="589447"/>
                  <a:ext cx="0" cy="38100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4343400" y="2895600"/>
                  <a:ext cx="0" cy="381000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 name="Rectangle 2"/>
          <p:cNvSpPr/>
          <p:nvPr/>
        </p:nvSpPr>
        <p:spPr>
          <a:xfrm>
            <a:off x="1246858" y="2743201"/>
            <a:ext cx="3189031" cy="21335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246857" y="2573868"/>
            <a:ext cx="3386668" cy="23029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246857" y="2372881"/>
            <a:ext cx="3388006"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771691" y="2057400"/>
                <a:ext cx="4024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m:t>
                          </m:r>
                        </m:e>
                        <m:sup>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0</m:t>
                              </m:r>
                            </m:sub>
                          </m:sSub>
                        </m:sup>
                      </m:sSup>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771691" y="2057400"/>
                <a:ext cx="402481" cy="307777"/>
              </a:xfrm>
              <a:prstGeom prst="rect">
                <a:avLst/>
              </a:prstGeom>
              <a:blipFill rotWithShape="0">
                <a:blip r:embed="rId3"/>
                <a:stretch>
                  <a:fillRect l="-15152" r="-1515" b="-6000"/>
                </a:stretch>
              </a:blipFill>
            </p:spPr>
            <p:txBody>
              <a:bodyPr/>
              <a:lstStyle/>
              <a:p>
                <a:r>
                  <a:rPr lang="en-US">
                    <a:noFill/>
                  </a:rPr>
                  <a:t> </a:t>
                </a:r>
              </a:p>
            </p:txBody>
          </p:sp>
        </mc:Fallback>
      </mc:AlternateContent>
      <p:cxnSp>
        <p:nvCxnSpPr>
          <p:cNvPr id="10" name="Straight Connector 9"/>
          <p:cNvCxnSpPr/>
          <p:nvPr/>
        </p:nvCxnSpPr>
        <p:spPr>
          <a:xfrm flipV="1">
            <a:off x="1244224" y="2133600"/>
            <a:ext cx="2633" cy="312420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7" name="TextBox 166"/>
              <p:cNvSpPr txBox="1"/>
              <p:nvPr/>
            </p:nvSpPr>
            <p:spPr>
              <a:xfrm>
                <a:off x="1028700" y="4791763"/>
                <a:ext cx="1996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𝑜</m:t>
                      </m:r>
                    </m:oMath>
                  </m:oMathPara>
                </a14:m>
                <a:endParaRPr lang="en-US" sz="2000" dirty="0"/>
              </a:p>
            </p:txBody>
          </p:sp>
        </mc:Choice>
        <mc:Fallback xmlns="">
          <p:sp>
            <p:nvSpPr>
              <p:cNvPr id="167" name="TextBox 166"/>
              <p:cNvSpPr txBox="1">
                <a:spLocks noRot="1" noChangeAspect="1" noMove="1" noResize="1" noEditPoints="1" noAdjustHandles="1" noChangeArrowheads="1" noChangeShapeType="1" noTextEdit="1"/>
              </p:cNvSpPr>
              <p:nvPr/>
            </p:nvSpPr>
            <p:spPr>
              <a:xfrm>
                <a:off x="1028700" y="4791763"/>
                <a:ext cx="199606" cy="307777"/>
              </a:xfrm>
              <a:prstGeom prst="rect">
                <a:avLst/>
              </a:prstGeom>
              <a:blipFill rotWithShape="0">
                <a:blip r:embed="rId4"/>
                <a:stretch>
                  <a:fillRect l="-18750" r="-15625"/>
                </a:stretch>
              </a:blipFill>
            </p:spPr>
            <p:txBody>
              <a:bodyPr/>
              <a:lstStyle/>
              <a:p>
                <a:r>
                  <a:rPr lang="en-US">
                    <a:noFill/>
                  </a:rPr>
                  <a:t> </a:t>
                </a:r>
              </a:p>
            </p:txBody>
          </p:sp>
        </mc:Fallback>
      </mc:AlternateContent>
      <p:sp>
        <p:nvSpPr>
          <p:cNvPr id="195" name="Oval 194"/>
          <p:cNvSpPr/>
          <p:nvPr/>
        </p:nvSpPr>
        <p:spPr>
          <a:xfrm flipH="1" flipV="1">
            <a:off x="2919464" y="39852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6" name="TextBox 195"/>
              <p:cNvSpPr txBox="1"/>
              <p:nvPr/>
            </p:nvSpPr>
            <p:spPr>
              <a:xfrm>
                <a:off x="1613825" y="3979180"/>
                <a:ext cx="1747851" cy="595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𝑦</m:t>
                              </m:r>
                            </m:sub>
                          </m:sSub>
                        </m:e>
                      </m:d>
                      <m:r>
                        <a:rPr lang="en-US" b="0" i="1" smtClean="0">
                          <a:latin typeface="Cambria Math" panose="02040503050406030204" pitchFamily="18" charset="0"/>
                        </a:rPr>
                        <m:t>=(4, 3)</m:t>
                      </m:r>
                    </m:oMath>
                  </m:oMathPara>
                </a14:m>
                <a:endParaRPr lang="en-US" dirty="0"/>
              </a:p>
              <a:p>
                <a:endParaRPr lang="en-US" dirty="0"/>
              </a:p>
            </p:txBody>
          </p:sp>
        </mc:Choice>
        <mc:Fallback xmlns="">
          <p:sp>
            <p:nvSpPr>
              <p:cNvPr id="196" name="TextBox 195"/>
              <p:cNvSpPr txBox="1">
                <a:spLocks noRot="1" noChangeAspect="1" noMove="1" noResize="1" noEditPoints="1" noAdjustHandles="1" noChangeArrowheads="1" noChangeShapeType="1" noTextEdit="1"/>
              </p:cNvSpPr>
              <p:nvPr/>
            </p:nvSpPr>
            <p:spPr>
              <a:xfrm>
                <a:off x="1613825" y="3979180"/>
                <a:ext cx="1747851" cy="595676"/>
              </a:xfrm>
              <a:prstGeom prst="rect">
                <a:avLst/>
              </a:prstGeom>
              <a:blipFill rotWithShape="0">
                <a:blip r:embed="rId5"/>
                <a:stretch>
                  <a:fillRect/>
                </a:stretch>
              </a:blipFill>
            </p:spPr>
            <p:txBody>
              <a:bodyPr/>
              <a:lstStyle/>
              <a:p>
                <a:r>
                  <a:rPr lang="en-US">
                    <a:noFill/>
                  </a:rPr>
                  <a:t> </a:t>
                </a:r>
              </a:p>
            </p:txBody>
          </p:sp>
        </mc:Fallback>
      </mc:AlternateContent>
      <p:sp>
        <p:nvSpPr>
          <p:cNvPr id="201" name="Oval 200"/>
          <p:cNvSpPr/>
          <p:nvPr/>
        </p:nvSpPr>
        <p:spPr>
          <a:xfrm flipH="1" flipV="1">
            <a:off x="3345181" y="31242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2" name="TextBox 201"/>
              <p:cNvSpPr txBox="1"/>
              <p:nvPr/>
            </p:nvSpPr>
            <p:spPr>
              <a:xfrm>
                <a:off x="2971800" y="2787828"/>
                <a:ext cx="1732269" cy="595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𝑦</m:t>
                              </m:r>
                            </m:sub>
                          </m:sSub>
                        </m:e>
                      </m:d>
                      <m:r>
                        <a:rPr lang="en-US" b="0" i="1" smtClean="0">
                          <a:latin typeface="Cambria Math" panose="02040503050406030204" pitchFamily="18" charset="0"/>
                        </a:rPr>
                        <m:t>=(5, 6)</m:t>
                      </m:r>
                    </m:oMath>
                  </m:oMathPara>
                </a14:m>
                <a:endParaRPr lang="en-US" dirty="0"/>
              </a:p>
              <a:p>
                <a:endParaRPr lang="en-US" dirty="0"/>
              </a:p>
            </p:txBody>
          </p:sp>
        </mc:Choice>
        <mc:Fallback xmlns="">
          <p:sp>
            <p:nvSpPr>
              <p:cNvPr id="202" name="TextBox 201"/>
              <p:cNvSpPr txBox="1">
                <a:spLocks noRot="1" noChangeAspect="1" noMove="1" noResize="1" noEditPoints="1" noAdjustHandles="1" noChangeArrowheads="1" noChangeShapeType="1" noTextEdit="1"/>
              </p:cNvSpPr>
              <p:nvPr/>
            </p:nvSpPr>
            <p:spPr>
              <a:xfrm>
                <a:off x="2971800" y="2787828"/>
                <a:ext cx="1732269" cy="595676"/>
              </a:xfrm>
              <a:prstGeom prst="rect">
                <a:avLst/>
              </a:prstGeom>
              <a:blipFill rotWithShape="0">
                <a:blip r:embed="rId6"/>
                <a:stretch>
                  <a:fillRect r="-704"/>
                </a:stretch>
              </a:blipFill>
            </p:spPr>
            <p:txBody>
              <a:bodyPr/>
              <a:lstStyle/>
              <a:p>
                <a:r>
                  <a:rPr lang="en-US">
                    <a:noFill/>
                  </a:rPr>
                  <a:t> </a:t>
                </a:r>
              </a:p>
            </p:txBody>
          </p:sp>
        </mc:Fallback>
      </mc:AlternateContent>
      <p:grpSp>
        <p:nvGrpSpPr>
          <p:cNvPr id="203" name="Group 202"/>
          <p:cNvGrpSpPr/>
          <p:nvPr/>
        </p:nvGrpSpPr>
        <p:grpSpPr>
          <a:xfrm>
            <a:off x="1247140" y="3152140"/>
            <a:ext cx="2116667" cy="1725894"/>
            <a:chOff x="2709331" y="3149599"/>
            <a:chExt cx="2116667" cy="1725894"/>
          </a:xfrm>
        </p:grpSpPr>
        <p:sp>
          <p:nvSpPr>
            <p:cNvPr id="204" name="Rectangle 203"/>
            <p:cNvSpPr/>
            <p:nvPr/>
          </p:nvSpPr>
          <p:spPr>
            <a:xfrm>
              <a:off x="3555996" y="3149599"/>
              <a:ext cx="1270002" cy="1149895"/>
            </a:xfrm>
            <a:prstGeom prst="rect">
              <a:avLst/>
            </a:prstGeom>
            <a:solidFill>
              <a:srgbClr val="FFDF79"/>
            </a:solidFill>
            <a:ln w="952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5" name="Rectangle 204"/>
            <p:cNvSpPr/>
            <p:nvPr/>
          </p:nvSpPr>
          <p:spPr>
            <a:xfrm>
              <a:off x="2709331" y="4009580"/>
              <a:ext cx="1270001" cy="865913"/>
            </a:xfrm>
            <a:prstGeom prst="rect">
              <a:avLst/>
            </a:prstGeom>
            <a:solidFill>
              <a:srgbClr val="FFDF79"/>
            </a:solidFill>
            <a:ln w="952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230" name="Group 229"/>
          <p:cNvGrpSpPr/>
          <p:nvPr/>
        </p:nvGrpSpPr>
        <p:grpSpPr>
          <a:xfrm>
            <a:off x="1341545" y="3214619"/>
            <a:ext cx="1936742" cy="1608859"/>
            <a:chOff x="2791602" y="3230800"/>
            <a:chExt cx="1936742" cy="1608859"/>
          </a:xfrm>
        </p:grpSpPr>
        <p:sp>
          <p:nvSpPr>
            <p:cNvPr id="231" name="Rectangle 230"/>
            <p:cNvSpPr/>
            <p:nvPr/>
          </p:nvSpPr>
          <p:spPr>
            <a:xfrm>
              <a:off x="3639608" y="3230800"/>
              <a:ext cx="1088736" cy="1019082"/>
            </a:xfrm>
            <a:prstGeom prst="rect">
              <a:avLst/>
            </a:prstGeom>
            <a:solidFill>
              <a:srgbClr val="FFDF79"/>
            </a:solidFill>
            <a:ln w="952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2" name="Rectangle 231"/>
            <p:cNvSpPr/>
            <p:nvPr/>
          </p:nvSpPr>
          <p:spPr>
            <a:xfrm>
              <a:off x="2791602" y="4080930"/>
              <a:ext cx="1074736" cy="758729"/>
            </a:xfrm>
            <a:prstGeom prst="rect">
              <a:avLst/>
            </a:prstGeom>
            <a:solidFill>
              <a:srgbClr val="FFDF79"/>
            </a:solidFill>
            <a:ln w="952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cxnSp>
        <p:nvCxnSpPr>
          <p:cNvPr id="236" name="Straight Arrow Connector 235"/>
          <p:cNvCxnSpPr/>
          <p:nvPr/>
        </p:nvCxnSpPr>
        <p:spPr>
          <a:xfrm>
            <a:off x="1243751" y="2368009"/>
            <a:ext cx="1693334"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grpSp>
        <p:nvGrpSpPr>
          <p:cNvPr id="261" name="Group 260"/>
          <p:cNvGrpSpPr/>
          <p:nvPr/>
        </p:nvGrpSpPr>
        <p:grpSpPr>
          <a:xfrm>
            <a:off x="1247344" y="4008823"/>
            <a:ext cx="1272118" cy="866697"/>
            <a:chOff x="2709332" y="4009091"/>
            <a:chExt cx="1272118" cy="866697"/>
          </a:xfrm>
        </p:grpSpPr>
        <p:sp>
          <p:nvSpPr>
            <p:cNvPr id="262" name="Rectangle 261"/>
            <p:cNvSpPr/>
            <p:nvPr/>
          </p:nvSpPr>
          <p:spPr>
            <a:xfrm>
              <a:off x="3346159" y="4009091"/>
              <a:ext cx="635291" cy="582371"/>
            </a:xfrm>
            <a:prstGeom prst="rect">
              <a:avLst/>
            </a:prstGeom>
            <a:solidFill>
              <a:srgbClr val="E99B9B"/>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3" name="Rectangle 262"/>
            <p:cNvSpPr/>
            <p:nvPr/>
          </p:nvSpPr>
          <p:spPr>
            <a:xfrm>
              <a:off x="2709332" y="4440028"/>
              <a:ext cx="632615" cy="435760"/>
            </a:xfrm>
            <a:prstGeom prst="rect">
              <a:avLst/>
            </a:prstGeom>
            <a:solidFill>
              <a:srgbClr val="E99B9B"/>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06" name="Group 205"/>
          <p:cNvGrpSpPr/>
          <p:nvPr/>
        </p:nvGrpSpPr>
        <p:grpSpPr>
          <a:xfrm>
            <a:off x="1251583" y="3723538"/>
            <a:ext cx="1693332" cy="1151250"/>
            <a:chOff x="2438400" y="2494447"/>
            <a:chExt cx="3386667" cy="2306153"/>
          </a:xfrm>
        </p:grpSpPr>
        <p:grpSp>
          <p:nvGrpSpPr>
            <p:cNvPr id="207" name="Group 206"/>
            <p:cNvGrpSpPr/>
            <p:nvPr/>
          </p:nvGrpSpPr>
          <p:grpSpPr>
            <a:xfrm>
              <a:off x="2438400" y="2494447"/>
              <a:ext cx="3386667" cy="2306153"/>
              <a:chOff x="2438400" y="2209800"/>
              <a:chExt cx="3386667" cy="2590800"/>
            </a:xfrm>
          </p:grpSpPr>
          <p:cxnSp>
            <p:nvCxnSpPr>
              <p:cNvPr id="218" name="Straight Connector 217"/>
              <p:cNvCxnSpPr/>
              <p:nvPr/>
            </p:nvCxnSpPr>
            <p:spPr>
              <a:xfrm>
                <a:off x="4131733" y="2209800"/>
                <a:ext cx="0" cy="25908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3285067" y="2209800"/>
                <a:ext cx="0" cy="25908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4978400" y="2209800"/>
                <a:ext cx="0" cy="25908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708400" y="2209800"/>
                <a:ext cx="0" cy="25908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2861733" y="2209800"/>
                <a:ext cx="0" cy="25908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555067" y="2209800"/>
                <a:ext cx="0" cy="25908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5401733" y="2209800"/>
                <a:ext cx="0" cy="25908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5825067" y="2209800"/>
                <a:ext cx="0" cy="25908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2438400" y="2209800"/>
                <a:ext cx="0" cy="25908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2438400" y="2494447"/>
              <a:ext cx="3386665" cy="2306153"/>
              <a:chOff x="2438400" y="2494447"/>
              <a:chExt cx="3810000" cy="2306153"/>
            </a:xfrm>
          </p:grpSpPr>
          <p:cxnSp>
            <p:nvCxnSpPr>
              <p:cNvPr id="209" name="Straight Connector 208"/>
              <p:cNvCxnSpPr/>
              <p:nvPr/>
            </p:nvCxnSpPr>
            <p:spPr>
              <a:xfrm rot="5400000">
                <a:off x="4343400" y="1744133"/>
                <a:ext cx="0" cy="38100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4343400" y="1168400"/>
                <a:ext cx="0" cy="38100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4343400" y="2319867"/>
                <a:ext cx="0" cy="38100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4343400" y="1456267"/>
                <a:ext cx="0" cy="38100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4343400" y="880533"/>
                <a:ext cx="0" cy="38100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a:off x="4343400" y="2032000"/>
                <a:ext cx="0" cy="38100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4343400" y="2607733"/>
                <a:ext cx="0" cy="38100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4343400" y="589447"/>
                <a:ext cx="0" cy="38100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4343400" y="2895600"/>
                <a:ext cx="0" cy="3810000"/>
              </a:xfrm>
              <a:prstGeom prst="line">
                <a:avLst/>
              </a:prstGeom>
              <a:ln w="9525">
                <a:solidFill>
                  <a:srgbClr val="B88C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37" name="TextBox 236"/>
              <p:cNvSpPr txBox="1"/>
              <p:nvPr/>
            </p:nvSpPr>
            <p:spPr>
              <a:xfrm>
                <a:off x="1947779" y="2057400"/>
                <a:ext cx="4024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m:t>
                          </m:r>
                        </m:e>
                        <m:sup>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1</m:t>
                              </m:r>
                            </m:sub>
                          </m:sSub>
                        </m:sup>
                      </m:sSup>
                    </m:oMath>
                  </m:oMathPara>
                </a14:m>
                <a:endParaRPr lang="en-US" sz="2000" dirty="0"/>
              </a:p>
            </p:txBody>
          </p:sp>
        </mc:Choice>
        <mc:Fallback xmlns="">
          <p:sp>
            <p:nvSpPr>
              <p:cNvPr id="237" name="TextBox 236"/>
              <p:cNvSpPr txBox="1">
                <a:spLocks noRot="1" noChangeAspect="1" noMove="1" noResize="1" noEditPoints="1" noAdjustHandles="1" noChangeArrowheads="1" noChangeShapeType="1" noTextEdit="1"/>
              </p:cNvSpPr>
              <p:nvPr/>
            </p:nvSpPr>
            <p:spPr>
              <a:xfrm>
                <a:off x="1947779" y="2057400"/>
                <a:ext cx="402481" cy="307777"/>
              </a:xfrm>
              <a:prstGeom prst="rect">
                <a:avLst/>
              </a:prstGeom>
              <a:blipFill rotWithShape="0">
                <a:blip r:embed="rId7"/>
                <a:stretch>
                  <a:fillRect l="-15152" r="-1515" b="-6000"/>
                </a:stretch>
              </a:blipFill>
            </p:spPr>
            <p:txBody>
              <a:bodyPr/>
              <a:lstStyle/>
              <a:p>
                <a:r>
                  <a:rPr lang="en-US">
                    <a:noFill/>
                  </a:rPr>
                  <a:t> </a:t>
                </a:r>
              </a:p>
            </p:txBody>
          </p:sp>
        </mc:Fallback>
      </mc:AlternateContent>
      <p:cxnSp>
        <p:nvCxnSpPr>
          <p:cNvPr id="164" name="Straight Connector 163"/>
          <p:cNvCxnSpPr/>
          <p:nvPr/>
        </p:nvCxnSpPr>
        <p:spPr>
          <a:xfrm flipV="1">
            <a:off x="4634863" y="2140721"/>
            <a:ext cx="2633" cy="3124200"/>
          </a:xfrm>
          <a:prstGeom prst="line">
            <a:avLst/>
          </a:prstGeom>
          <a:ln w="12700"/>
        </p:spPr>
        <p:style>
          <a:lnRef idx="1">
            <a:schemeClr val="dk1"/>
          </a:lnRef>
          <a:fillRef idx="0">
            <a:schemeClr val="dk1"/>
          </a:fillRef>
          <a:effectRef idx="0">
            <a:schemeClr val="dk1"/>
          </a:effectRef>
          <a:fontRef idx="minor">
            <a:schemeClr val="tx1"/>
          </a:fontRef>
        </p:style>
      </p:cxnSp>
      <p:sp>
        <p:nvSpPr>
          <p:cNvPr id="14" name="Oval 13"/>
          <p:cNvSpPr/>
          <p:nvPr/>
        </p:nvSpPr>
        <p:spPr>
          <a:xfrm flipH="1" flipV="1">
            <a:off x="2070456" y="485323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6" name="TextBox 165"/>
              <p:cNvSpPr txBox="1"/>
              <p:nvPr/>
            </p:nvSpPr>
            <p:spPr>
              <a:xfrm>
                <a:off x="3333265" y="4953000"/>
                <a:ext cx="910121" cy="437364"/>
              </a:xfrm>
              <a:prstGeom prst="rect">
                <a:avLst/>
              </a:prstGeom>
              <a:noFill/>
            </p:spPr>
            <p:txBody>
              <a:bodyPr wrap="none" lIns="0" tIns="0" rIns="0" bIns="0" rtlCol="0">
                <a:spAutoFit/>
              </a:bodyPr>
              <a:lstStyle/>
              <a:p>
                <a:r>
                  <a:rPr lang="en-US" sz="2000" dirty="0" smtClean="0">
                    <a:solidFill>
                      <a:schemeClr val="tx1">
                        <a:lumMod val="50000"/>
                        <a:lumOff val="50000"/>
                      </a:schemeClr>
                    </a:solidFill>
                  </a:rPr>
                  <a:t>O + </a:t>
                </a:r>
                <a14:m>
                  <m:oMath xmlns:m="http://schemas.openxmlformats.org/officeDocument/2006/math">
                    <m:sSup>
                      <m:sSupPr>
                        <m:ctrlPr>
                          <a:rPr lang="en-US" sz="2000" i="1" smtClean="0">
                            <a:latin typeface="Cambria Math" panose="02040503050406030204" pitchFamily="18" charset="0"/>
                          </a:rPr>
                        </m:ctrlPr>
                      </m:sSupP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solidFill>
                                  <a:schemeClr val="tx1">
                                    <a:lumMod val="50000"/>
                                    <a:lumOff val="50000"/>
                                  </a:schemeClr>
                                </a:solidFill>
                                <a:latin typeface="Cambria Math" panose="02040503050406030204" pitchFamily="18" charset="0"/>
                              </a:rPr>
                              <m:t>8</m:t>
                            </m:r>
                          </m:den>
                        </m:f>
                        <m:r>
                          <a:rPr lang="en-US" sz="2000" b="0" i="1" smtClean="0">
                            <a:solidFill>
                              <a:schemeClr val="tx1">
                                <a:lumMod val="50000"/>
                                <a:lumOff val="50000"/>
                              </a:schemeClr>
                            </a:solidFill>
                            <a:latin typeface="Cambria Math" panose="02040503050406030204" pitchFamily="18" charset="0"/>
                          </a:rPr>
                          <m:t>2</m:t>
                        </m:r>
                      </m:e>
                      <m:sup>
                        <m:sSub>
                          <m:sSubPr>
                            <m:ctrlPr>
                              <a:rPr lang="en-US" sz="2000" i="1" smtClean="0">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𝑒</m:t>
                            </m:r>
                          </m:e>
                          <m:sub>
                            <m:r>
                              <a:rPr lang="en-US" sz="2000" b="0" i="1" smtClean="0">
                                <a:solidFill>
                                  <a:schemeClr val="tx1">
                                    <a:lumMod val="50000"/>
                                    <a:lumOff val="50000"/>
                                  </a:schemeClr>
                                </a:solidFill>
                                <a:latin typeface="Cambria Math" panose="02040503050406030204" pitchFamily="18" charset="0"/>
                              </a:rPr>
                              <m:t>0</m:t>
                            </m:r>
                          </m:sub>
                        </m:sSub>
                      </m:sup>
                    </m:sSup>
                  </m:oMath>
                </a14:m>
                <a:endParaRPr lang="en-US" sz="2000" dirty="0"/>
              </a:p>
            </p:txBody>
          </p:sp>
        </mc:Choice>
        <mc:Fallback xmlns="">
          <p:sp>
            <p:nvSpPr>
              <p:cNvPr id="166" name="TextBox 165"/>
              <p:cNvSpPr txBox="1">
                <a:spLocks noRot="1" noChangeAspect="1" noMove="1" noResize="1" noEditPoints="1" noAdjustHandles="1" noChangeArrowheads="1" noChangeShapeType="1" noTextEdit="1"/>
              </p:cNvSpPr>
              <p:nvPr/>
            </p:nvSpPr>
            <p:spPr>
              <a:xfrm>
                <a:off x="3333265" y="4953000"/>
                <a:ext cx="910121" cy="437364"/>
              </a:xfrm>
              <a:prstGeom prst="rect">
                <a:avLst/>
              </a:prstGeom>
              <a:blipFill rotWithShape="0">
                <a:blip r:embed="rId8"/>
                <a:stretch>
                  <a:fillRect l="-17450" t="-2817" b="-21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TextBox 188"/>
              <p:cNvSpPr txBox="1"/>
              <p:nvPr/>
            </p:nvSpPr>
            <p:spPr>
              <a:xfrm>
                <a:off x="1633220" y="4953000"/>
                <a:ext cx="910121" cy="437364"/>
              </a:xfrm>
              <a:prstGeom prst="rect">
                <a:avLst/>
              </a:prstGeom>
              <a:noFill/>
            </p:spPr>
            <p:txBody>
              <a:bodyPr wrap="none" lIns="0" tIns="0" rIns="0" bIns="0" rtlCol="0">
                <a:spAutoFit/>
              </a:bodyPr>
              <a:lstStyle/>
              <a:p>
                <a:r>
                  <a:rPr lang="en-US" sz="2000" dirty="0" smtClean="0">
                    <a:solidFill>
                      <a:schemeClr val="tx1">
                        <a:lumMod val="50000"/>
                        <a:lumOff val="50000"/>
                      </a:schemeClr>
                    </a:solidFill>
                  </a:rPr>
                  <a:t>O +</a:t>
                </a:r>
                <a:r>
                  <a:rPr lang="en-US" sz="2000" dirty="0" smtClean="0"/>
                  <a:t> </a:t>
                </a:r>
                <a14:m>
                  <m:oMath xmlns:m="http://schemas.openxmlformats.org/officeDocument/2006/math">
                    <m:sSup>
                      <m:sSupPr>
                        <m:ctrlPr>
                          <a:rPr lang="en-US" sz="2000" i="1" smtClean="0">
                            <a:latin typeface="Cambria Math" panose="02040503050406030204" pitchFamily="18" charset="0"/>
                          </a:rPr>
                        </m:ctrlPr>
                      </m:sSupP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solidFill>
                                  <a:schemeClr val="tx1">
                                    <a:lumMod val="50000"/>
                                    <a:lumOff val="50000"/>
                                  </a:schemeClr>
                                </a:solidFill>
                                <a:latin typeface="Cambria Math" panose="02040503050406030204" pitchFamily="18" charset="0"/>
                              </a:rPr>
                              <m:t>8</m:t>
                            </m:r>
                          </m:den>
                        </m:f>
                        <m:r>
                          <a:rPr lang="en-US" sz="2000" b="0" i="1" smtClean="0">
                            <a:solidFill>
                              <a:schemeClr val="tx1">
                                <a:lumMod val="50000"/>
                                <a:lumOff val="50000"/>
                              </a:schemeClr>
                            </a:solidFill>
                            <a:latin typeface="Cambria Math" panose="02040503050406030204" pitchFamily="18" charset="0"/>
                          </a:rPr>
                          <m:t>2</m:t>
                        </m:r>
                      </m:e>
                      <m:sup>
                        <m:sSub>
                          <m:sSubPr>
                            <m:ctrlPr>
                              <a:rPr lang="en-US" sz="2000" i="1" smtClean="0">
                                <a:latin typeface="Cambria Math" panose="02040503050406030204" pitchFamily="18" charset="0"/>
                              </a:rPr>
                            </m:ctrlPr>
                          </m:sSubPr>
                          <m:e>
                            <m:r>
                              <a:rPr lang="en-US" sz="2000" b="0" i="1" smtClean="0">
                                <a:solidFill>
                                  <a:schemeClr val="tx1">
                                    <a:lumMod val="50000"/>
                                    <a:lumOff val="50000"/>
                                  </a:schemeClr>
                                </a:solidFill>
                                <a:latin typeface="Cambria Math" panose="02040503050406030204" pitchFamily="18" charset="0"/>
                              </a:rPr>
                              <m:t>𝑒</m:t>
                            </m:r>
                          </m:e>
                          <m:sub>
                            <m:r>
                              <a:rPr lang="en-US" sz="2000" b="0" i="1" smtClean="0">
                                <a:solidFill>
                                  <a:schemeClr val="tx1">
                                    <a:lumMod val="50000"/>
                                    <a:lumOff val="50000"/>
                                  </a:schemeClr>
                                </a:solidFill>
                                <a:latin typeface="Cambria Math" panose="02040503050406030204" pitchFamily="18" charset="0"/>
                              </a:rPr>
                              <m:t>0</m:t>
                            </m:r>
                          </m:sub>
                        </m:sSub>
                      </m:sup>
                    </m:sSup>
                  </m:oMath>
                </a14:m>
                <a:endParaRPr lang="en-US" sz="2000" dirty="0"/>
              </a:p>
            </p:txBody>
          </p:sp>
        </mc:Choice>
        <mc:Fallback xmlns="">
          <p:sp>
            <p:nvSpPr>
              <p:cNvPr id="189" name="TextBox 188"/>
              <p:cNvSpPr txBox="1">
                <a:spLocks noRot="1" noChangeAspect="1" noMove="1" noResize="1" noEditPoints="1" noAdjustHandles="1" noChangeArrowheads="1" noChangeShapeType="1" noTextEdit="1"/>
              </p:cNvSpPr>
              <p:nvPr/>
            </p:nvSpPr>
            <p:spPr>
              <a:xfrm>
                <a:off x="1633220" y="4953000"/>
                <a:ext cx="910121" cy="437364"/>
              </a:xfrm>
              <a:prstGeom prst="rect">
                <a:avLst/>
              </a:prstGeom>
              <a:blipFill rotWithShape="0">
                <a:blip r:embed="rId9"/>
                <a:stretch>
                  <a:fillRect l="-17450" t="-2817" b="-21127"/>
                </a:stretch>
              </a:blipFill>
            </p:spPr>
            <p:txBody>
              <a:bodyPr/>
              <a:lstStyle/>
              <a:p>
                <a:r>
                  <a:rPr lang="en-US">
                    <a:noFill/>
                  </a:rPr>
                  <a:t> </a:t>
                </a:r>
              </a:p>
            </p:txBody>
          </p:sp>
        </mc:Fallback>
      </mc:AlternateContent>
      <p:sp>
        <p:nvSpPr>
          <p:cNvPr id="190" name="Oval 189"/>
          <p:cNvSpPr/>
          <p:nvPr/>
        </p:nvSpPr>
        <p:spPr>
          <a:xfrm flipH="1" flipV="1">
            <a:off x="3763997" y="485127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2035532" y="4896981"/>
            <a:ext cx="117020" cy="276999"/>
          </a:xfrm>
          <a:prstGeom prst="rect">
            <a:avLst/>
          </a:prstGeom>
          <a:noFill/>
        </p:spPr>
        <p:txBody>
          <a:bodyPr wrap="none" lIns="0" tIns="0" rIns="0" bIns="0" rtlCol="0">
            <a:spAutoFit/>
          </a:bodyPr>
          <a:lstStyle/>
          <a:p>
            <a:r>
              <a:rPr lang="en-US" dirty="0" smtClean="0"/>
              <a:t>2</a:t>
            </a:r>
            <a:endParaRPr lang="en-US" dirty="0"/>
          </a:p>
        </p:txBody>
      </p:sp>
      <p:sp>
        <p:nvSpPr>
          <p:cNvPr id="192" name="TextBox 191"/>
          <p:cNvSpPr txBox="1"/>
          <p:nvPr/>
        </p:nvSpPr>
        <p:spPr>
          <a:xfrm>
            <a:off x="3731938" y="4896981"/>
            <a:ext cx="117020" cy="276999"/>
          </a:xfrm>
          <a:prstGeom prst="rect">
            <a:avLst/>
          </a:prstGeom>
          <a:noFill/>
        </p:spPr>
        <p:txBody>
          <a:bodyPr wrap="none" lIns="0" tIns="0" rIns="0" bIns="0" rtlCol="0">
            <a:spAutoFit/>
          </a:bodyPr>
          <a:lstStyle/>
          <a:p>
            <a:r>
              <a:rPr lang="en-US" dirty="0" smtClean="0"/>
              <a:t>6</a:t>
            </a:r>
            <a:endParaRPr lang="en-US" dirty="0"/>
          </a:p>
        </p:txBody>
      </p:sp>
      <mc:AlternateContent xmlns:mc="http://schemas.openxmlformats.org/markup-compatibility/2006" xmlns:a14="http://schemas.microsoft.com/office/drawing/2010/main">
        <mc:Choice Requires="a14">
          <p:sp>
            <p:nvSpPr>
              <p:cNvPr id="193" name="TextBox 192"/>
              <p:cNvSpPr txBox="1"/>
              <p:nvPr/>
            </p:nvSpPr>
            <p:spPr>
              <a:xfrm>
                <a:off x="1633220" y="4953000"/>
                <a:ext cx="910121" cy="437364"/>
              </a:xfrm>
              <a:prstGeom prst="rect">
                <a:avLst/>
              </a:prstGeom>
              <a:noFill/>
            </p:spPr>
            <p:txBody>
              <a:bodyPr wrap="none" lIns="0" tIns="0" rIns="0" bIns="0" rtlCol="0">
                <a:spAutoFit/>
              </a:bodyPr>
              <a:lstStyle/>
              <a:p>
                <a:r>
                  <a:rPr lang="en-US" sz="2000" dirty="0" smtClean="0">
                    <a:solidFill>
                      <a:schemeClr val="tx1"/>
                    </a:solidFill>
                  </a:rPr>
                  <a:t>O + </a:t>
                </a:r>
                <a14:m>
                  <m:oMath xmlns:m="http://schemas.openxmlformats.org/officeDocument/2006/math">
                    <m:sSup>
                      <m:sSupPr>
                        <m:ctrlPr>
                          <a:rPr lang="en-US" sz="2000" i="1" smtClean="0">
                            <a:solidFill>
                              <a:schemeClr val="tx1"/>
                            </a:solidFill>
                            <a:latin typeface="Cambria Math" panose="02040503050406030204" pitchFamily="18" charset="0"/>
                          </a:rPr>
                        </m:ctrlPr>
                      </m:sSupPr>
                      <m:e>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2</m:t>
                            </m:r>
                          </m:num>
                          <m:den>
                            <m:r>
                              <a:rPr lang="en-US" sz="2000" b="0" i="1" smtClean="0">
                                <a:solidFill>
                                  <a:schemeClr val="tx1"/>
                                </a:solidFill>
                                <a:latin typeface="Cambria Math" panose="02040503050406030204" pitchFamily="18" charset="0"/>
                              </a:rPr>
                              <m:t>8</m:t>
                            </m:r>
                          </m:den>
                        </m:f>
                        <m:r>
                          <a:rPr lang="en-US" sz="2000" b="0" i="1" smtClean="0">
                            <a:solidFill>
                              <a:schemeClr val="tx1"/>
                            </a:solidFill>
                            <a:latin typeface="Cambria Math" panose="02040503050406030204" pitchFamily="18" charset="0"/>
                          </a:rPr>
                          <m:t>2</m:t>
                        </m:r>
                      </m:e>
                      <m:sup>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𝑒</m:t>
                            </m:r>
                          </m:e>
                          <m:sub>
                            <m:r>
                              <a:rPr lang="en-US" sz="2000" b="0" i="1" smtClean="0">
                                <a:solidFill>
                                  <a:schemeClr val="tx1"/>
                                </a:solidFill>
                                <a:latin typeface="Cambria Math" panose="02040503050406030204" pitchFamily="18" charset="0"/>
                              </a:rPr>
                              <m:t>0</m:t>
                            </m:r>
                          </m:sub>
                        </m:sSub>
                      </m:sup>
                    </m:sSup>
                  </m:oMath>
                </a14:m>
                <a:endParaRPr lang="en-US" sz="2000" dirty="0"/>
              </a:p>
            </p:txBody>
          </p:sp>
        </mc:Choice>
        <mc:Fallback xmlns="">
          <p:sp>
            <p:nvSpPr>
              <p:cNvPr id="193" name="TextBox 192"/>
              <p:cNvSpPr txBox="1">
                <a:spLocks noRot="1" noChangeAspect="1" noMove="1" noResize="1" noEditPoints="1" noAdjustHandles="1" noChangeArrowheads="1" noChangeShapeType="1" noTextEdit="1"/>
              </p:cNvSpPr>
              <p:nvPr/>
            </p:nvSpPr>
            <p:spPr>
              <a:xfrm>
                <a:off x="1633220" y="4953000"/>
                <a:ext cx="910121" cy="437364"/>
              </a:xfrm>
              <a:prstGeom prst="rect">
                <a:avLst/>
              </a:prstGeom>
              <a:blipFill rotWithShape="0">
                <a:blip r:embed="rId10"/>
                <a:stretch>
                  <a:fillRect l="-17450" t="-2817" b="-21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p:cNvSpPr txBox="1"/>
              <p:nvPr/>
            </p:nvSpPr>
            <p:spPr>
              <a:xfrm>
                <a:off x="3333265" y="4953000"/>
                <a:ext cx="910121" cy="437364"/>
              </a:xfrm>
              <a:prstGeom prst="rect">
                <a:avLst/>
              </a:prstGeom>
              <a:noFill/>
            </p:spPr>
            <p:txBody>
              <a:bodyPr wrap="none" lIns="0" tIns="0" rIns="0" bIns="0" rtlCol="0">
                <a:spAutoFit/>
              </a:bodyPr>
              <a:lstStyle/>
              <a:p>
                <a:r>
                  <a:rPr lang="en-US" sz="2000" dirty="0" smtClean="0">
                    <a:solidFill>
                      <a:schemeClr val="tx1"/>
                    </a:solidFill>
                  </a:rPr>
                  <a:t>O + </a:t>
                </a:r>
                <a14:m>
                  <m:oMath xmlns:m="http://schemas.openxmlformats.org/officeDocument/2006/math">
                    <m:sSup>
                      <m:sSupPr>
                        <m:ctrlPr>
                          <a:rPr lang="en-US" sz="2000" i="1" smtClean="0">
                            <a:solidFill>
                              <a:schemeClr val="tx1"/>
                            </a:solidFill>
                            <a:latin typeface="Cambria Math" panose="02040503050406030204" pitchFamily="18" charset="0"/>
                          </a:rPr>
                        </m:ctrlPr>
                      </m:sSupPr>
                      <m:e>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6</m:t>
                            </m:r>
                          </m:num>
                          <m:den>
                            <m:r>
                              <a:rPr lang="en-US" sz="2000" b="0" i="1" smtClean="0">
                                <a:solidFill>
                                  <a:schemeClr val="tx1"/>
                                </a:solidFill>
                                <a:latin typeface="Cambria Math" panose="02040503050406030204" pitchFamily="18" charset="0"/>
                              </a:rPr>
                              <m:t>8</m:t>
                            </m:r>
                          </m:den>
                        </m:f>
                        <m:r>
                          <a:rPr lang="en-US" sz="2000" b="0" i="1" smtClean="0">
                            <a:solidFill>
                              <a:schemeClr val="tx1"/>
                            </a:solidFill>
                            <a:latin typeface="Cambria Math" panose="02040503050406030204" pitchFamily="18" charset="0"/>
                          </a:rPr>
                          <m:t>2</m:t>
                        </m:r>
                      </m:e>
                      <m:sup>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𝑒</m:t>
                            </m:r>
                          </m:e>
                          <m:sub>
                            <m:r>
                              <a:rPr lang="en-US" sz="2000" b="0" i="1" smtClean="0">
                                <a:solidFill>
                                  <a:schemeClr val="tx1"/>
                                </a:solidFill>
                                <a:latin typeface="Cambria Math" panose="02040503050406030204" pitchFamily="18" charset="0"/>
                              </a:rPr>
                              <m:t>0</m:t>
                            </m:r>
                          </m:sub>
                        </m:sSub>
                      </m:sup>
                    </m:sSup>
                  </m:oMath>
                </a14:m>
                <a:endParaRPr lang="en-US" sz="2000" dirty="0"/>
              </a:p>
            </p:txBody>
          </p:sp>
        </mc:Choice>
        <mc:Fallback xmlns="">
          <p:sp>
            <p:nvSpPr>
              <p:cNvPr id="194" name="TextBox 193"/>
              <p:cNvSpPr txBox="1">
                <a:spLocks noRot="1" noChangeAspect="1" noMove="1" noResize="1" noEditPoints="1" noAdjustHandles="1" noChangeArrowheads="1" noChangeShapeType="1" noTextEdit="1"/>
              </p:cNvSpPr>
              <p:nvPr/>
            </p:nvSpPr>
            <p:spPr>
              <a:xfrm>
                <a:off x="3333265" y="4953000"/>
                <a:ext cx="910121" cy="437364"/>
              </a:xfrm>
              <a:prstGeom prst="rect">
                <a:avLst/>
              </a:prstGeom>
              <a:blipFill rotWithShape="0">
                <a:blip r:embed="rId11"/>
                <a:stretch>
                  <a:fillRect l="-17450" t="-2817" b="-21127"/>
                </a:stretch>
              </a:blipFill>
            </p:spPr>
            <p:txBody>
              <a:bodyPr/>
              <a:lstStyle/>
              <a:p>
                <a:r>
                  <a:rPr lang="en-US">
                    <a:noFill/>
                  </a:rPr>
                  <a:t> </a:t>
                </a:r>
              </a:p>
            </p:txBody>
          </p:sp>
        </mc:Fallback>
      </mc:AlternateContent>
      <p:grpSp>
        <p:nvGrpSpPr>
          <p:cNvPr id="266" name="Group 265"/>
          <p:cNvGrpSpPr/>
          <p:nvPr/>
        </p:nvGrpSpPr>
        <p:grpSpPr>
          <a:xfrm>
            <a:off x="5391150" y="4394671"/>
            <a:ext cx="1200150" cy="304801"/>
            <a:chOff x="7010400" y="4957389"/>
            <a:chExt cx="1200150" cy="304801"/>
          </a:xfrm>
        </p:grpSpPr>
        <p:sp>
          <p:nvSpPr>
            <p:cNvPr id="264" name="Oval 263"/>
            <p:cNvSpPr/>
            <p:nvPr/>
          </p:nvSpPr>
          <p:spPr>
            <a:xfrm>
              <a:off x="7010400" y="4957390"/>
              <a:ext cx="304800" cy="304800"/>
            </a:xfrm>
            <a:prstGeom prst="ellipse">
              <a:avLst/>
            </a:prstGeom>
            <a:solidFill>
              <a:srgbClr val="E99B9B"/>
            </a:solidFill>
            <a:ln>
              <a:solidFill>
                <a:srgbClr val="E9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7905750" y="4957389"/>
              <a:ext cx="304800" cy="304800"/>
            </a:xfrm>
            <a:prstGeom prst="ellipse">
              <a:avLst/>
            </a:prstGeom>
            <a:solidFill>
              <a:srgbClr val="E99B9B"/>
            </a:solidFill>
            <a:ln>
              <a:solidFill>
                <a:srgbClr val="E9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8" name="Straight Connector 267"/>
          <p:cNvCxnSpPr/>
          <p:nvPr/>
        </p:nvCxnSpPr>
        <p:spPr>
          <a:xfrm>
            <a:off x="5105400" y="1690688"/>
            <a:ext cx="0" cy="4504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810500" y="1690688"/>
            <a:ext cx="0" cy="45043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Content Placeholder 1"/>
          <p:cNvSpPr>
            <a:spLocks noGrp="1"/>
          </p:cNvSpPr>
          <p:nvPr>
            <p:ph idx="1"/>
          </p:nvPr>
        </p:nvSpPr>
        <p:spPr>
          <a:xfrm>
            <a:off x="7924800" y="2324101"/>
            <a:ext cx="3657600" cy="3852862"/>
          </a:xfrm>
        </p:spPr>
        <p:txBody>
          <a:bodyPr>
            <a:normAutofit/>
          </a:bodyPr>
          <a:lstStyle/>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Derive low-res grid</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Quantize Box</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Compute 3-bit offsets</a:t>
            </a:r>
            <a:br>
              <a:rPr lang="en-US" sz="2400" dirty="0" smtClean="0">
                <a:latin typeface="Open Sans" panose="020B0606030504020204" pitchFamily="34" charset="0"/>
                <a:ea typeface="Open Sans" panose="020B0606030504020204" pitchFamily="34" charset="0"/>
                <a:cs typeface="Open Sans" panose="020B0606030504020204" pitchFamily="34" charset="0"/>
              </a:rPr>
            </a:br>
            <a:r>
              <a:rPr lang="en-US" sz="2400" dirty="0" smtClean="0">
                <a:latin typeface="Open Sans" panose="020B0606030504020204" pitchFamily="34" charset="0"/>
                <a:ea typeface="Open Sans" panose="020B0606030504020204" pitchFamily="34" charset="0"/>
                <a:cs typeface="Open Sans" panose="020B0606030504020204" pitchFamily="34" charset="0"/>
              </a:rPr>
              <a:t>w.r.t parent origin</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Derive new grid</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75" name="TextBox 274"/>
          <p:cNvSpPr txBox="1"/>
          <p:nvPr/>
        </p:nvSpPr>
        <p:spPr>
          <a:xfrm>
            <a:off x="2232130" y="5753100"/>
            <a:ext cx="1133644" cy="400110"/>
          </a:xfrm>
          <a:prstGeom prst="rect">
            <a:avLst/>
          </a:prstGeom>
          <a:noFill/>
        </p:spPr>
        <p:txBody>
          <a:bodyPr wrap="non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Bounds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76" name="TextBox 275"/>
          <p:cNvSpPr txBox="1"/>
          <p:nvPr/>
        </p:nvSpPr>
        <p:spPr>
          <a:xfrm>
            <a:off x="5546830" y="5753100"/>
            <a:ext cx="1841017" cy="400110"/>
          </a:xfrm>
          <a:prstGeom prst="rect">
            <a:avLst/>
          </a:prstGeom>
          <a:noFill/>
        </p:spPr>
        <p:txBody>
          <a:bodyPr wrap="non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BVH Topology</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7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0"/>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
                                        </p:tgtEl>
                                        <p:attrNameLst>
                                          <p:attrName>style.visibility</p:attrName>
                                        </p:attrNameLst>
                                      </p:cBhvr>
                                      <p:to>
                                        <p:strVal val="visible"/>
                                      </p:to>
                                    </p:set>
                                  </p:childTnLst>
                                </p:cTn>
                              </p:par>
                            </p:childTnLst>
                          </p:cTn>
                        </p:par>
                        <p:par>
                          <p:cTn id="29" fill="hold">
                            <p:stCondLst>
                              <p:cond delay="0"/>
                            </p:stCondLst>
                            <p:childTnLst>
                              <p:par>
                                <p:cTn id="30" presetID="1" presetClass="exit" presetSubtype="0" fill="hold" grpId="0" nodeType="afterEffect">
                                  <p:stCondLst>
                                    <p:cond delay="500"/>
                                  </p:stCondLst>
                                  <p:childTnLst>
                                    <p:set>
                                      <p:cBhvr>
                                        <p:cTn id="31" dur="1" fill="hold">
                                          <p:stCondLst>
                                            <p:cond delay="0"/>
                                          </p:stCondLst>
                                        </p:cTn>
                                        <p:tgtEl>
                                          <p:spTgt spid="193"/>
                                        </p:tgtEl>
                                        <p:attrNameLst>
                                          <p:attrName>style.visibility</p:attrName>
                                        </p:attrNameLst>
                                      </p:cBhvr>
                                      <p:to>
                                        <p:strVal val="hidden"/>
                                      </p:to>
                                    </p:set>
                                  </p:childTnLst>
                                </p:cTn>
                              </p:par>
                              <p:par>
                                <p:cTn id="32" presetID="1" presetClass="exit" presetSubtype="0" fill="hold" grpId="1" nodeType="withEffect">
                                  <p:stCondLst>
                                    <p:cond delay="500"/>
                                  </p:stCondLst>
                                  <p:childTnLst>
                                    <p:set>
                                      <p:cBhvr>
                                        <p:cTn id="33" dur="1" fill="hold">
                                          <p:stCondLst>
                                            <p:cond delay="0"/>
                                          </p:stCondLst>
                                        </p:cTn>
                                        <p:tgtEl>
                                          <p:spTgt spid="194"/>
                                        </p:tgtEl>
                                        <p:attrNameLst>
                                          <p:attrName>style.visibility</p:attrName>
                                        </p:attrNameLst>
                                      </p:cBhvr>
                                      <p:to>
                                        <p:strVal val="hidden"/>
                                      </p:to>
                                    </p:set>
                                  </p:childTnLst>
                                </p:cTn>
                              </p:par>
                              <p:par>
                                <p:cTn id="34" presetID="1" presetClass="entr" presetSubtype="0" fill="hold" grpId="0" nodeType="withEffect">
                                  <p:stCondLst>
                                    <p:cond delay="500"/>
                                  </p:stCondLst>
                                  <p:childTnLst>
                                    <p:set>
                                      <p:cBhvr>
                                        <p:cTn id="35" dur="1" fill="hold">
                                          <p:stCondLst>
                                            <p:cond delay="0"/>
                                          </p:stCondLst>
                                        </p:cTn>
                                        <p:tgtEl>
                                          <p:spTgt spid="166"/>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18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89"/>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19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9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3"/>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16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par>
                                <p:cTn id="58" presetID="1" presetClass="emph" presetSubtype="2" fill="hold" nodeType="withEffect">
                                  <p:stCondLst>
                                    <p:cond delay="0"/>
                                  </p:stCondLst>
                                  <p:childTnLst>
                                    <p:animClr clrSpc="rgb" dir="cw">
                                      <p:cBhvr>
                                        <p:cTn id="59" dur="250" fill="hold"/>
                                        <p:tgtEl>
                                          <p:spTgt spid="112"/>
                                        </p:tgtEl>
                                        <p:attrNameLst>
                                          <p:attrName>fillcolor</p:attrName>
                                        </p:attrNameLst>
                                      </p:cBhvr>
                                      <p:to>
                                        <a:srgbClr val="BFBFBF"/>
                                      </p:to>
                                    </p:animClr>
                                    <p:set>
                                      <p:cBhvr>
                                        <p:cTn id="60" dur="250" fill="hold"/>
                                        <p:tgtEl>
                                          <p:spTgt spid="112"/>
                                        </p:tgtEl>
                                        <p:attrNameLst>
                                          <p:attrName>fill.type</p:attrName>
                                        </p:attrNameLst>
                                      </p:cBhvr>
                                      <p:to>
                                        <p:strVal val="solid"/>
                                      </p:to>
                                    </p:set>
                                    <p:set>
                                      <p:cBhvr>
                                        <p:cTn id="61" dur="250" fill="hold"/>
                                        <p:tgtEl>
                                          <p:spTgt spid="11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250" fill="hold"/>
                                        <p:tgtEl>
                                          <p:spTgt spid="111"/>
                                        </p:tgtEl>
                                        <p:attrNameLst>
                                          <p:attrName>fillcolor</p:attrName>
                                        </p:attrNameLst>
                                      </p:cBhvr>
                                      <p:to>
                                        <a:srgbClr val="BFBFBF"/>
                                      </p:to>
                                    </p:animClr>
                                    <p:set>
                                      <p:cBhvr>
                                        <p:cTn id="64" dur="250" fill="hold"/>
                                        <p:tgtEl>
                                          <p:spTgt spid="111"/>
                                        </p:tgtEl>
                                        <p:attrNameLst>
                                          <p:attrName>fill.type</p:attrName>
                                        </p:attrNameLst>
                                      </p:cBhvr>
                                      <p:to>
                                        <p:strVal val="solid"/>
                                      </p:to>
                                    </p:set>
                                    <p:set>
                                      <p:cBhvr>
                                        <p:cTn id="65" dur="250" fill="hold"/>
                                        <p:tgtEl>
                                          <p:spTgt spid="111"/>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8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9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96"/>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0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0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195"/>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96"/>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01"/>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02"/>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230"/>
                                        </p:tgtEl>
                                        <p:attrNameLst>
                                          <p:attrName>style.visibility</p:attrName>
                                        </p:attrNameLst>
                                      </p:cBhvr>
                                      <p:to>
                                        <p:strVal val="visible"/>
                                      </p:to>
                                    </p:set>
                                  </p:childTnLst>
                                </p:cTn>
                              </p:par>
                              <p:par>
                                <p:cTn id="96" presetID="1" presetClass="emph" presetSubtype="2" fill="hold" nodeType="withEffect">
                                  <p:stCondLst>
                                    <p:cond delay="0"/>
                                  </p:stCondLst>
                                  <p:childTnLst>
                                    <p:animClr clrSpc="rgb" dir="cw">
                                      <p:cBhvr>
                                        <p:cTn id="97" dur="250" fill="hold"/>
                                        <p:tgtEl>
                                          <p:spTgt spid="107"/>
                                        </p:tgtEl>
                                        <p:attrNameLst>
                                          <p:attrName>fillcolor</p:attrName>
                                        </p:attrNameLst>
                                      </p:cBhvr>
                                      <p:to>
                                        <a:srgbClr val="FFD965"/>
                                      </p:to>
                                    </p:animClr>
                                    <p:set>
                                      <p:cBhvr>
                                        <p:cTn id="98" dur="250" fill="hold"/>
                                        <p:tgtEl>
                                          <p:spTgt spid="107"/>
                                        </p:tgtEl>
                                        <p:attrNameLst>
                                          <p:attrName>fill.type</p:attrName>
                                        </p:attrNameLst>
                                      </p:cBhvr>
                                      <p:to>
                                        <p:strVal val="solid"/>
                                      </p:to>
                                    </p:set>
                                    <p:set>
                                      <p:cBhvr>
                                        <p:cTn id="99" dur="250" fill="hold"/>
                                        <p:tgtEl>
                                          <p:spTgt spid="107"/>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250" fill="hold"/>
                                        <p:tgtEl>
                                          <p:spTgt spid="106"/>
                                        </p:tgtEl>
                                        <p:attrNameLst>
                                          <p:attrName>fillcolor</p:attrName>
                                        </p:attrNameLst>
                                      </p:cBhvr>
                                      <p:to>
                                        <a:srgbClr val="FFD965"/>
                                      </p:to>
                                    </p:animClr>
                                    <p:set>
                                      <p:cBhvr>
                                        <p:cTn id="102" dur="250" fill="hold"/>
                                        <p:tgtEl>
                                          <p:spTgt spid="106"/>
                                        </p:tgtEl>
                                        <p:attrNameLst>
                                          <p:attrName>fill.type</p:attrName>
                                        </p:attrNameLst>
                                      </p:cBhvr>
                                      <p:to>
                                        <p:strVal val="solid"/>
                                      </p:to>
                                    </p:set>
                                    <p:set>
                                      <p:cBhvr>
                                        <p:cTn id="103" dur="250" fill="hold"/>
                                        <p:tgtEl>
                                          <p:spTgt spid="106"/>
                                        </p:tgtEl>
                                        <p:attrNameLst>
                                          <p:attrName>fill.on</p:attrName>
                                        </p:attrNameLst>
                                      </p:cBhvr>
                                      <p:to>
                                        <p:strVal val="true"/>
                                      </p:to>
                                    </p:set>
                                  </p:childTnLst>
                                </p:cTn>
                              </p:par>
                              <p:par>
                                <p:cTn id="104" presetID="7" presetClass="emph" presetSubtype="2" fill="hold" nodeType="withEffect">
                                  <p:stCondLst>
                                    <p:cond delay="0"/>
                                  </p:stCondLst>
                                  <p:childTnLst>
                                    <p:animClr clrSpc="rgb" dir="cw">
                                      <p:cBhvr>
                                        <p:cTn id="105" dur="250" fill="hold"/>
                                        <p:tgtEl>
                                          <p:spTgt spid="107"/>
                                        </p:tgtEl>
                                        <p:attrNameLst>
                                          <p:attrName>stroke.color</p:attrName>
                                        </p:attrNameLst>
                                      </p:cBhvr>
                                      <p:to>
                                        <a:srgbClr val="BF9000"/>
                                      </p:to>
                                    </p:animClr>
                                    <p:set>
                                      <p:cBhvr>
                                        <p:cTn id="106" dur="250" fill="hold"/>
                                        <p:tgtEl>
                                          <p:spTgt spid="107"/>
                                        </p:tgtEl>
                                        <p:attrNameLst>
                                          <p:attrName>stroke.on</p:attrName>
                                        </p:attrNameLst>
                                      </p:cBhvr>
                                      <p:to>
                                        <p:strVal val="true"/>
                                      </p:to>
                                    </p:set>
                                  </p:childTnLst>
                                </p:cTn>
                              </p:par>
                              <p:par>
                                <p:cTn id="107" presetID="7" presetClass="emph" presetSubtype="2" fill="hold" nodeType="withEffect">
                                  <p:stCondLst>
                                    <p:cond delay="0"/>
                                  </p:stCondLst>
                                  <p:childTnLst>
                                    <p:animClr clrSpc="rgb" dir="cw">
                                      <p:cBhvr>
                                        <p:cTn id="108" dur="250" fill="hold"/>
                                        <p:tgtEl>
                                          <p:spTgt spid="106"/>
                                        </p:tgtEl>
                                        <p:attrNameLst>
                                          <p:attrName>stroke.color</p:attrName>
                                        </p:attrNameLst>
                                      </p:cBhvr>
                                      <p:to>
                                        <a:srgbClr val="BF9000"/>
                                      </p:to>
                                    </p:animClr>
                                    <p:set>
                                      <p:cBhvr>
                                        <p:cTn id="109" dur="250" fill="hold"/>
                                        <p:tgtEl>
                                          <p:spTgt spid="106"/>
                                        </p:tgtEl>
                                        <p:attrNameLst>
                                          <p:attrName>stroke.on</p:attrName>
                                        </p:attrNameLst>
                                      </p:cBhvr>
                                      <p:to>
                                        <p:strVal val="true"/>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nodeType="clickEffect">
                                  <p:stCondLst>
                                    <p:cond delay="0"/>
                                  </p:stCondLst>
                                  <p:childTnLst>
                                    <p:set>
                                      <p:cBhvr>
                                        <p:cTn id="113" dur="1" fill="hold">
                                          <p:stCondLst>
                                            <p:cond delay="0"/>
                                          </p:stCondLst>
                                        </p:cTn>
                                        <p:tgtEl>
                                          <p:spTgt spid="230"/>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0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206"/>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272">
                                            <p:txEl>
                                              <p:pRg st="3" end="3"/>
                                            </p:txEl>
                                          </p:spTgt>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72">
                                            <p:txEl>
                                              <p:pRg st="4" end="4"/>
                                            </p:txEl>
                                          </p:spTgt>
                                        </p:tgtEl>
                                        <p:attrNameLst>
                                          <p:attrName>style.visibility</p:attrName>
                                        </p:attrNameLst>
                                      </p:cBhvr>
                                      <p:to>
                                        <p:strVal val="visible"/>
                                      </p:to>
                                    </p:set>
                                  </p:childTnLst>
                                </p:cTn>
                              </p:par>
                              <p:par>
                                <p:cTn id="124" presetID="1" presetClass="exit" presetSubtype="0" fill="hold" nodeType="withEffect">
                                  <p:stCondLst>
                                    <p:cond delay="0"/>
                                  </p:stCondLst>
                                  <p:childTnLst>
                                    <p:set>
                                      <p:cBhvr>
                                        <p:cTn id="125" dur="1" fill="hold">
                                          <p:stCondLst>
                                            <p:cond delay="0"/>
                                          </p:stCondLst>
                                        </p:cTn>
                                        <p:tgtEl>
                                          <p:spTgt spid="2"/>
                                        </p:tgtEl>
                                        <p:attrNameLst>
                                          <p:attrName>style.visibility</p:attrName>
                                        </p:attrNameLst>
                                      </p:cBhvr>
                                      <p:to>
                                        <p:strVal val="hidden"/>
                                      </p:to>
                                    </p:set>
                                  </p:childTnLst>
                                </p:cTn>
                              </p:par>
                              <p:par>
                                <p:cTn id="126" presetID="35" presetClass="path" presetSubtype="0" accel="50000" decel="50000" fill="hold" nodeType="withEffect">
                                  <p:stCondLst>
                                    <p:cond delay="0"/>
                                  </p:stCondLst>
                                  <p:childTnLst>
                                    <p:animMotion origin="layout" path="M 1.66667E-6 -4.81481E-6 L -0.13919 -0.00092 " pathEditMode="relative" rAng="0" ptsTypes="AA">
                                      <p:cBhvr>
                                        <p:cTn id="127" dur="500" fill="hold"/>
                                        <p:tgtEl>
                                          <p:spTgt spid="164"/>
                                        </p:tgtEl>
                                        <p:attrNameLst>
                                          <p:attrName>ppt_x</p:attrName>
                                          <p:attrName>ppt_y</p:attrName>
                                        </p:attrNameLst>
                                      </p:cBhvr>
                                      <p:rCtr x="-6966" y="-46"/>
                                    </p:animMotion>
                                  </p:childTnLst>
                                </p:cTn>
                              </p:par>
                              <p:par>
                                <p:cTn id="128" presetID="10" presetClass="exit" presetSubtype="0" fill="hold" grpId="1" nodeType="withEffect">
                                  <p:stCondLst>
                                    <p:cond delay="0"/>
                                  </p:stCondLst>
                                  <p:childTnLst>
                                    <p:animEffect transition="out" filter="fade">
                                      <p:cBhvr>
                                        <p:cTn id="129" dur="500"/>
                                        <p:tgtEl>
                                          <p:spTgt spid="8"/>
                                        </p:tgtEl>
                                      </p:cBhvr>
                                    </p:animEffect>
                                    <p:set>
                                      <p:cBhvr>
                                        <p:cTn id="130" dur="1" fill="hold">
                                          <p:stCondLst>
                                            <p:cond delay="499"/>
                                          </p:stCondLst>
                                        </p:cTn>
                                        <p:tgtEl>
                                          <p:spTgt spid="8"/>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6"/>
                                        </p:tgtEl>
                                      </p:cBhvr>
                                    </p:animEffect>
                                    <p:set>
                                      <p:cBhvr>
                                        <p:cTn id="133" dur="1" fill="hold">
                                          <p:stCondLst>
                                            <p:cond delay="499"/>
                                          </p:stCondLst>
                                        </p:cTn>
                                        <p:tgtEl>
                                          <p:spTgt spid="6"/>
                                        </p:tgtEl>
                                        <p:attrNameLst>
                                          <p:attrName>style.visibility</p:attrName>
                                        </p:attrNameLst>
                                      </p:cBhvr>
                                      <p:to>
                                        <p:strVal val="hidden"/>
                                      </p:to>
                                    </p:set>
                                  </p:childTnLst>
                                </p:cTn>
                              </p:par>
                            </p:childTnLst>
                          </p:cTn>
                        </p:par>
                        <p:par>
                          <p:cTn id="134" fill="hold">
                            <p:stCondLst>
                              <p:cond delay="500"/>
                            </p:stCondLst>
                            <p:childTnLst>
                              <p:par>
                                <p:cTn id="135" presetID="1" presetClass="entr" presetSubtype="0" fill="hold" nodeType="afterEffect">
                                  <p:stCondLst>
                                    <p:cond delay="0"/>
                                  </p:stCondLst>
                                  <p:childTnLst>
                                    <p:set>
                                      <p:cBhvr>
                                        <p:cTn id="136" dur="1" fill="hold">
                                          <p:stCondLst>
                                            <p:cond delay="0"/>
                                          </p:stCondLst>
                                        </p:cTn>
                                        <p:tgtEl>
                                          <p:spTgt spid="23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3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61"/>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160" grpId="0" animBg="1"/>
      <p:bldP spid="8" grpId="0"/>
      <p:bldP spid="8" grpId="1"/>
      <p:bldP spid="167" grpId="0"/>
      <p:bldP spid="195" grpId="0" animBg="1"/>
      <p:bldP spid="195" grpId="1" animBg="1"/>
      <p:bldP spid="196" grpId="0"/>
      <p:bldP spid="196" grpId="1"/>
      <p:bldP spid="201" grpId="0" animBg="1"/>
      <p:bldP spid="201" grpId="1" animBg="1"/>
      <p:bldP spid="202" grpId="0"/>
      <p:bldP spid="202" grpId="1"/>
      <p:bldP spid="237" grpId="0"/>
      <p:bldP spid="14" grpId="0" animBg="1"/>
      <p:bldP spid="166" grpId="0"/>
      <p:bldP spid="166" grpId="1"/>
      <p:bldP spid="189" grpId="0"/>
      <p:bldP spid="189" grpId="1"/>
      <p:bldP spid="190" grpId="0" animBg="1"/>
      <p:bldP spid="191" grpId="0"/>
      <p:bldP spid="192" grpId="0"/>
      <p:bldP spid="193" grpId="0"/>
      <p:bldP spid="193" grpId="1"/>
      <p:bldP spid="194" grpId="0"/>
      <p:bldP spid="19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14000"/>
              </a:lnSpc>
            </a:pPr>
            <a:r>
              <a:rPr lang="en-US" dirty="0" smtClean="0">
                <a:latin typeface="Open Sans" panose="020B0606030504020204" pitchFamily="34" charset="0"/>
                <a:ea typeface="Open Sans" panose="020B0606030504020204" pitchFamily="34" charset="0"/>
                <a:cs typeface="Open Sans" panose="020B0606030504020204" pitchFamily="34" charset="0"/>
              </a:rPr>
              <a:t>Sharing Parent Bounds</a:t>
            </a:r>
            <a:br>
              <a:rPr lang="en-US" dirty="0" smtClean="0">
                <a:latin typeface="Open Sans" panose="020B0606030504020204" pitchFamily="34" charset="0"/>
                <a:ea typeface="Open Sans" panose="020B0606030504020204" pitchFamily="34" charset="0"/>
                <a:cs typeface="Open Sans" panose="020B0606030504020204" pitchFamily="34" charset="0"/>
              </a:rPr>
            </a:br>
            <a:r>
              <a:rPr lang="en-US" sz="2400" dirty="0" smtClean="0">
                <a:latin typeface="Open Sans" panose="020B0606030504020204" pitchFamily="34" charset="0"/>
                <a:ea typeface="Open Sans" panose="020B0606030504020204" pitchFamily="34" charset="0"/>
                <a:cs typeface="Open Sans" panose="020B0606030504020204" pitchFamily="34" charset="0"/>
              </a:rPr>
              <a:t>[Fabianowsky 09]</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10"/>
          <p:cNvGrpSpPr/>
          <p:nvPr/>
        </p:nvGrpSpPr>
        <p:grpSpPr>
          <a:xfrm rot="20640792">
            <a:off x="965715" y="3292541"/>
            <a:ext cx="2283143" cy="1969092"/>
            <a:chOff x="2619372" y="3201669"/>
            <a:chExt cx="1148592" cy="990601"/>
          </a:xfrm>
        </p:grpSpPr>
        <p:sp>
          <p:nvSpPr>
            <p:cNvPr id="122" name="Isosceles Triangle 121"/>
            <p:cNvSpPr/>
            <p:nvPr/>
          </p:nvSpPr>
          <p:spPr>
            <a:xfrm>
              <a:off x="3192781" y="3201669"/>
              <a:ext cx="574548" cy="495300"/>
            </a:xfrm>
            <a:prstGeom prst="triangle">
              <a:avLst/>
            </a:prstGeom>
            <a:solidFill>
              <a:schemeClr val="accent4">
                <a:lumMod val="60000"/>
                <a:lumOff val="4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0800000">
              <a:off x="2908550" y="3201669"/>
              <a:ext cx="574548" cy="495300"/>
            </a:xfrm>
            <a:prstGeom prst="triangle">
              <a:avLst/>
            </a:prstGeom>
            <a:solidFill>
              <a:schemeClr val="accent4">
                <a:lumMod val="60000"/>
                <a:lumOff val="4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a:off x="2619372" y="3201669"/>
              <a:ext cx="574548" cy="495300"/>
            </a:xfrm>
            <a:prstGeom prst="triangle">
              <a:avLst/>
            </a:prstGeom>
            <a:solidFill>
              <a:schemeClr val="accent4">
                <a:lumMod val="60000"/>
                <a:lumOff val="4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rot="10800000">
              <a:off x="2622042" y="3696970"/>
              <a:ext cx="574548" cy="495300"/>
            </a:xfrm>
            <a:prstGeom prst="triangle">
              <a:avLst/>
            </a:prstGeom>
            <a:solidFill>
              <a:schemeClr val="accent4">
                <a:lumMod val="60000"/>
                <a:lumOff val="4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2911590" y="3695065"/>
              <a:ext cx="574548" cy="495300"/>
            </a:xfrm>
            <a:prstGeom prst="triangle">
              <a:avLst/>
            </a:prstGeom>
            <a:solidFill>
              <a:schemeClr val="accent4">
                <a:lumMod val="60000"/>
                <a:lumOff val="4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rot="10800000">
              <a:off x="3193416" y="3696970"/>
              <a:ext cx="574548" cy="495300"/>
            </a:xfrm>
            <a:prstGeom prst="triangle">
              <a:avLst/>
            </a:prstGeom>
            <a:solidFill>
              <a:schemeClr val="accent4">
                <a:lumMod val="60000"/>
                <a:lumOff val="4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20640792">
            <a:off x="3024419" y="2581469"/>
            <a:ext cx="3423111" cy="1971963"/>
            <a:chOff x="3670597" y="2438399"/>
            <a:chExt cx="1722082" cy="992045"/>
          </a:xfrm>
          <a:solidFill>
            <a:schemeClr val="accent1">
              <a:lumMod val="60000"/>
              <a:lumOff val="40000"/>
            </a:schemeClr>
          </a:solidFill>
        </p:grpSpPr>
        <p:sp>
          <p:nvSpPr>
            <p:cNvPr id="129" name="Isosceles Triangle 128"/>
            <p:cNvSpPr/>
            <p:nvPr/>
          </p:nvSpPr>
          <p:spPr>
            <a:xfrm>
              <a:off x="4818131" y="2933700"/>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rot="10800000">
              <a:off x="4533900" y="2933700"/>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a:off x="4245644" y="293396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p:cNvSpPr/>
            <p:nvPr/>
          </p:nvSpPr>
          <p:spPr>
            <a:xfrm>
              <a:off x="4531426" y="243839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800000">
              <a:off x="4247195" y="243839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171"/>
            <p:cNvSpPr/>
            <p:nvPr/>
          </p:nvSpPr>
          <p:spPr>
            <a:xfrm>
              <a:off x="3958578" y="243877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p:cNvSpPr/>
            <p:nvPr/>
          </p:nvSpPr>
          <p:spPr>
            <a:xfrm>
              <a:off x="3670597" y="293398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p:nvSpPr>
          <p:spPr>
            <a:xfrm rot="10800000">
              <a:off x="3956996" y="293514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Rectangle 177"/>
          <p:cNvSpPr/>
          <p:nvPr/>
        </p:nvSpPr>
        <p:spPr>
          <a:xfrm>
            <a:off x="1003893" y="3168023"/>
            <a:ext cx="2200719" cy="2206841"/>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Arrow Connector 178"/>
          <p:cNvCxnSpPr/>
          <p:nvPr/>
        </p:nvCxnSpPr>
        <p:spPr>
          <a:xfrm>
            <a:off x="5008585" y="2023945"/>
            <a:ext cx="0" cy="359883"/>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180" name="Straight Arrow Connector 179"/>
          <p:cNvCxnSpPr/>
          <p:nvPr/>
        </p:nvCxnSpPr>
        <p:spPr>
          <a:xfrm rot="5400000">
            <a:off x="6923665" y="3851548"/>
            <a:ext cx="0" cy="359883"/>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181" name="Straight Arrow Connector 180"/>
          <p:cNvCxnSpPr/>
          <p:nvPr/>
        </p:nvCxnSpPr>
        <p:spPr>
          <a:xfrm rot="16200000">
            <a:off x="751442" y="4411552"/>
            <a:ext cx="0" cy="359883"/>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182" name="Straight Arrow Connector 181"/>
          <p:cNvCxnSpPr/>
          <p:nvPr/>
        </p:nvCxnSpPr>
        <p:spPr>
          <a:xfrm rot="10800000">
            <a:off x="1834431" y="5461676"/>
            <a:ext cx="0" cy="359883"/>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1002775" y="2450814"/>
            <a:ext cx="5649324" cy="292819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flipH="1" flipV="1">
            <a:off x="1811572" y="5358218"/>
            <a:ext cx="45719" cy="457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flipH="1" flipV="1">
            <a:off x="986570" y="4570705"/>
            <a:ext cx="45719" cy="457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flipH="1" flipV="1">
            <a:off x="6630205" y="4016249"/>
            <a:ext cx="45719" cy="457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flipH="1" flipV="1">
            <a:off x="4992026" y="2433108"/>
            <a:ext cx="45719" cy="4571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31796" y="5828218"/>
            <a:ext cx="1597104" cy="369332"/>
          </a:xfrm>
          <a:prstGeom prst="rect">
            <a:avLst/>
          </a:prstGeom>
          <a:noFill/>
        </p:spPr>
        <p:txBody>
          <a:bodyPr wrap="none" rtlCol="0">
            <a:spAutoFit/>
          </a:bodyPr>
          <a:lstStyle/>
          <a:p>
            <a:r>
              <a:rPr lang="en-US"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Shared Plane</a:t>
            </a:r>
            <a:endPar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27" name="Straight Arrow Connector 226"/>
          <p:cNvCxnSpPr/>
          <p:nvPr/>
        </p:nvCxnSpPr>
        <p:spPr>
          <a:xfrm rot="16200000">
            <a:off x="3182491" y="2659708"/>
            <a:ext cx="0" cy="359883"/>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28" name="TextBox 227"/>
          <p:cNvSpPr txBox="1"/>
          <p:nvPr/>
        </p:nvSpPr>
        <p:spPr>
          <a:xfrm>
            <a:off x="1422786" y="2658790"/>
            <a:ext cx="1549014" cy="369332"/>
          </a:xfrm>
          <a:prstGeom prst="rect">
            <a:avLst/>
          </a:prstGeom>
          <a:noFill/>
        </p:spPr>
        <p:txBody>
          <a:bodyPr wrap="none" rtlCol="0">
            <a:spAutoFit/>
          </a:bodyPr>
          <a:lstStyle/>
          <a:p>
            <a:r>
              <a:rPr lang="en-US"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Stored Plane</a:t>
            </a:r>
            <a:endParaRPr lang="en-U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3413502" y="1828800"/>
            <a:ext cx="360996" cy="461665"/>
          </a:xfrm>
          <a:prstGeom prst="rect">
            <a:avLst/>
          </a:prstGeom>
          <a:noFill/>
        </p:spPr>
        <p:txBody>
          <a:bodyPr wrap="none" rtlCol="0">
            <a:spAutoFit/>
          </a:bodyPr>
          <a:lstStyle/>
          <a:p>
            <a:r>
              <a:rPr lang="en-US" sz="2400" dirty="0" smtClean="0">
                <a:solidFill>
                  <a:schemeClr val="accent4"/>
                </a:solidFill>
                <a:latin typeface="Open Sans" panose="020B0606030504020204" pitchFamily="34" charset="0"/>
                <a:ea typeface="Open Sans" panose="020B0606030504020204" pitchFamily="34" charset="0"/>
                <a:cs typeface="Open Sans" panose="020B0606030504020204" pitchFamily="34" charset="0"/>
              </a:rPr>
              <a:t>0</a:t>
            </a:r>
            <a:endParaRPr lang="en-US"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9" name="TextBox 228"/>
          <p:cNvSpPr txBox="1"/>
          <p:nvPr/>
        </p:nvSpPr>
        <p:spPr>
          <a:xfrm>
            <a:off x="3622594" y="1828800"/>
            <a:ext cx="360996" cy="461665"/>
          </a:xfrm>
          <a:prstGeom prst="rect">
            <a:avLst/>
          </a:prstGeom>
          <a:noFill/>
        </p:spPr>
        <p:txBody>
          <a:bodyPr wrap="none" rtlCol="0">
            <a:spAutoFit/>
          </a:bodyPr>
          <a:lstStyle/>
          <a:p>
            <a:r>
              <a:rPr lang="en-US" sz="2400" dirty="0" smtClean="0">
                <a:solidFill>
                  <a:schemeClr val="accent4"/>
                </a:solidFill>
                <a:latin typeface="Open Sans" panose="020B0606030504020204" pitchFamily="34" charset="0"/>
                <a:ea typeface="Open Sans" panose="020B0606030504020204" pitchFamily="34" charset="0"/>
                <a:cs typeface="Open Sans" panose="020B0606030504020204" pitchFamily="34" charset="0"/>
              </a:rPr>
              <a:t>0</a:t>
            </a:r>
            <a:endParaRPr lang="en-US"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3" name="TextBox 232"/>
          <p:cNvSpPr txBox="1"/>
          <p:nvPr/>
        </p:nvSpPr>
        <p:spPr>
          <a:xfrm>
            <a:off x="3831686" y="1828800"/>
            <a:ext cx="360996" cy="461665"/>
          </a:xfrm>
          <a:prstGeom prst="rect">
            <a:avLst/>
          </a:prstGeom>
          <a:noFill/>
        </p:spPr>
        <p:txBody>
          <a:bodyPr wrap="none" rtlCol="0">
            <a:spAutoFit/>
          </a:bodyPr>
          <a:lstStyle/>
          <a:p>
            <a:r>
              <a:rPr lang="en-US" sz="2400"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1</a:t>
            </a:r>
            <a:endParaRPr lang="en-US"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4" name="TextBox 233"/>
          <p:cNvSpPr txBox="1"/>
          <p:nvPr/>
        </p:nvSpPr>
        <p:spPr>
          <a:xfrm>
            <a:off x="4040777" y="1828800"/>
            <a:ext cx="360996" cy="461665"/>
          </a:xfrm>
          <a:prstGeom prst="rect">
            <a:avLst/>
          </a:prstGeom>
          <a:noFill/>
        </p:spPr>
        <p:txBody>
          <a:bodyPr wrap="none" rtlCol="0">
            <a:spAutoFit/>
          </a:bodyPr>
          <a:lstStyle/>
          <a:p>
            <a:r>
              <a:rPr lang="en-US" sz="2400"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1</a:t>
            </a:r>
            <a:endParaRPr lang="en-US"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5" name="TextBox 234"/>
          <p:cNvSpPr txBox="1"/>
          <p:nvPr/>
        </p:nvSpPr>
        <p:spPr>
          <a:xfrm>
            <a:off x="1957604" y="1877289"/>
            <a:ext cx="1527982" cy="369332"/>
          </a:xfrm>
          <a:prstGeom prst="rect">
            <a:avLst/>
          </a:prstGeom>
          <a:noFill/>
        </p:spPr>
        <p:txBody>
          <a:bodyPr wrap="none" rtlCol="0">
            <a:spAutoFit/>
          </a:bodyPr>
          <a:lstStyle/>
          <a:p>
            <a:r>
              <a:rPr lang="en-US"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Reuse Mask:</a:t>
            </a:r>
            <a:endPar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5" name="Straight Connector 24"/>
          <p:cNvCxnSpPr/>
          <p:nvPr/>
        </p:nvCxnSpPr>
        <p:spPr>
          <a:xfrm flipV="1">
            <a:off x="1002775" y="2305172"/>
            <a:ext cx="0" cy="3249687"/>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3361315" y="2446597"/>
            <a:ext cx="3289666" cy="2530247"/>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flipV="1">
            <a:off x="6652099" y="2305173"/>
            <a:ext cx="0" cy="3249687"/>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239" name="Straight Connector 238"/>
          <p:cNvCxnSpPr/>
          <p:nvPr/>
        </p:nvCxnSpPr>
        <p:spPr>
          <a:xfrm flipH="1" flipV="1">
            <a:off x="860343" y="5381002"/>
            <a:ext cx="5943600" cy="536"/>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240" name="Straight Connector 239"/>
          <p:cNvCxnSpPr/>
          <p:nvPr/>
        </p:nvCxnSpPr>
        <p:spPr>
          <a:xfrm flipH="1" flipV="1">
            <a:off x="860343" y="2451400"/>
            <a:ext cx="5943600" cy="536"/>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241" name="Straight Connector 240"/>
          <p:cNvCxnSpPr/>
          <p:nvPr/>
        </p:nvCxnSpPr>
        <p:spPr>
          <a:xfrm flipV="1">
            <a:off x="3362433" y="2305173"/>
            <a:ext cx="0" cy="2830587"/>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46" name="Content Placeholder 1"/>
          <p:cNvSpPr>
            <a:spLocks noGrp="1"/>
          </p:cNvSpPr>
          <p:nvPr>
            <p:ph idx="1"/>
          </p:nvPr>
        </p:nvSpPr>
        <p:spPr>
          <a:xfrm>
            <a:off x="7288042" y="2240563"/>
            <a:ext cx="4333567" cy="3936400"/>
          </a:xfrm>
        </p:spPr>
        <p:txBody>
          <a:bodyPr>
            <a:normAutofit/>
          </a:bodyPr>
          <a:lstStyle/>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Each parent plane shared with one child</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1 bit to indicate the child</a:t>
            </a:r>
          </a:p>
          <a:p>
            <a:pPr>
              <a:lnSpc>
                <a:spcPct val="110000"/>
              </a:lnSpc>
            </a:pPr>
            <a:r>
              <a:rPr lang="en-US" sz="2400" dirty="0">
                <a:latin typeface="Open Sans" panose="020B0606030504020204" pitchFamily="34" charset="0"/>
                <a:ea typeface="Open Sans" panose="020B0606030504020204" pitchFamily="34" charset="0"/>
                <a:cs typeface="Open Sans" panose="020B0606030504020204" pitchFamily="34" charset="0"/>
              </a:rPr>
              <a:t>O</a:t>
            </a:r>
            <a:r>
              <a:rPr lang="en-US" sz="2400" dirty="0" smtClean="0">
                <a:latin typeface="Open Sans" panose="020B0606030504020204" pitchFamily="34" charset="0"/>
                <a:ea typeface="Open Sans" panose="020B0606030504020204" pitchFamily="34" charset="0"/>
                <a:cs typeface="Open Sans" panose="020B0606030504020204" pitchFamily="34" charset="0"/>
              </a:rPr>
              <a:t>nly store new child planes</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Reduces planes by half</a:t>
            </a:r>
          </a:p>
        </p:txBody>
      </p:sp>
    </p:spTree>
    <p:extLst>
      <p:ext uri="{BB962C8B-B14F-4D97-AF65-F5344CB8AC3E}">
        <p14:creationId xmlns:p14="http://schemas.microsoft.com/office/powerpoint/2010/main" val="53349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6">
                                            <p:txEl>
                                              <p:pRg st="1" end="1"/>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229"/>
                                        </p:tgtEl>
                                        <p:attrNameLst>
                                          <p:attrName>style.visibility</p:attrName>
                                        </p:attrNameLst>
                                      </p:cBhvr>
                                      <p:to>
                                        <p:strVal val="visible"/>
                                      </p:to>
                                    </p:set>
                                  </p:childTnLst>
                                </p:cTn>
                              </p:par>
                              <p:par>
                                <p:cTn id="26" presetID="1" presetClass="entr" presetSubtype="0" fill="hold" nodeType="withEffect">
                                  <p:stCondLst>
                                    <p:cond delay="500"/>
                                  </p:stCondLst>
                                  <p:childTnLst>
                                    <p:set>
                                      <p:cBhvr>
                                        <p:cTn id="27" dur="1" fill="hold">
                                          <p:stCondLst>
                                            <p:cond delay="0"/>
                                          </p:stCondLst>
                                        </p:cTn>
                                        <p:tgtEl>
                                          <p:spTgt spid="181"/>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187"/>
                                        </p:tgtEl>
                                        <p:attrNameLst>
                                          <p:attrName>style.visibility</p:attrName>
                                        </p:attrNameLst>
                                      </p:cBhvr>
                                      <p:to>
                                        <p:strVal val="visible"/>
                                      </p:to>
                                    </p:set>
                                  </p:childTnLst>
                                </p:cTn>
                              </p:par>
                              <p:par>
                                <p:cTn id="30" presetID="1" presetClass="entr" presetSubtype="0" fill="hold" nodeType="withEffect">
                                  <p:stCondLst>
                                    <p:cond delay="500"/>
                                  </p:stCondLst>
                                  <p:childTnLst>
                                    <p:set>
                                      <p:cBhvr>
                                        <p:cTn id="31" dur="1" fill="hold">
                                          <p:stCondLst>
                                            <p:cond delay="0"/>
                                          </p:stCondLst>
                                        </p:cTn>
                                        <p:tgtEl>
                                          <p:spTgt spid="25"/>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500"/>
                                  </p:stCondLst>
                                  <p:childTnLst>
                                    <p:set>
                                      <p:cBhvr>
                                        <p:cTn id="34" dur="1" fill="hold">
                                          <p:stCondLst>
                                            <p:cond delay="0"/>
                                          </p:stCondLst>
                                        </p:cTn>
                                        <p:tgtEl>
                                          <p:spTgt spid="179"/>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197"/>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233"/>
                                        </p:tgtEl>
                                        <p:attrNameLst>
                                          <p:attrName>style.visibility</p:attrName>
                                        </p:attrNameLst>
                                      </p:cBhvr>
                                      <p:to>
                                        <p:strVal val="visible"/>
                                      </p:to>
                                    </p:set>
                                  </p:childTnLst>
                                </p:cTn>
                              </p:par>
                              <p:par>
                                <p:cTn id="39" presetID="1" presetClass="entr" presetSubtype="0" fill="hold" nodeType="withEffect">
                                  <p:stCondLst>
                                    <p:cond delay="500"/>
                                  </p:stCondLst>
                                  <p:childTnLst>
                                    <p:set>
                                      <p:cBhvr>
                                        <p:cTn id="40" dur="1" fill="hold">
                                          <p:stCondLst>
                                            <p:cond delay="0"/>
                                          </p:stCondLst>
                                        </p:cTn>
                                        <p:tgtEl>
                                          <p:spTgt spid="240"/>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500"/>
                                  </p:stCondLst>
                                  <p:childTnLst>
                                    <p:set>
                                      <p:cBhvr>
                                        <p:cTn id="43" dur="1" fill="hold">
                                          <p:stCondLst>
                                            <p:cond delay="0"/>
                                          </p:stCondLst>
                                        </p:cTn>
                                        <p:tgtEl>
                                          <p:spTgt spid="180"/>
                                        </p:tgtEl>
                                        <p:attrNameLst>
                                          <p:attrName>style.visibility</p:attrName>
                                        </p:attrNameLst>
                                      </p:cBhvr>
                                      <p:to>
                                        <p:strVal val="visible"/>
                                      </p:to>
                                    </p:set>
                                  </p:childTnLst>
                                </p:cTn>
                              </p:par>
                              <p:par>
                                <p:cTn id="44" presetID="1" presetClass="entr" presetSubtype="0" fill="hold" grpId="0" nodeType="withEffect">
                                  <p:stCondLst>
                                    <p:cond delay="500"/>
                                  </p:stCondLst>
                                  <p:childTnLst>
                                    <p:set>
                                      <p:cBhvr>
                                        <p:cTn id="45" dur="1" fill="hold">
                                          <p:stCondLst>
                                            <p:cond delay="0"/>
                                          </p:stCondLst>
                                        </p:cTn>
                                        <p:tgtEl>
                                          <p:spTgt spid="188"/>
                                        </p:tgtEl>
                                        <p:attrNameLst>
                                          <p:attrName>style.visibility</p:attrName>
                                        </p:attrNameLst>
                                      </p:cBhvr>
                                      <p:to>
                                        <p:strVal val="visible"/>
                                      </p:to>
                                    </p:set>
                                  </p:childTnLst>
                                </p:cTn>
                              </p:par>
                              <p:par>
                                <p:cTn id="46" presetID="1" presetClass="entr" presetSubtype="0" fill="hold" grpId="0" nodeType="withEffect">
                                  <p:stCondLst>
                                    <p:cond delay="500"/>
                                  </p:stCondLst>
                                  <p:childTnLst>
                                    <p:set>
                                      <p:cBhvr>
                                        <p:cTn id="47" dur="1" fill="hold">
                                          <p:stCondLst>
                                            <p:cond delay="0"/>
                                          </p:stCondLst>
                                        </p:cTn>
                                        <p:tgtEl>
                                          <p:spTgt spid="234"/>
                                        </p:tgtEl>
                                        <p:attrNameLst>
                                          <p:attrName>style.visibility</p:attrName>
                                        </p:attrNameLst>
                                      </p:cBhvr>
                                      <p:to>
                                        <p:strVal val="visible"/>
                                      </p:to>
                                    </p:set>
                                  </p:childTnLst>
                                </p:cTn>
                              </p:par>
                              <p:par>
                                <p:cTn id="48" presetID="1" presetClass="entr" presetSubtype="0" fill="hold" nodeType="withEffect">
                                  <p:stCondLst>
                                    <p:cond delay="500"/>
                                  </p:stCondLst>
                                  <p:childTnLst>
                                    <p:set>
                                      <p:cBhvr>
                                        <p:cTn id="49" dur="1" fill="hold">
                                          <p:stCondLst>
                                            <p:cond delay="0"/>
                                          </p:stCondLst>
                                        </p:cTn>
                                        <p:tgtEl>
                                          <p:spTgt spid="238"/>
                                        </p:tgtEl>
                                        <p:attrNameLst>
                                          <p:attrName>style.visibility</p:attrName>
                                        </p:attrNameLst>
                                      </p:cBhvr>
                                      <p:to>
                                        <p:strVal val="visible"/>
                                      </p:to>
                                    </p:set>
                                  </p:childTnLst>
                                </p:cTn>
                              </p:par>
                            </p:childTnLst>
                          </p:cTn>
                        </p:par>
                        <p:par>
                          <p:cTn id="50" fill="hold">
                            <p:stCondLst>
                              <p:cond delay="1500"/>
                            </p:stCondLst>
                            <p:childTnLst>
                              <p:par>
                                <p:cTn id="51" presetID="1" presetClass="entr" presetSubtype="0" fill="hold" nodeType="afterEffect">
                                  <p:stCondLst>
                                    <p:cond delay="500"/>
                                  </p:stCondLst>
                                  <p:childTnLst>
                                    <p:set>
                                      <p:cBhvr>
                                        <p:cTn id="52" dur="1" fill="hold">
                                          <p:stCondLst>
                                            <p:cond delay="0"/>
                                          </p:stCondLst>
                                        </p:cTn>
                                        <p:tgtEl>
                                          <p:spTgt spid="227"/>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228"/>
                                        </p:tgtEl>
                                        <p:attrNameLst>
                                          <p:attrName>style.visibility</p:attrName>
                                        </p:attrNameLst>
                                      </p:cBhvr>
                                      <p:to>
                                        <p:strVal val="visible"/>
                                      </p:to>
                                    </p:set>
                                  </p:childTnLst>
                                </p:cTn>
                              </p:par>
                              <p:par>
                                <p:cTn id="55" presetID="1" presetClass="entr" presetSubtype="0" fill="hold" nodeType="withEffect">
                                  <p:stCondLst>
                                    <p:cond delay="500"/>
                                  </p:stCondLst>
                                  <p:childTnLst>
                                    <p:set>
                                      <p:cBhvr>
                                        <p:cTn id="56" dur="1" fill="hold">
                                          <p:stCondLst>
                                            <p:cond delay="0"/>
                                          </p:stCondLst>
                                        </p:cTn>
                                        <p:tgtEl>
                                          <p:spTgt spid="241"/>
                                        </p:tgtEl>
                                        <p:attrNameLst>
                                          <p:attrName>style.visibility</p:attrName>
                                        </p:attrNameLst>
                                      </p:cBhvr>
                                      <p:to>
                                        <p:strVal val="visible"/>
                                      </p:to>
                                    </p:set>
                                  </p:childTnLst>
                                </p:cTn>
                              </p:par>
                              <p:par>
                                <p:cTn id="57" presetID="1" presetClass="entr" presetSubtype="0" fill="hold" nodeType="withEffect">
                                  <p:stCondLst>
                                    <p:cond delay="500"/>
                                  </p:stCondLst>
                                  <p:childTnLst>
                                    <p:set>
                                      <p:cBhvr>
                                        <p:cTn id="58"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97" grpId="0" animBg="1"/>
      <p:bldP spid="21" grpId="0"/>
      <p:bldP spid="228" grpId="0"/>
      <p:bldP spid="22" grpId="0"/>
      <p:bldP spid="229" grpId="0"/>
      <p:bldP spid="233" grpId="0"/>
      <p:bldP spid="234" grpId="0"/>
      <p:bldP spid="2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14000"/>
              </a:lnSpc>
            </a:pPr>
            <a:r>
              <a:rPr lang="en-US" dirty="0" smtClean="0">
                <a:latin typeface="Open Sans" panose="020B0606030504020204" pitchFamily="34" charset="0"/>
                <a:ea typeface="Open Sans" panose="020B0606030504020204" pitchFamily="34" charset="0"/>
                <a:cs typeface="Open Sans" panose="020B0606030504020204" pitchFamily="34" charset="0"/>
              </a:rPr>
              <a:t>Sharing Parent Bounds</a:t>
            </a:r>
            <a:br>
              <a:rPr lang="en-US" dirty="0" smtClean="0">
                <a:latin typeface="Open Sans" panose="020B0606030504020204" pitchFamily="34" charset="0"/>
                <a:ea typeface="Open Sans" panose="020B0606030504020204" pitchFamily="34" charset="0"/>
                <a:cs typeface="Open Sans" panose="020B0606030504020204" pitchFamily="34" charset="0"/>
              </a:rPr>
            </a:br>
            <a:r>
              <a:rPr lang="en-US" sz="2400" dirty="0" smtClean="0">
                <a:latin typeface="Open Sans" panose="020B0606030504020204" pitchFamily="34" charset="0"/>
                <a:ea typeface="Open Sans" panose="020B0606030504020204" pitchFamily="34" charset="0"/>
                <a:cs typeface="Open Sans" panose="020B0606030504020204" pitchFamily="34" charset="0"/>
              </a:rPr>
              <a:t>[Incremental Encoding + Parent Sharing]</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8" name="Content Placeholder 2"/>
          <p:cNvGraphicFramePr>
            <a:graphicFrameLocks noGrp="1"/>
          </p:cNvGraphicFramePr>
          <p:nvPr>
            <p:ph idx="1"/>
            <p:extLst>
              <p:ext uri="{D42A27DB-BD31-4B8C-83A1-F6EECF244321}">
                <p14:modId xmlns:p14="http://schemas.microsoft.com/office/powerpoint/2010/main" val="527391362"/>
              </p:ext>
            </p:extLst>
          </p:nvPr>
        </p:nvGraphicFramePr>
        <p:xfrm>
          <a:off x="838200" y="2286000"/>
          <a:ext cx="10515600" cy="2743200"/>
        </p:xfrm>
        <a:graphic>
          <a:graphicData uri="http://schemas.openxmlformats.org/drawingml/2006/table">
            <a:tbl>
              <a:tblPr firstRow="1" bandRow="1">
                <a:tableStyleId>{7DF18680-E054-41AD-8BC1-D1AEF772440D}</a:tableStyleId>
              </a:tblPr>
              <a:tblGrid>
                <a:gridCol w="5257800"/>
                <a:gridCol w="5257800"/>
              </a:tblGrid>
              <a:tr h="370840">
                <a:tc>
                  <a:txBody>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Field</a:t>
                      </a:r>
                      <a:endParaRPr lang="en-US" sz="2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Bits</a:t>
                      </a:r>
                      <a:endParaRPr lang="en-US" sz="2400" dirty="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Reuse Mask</a:t>
                      </a:r>
                      <a:endParaRPr lang="en-US" sz="2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6</a:t>
                      </a:r>
                      <a:endParaRPr lang="en-US" sz="2400" dirty="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6-bit Planes X 6</a:t>
                      </a:r>
                    </a:p>
                  </a:txBody>
                  <a:tcPr/>
                </a:tc>
                <a:tc>
                  <a:txBody>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36</a:t>
                      </a:r>
                      <a:endParaRPr lang="en-US" sz="2400" dirty="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Child</a:t>
                      </a:r>
                      <a:r>
                        <a:rPr lang="en-US" sz="2400" baseline="0" dirty="0" smtClean="0">
                          <a:latin typeface="Open Sans" panose="020B0606030504020204" pitchFamily="34" charset="0"/>
                          <a:ea typeface="Open Sans" panose="020B0606030504020204" pitchFamily="34" charset="0"/>
                          <a:cs typeface="Open Sans" panose="020B0606030504020204" pitchFamily="34" charset="0"/>
                        </a:rPr>
                        <a:t> Index</a:t>
                      </a:r>
                      <a:endParaRPr lang="en-US" sz="2400" dirty="0" smtClean="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21</a:t>
                      </a:r>
                      <a:endParaRPr lang="en-US" sz="2400" dirty="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Leaf Indicator</a:t>
                      </a:r>
                    </a:p>
                  </a:txBody>
                  <a:tcPr/>
                </a:tc>
                <a:tc>
                  <a:txBody>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1</a:t>
                      </a:r>
                      <a:endParaRPr lang="en-US" sz="2400" dirty="0">
                        <a:latin typeface="Open Sans" panose="020B0606030504020204" pitchFamily="34" charset="0"/>
                        <a:ea typeface="Open Sans" panose="020B0606030504020204" pitchFamily="34" charset="0"/>
                        <a:cs typeface="Open Sans" panose="020B0606030504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Total</a:t>
                      </a:r>
                      <a:endParaRPr lang="en-US" sz="2400" b="1" dirty="0" smtClean="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64 (8 Bytes)</a:t>
                      </a:r>
                      <a:endParaRPr lang="en-US" sz="2400" b="0" dirty="0">
                        <a:latin typeface="Open Sans" panose="020B0606030504020204" pitchFamily="34" charset="0"/>
                        <a:ea typeface="Open Sans" panose="020B0606030504020204" pitchFamily="34" charset="0"/>
                        <a:cs typeface="Open Sans" panose="020B0606030504020204" pitchFamily="34" charset="0"/>
                      </a:endParaRPr>
                    </a:p>
                  </a:txBody>
                  <a:tcPr/>
                </a:tc>
              </a:tr>
            </a:tbl>
          </a:graphicData>
        </a:graphic>
      </p:graphicFrame>
    </p:spTree>
    <p:extLst>
      <p:ext uri="{BB962C8B-B14F-4D97-AF65-F5344CB8AC3E}">
        <p14:creationId xmlns:p14="http://schemas.microsoft.com/office/powerpoint/2010/main" val="21759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14000"/>
              </a:lnSpc>
            </a:pPr>
            <a:r>
              <a:rPr lang="en-US" dirty="0" smtClean="0">
                <a:latin typeface="Open Sans" panose="020B0606030504020204" pitchFamily="34" charset="0"/>
                <a:ea typeface="Open Sans" panose="020B0606030504020204" pitchFamily="34" charset="0"/>
                <a:cs typeface="Open Sans" panose="020B0606030504020204" pitchFamily="34" charset="0"/>
              </a:rPr>
              <a:t>Ray-Box Intersections</a:t>
            </a:r>
            <a:br>
              <a:rPr lang="en-US" dirty="0" smtClean="0">
                <a:latin typeface="Open Sans" panose="020B0606030504020204" pitchFamily="34" charset="0"/>
                <a:ea typeface="Open Sans" panose="020B0606030504020204" pitchFamily="34" charset="0"/>
                <a:cs typeface="Open Sans" panose="020B0606030504020204" pitchFamily="34" charset="0"/>
              </a:rPr>
            </a:br>
            <a:r>
              <a:rPr lang="en-US" sz="2400" dirty="0" smtClean="0">
                <a:latin typeface="Open Sans" panose="020B0606030504020204" pitchFamily="34" charset="0"/>
                <a:ea typeface="Open Sans" panose="020B0606030504020204" pitchFamily="34" charset="0"/>
                <a:cs typeface="Open Sans" panose="020B0606030504020204" pitchFamily="34" charset="0"/>
              </a:rPr>
              <a:t>[Kay, </a:t>
            </a:r>
            <a:r>
              <a:rPr lang="en-US" sz="2400" dirty="0" err="1" smtClean="0">
                <a:latin typeface="Open Sans" panose="020B0606030504020204" pitchFamily="34" charset="0"/>
                <a:ea typeface="Open Sans" panose="020B0606030504020204" pitchFamily="34" charset="0"/>
                <a:cs typeface="Open Sans" panose="020B0606030504020204" pitchFamily="34" charset="0"/>
              </a:rPr>
              <a:t>Kajia</a:t>
            </a:r>
            <a:r>
              <a:rPr lang="en-US" sz="2400" dirty="0" smtClean="0">
                <a:latin typeface="Open Sans" panose="020B0606030504020204" pitchFamily="34" charset="0"/>
                <a:ea typeface="Open Sans" panose="020B0606030504020204" pitchFamily="34" charset="0"/>
                <a:cs typeface="Open Sans" panose="020B0606030504020204" pitchFamily="34" charset="0"/>
              </a:rPr>
              <a:t> 86]</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2"/>
          <p:cNvGrpSpPr/>
          <p:nvPr/>
        </p:nvGrpSpPr>
        <p:grpSpPr>
          <a:xfrm rot="20640792">
            <a:off x="1566986" y="2783612"/>
            <a:ext cx="3423111" cy="1971963"/>
            <a:chOff x="3670597" y="2438399"/>
            <a:chExt cx="1722082" cy="992045"/>
          </a:xfrm>
          <a:solidFill>
            <a:schemeClr val="accent1">
              <a:lumMod val="60000"/>
              <a:lumOff val="40000"/>
            </a:schemeClr>
          </a:solidFill>
        </p:grpSpPr>
        <p:sp>
          <p:nvSpPr>
            <p:cNvPr id="44" name="Isosceles Triangle 43"/>
            <p:cNvSpPr/>
            <p:nvPr/>
          </p:nvSpPr>
          <p:spPr>
            <a:xfrm>
              <a:off x="4818131" y="2933700"/>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Isosceles Triangle 44"/>
            <p:cNvSpPr/>
            <p:nvPr/>
          </p:nvSpPr>
          <p:spPr>
            <a:xfrm rot="10800000">
              <a:off x="4533900" y="2933700"/>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Isosceles Triangle 45"/>
            <p:cNvSpPr/>
            <p:nvPr/>
          </p:nvSpPr>
          <p:spPr>
            <a:xfrm>
              <a:off x="4245644" y="293396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Isosceles Triangle 46"/>
            <p:cNvSpPr/>
            <p:nvPr/>
          </p:nvSpPr>
          <p:spPr>
            <a:xfrm>
              <a:off x="4531426" y="243839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Isosceles Triangle 47"/>
            <p:cNvSpPr/>
            <p:nvPr/>
          </p:nvSpPr>
          <p:spPr>
            <a:xfrm rot="10800000">
              <a:off x="4247195" y="243839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Isosceles Triangle 48"/>
            <p:cNvSpPr/>
            <p:nvPr/>
          </p:nvSpPr>
          <p:spPr>
            <a:xfrm>
              <a:off x="3958578" y="243877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Isosceles Triangle 49"/>
            <p:cNvSpPr/>
            <p:nvPr/>
          </p:nvSpPr>
          <p:spPr>
            <a:xfrm>
              <a:off x="3670597" y="293398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Isosceles Triangle 50"/>
            <p:cNvSpPr/>
            <p:nvPr/>
          </p:nvSpPr>
          <p:spPr>
            <a:xfrm rot="10800000">
              <a:off x="3956996" y="293514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2" name="Rectangle 51"/>
          <p:cNvSpPr/>
          <p:nvPr/>
        </p:nvSpPr>
        <p:spPr>
          <a:xfrm>
            <a:off x="1905000" y="2652401"/>
            <a:ext cx="3289666" cy="2530247"/>
          </a:xfrm>
          <a:prstGeom prst="rect">
            <a:avLst/>
          </a:prstGeom>
          <a:solidFill>
            <a:srgbClr val="FFFFFF">
              <a:alpha val="78824"/>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3" name="Group 52"/>
          <p:cNvGrpSpPr/>
          <p:nvPr/>
        </p:nvGrpSpPr>
        <p:grpSpPr>
          <a:xfrm>
            <a:off x="1905000" y="1828489"/>
            <a:ext cx="3289666" cy="4176712"/>
            <a:chOff x="4267200" y="2133600"/>
            <a:chExt cx="3289666" cy="3352802"/>
          </a:xfrm>
        </p:grpSpPr>
        <p:cxnSp>
          <p:nvCxnSpPr>
            <p:cNvPr id="54" name="Straight Connector 53"/>
            <p:cNvCxnSpPr/>
            <p:nvPr/>
          </p:nvCxnSpPr>
          <p:spPr>
            <a:xfrm flipV="1">
              <a:off x="4267200" y="2133600"/>
              <a:ext cx="0" cy="3352802"/>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V="1">
              <a:off x="7556866" y="2133600"/>
              <a:ext cx="0" cy="3352802"/>
            </a:xfrm>
            <a:prstGeom prst="line">
              <a:avLst/>
            </a:prstGeom>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grpSp>
      <p:grpSp>
        <p:nvGrpSpPr>
          <p:cNvPr id="56" name="Group 55"/>
          <p:cNvGrpSpPr/>
          <p:nvPr/>
        </p:nvGrpSpPr>
        <p:grpSpPr>
          <a:xfrm>
            <a:off x="1028700" y="2652401"/>
            <a:ext cx="4800600" cy="2530247"/>
            <a:chOff x="3924300" y="2514600"/>
            <a:chExt cx="4000500" cy="2530247"/>
          </a:xfrm>
        </p:grpSpPr>
        <p:cxnSp>
          <p:nvCxnSpPr>
            <p:cNvPr id="57" name="Straight Connector 56"/>
            <p:cNvCxnSpPr/>
            <p:nvPr/>
          </p:nvCxnSpPr>
          <p:spPr>
            <a:xfrm>
              <a:off x="3924300" y="2514600"/>
              <a:ext cx="40005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924300" y="5044847"/>
              <a:ext cx="40005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V="1">
            <a:off x="1356360" y="2343816"/>
            <a:ext cx="3809579" cy="37899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75" idx="7"/>
          </p:cNvCxnSpPr>
          <p:nvPr/>
        </p:nvCxnSpPr>
        <p:spPr>
          <a:xfrm flipV="1">
            <a:off x="1368372" y="2665689"/>
            <a:ext cx="3480718" cy="346465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362276" y="5199349"/>
            <a:ext cx="932677" cy="93267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2007090" y="5545025"/>
                <a:ext cx="3794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ea typeface="Cambria Math" panose="02040503050406030204" pitchFamily="18" charset="0"/>
                            </a:rPr>
                            <m:t>𝜆</m:t>
                          </m:r>
                        </m:e>
                        <m:sub>
                          <m:r>
                            <a:rPr lang="en-US" sz="2400" b="0" i="1" smtClean="0">
                              <a:solidFill>
                                <a:srgbClr val="C00000"/>
                              </a:solidFill>
                              <a:latin typeface="Cambria Math" panose="02040503050406030204" pitchFamily="18" charset="0"/>
                            </a:rPr>
                            <m:t>𝑥</m:t>
                          </m:r>
                        </m:sub>
                      </m:sSub>
                    </m:oMath>
                  </m:oMathPara>
                </a14:m>
                <a:endParaRPr lang="en-US" sz="2400" dirty="0">
                  <a:solidFill>
                    <a:srgbClr val="C0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2007090" y="5545025"/>
                <a:ext cx="379463" cy="369332"/>
              </a:xfrm>
              <a:prstGeom prst="rect">
                <a:avLst/>
              </a:prstGeom>
              <a:blipFill rotWithShape="0">
                <a:blip r:embed="rId3"/>
                <a:stretch>
                  <a:fillRect l="-19355" r="-3226" b="-10000"/>
                </a:stretch>
              </a:blipFill>
            </p:spPr>
            <p:txBody>
              <a:bodyPr/>
              <a:lstStyle/>
              <a:p>
                <a:r>
                  <a:rPr lang="en-US">
                    <a:noFill/>
                  </a:rPr>
                  <a:t> </a:t>
                </a:r>
              </a:p>
            </p:txBody>
          </p:sp>
        </mc:Fallback>
      </mc:AlternateContent>
      <p:cxnSp>
        <p:nvCxnSpPr>
          <p:cNvPr id="62" name="Straight Arrow Connector 61"/>
          <p:cNvCxnSpPr/>
          <p:nvPr/>
        </p:nvCxnSpPr>
        <p:spPr>
          <a:xfrm flipV="1">
            <a:off x="1355855" y="5608100"/>
            <a:ext cx="523238" cy="52224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2323450" y="5216052"/>
                <a:ext cx="388504"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ea typeface="Cambria Math" panose="02040503050406030204" pitchFamily="18" charset="0"/>
                            </a:rPr>
                            <m:t>𝜆</m:t>
                          </m:r>
                        </m:e>
                        <m:sub>
                          <m:r>
                            <a:rPr lang="en-US" sz="2400" b="0" i="1" smtClean="0">
                              <a:solidFill>
                                <a:srgbClr val="C00000"/>
                              </a:solidFill>
                              <a:latin typeface="Cambria Math" panose="02040503050406030204" pitchFamily="18" charset="0"/>
                            </a:rPr>
                            <m:t>𝑦</m:t>
                          </m:r>
                        </m:sub>
                      </m:sSub>
                    </m:oMath>
                  </m:oMathPara>
                </a14:m>
                <a:endParaRPr lang="en-US" sz="2400" dirty="0">
                  <a:solidFill>
                    <a:srgbClr val="C00000"/>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323450" y="5216052"/>
                <a:ext cx="388504" cy="398507"/>
              </a:xfrm>
              <a:prstGeom prst="rect">
                <a:avLst/>
              </a:prstGeom>
              <a:blipFill rotWithShape="0">
                <a:blip r:embed="rId4"/>
                <a:stretch>
                  <a:fillRect l="-18750" r="-62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826275" y="2626295"/>
                <a:ext cx="3890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𝑥</m:t>
                          </m:r>
                        </m:sub>
                      </m:sSub>
                    </m:oMath>
                  </m:oMathPara>
                </a14:m>
                <a:endParaRPr lang="en-US" sz="2400" dirty="0">
                  <a:solidFill>
                    <a:srgbClr val="C00000"/>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4826275" y="2626295"/>
                <a:ext cx="389081" cy="369332"/>
              </a:xfrm>
              <a:prstGeom prst="rect">
                <a:avLst/>
              </a:prstGeom>
              <a:blipFill rotWithShape="0">
                <a:blip r:embed="rId5"/>
                <a:stretch>
                  <a:fillRect l="-18750"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271990" y="2130685"/>
                <a:ext cx="398121"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𝑦</m:t>
                          </m:r>
                        </m:sub>
                      </m:sSub>
                    </m:oMath>
                  </m:oMathPara>
                </a14:m>
                <a:endParaRPr lang="en-US" sz="2400" dirty="0">
                  <a:solidFill>
                    <a:srgbClr val="C00000"/>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271990" y="2130685"/>
                <a:ext cx="398121" cy="398507"/>
              </a:xfrm>
              <a:prstGeom prst="rect">
                <a:avLst/>
              </a:prstGeom>
              <a:blipFill rotWithShape="0">
                <a:blip r:embed="rId6"/>
                <a:stretch>
                  <a:fillRect l="-18462" r="-6154" b="-20000"/>
                </a:stretch>
              </a:blipFill>
            </p:spPr>
            <p:txBody>
              <a:bodyPr/>
              <a:lstStyle/>
              <a:p>
                <a:r>
                  <a:rPr lang="en-US">
                    <a:noFill/>
                  </a:rPr>
                  <a:t> </a:t>
                </a:r>
              </a:p>
            </p:txBody>
          </p:sp>
        </mc:Fallback>
      </mc:AlternateContent>
      <p:cxnSp>
        <p:nvCxnSpPr>
          <p:cNvPr id="69" name="Straight Arrow Connector 68"/>
          <p:cNvCxnSpPr/>
          <p:nvPr/>
        </p:nvCxnSpPr>
        <p:spPr>
          <a:xfrm flipV="1">
            <a:off x="1282951" y="2083795"/>
            <a:ext cx="892759" cy="89243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p:cNvSpPr txBox="1"/>
              <p:nvPr/>
            </p:nvSpPr>
            <p:spPr>
              <a:xfrm>
                <a:off x="1174226" y="1981700"/>
                <a:ext cx="7305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ea typeface="Cambria Math" panose="02040503050406030204" pitchFamily="18" charset="0"/>
                            </a:rPr>
                            <m:t>𝜆</m:t>
                          </m:r>
                        </m:e>
                        <m:sub>
                          <m:r>
                            <a:rPr lang="en-US" sz="2400" b="0" i="1" smtClean="0">
                              <a:solidFill>
                                <a:srgbClr val="C00000"/>
                              </a:solidFill>
                              <a:latin typeface="Cambria Math" panose="02040503050406030204" pitchFamily="18" charset="0"/>
                            </a:rPr>
                            <m:t>𝑚𝑎𝑥</m:t>
                          </m:r>
                        </m:sub>
                      </m:sSub>
                    </m:oMath>
                  </m:oMathPara>
                </a14:m>
                <a:endParaRPr lang="en-US" sz="2400" dirty="0">
                  <a:solidFill>
                    <a:srgbClr val="C0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1174226" y="1981700"/>
                <a:ext cx="730521" cy="369332"/>
              </a:xfrm>
              <a:prstGeom prst="rect">
                <a:avLst/>
              </a:prstGeom>
              <a:blipFill rotWithShape="0">
                <a:blip r:embed="rId7"/>
                <a:stretch>
                  <a:fillRect l="-10084" r="-1681"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957755" y="2231015"/>
                <a:ext cx="6882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𝑚𝑖𝑛</m:t>
                          </m:r>
                        </m:sub>
                      </m:sSub>
                    </m:oMath>
                  </m:oMathPara>
                </a14:m>
                <a:endParaRPr lang="en-US" sz="2400" dirty="0">
                  <a:solidFill>
                    <a:srgbClr val="C00000"/>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957755" y="2231015"/>
                <a:ext cx="688265" cy="369332"/>
              </a:xfrm>
              <a:prstGeom prst="rect">
                <a:avLst/>
              </a:prstGeom>
              <a:blipFill rotWithShape="0">
                <a:blip r:embed="rId8"/>
                <a:stretch>
                  <a:fillRect l="-9735" r="-4425" b="-21311"/>
                </a:stretch>
              </a:blipFill>
            </p:spPr>
            <p:txBody>
              <a:bodyPr/>
              <a:lstStyle/>
              <a:p>
                <a:r>
                  <a:rPr lang="en-US">
                    <a:noFill/>
                  </a:rPr>
                  <a:t> </a:t>
                </a:r>
              </a:p>
            </p:txBody>
          </p:sp>
        </mc:Fallback>
      </mc:AlternateContent>
      <p:cxnSp>
        <p:nvCxnSpPr>
          <p:cNvPr id="77" name="Straight Arrow Connector 76"/>
          <p:cNvCxnSpPr/>
          <p:nvPr/>
        </p:nvCxnSpPr>
        <p:spPr>
          <a:xfrm>
            <a:off x="3549833" y="2209184"/>
            <a:ext cx="0" cy="359883"/>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rot="5400000">
            <a:off x="5470321" y="4063972"/>
            <a:ext cx="0" cy="359883"/>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V="1">
            <a:off x="5194666" y="2119001"/>
            <a:ext cx="0" cy="3489099"/>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flipH="1">
            <a:off x="1371600" y="2650227"/>
            <a:ext cx="4162685" cy="0"/>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88" name="TextBox 87"/>
          <p:cNvSpPr txBox="1"/>
          <p:nvPr/>
        </p:nvSpPr>
        <p:spPr>
          <a:xfrm>
            <a:off x="2693669" y="1861627"/>
            <a:ext cx="2073260" cy="461665"/>
          </a:xfrm>
          <a:prstGeom prst="rect">
            <a:avLst/>
          </a:prstGeom>
          <a:noFill/>
        </p:spPr>
        <p:txBody>
          <a:bodyPr wrap="none" rtlCol="0">
            <a:spAutoFit/>
          </a:bodyPr>
          <a:lstStyle/>
          <a:p>
            <a:r>
              <a:rPr lang="en-US" sz="2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Shared Plane</a:t>
            </a:r>
            <a:endParaRPr lang="en-US"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89" name="TextBox 88"/>
              <p:cNvSpPr txBox="1"/>
              <p:nvPr/>
            </p:nvSpPr>
            <p:spPr>
              <a:xfrm>
                <a:off x="2321941" y="5218215"/>
                <a:ext cx="7260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chemeClr val="accent1">
                                  <a:lumMod val="75000"/>
                                </a:schemeClr>
                              </a:solidFill>
                              <a:latin typeface="Cambria Math" panose="02040503050406030204" pitchFamily="18" charset="0"/>
                            </a:rPr>
                          </m:ctrlPr>
                        </m:sSupPr>
                        <m:e>
                          <m:r>
                            <a:rPr lang="en-US" sz="2400" i="1" smtClean="0">
                              <a:solidFill>
                                <a:schemeClr val="accent1">
                                  <a:lumMod val="75000"/>
                                </a:schemeClr>
                              </a:solidFill>
                              <a:latin typeface="Cambria Math" panose="02040503050406030204" pitchFamily="18" charset="0"/>
                              <a:ea typeface="Cambria Math" panose="02040503050406030204" pitchFamily="18" charset="0"/>
                            </a:rPr>
                            <m:t>𝜆</m:t>
                          </m:r>
                        </m:e>
                        <m:sup>
                          <m:r>
                            <a:rPr lang="en-US" sz="2400" b="0" i="1" smtClean="0">
                              <a:solidFill>
                                <a:schemeClr val="accent1">
                                  <a:lumMod val="75000"/>
                                </a:schemeClr>
                              </a:solidFill>
                              <a:latin typeface="Cambria Math" panose="02040503050406030204" pitchFamily="18" charset="0"/>
                            </a:rPr>
                            <m:t>𝑚𝑎𝑥</m:t>
                          </m:r>
                        </m:sup>
                      </m:sSup>
                    </m:oMath>
                  </m:oMathPara>
                </a14:m>
                <a:endParaRPr lang="en-US" sz="2400" dirty="0">
                  <a:solidFill>
                    <a:srgbClr val="C0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2321941" y="5218215"/>
                <a:ext cx="726033" cy="369332"/>
              </a:xfrm>
              <a:prstGeom prst="rect">
                <a:avLst/>
              </a:prstGeom>
              <a:blipFill rotWithShape="0">
                <a:blip r:embed="rId9"/>
                <a:stretch>
                  <a:fillRect l="-10084" r="-840"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342806" y="2271142"/>
                <a:ext cx="696537" cy="381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chemeClr val="accent1">
                                  <a:lumMod val="75000"/>
                                </a:schemeClr>
                              </a:solidFill>
                              <a:latin typeface="Cambria Math" panose="02040503050406030204" pitchFamily="18" charset="0"/>
                            </a:rPr>
                          </m:ctrlPr>
                        </m:sSupPr>
                        <m:e>
                          <m:r>
                            <a:rPr lang="en-US" sz="2400" i="1" smtClean="0">
                              <a:solidFill>
                                <a:schemeClr val="accent1">
                                  <a:lumMod val="75000"/>
                                </a:schemeClr>
                              </a:solidFill>
                              <a:latin typeface="Cambria Math" panose="02040503050406030204" pitchFamily="18" charset="0"/>
                              <a:ea typeface="Cambria Math" panose="02040503050406030204" pitchFamily="18" charset="0"/>
                            </a:rPr>
                            <m:t>𝜇</m:t>
                          </m:r>
                        </m:e>
                        <m:sup>
                          <m:r>
                            <a:rPr lang="en-US" sz="2400" b="0" i="1" smtClean="0">
                              <a:solidFill>
                                <a:schemeClr val="accent1">
                                  <a:lumMod val="75000"/>
                                </a:schemeClr>
                              </a:solidFill>
                              <a:latin typeface="Cambria Math" panose="02040503050406030204" pitchFamily="18" charset="0"/>
                            </a:rPr>
                            <m:t>𝑚𝑖𝑛</m:t>
                          </m:r>
                        </m:sup>
                      </m:sSup>
                    </m:oMath>
                  </m:oMathPara>
                </a14:m>
                <a:endParaRPr lang="en-US" sz="2400" dirty="0">
                  <a:solidFill>
                    <a:srgbClr val="C00000"/>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4342806" y="2271142"/>
                <a:ext cx="696537" cy="381258"/>
              </a:xfrm>
              <a:prstGeom prst="rect">
                <a:avLst/>
              </a:prstGeom>
              <a:blipFill rotWithShape="0">
                <a:blip r:embed="rId10"/>
                <a:stretch>
                  <a:fillRect l="-9565" t="-1613" r="-3478" b="-22581"/>
                </a:stretch>
              </a:blipFill>
            </p:spPr>
            <p:txBody>
              <a:bodyPr/>
              <a:lstStyle/>
              <a:p>
                <a:r>
                  <a:rPr lang="en-US">
                    <a:noFill/>
                  </a:rPr>
                  <a:t> </a:t>
                </a:r>
              </a:p>
            </p:txBody>
          </p:sp>
        </mc:Fallback>
      </mc:AlternateContent>
      <p:sp>
        <p:nvSpPr>
          <p:cNvPr id="91" name="Oval 90"/>
          <p:cNvSpPr/>
          <p:nvPr/>
        </p:nvSpPr>
        <p:spPr>
          <a:xfrm flipH="1" flipV="1">
            <a:off x="5160374" y="4204543"/>
            <a:ext cx="64008" cy="6400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Oval 91"/>
          <p:cNvSpPr/>
          <p:nvPr/>
        </p:nvSpPr>
        <p:spPr>
          <a:xfrm flipH="1" flipV="1">
            <a:off x="3529187" y="2617907"/>
            <a:ext cx="64008" cy="6400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94" name="Content Placeholder 1"/>
              <p:cNvSpPr>
                <a:spLocks noGrp="1"/>
              </p:cNvSpPr>
              <p:nvPr>
                <p:ph idx="1"/>
              </p:nvPr>
            </p:nvSpPr>
            <p:spPr>
              <a:xfrm>
                <a:off x="6121651" y="2271402"/>
                <a:ext cx="5651250" cy="3905560"/>
              </a:xfrm>
            </p:spPr>
            <p:txBody>
              <a:bodyPr>
                <a:normAutofit/>
              </a:bodyPr>
              <a:lstStyle/>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Compute distance to each plane</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Find max distance to lower planes</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Find min distance to upper planes</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Test</a:t>
                </a:r>
                <a:r>
                  <a:rPr lang="en-US" dirty="0" smtClean="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p>
                      <m:sSupPr>
                        <m:ctrlPr>
                          <a:rPr lang="el-GR" sz="2400" i="1" smtClean="0">
                            <a:latin typeface="Cambria Math" panose="02040503050406030204" pitchFamily="18" charset="0"/>
                          </a:rPr>
                        </m:ctrlPr>
                      </m:sSupPr>
                      <m:e>
                        <m:r>
                          <a:rPr lang="el-GR" sz="2400" i="1" smtClean="0">
                            <a:latin typeface="Cambria Math" panose="02040503050406030204" pitchFamily="18" charset="0"/>
                            <a:ea typeface="Cambria Math" panose="02040503050406030204" pitchFamily="18" charset="0"/>
                          </a:rPr>
                          <m:t>𝜆</m:t>
                        </m:r>
                      </m:e>
                      <m:sup>
                        <m:r>
                          <a:rPr lang="en-US" sz="2400" b="0" i="1" smtClean="0">
                            <a:latin typeface="Cambria Math" panose="02040503050406030204" pitchFamily="18" charset="0"/>
                          </a:rPr>
                          <m:t>𝑚𝑎𝑥</m:t>
                        </m:r>
                      </m:sup>
                    </m:sSup>
                    <m:r>
                      <a:rPr lang="en-US" sz="2400" b="0" i="1" smtClean="0">
                        <a:latin typeface="Cambria Math" panose="02040503050406030204" pitchFamily="18" charset="0"/>
                      </a:rPr>
                      <m:t>≤</m:t>
                    </m:r>
                    <m:sSup>
                      <m:sSupPr>
                        <m:ctrlPr>
                          <a:rPr lang="el-GR" sz="2400" i="1">
                            <a:latin typeface="Cambria Math" panose="02040503050406030204" pitchFamily="18" charset="0"/>
                          </a:rPr>
                        </m:ctrlPr>
                      </m:sSupPr>
                      <m:e>
                        <m:r>
                          <a:rPr lang="el-GR" sz="2400" i="1">
                            <a:latin typeface="Cambria Math" panose="02040503050406030204" pitchFamily="18" charset="0"/>
                            <a:ea typeface="Cambria Math" panose="02040503050406030204" pitchFamily="18" charset="0"/>
                          </a:rPr>
                          <m:t>𝜇</m:t>
                        </m:r>
                      </m:e>
                      <m:sup>
                        <m:r>
                          <a:rPr lang="en-US" sz="2400" i="1">
                            <a:latin typeface="Cambria Math" panose="02040503050406030204" pitchFamily="18" charset="0"/>
                          </a:rPr>
                          <m:t>𝑚𝑖𝑛</m:t>
                        </m:r>
                      </m:sup>
                    </m:sSup>
                  </m:oMath>
                </a14:m>
                <a:endParaRPr lang="en-US" sz="2000" dirty="0" smtClean="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Reuse distances for shared planes</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Saves half the computations </a:t>
                </a:r>
                <a:endParaRPr lang="en-US" sz="2000" dirty="0" smtClean="0">
                  <a:latin typeface="Open Sans" panose="020B0606030504020204" pitchFamily="34" charset="0"/>
                  <a:ea typeface="Open Sans" panose="020B0606030504020204" pitchFamily="34" charset="0"/>
                  <a:cs typeface="Open Sans" panose="020B0606030504020204" pitchFamily="34" charset="0"/>
                </a:endParaRPr>
              </a:p>
              <a:p>
                <a:endParaRPr lang="en-US" sz="3200" dirty="0"/>
              </a:p>
            </p:txBody>
          </p:sp>
        </mc:Choice>
        <mc:Fallback xmlns="">
          <p:sp>
            <p:nvSpPr>
              <p:cNvPr id="94" name="Content Placeholder 1"/>
              <p:cNvSpPr>
                <a:spLocks noGrp="1" noRot="1" noChangeAspect="1" noMove="1" noResize="1" noEditPoints="1" noAdjustHandles="1" noChangeArrowheads="1" noChangeShapeType="1" noTextEdit="1"/>
              </p:cNvSpPr>
              <p:nvPr>
                <p:ph idx="1"/>
              </p:nvPr>
            </p:nvSpPr>
            <p:spPr>
              <a:xfrm>
                <a:off x="6121651" y="2271402"/>
                <a:ext cx="5651250" cy="3905560"/>
              </a:xfrm>
              <a:blipFill rotWithShape="0">
                <a:blip r:embed="rId11"/>
                <a:stretch>
                  <a:fillRect l="-1402" t="-7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1490162" y="5869220"/>
                <a:ext cx="28039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𝑜</m:t>
                      </m:r>
                    </m:oMath>
                  </m:oMathPara>
                </a14:m>
                <a:endParaRPr lang="en-US" sz="2800" dirty="0"/>
              </a:p>
            </p:txBody>
          </p:sp>
        </mc:Choice>
        <mc:Fallback xmlns="">
          <p:sp>
            <p:nvSpPr>
              <p:cNvPr id="95" name="TextBox 94"/>
              <p:cNvSpPr txBox="1">
                <a:spLocks noRot="1" noChangeAspect="1" noMove="1" noResize="1" noEditPoints="1" noAdjustHandles="1" noChangeArrowheads="1" noChangeShapeType="1" noTextEdit="1"/>
              </p:cNvSpPr>
              <p:nvPr/>
            </p:nvSpPr>
            <p:spPr>
              <a:xfrm>
                <a:off x="1490162" y="5869220"/>
                <a:ext cx="280398" cy="430887"/>
              </a:xfrm>
              <a:prstGeom prst="rect">
                <a:avLst/>
              </a:prstGeom>
              <a:blipFill rotWithShape="0">
                <a:blip r:embed="rId12"/>
                <a:stretch>
                  <a:fillRect/>
                </a:stretch>
              </a:blipFill>
            </p:spPr>
            <p:txBody>
              <a:bodyPr/>
              <a:lstStyle/>
              <a:p>
                <a:r>
                  <a:rPr lang="en-US">
                    <a:noFill/>
                  </a:rPr>
                  <a:t> </a:t>
                </a:r>
              </a:p>
            </p:txBody>
          </p:sp>
        </mc:Fallback>
      </mc:AlternateContent>
      <p:sp>
        <p:nvSpPr>
          <p:cNvPr id="60" name="Oval 59"/>
          <p:cNvSpPr/>
          <p:nvPr/>
        </p:nvSpPr>
        <p:spPr>
          <a:xfrm flipH="1" flipV="1">
            <a:off x="1874374" y="5556024"/>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Oval 73"/>
          <p:cNvSpPr/>
          <p:nvPr/>
        </p:nvSpPr>
        <p:spPr>
          <a:xfrm flipH="1" flipV="1">
            <a:off x="2281494" y="5153771"/>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Oval 74"/>
          <p:cNvSpPr/>
          <p:nvPr/>
        </p:nvSpPr>
        <p:spPr>
          <a:xfrm flipH="1" flipV="1">
            <a:off x="4839716" y="2611055"/>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Oval 60"/>
          <p:cNvSpPr/>
          <p:nvPr/>
        </p:nvSpPr>
        <p:spPr>
          <a:xfrm flipH="1" flipV="1">
            <a:off x="5161645" y="2287277"/>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Oval 71"/>
          <p:cNvSpPr/>
          <p:nvPr/>
        </p:nvSpPr>
        <p:spPr>
          <a:xfrm flipH="1" flipV="1">
            <a:off x="1874520" y="2324234"/>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Oval 72"/>
          <p:cNvSpPr/>
          <p:nvPr/>
        </p:nvSpPr>
        <p:spPr>
          <a:xfrm flipH="1" flipV="1">
            <a:off x="1581912" y="2614302"/>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833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par>
                          <p:cTn id="15" fill="hold">
                            <p:stCondLst>
                              <p:cond delay="500"/>
                            </p:stCondLst>
                            <p:childTnLst>
                              <p:par>
                                <p:cTn id="16" presetID="10" presetClass="exit" presetSubtype="0" fill="hold" nodeType="afterEffect">
                                  <p:stCondLst>
                                    <p:cond delay="250"/>
                                  </p:stCondLst>
                                  <p:childTnLst>
                                    <p:animEffect transition="out" filter="fade">
                                      <p:cBhvr>
                                        <p:cTn id="17" dur="250"/>
                                        <p:tgtEl>
                                          <p:spTgt spid="62"/>
                                        </p:tgtEl>
                                      </p:cBhvr>
                                    </p:animEffect>
                                    <p:set>
                                      <p:cBhvr>
                                        <p:cTn id="18" dur="1" fill="hold">
                                          <p:stCondLst>
                                            <p:cond delay="249"/>
                                          </p:stCondLst>
                                        </p:cTn>
                                        <p:tgtEl>
                                          <p:spTgt spid="62"/>
                                        </p:tgtEl>
                                        <p:attrNameLst>
                                          <p:attrName>style.visibility</p:attrName>
                                        </p:attrNameLst>
                                      </p:cBhvr>
                                      <p:to>
                                        <p:strVal val="hidden"/>
                                      </p:to>
                                    </p:set>
                                  </p:childTnLst>
                                </p:cTn>
                              </p:par>
                              <p:par>
                                <p:cTn id="19" presetID="22" presetClass="entr" presetSubtype="4"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down)">
                                      <p:cBhvr>
                                        <p:cTn id="21" dur="500"/>
                                        <p:tgtEl>
                                          <p:spTgt spid="63"/>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250"/>
                                  </p:stCondLst>
                                  <p:childTnLst>
                                    <p:animEffect transition="out" filter="fade">
                                      <p:cBhvr>
                                        <p:cTn id="30" dur="250"/>
                                        <p:tgtEl>
                                          <p:spTgt spid="63"/>
                                        </p:tgtEl>
                                      </p:cBhvr>
                                    </p:animEffect>
                                    <p:set>
                                      <p:cBhvr>
                                        <p:cTn id="31" dur="1" fill="hold">
                                          <p:stCondLst>
                                            <p:cond delay="249"/>
                                          </p:stCondLst>
                                        </p:cTn>
                                        <p:tgtEl>
                                          <p:spTgt spid="63"/>
                                        </p:tgtEl>
                                        <p:attrNameLst>
                                          <p:attrName>style.visibility</p:attrName>
                                        </p:attrNameLst>
                                      </p:cBhvr>
                                      <p:to>
                                        <p:strVal val="hidden"/>
                                      </p:to>
                                    </p:set>
                                  </p:childTnLst>
                                </p:cTn>
                              </p:par>
                              <p:par>
                                <p:cTn id="32" presetID="22" presetClass="entr" presetSubtype="4" fill="hold"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down)">
                                      <p:cBhvr>
                                        <p:cTn id="34" dur="500"/>
                                        <p:tgtEl>
                                          <p:spTgt spid="64"/>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childTnLst>
                                </p:cTn>
                              </p:par>
                            </p:childTnLst>
                          </p:cTn>
                        </p:par>
                        <p:par>
                          <p:cTn id="40" fill="hold">
                            <p:stCondLst>
                              <p:cond delay="500"/>
                            </p:stCondLst>
                            <p:childTnLst>
                              <p:par>
                                <p:cTn id="41" presetID="10" presetClass="exit" presetSubtype="0" fill="hold" nodeType="afterEffect">
                                  <p:stCondLst>
                                    <p:cond delay="300"/>
                                  </p:stCondLst>
                                  <p:childTnLst>
                                    <p:animEffect transition="out" filter="fade">
                                      <p:cBhvr>
                                        <p:cTn id="42" dur="200"/>
                                        <p:tgtEl>
                                          <p:spTgt spid="64"/>
                                        </p:tgtEl>
                                      </p:cBhvr>
                                    </p:animEffect>
                                    <p:set>
                                      <p:cBhvr>
                                        <p:cTn id="43" dur="1" fill="hold">
                                          <p:stCondLst>
                                            <p:cond delay="199"/>
                                          </p:stCondLst>
                                        </p:cTn>
                                        <p:tgtEl>
                                          <p:spTgt spid="64"/>
                                        </p:tgtEl>
                                        <p:attrNameLst>
                                          <p:attrName>style.visibility</p:attrName>
                                        </p:attrNameLst>
                                      </p:cBhvr>
                                      <p:to>
                                        <p:strVal val="hidden"/>
                                      </p:to>
                                    </p:set>
                                  </p:childTnLst>
                                </p:cTn>
                              </p:par>
                              <p:par>
                                <p:cTn id="44" presetID="22" presetClass="entr" presetSubtype="4"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6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65"/>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94">
                                            <p:txEl>
                                              <p:pRg st="1" end="1"/>
                                            </p:txEl>
                                          </p:spTgt>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94">
                                            <p:txEl>
                                              <p:pRg st="2" end="2"/>
                                            </p:txEl>
                                          </p:spTgt>
                                        </p:tgtEl>
                                        <p:attrNameLst>
                                          <p:attrName>style.visibility</p:attrName>
                                        </p:attrNameLst>
                                      </p:cBhvr>
                                      <p:to>
                                        <p:strVal val="visible"/>
                                      </p:to>
                                    </p:set>
                                  </p:childTnLst>
                                </p:cTn>
                              </p:par>
                              <p:par>
                                <p:cTn id="68" presetID="1" presetClass="emph" presetSubtype="2" fill="hold" grpId="1" nodeType="withEffect">
                                  <p:stCondLst>
                                    <p:cond delay="0"/>
                                  </p:stCondLst>
                                  <p:childTnLst>
                                    <p:animClr clrSpc="rgb" dir="cw">
                                      <p:cBhvr>
                                        <p:cTn id="69" dur="250" fill="hold"/>
                                        <p:tgtEl>
                                          <p:spTgt spid="74"/>
                                        </p:tgtEl>
                                        <p:attrNameLst>
                                          <p:attrName>fillcolor</p:attrName>
                                        </p:attrNameLst>
                                      </p:cBhvr>
                                      <p:to>
                                        <a:srgbClr val="2E75B5"/>
                                      </p:to>
                                    </p:animClr>
                                    <p:set>
                                      <p:cBhvr>
                                        <p:cTn id="70" dur="250" fill="hold"/>
                                        <p:tgtEl>
                                          <p:spTgt spid="74"/>
                                        </p:tgtEl>
                                        <p:attrNameLst>
                                          <p:attrName>fill.type</p:attrName>
                                        </p:attrNameLst>
                                      </p:cBhvr>
                                      <p:to>
                                        <p:strVal val="solid"/>
                                      </p:to>
                                    </p:set>
                                    <p:set>
                                      <p:cBhvr>
                                        <p:cTn id="71" dur="250" fill="hold"/>
                                        <p:tgtEl>
                                          <p:spTgt spid="74"/>
                                        </p:tgtEl>
                                        <p:attrNameLst>
                                          <p:attrName>fill.on</p:attrName>
                                        </p:attrNameLst>
                                      </p:cBhvr>
                                      <p:to>
                                        <p:strVal val="true"/>
                                      </p:to>
                                    </p:set>
                                  </p:childTnLst>
                                </p:cTn>
                              </p:par>
                              <p:par>
                                <p:cTn id="72" presetID="7" presetClass="emph" presetSubtype="2" fill="hold" nodeType="withEffect">
                                  <p:stCondLst>
                                    <p:cond delay="0"/>
                                  </p:stCondLst>
                                  <p:childTnLst>
                                    <p:animClr clrSpc="rgb" dir="cw">
                                      <p:cBhvr>
                                        <p:cTn id="73" dur="250" fill="hold"/>
                                        <p:tgtEl>
                                          <p:spTgt spid="74"/>
                                        </p:tgtEl>
                                        <p:attrNameLst>
                                          <p:attrName>stroke.color</p:attrName>
                                        </p:attrNameLst>
                                      </p:cBhvr>
                                      <p:to>
                                        <a:srgbClr val="2E75B5"/>
                                      </p:to>
                                    </p:animClr>
                                    <p:set>
                                      <p:cBhvr>
                                        <p:cTn id="74" dur="250" fill="hold"/>
                                        <p:tgtEl>
                                          <p:spTgt spid="74"/>
                                        </p:tgtEl>
                                        <p:attrNameLst>
                                          <p:attrName>stroke.on</p:attrName>
                                        </p:attrNameLst>
                                      </p:cBhvr>
                                      <p:to>
                                        <p:strVal val="true"/>
                                      </p:to>
                                    </p:set>
                                  </p:childTnLst>
                                </p:cTn>
                              </p:par>
                              <p:par>
                                <p:cTn id="75" presetID="1" presetClass="exit" presetSubtype="0" fill="hold" grpId="1" nodeType="withEffect">
                                  <p:stCondLst>
                                    <p:cond delay="0"/>
                                  </p:stCondLst>
                                  <p:childTnLst>
                                    <p:set>
                                      <p:cBhvr>
                                        <p:cTn id="76" dur="1" fill="hold">
                                          <p:stCondLst>
                                            <p:cond delay="0"/>
                                          </p:stCondLst>
                                        </p:cTn>
                                        <p:tgtEl>
                                          <p:spTgt spid="66"/>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0"/>
                                        </p:tgtEl>
                                        <p:attrNameLst>
                                          <p:attrName>style.visibility</p:attrName>
                                        </p:attrNameLst>
                                      </p:cBhvr>
                                      <p:to>
                                        <p:strVal val="visible"/>
                                      </p:to>
                                    </p:set>
                                  </p:childTnLst>
                                </p:cTn>
                              </p:par>
                              <p:par>
                                <p:cTn id="81" presetID="1" presetClass="emph" presetSubtype="2" fill="hold" grpId="1" nodeType="withEffect">
                                  <p:stCondLst>
                                    <p:cond delay="0"/>
                                  </p:stCondLst>
                                  <p:childTnLst>
                                    <p:animClr clrSpc="rgb" dir="cw">
                                      <p:cBhvr>
                                        <p:cTn id="82" dur="250" fill="hold"/>
                                        <p:tgtEl>
                                          <p:spTgt spid="75"/>
                                        </p:tgtEl>
                                        <p:attrNameLst>
                                          <p:attrName>fillcolor</p:attrName>
                                        </p:attrNameLst>
                                      </p:cBhvr>
                                      <p:to>
                                        <a:srgbClr val="2E75B5"/>
                                      </p:to>
                                    </p:animClr>
                                    <p:set>
                                      <p:cBhvr>
                                        <p:cTn id="83" dur="250" fill="hold"/>
                                        <p:tgtEl>
                                          <p:spTgt spid="75"/>
                                        </p:tgtEl>
                                        <p:attrNameLst>
                                          <p:attrName>fill.type</p:attrName>
                                        </p:attrNameLst>
                                      </p:cBhvr>
                                      <p:to>
                                        <p:strVal val="solid"/>
                                      </p:to>
                                    </p:set>
                                    <p:set>
                                      <p:cBhvr>
                                        <p:cTn id="84" dur="250" fill="hold"/>
                                        <p:tgtEl>
                                          <p:spTgt spid="75"/>
                                        </p:tgtEl>
                                        <p:attrNameLst>
                                          <p:attrName>fill.on</p:attrName>
                                        </p:attrNameLst>
                                      </p:cBhvr>
                                      <p:to>
                                        <p:strVal val="true"/>
                                      </p:to>
                                    </p:set>
                                  </p:childTnLst>
                                </p:cTn>
                              </p:par>
                              <p:par>
                                <p:cTn id="85" presetID="7" presetClass="emph" presetSubtype="2" fill="hold" nodeType="withEffect">
                                  <p:stCondLst>
                                    <p:cond delay="0"/>
                                  </p:stCondLst>
                                  <p:childTnLst>
                                    <p:animClr clrSpc="rgb" dir="cw">
                                      <p:cBhvr>
                                        <p:cTn id="86" dur="250" fill="hold"/>
                                        <p:tgtEl>
                                          <p:spTgt spid="75"/>
                                        </p:tgtEl>
                                        <p:attrNameLst>
                                          <p:attrName>stroke.color</p:attrName>
                                        </p:attrNameLst>
                                      </p:cBhvr>
                                      <p:to>
                                        <a:srgbClr val="2E75B5"/>
                                      </p:to>
                                    </p:animClr>
                                    <p:set>
                                      <p:cBhvr>
                                        <p:cTn id="87" dur="250" fill="hold"/>
                                        <p:tgtEl>
                                          <p:spTgt spid="75"/>
                                        </p:tgtEl>
                                        <p:attrNameLst>
                                          <p:attrName>stroke.on</p:attrName>
                                        </p:attrNameLst>
                                      </p:cBhvr>
                                      <p:to>
                                        <p:strVal val="true"/>
                                      </p:to>
                                    </p:set>
                                  </p:childTnLst>
                                </p:cTn>
                              </p:par>
                              <p:par>
                                <p:cTn id="88" presetID="1" presetClass="exit" presetSubtype="0" fill="hold" grpId="1" nodeType="withEffect">
                                  <p:stCondLst>
                                    <p:cond delay="0"/>
                                  </p:stCondLst>
                                  <p:childTnLst>
                                    <p:set>
                                      <p:cBhvr>
                                        <p:cTn id="89" dur="1" fill="hold">
                                          <p:stCondLst>
                                            <p:cond delay="0"/>
                                          </p:stCondLst>
                                        </p:cTn>
                                        <p:tgtEl>
                                          <p:spTgt spid="6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down)">
                                      <p:cBhvr>
                                        <p:cTn id="98" dur="500"/>
                                        <p:tgtEl>
                                          <p:spTgt spid="69"/>
                                        </p:tgtEl>
                                      </p:cBhvr>
                                    </p:animEffect>
                                  </p:childTnLst>
                                </p:cTn>
                              </p:par>
                            </p:childTnLst>
                          </p:cTn>
                        </p:par>
                        <p:par>
                          <p:cTn id="99" fill="hold">
                            <p:stCondLst>
                              <p:cond delay="500"/>
                            </p:stCondLst>
                            <p:childTnLst>
                              <p:par>
                                <p:cTn id="100" presetID="1" presetClass="entr" presetSubtype="0" fill="hold" grpId="0" nodeType="afterEffect">
                                  <p:stCondLst>
                                    <p:cond delay="0"/>
                                  </p:stCondLst>
                                  <p:childTnLst>
                                    <p:set>
                                      <p:cBhvr>
                                        <p:cTn id="101" dur="1" fill="hold">
                                          <p:stCondLst>
                                            <p:cond delay="0"/>
                                          </p:stCondLst>
                                        </p:cTn>
                                        <p:tgtEl>
                                          <p:spTgt spid="70"/>
                                        </p:tgtEl>
                                        <p:attrNameLst>
                                          <p:attrName>style.visibility</p:attrName>
                                        </p:attrNameLst>
                                      </p:cBhvr>
                                      <p:to>
                                        <p:strVal val="visible"/>
                                      </p:to>
                                    </p:set>
                                  </p:childTnLst>
                                </p:cTn>
                              </p:par>
                            </p:childTnLst>
                          </p:cTn>
                        </p:par>
                        <p:par>
                          <p:cTn id="102" fill="hold">
                            <p:stCondLst>
                              <p:cond delay="500"/>
                            </p:stCondLst>
                            <p:childTnLst>
                              <p:par>
                                <p:cTn id="103" presetID="1" presetClass="entr" presetSubtype="0" fill="hold" grpId="0" nodeType="after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77"/>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80"/>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78"/>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79"/>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92"/>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91"/>
                                        </p:tgtEl>
                                        <p:attrNameLst>
                                          <p:attrName>style.visibility</p:attrName>
                                        </p:attrNameLst>
                                      </p:cBhvr>
                                      <p:to>
                                        <p:strVal val="visible"/>
                                      </p:to>
                                    </p:set>
                                  </p:childTnLst>
                                </p:cTn>
                              </p:par>
                              <p:par>
                                <p:cTn id="126" presetID="1" presetClass="exit" presetSubtype="0" fill="hold" nodeType="withEffect">
                                  <p:stCondLst>
                                    <p:cond delay="0"/>
                                  </p:stCondLst>
                                  <p:childTnLst>
                                    <p:set>
                                      <p:cBhvr>
                                        <p:cTn id="127" dur="1" fill="hold">
                                          <p:stCondLst>
                                            <p:cond delay="0"/>
                                          </p:stCondLst>
                                        </p:cTn>
                                        <p:tgtEl>
                                          <p:spTgt spid="69"/>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72"/>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70"/>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71"/>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73"/>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3" presetClass="emph" presetSubtype="2" fill="hold" nodeType="clickEffect">
                                  <p:stCondLst>
                                    <p:cond delay="0"/>
                                  </p:stCondLst>
                                  <p:childTnLst>
                                    <p:animClr clrSpc="rgb" dir="cw">
                                      <p:cBhvr override="childStyle">
                                        <p:cTn id="139" dur="250" fill="hold"/>
                                        <p:tgtEl>
                                          <p:spTgt spid="90"/>
                                        </p:tgtEl>
                                        <p:attrNameLst>
                                          <p:attrName>style.color</p:attrName>
                                        </p:attrNameLst>
                                      </p:cBhvr>
                                      <p:to>
                                        <a:srgbClr val="595959"/>
                                      </p:to>
                                    </p:animClr>
                                  </p:childTnLst>
                                </p:cTn>
                              </p:par>
                              <p:par>
                                <p:cTn id="140" presetID="3" presetClass="emph" presetSubtype="2" fill="hold" grpId="2" nodeType="withEffect">
                                  <p:stCondLst>
                                    <p:cond delay="0"/>
                                  </p:stCondLst>
                                  <p:childTnLst>
                                    <p:animClr clrSpc="rgb" dir="cw">
                                      <p:cBhvr override="childStyle">
                                        <p:cTn id="141" dur="250" fill="hold"/>
                                        <p:tgtEl>
                                          <p:spTgt spid="67"/>
                                        </p:tgtEl>
                                        <p:attrNameLst>
                                          <p:attrName>style.color</p:attrName>
                                        </p:attrNameLst>
                                      </p:cBhvr>
                                      <p:to>
                                        <a:srgbClr val="595959"/>
                                      </p:to>
                                    </p:animClr>
                                  </p:childTnLst>
                                </p:cTn>
                              </p:par>
                              <p:par>
                                <p:cTn id="142" presetID="3" presetClass="emph" presetSubtype="2" fill="hold" grpId="2" nodeType="withEffect">
                                  <p:stCondLst>
                                    <p:cond delay="0"/>
                                  </p:stCondLst>
                                  <p:childTnLst>
                                    <p:animClr clrSpc="rgb" dir="cw">
                                      <p:cBhvr override="childStyle">
                                        <p:cTn id="143" dur="250" fill="hold"/>
                                        <p:tgtEl>
                                          <p:spTgt spid="68"/>
                                        </p:tgtEl>
                                        <p:attrNameLst>
                                          <p:attrName>style.color</p:attrName>
                                        </p:attrNameLst>
                                      </p:cBhvr>
                                      <p:to>
                                        <a:srgbClr val="595959"/>
                                      </p:to>
                                    </p:animClr>
                                  </p:childTnLst>
                                </p:cTn>
                              </p:par>
                              <p:par>
                                <p:cTn id="144" presetID="1" presetClass="entr" presetSubtype="0" fill="hold" nodeType="withEffect">
                                  <p:stCondLst>
                                    <p:cond delay="0"/>
                                  </p:stCondLst>
                                  <p:childTnLst>
                                    <p:set>
                                      <p:cBhvr>
                                        <p:cTn id="145" dur="1" fill="hold">
                                          <p:stCondLst>
                                            <p:cond delay="0"/>
                                          </p:stCondLst>
                                        </p:cTn>
                                        <p:tgtEl>
                                          <p:spTgt spid="94">
                                            <p:txEl>
                                              <p:pRg st="4" end="4"/>
                                            </p:txEl>
                                          </p:spTgt>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94">
                                            <p:txEl>
                                              <p:pRg st="5" end="5"/>
                                            </p:txEl>
                                          </p:spTgt>
                                        </p:tgtEl>
                                        <p:attrNameLst>
                                          <p:attrName>style.visibility</p:attrName>
                                        </p:attrNameLst>
                                      </p:cBhvr>
                                      <p:to>
                                        <p:strVal val="visible"/>
                                      </p:to>
                                    </p:set>
                                  </p:childTnLst>
                                </p:cTn>
                              </p:par>
                              <p:par>
                                <p:cTn id="148" presetID="1" presetClass="emph" presetSubtype="2" fill="hold" nodeType="withEffect">
                                  <p:stCondLst>
                                    <p:cond delay="0"/>
                                  </p:stCondLst>
                                  <p:childTnLst>
                                    <p:animClr clrSpc="rgb" dir="cw">
                                      <p:cBhvr>
                                        <p:cTn id="149" dur="250" fill="hold"/>
                                        <p:tgtEl>
                                          <p:spTgt spid="75"/>
                                        </p:tgtEl>
                                        <p:attrNameLst>
                                          <p:attrName>fillcolor</p:attrName>
                                        </p:attrNameLst>
                                      </p:cBhvr>
                                      <p:to>
                                        <a:srgbClr val="595959"/>
                                      </p:to>
                                    </p:animClr>
                                    <p:set>
                                      <p:cBhvr>
                                        <p:cTn id="150" dur="250" fill="hold"/>
                                        <p:tgtEl>
                                          <p:spTgt spid="75"/>
                                        </p:tgtEl>
                                        <p:attrNameLst>
                                          <p:attrName>fill.type</p:attrName>
                                        </p:attrNameLst>
                                      </p:cBhvr>
                                      <p:to>
                                        <p:strVal val="solid"/>
                                      </p:to>
                                    </p:set>
                                    <p:set>
                                      <p:cBhvr>
                                        <p:cTn id="151" dur="250" fill="hold"/>
                                        <p:tgtEl>
                                          <p:spTgt spid="75"/>
                                        </p:tgtEl>
                                        <p:attrNameLst>
                                          <p:attrName>fill.on</p:attrName>
                                        </p:attrNameLst>
                                      </p:cBhvr>
                                      <p:to>
                                        <p:strVal val="true"/>
                                      </p:to>
                                    </p:set>
                                  </p:childTnLst>
                                </p:cTn>
                              </p:par>
                              <p:par>
                                <p:cTn id="152" presetID="7" presetClass="emph" presetSubtype="2" fill="hold" nodeType="withEffect">
                                  <p:stCondLst>
                                    <p:cond delay="0"/>
                                  </p:stCondLst>
                                  <p:childTnLst>
                                    <p:animClr clrSpc="rgb" dir="cw">
                                      <p:cBhvr>
                                        <p:cTn id="153" dur="250" fill="hold"/>
                                        <p:tgtEl>
                                          <p:spTgt spid="75"/>
                                        </p:tgtEl>
                                        <p:attrNameLst>
                                          <p:attrName>stroke.color</p:attrName>
                                        </p:attrNameLst>
                                      </p:cBhvr>
                                      <p:to>
                                        <a:srgbClr val="595959"/>
                                      </p:to>
                                    </p:animClr>
                                    <p:set>
                                      <p:cBhvr>
                                        <p:cTn id="154" dur="250" fill="hold"/>
                                        <p:tgtEl>
                                          <p:spTgt spid="75"/>
                                        </p:tgtEl>
                                        <p:attrNameLst>
                                          <p:attrName>stroke.on</p:attrName>
                                        </p:attrNameLst>
                                      </p:cBhvr>
                                      <p:to>
                                        <p:strVal val="true"/>
                                      </p:to>
                                    </p:set>
                                  </p:childTnLst>
                                </p:cTn>
                              </p:par>
                              <p:par>
                                <p:cTn id="155" presetID="1" presetClass="emph" presetSubtype="2" fill="hold" nodeType="withEffect">
                                  <p:stCondLst>
                                    <p:cond delay="0"/>
                                  </p:stCondLst>
                                  <p:childTnLst>
                                    <p:animClr clrSpc="rgb" dir="cw">
                                      <p:cBhvr>
                                        <p:cTn id="156" dur="250" fill="hold"/>
                                        <p:tgtEl>
                                          <p:spTgt spid="61"/>
                                        </p:tgtEl>
                                        <p:attrNameLst>
                                          <p:attrName>fillcolor</p:attrName>
                                        </p:attrNameLst>
                                      </p:cBhvr>
                                      <p:to>
                                        <a:srgbClr val="595959"/>
                                      </p:to>
                                    </p:animClr>
                                    <p:set>
                                      <p:cBhvr>
                                        <p:cTn id="157" dur="250" fill="hold"/>
                                        <p:tgtEl>
                                          <p:spTgt spid="61"/>
                                        </p:tgtEl>
                                        <p:attrNameLst>
                                          <p:attrName>fill.type</p:attrName>
                                        </p:attrNameLst>
                                      </p:cBhvr>
                                      <p:to>
                                        <p:strVal val="solid"/>
                                      </p:to>
                                    </p:set>
                                    <p:set>
                                      <p:cBhvr>
                                        <p:cTn id="158" dur="250" fill="hold"/>
                                        <p:tgtEl>
                                          <p:spTgt spid="61"/>
                                        </p:tgtEl>
                                        <p:attrNameLst>
                                          <p:attrName>fill.on</p:attrName>
                                        </p:attrNameLst>
                                      </p:cBhvr>
                                      <p:to>
                                        <p:strVal val="true"/>
                                      </p:to>
                                    </p:set>
                                  </p:childTnLst>
                                </p:cTn>
                              </p:par>
                              <p:par>
                                <p:cTn id="159" presetID="7" presetClass="emph" presetSubtype="2" fill="hold" nodeType="withEffect">
                                  <p:stCondLst>
                                    <p:cond delay="0"/>
                                  </p:stCondLst>
                                  <p:childTnLst>
                                    <p:animClr clrSpc="rgb" dir="cw">
                                      <p:cBhvr>
                                        <p:cTn id="160" dur="250" fill="hold"/>
                                        <p:tgtEl>
                                          <p:spTgt spid="61"/>
                                        </p:tgtEl>
                                        <p:attrNameLst>
                                          <p:attrName>stroke.color</p:attrName>
                                        </p:attrNameLst>
                                      </p:cBhvr>
                                      <p:to>
                                        <a:srgbClr val="595959"/>
                                      </p:to>
                                    </p:animClr>
                                    <p:set>
                                      <p:cBhvr>
                                        <p:cTn id="161" dur="250" fill="hold"/>
                                        <p:tgtEl>
                                          <p:spTgt spid="6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66" grpId="0"/>
      <p:bldP spid="66" grpId="1"/>
      <p:bldP spid="67" grpId="0"/>
      <p:bldP spid="67" grpId="1"/>
      <p:bldP spid="67" grpId="2"/>
      <p:bldP spid="68" grpId="0"/>
      <p:bldP spid="68" grpId="2"/>
      <p:bldP spid="70" grpId="0"/>
      <p:bldP spid="70" grpId="1"/>
      <p:bldP spid="71" grpId="0"/>
      <p:bldP spid="71" grpId="1"/>
      <p:bldP spid="88" grpId="0"/>
      <p:bldP spid="89" grpId="0"/>
      <p:bldP spid="90" grpId="0"/>
      <p:bldP spid="91" grpId="0" animBg="1"/>
      <p:bldP spid="92" grpId="0" animBg="1"/>
      <p:bldP spid="95" grpId="0"/>
      <p:bldP spid="60" grpId="0" animBg="1"/>
      <p:bldP spid="60" grpId="1" animBg="1"/>
      <p:bldP spid="74" grpId="0" animBg="1"/>
      <p:bldP spid="74" grpId="1" animBg="1"/>
      <p:bldP spid="75" grpId="0" animBg="1"/>
      <p:bldP spid="75" grpId="1" animBg="1"/>
      <p:bldP spid="61" grpId="0" animBg="1"/>
      <p:bldP spid="72" grpId="0" animBg="1"/>
      <p:bldP spid="72" grpId="1" animBg="1"/>
      <p:bldP spid="73" grpId="0" animBg="1"/>
      <p:bldP spid="7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14000"/>
              </a:lnSpc>
            </a:pPr>
            <a:r>
              <a:rPr lang="en-US" dirty="0" smtClean="0">
                <a:latin typeface="Open Sans" panose="020B0606030504020204" pitchFamily="34" charset="0"/>
                <a:ea typeface="Open Sans" panose="020B0606030504020204" pitchFamily="34" charset="0"/>
                <a:cs typeface="Open Sans" panose="020B0606030504020204" pitchFamily="34" charset="0"/>
              </a:rPr>
              <a:t>Reduced Precision Traversal</a:t>
            </a:r>
            <a:br>
              <a:rPr lang="en-US" dirty="0" smtClean="0">
                <a:latin typeface="Open Sans" panose="020B0606030504020204" pitchFamily="34" charset="0"/>
                <a:ea typeface="Open Sans" panose="020B0606030504020204" pitchFamily="34" charset="0"/>
                <a:cs typeface="Open Sans" panose="020B0606030504020204" pitchFamily="34" charset="0"/>
              </a:rPr>
            </a:br>
            <a:r>
              <a:rPr lang="en-US" sz="2400" dirty="0" smtClean="0">
                <a:latin typeface="Open Sans" panose="020B0606030504020204" pitchFamily="34" charset="0"/>
                <a:ea typeface="Open Sans" panose="020B0606030504020204" pitchFamily="34" charset="0"/>
                <a:cs typeface="Open Sans" panose="020B0606030504020204" pitchFamily="34" charset="0"/>
              </a:rPr>
              <a:t>[Keely 14]</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1" name="Group 40"/>
          <p:cNvGrpSpPr/>
          <p:nvPr/>
        </p:nvGrpSpPr>
        <p:grpSpPr>
          <a:xfrm rot="20640792">
            <a:off x="2260044" y="2185857"/>
            <a:ext cx="3423111" cy="1971963"/>
            <a:chOff x="3670597" y="2438399"/>
            <a:chExt cx="1722082" cy="992045"/>
          </a:xfrm>
          <a:solidFill>
            <a:schemeClr val="accent1">
              <a:lumMod val="60000"/>
              <a:lumOff val="40000"/>
            </a:schemeClr>
          </a:solidFill>
        </p:grpSpPr>
        <p:sp>
          <p:nvSpPr>
            <p:cNvPr id="42" name="Isosceles Triangle 41"/>
            <p:cNvSpPr/>
            <p:nvPr/>
          </p:nvSpPr>
          <p:spPr>
            <a:xfrm>
              <a:off x="4818131" y="2933700"/>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rot="10800000">
              <a:off x="4533900" y="2933700"/>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a:off x="4245644" y="293396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a:off x="4531426" y="243839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10800000">
              <a:off x="4247195" y="243839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a:off x="3958578" y="243877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a:off x="3670597" y="293398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10800000">
              <a:off x="3956996" y="293514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p:cNvSpPr/>
          <p:nvPr/>
        </p:nvSpPr>
        <p:spPr>
          <a:xfrm>
            <a:off x="2598850" y="2054646"/>
            <a:ext cx="3289666" cy="2530247"/>
          </a:xfrm>
          <a:prstGeom prst="rect">
            <a:avLst/>
          </a:prstGeom>
          <a:solidFill>
            <a:srgbClr val="FFFFFF">
              <a:alpha val="78824"/>
            </a:srgb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95" name="Straight Arrow Connector 94"/>
          <p:cNvCxnSpPr/>
          <p:nvPr/>
        </p:nvCxnSpPr>
        <p:spPr>
          <a:xfrm flipV="1">
            <a:off x="734856" y="2810148"/>
            <a:ext cx="5152535" cy="15070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1230156" y="2050669"/>
            <a:ext cx="4657234" cy="2928192"/>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18" name="TextBox 117"/>
              <p:cNvSpPr txBox="1"/>
              <p:nvPr/>
            </p:nvSpPr>
            <p:spPr>
              <a:xfrm>
                <a:off x="557802" y="4293513"/>
                <a:ext cx="28039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𝑜</m:t>
                      </m:r>
                    </m:oMath>
                  </m:oMathPara>
                </a14:m>
                <a:endParaRPr lang="en-US" sz="2800" dirty="0"/>
              </a:p>
            </p:txBody>
          </p:sp>
        </mc:Choice>
        <mc:Fallback xmlns="">
          <p:sp>
            <p:nvSpPr>
              <p:cNvPr id="118" name="TextBox 117"/>
              <p:cNvSpPr txBox="1">
                <a:spLocks noRot="1" noChangeAspect="1" noMove="1" noResize="1" noEditPoints="1" noAdjustHandles="1" noChangeArrowheads="1" noChangeShapeType="1" noTextEdit="1"/>
              </p:cNvSpPr>
              <p:nvPr/>
            </p:nvSpPr>
            <p:spPr>
              <a:xfrm>
                <a:off x="557802" y="4293513"/>
                <a:ext cx="280398" cy="430887"/>
              </a:xfrm>
              <a:prstGeom prst="rect">
                <a:avLst/>
              </a:prstGeom>
              <a:blipFill rotWithShape="0">
                <a:blip r:embed="rId3"/>
                <a:stretch>
                  <a:fillRect/>
                </a:stretch>
              </a:blipFill>
            </p:spPr>
            <p:txBody>
              <a:bodyPr/>
              <a:lstStyle/>
              <a:p>
                <a:r>
                  <a:rPr lang="en-US">
                    <a:noFill/>
                  </a:rPr>
                  <a:t> </a:t>
                </a:r>
              </a:p>
            </p:txBody>
          </p:sp>
        </mc:Fallback>
      </mc:AlternateContent>
      <p:cxnSp>
        <p:nvCxnSpPr>
          <p:cNvPr id="119" name="Straight Arrow Connector 118"/>
          <p:cNvCxnSpPr/>
          <p:nvPr/>
        </p:nvCxnSpPr>
        <p:spPr>
          <a:xfrm flipV="1">
            <a:off x="2089391" y="2810145"/>
            <a:ext cx="3798006" cy="111089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flipH="1" flipV="1">
            <a:off x="2075354" y="3883665"/>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21" name="TextBox 120"/>
              <p:cNvSpPr txBox="1"/>
              <p:nvPr/>
            </p:nvSpPr>
            <p:spPr>
              <a:xfrm>
                <a:off x="1964216" y="3945768"/>
                <a:ext cx="39177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𝑜</m:t>
                          </m:r>
                        </m:e>
                        <m:sup>
                          <m:r>
                            <a:rPr lang="en-US" sz="2800" b="0" i="1" smtClean="0">
                              <a:latin typeface="Cambria Math" panose="02040503050406030204" pitchFamily="18" charset="0"/>
                            </a:rPr>
                            <m:t>′</m:t>
                          </m:r>
                        </m:sup>
                      </m:sSup>
                    </m:oMath>
                  </m:oMathPara>
                </a14:m>
                <a:endParaRPr lang="en-US" sz="28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1964216" y="3945768"/>
                <a:ext cx="391774" cy="430887"/>
              </a:xfrm>
              <a:prstGeom prst="rect">
                <a:avLst/>
              </a:prstGeom>
              <a:blipFill rotWithShape="0">
                <a:blip r:embed="rId4"/>
                <a:stretch>
                  <a:fillRect/>
                </a:stretch>
              </a:blipFill>
            </p:spPr>
            <p:txBody>
              <a:bodyPr/>
              <a:lstStyle/>
              <a:p>
                <a:r>
                  <a:rPr lang="en-US">
                    <a:noFill/>
                  </a:rPr>
                  <a:t> </a:t>
                </a:r>
              </a:p>
            </p:txBody>
          </p:sp>
        </mc:Fallback>
      </mc:AlternateContent>
      <p:sp>
        <p:nvSpPr>
          <p:cNvPr id="122" name="Oval 121"/>
          <p:cNvSpPr/>
          <p:nvPr/>
        </p:nvSpPr>
        <p:spPr>
          <a:xfrm flipH="1" flipV="1">
            <a:off x="2565109" y="3738315"/>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23" name="TextBox 122"/>
              <p:cNvSpPr txBox="1"/>
              <p:nvPr/>
            </p:nvSpPr>
            <p:spPr>
              <a:xfrm>
                <a:off x="2247900" y="3352800"/>
                <a:ext cx="3794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C00000"/>
                              </a:solidFill>
                              <a:latin typeface="Cambria Math" panose="02040503050406030204" pitchFamily="18" charset="0"/>
                            </a:rPr>
                          </m:ctrlPr>
                        </m:sSubSupPr>
                        <m:e>
                          <m:r>
                            <a:rPr lang="en-US" sz="2400" i="1" smtClean="0">
                              <a:solidFill>
                                <a:srgbClr val="C00000"/>
                              </a:solidFill>
                              <a:latin typeface="Cambria Math" panose="02040503050406030204" pitchFamily="18" charset="0"/>
                              <a:ea typeface="Cambria Math" panose="02040503050406030204" pitchFamily="18" charset="0"/>
                            </a:rPr>
                            <m:t>𝜆</m:t>
                          </m:r>
                        </m:e>
                        <m:sub>
                          <m:r>
                            <a:rPr lang="en-US" sz="2400" b="0" i="1" smtClean="0">
                              <a:solidFill>
                                <a:srgbClr val="C00000"/>
                              </a:solidFill>
                              <a:latin typeface="Cambria Math" panose="02040503050406030204" pitchFamily="18" charset="0"/>
                            </a:rPr>
                            <m:t>𝑥</m:t>
                          </m:r>
                        </m:sub>
                        <m:sup>
                          <m:r>
                            <a:rPr lang="en-US" sz="2400" b="0" i="1" smtClean="0">
                              <a:solidFill>
                                <a:srgbClr val="C00000"/>
                              </a:solidFill>
                              <a:latin typeface="Cambria Math" panose="02040503050406030204" pitchFamily="18" charset="0"/>
                            </a:rPr>
                            <m:t>′</m:t>
                          </m:r>
                        </m:sup>
                      </m:sSubSup>
                    </m:oMath>
                  </m:oMathPara>
                </a14:m>
                <a:endParaRPr lang="en-US" sz="2400" dirty="0">
                  <a:solidFill>
                    <a:srgbClr val="C00000"/>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2247900" y="3352800"/>
                <a:ext cx="379463" cy="369332"/>
              </a:xfrm>
              <a:prstGeom prst="rect">
                <a:avLst/>
              </a:prstGeom>
              <a:blipFill rotWithShape="0">
                <a:blip r:embed="rId5"/>
                <a:stretch>
                  <a:fillRect l="-19355" r="-1613"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5524500" y="2400300"/>
                <a:ext cx="3890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C00000"/>
                              </a:solidFill>
                              <a:latin typeface="Cambria Math" panose="02040503050406030204" pitchFamily="18" charset="0"/>
                            </a:rPr>
                          </m:ctrlPr>
                        </m:sSubSupPr>
                        <m:e>
                          <m:r>
                            <a:rPr lang="en-US" sz="240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𝑥</m:t>
                          </m:r>
                        </m:sub>
                        <m:sup>
                          <m:r>
                            <a:rPr lang="en-US" sz="2400" b="0" i="1" smtClean="0">
                              <a:solidFill>
                                <a:srgbClr val="C00000"/>
                              </a:solidFill>
                              <a:latin typeface="Cambria Math" panose="02040503050406030204" pitchFamily="18" charset="0"/>
                            </a:rPr>
                            <m:t>′</m:t>
                          </m:r>
                        </m:sup>
                      </m:sSubSup>
                    </m:oMath>
                  </m:oMathPara>
                </a14:m>
                <a:endParaRPr lang="en-US" sz="2400" dirty="0">
                  <a:solidFill>
                    <a:srgbClr val="C00000"/>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5524500" y="2400300"/>
                <a:ext cx="389081" cy="369332"/>
              </a:xfrm>
              <a:prstGeom prst="rect">
                <a:avLst/>
              </a:prstGeom>
              <a:blipFill rotWithShape="0">
                <a:blip r:embed="rId6"/>
                <a:stretch>
                  <a:fillRect l="-17188" r="-1563" b="-23333"/>
                </a:stretch>
              </a:blipFill>
            </p:spPr>
            <p:txBody>
              <a:bodyPr/>
              <a:lstStyle/>
              <a:p>
                <a:r>
                  <a:rPr lang="en-US">
                    <a:noFill/>
                  </a:rPr>
                  <a:t> </a:t>
                </a:r>
              </a:p>
            </p:txBody>
          </p:sp>
        </mc:Fallback>
      </mc:AlternateContent>
      <p:sp>
        <p:nvSpPr>
          <p:cNvPr id="125" name="Oval 124"/>
          <p:cNvSpPr/>
          <p:nvPr/>
        </p:nvSpPr>
        <p:spPr>
          <a:xfrm flipH="1" flipV="1">
            <a:off x="5856482" y="2773139"/>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p:cNvSpPr txBox="1"/>
          <p:nvPr/>
        </p:nvSpPr>
        <p:spPr>
          <a:xfrm>
            <a:off x="1177227" y="2007108"/>
            <a:ext cx="1132298" cy="461665"/>
          </a:xfrm>
          <a:prstGeom prst="rect">
            <a:avLst/>
          </a:prstGeom>
          <a:noFill/>
        </p:spPr>
        <p:txBody>
          <a:bodyPr wrap="none" rtlCol="0">
            <a:spAutoFit/>
          </a:bodyPr>
          <a:lstStyle/>
          <a:p>
            <a:r>
              <a:rPr lang="en-US" sz="2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Parent</a:t>
            </a:r>
            <a:endParaRPr lang="en-US"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7" name="Straight Arrow Connector 126"/>
          <p:cNvCxnSpPr/>
          <p:nvPr/>
        </p:nvCxnSpPr>
        <p:spPr>
          <a:xfrm rot="5400000">
            <a:off x="6182758" y="2625362"/>
            <a:ext cx="0" cy="359883"/>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31" name="Straight Arrow Connector 130"/>
          <p:cNvCxnSpPr/>
          <p:nvPr/>
        </p:nvCxnSpPr>
        <p:spPr>
          <a:xfrm rot="16200000">
            <a:off x="2058464" y="3571074"/>
            <a:ext cx="0" cy="359883"/>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3" name="TextBox 132"/>
              <p:cNvSpPr txBox="1"/>
              <p:nvPr/>
            </p:nvSpPr>
            <p:spPr>
              <a:xfrm>
                <a:off x="5524500" y="2400300"/>
                <a:ext cx="3890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lumMod val="65000"/>
                                  <a:lumOff val="35000"/>
                                </a:schemeClr>
                              </a:solidFill>
                              <a:latin typeface="Cambria Math" panose="02040503050406030204" pitchFamily="18" charset="0"/>
                            </a:rPr>
                          </m:ctrlPr>
                        </m:sSubPr>
                        <m:e>
                          <m:r>
                            <a:rPr lang="en-US" sz="2400" i="1" smtClean="0">
                              <a:solidFill>
                                <a:schemeClr val="tx1">
                                  <a:lumMod val="65000"/>
                                  <a:lumOff val="35000"/>
                                </a:schemeClr>
                              </a:solidFill>
                              <a:latin typeface="Cambria Math" panose="02040503050406030204" pitchFamily="18" charset="0"/>
                              <a:ea typeface="Cambria Math" panose="02040503050406030204" pitchFamily="18" charset="0"/>
                            </a:rPr>
                            <m:t>𝜇</m:t>
                          </m:r>
                        </m:e>
                        <m:sub>
                          <m:r>
                            <a:rPr lang="en-US" sz="2400" b="0" i="1" smtClean="0">
                              <a:solidFill>
                                <a:schemeClr val="tx1">
                                  <a:lumMod val="65000"/>
                                  <a:lumOff val="35000"/>
                                </a:schemeClr>
                              </a:solidFill>
                              <a:latin typeface="Cambria Math" panose="02040503050406030204" pitchFamily="18" charset="0"/>
                            </a:rPr>
                            <m:t>𝑥</m:t>
                          </m:r>
                        </m:sub>
                      </m:sSub>
                    </m:oMath>
                  </m:oMathPara>
                </a14:m>
                <a:endParaRPr lang="en-US" sz="2400" dirty="0">
                  <a:solidFill>
                    <a:srgbClr val="C00000"/>
                  </a:solidFill>
                </a:endParaRPr>
              </a:p>
            </p:txBody>
          </p:sp>
        </mc:Choice>
        <mc:Fallback xmlns="">
          <p:sp>
            <p:nvSpPr>
              <p:cNvPr id="133" name="TextBox 132"/>
              <p:cNvSpPr txBox="1">
                <a:spLocks noRot="1" noChangeAspect="1" noMove="1" noResize="1" noEditPoints="1" noAdjustHandles="1" noChangeArrowheads="1" noChangeShapeType="1" noTextEdit="1"/>
              </p:cNvSpPr>
              <p:nvPr/>
            </p:nvSpPr>
            <p:spPr>
              <a:xfrm>
                <a:off x="5524500" y="2400300"/>
                <a:ext cx="389081" cy="369332"/>
              </a:xfrm>
              <a:prstGeom prst="rect">
                <a:avLst/>
              </a:prstGeom>
              <a:blipFill rotWithShape="0">
                <a:blip r:embed="rId7"/>
                <a:stretch>
                  <a:fillRect l="-17188" r="-1563" b="-23333"/>
                </a:stretch>
              </a:blipFill>
            </p:spPr>
            <p:txBody>
              <a:bodyPr/>
              <a:lstStyle/>
              <a:p>
                <a:r>
                  <a:rPr lang="en-US">
                    <a:noFill/>
                  </a:rPr>
                  <a:t> </a:t>
                </a:r>
              </a:p>
            </p:txBody>
          </p:sp>
        </mc:Fallback>
      </mc:AlternateContent>
      <p:cxnSp>
        <p:nvCxnSpPr>
          <p:cNvPr id="137" name="Straight Arrow Connector 136"/>
          <p:cNvCxnSpPr/>
          <p:nvPr/>
        </p:nvCxnSpPr>
        <p:spPr>
          <a:xfrm rot="10800000">
            <a:off x="685801" y="4674108"/>
            <a:ext cx="0" cy="359883"/>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138" name="TextBox 137"/>
          <p:cNvSpPr txBox="1"/>
          <p:nvPr/>
        </p:nvSpPr>
        <p:spPr>
          <a:xfrm>
            <a:off x="487042" y="5071122"/>
            <a:ext cx="1491627" cy="830997"/>
          </a:xfrm>
          <a:prstGeom prst="rect">
            <a:avLst/>
          </a:prstGeom>
          <a:noFill/>
        </p:spPr>
        <p:txBody>
          <a:bodyPr wrap="none" rtlCol="0">
            <a:spAutoFit/>
          </a:bodyPr>
          <a:lstStyle/>
          <a:p>
            <a:r>
              <a:rPr lang="en-US" sz="2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Previous </a:t>
            </a:r>
          </a:p>
          <a:p>
            <a:r>
              <a:rPr lang="en-US" sz="2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Origin</a:t>
            </a:r>
            <a:endParaRPr lang="en-US"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TextBox 138"/>
          <p:cNvSpPr txBox="1"/>
          <p:nvPr/>
        </p:nvSpPr>
        <p:spPr>
          <a:xfrm>
            <a:off x="2533350" y="2007108"/>
            <a:ext cx="914033" cy="461665"/>
          </a:xfrm>
          <a:prstGeom prst="rect">
            <a:avLst/>
          </a:prstGeom>
          <a:noFill/>
        </p:spPr>
        <p:txBody>
          <a:bodyPr wrap="none" rtlCol="0">
            <a:spAutoFit/>
          </a:bodyPr>
          <a:lstStyle/>
          <a:p>
            <a:r>
              <a:rPr lang="en-US" sz="2400"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Child</a:t>
            </a:r>
            <a:endParaRPr lang="en-US"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1" name="Content Placeholder 1"/>
          <p:cNvSpPr>
            <a:spLocks noGrp="1"/>
          </p:cNvSpPr>
          <p:nvPr>
            <p:ph idx="1"/>
          </p:nvPr>
        </p:nvSpPr>
        <p:spPr>
          <a:xfrm>
            <a:off x="6524134" y="2007108"/>
            <a:ext cx="4829666" cy="4119562"/>
          </a:xfrm>
        </p:spPr>
        <p:txBody>
          <a:bodyPr>
            <a:normAutofit/>
          </a:bodyPr>
          <a:lstStyle/>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Translate origin closer to child</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Reduced precision distances</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Parent used previous origin</a:t>
            </a:r>
          </a:p>
          <a:p>
            <a:pPr>
              <a:lnSpc>
                <a:spcPct val="110000"/>
              </a:lnSpc>
            </a:pPr>
            <a:r>
              <a:rPr lang="en-US" sz="2400" dirty="0" smtClean="0">
                <a:latin typeface="Open Sans" panose="020B0606030504020204" pitchFamily="34" charset="0"/>
                <a:ea typeface="Open Sans" panose="020B0606030504020204" pitchFamily="34" charset="0"/>
                <a:cs typeface="Open Sans" panose="020B0606030504020204" pitchFamily="34" charset="0"/>
              </a:rPr>
              <a:t>Precludes parent sharing</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7" name="Oval 116"/>
          <p:cNvSpPr/>
          <p:nvPr/>
        </p:nvSpPr>
        <p:spPr>
          <a:xfrm flipH="1" flipV="1">
            <a:off x="670560" y="4295774"/>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883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50"/>
                                        <p:tgtEl>
                                          <p:spTgt spid="118"/>
                                        </p:tgtEl>
                                      </p:cBhvr>
                                    </p:animEffect>
                                    <p:set>
                                      <p:cBhvr>
                                        <p:cTn id="7" dur="1" fill="hold">
                                          <p:stCondLst>
                                            <p:cond delay="249"/>
                                          </p:stCondLst>
                                        </p:cTn>
                                        <p:tgtEl>
                                          <p:spTgt spid="1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50"/>
                                        <p:tgtEl>
                                          <p:spTgt spid="95"/>
                                        </p:tgtEl>
                                      </p:cBhvr>
                                    </p:animEffect>
                                    <p:set>
                                      <p:cBhvr>
                                        <p:cTn id="10" dur="1" fill="hold">
                                          <p:stCondLst>
                                            <p:cond delay="249"/>
                                          </p:stCondLst>
                                        </p:cTn>
                                        <p:tgtEl>
                                          <p:spTgt spid="95"/>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250"/>
                                        <p:tgtEl>
                                          <p:spTgt spid="117"/>
                                        </p:tgtEl>
                                      </p:cBhvr>
                                    </p:animEffect>
                                    <p:set>
                                      <p:cBhvr>
                                        <p:cTn id="13" dur="1" fill="hold">
                                          <p:stCondLst>
                                            <p:cond delay="249"/>
                                          </p:stCondLst>
                                        </p:cTn>
                                        <p:tgtEl>
                                          <p:spTgt spid="117"/>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119"/>
                                        </p:tgtEl>
                                      </p:cBhvr>
                                    </p:animEffect>
                                    <p:set>
                                      <p:cBhvr>
                                        <p:cTn id="42" dur="1" fill="hold">
                                          <p:stCondLst>
                                            <p:cond delay="249"/>
                                          </p:stCondLst>
                                        </p:cTn>
                                        <p:tgtEl>
                                          <p:spTgt spid="11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24"/>
                                        </p:tgtEl>
                                        <p:attrNameLst>
                                          <p:attrName>style.visibility</p:attrName>
                                        </p:attrNameLst>
                                      </p:cBhvr>
                                      <p:to>
                                        <p:strVal val="hidden"/>
                                      </p:to>
                                    </p:set>
                                  </p:childTnLst>
                                </p:cTn>
                              </p:par>
                              <p:par>
                                <p:cTn id="49" presetID="1" presetClass="entr" presetSubtype="0" fill="hold" grpId="2" nodeType="withEffect">
                                  <p:stCondLst>
                                    <p:cond delay="0"/>
                                  </p:stCondLst>
                                  <p:childTnLst>
                                    <p:set>
                                      <p:cBhvr>
                                        <p:cTn id="50" dur="1" fill="hold">
                                          <p:stCondLst>
                                            <p:cond delay="0"/>
                                          </p:stCondLst>
                                        </p:cTn>
                                        <p:tgtEl>
                                          <p:spTgt spid="1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9" presetClass="emph" presetSubtype="0" nodeType="withEffect">
                                  <p:stCondLst>
                                    <p:cond delay="0"/>
                                  </p:stCondLst>
                                  <p:childTnLst>
                                    <p:set>
                                      <p:cBhvr rctx="PPT">
                                        <p:cTn id="56" dur="indefinite"/>
                                        <p:tgtEl>
                                          <p:spTgt spid="95"/>
                                        </p:tgtEl>
                                        <p:attrNameLst>
                                          <p:attrName>style.opacity</p:attrName>
                                        </p:attrNameLst>
                                      </p:cBhvr>
                                      <p:to>
                                        <p:strVal val="0.25"/>
                                      </p:to>
                                    </p:set>
                                    <p:animEffect filter="image" prLst="opacity: 0.25">
                                      <p:cBhvr rctx="IE">
                                        <p:cTn id="57" dur="indefinite"/>
                                        <p:tgtEl>
                                          <p:spTgt spid="95"/>
                                        </p:tgtEl>
                                      </p:cBhvr>
                                    </p:animEffect>
                                  </p:childTnLst>
                                </p:cTn>
                              </p:par>
                              <p:par>
                                <p:cTn id="58" presetID="9" presetClass="emph" presetSubtype="0" grpId="3" nodeType="withEffect">
                                  <p:stCondLst>
                                    <p:cond delay="0"/>
                                  </p:stCondLst>
                                  <p:childTnLst>
                                    <p:set>
                                      <p:cBhvr rctx="PPT">
                                        <p:cTn id="59" dur="indefinite"/>
                                        <p:tgtEl>
                                          <p:spTgt spid="117"/>
                                        </p:tgtEl>
                                        <p:attrNameLst>
                                          <p:attrName>style.opacity</p:attrName>
                                        </p:attrNameLst>
                                      </p:cBhvr>
                                      <p:to>
                                        <p:strVal val="0.25"/>
                                      </p:to>
                                    </p:set>
                                    <p:animEffect filter="image" prLst="opacity: 0.25">
                                      <p:cBhvr rctx="IE">
                                        <p:cTn id="60" dur="indefinite"/>
                                        <p:tgtEl>
                                          <p:spTgt spid="117"/>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133"/>
                                        </p:tgtEl>
                                        <p:attrNameLst>
                                          <p:attrName>style.visibility</p:attrName>
                                        </p:attrNameLst>
                                      </p:cBhvr>
                                      <p:to>
                                        <p:strVal val="visible"/>
                                      </p:to>
                                    </p:set>
                                  </p:childTnLst>
                                </p:cTn>
                              </p:par>
                              <p:par>
                                <p:cTn id="63" presetID="1" presetClass="emph" presetSubtype="2" fill="hold" nodeType="withEffect">
                                  <p:stCondLst>
                                    <p:cond delay="0"/>
                                  </p:stCondLst>
                                  <p:childTnLst>
                                    <p:animClr clrSpc="rgb" dir="cw">
                                      <p:cBhvr>
                                        <p:cTn id="64" dur="250" fill="hold"/>
                                        <p:tgtEl>
                                          <p:spTgt spid="125"/>
                                        </p:tgtEl>
                                        <p:attrNameLst>
                                          <p:attrName>fillcolor</p:attrName>
                                        </p:attrNameLst>
                                      </p:cBhvr>
                                      <p:to>
                                        <a:srgbClr val="595959"/>
                                      </p:to>
                                    </p:animClr>
                                    <p:set>
                                      <p:cBhvr>
                                        <p:cTn id="65" dur="250" fill="hold"/>
                                        <p:tgtEl>
                                          <p:spTgt spid="125"/>
                                        </p:tgtEl>
                                        <p:attrNameLst>
                                          <p:attrName>fill.type</p:attrName>
                                        </p:attrNameLst>
                                      </p:cBhvr>
                                      <p:to>
                                        <p:strVal val="solid"/>
                                      </p:to>
                                    </p:set>
                                    <p:set>
                                      <p:cBhvr>
                                        <p:cTn id="66" dur="250" fill="hold"/>
                                        <p:tgtEl>
                                          <p:spTgt spid="125"/>
                                        </p:tgtEl>
                                        <p:attrNameLst>
                                          <p:attrName>fill.on</p:attrName>
                                        </p:attrNameLst>
                                      </p:cBhvr>
                                      <p:to>
                                        <p:strVal val="true"/>
                                      </p:to>
                                    </p:set>
                                  </p:childTnLst>
                                </p:cTn>
                              </p:par>
                              <p:par>
                                <p:cTn id="67" presetID="7" presetClass="emph" presetSubtype="2" fill="hold" nodeType="withEffect">
                                  <p:stCondLst>
                                    <p:cond delay="0"/>
                                  </p:stCondLst>
                                  <p:childTnLst>
                                    <p:animClr clrSpc="rgb" dir="cw">
                                      <p:cBhvr>
                                        <p:cTn id="68" dur="250" fill="hold"/>
                                        <p:tgtEl>
                                          <p:spTgt spid="125"/>
                                        </p:tgtEl>
                                        <p:attrNameLst>
                                          <p:attrName>stroke.color</p:attrName>
                                        </p:attrNameLst>
                                      </p:cBhvr>
                                      <p:to>
                                        <a:srgbClr val="595959"/>
                                      </p:to>
                                    </p:animClr>
                                    <p:set>
                                      <p:cBhvr>
                                        <p:cTn id="69" dur="250" fill="hold"/>
                                        <p:tgtEl>
                                          <p:spTgt spid="125"/>
                                        </p:tgtEl>
                                        <p:attrNameLst>
                                          <p:attrName>stroke.on</p:attrName>
                                        </p:attrNameLst>
                                      </p:cBhvr>
                                      <p:to>
                                        <p:strVal val="true"/>
                                      </p:to>
                                    </p:set>
                                  </p:childTnLst>
                                </p:cTn>
                              </p:par>
                              <p:par>
                                <p:cTn id="70" presetID="1" presetClass="exit" presetSubtype="0" fill="hold" nodeType="withEffect">
                                  <p:stCondLst>
                                    <p:cond delay="0"/>
                                  </p:stCondLst>
                                  <p:childTnLst>
                                    <p:set>
                                      <p:cBhvr>
                                        <p:cTn id="71" dur="1" fill="hold">
                                          <p:stCondLst>
                                            <p:cond delay="0"/>
                                          </p:stCondLst>
                                        </p:cTn>
                                        <p:tgtEl>
                                          <p:spTgt spid="131"/>
                                        </p:tgtEl>
                                        <p:attrNameLst>
                                          <p:attrName>style.visibility</p:attrName>
                                        </p:attrNameLst>
                                      </p:cBhvr>
                                      <p:to>
                                        <p:strVal val="hidden"/>
                                      </p:to>
                                    </p:set>
                                  </p:childTnLst>
                                </p:cTn>
                              </p:par>
                              <p:par>
                                <p:cTn id="72" presetID="7" presetClass="emph" presetSubtype="2" fill="hold" nodeType="withEffect">
                                  <p:stCondLst>
                                    <p:cond delay="0"/>
                                  </p:stCondLst>
                                  <p:childTnLst>
                                    <p:animClr clrSpc="rgb" dir="cw">
                                      <p:cBhvr>
                                        <p:cTn id="73" dur="10" fill="hold"/>
                                        <p:tgtEl>
                                          <p:spTgt spid="127"/>
                                        </p:tgtEl>
                                        <p:attrNameLst>
                                          <p:attrName>stroke.color</p:attrName>
                                        </p:attrNameLst>
                                      </p:cBhvr>
                                      <p:to>
                                        <a:srgbClr val="595959"/>
                                      </p:to>
                                    </p:animClr>
                                    <p:set>
                                      <p:cBhvr>
                                        <p:cTn id="74" dur="10" fill="hold"/>
                                        <p:tgtEl>
                                          <p:spTgt spid="127"/>
                                        </p:tgtEl>
                                        <p:attrNameLst>
                                          <p:attrName>stroke.on</p:attrName>
                                        </p:attrNameLst>
                                      </p:cBhvr>
                                      <p:to>
                                        <p:strVal val="true"/>
                                      </p:to>
                                    </p:set>
                                  </p:childTnLst>
                                </p:cTn>
                              </p:par>
                              <p:par>
                                <p:cTn id="75" presetID="1" presetClass="entr" presetSubtype="0" fill="hold" nodeType="withEffect">
                                  <p:stCondLst>
                                    <p:cond delay="0"/>
                                  </p:stCondLst>
                                  <p:childTnLst>
                                    <p:set>
                                      <p:cBhvr>
                                        <p:cTn id="76" dur="1" fill="hold">
                                          <p:stCondLst>
                                            <p:cond delay="0"/>
                                          </p:stCondLst>
                                        </p:cTn>
                                        <p:tgtEl>
                                          <p:spTgt spid="1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p:bldP spid="118" grpId="2"/>
      <p:bldP spid="120" grpId="0" animBg="1"/>
      <p:bldP spid="120" grpId="1" animBg="1"/>
      <p:bldP spid="121" grpId="0"/>
      <p:bldP spid="121" grpId="1"/>
      <p:bldP spid="122" grpId="0" animBg="1"/>
      <p:bldP spid="123" grpId="0"/>
      <p:bldP spid="124" grpId="0"/>
      <p:bldP spid="124" grpId="1"/>
      <p:bldP spid="125" grpId="0" animBg="1"/>
      <p:bldP spid="133" grpId="0"/>
      <p:bldP spid="138" grpId="0"/>
      <p:bldP spid="117" grpId="1" animBg="1"/>
      <p:bldP spid="117" grpId="2" animBg="1"/>
      <p:bldP spid="117"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Reduced Precision &amp; Parent Sharing</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p:cNvGrpSpPr/>
          <p:nvPr/>
        </p:nvGrpSpPr>
        <p:grpSpPr>
          <a:xfrm rot="20640792">
            <a:off x="2415161" y="2180777"/>
            <a:ext cx="3423111" cy="1971963"/>
            <a:chOff x="3670597" y="2438399"/>
            <a:chExt cx="1722082" cy="992045"/>
          </a:xfrm>
          <a:solidFill>
            <a:schemeClr val="accent1">
              <a:lumMod val="60000"/>
              <a:lumOff val="40000"/>
            </a:schemeClr>
          </a:solidFill>
        </p:grpSpPr>
        <p:sp>
          <p:nvSpPr>
            <p:cNvPr id="6" name="Isosceles Triangle 5"/>
            <p:cNvSpPr/>
            <p:nvPr/>
          </p:nvSpPr>
          <p:spPr>
            <a:xfrm>
              <a:off x="4818131" y="2933700"/>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4533900" y="2933700"/>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4245644" y="293396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531426" y="243839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4247195" y="243839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958578" y="243877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70597" y="2933989"/>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800000">
              <a:off x="3956996" y="2935144"/>
              <a:ext cx="574548" cy="495300"/>
            </a:xfrm>
            <a:prstGeom prst="triangle">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2735493" y="2058289"/>
            <a:ext cx="3289666" cy="2530247"/>
          </a:xfrm>
          <a:prstGeom prst="rect">
            <a:avLst/>
          </a:prstGeom>
          <a:solidFill>
            <a:srgbClr val="FFFFFF">
              <a:alpha val="78824"/>
            </a:srgb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p:cNvSpPr/>
          <p:nvPr/>
        </p:nvSpPr>
        <p:spPr>
          <a:xfrm>
            <a:off x="1368653" y="2057487"/>
            <a:ext cx="4657234" cy="2928192"/>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44" name="Straight Arrow Connector 43"/>
          <p:cNvCxnSpPr/>
          <p:nvPr/>
        </p:nvCxnSpPr>
        <p:spPr>
          <a:xfrm flipV="1">
            <a:off x="832922" y="3791991"/>
            <a:ext cx="1890755" cy="5402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10202" y="4329262"/>
                <a:ext cx="28039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𝑜</m:t>
                      </m:r>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10202" y="4329262"/>
                <a:ext cx="280398" cy="430887"/>
              </a:xfrm>
              <a:prstGeom prst="rect">
                <a:avLst/>
              </a:prstGeom>
              <a:blipFill rotWithShape="0">
                <a:blip r:embed="rId3"/>
                <a:stretch>
                  <a:fillRect/>
                </a:stretch>
              </a:blipFill>
            </p:spPr>
            <p:txBody>
              <a:bodyPr/>
              <a:lstStyle/>
              <a:p>
                <a:r>
                  <a:rPr lang="en-US">
                    <a:noFill/>
                  </a:rPr>
                  <a:t> </a:t>
                </a:r>
              </a:p>
            </p:txBody>
          </p:sp>
        </mc:Fallback>
      </mc:AlternateContent>
      <p:sp>
        <p:nvSpPr>
          <p:cNvPr id="26" name="TextBox 25"/>
          <p:cNvSpPr txBox="1"/>
          <p:nvPr/>
        </p:nvSpPr>
        <p:spPr>
          <a:xfrm>
            <a:off x="1321439" y="2008164"/>
            <a:ext cx="1132298" cy="461665"/>
          </a:xfrm>
          <a:prstGeom prst="rect">
            <a:avLst/>
          </a:prstGeom>
          <a:noFill/>
        </p:spPr>
        <p:txBody>
          <a:bodyPr wrap="none" rtlCol="0">
            <a:spAutoFit/>
          </a:bodyPr>
          <a:lstStyle/>
          <a:p>
            <a:r>
              <a:rPr lang="en-US" sz="24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Parent</a:t>
            </a:r>
            <a:endParaRPr lang="en-US"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p:cNvSpPr txBox="1"/>
          <p:nvPr/>
        </p:nvSpPr>
        <p:spPr>
          <a:xfrm>
            <a:off x="2677562" y="2008164"/>
            <a:ext cx="914033" cy="461665"/>
          </a:xfrm>
          <a:prstGeom prst="rect">
            <a:avLst/>
          </a:prstGeom>
          <a:noFill/>
        </p:spPr>
        <p:txBody>
          <a:bodyPr wrap="none" rtlCol="0">
            <a:spAutoFit/>
          </a:bodyPr>
          <a:lstStyle/>
          <a:p>
            <a:r>
              <a:rPr lang="en-US" sz="2400" dirty="0" smtClean="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Child</a:t>
            </a:r>
            <a:endParaRPr lang="en-US"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36" name="TextBox 35"/>
              <p:cNvSpPr txBox="1"/>
              <p:nvPr/>
            </p:nvSpPr>
            <p:spPr>
              <a:xfrm>
                <a:off x="1407328" y="4166582"/>
                <a:ext cx="1009764" cy="417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C00000"/>
                              </a:solidFill>
                              <a:latin typeface="Cambria Math" panose="02040503050406030204" pitchFamily="18" charset="0"/>
                            </a:rPr>
                          </m:ctrlPr>
                        </m:sSubSupPr>
                        <m:e>
                          <m:r>
                            <a:rPr lang="en-US" sz="2400" i="1" smtClean="0">
                              <a:solidFill>
                                <a:srgbClr val="C00000"/>
                              </a:solidFill>
                              <a:latin typeface="Cambria Math" panose="02040503050406030204" pitchFamily="18" charset="0"/>
                              <a:ea typeface="Cambria Math" panose="02040503050406030204" pitchFamily="18" charset="0"/>
                            </a:rPr>
                            <m:t>𝜆</m:t>
                          </m:r>
                        </m:e>
                        <m:sub>
                          <m:r>
                            <a:rPr lang="en-US" sz="2400" b="0" i="1" smtClean="0">
                              <a:solidFill>
                                <a:srgbClr val="C00000"/>
                              </a:solidFill>
                              <a:latin typeface="Cambria Math" panose="02040503050406030204" pitchFamily="18" charset="0"/>
                            </a:rPr>
                            <m:t>𝑥</m:t>
                          </m:r>
                        </m:sub>
                        <m:sup>
                          <m:r>
                            <a:rPr lang="en-US" sz="2400" b="0" i="1" smtClean="0">
                              <a:solidFill>
                                <a:srgbClr val="C00000"/>
                              </a:solidFill>
                              <a:latin typeface="Cambria Math" panose="02040503050406030204" pitchFamily="18" charset="0"/>
                            </a:rPr>
                            <m:t>𝑝𝑎𝑟𝑒𝑛𝑡</m:t>
                          </m:r>
                        </m:sup>
                      </m:sSubSup>
                    </m:oMath>
                  </m:oMathPara>
                </a14:m>
                <a:endParaRPr lang="en-US" sz="2400" dirty="0">
                  <a:solidFill>
                    <a:srgbClr val="C0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407328" y="4166582"/>
                <a:ext cx="1009764" cy="41710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2401837" y="3870194"/>
                <a:ext cx="3794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US" sz="2400" i="1" smtClean="0">
                              <a:solidFill>
                                <a:srgbClr val="C00000"/>
                              </a:solidFill>
                              <a:latin typeface="Cambria Math" panose="02040503050406030204" pitchFamily="18" charset="0"/>
                              <a:ea typeface="Cambria Math" panose="02040503050406030204" pitchFamily="18" charset="0"/>
                            </a:rPr>
                            <m:t>𝜆</m:t>
                          </m:r>
                        </m:e>
                        <m:sub>
                          <m:r>
                            <a:rPr lang="en-US" sz="2400" b="0" i="1" smtClean="0">
                              <a:solidFill>
                                <a:srgbClr val="C00000"/>
                              </a:solidFill>
                              <a:latin typeface="Cambria Math" panose="02040503050406030204" pitchFamily="18" charset="0"/>
                            </a:rPr>
                            <m:t>𝑥</m:t>
                          </m:r>
                        </m:sub>
                      </m:sSub>
                    </m:oMath>
                  </m:oMathPara>
                </a14:m>
                <a:endParaRPr lang="en-US" sz="2400" dirty="0">
                  <a:solidFill>
                    <a:srgbClr val="C0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2401837" y="3870194"/>
                <a:ext cx="379463" cy="369332"/>
              </a:xfrm>
              <a:prstGeom prst="rect">
                <a:avLst/>
              </a:prstGeom>
              <a:blipFill rotWithShape="0">
                <a:blip r:embed="rId5"/>
                <a:stretch>
                  <a:fillRect l="-19355" r="-3226" b="-10000"/>
                </a:stretch>
              </a:blipFill>
            </p:spPr>
            <p:txBody>
              <a:bodyPr/>
              <a:lstStyle/>
              <a:p>
                <a:r>
                  <a:rPr lang="en-US">
                    <a:noFill/>
                  </a:rPr>
                  <a:t> </a:t>
                </a:r>
              </a:p>
            </p:txBody>
          </p:sp>
        </mc:Fallback>
      </mc:AlternateContent>
      <p:cxnSp>
        <p:nvCxnSpPr>
          <p:cNvPr id="63" name="Straight Arrow Connector 62"/>
          <p:cNvCxnSpPr/>
          <p:nvPr/>
        </p:nvCxnSpPr>
        <p:spPr>
          <a:xfrm flipV="1">
            <a:off x="832922" y="4174838"/>
            <a:ext cx="550775" cy="1573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1"/>
              <p:cNvSpPr>
                <a:spLocks noGrp="1"/>
              </p:cNvSpPr>
              <p:nvPr>
                <p:ph idx="1"/>
              </p:nvPr>
            </p:nvSpPr>
            <p:spPr>
              <a:xfrm>
                <a:off x="6438900" y="2013204"/>
                <a:ext cx="4914900" cy="4119562"/>
              </a:xfrm>
            </p:spPr>
            <p:txBody>
              <a:bodyPr>
                <a:normAutofit/>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Leverage incremental encoding</a:t>
                </a:r>
              </a:p>
              <a:p>
                <a:r>
                  <a:rPr lang="en-US" sz="2400" dirty="0" smtClean="0">
                    <a:latin typeface="Open Sans" panose="020B0606030504020204" pitchFamily="34" charset="0"/>
                    <a:ea typeface="Open Sans" panose="020B0606030504020204" pitchFamily="34" charset="0"/>
                    <a:cs typeface="Open Sans" panose="020B0606030504020204" pitchFamily="34" charset="0"/>
                  </a:rPr>
                  <a:t>Incremental computation</a:t>
                </a:r>
                <a:endParaRPr lang="en-US" sz="2400"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14:m>
                  <m:oMath xmlns:m="http://schemas.openxmlformats.org/officeDocument/2006/math">
                    <m:sSub>
                      <m:sSubPr>
                        <m:ctrlPr>
                          <a:rPr lang="en-US" sz="2000" b="0" i="1" smtClean="0">
                            <a:solidFill>
                              <a:schemeClr val="tx1"/>
                            </a:solidFill>
                            <a:latin typeface="Cambria Math" panose="02040503050406030204" pitchFamily="18" charset="0"/>
                          </a:rPr>
                        </m:ctrlPr>
                      </m:sSubPr>
                      <m:e>
                        <m:sSub>
                          <m:sSubPr>
                            <m:ctrlPr>
                              <a:rPr lang="en-US" sz="2000" i="1" smtClean="0">
                                <a:solidFill>
                                  <a:schemeClr val="tx1"/>
                                </a:solidFill>
                                <a:latin typeface="Cambria Math" panose="02040503050406030204" pitchFamily="18" charset="0"/>
                              </a:rPr>
                            </m:ctrlPr>
                          </m:sSubPr>
                          <m:e>
                            <m:r>
                              <a:rPr lang="en-US" sz="2000" i="1" smtClean="0">
                                <a:solidFill>
                                  <a:schemeClr val="tx1"/>
                                </a:solidFill>
                                <a:latin typeface="Cambria Math" panose="02040503050406030204" pitchFamily="18" charset="0"/>
                                <a:ea typeface="Cambria Math" panose="02040503050406030204" pitchFamily="18" charset="0"/>
                              </a:rPr>
                              <m:t>𝜆</m:t>
                            </m:r>
                          </m:e>
                          <m:sub>
                            <m:r>
                              <a:rPr lang="en-US" sz="2000" b="0" i="1" smtClean="0">
                                <a:solidFill>
                                  <a:schemeClr val="tx1"/>
                                </a:solidFill>
                                <a:latin typeface="Cambria Math" panose="02040503050406030204" pitchFamily="18" charset="0"/>
                              </a:rPr>
                              <m:t>𝑥</m:t>
                            </m:r>
                          </m:sub>
                        </m:sSub>
                        <m:r>
                          <a:rPr lang="en-US" sz="2000" b="0" i="1" smtClean="0">
                            <a:solidFill>
                              <a:schemeClr val="tx1"/>
                            </a:solidFill>
                            <a:latin typeface="Cambria Math" panose="02040503050406030204" pitchFamily="18" charset="0"/>
                          </a:rPr>
                          <m:t>=</m:t>
                        </m:r>
                        <m:sSubSup>
                          <m:sSubSupPr>
                            <m:ctrlPr>
                              <a:rPr lang="en-US" sz="2000" b="0" i="1" smtClean="0">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ea typeface="Cambria Math" panose="02040503050406030204" pitchFamily="18" charset="0"/>
                              </a:rPr>
                              <m:t>𝜆</m:t>
                            </m:r>
                          </m:e>
                          <m:sub>
                            <m:r>
                              <a:rPr lang="en-US" sz="2000" b="0" i="1" smtClean="0">
                                <a:solidFill>
                                  <a:schemeClr val="tx1"/>
                                </a:solidFill>
                                <a:latin typeface="Cambria Math" panose="02040503050406030204" pitchFamily="18" charset="0"/>
                              </a:rPr>
                              <m:t>𝑥</m:t>
                            </m:r>
                          </m:sub>
                          <m:sup>
                            <m:r>
                              <a:rPr lang="en-US" sz="2000" b="0" i="1" smtClean="0">
                                <a:solidFill>
                                  <a:schemeClr val="tx1"/>
                                </a:solidFill>
                                <a:latin typeface="Cambria Math" panose="02040503050406030204" pitchFamily="18" charset="0"/>
                              </a:rPr>
                              <m:t>𝑝𝑎𝑟𝑒𝑛𝑡</m:t>
                            </m:r>
                          </m:sup>
                        </m:sSubSup>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𝑥</m:t>
                            </m:r>
                          </m:sub>
                        </m:sSub>
                        <m:r>
                          <a:rPr lang="en-US" sz="2000" b="0" i="1" smtClean="0">
                            <a:solidFill>
                              <a:schemeClr val="tx1"/>
                            </a:solidFill>
                            <a:latin typeface="Cambria Math" panose="02040503050406030204" pitchFamily="18" charset="0"/>
                          </a:rPr>
                          <m:t>𝑟</m:t>
                        </m:r>
                      </m:e>
                      <m:sub>
                        <m:r>
                          <a:rPr lang="en-US" sz="2000" b="0" i="1" smtClean="0">
                            <a:solidFill>
                              <a:schemeClr val="tx1"/>
                            </a:solidFill>
                            <a:latin typeface="Cambria Math" panose="02040503050406030204" pitchFamily="18" charset="0"/>
                          </a:rPr>
                          <m:t>𝑥</m:t>
                        </m:r>
                      </m:sub>
                    </m:sSub>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2</m:t>
                        </m:r>
                      </m:e>
                      <m:sup>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𝑒</m:t>
                            </m:r>
                          </m:e>
                          <m:sub>
                            <m:r>
                              <a:rPr lang="en-US" sz="2000" b="0" i="1" smtClean="0">
                                <a:solidFill>
                                  <a:schemeClr val="tx1"/>
                                </a:solidFill>
                                <a:latin typeface="Cambria Math" panose="02040503050406030204" pitchFamily="18" charset="0"/>
                              </a:rPr>
                              <m:t>𝑥</m:t>
                            </m:r>
                          </m:sub>
                        </m:sSub>
                      </m:sup>
                    </m:sSup>
                  </m:oMath>
                </a14:m>
                <a:endParaRPr lang="en-US" sz="20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lvl="1"/>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𝑥</m:t>
                        </m:r>
                      </m:sub>
                    </m:sSub>
                  </m:oMath>
                </a14:m>
                <a:r>
                  <a:rPr lang="en-US" sz="2000" dirty="0" smtClean="0">
                    <a:latin typeface="Open Sans" panose="020B0606030504020204" pitchFamily="34" charset="0"/>
                    <a:ea typeface="Open Sans" panose="020B0606030504020204" pitchFamily="34" charset="0"/>
                    <a:cs typeface="Open Sans" panose="020B0606030504020204" pitchFamily="34" charset="0"/>
                  </a:rPr>
                  <a:t> is the ray slope</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𝑟</m:t>
                        </m:r>
                      </m:e>
                      <m:sub>
                        <m:r>
                          <a:rPr lang="en-US" sz="2000" b="0" i="1" smtClean="0">
                            <a:solidFill>
                              <a:schemeClr val="tx1"/>
                            </a:solidFill>
                            <a:latin typeface="Cambria Math" panose="02040503050406030204" pitchFamily="18" charset="0"/>
                          </a:rPr>
                          <m:t>𝑥</m:t>
                        </m:r>
                      </m:sub>
                    </m:sSub>
                  </m:oMath>
                </a14:m>
                <a:r>
                  <a:rPr lang="en-US" sz="2000" dirty="0" smtClean="0">
                    <a:latin typeface="Open Sans" panose="020B0606030504020204" pitchFamily="34" charset="0"/>
                    <a:ea typeface="Open Sans" panose="020B0606030504020204" pitchFamily="34" charset="0"/>
                    <a:cs typeface="Open Sans" panose="020B0606030504020204" pitchFamily="34" charset="0"/>
                  </a:rPr>
                  <a:t> is a quantized offset</a:t>
                </a:r>
              </a:p>
              <a:p>
                <a:pPr lvl="1"/>
                <a:r>
                  <a:rPr lang="en-US" sz="2000" dirty="0" smtClean="0">
                    <a:latin typeface="Open Sans" panose="020B0606030504020204" pitchFamily="34" charset="0"/>
                    <a:ea typeface="Open Sans" panose="020B0606030504020204" pitchFamily="34" charset="0"/>
                    <a:cs typeface="Open Sans" panose="020B0606030504020204" pitchFamily="34" charset="0"/>
                  </a:rPr>
                  <a:t>Reduced precision MUL</a:t>
                </a:r>
              </a:p>
              <a:p>
                <a:pPr lvl="1"/>
                <a:endParaRPr lang="en-US" sz="700" dirty="0" smtClean="0">
                  <a:latin typeface="Open Sans" panose="020B0606030504020204" pitchFamily="34" charset="0"/>
                  <a:ea typeface="Open Sans" panose="020B0606030504020204" pitchFamily="34" charset="0"/>
                  <a:cs typeface="Open Sans" panose="020B0606030504020204" pitchFamily="34" charset="0"/>
                </a:endParaRPr>
              </a:p>
              <a:p>
                <a:r>
                  <a:rPr lang="en-US" sz="2400" dirty="0" smtClean="0">
                    <a:latin typeface="Open Sans" panose="020B0606030504020204" pitchFamily="34" charset="0"/>
                    <a:ea typeface="Open Sans" panose="020B0606030504020204" pitchFamily="34" charset="0"/>
                    <a:cs typeface="Open Sans" panose="020B0606030504020204" pitchFamily="34" charset="0"/>
                  </a:rPr>
                  <a:t>Can reuse parent distance</a:t>
                </a:r>
                <a:endParaRPr lang="en-US" sz="2000" i="1" dirty="0" smtClean="0">
                  <a:latin typeface="Open Sans" panose="020B0606030504020204" pitchFamily="34" charset="0"/>
                  <a:ea typeface="Open Sans" panose="020B0606030504020204" pitchFamily="34" charset="0"/>
                  <a:cs typeface="Open Sans" panose="020B0606030504020204" pitchFamily="34" charset="0"/>
                </a:endParaRPr>
              </a:p>
              <a:p>
                <a:pPr lvl="1"/>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𝑥</m:t>
                        </m:r>
                      </m:sub>
                    </m:sSub>
                    <m:r>
                      <a:rPr lang="en-US" sz="2000" i="1" smtClean="0">
                        <a:latin typeface="Cambria Math" panose="02040503050406030204" pitchFamily="18" charset="0"/>
                      </a:rPr>
                      <m:t>=</m:t>
                    </m:r>
                    <m:sSubSup>
                      <m:sSubSupPr>
                        <m:ctrlPr>
                          <a:rPr lang="en-US" sz="2000" i="1" smtClean="0">
                            <a:latin typeface="Cambria Math" panose="02040503050406030204" pitchFamily="18" charset="0"/>
                          </a:rPr>
                        </m:ctrlPr>
                      </m:sSubSup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𝑃𝑎𝑟𝑒𝑛𝑡</m:t>
                        </m:r>
                      </m:sup>
                    </m:sSubSup>
                  </m:oMath>
                </a14:m>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7" name="Content Placeholder 1"/>
              <p:cNvSpPr>
                <a:spLocks noGrp="1" noRot="1" noChangeAspect="1" noMove="1" noResize="1" noEditPoints="1" noAdjustHandles="1" noChangeArrowheads="1" noChangeShapeType="1" noTextEdit="1"/>
              </p:cNvSpPr>
              <p:nvPr>
                <p:ph idx="1"/>
              </p:nvPr>
            </p:nvSpPr>
            <p:spPr>
              <a:xfrm>
                <a:off x="6438900" y="2013204"/>
                <a:ext cx="4914900" cy="4119562"/>
              </a:xfrm>
              <a:blipFill rotWithShape="0">
                <a:blip r:embed="rId6"/>
                <a:stretch>
                  <a:fillRect l="-1611" t="-2071" r="-6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676900" y="2896403"/>
                <a:ext cx="3890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lumMod val="65000"/>
                                  <a:lumOff val="35000"/>
                                </a:schemeClr>
                              </a:solidFill>
                              <a:latin typeface="Cambria Math" panose="02040503050406030204" pitchFamily="18" charset="0"/>
                            </a:rPr>
                          </m:ctrlPr>
                        </m:sSubPr>
                        <m:e>
                          <m:r>
                            <a:rPr lang="en-US" sz="2400" i="1" smtClean="0">
                              <a:solidFill>
                                <a:schemeClr val="tx1">
                                  <a:lumMod val="65000"/>
                                  <a:lumOff val="35000"/>
                                </a:schemeClr>
                              </a:solidFill>
                              <a:latin typeface="Cambria Math" panose="02040503050406030204" pitchFamily="18" charset="0"/>
                              <a:ea typeface="Cambria Math" panose="02040503050406030204" pitchFamily="18" charset="0"/>
                            </a:rPr>
                            <m:t>𝜇</m:t>
                          </m:r>
                        </m:e>
                        <m:sub>
                          <m:r>
                            <a:rPr lang="en-US" sz="2400" b="0" i="1" smtClean="0">
                              <a:solidFill>
                                <a:schemeClr val="tx1">
                                  <a:lumMod val="65000"/>
                                  <a:lumOff val="35000"/>
                                </a:schemeClr>
                              </a:solidFill>
                              <a:latin typeface="Cambria Math" panose="02040503050406030204" pitchFamily="18" charset="0"/>
                            </a:rPr>
                            <m:t>𝑥</m:t>
                          </m:r>
                        </m:sub>
                      </m:sSub>
                    </m:oMath>
                  </m:oMathPara>
                </a14:m>
                <a:endParaRPr lang="en-US" sz="2400" dirty="0">
                  <a:solidFill>
                    <a:srgbClr val="C00000"/>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676900" y="2896403"/>
                <a:ext cx="389081" cy="369332"/>
              </a:xfrm>
              <a:prstGeom prst="rect">
                <a:avLst/>
              </a:prstGeom>
              <a:blipFill rotWithShape="0">
                <a:blip r:embed="rId7"/>
                <a:stretch>
                  <a:fillRect l="-17188" r="-1563" b="-22951"/>
                </a:stretch>
              </a:blipFill>
            </p:spPr>
            <p:txBody>
              <a:bodyPr/>
              <a:lstStyle/>
              <a:p>
                <a:r>
                  <a:rPr lang="en-US">
                    <a:noFill/>
                  </a:rPr>
                  <a:t> </a:t>
                </a:r>
              </a:p>
            </p:txBody>
          </p:sp>
        </mc:Fallback>
      </mc:AlternateContent>
      <p:cxnSp>
        <p:nvCxnSpPr>
          <p:cNvPr id="69" name="Straight Arrow Connector 68"/>
          <p:cNvCxnSpPr>
            <a:endCxn id="74" idx="7"/>
          </p:cNvCxnSpPr>
          <p:nvPr/>
        </p:nvCxnSpPr>
        <p:spPr>
          <a:xfrm flipV="1">
            <a:off x="832922" y="2859555"/>
            <a:ext cx="5170344" cy="14726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74" idx="7"/>
          </p:cNvCxnSpPr>
          <p:nvPr/>
        </p:nvCxnSpPr>
        <p:spPr>
          <a:xfrm flipV="1">
            <a:off x="832922" y="2859555"/>
            <a:ext cx="5170344" cy="1467568"/>
          </a:xfrm>
          <a:prstGeom prst="straightConnector1">
            <a:avLst/>
          </a:prstGeom>
          <a:ln w="28575">
            <a:solidFill>
              <a:srgbClr val="C00000">
                <a:alpha val="40000"/>
              </a:srgb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flipH="1" flipV="1">
            <a:off x="5993892" y="2804921"/>
            <a:ext cx="64008" cy="64008"/>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Oval 34"/>
          <p:cNvSpPr/>
          <p:nvPr/>
        </p:nvSpPr>
        <p:spPr>
          <a:xfrm flipH="1" flipV="1">
            <a:off x="1347359" y="4138834"/>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Oval 21"/>
          <p:cNvSpPr/>
          <p:nvPr/>
        </p:nvSpPr>
        <p:spPr>
          <a:xfrm flipH="1" flipV="1">
            <a:off x="2706781" y="3751621"/>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Oval 16"/>
          <p:cNvSpPr/>
          <p:nvPr/>
        </p:nvSpPr>
        <p:spPr>
          <a:xfrm flipH="1" flipV="1">
            <a:off x="829011" y="4295226"/>
            <a:ext cx="64008" cy="64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39" name="TextBox 38"/>
              <p:cNvSpPr txBox="1"/>
              <p:nvPr/>
            </p:nvSpPr>
            <p:spPr>
              <a:xfrm rot="20627381">
                <a:off x="1531794" y="3694016"/>
                <a:ext cx="8221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C00000"/>
                              </a:solidFill>
                              <a:latin typeface="Cambria Math" panose="02040503050406030204" pitchFamily="18" charset="0"/>
                            </a:rPr>
                          </m:ctrlPr>
                        </m:sSupPr>
                        <m:e>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𝑤</m:t>
                              </m:r>
                            </m:e>
                            <m:sub>
                              <m:r>
                                <a:rPr lang="en-US" i="1">
                                  <a:solidFill>
                                    <a:srgbClr val="C00000"/>
                                  </a:solidFill>
                                  <a:latin typeface="Cambria Math" panose="02040503050406030204" pitchFamily="18" charset="0"/>
                                </a:rPr>
                                <m:t>𝑥</m:t>
                              </m:r>
                            </m:sub>
                          </m:sSub>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𝑟</m:t>
                              </m:r>
                            </m:e>
                            <m:sub>
                              <m:r>
                                <a:rPr lang="en-US" i="1">
                                  <a:solidFill>
                                    <a:srgbClr val="C00000"/>
                                  </a:solidFill>
                                  <a:latin typeface="Cambria Math" panose="02040503050406030204" pitchFamily="18" charset="0"/>
                                </a:rPr>
                                <m:t>𝑥</m:t>
                              </m:r>
                            </m:sub>
                          </m:sSub>
                          <m:r>
                            <a:rPr lang="en-US" i="1">
                              <a:solidFill>
                                <a:srgbClr val="C00000"/>
                              </a:solidFill>
                              <a:latin typeface="Cambria Math" panose="02040503050406030204" pitchFamily="18" charset="0"/>
                            </a:rPr>
                            <m:t>2</m:t>
                          </m:r>
                        </m:e>
                        <m:sup>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𝑒</m:t>
                              </m:r>
                            </m:e>
                            <m:sub>
                              <m:r>
                                <a:rPr lang="en-US" i="1">
                                  <a:solidFill>
                                    <a:srgbClr val="C00000"/>
                                  </a:solidFill>
                                  <a:latin typeface="Cambria Math" panose="02040503050406030204" pitchFamily="18" charset="0"/>
                                </a:rPr>
                                <m:t>𝑥</m:t>
                              </m:r>
                            </m:sub>
                          </m:sSub>
                        </m:sup>
                      </m:sSup>
                    </m:oMath>
                  </m:oMathPara>
                </a14:m>
                <a:endParaRPr lang="en-US" dirty="0">
                  <a:solidFill>
                    <a:srgbClr val="C0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rot="20627381">
                <a:off x="1531794" y="3694016"/>
                <a:ext cx="822148" cy="276999"/>
              </a:xfrm>
              <a:prstGeom prst="rect">
                <a:avLst/>
              </a:prstGeom>
              <a:blipFill rotWithShape="0">
                <a:blip r:embed="rId8"/>
                <a:stretch>
                  <a:fillRect l="-699"/>
                </a:stretch>
              </a:blipFill>
            </p:spPr>
            <p:txBody>
              <a:bodyPr/>
              <a:lstStyle/>
              <a:p>
                <a:r>
                  <a:rPr lang="en-US">
                    <a:noFill/>
                  </a:rPr>
                  <a:t> </a:t>
                </a:r>
              </a:p>
            </p:txBody>
          </p:sp>
        </mc:Fallback>
      </mc:AlternateContent>
    </p:spTree>
    <p:extLst>
      <p:ext uri="{BB962C8B-B14F-4D97-AF65-F5344CB8AC3E}">
        <p14:creationId xmlns:p14="http://schemas.microsoft.com/office/powerpoint/2010/main" val="12900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4"/>
                                        </p:tgtEl>
                                      </p:cBhvr>
                                    </p:animEffect>
                                    <p:set>
                                      <p:cBhvr>
                                        <p:cTn id="29" dur="1" fill="hold">
                                          <p:stCondLst>
                                            <p:cond delay="499"/>
                                          </p:stCondLst>
                                        </p:cTn>
                                        <p:tgtEl>
                                          <p:spTgt spid="44"/>
                                        </p:tgtEl>
                                        <p:attrNameLst>
                                          <p:attrName>style.visibility</p:attrName>
                                        </p:attrNameLst>
                                      </p:cBhvr>
                                      <p:to>
                                        <p:strVal val="hidden"/>
                                      </p:to>
                                    </p:set>
                                  </p:childTnLst>
                                </p:cTn>
                              </p:par>
                              <p:par>
                                <p:cTn id="30" presetID="22" presetClass="entr" presetSubtype="4"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down)">
                                      <p:cBhvr>
                                        <p:cTn id="32" dur="500"/>
                                        <p:tgtEl>
                                          <p:spTgt spid="69"/>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7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7">
                                            <p:txEl>
                                              <p:pRg st="7" end="7"/>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8" grpId="0"/>
      <p:bldP spid="74" grpId="0" animBg="1"/>
      <p:bldP spid="22" grpId="0" animBg="1"/>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6441</TotalTime>
  <Words>1533</Words>
  <Application>Microsoft Office PowerPoint</Application>
  <PresentationFormat>Widescreen</PresentationFormat>
  <Paragraphs>253</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 Math</vt:lpstr>
      <vt:lpstr>Open Sans</vt:lpstr>
      <vt:lpstr>Source Sans Pro</vt:lpstr>
      <vt:lpstr>Verdana</vt:lpstr>
      <vt:lpstr>Office Theme</vt:lpstr>
      <vt:lpstr>Watertight Reduced-Precision Traversal</vt:lpstr>
      <vt:lpstr>Motivation</vt:lpstr>
      <vt:lpstr>Motivation</vt:lpstr>
      <vt:lpstr>Incremental BVH Encoding  [Mahovsky 06, Keely 14]</vt:lpstr>
      <vt:lpstr>Sharing Parent Bounds [Fabianowsky 09]</vt:lpstr>
      <vt:lpstr>Sharing Parent Bounds [Incremental Encoding + Parent Sharing]</vt:lpstr>
      <vt:lpstr>Ray-Box Intersections [Kay, Kajia 86]</vt:lpstr>
      <vt:lpstr>Reduced Precision Traversal [Keely 14]</vt:lpstr>
      <vt:lpstr>Reduced Precision &amp; Parent Sharing</vt:lpstr>
      <vt:lpstr>Watertight Intersections</vt:lpstr>
      <vt:lpstr>Topological Traversal Order</vt:lpstr>
      <vt:lpstr>Results</vt:lpstr>
      <vt:lpstr>Quantization</vt:lpstr>
      <vt:lpstr>Comparison with [Keely 14]</vt:lpstr>
      <vt:lpstr>Complexity</vt:lpstr>
      <vt:lpstr>Conclusion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dc:title>
  <dc:creator>Vaidyanathan, Karthik</dc:creator>
  <cp:lastModifiedBy>Vaidyanathan, Karthik</cp:lastModifiedBy>
  <cp:revision>1530</cp:revision>
  <dcterms:created xsi:type="dcterms:W3CDTF">2016-06-16T00:49:20Z</dcterms:created>
  <dcterms:modified xsi:type="dcterms:W3CDTF">2016-06-21T10:32:05Z</dcterms:modified>
</cp:coreProperties>
</file>