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mp4" ContentType="video/mp4"/>
  <Default Extension="xlsx" ContentType="application/vnd.openxmlformats-officedocument.spreadsheetml.sheet"/>
  <Default Extension="vml" ContentType="application/vnd.openxmlformats-officedocument.vmlDrawing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8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9.xml" ContentType="application/vnd.openxmlformats-officedocument.presentationml.tags+xml"/>
  <Override PartName="/ppt/notesSlides/notesSlide22.xml" ContentType="application/vnd.openxmlformats-officedocument.presentationml.notesSlide+xml"/>
  <Override PartName="/ppt/tags/tag10.xml" ContentType="application/vnd.openxmlformats-officedocument.presentationml.tags+xml"/>
  <Override PartName="/ppt/notesSlides/notesSlide23.xml" ContentType="application/vnd.openxmlformats-officedocument.presentationml.notesSlide+xml"/>
  <Override PartName="/ppt/tags/tag11.xml" ContentType="application/vnd.openxmlformats-officedocument.presentationml.tags+xml"/>
  <Override PartName="/ppt/notesSlides/notesSlide24.xml" ContentType="application/vnd.openxmlformats-officedocument.presentationml.notesSlide+xml"/>
  <Override PartName="/ppt/tags/tag12.xml" ContentType="application/vnd.openxmlformats-officedocument.presentationml.tags+xml"/>
  <Override PartName="/ppt/notesSlides/notesSlide25.xml" ContentType="application/vnd.openxmlformats-officedocument.presentationml.notesSlide+xml"/>
  <Override PartName="/ppt/tags/tag13.xml" ContentType="application/vnd.openxmlformats-officedocument.presentationml.tags+xml"/>
  <Override PartName="/ppt/notesSlides/notesSlide26.xml" ContentType="application/vnd.openxmlformats-officedocument.presentationml.notesSlide+xml"/>
  <Override PartName="/ppt/tags/tag14.xml" ContentType="application/vnd.openxmlformats-officedocument.presentationml.tags+xml"/>
  <Override PartName="/ppt/notesSlides/notesSlide27.xml" ContentType="application/vnd.openxmlformats-officedocument.presentationml.notesSlide+xml"/>
  <Override PartName="/ppt/tags/tag15.xml" ContentType="application/vnd.openxmlformats-officedocument.presentationml.tags+xml"/>
  <Override PartName="/ppt/notesSlides/notesSlide28.xml" ContentType="application/vnd.openxmlformats-officedocument.presentationml.notesSlide+xml"/>
  <Override PartName="/ppt/tags/tag16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17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8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19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20.xml" ContentType="application/vnd.openxmlformats-officedocument.presentationml.tags+xml"/>
  <Override PartName="/ppt/notesSlides/notesSlide4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21.xml" ContentType="application/vnd.openxmlformats-officedocument.presentationml.tags+xml"/>
  <Override PartName="/ppt/notesSlides/notesSlide45.xml" ContentType="application/vnd.openxmlformats-officedocument.presentationml.notesSlide+xml"/>
  <Override PartName="/ppt/tags/tag22.xml" ContentType="application/vnd.openxmlformats-officedocument.presentationml.tags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tags/tag23.xml" ContentType="application/vnd.openxmlformats-officedocument.presentationml.tags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57" r:id="rId2"/>
    <p:sldId id="398" r:id="rId3"/>
    <p:sldId id="406" r:id="rId4"/>
    <p:sldId id="400" r:id="rId5"/>
    <p:sldId id="408" r:id="rId6"/>
    <p:sldId id="407" r:id="rId7"/>
    <p:sldId id="410" r:id="rId8"/>
    <p:sldId id="453" r:id="rId9"/>
    <p:sldId id="454" r:id="rId10"/>
    <p:sldId id="455" r:id="rId11"/>
    <p:sldId id="456" r:id="rId12"/>
    <p:sldId id="457" r:id="rId13"/>
    <p:sldId id="458" r:id="rId14"/>
    <p:sldId id="459" r:id="rId15"/>
    <p:sldId id="460" r:id="rId16"/>
    <p:sldId id="461" r:id="rId17"/>
    <p:sldId id="402" r:id="rId18"/>
    <p:sldId id="417" r:id="rId19"/>
    <p:sldId id="462" r:id="rId20"/>
    <p:sldId id="463" r:id="rId21"/>
    <p:sldId id="464" r:id="rId22"/>
    <p:sldId id="418" r:id="rId23"/>
    <p:sldId id="412" r:id="rId24"/>
    <p:sldId id="419" r:id="rId25"/>
    <p:sldId id="420" r:id="rId26"/>
    <p:sldId id="449" r:id="rId27"/>
    <p:sldId id="423" r:id="rId28"/>
    <p:sldId id="421" r:id="rId29"/>
    <p:sldId id="415" r:id="rId30"/>
    <p:sldId id="447" r:id="rId31"/>
    <p:sldId id="435" r:id="rId32"/>
    <p:sldId id="436" r:id="rId33"/>
    <p:sldId id="437" r:id="rId34"/>
    <p:sldId id="438" r:id="rId35"/>
    <p:sldId id="439" r:id="rId36"/>
    <p:sldId id="466" r:id="rId37"/>
    <p:sldId id="465" r:id="rId38"/>
    <p:sldId id="427" r:id="rId39"/>
    <p:sldId id="428" r:id="rId40"/>
    <p:sldId id="403" r:id="rId41"/>
    <p:sldId id="425" r:id="rId42"/>
    <p:sldId id="442" r:id="rId43"/>
    <p:sldId id="443" r:id="rId44"/>
    <p:sldId id="444" r:id="rId45"/>
    <p:sldId id="445" r:id="rId46"/>
    <p:sldId id="446" r:id="rId47"/>
    <p:sldId id="416" r:id="rId48"/>
    <p:sldId id="404" r:id="rId49"/>
    <p:sldId id="452" r:id="rId50"/>
    <p:sldId id="448" r:id="rId51"/>
    <p:sldId id="397" r:id="rId52"/>
    <p:sldId id="424" r:id="rId53"/>
    <p:sldId id="450" r:id="rId54"/>
    <p:sldId id="451" r:id="rId55"/>
    <p:sldId id="467" r:id="rId56"/>
  </p:sldIdLst>
  <p:sldSz cx="12192000" cy="6858000"/>
  <p:notesSz cx="6858000" cy="9144000"/>
  <p:defaultTextStyle>
    <a:defPPr>
      <a:defRPr lang="en-US"/>
    </a:defPPr>
    <a:lvl1pPr marL="0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1A1A1A"/>
    <a:srgbClr val="A0116A"/>
    <a:srgbClr val="FF9F9F"/>
    <a:srgbClr val="FF4F4F"/>
    <a:srgbClr val="406E98"/>
    <a:srgbClr val="41719C"/>
    <a:srgbClr val="A65016"/>
    <a:srgbClr val="640000"/>
    <a:srgbClr val="D366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827" autoAdjust="0"/>
    <p:restoredTop sz="84488" autoAdjust="0"/>
  </p:normalViewPr>
  <p:slideViewPr>
    <p:cSldViewPr snapToGrid="0">
      <p:cViewPr varScale="1">
        <p:scale>
          <a:sx n="62" d="100"/>
          <a:sy n="62" d="100"/>
        </p:scale>
        <p:origin x="232" y="728"/>
      </p:cViewPr>
      <p:guideLst/>
    </p:cSldViewPr>
  </p:slideViewPr>
  <p:notesTextViewPr>
    <p:cViewPr>
      <p:scale>
        <a:sx n="105" d="100"/>
        <a:sy n="105" d="100"/>
      </p:scale>
      <p:origin x="0" y="0"/>
    </p:cViewPr>
  </p:notesTextViewPr>
  <p:sorterViewPr>
    <p:cViewPr>
      <p:scale>
        <a:sx n="100" d="100"/>
        <a:sy n="100" d="100"/>
      </p:scale>
      <p:origin x="0" y="-9368"/>
    </p:cViewPr>
  </p:sorterViewPr>
  <p:notesViewPr>
    <p:cSldViewPr snapToGrid="0">
      <p:cViewPr varScale="1">
        <p:scale>
          <a:sx n="92" d="100"/>
          <a:sy n="92" d="100"/>
        </p:scale>
        <p:origin x="3516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handoutMaster" Target="handoutMasters/handoutMaster1.xml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MSAA Memory Footprint</a:t>
            </a:r>
          </a:p>
        </c:rich>
      </c:tx>
      <c:layout>
        <c:manualLayout>
          <c:xMode val="edge"/>
          <c:yMode val="edge"/>
          <c:x val="0.214159420331638"/>
          <c:y val="0.02334913996568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byte/pixel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1x</c:v>
                </c:pt>
                <c:pt idx="1">
                  <c:v>4x</c:v>
                </c:pt>
                <c:pt idx="2">
                  <c:v>8x</c:v>
                </c:pt>
                <c:pt idx="3">
                  <c:v>16x</c:v>
                </c:pt>
                <c:pt idx="4">
                  <c:v>32x</c:v>
                </c:pt>
                <c:pt idx="5">
                  <c:v>64x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8.0</c:v>
                </c:pt>
                <c:pt idx="1">
                  <c:v>32.0</c:v>
                </c:pt>
                <c:pt idx="2">
                  <c:v>64.0</c:v>
                </c:pt>
                <c:pt idx="3">
                  <c:v>128.0</c:v>
                </c:pt>
                <c:pt idx="4">
                  <c:v>256.0</c:v>
                </c:pt>
                <c:pt idx="5">
                  <c:v>512.0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110306864"/>
        <c:axId val="2113205152"/>
      </c:lineChart>
      <c:catAx>
        <c:axId val="2110306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113205152"/>
        <c:crosses val="autoZero"/>
        <c:auto val="1"/>
        <c:lblAlgn val="ctr"/>
        <c:lblOffset val="100"/>
        <c:noMultiLvlLbl val="0"/>
      </c:catAx>
      <c:valAx>
        <c:axId val="2113205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110306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9113312007874"/>
          <c:y val="0.0446263430229252"/>
          <c:w val="0.804774114173228"/>
          <c:h val="0.838911998896001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4S SBAA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</c:f>
              <c:strCache>
                <c:ptCount val="1"/>
                <c:pt idx="0">
                  <c:v>Bytes/Pixel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80.0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4S DCAA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</c:f>
              <c:strCache>
                <c:ptCount val="1"/>
                <c:pt idx="0">
                  <c:v>Bytes/Pixel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112.0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8x MSAA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Sheet1!$A$2</c:f>
              <c:strCache>
                <c:ptCount val="1"/>
                <c:pt idx="0">
                  <c:v>Bytes/Pixel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128.0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64x SS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Sheet1!$A$2</c:f>
              <c:strCache>
                <c:ptCount val="1"/>
                <c:pt idx="0">
                  <c:v>Bytes/Pixel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1024.0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94396848"/>
        <c:axId val="-2094743200"/>
        <c:axId val="0"/>
      </c:bar3DChart>
      <c:catAx>
        <c:axId val="-20943968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2094743200"/>
        <c:crosses val="autoZero"/>
        <c:auto val="1"/>
        <c:lblAlgn val="ctr"/>
        <c:lblOffset val="100"/>
        <c:noMultiLvlLbl val="0"/>
      </c:catAx>
      <c:valAx>
        <c:axId val="-20947432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2094396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0315905511811024"/>
          <c:y val="0.217355846050936"/>
          <c:w val="0.127784448818898"/>
          <c:h val="0.5287758454248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Relationship Id="rId2" Type="http://schemas.openxmlformats.org/officeDocument/2006/relationships/image" Target="../media/image41.wmf"/><Relationship Id="rId3" Type="http://schemas.openxmlformats.org/officeDocument/2006/relationships/image" Target="../media/image39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4" Type="http://schemas.openxmlformats.org/officeDocument/2006/relationships/image" Target="../media/image39.wmf"/><Relationship Id="rId1" Type="http://schemas.openxmlformats.org/officeDocument/2006/relationships/image" Target="../media/image44.wmf"/><Relationship Id="rId2" Type="http://schemas.openxmlformats.org/officeDocument/2006/relationships/image" Target="../media/image43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Relationship Id="rId2" Type="http://schemas.openxmlformats.org/officeDocument/2006/relationships/image" Target="../media/image49.wmf"/><Relationship Id="rId3" Type="http://schemas.openxmlformats.org/officeDocument/2006/relationships/image" Target="../media/image5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Relationship Id="rId2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Relationship Id="rId2" Type="http://schemas.openxmlformats.org/officeDocument/2006/relationships/image" Target="../media/image22.wmf"/><Relationship Id="rId3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4" Type="http://schemas.openxmlformats.org/officeDocument/2006/relationships/image" Target="../media/image20.wmf"/><Relationship Id="rId1" Type="http://schemas.openxmlformats.org/officeDocument/2006/relationships/image" Target="../media/image25.wmf"/><Relationship Id="rId2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Relationship Id="rId2" Type="http://schemas.openxmlformats.org/officeDocument/2006/relationships/image" Target="../media/image3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Relationship Id="rId2" Type="http://schemas.openxmlformats.org/officeDocument/2006/relationships/image" Target="../media/image33.wmf"/><Relationship Id="rId3" Type="http://schemas.openxmlformats.org/officeDocument/2006/relationships/image" Target="../media/image3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4" Type="http://schemas.openxmlformats.org/officeDocument/2006/relationships/image" Target="../media/image31.wmf"/><Relationship Id="rId1" Type="http://schemas.openxmlformats.org/officeDocument/2006/relationships/image" Target="../media/image34.wmf"/><Relationship Id="rId2" Type="http://schemas.openxmlformats.org/officeDocument/2006/relationships/image" Target="../media/image3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Relationship Id="rId2" Type="http://schemas.openxmlformats.org/officeDocument/2006/relationships/image" Target="../media/image3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0B03AA-0425-4753-AB60-1BC2AC2C9FF3}" type="datetimeFigureOut">
              <a:rPr lang="zh-CN" altLang="en-US" smtClean="0"/>
              <a:t>15/8/6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20C4AF-C981-446D-A44F-70FF570D9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576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E7F65-5D79-4039-BFD0-F86B8DC55512}" type="datetimeFigureOut">
              <a:rPr lang="en-US" smtClean="0"/>
              <a:t>8/6/15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20D90-E294-4AE9-BC95-03C661796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171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0D90-E294-4AE9-BC95-03C6617965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00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pipeline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picks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closer one to the viewer and save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it in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depth resolved </a:t>
            </a:r>
            <a:r>
              <a:rPr kumimoji="1" lang="en-US" altLang="zh-CN" baseline="0" dirty="0" err="1" smtClean="0"/>
              <a:t>framebuffer</a:t>
            </a:r>
            <a:r>
              <a:rPr kumimoji="1" lang="en-US" altLang="zh-CN" baseline="0" dirty="0" smtClean="0"/>
              <a:t>, which is what we see on screen.</a:t>
            </a:r>
          </a:p>
          <a:p>
            <a:endParaRPr kumimoji="1" lang="en-US" altLang="zh-CN" baseline="0" dirty="0" smtClean="0"/>
          </a:p>
          <a:p>
            <a:pPr marL="0" marR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aseline="0" dirty="0" smtClean="0"/>
              <a:t>Note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that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we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need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to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store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depth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and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color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values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for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times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MSAA.</a:t>
            </a:r>
            <a:endParaRPr kumimoji="1" lang="zh-CN" altLang="en-US" dirty="0" smtClean="0"/>
          </a:p>
          <a:p>
            <a:endParaRPr kumimoji="1" lang="en-US" altLang="zh-CN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0D90-E294-4AE9-BC95-03C6617965F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15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Now</a:t>
            </a:r>
            <a:r>
              <a:rPr lang="zh-CN" altLang="en-US" dirty="0" smtClean="0"/>
              <a:t> </a:t>
            </a:r>
            <a:r>
              <a:rPr lang="en-US" altLang="zh-CN" dirty="0" smtClean="0"/>
              <a:t>let’s</a:t>
            </a:r>
            <a:r>
              <a:rPr lang="zh-CN" altLang="en-US" dirty="0" smtClean="0"/>
              <a:t> </a:t>
            </a:r>
            <a:r>
              <a:rPr lang="en-US" altLang="zh-CN" dirty="0" smtClean="0"/>
              <a:t>see</a:t>
            </a:r>
            <a:r>
              <a:rPr lang="zh-CN" altLang="en-US" dirty="0" smtClean="0"/>
              <a:t> </a:t>
            </a:r>
            <a:r>
              <a:rPr lang="en-US" altLang="zh-CN" dirty="0" smtClean="0"/>
              <a:t>our</a:t>
            </a:r>
            <a:r>
              <a:rPr lang="zh-CN" altLang="en-US" dirty="0" smtClean="0"/>
              <a:t> </a:t>
            </a:r>
            <a:r>
              <a:rPr lang="en-US" altLang="zh-CN" dirty="0" smtClean="0"/>
              <a:t>algorithm.</a:t>
            </a:r>
            <a:r>
              <a:rPr lang="zh-CN" altLang="en-US" dirty="0" smtClean="0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0D90-E294-4AE9-BC95-03C6617965F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40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 triangle</a:t>
            </a:r>
            <a:r>
              <a:rPr lang="en-US" altLang="zh-CN" baseline="0" dirty="0" smtClean="0"/>
              <a:t> is still rasterized into fragments…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0D90-E294-4AE9-BC95-03C6617965F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485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Instead of generating</a:t>
            </a:r>
            <a:r>
              <a:rPr lang="en-US" altLang="zh-CN" baseline="0" dirty="0" smtClean="0"/>
              <a:t> depth…high fidelity coverage mask which can have arbitrary number of samples per pixel…it has 64 samples per pixel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0D90-E294-4AE9-BC95-03C6617965F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307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Once</a:t>
            </a:r>
            <a:r>
              <a:rPr lang="en-US" altLang="zh-CN" baseline="0" dirty="0" smtClean="0"/>
              <a:t> we get the coverage mask…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If the merge is successful…If the merge failed, we potentially need to discard one of the surfaces to obey the space constraint…which may throw away coverage information and cause leaking, </a:t>
            </a:r>
            <a:r>
              <a:rPr lang="en-US" altLang="zh-CN" baseline="0" dirty="0" smtClean="0"/>
              <a:t>which is </a:t>
            </a:r>
            <a:r>
              <a:rPr lang="en-US" altLang="zh-CN" baseline="0" dirty="0" smtClean="0"/>
              <a:t>high undesired.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0D90-E294-4AE9-BC95-03C6617965F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47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To</a:t>
            </a:r>
            <a:r>
              <a:rPr lang="en-US" altLang="zh-CN" baseline="0" dirty="0" smtClean="0"/>
              <a:t> solve this problem, we introduce an extra step of…to preserve the information.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0D90-E294-4AE9-BC95-03C6617965F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571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After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all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fragments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processed,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use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final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depth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resolve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step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generate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err="1" smtClean="0"/>
              <a:t>framebuffer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display.</a:t>
            </a:r>
            <a:r>
              <a:rPr lang="zh-CN" altLang="en-US" baseline="0" dirty="0" smtClean="0"/>
              <a:t> 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0D90-E294-4AE9-BC95-03C6617965F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9228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first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step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coverage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map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generation…only</a:t>
            </a:r>
            <a:r>
              <a:rPr kumimoji="1" lang="en-US" altLang="zh-CN" baseline="0" dirty="0" smtClean="0"/>
              <a:t> 1 bit, so we can use high sampling rate.</a:t>
            </a:r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0D90-E294-4AE9-BC95-03C6617965F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023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build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coverage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map…</a:t>
            </a:r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0D90-E294-4AE9-BC95-03C6617965F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209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…the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first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step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to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project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triangle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onto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screen,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just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like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normal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view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projection.</a:t>
            </a:r>
            <a:r>
              <a:rPr kumimoji="1" lang="zh-CN" altLang="en-US" baseline="0" dirty="0" smtClean="0"/>
              <a:t> </a:t>
            </a:r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0D90-E294-4AE9-BC95-03C6617965F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767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baseline="0" dirty="0" smtClean="0"/>
              <a:t>Geometric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anti-aliasing...</a:t>
            </a:r>
            <a:endParaRPr kumimoji="1" lang="zh-CN" altLang="en-US" baseline="0" dirty="0" smtClean="0"/>
          </a:p>
          <a:p>
            <a:endParaRPr kumimoji="1" lang="zh-CN" altLang="en-US" baseline="0" dirty="0" smtClean="0"/>
          </a:p>
          <a:p>
            <a:r>
              <a:rPr kumimoji="1" lang="en-US" altLang="zh-CN" baseline="0" dirty="0" smtClean="0"/>
              <a:t>...With </a:t>
            </a:r>
            <a:r>
              <a:rPr kumimoji="1" lang="en-US" altLang="zh-CN" baseline="0" dirty="0" smtClean="0"/>
              <a:t>the development of real-time technology…movie-like scenes in games with complex pixels.</a:t>
            </a:r>
          </a:p>
          <a:p>
            <a:endParaRPr kumimoji="1" lang="en-US" altLang="zh-CN" baseline="0" dirty="0" smtClean="0"/>
          </a:p>
          <a:p>
            <a:r>
              <a:rPr kumimoji="1" lang="en-US" altLang="zh-CN" baseline="0" dirty="0" smtClean="0"/>
              <a:t>…gold standard, it decouples shading and visibility sampling rate by shading once per fragment and test depth at multiple locations, thus reducing shading cost.</a:t>
            </a:r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0D90-E294-4AE9-BC95-03C6617965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66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baseline="0" dirty="0" smtClean="0"/>
              <a:t>From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this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projection… 2D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line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function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for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each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edge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of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projected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triangle,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and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we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define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one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side…</a:t>
            </a:r>
          </a:p>
          <a:p>
            <a:endParaRPr kumimoji="1" lang="en-US" altLang="zh-CN" baseline="0" dirty="0" smtClean="0"/>
          </a:p>
          <a:p>
            <a:r>
              <a:rPr kumimoji="1" lang="en-US" altLang="zh-CN" baseline="0" dirty="0" smtClean="0"/>
              <a:t>…we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discretize </a:t>
            </a:r>
            <a:r>
              <a:rPr kumimoji="1" lang="en-US" altLang="zh-CN" baseline="0" dirty="0" smtClean="0"/>
              <a:t>the </a:t>
            </a:r>
            <a:r>
              <a:rPr kumimoji="1" lang="en-US" altLang="zh-CN" baseline="0" dirty="0" smtClean="0"/>
              <a:t>line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into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one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of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entries of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pre-computed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look-up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table,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where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we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store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coverage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map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for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each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line.</a:t>
            </a:r>
            <a:r>
              <a:rPr kumimoji="1" lang="zh-CN" altLang="en-US" baseline="0" dirty="0" smtClean="0"/>
              <a:t> </a:t>
            </a:r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0D90-E294-4AE9-BC95-03C6617965F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003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baseline="0" dirty="0" smtClean="0"/>
              <a:t>Finally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we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combine 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maps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of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3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edges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to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get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final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coverage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map.</a:t>
            </a:r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0D90-E294-4AE9-BC95-03C6617965F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5818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Once we get</a:t>
            </a:r>
            <a:r>
              <a:rPr kumimoji="1" lang="en-US" altLang="zh-CN" baseline="0" dirty="0" smtClean="0"/>
              <a:t> the coverage map</a:t>
            </a:r>
            <a:r>
              <a:rPr kumimoji="1" lang="en-US" altLang="zh-CN" baseline="0" dirty="0" smtClean="0"/>
              <a:t>,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…</a:t>
            </a:r>
            <a:endParaRPr kumimoji="1" lang="en-US" altLang="zh-CN" dirty="0" smtClean="0"/>
          </a:p>
          <a:p>
            <a:endParaRPr kumimoji="1" lang="en-US" altLang="zh-CN" dirty="0" smtClean="0"/>
          </a:p>
          <a:p>
            <a:r>
              <a:rPr kumimoji="1" lang="en-US" altLang="zh-CN" dirty="0" smtClean="0"/>
              <a:t>…if the merge failed,</a:t>
            </a:r>
            <a:r>
              <a:rPr kumimoji="1" lang="en-US" altLang="zh-CN" baseline="0" dirty="0" smtClean="0"/>
              <a:t> we try to add…</a:t>
            </a:r>
          </a:p>
          <a:p>
            <a:endParaRPr kumimoji="1" lang="en-US" altLang="zh-CN" baseline="0" dirty="0" smtClean="0"/>
          </a:p>
          <a:p>
            <a:r>
              <a:rPr kumimoji="1" lang="en-US" altLang="zh-CN" baseline="0" dirty="0" smtClean="0"/>
              <a:t>Through this merging, we can…</a:t>
            </a:r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0D90-E294-4AE9-BC95-03C6617965F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38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We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have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2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rules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to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decide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whether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to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merge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or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not…Dot product…</a:t>
            </a:r>
          </a:p>
          <a:p>
            <a:endParaRPr kumimoji="1" lang="en-US" altLang="zh-CN" baseline="0" dirty="0" smtClean="0"/>
          </a:p>
          <a:p>
            <a:r>
              <a:rPr kumimoji="1" lang="en-US" altLang="zh-CN" baseline="0" dirty="0" smtClean="0"/>
              <a:t>…This </a:t>
            </a:r>
            <a:r>
              <a:rPr kumimoji="1" lang="en-US" altLang="zh-CN" baseline="0" dirty="0" smtClean="0"/>
              <a:t>ensures that the two surfaces are facing the similar direction…</a:t>
            </a:r>
          </a:p>
          <a:p>
            <a:endParaRPr kumimoji="1" lang="en-US" altLang="zh-CN" baseline="0" dirty="0" smtClean="0"/>
          </a:p>
          <a:p>
            <a:r>
              <a:rPr kumimoji="1" lang="en-US" altLang="zh-CN" baseline="0" dirty="0" smtClean="0"/>
              <a:t>…This </a:t>
            </a:r>
            <a:r>
              <a:rPr kumimoji="1" lang="en-US" altLang="zh-CN" baseline="0" dirty="0" smtClean="0"/>
              <a:t>ensures that the two surfaces are approximately at the same space position.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0D90-E294-4AE9-BC95-03C6617965F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195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We keep 4 surface</a:t>
            </a:r>
            <a:r>
              <a:rPr kumimoji="1" lang="en-US" altLang="zh-CN" baseline="0" dirty="0" smtClean="0"/>
              <a:t> per pixel at most…</a:t>
            </a:r>
            <a:endParaRPr kumimoji="1" lang="en-US" altLang="zh-CN" dirty="0" smtClean="0"/>
          </a:p>
          <a:p>
            <a:endParaRPr kumimoji="1" lang="en-US" altLang="zh-CN" dirty="0" smtClean="0"/>
          </a:p>
          <a:p>
            <a:r>
              <a:rPr kumimoji="1" lang="en-US" altLang="zh-CN" dirty="0" smtClean="0"/>
              <a:t>…In</a:t>
            </a:r>
            <a:r>
              <a:rPr kumimoji="1" lang="en-US" altLang="zh-CN" baseline="0" dirty="0" smtClean="0"/>
              <a:t> order to process all geometry in a single pass, we use </a:t>
            </a:r>
            <a:r>
              <a:rPr kumimoji="1" lang="en-US" altLang="zh-CN" baseline="0" dirty="0" err="1" smtClean="0"/>
              <a:t>lossy</a:t>
            </a:r>
            <a:r>
              <a:rPr kumimoji="1" lang="en-US" altLang="zh-CN" baseline="0" dirty="0" smtClean="0"/>
              <a:t>…instead of clustering…like AGAA</a:t>
            </a:r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0D90-E294-4AE9-BC95-03C6617965F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005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If the merge failed,</a:t>
            </a:r>
            <a:r>
              <a:rPr lang="en-US" altLang="zh-CN" baseline="0" dirty="0" smtClean="0"/>
              <a:t> we add the fragment as a surface into the list. When the list is also full, we need to discard one surface to obey the space constraint. A good choice is to…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0D90-E294-4AE9-BC95-03C6617965F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721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So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how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does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leaking…</a:t>
            </a:r>
            <a:endParaRPr kumimoji="1" lang="zh-CN" altLang="en-US" dirty="0" smtClean="0"/>
          </a:p>
          <a:p>
            <a:endParaRPr kumimoji="1" lang="zh-CN" altLang="en-US" dirty="0" smtClean="0"/>
          </a:p>
          <a:p>
            <a:r>
              <a:rPr kumimoji="1" lang="en-US" altLang="zh-CN" dirty="0" smtClean="0"/>
              <a:t>…</a:t>
            </a:r>
            <a:r>
              <a:rPr kumimoji="1" lang="en-US" altLang="zh-CN" dirty="0" smtClean="0"/>
              <a:t>Blue surfaces has large depth derivatives, so their </a:t>
            </a:r>
            <a:r>
              <a:rPr kumimoji="1" lang="en-US" altLang="zh-CN" dirty="0" err="1" smtClean="0"/>
              <a:t>pixelwise</a:t>
            </a:r>
            <a:r>
              <a:rPr kumimoji="1" lang="en-US" altLang="zh-CN" baseline="0" dirty="0" smtClean="0"/>
              <a:t> bounding boxes…overlap…</a:t>
            </a:r>
          </a:p>
          <a:p>
            <a:endParaRPr kumimoji="1" lang="en-US" altLang="zh-CN" baseline="0" dirty="0" smtClean="0"/>
          </a:p>
          <a:p>
            <a:r>
              <a:rPr kumimoji="1" lang="en-US" altLang="zh-CN" baseline="0" dirty="0" smtClean="0"/>
              <a:t>At this time we cannot tell that the blue surfaces are covering the red one, so a good choice is…let the coverage be decided at final depth resolve </a:t>
            </a:r>
            <a:r>
              <a:rPr kumimoji="1" lang="en-US" altLang="zh-CN" baseline="0" dirty="0" smtClean="0"/>
              <a:t>step…</a:t>
            </a:r>
            <a:endParaRPr kumimoji="1" lang="en-US" altLang="zh-CN" baseline="0" dirty="0" smtClean="0"/>
          </a:p>
          <a:p>
            <a:endParaRPr kumimoji="1" lang="en-US" altLang="zh-CN" baseline="0" dirty="0" smtClean="0"/>
          </a:p>
          <a:p>
            <a:r>
              <a:rPr kumimoji="1" lang="en-US" altLang="zh-CN" baseline="0" dirty="0" smtClean="0"/>
              <a:t>…so we have to discard the 5</a:t>
            </a:r>
            <a:r>
              <a:rPr kumimoji="1" lang="en-US" altLang="zh-CN" baseline="30000" dirty="0" smtClean="0"/>
              <a:t>th</a:t>
            </a:r>
            <a:r>
              <a:rPr kumimoji="1" lang="en-US" altLang="zh-CN" baseline="0" dirty="0" smtClean="0"/>
              <a:t> surface because it has…this will make the pixel reddish…</a:t>
            </a:r>
          </a:p>
          <a:p>
            <a:endParaRPr kumimoji="1" lang="en-US" altLang="zh-CN" baseline="0" dirty="0" smtClean="0"/>
          </a:p>
          <a:p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0D90-E294-4AE9-BC95-03C6617965F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07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We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can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see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that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discarding</a:t>
            </a:r>
            <a:r>
              <a:rPr kumimoji="1" lang="en-US" altLang="zh-CN" baseline="0" dirty="0" smtClean="0"/>
              <a:t> </a:t>
            </a:r>
            <a:r>
              <a:rPr kumimoji="1" lang="en-US" altLang="zh-CN" baseline="0" dirty="0" smtClean="0"/>
              <a:t>small, nearby surfaces are likely to cause leaks.</a:t>
            </a:r>
          </a:p>
          <a:p>
            <a:endParaRPr kumimoji="1" lang="en-US" altLang="zh-CN" baseline="0" dirty="0" smtClean="0"/>
          </a:p>
          <a:p>
            <a:r>
              <a:rPr kumimoji="1" lang="en-US" altLang="zh-CN" baseline="0" dirty="0" smtClean="0"/>
              <a:t>We prefer to avoid discarding those geometries, even at the cost of blurring color of ..</a:t>
            </a:r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0D90-E294-4AE9-BC95-03C6617965F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2094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Our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solution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is,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to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give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smallest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surface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second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chance.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To do that, …</a:t>
            </a:r>
          </a:p>
          <a:p>
            <a:endParaRPr kumimoji="1" lang="en-US" altLang="zh-CN" baseline="0" dirty="0" smtClean="0"/>
          </a:p>
          <a:p>
            <a:r>
              <a:rPr kumimoji="1" lang="en-US" altLang="zh-CN" baseline="0" dirty="0" smtClean="0"/>
              <a:t>…Note that we never try to discard the front most one…</a:t>
            </a:r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0D90-E294-4AE9-BC95-03C6617965F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602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For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implementation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aspect,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we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use CR to process the pixels that are not covered at the center.</a:t>
            </a:r>
          </a:p>
          <a:p>
            <a:endParaRPr kumimoji="1" lang="en-US" altLang="zh-CN" baseline="0" dirty="0" smtClean="0"/>
          </a:p>
          <a:p>
            <a:r>
              <a:rPr kumimoji="1" lang="en-US" altLang="zh-CN" baseline="0" dirty="0" smtClean="0"/>
              <a:t>Because we use </a:t>
            </a:r>
            <a:r>
              <a:rPr kumimoji="1" lang="en-US" altLang="zh-CN" baseline="0" dirty="0" err="1" smtClean="0"/>
              <a:t>lossy</a:t>
            </a:r>
            <a:r>
              <a:rPr kumimoji="1" lang="en-US" altLang="zh-CN" baseline="0" dirty="0" smtClean="0"/>
              <a:t>…rules, our geometry process ordering need to be the same for every frame to avoid discard &amp; temporal artifact. PSI ensures that the ordering to be the same as API call ordering and fragments are processed one at a time in a pixel, so we have no…</a:t>
            </a:r>
            <a:endParaRPr kumimoji="1" lang="zh-CN" alt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0D90-E294-4AE9-BC95-03C6617965F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29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Let’s see rough </a:t>
            </a:r>
            <a:r>
              <a:rPr lang="en-US" altLang="zh-CN" dirty="0" err="1" smtClean="0"/>
              <a:t>esitimation</a:t>
            </a:r>
            <a:r>
              <a:rPr lang="en-US" altLang="zh-CN" dirty="0" smtClean="0"/>
              <a:t>…</a:t>
            </a:r>
            <a:r>
              <a:rPr lang="en-US" altLang="zh-CN" baseline="0" dirty="0" smtClean="0"/>
              <a:t>Note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that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growth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linear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respect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number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of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samples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pixel,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reaches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1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gigabyte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forward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pipeline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for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64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samples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pixel,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will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get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even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worse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for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deferred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pipeline.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9512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</a:t>
            </a:r>
            <a:r>
              <a:rPr lang="en-US" altLang="zh-CN" baseline="0" dirty="0" smtClean="0"/>
              <a:t> first scene is</a:t>
            </a:r>
            <a:r>
              <a:rPr lang="en-US" altLang="zh-CN" dirty="0" smtClean="0"/>
              <a:t>…It</a:t>
            </a:r>
            <a:r>
              <a:rPr lang="en-US" altLang="zh-CN" baseline="0" dirty="0" smtClean="0"/>
              <a:t> has a lot of small geometry, which is hard for conventional…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0D90-E294-4AE9-BC95-03C6617965F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5321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Suffering from low…SBAA result is not continuous</a:t>
            </a:r>
            <a:r>
              <a:rPr lang="en-US" altLang="zh-CN" baseline="0" dirty="0" smtClean="0"/>
              <a:t> and highly aliased on the tentacles.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0D90-E294-4AE9-BC95-03C6617965F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44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MSAA shows similar result as they all use the same sampling rates.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0D90-E294-4AE9-BC95-03C6617965F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8234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Our result is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anti-aliased a lot better,</a:t>
            </a:r>
            <a:r>
              <a:rPr lang="en-US" altLang="zh-CN" baseline="0" dirty="0" smtClean="0"/>
              <a:t> with continuous </a:t>
            </a:r>
            <a:r>
              <a:rPr lang="en-US" altLang="zh-CN" baseline="0" dirty="0" err="1" smtClean="0"/>
              <a:t>boundries</a:t>
            </a:r>
            <a:r>
              <a:rPr lang="en-US" altLang="zh-CN" baseline="0" dirty="0" smtClean="0"/>
              <a:t>, and our result is very similar with the 512 samples per pixel </a:t>
            </a:r>
            <a:r>
              <a:rPr lang="en-US" altLang="zh-CN" baseline="0" dirty="0" err="1" smtClean="0"/>
              <a:t>supersampling</a:t>
            </a:r>
            <a:r>
              <a:rPr lang="en-US" altLang="zh-CN" baseline="0" dirty="0" smtClean="0"/>
              <a:t> result.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0D90-E294-4AE9-BC95-03C6617965F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0222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We</a:t>
            </a:r>
            <a:r>
              <a:rPr kumimoji="1" lang="en-US" altLang="zh-CN" baseline="0" dirty="0" smtClean="0"/>
              <a:t> can see that we have much less flickering on the tentacle tips than MSAA in the video.</a:t>
            </a:r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0D90-E294-4AE9-BC95-03C6617965F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3085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</a:t>
            </a:r>
            <a:r>
              <a:rPr lang="en-US" altLang="zh-CN" baseline="0" dirty="0" smtClean="0"/>
              <a:t> second scene is Citadel, which is a game like scene that has large geometry as well as fine details.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0D90-E294-4AE9-BC95-03C6617965F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87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For</a:t>
            </a:r>
            <a:r>
              <a:rPr lang="en-US" altLang="zh-CN" baseline="0" dirty="0" smtClean="0"/>
              <a:t> the tree branches, MSAA result still has alias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0D90-E294-4AE9-BC95-03C6617965F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451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Our method shows pixels</a:t>
            </a:r>
            <a:r>
              <a:rPr lang="en-US" altLang="zh-CN" baseline="0" dirty="0" smtClean="0"/>
              <a:t> with smoother transition </a:t>
            </a:r>
            <a:r>
              <a:rPr lang="en-US" altLang="zh-CN" dirty="0" smtClean="0"/>
              <a:t>on</a:t>
            </a:r>
            <a:r>
              <a:rPr lang="en-US" altLang="zh-CN" baseline="0" dirty="0" smtClean="0"/>
              <a:t> the branches, which is closer to 512x </a:t>
            </a:r>
            <a:r>
              <a:rPr lang="en-US" altLang="zh-CN" baseline="0" dirty="0" err="1" smtClean="0"/>
              <a:t>supersampling</a:t>
            </a:r>
            <a:r>
              <a:rPr lang="en-US" altLang="zh-CN" baseline="0" dirty="0" smtClean="0"/>
              <a:t> result.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0D90-E294-4AE9-BC95-03C6617965F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2927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Here is the map</a:t>
            </a:r>
            <a:r>
              <a:rPr lang="en-US" altLang="zh-CN" baseline="0" dirty="0" smtClean="0"/>
              <a:t> of </a:t>
            </a:r>
            <a:r>
              <a:rPr lang="en-US" altLang="zh-CN" dirty="0" smtClean="0"/>
              <a:t>number of surfaces.</a:t>
            </a:r>
            <a:r>
              <a:rPr lang="en-US" altLang="zh-CN" baseline="0" dirty="0" smtClean="0"/>
              <a:t> We can see that for the most part, it only has 1 surfaces, and for the complex regions it reaches 4 surfaces per pixel.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0D90-E294-4AE9-BC95-03C6617965F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86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…which </a:t>
            </a:r>
            <a:r>
              <a:rPr lang="en-US" altLang="zh-CN" baseline="0" dirty="0" smtClean="0"/>
              <a:t>has colored texture information.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0D90-E294-4AE9-BC95-03C6617965F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22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For related works, </a:t>
            </a:r>
            <a:r>
              <a:rPr kumimoji="1" lang="en-US" altLang="zh-CN" baseline="0" dirty="0" smtClean="0"/>
              <a:t>Simple/complex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method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decouples shading and visibility sampling rates for deferred pipeline…</a:t>
            </a:r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0D90-E294-4AE9-BC95-03C6617965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91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At the bottom of the pillar where there are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some fine edges, SBAA shows abrupt</a:t>
            </a:r>
            <a:r>
              <a:rPr lang="en-US" altLang="zh-CN" baseline="0" dirty="0" smtClean="0"/>
              <a:t> pixel color changes.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0D90-E294-4AE9-BC95-03C6617965F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86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MSAA suffers from the same issue at those</a:t>
            </a:r>
            <a:r>
              <a:rPr lang="en-US" altLang="zh-CN" baseline="0" dirty="0" smtClean="0"/>
              <a:t> places too.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0D90-E294-4AE9-BC95-03C6617965F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71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Our algorithm</a:t>
            </a:r>
            <a:r>
              <a:rPr lang="en-US" altLang="zh-CN" baseline="0" dirty="0" smtClean="0"/>
              <a:t> shows smoother transition at the edges, which is anti </a:t>
            </a:r>
            <a:r>
              <a:rPr lang="en-US" altLang="zh-CN" baseline="0" dirty="0" smtClean="0"/>
              <a:t>aliased.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0D90-E294-4AE9-BC95-03C6617965F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8004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And our result is close to 512 time </a:t>
            </a:r>
            <a:r>
              <a:rPr lang="en-US" altLang="zh-CN" dirty="0" err="1" smtClean="0"/>
              <a:t>supersampling</a:t>
            </a:r>
            <a:r>
              <a:rPr lang="en-US" altLang="zh-CN" dirty="0" smtClean="0"/>
              <a:t> result.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0D90-E294-4AE9-BC95-03C6617965F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316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On</a:t>
            </a:r>
            <a:r>
              <a:rPr lang="en-US" altLang="zh-CN" baseline="0" dirty="0" smtClean="0"/>
              <a:t> memory consumption, our current implementation takes 112 bytes per pixel, and 8x MSAA…For similar quality comparison, 64x SS…</a:t>
            </a:r>
          </a:p>
          <a:p>
            <a:r>
              <a:rPr lang="en-US" altLang="zh-CN" baseline="0" dirty="0" smtClean="0"/>
              <a:t>In other word, our method achieves much better quality using only 8x MSAA storage.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On performance side, our algorithm is not very strong, but it will improve with further optimized hardware. For MSE comparison our method beats MSAA and SBAA.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0D90-E294-4AE9-BC95-03C6617965F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14922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 </a:t>
            </a:r>
            <a:r>
              <a:rPr lang="en-US" altLang="zh-CN" smtClean="0"/>
              <a:t>major limitation…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We</a:t>
            </a:r>
            <a:r>
              <a:rPr lang="en-US" altLang="zh-CN" baseline="0" dirty="0" smtClean="0"/>
              <a:t> use hardware Z-</a:t>
            </a:r>
            <a:r>
              <a:rPr lang="en-US" altLang="zh-CN" baseline="0" dirty="0" err="1" smtClean="0"/>
              <a:t>prepass</a:t>
            </a:r>
            <a:r>
              <a:rPr lang="en-US" altLang="zh-CN" baseline="0" dirty="0" smtClean="0"/>
              <a:t> to speed up…only 8 samples per pixel and may discard some fine geometry. A more clever Z-</a:t>
            </a:r>
            <a:r>
              <a:rPr lang="en-US" altLang="zh-CN" baseline="0" dirty="0" err="1" smtClean="0"/>
              <a:t>prepass</a:t>
            </a:r>
            <a:r>
              <a:rPr lang="en-US" altLang="zh-CN" baseline="0" dirty="0" smtClean="0"/>
              <a:t> will resolve this issue without performance punishment.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0D90-E294-4AE9-BC95-03C6617965F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3353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As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conclusion,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…</a:t>
            </a:r>
            <a:endParaRPr kumimoji="1" lang="zh-CN" altLang="en-US" baseline="0" dirty="0" smtClean="0"/>
          </a:p>
          <a:p>
            <a:endParaRPr kumimoji="1" lang="zh-CN" altLang="en-US" baseline="0" dirty="0" smtClean="0"/>
          </a:p>
          <a:p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key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insight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that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we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can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decouple…</a:t>
            </a:r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0D90-E294-4AE9-BC95-03C6617965F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912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0D90-E294-4AE9-BC95-03C6617965F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63970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After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all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fragments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processed,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we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proceed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to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final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depth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resolve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step.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rather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simple: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we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save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plane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equation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for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each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surface,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so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we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can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calculate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depth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each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sample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position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and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see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which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surface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visible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this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point,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and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final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contribution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proportional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to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the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visible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samples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of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each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surface.</a:t>
            </a:r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0D90-E294-4AE9-BC95-03C6617965F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5386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689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Another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type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work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compress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G-Buffer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few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shading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aggregate,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resulting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in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fixed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shading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rates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and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G-Buffer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size…</a:t>
            </a:r>
          </a:p>
          <a:p>
            <a:endParaRPr kumimoji="1" lang="en-US" altLang="zh-CN" baseline="0" dirty="0" smtClean="0"/>
          </a:p>
          <a:p>
            <a:r>
              <a:rPr kumimoji="1" lang="en-US" altLang="zh-CN" baseline="0" dirty="0" smtClean="0"/>
              <a:t>…However, they both rely on MSAA depth sampling, so they also require large memory footprint at high sampling rates.</a:t>
            </a:r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0D90-E294-4AE9-BC95-03C6617965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0699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0D90-E294-4AE9-BC95-03C6617965F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37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Observations</a:t>
            </a:r>
            <a:r>
              <a:rPr lang="zh-CN" altLang="en-US" dirty="0" smtClean="0"/>
              <a:t> </a:t>
            </a:r>
            <a:r>
              <a:rPr lang="en-US" altLang="zh-CN" dirty="0" smtClean="0"/>
              <a:t>from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previous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G-Buffer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compression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work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that,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…so we don’t need save that much information.</a:t>
            </a:r>
            <a:r>
              <a:rPr lang="zh-CN" altLang="en-US" baseline="0" dirty="0" smtClean="0"/>
              <a:t> </a:t>
            </a:r>
            <a:endParaRPr lang="en-US" altLang="zh-CN" baseline="0" dirty="0" smtClean="0"/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So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question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is,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for fixed number of shading surfaces, can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use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higher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fidelity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coverage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map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for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them to improve rendering quality?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It is proved that…and because of their high sampling rates, they can…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To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rephrase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our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question,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..of decoupling shading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visibility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decoupling,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…</a:t>
            </a:r>
            <a:endParaRPr lang="zh-CN" alt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659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Before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introducing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our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algorithm,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let’s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look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MSAA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first.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We are rendering two triangles, orange one comes first, and ideally we can get this </a:t>
            </a:r>
            <a:r>
              <a:rPr kumimoji="1" lang="en-US" altLang="zh-CN" baseline="0" dirty="0" err="1" smtClean="0"/>
              <a:t>framebuffer</a:t>
            </a:r>
            <a:r>
              <a:rPr kumimoji="1" lang="en-US" altLang="zh-CN" baseline="0" dirty="0" smtClean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0D90-E294-4AE9-BC95-03C6617965F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97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baseline="0" dirty="0" smtClean="0"/>
              <a:t>…rasterized into fragments…depth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calculated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several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locations…compared with values in the </a:t>
            </a:r>
            <a:r>
              <a:rPr kumimoji="1" lang="en-US" altLang="zh-CN" baseline="0" dirty="0" err="1" smtClean="0"/>
              <a:t>framebuffer</a:t>
            </a:r>
            <a:r>
              <a:rPr kumimoji="1" lang="en-US" altLang="zh-CN" baseline="0" dirty="0" smtClean="0"/>
              <a:t>…</a:t>
            </a:r>
          </a:p>
          <a:p>
            <a:endParaRPr kumimoji="1" lang="en-US" altLang="zh-CN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0D90-E294-4AE9-BC95-03C6617965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52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baseline="0" dirty="0" smtClean="0"/>
              <a:t>…rasterized into fragments…depth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is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calculated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at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several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locations…compared with values in the </a:t>
            </a:r>
            <a:r>
              <a:rPr kumimoji="1" lang="en-US" altLang="zh-CN" baseline="0" dirty="0" err="1" smtClean="0"/>
              <a:t>framebuffer</a:t>
            </a:r>
            <a:r>
              <a:rPr kumimoji="1" lang="en-US" altLang="zh-CN" baseline="0" dirty="0" smtClean="0"/>
              <a:t>…</a:t>
            </a:r>
          </a:p>
          <a:p>
            <a:endParaRPr kumimoji="1" lang="en-US" altLang="zh-CN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520D90-E294-4AE9-BC95-03C6617965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97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A9B17-BB85-45CD-A28A-EE96715D24A7}" type="datetime1">
              <a:rPr lang="en-US" altLang="zh-CN" smtClean="0"/>
              <a:t>8/6/15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D6C7F-9090-4D65-9F62-06E8543AC968}" type="datetime1">
              <a:rPr lang="en-US" altLang="zh-CN" smtClean="0"/>
              <a:t>8/6/15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52180-10A4-483E-A3EB-5858E3DC2589}" type="datetime1">
              <a:rPr lang="en-US" altLang="zh-CN" smtClean="0"/>
              <a:t>8/6/15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20" y="419597"/>
            <a:ext cx="11084560" cy="622392"/>
          </a:xfrm>
        </p:spPr>
        <p:txBody>
          <a:bodyPr/>
          <a:lstStyle>
            <a:lvl1pPr algn="ctr"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672" y="2075715"/>
            <a:ext cx="11054080" cy="4342276"/>
          </a:xfrm>
        </p:spPr>
        <p:txBody>
          <a:bodyPr/>
          <a:lstStyle>
            <a:lvl1pPr marL="257519" indent="-257519">
              <a:buClr>
                <a:schemeClr val="bg2"/>
              </a:buClr>
              <a:buSzPct val="100000"/>
              <a:buFontTx/>
              <a:buBlip>
                <a:blip r:embed="rId2"/>
              </a:buBlip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  <a:lvl2pPr marL="892496" indent="-257519">
              <a:buClr>
                <a:schemeClr val="bg2"/>
              </a:buClr>
              <a:buSzPct val="100000"/>
              <a:buFontTx/>
              <a:buBlip>
                <a:blip r:embed="rId2"/>
              </a:buBlip>
              <a:defRPr>
                <a:solidFill>
                  <a:schemeClr val="bg1">
                    <a:lumMod val="50000"/>
                    <a:lumOff val="50000"/>
                  </a:schemeClr>
                </a:solidFill>
              </a:defRPr>
            </a:lvl2pPr>
            <a:lvl3pPr marL="1395188" indent="-185202">
              <a:buClr>
                <a:schemeClr val="bg2"/>
              </a:buClr>
              <a:buSzPct val="100000"/>
              <a:buFontTx/>
              <a:buBlip>
                <a:blip r:embed="rId2"/>
              </a:buBlip>
              <a:defRPr sz="2000">
                <a:solidFill>
                  <a:schemeClr val="bg1">
                    <a:lumMod val="50000"/>
                    <a:lumOff val="50000"/>
                  </a:schemeClr>
                </a:solidFill>
              </a:defRPr>
            </a:lvl3pPr>
            <a:lvl4pPr marL="1971959" indent="-253991"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4pPr>
            <a:lvl5pPr marL="2352945" indent="-253991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3720" y="1227667"/>
            <a:ext cx="11084560" cy="583848"/>
          </a:xfrm>
        </p:spPr>
        <p:txBody>
          <a:bodyPr/>
          <a:lstStyle>
            <a:lvl1pPr marL="0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634979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209986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717968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98954" indent="0" algn="ctr">
              <a:buFontTx/>
              <a:buNone/>
              <a:defRPr sz="3111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98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 userDrawn="1"/>
        </p:nvSpPr>
        <p:spPr>
          <a:xfrm>
            <a:off x="10564838" y="6334782"/>
            <a:ext cx="1730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</a:rPr>
              <a:t>HPG 2015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0564837" y="6219824"/>
            <a:ext cx="1631571" cy="574570"/>
          </a:xfrm>
          <a:prstGeom prst="rect">
            <a:avLst/>
          </a:prstGeom>
          <a:solidFill>
            <a:srgbClr val="1A1A1A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B526-656B-4BE8-AE09-C865FC52BB44}" type="datetime1">
              <a:rPr lang="en-US" altLang="zh-CN" smtClean="0"/>
              <a:t>8/6/15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9963" y="6413828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" t="7940" r="2834" b="6035"/>
          <a:stretch/>
        </p:blipFill>
        <p:spPr bwMode="auto">
          <a:xfrm>
            <a:off x="71793" y="6283431"/>
            <a:ext cx="1051035" cy="510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71794" y="6283430"/>
            <a:ext cx="1071716" cy="574570"/>
          </a:xfrm>
          <a:prstGeom prst="rect">
            <a:avLst/>
          </a:prstGeom>
          <a:solidFill>
            <a:srgbClr val="1A1A1A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C7FCF-B64C-4AED-A91D-3D938F6EDF4D}" type="datetime1">
              <a:rPr lang="en-US" altLang="zh-CN" smtClean="0"/>
              <a:t>8/6/15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E9DD3-3447-4993-9CD0-368DA4378909}" type="datetime1">
              <a:rPr lang="en-US" altLang="zh-CN" smtClean="0"/>
              <a:t>8/6/15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1B10F-FA25-4A28-90F7-44B8B8B245B7}" type="datetime1">
              <a:rPr lang="en-US" altLang="zh-CN" smtClean="0"/>
              <a:t>8/6/15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689AB-82A9-405D-97A8-3EB69AD6452E}" type="datetime1">
              <a:rPr lang="en-US" altLang="zh-CN" smtClean="0"/>
              <a:t>8/6/15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E8E6F-94BF-4F26-8F2B-AD6761B6B1AF}" type="datetime1">
              <a:rPr lang="en-US" altLang="zh-CN" smtClean="0"/>
              <a:t>8/6/15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E9D1B-2774-46B4-A9D2-6E5B3B271009}" type="datetime1">
              <a:rPr lang="en-US" altLang="zh-CN" smtClean="0"/>
              <a:t>8/6/15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F3908-A35A-4067-BBDC-72F7B247E482}" type="datetime1">
              <a:rPr lang="en-US" altLang="zh-CN" smtClean="0"/>
              <a:t>8/6/15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D971D-8B22-48A7-9A94-807E8F1427FE}" type="datetime1">
              <a:rPr lang="en-US" altLang="zh-CN" smtClean="0"/>
              <a:t>8/6/15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tags" Target="../tags/tag13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18.png"/><Relationship Id="rId5" Type="http://schemas.openxmlformats.org/officeDocument/2006/relationships/image" Target="../media/image17.png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tags" Target="../tags/tag15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tags" Target="../tags/tag16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chart" Target="../charts/chart1.xml"/><Relationship Id="rId5" Type="http://schemas.openxmlformats.org/officeDocument/2006/relationships/image" Target="../media/image2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1.xml"/><Relationship Id="rId5" Type="http://schemas.openxmlformats.org/officeDocument/2006/relationships/image" Target="../media/image21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20.wmf"/><Relationship Id="rId8" Type="http://schemas.openxmlformats.org/officeDocument/2006/relationships/oleObject" Target="../embeddings/oleObject2.bin"/><Relationship Id="rId1" Type="http://schemas.openxmlformats.org/officeDocument/2006/relationships/vmlDrawing" Target="../drawings/vmlDrawing1.vml"/><Relationship Id="rId2" Type="http://schemas.openxmlformats.org/officeDocument/2006/relationships/tags" Target="../tags/tag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image" Target="../media/image23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22.w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20.wmf"/><Relationship Id="rId9" Type="http://schemas.openxmlformats.org/officeDocument/2006/relationships/oleObject" Target="../embeddings/oleObject5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image" Target="../media/image19.png"/><Relationship Id="rId5" Type="http://schemas.openxmlformats.org/officeDocument/2006/relationships/oleObject" Target="../embeddings/oleObject6.bin"/><Relationship Id="rId6" Type="http://schemas.openxmlformats.org/officeDocument/2006/relationships/image" Target="../media/image24.w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22.wmf"/><Relationship Id="rId9" Type="http://schemas.openxmlformats.org/officeDocument/2006/relationships/oleObject" Target="../embeddings/oleObject8.bin"/><Relationship Id="rId10" Type="http://schemas.openxmlformats.org/officeDocument/2006/relationships/image" Target="../media/image20.wmf"/><Relationship Id="rId11" Type="http://schemas.openxmlformats.org/officeDocument/2006/relationships/oleObject" Target="../embeddings/oleObject9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wmf"/><Relationship Id="rId12" Type="http://schemas.openxmlformats.org/officeDocument/2006/relationships/oleObject" Target="../embeddings/oleObject14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6.png"/><Relationship Id="rId4" Type="http://schemas.openxmlformats.org/officeDocument/2006/relationships/oleObject" Target="../embeddings/oleObject10.bin"/><Relationship Id="rId5" Type="http://schemas.openxmlformats.org/officeDocument/2006/relationships/image" Target="../media/image25.wmf"/><Relationship Id="rId6" Type="http://schemas.openxmlformats.org/officeDocument/2006/relationships/oleObject" Target="../embeddings/oleObject11.bin"/><Relationship Id="rId7" Type="http://schemas.openxmlformats.org/officeDocument/2006/relationships/image" Target="../media/image24.wmf"/><Relationship Id="rId8" Type="http://schemas.openxmlformats.org/officeDocument/2006/relationships/oleObject" Target="../embeddings/oleObject12.bin"/><Relationship Id="rId9" Type="http://schemas.openxmlformats.org/officeDocument/2006/relationships/image" Target="../media/image22.wmf"/><Relationship Id="rId10" Type="http://schemas.openxmlformats.org/officeDocument/2006/relationships/oleObject" Target="../embeddings/oleObject13.bin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34.xml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6.xml"/><Relationship Id="rId5" Type="http://schemas.openxmlformats.org/officeDocument/2006/relationships/image" Target="../media/image29.png"/><Relationship Id="rId6" Type="http://schemas.openxmlformats.org/officeDocument/2006/relationships/oleObject" Target="../embeddings/oleObject15.bin"/><Relationship Id="rId7" Type="http://schemas.openxmlformats.org/officeDocument/2006/relationships/image" Target="../media/image30.wmf"/><Relationship Id="rId8" Type="http://schemas.openxmlformats.org/officeDocument/2006/relationships/oleObject" Target="../embeddings/oleObject16.bin"/><Relationship Id="rId9" Type="http://schemas.openxmlformats.org/officeDocument/2006/relationships/image" Target="../media/image31.wmf"/><Relationship Id="rId10" Type="http://schemas.openxmlformats.org/officeDocument/2006/relationships/oleObject" Target="../embeddings/oleObject17.bin"/><Relationship Id="rId1" Type="http://schemas.openxmlformats.org/officeDocument/2006/relationships/vmlDrawing" Target="../drawings/vmlDrawing5.vml"/><Relationship Id="rId2" Type="http://schemas.openxmlformats.org/officeDocument/2006/relationships/tags" Target="../tags/tag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4" Type="http://schemas.openxmlformats.org/officeDocument/2006/relationships/oleObject" Target="../embeddings/oleObject18.bin"/><Relationship Id="rId5" Type="http://schemas.openxmlformats.org/officeDocument/2006/relationships/image" Target="../media/image32.wmf"/><Relationship Id="rId6" Type="http://schemas.openxmlformats.org/officeDocument/2006/relationships/oleObject" Target="../embeddings/oleObject19.bin"/><Relationship Id="rId7" Type="http://schemas.openxmlformats.org/officeDocument/2006/relationships/image" Target="../media/image33.wmf"/><Relationship Id="rId8" Type="http://schemas.openxmlformats.org/officeDocument/2006/relationships/oleObject" Target="../embeddings/oleObject20.bin"/><Relationship Id="rId9" Type="http://schemas.openxmlformats.org/officeDocument/2006/relationships/oleObject" Target="../embeddings/oleObject21.bin"/><Relationship Id="rId10" Type="http://schemas.openxmlformats.org/officeDocument/2006/relationships/image" Target="../media/image31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4" Type="http://schemas.openxmlformats.org/officeDocument/2006/relationships/image" Target="../media/image34.wmf"/><Relationship Id="rId5" Type="http://schemas.openxmlformats.org/officeDocument/2006/relationships/oleObject" Target="../embeddings/oleObject23.bin"/><Relationship Id="rId6" Type="http://schemas.openxmlformats.org/officeDocument/2006/relationships/image" Target="../media/image35.wmf"/><Relationship Id="rId7" Type="http://schemas.openxmlformats.org/officeDocument/2006/relationships/oleObject" Target="../embeddings/oleObject24.bin"/><Relationship Id="rId8" Type="http://schemas.openxmlformats.org/officeDocument/2006/relationships/oleObject" Target="../embeddings/oleObject25.bin"/><Relationship Id="rId9" Type="http://schemas.openxmlformats.org/officeDocument/2006/relationships/image" Target="../media/image33.wmf"/><Relationship Id="rId10" Type="http://schemas.openxmlformats.org/officeDocument/2006/relationships/oleObject" Target="../embeddings/oleObject26.bin"/><Relationship Id="rId11" Type="http://schemas.openxmlformats.org/officeDocument/2006/relationships/image" Target="../media/image31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0.xml"/><Relationship Id="rId5" Type="http://schemas.openxmlformats.org/officeDocument/2006/relationships/image" Target="../media/image40.png"/><Relationship Id="rId6" Type="http://schemas.openxmlformats.org/officeDocument/2006/relationships/oleObject" Target="../embeddings/oleObject27.bin"/><Relationship Id="rId7" Type="http://schemas.openxmlformats.org/officeDocument/2006/relationships/image" Target="../media/image39.wmf"/><Relationship Id="rId8" Type="http://schemas.openxmlformats.org/officeDocument/2006/relationships/oleObject" Target="../embeddings/oleObject28.bin"/><Relationship Id="rId1" Type="http://schemas.openxmlformats.org/officeDocument/2006/relationships/vmlDrawing" Target="../drawings/vmlDrawing8.vml"/><Relationship Id="rId2" Type="http://schemas.openxmlformats.org/officeDocument/2006/relationships/tags" Target="../tags/tag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4" Type="http://schemas.openxmlformats.org/officeDocument/2006/relationships/image" Target="../media/image42.png"/><Relationship Id="rId5" Type="http://schemas.openxmlformats.org/officeDocument/2006/relationships/oleObject" Target="../embeddings/oleObject29.bin"/><Relationship Id="rId6" Type="http://schemas.openxmlformats.org/officeDocument/2006/relationships/image" Target="../media/image41.wmf"/><Relationship Id="rId7" Type="http://schemas.openxmlformats.org/officeDocument/2006/relationships/oleObject" Target="../embeddings/oleObject30.bin"/><Relationship Id="rId8" Type="http://schemas.openxmlformats.org/officeDocument/2006/relationships/oleObject" Target="../embeddings/oleObject31.bin"/><Relationship Id="rId9" Type="http://schemas.openxmlformats.org/officeDocument/2006/relationships/image" Target="../media/image39.w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4" Type="http://schemas.openxmlformats.org/officeDocument/2006/relationships/image" Target="../media/image38.png"/><Relationship Id="rId5" Type="http://schemas.openxmlformats.org/officeDocument/2006/relationships/oleObject" Target="../embeddings/oleObject32.bin"/><Relationship Id="rId6" Type="http://schemas.openxmlformats.org/officeDocument/2006/relationships/image" Target="../media/image43.wmf"/><Relationship Id="rId7" Type="http://schemas.openxmlformats.org/officeDocument/2006/relationships/oleObject" Target="../embeddings/oleObject33.bin"/><Relationship Id="rId8" Type="http://schemas.openxmlformats.org/officeDocument/2006/relationships/oleObject" Target="../embeddings/oleObject34.bin"/><Relationship Id="rId9" Type="http://schemas.openxmlformats.org/officeDocument/2006/relationships/image" Target="../media/image41.wmf"/><Relationship Id="rId10" Type="http://schemas.openxmlformats.org/officeDocument/2006/relationships/oleObject" Target="../embeddings/oleObject35.bin"/><Relationship Id="rId11" Type="http://schemas.openxmlformats.org/officeDocument/2006/relationships/image" Target="../media/image39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9.bin"/><Relationship Id="rId12" Type="http://schemas.openxmlformats.org/officeDocument/2006/relationships/image" Target="../media/image39.wmf"/><Relationship Id="rId13" Type="http://schemas.openxmlformats.org/officeDocument/2006/relationships/oleObject" Target="../embeddings/oleObject40.bin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3.xml"/><Relationship Id="rId4" Type="http://schemas.openxmlformats.org/officeDocument/2006/relationships/image" Target="../media/image45.png"/><Relationship Id="rId5" Type="http://schemas.openxmlformats.org/officeDocument/2006/relationships/oleObject" Target="../embeddings/oleObject36.bin"/><Relationship Id="rId6" Type="http://schemas.openxmlformats.org/officeDocument/2006/relationships/image" Target="../media/image44.wmf"/><Relationship Id="rId7" Type="http://schemas.openxmlformats.org/officeDocument/2006/relationships/oleObject" Target="../embeddings/oleObject37.bin"/><Relationship Id="rId8" Type="http://schemas.openxmlformats.org/officeDocument/2006/relationships/image" Target="../media/image43.wmf"/><Relationship Id="rId9" Type="http://schemas.openxmlformats.org/officeDocument/2006/relationships/oleObject" Target="../embeddings/oleObject38.bin"/><Relationship Id="rId10" Type="http://schemas.openxmlformats.org/officeDocument/2006/relationships/image" Target="../media/image41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9.png"/><Relationship Id="rId7" Type="http://schemas.openxmlformats.org/officeDocument/2006/relationships/image" Target="../media/image48.png"/><Relationship Id="rId8" Type="http://schemas.openxmlformats.org/officeDocument/2006/relationships/image" Target="../media/image50.png"/><Relationship Id="rId9" Type="http://schemas.openxmlformats.org/officeDocument/2006/relationships/chart" Target="../charts/chart2.xml"/><Relationship Id="rId1" Type="http://schemas.openxmlformats.org/officeDocument/2006/relationships/tags" Target="../tags/tag20.xml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5.xml"/><Relationship Id="rId5" Type="http://schemas.openxmlformats.org/officeDocument/2006/relationships/oleObject" Target="../embeddings/oleObject41.bin"/><Relationship Id="rId6" Type="http://schemas.openxmlformats.org/officeDocument/2006/relationships/image" Target="../media/image48.wmf"/><Relationship Id="rId7" Type="http://schemas.openxmlformats.org/officeDocument/2006/relationships/oleObject" Target="../embeddings/oleObject42.bin"/><Relationship Id="rId8" Type="http://schemas.openxmlformats.org/officeDocument/2006/relationships/image" Target="../media/image49.wmf"/><Relationship Id="rId9" Type="http://schemas.openxmlformats.org/officeDocument/2006/relationships/oleObject" Target="../embeddings/oleObject43.bin"/><Relationship Id="rId10" Type="http://schemas.openxmlformats.org/officeDocument/2006/relationships/image" Target="../media/image50.wmf"/><Relationship Id="rId1" Type="http://schemas.openxmlformats.org/officeDocument/2006/relationships/vmlDrawing" Target="../drawings/vmlDrawing12.vml"/><Relationship Id="rId2" Type="http://schemas.openxmlformats.org/officeDocument/2006/relationships/tags" Target="../tags/tag2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tags" Target="../tags/tag22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4" Type="http://schemas.openxmlformats.org/officeDocument/2006/relationships/image" Target="../media/image53.png"/><Relationship Id="rId1" Type="http://schemas.openxmlformats.org/officeDocument/2006/relationships/tags" Target="../tags/tag23.x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4559" y="453841"/>
            <a:ext cx="11617036" cy="2175935"/>
          </a:xfrm>
        </p:spPr>
        <p:txBody>
          <a:bodyPr>
            <a:normAutofit/>
          </a:bodyPr>
          <a:lstStyle/>
          <a:p>
            <a:r>
              <a:rPr lang="en-US" b="1" dirty="0" smtClean="0"/>
              <a:t>Decoupled Coverage Anti-Aliasing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7781" y="3090429"/>
            <a:ext cx="11490593" cy="1452563"/>
          </a:xfrm>
        </p:spPr>
        <p:txBody>
          <a:bodyPr>
            <a:noAutofit/>
          </a:bodyPr>
          <a:lstStyle/>
          <a:p>
            <a:r>
              <a:rPr lang="en-US" sz="3200" dirty="0"/>
              <a:t>Yuxiang Wang</a:t>
            </a:r>
            <a:r>
              <a:rPr lang="en-US" sz="3200" baseline="30000" dirty="0"/>
              <a:t>1</a:t>
            </a:r>
            <a:r>
              <a:rPr lang="en-US" sz="3200" dirty="0"/>
              <a:t>    Chris Wyman</a:t>
            </a:r>
            <a:r>
              <a:rPr lang="en-US" altLang="zh-CN" sz="3200" baseline="30000" dirty="0"/>
              <a:t>2</a:t>
            </a:r>
            <a:r>
              <a:rPr lang="en-US" sz="3200" dirty="0"/>
              <a:t>    Yong He</a:t>
            </a:r>
            <a:r>
              <a:rPr lang="en-US" altLang="zh-CN" sz="3200" baseline="30000" dirty="0"/>
              <a:t>3</a:t>
            </a:r>
            <a:r>
              <a:rPr lang="en-US" sz="3200" dirty="0"/>
              <a:t>     Pradeep Sen</a:t>
            </a:r>
            <a:r>
              <a:rPr lang="en-US" altLang="zh-CN" sz="3200" baseline="30000" dirty="0"/>
              <a:t>1</a:t>
            </a:r>
            <a:endParaRPr lang="en-US" sz="3200" dirty="0"/>
          </a:p>
          <a:p>
            <a:endParaRPr lang="en-US" sz="1600" dirty="0"/>
          </a:p>
          <a:p>
            <a:r>
              <a:rPr lang="en-US" sz="2800" dirty="0"/>
              <a:t>UC Santa Barbara</a:t>
            </a:r>
            <a:r>
              <a:rPr lang="en-US" altLang="zh-CN" sz="2800" baseline="30000" dirty="0"/>
              <a:t>1</a:t>
            </a:r>
            <a:r>
              <a:rPr lang="en-US" sz="2800" dirty="0"/>
              <a:t>      NVIDIA</a:t>
            </a:r>
            <a:r>
              <a:rPr lang="en-US" altLang="zh-CN" sz="2800" baseline="30000" dirty="0"/>
              <a:t>2</a:t>
            </a:r>
            <a:r>
              <a:rPr lang="en-US" sz="2800" dirty="0"/>
              <a:t>         Carnegie Mellon University</a:t>
            </a:r>
            <a:r>
              <a:rPr lang="en-US" altLang="zh-CN" sz="2800" baseline="30000" dirty="0"/>
              <a:t>3</a:t>
            </a:r>
            <a:endParaRPr lang="en-US" sz="2800" dirty="0"/>
          </a:p>
          <a:p>
            <a:endParaRPr lang="en-US" sz="3200" baseline="30000" dirty="0"/>
          </a:p>
          <a:p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001" y="4861454"/>
            <a:ext cx="1676400" cy="1685925"/>
          </a:xfrm>
          <a:prstGeom prst="rect">
            <a:avLst/>
          </a:prstGeom>
          <a:effectLst>
            <a:glow rad="279400">
              <a:schemeClr val="accent1">
                <a:alpha val="19000"/>
              </a:schemeClr>
            </a:glow>
            <a:outerShdw sx="1000" sy="1000" algn="t" rotWithShape="0">
              <a:prstClr val="black"/>
            </a:outerShdw>
            <a:reflection endPos="0" dir="5400000" sy="-100000" algn="bl" rotWithShape="0"/>
            <a:softEdge rad="508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8751" y="4942415"/>
            <a:ext cx="1524000" cy="1524000"/>
          </a:xfrm>
          <a:prstGeom prst="rect">
            <a:avLst/>
          </a:prstGeom>
        </p:spPr>
      </p:pic>
      <p:pic>
        <p:nvPicPr>
          <p:cNvPr id="1038" name="Picture 14" descr="http://www.nvidia.com/content/includes/redesign2010/images/redesign10/nvidia_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022" y="5469403"/>
            <a:ext cx="2068109" cy="47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622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74"/>
    </mc:Choice>
    <mc:Fallback>
      <p:transition spd="slow" advTm="1227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447389" y="431917"/>
            <a:ext cx="1876779" cy="4617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667" dirty="0">
                <a:solidFill>
                  <a:schemeClr val="accent1"/>
                </a:solidFill>
                <a:latin typeface="Trebuchet MS" panose="020B0603020202020204" pitchFamily="34" charset="0"/>
              </a:rPr>
              <a:t>4x MSAA</a:t>
            </a:r>
          </a:p>
        </p:txBody>
      </p:sp>
      <p:sp>
        <p:nvSpPr>
          <p:cNvPr id="8" name="标题 1"/>
          <p:cNvSpPr txBox="1">
            <a:spLocks/>
          </p:cNvSpPr>
          <p:nvPr/>
        </p:nvSpPr>
        <p:spPr>
          <a:xfrm>
            <a:off x="273051" y="-591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Calibri" panose="020F0502020204030204" pitchFamily="34" charset="0"/>
              </a:rPr>
              <a:t>Algorithm Overview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44" y="1673589"/>
            <a:ext cx="1914525" cy="40100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3341" y="1522403"/>
            <a:ext cx="7215039" cy="39724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4171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9657"/>
    </mc:Choice>
    <mc:Fallback>
      <p:transition advTm="19657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l="612" t="775" b="248"/>
          <a:stretch/>
        </p:blipFill>
        <p:spPr>
          <a:xfrm>
            <a:off x="336550" y="1181100"/>
            <a:ext cx="10305687" cy="5378451"/>
          </a:xfrm>
          <a:prstGeom prst="rect">
            <a:avLst/>
          </a:prstGeom>
        </p:spPr>
      </p:pic>
      <p:sp>
        <p:nvSpPr>
          <p:cNvPr id="303" name="TextBox 302"/>
          <p:cNvSpPr txBox="1"/>
          <p:nvPr/>
        </p:nvSpPr>
        <p:spPr>
          <a:xfrm>
            <a:off x="9415137" y="349977"/>
            <a:ext cx="2286000" cy="8311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667" dirty="0">
                <a:solidFill>
                  <a:schemeClr val="accent1"/>
                </a:solidFill>
                <a:latin typeface="Trebuchet MS" panose="020B0603020202020204" pitchFamily="34" charset="0"/>
              </a:rPr>
              <a:t>Decoupled Coverage AA</a:t>
            </a:r>
          </a:p>
        </p:txBody>
      </p:sp>
      <p:sp>
        <p:nvSpPr>
          <p:cNvPr id="12" name="标题 1"/>
          <p:cNvSpPr txBox="1">
            <a:spLocks/>
          </p:cNvSpPr>
          <p:nvPr/>
        </p:nvSpPr>
        <p:spPr>
          <a:xfrm>
            <a:off x="273051" y="-591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Calibri" panose="020F0502020204030204" pitchFamily="34" charset="0"/>
              </a:rPr>
              <a:t>Algorithm Overview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44" y="1673589"/>
            <a:ext cx="1914525" cy="4010025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" t="7940" r="2834" b="6035"/>
          <a:stretch/>
        </p:blipFill>
        <p:spPr bwMode="auto">
          <a:xfrm>
            <a:off x="71793" y="6283431"/>
            <a:ext cx="1051035" cy="510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7"/>
          <p:cNvSpPr/>
          <p:nvPr/>
        </p:nvSpPr>
        <p:spPr>
          <a:xfrm>
            <a:off x="71794" y="6283429"/>
            <a:ext cx="1071716" cy="574571"/>
          </a:xfrm>
          <a:prstGeom prst="rect">
            <a:avLst/>
          </a:prstGeom>
          <a:solidFill>
            <a:srgbClr val="1A1A1A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</p:spTree>
    <p:extLst>
      <p:ext uri="{BB962C8B-B14F-4D97-AF65-F5344CB8AC3E}">
        <p14:creationId xmlns:p14="http://schemas.microsoft.com/office/powerpoint/2010/main" val="2322929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239"/>
    </mc:Choice>
    <mc:Fallback>
      <p:transition advTm="3239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l="1224" t="775" b="365"/>
          <a:stretch/>
        </p:blipFill>
        <p:spPr>
          <a:xfrm>
            <a:off x="400049" y="1181101"/>
            <a:ext cx="10242187" cy="5372100"/>
          </a:xfrm>
          <a:prstGeom prst="rect">
            <a:avLst/>
          </a:prstGeom>
        </p:spPr>
      </p:pic>
      <p:sp>
        <p:nvSpPr>
          <p:cNvPr id="303" name="TextBox 302"/>
          <p:cNvSpPr txBox="1"/>
          <p:nvPr/>
        </p:nvSpPr>
        <p:spPr>
          <a:xfrm>
            <a:off x="9415137" y="349977"/>
            <a:ext cx="2286000" cy="8311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667" dirty="0">
                <a:solidFill>
                  <a:schemeClr val="accent1"/>
                </a:solidFill>
                <a:latin typeface="Trebuchet MS" panose="020B0603020202020204" pitchFamily="34" charset="0"/>
              </a:rPr>
              <a:t>Decoupled Coverage AA</a:t>
            </a:r>
          </a:p>
        </p:txBody>
      </p:sp>
      <p:sp>
        <p:nvSpPr>
          <p:cNvPr id="12" name="标题 1"/>
          <p:cNvSpPr txBox="1">
            <a:spLocks/>
          </p:cNvSpPr>
          <p:nvPr/>
        </p:nvSpPr>
        <p:spPr>
          <a:xfrm>
            <a:off x="273051" y="-591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Calibri" panose="020F0502020204030204" pitchFamily="34" charset="0"/>
              </a:rPr>
              <a:t>Algorithm Overview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44" y="1673589"/>
            <a:ext cx="1914525" cy="401002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221457" y="3283027"/>
            <a:ext cx="8277619" cy="3495925"/>
          </a:xfrm>
          <a:prstGeom prst="rect">
            <a:avLst/>
          </a:prstGeom>
          <a:solidFill>
            <a:srgbClr val="1A1A1A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4"/>
          </a:p>
        </p:txBody>
      </p:sp>
      <p:sp>
        <p:nvSpPr>
          <p:cNvPr id="11" name="矩形 10"/>
          <p:cNvSpPr/>
          <p:nvPr/>
        </p:nvSpPr>
        <p:spPr>
          <a:xfrm>
            <a:off x="4279775" y="1188212"/>
            <a:ext cx="7078616" cy="2094813"/>
          </a:xfrm>
          <a:prstGeom prst="rect">
            <a:avLst/>
          </a:prstGeom>
          <a:solidFill>
            <a:srgbClr val="1A1A1A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4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" t="7940" r="2834" b="6035"/>
          <a:stretch/>
        </p:blipFill>
        <p:spPr bwMode="auto">
          <a:xfrm>
            <a:off x="71793" y="6283431"/>
            <a:ext cx="1051035" cy="510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7"/>
          <p:cNvSpPr/>
          <p:nvPr/>
        </p:nvSpPr>
        <p:spPr>
          <a:xfrm>
            <a:off x="71794" y="6283429"/>
            <a:ext cx="1071716" cy="574571"/>
          </a:xfrm>
          <a:prstGeom prst="rect">
            <a:avLst/>
          </a:prstGeom>
          <a:solidFill>
            <a:srgbClr val="1A1A1A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</p:spTree>
    <p:extLst>
      <p:ext uri="{BB962C8B-B14F-4D97-AF65-F5344CB8AC3E}">
        <p14:creationId xmlns:p14="http://schemas.microsoft.com/office/powerpoint/2010/main" val="89607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7659"/>
    </mc:Choice>
    <mc:Fallback>
      <p:transition advTm="7659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l="429" t="774" r="1" b="132"/>
          <a:stretch/>
        </p:blipFill>
        <p:spPr>
          <a:xfrm>
            <a:off x="317500" y="1181100"/>
            <a:ext cx="10324736" cy="5384800"/>
          </a:xfrm>
          <a:prstGeom prst="rect">
            <a:avLst/>
          </a:prstGeom>
        </p:spPr>
      </p:pic>
      <p:sp>
        <p:nvSpPr>
          <p:cNvPr id="303" name="TextBox 302"/>
          <p:cNvSpPr txBox="1"/>
          <p:nvPr/>
        </p:nvSpPr>
        <p:spPr>
          <a:xfrm>
            <a:off x="9415137" y="349977"/>
            <a:ext cx="2286000" cy="8311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667" dirty="0">
                <a:solidFill>
                  <a:schemeClr val="accent1"/>
                </a:solidFill>
                <a:latin typeface="Trebuchet MS" panose="020B0603020202020204" pitchFamily="34" charset="0"/>
              </a:rPr>
              <a:t>Decoupled Coverage AA</a:t>
            </a:r>
          </a:p>
        </p:txBody>
      </p:sp>
      <p:sp>
        <p:nvSpPr>
          <p:cNvPr id="12" name="标题 1"/>
          <p:cNvSpPr txBox="1">
            <a:spLocks/>
          </p:cNvSpPr>
          <p:nvPr/>
        </p:nvSpPr>
        <p:spPr>
          <a:xfrm>
            <a:off x="273051" y="-591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Calibri" panose="020F0502020204030204" pitchFamily="34" charset="0"/>
              </a:rPr>
              <a:t>Algorithm Overview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44" y="1673589"/>
            <a:ext cx="1914525" cy="401002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910988" y="3283027"/>
            <a:ext cx="6566053" cy="3495925"/>
          </a:xfrm>
          <a:prstGeom prst="rect">
            <a:avLst/>
          </a:prstGeom>
          <a:solidFill>
            <a:srgbClr val="1A1A1A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4"/>
          </a:p>
        </p:txBody>
      </p:sp>
      <p:sp>
        <p:nvSpPr>
          <p:cNvPr id="11" name="矩形 10"/>
          <p:cNvSpPr/>
          <p:nvPr/>
        </p:nvSpPr>
        <p:spPr>
          <a:xfrm>
            <a:off x="4279775" y="1188212"/>
            <a:ext cx="7078616" cy="2094813"/>
          </a:xfrm>
          <a:prstGeom prst="rect">
            <a:avLst/>
          </a:prstGeom>
          <a:solidFill>
            <a:srgbClr val="1A1A1A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4"/>
          </a:p>
        </p:txBody>
      </p:sp>
      <p:sp>
        <p:nvSpPr>
          <p:cNvPr id="3" name="矩形 2"/>
          <p:cNvSpPr/>
          <p:nvPr/>
        </p:nvSpPr>
        <p:spPr>
          <a:xfrm>
            <a:off x="6260045" y="48749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2400" dirty="0"/>
              <a:t>Generate coverage samples</a:t>
            </a:r>
          </a:p>
          <a:p>
            <a:pPr marL="742932" lvl="1" indent="-285744">
              <a:buFont typeface="Arial" panose="020B0604020202020204" pitchFamily="34" charset="0"/>
              <a:buChar char="•"/>
            </a:pPr>
            <a:r>
              <a:rPr lang="en-US" altLang="zh-CN" sz="2400" dirty="0"/>
              <a:t>Arbitrary number of samples per pixel</a:t>
            </a:r>
          </a:p>
          <a:p>
            <a:pPr marL="742932" lvl="1" indent="-285744">
              <a:buFont typeface="Arial" panose="020B0604020202020204" pitchFamily="34" charset="0"/>
              <a:buChar char="•"/>
            </a:pPr>
            <a:r>
              <a:rPr lang="en-US" altLang="zh-CN" sz="2400" dirty="0"/>
              <a:t>Low cost on storage</a:t>
            </a:r>
            <a:endParaRPr lang="zh-CN" altLang="en-US" sz="24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" t="7940" r="2834" b="6035"/>
          <a:stretch/>
        </p:blipFill>
        <p:spPr bwMode="auto">
          <a:xfrm>
            <a:off x="71793" y="6283431"/>
            <a:ext cx="1051035" cy="510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7"/>
          <p:cNvSpPr/>
          <p:nvPr/>
        </p:nvSpPr>
        <p:spPr>
          <a:xfrm>
            <a:off x="71794" y="6283429"/>
            <a:ext cx="1071716" cy="574571"/>
          </a:xfrm>
          <a:prstGeom prst="rect">
            <a:avLst/>
          </a:prstGeom>
          <a:solidFill>
            <a:srgbClr val="1A1A1A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</p:spTree>
    <p:extLst>
      <p:ext uri="{BB962C8B-B14F-4D97-AF65-F5344CB8AC3E}">
        <p14:creationId xmlns:p14="http://schemas.microsoft.com/office/powerpoint/2010/main" val="3926353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7664"/>
    </mc:Choice>
    <mc:Fallback>
      <p:transition advTm="17664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l="857" t="774" b="482"/>
          <a:stretch/>
        </p:blipFill>
        <p:spPr>
          <a:xfrm>
            <a:off x="361950" y="1181101"/>
            <a:ext cx="10280287" cy="5365751"/>
          </a:xfrm>
          <a:prstGeom prst="rect">
            <a:avLst/>
          </a:prstGeom>
        </p:spPr>
      </p:pic>
      <p:sp>
        <p:nvSpPr>
          <p:cNvPr id="303" name="TextBox 302"/>
          <p:cNvSpPr txBox="1"/>
          <p:nvPr/>
        </p:nvSpPr>
        <p:spPr>
          <a:xfrm>
            <a:off x="9415137" y="349977"/>
            <a:ext cx="2286000" cy="8311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667" dirty="0">
                <a:solidFill>
                  <a:schemeClr val="accent1"/>
                </a:solidFill>
                <a:latin typeface="Trebuchet MS" panose="020B0603020202020204" pitchFamily="34" charset="0"/>
              </a:rPr>
              <a:t>Decoupled Coverage AA</a:t>
            </a:r>
          </a:p>
        </p:txBody>
      </p:sp>
      <p:sp>
        <p:nvSpPr>
          <p:cNvPr id="12" name="标题 1"/>
          <p:cNvSpPr txBox="1">
            <a:spLocks/>
          </p:cNvSpPr>
          <p:nvPr/>
        </p:nvSpPr>
        <p:spPr>
          <a:xfrm>
            <a:off x="273051" y="-591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Calibri" panose="020F0502020204030204" pitchFamily="34" charset="0"/>
              </a:rPr>
              <a:t>Algorithm Overview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44" y="1673589"/>
            <a:ext cx="1914525" cy="401002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695721" y="1181101"/>
            <a:ext cx="5662671" cy="5597851"/>
          </a:xfrm>
          <a:prstGeom prst="rect">
            <a:avLst/>
          </a:prstGeom>
          <a:solidFill>
            <a:srgbClr val="1A1A1A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4"/>
          </a:p>
        </p:txBody>
      </p:sp>
      <p:sp>
        <p:nvSpPr>
          <p:cNvPr id="4" name="文本框 3"/>
          <p:cNvSpPr txBox="1"/>
          <p:nvPr/>
        </p:nvSpPr>
        <p:spPr>
          <a:xfrm>
            <a:off x="6241820" y="4874938"/>
            <a:ext cx="5995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2400" dirty="0"/>
              <a:t>Merge fragments into few shading surfaces</a:t>
            </a:r>
          </a:p>
          <a:p>
            <a:pPr marL="742932" lvl="1" indent="-285744">
              <a:buFont typeface="Arial" panose="020B0604020202020204" pitchFamily="34" charset="0"/>
              <a:buChar char="•"/>
            </a:pPr>
            <a:r>
              <a:rPr lang="en-US" altLang="zh-CN" sz="2400" dirty="0"/>
              <a:t>Shade at fixed rate</a:t>
            </a:r>
          </a:p>
        </p:txBody>
      </p:sp>
      <p:sp>
        <p:nvSpPr>
          <p:cNvPr id="13" name="矩形 12"/>
          <p:cNvSpPr/>
          <p:nvPr/>
        </p:nvSpPr>
        <p:spPr>
          <a:xfrm>
            <a:off x="2187575" y="1181101"/>
            <a:ext cx="2053931" cy="5597851"/>
          </a:xfrm>
          <a:prstGeom prst="rect">
            <a:avLst/>
          </a:prstGeom>
          <a:solidFill>
            <a:srgbClr val="1A1A1A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4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" t="7940" r="2834" b="6035"/>
          <a:stretch/>
        </p:blipFill>
        <p:spPr bwMode="auto">
          <a:xfrm>
            <a:off x="71793" y="6283431"/>
            <a:ext cx="1051035" cy="510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7"/>
          <p:cNvSpPr/>
          <p:nvPr/>
        </p:nvSpPr>
        <p:spPr>
          <a:xfrm>
            <a:off x="71794" y="6283429"/>
            <a:ext cx="1071716" cy="574571"/>
          </a:xfrm>
          <a:prstGeom prst="rect">
            <a:avLst/>
          </a:prstGeom>
          <a:solidFill>
            <a:srgbClr val="1A1A1A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6" name="TextBox 11"/>
          <p:cNvSpPr txBox="1"/>
          <p:nvPr/>
        </p:nvSpPr>
        <p:spPr>
          <a:xfrm>
            <a:off x="10564838" y="6334781"/>
            <a:ext cx="1730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HPG 2015</a:t>
            </a:r>
          </a:p>
        </p:txBody>
      </p:sp>
      <p:sp>
        <p:nvSpPr>
          <p:cNvPr id="17" name="Rectangle 12"/>
          <p:cNvSpPr/>
          <p:nvPr/>
        </p:nvSpPr>
        <p:spPr>
          <a:xfrm>
            <a:off x="10564837" y="6219824"/>
            <a:ext cx="1631571" cy="574571"/>
          </a:xfrm>
          <a:prstGeom prst="rect">
            <a:avLst/>
          </a:prstGeom>
          <a:solidFill>
            <a:srgbClr val="1A1A1A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 dirty="0"/>
          </a:p>
        </p:txBody>
      </p:sp>
    </p:spTree>
    <p:extLst>
      <p:ext uri="{BB962C8B-B14F-4D97-AF65-F5344CB8AC3E}">
        <p14:creationId xmlns:p14="http://schemas.microsoft.com/office/powerpoint/2010/main" val="280249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4574"/>
    </mc:Choice>
    <mc:Fallback>
      <p:transition advTm="34574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l="735" t="774" b="482"/>
          <a:stretch/>
        </p:blipFill>
        <p:spPr>
          <a:xfrm>
            <a:off x="349249" y="1181101"/>
            <a:ext cx="10292987" cy="5365751"/>
          </a:xfrm>
          <a:prstGeom prst="rect">
            <a:avLst/>
          </a:prstGeom>
        </p:spPr>
      </p:pic>
      <p:sp>
        <p:nvSpPr>
          <p:cNvPr id="303" name="TextBox 302"/>
          <p:cNvSpPr txBox="1"/>
          <p:nvPr/>
        </p:nvSpPr>
        <p:spPr>
          <a:xfrm>
            <a:off x="9415137" y="349977"/>
            <a:ext cx="2286000" cy="8311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667" dirty="0">
                <a:solidFill>
                  <a:schemeClr val="accent1"/>
                </a:solidFill>
                <a:latin typeface="Trebuchet MS" panose="020B0603020202020204" pitchFamily="34" charset="0"/>
              </a:rPr>
              <a:t>Decoupled Coverage AA</a:t>
            </a:r>
          </a:p>
        </p:txBody>
      </p:sp>
      <p:sp>
        <p:nvSpPr>
          <p:cNvPr id="12" name="标题 1"/>
          <p:cNvSpPr txBox="1">
            <a:spLocks/>
          </p:cNvSpPr>
          <p:nvPr/>
        </p:nvSpPr>
        <p:spPr>
          <a:xfrm>
            <a:off x="273051" y="-591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Calibri" panose="020F0502020204030204" pitchFamily="34" charset="0"/>
              </a:rPr>
              <a:t>Algorithm Overview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44" y="1673589"/>
            <a:ext cx="1914525" cy="401002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7359267" y="1181101"/>
            <a:ext cx="3999123" cy="5597851"/>
          </a:xfrm>
          <a:prstGeom prst="rect">
            <a:avLst/>
          </a:prstGeom>
          <a:solidFill>
            <a:srgbClr val="1A1A1A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4"/>
          </a:p>
        </p:txBody>
      </p:sp>
      <p:sp>
        <p:nvSpPr>
          <p:cNvPr id="5" name="文本框 4"/>
          <p:cNvSpPr txBox="1"/>
          <p:nvPr/>
        </p:nvSpPr>
        <p:spPr>
          <a:xfrm>
            <a:off x="6241822" y="4882048"/>
            <a:ext cx="6785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altLang="zh-CN" sz="2400" dirty="0"/>
              <a:t>Second merge attempt</a:t>
            </a:r>
          </a:p>
          <a:p>
            <a:pPr marL="742932" lvl="1" indent="-285744">
              <a:buFont typeface="Arial" panose="020B0604020202020204" pitchFamily="34" charset="0"/>
              <a:buChar char="•"/>
            </a:pPr>
            <a:r>
              <a:rPr lang="en-US" altLang="zh-CN" sz="2400" dirty="0"/>
              <a:t>Merge before discard to save more </a:t>
            </a:r>
          </a:p>
          <a:p>
            <a:pPr lvl="1"/>
            <a:r>
              <a:rPr lang="en-US" altLang="zh-CN" sz="2400" dirty="0"/>
              <a:t>    information</a:t>
            </a:r>
          </a:p>
        </p:txBody>
      </p:sp>
      <p:sp>
        <p:nvSpPr>
          <p:cNvPr id="11" name="矩形 10"/>
          <p:cNvSpPr/>
          <p:nvPr/>
        </p:nvSpPr>
        <p:spPr>
          <a:xfrm>
            <a:off x="2242699" y="998539"/>
            <a:ext cx="3833895" cy="5597851"/>
          </a:xfrm>
          <a:prstGeom prst="rect">
            <a:avLst/>
          </a:prstGeom>
          <a:solidFill>
            <a:srgbClr val="1A1A1A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4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" t="7940" r="2834" b="6035"/>
          <a:stretch/>
        </p:blipFill>
        <p:spPr bwMode="auto">
          <a:xfrm>
            <a:off x="71793" y="6283431"/>
            <a:ext cx="1051035" cy="510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7"/>
          <p:cNvSpPr/>
          <p:nvPr/>
        </p:nvSpPr>
        <p:spPr>
          <a:xfrm>
            <a:off x="71794" y="6283429"/>
            <a:ext cx="1071716" cy="574571"/>
          </a:xfrm>
          <a:prstGeom prst="rect">
            <a:avLst/>
          </a:prstGeom>
          <a:solidFill>
            <a:srgbClr val="1A1A1A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  <p:sp>
        <p:nvSpPr>
          <p:cNvPr id="15" name="TextBox 11"/>
          <p:cNvSpPr txBox="1"/>
          <p:nvPr/>
        </p:nvSpPr>
        <p:spPr>
          <a:xfrm>
            <a:off x="10564838" y="6334781"/>
            <a:ext cx="1730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HPG 2015</a:t>
            </a:r>
          </a:p>
        </p:txBody>
      </p:sp>
      <p:sp>
        <p:nvSpPr>
          <p:cNvPr id="16" name="Rectangle 12"/>
          <p:cNvSpPr/>
          <p:nvPr/>
        </p:nvSpPr>
        <p:spPr>
          <a:xfrm>
            <a:off x="10564837" y="6219824"/>
            <a:ext cx="1631571" cy="574571"/>
          </a:xfrm>
          <a:prstGeom prst="rect">
            <a:avLst/>
          </a:prstGeom>
          <a:solidFill>
            <a:srgbClr val="1A1A1A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 dirty="0"/>
          </a:p>
        </p:txBody>
      </p:sp>
    </p:spTree>
    <p:extLst>
      <p:ext uri="{BB962C8B-B14F-4D97-AF65-F5344CB8AC3E}">
        <p14:creationId xmlns:p14="http://schemas.microsoft.com/office/powerpoint/2010/main" val="2614129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1339"/>
    </mc:Choice>
    <mc:Fallback>
      <p:transition advTm="11339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l="919" t="774" b="599"/>
          <a:stretch/>
        </p:blipFill>
        <p:spPr>
          <a:xfrm>
            <a:off x="368300" y="1181100"/>
            <a:ext cx="10273936" cy="5359400"/>
          </a:xfrm>
          <a:prstGeom prst="rect">
            <a:avLst/>
          </a:prstGeom>
        </p:spPr>
      </p:pic>
      <p:sp>
        <p:nvSpPr>
          <p:cNvPr id="303" name="TextBox 302"/>
          <p:cNvSpPr txBox="1"/>
          <p:nvPr/>
        </p:nvSpPr>
        <p:spPr>
          <a:xfrm>
            <a:off x="9415137" y="349977"/>
            <a:ext cx="2286000" cy="8311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667" dirty="0">
                <a:solidFill>
                  <a:schemeClr val="accent1"/>
                </a:solidFill>
                <a:latin typeface="Trebuchet MS" panose="020B0603020202020204" pitchFamily="34" charset="0"/>
              </a:rPr>
              <a:t>Decoupled Coverage AA</a:t>
            </a:r>
          </a:p>
        </p:txBody>
      </p:sp>
      <p:sp>
        <p:nvSpPr>
          <p:cNvPr id="12" name="标题 1"/>
          <p:cNvSpPr txBox="1">
            <a:spLocks/>
          </p:cNvSpPr>
          <p:nvPr/>
        </p:nvSpPr>
        <p:spPr>
          <a:xfrm>
            <a:off x="273051" y="-591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Calibri" panose="020F0502020204030204" pitchFamily="34" charset="0"/>
              </a:rPr>
              <a:t>Algorithm Overview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44" y="1673589"/>
            <a:ext cx="1914525" cy="4010025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" t="7940" r="2834" b="6035"/>
          <a:stretch/>
        </p:blipFill>
        <p:spPr bwMode="auto">
          <a:xfrm>
            <a:off x="71793" y="6283431"/>
            <a:ext cx="1051035" cy="510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7"/>
          <p:cNvSpPr/>
          <p:nvPr/>
        </p:nvSpPr>
        <p:spPr>
          <a:xfrm>
            <a:off x="71794" y="6283429"/>
            <a:ext cx="1071716" cy="574571"/>
          </a:xfrm>
          <a:prstGeom prst="rect">
            <a:avLst/>
          </a:prstGeom>
          <a:solidFill>
            <a:srgbClr val="1A1A1A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/>
          </a:p>
        </p:txBody>
      </p:sp>
    </p:spTree>
    <p:extLst>
      <p:ext uri="{BB962C8B-B14F-4D97-AF65-F5344CB8AC3E}">
        <p14:creationId xmlns:p14="http://schemas.microsoft.com/office/powerpoint/2010/main" val="3988991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23"/>
    </mc:Choice>
    <mc:Fallback>
      <p:transition advTm="10023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Calibri" panose="020F0502020204030204" pitchFamily="34" charset="0"/>
              </a:rPr>
              <a:t>Coverage map generation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1049000" cy="4351339"/>
          </a:xfrm>
        </p:spPr>
        <p:txBody>
          <a:bodyPr/>
          <a:lstStyle/>
          <a:p>
            <a:pPr lvl="0"/>
            <a:r>
              <a:rPr lang="en-US" altLang="zh-CN" sz="3200" dirty="0"/>
              <a:t>MSAA: &lt;= 8 sample/pixel</a:t>
            </a:r>
          </a:p>
          <a:p>
            <a:pPr lvl="1"/>
            <a:r>
              <a:rPr lang="en-US" altLang="zh-CN" sz="2800" dirty="0"/>
              <a:t>Depth + colors replicated per sample (e.g., 8 bytes/sample RGBA8 and 16-20  bytes/sample deferred)</a:t>
            </a:r>
          </a:p>
          <a:p>
            <a:pPr marL="0" indent="0">
              <a:buNone/>
            </a:pPr>
            <a:endParaRPr lang="en-US" altLang="zh-CN" sz="3200" dirty="0"/>
          </a:p>
          <a:p>
            <a:pPr lvl="0"/>
            <a:r>
              <a:rPr lang="en-US" altLang="zh-CN" sz="3200" dirty="0"/>
              <a:t>Coverage mask is </a:t>
            </a:r>
            <a:r>
              <a:rPr lang="en-US" altLang="zh-CN" sz="3200" dirty="0">
                <a:solidFill>
                  <a:srgbClr val="92D050"/>
                </a:solidFill>
              </a:rPr>
              <a:t>cheaper</a:t>
            </a:r>
            <a:r>
              <a:rPr lang="en-US" altLang="zh-CN" sz="3200" dirty="0"/>
              <a:t> than </a:t>
            </a:r>
            <a:r>
              <a:rPr lang="en-US" altLang="zh-CN" sz="3200" dirty="0" smtClean="0"/>
              <a:t>MSAA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sample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(</a:t>
            </a:r>
            <a:r>
              <a:rPr lang="en-US" altLang="zh-CN" sz="3200" dirty="0" err="1" smtClean="0"/>
              <a:t>depth+coverage</a:t>
            </a:r>
            <a:r>
              <a:rPr lang="en-US" altLang="zh-CN" sz="3200" dirty="0"/>
              <a:t>)</a:t>
            </a:r>
          </a:p>
          <a:p>
            <a:pPr lvl="1"/>
            <a:r>
              <a:rPr lang="en-US" altLang="zh-CN" sz="2800" dirty="0"/>
              <a:t>1 coverage sample -&gt; 1 bit</a:t>
            </a:r>
          </a:p>
          <a:p>
            <a:pPr lvl="1"/>
            <a:r>
              <a:rPr lang="en-US" altLang="zh-CN" sz="2800" dirty="0"/>
              <a:t>High sampling rate supported</a:t>
            </a:r>
          </a:p>
          <a:p>
            <a:pPr lvl="0"/>
            <a:endParaRPr lang="en-US" altLang="zh-CN" dirty="0" smtClean="0"/>
          </a:p>
          <a:p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8725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50"/>
    </mc:Choice>
    <mc:Fallback>
      <p:transition spd="slow" advTm="30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Coverage map generation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50" y="1690688"/>
            <a:ext cx="11639551" cy="2901355"/>
          </a:xfrm>
          <a:prstGeom prst="rect">
            <a:avLst/>
          </a:prstGeom>
        </p:spPr>
      </p:pic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297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5"/>
    </mc:Choice>
    <mc:Fallback>
      <p:transition spd="slow" advTm="3265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Coverage map generation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50" y="1690688"/>
            <a:ext cx="11639551" cy="290135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036698" y="1771687"/>
            <a:ext cx="6747103" cy="3244815"/>
          </a:xfrm>
          <a:prstGeom prst="rect">
            <a:avLst/>
          </a:prstGeom>
          <a:solidFill>
            <a:srgbClr val="1A1A1A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4"/>
          </a:p>
        </p:txBody>
      </p:sp>
    </p:spTree>
    <p:extLst>
      <p:ext uri="{BB962C8B-B14F-4D97-AF65-F5344CB8AC3E}">
        <p14:creationId xmlns:p14="http://schemas.microsoft.com/office/powerpoint/2010/main" val="3563599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13"/>
    </mc:Choice>
    <mc:Fallback>
      <p:transition spd="slow" advTm="891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Motivation</a:t>
            </a:r>
            <a:endParaRPr lang="zh-CN" altLang="en-US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6054" y="1690689"/>
            <a:ext cx="6512503" cy="4486275"/>
          </a:xfrm>
        </p:spPr>
        <p:txBody>
          <a:bodyPr>
            <a:normAutofit/>
          </a:bodyPr>
          <a:lstStyle/>
          <a:p>
            <a:r>
              <a:rPr lang="en-US" altLang="zh-CN" sz="3200" dirty="0"/>
              <a:t>Geometric anti-aliasing is a long standing problem</a:t>
            </a:r>
          </a:p>
          <a:p>
            <a:endParaRPr lang="en-US" altLang="zh-CN" dirty="0" smtClean="0"/>
          </a:p>
          <a:p>
            <a:r>
              <a:rPr lang="en-US" altLang="zh-CN" sz="3200" dirty="0"/>
              <a:t>MSAA as gold standard</a:t>
            </a:r>
          </a:p>
          <a:p>
            <a:pPr lvl="1"/>
            <a:r>
              <a:rPr lang="en-US" altLang="zh-CN" sz="2800" dirty="0"/>
              <a:t>Idea: decoupled </a:t>
            </a:r>
            <a:r>
              <a:rPr lang="en-US" altLang="zh-CN" sz="2800" b="1" dirty="0">
                <a:solidFill>
                  <a:srgbClr val="92D050"/>
                </a:solidFill>
              </a:rPr>
              <a:t>shading</a:t>
            </a:r>
            <a:r>
              <a:rPr lang="en-US" altLang="zh-CN" sz="2800" dirty="0">
                <a:solidFill>
                  <a:srgbClr val="92D050"/>
                </a:solidFill>
              </a:rPr>
              <a:t> </a:t>
            </a:r>
            <a:r>
              <a:rPr lang="en-US" altLang="zh-CN" sz="2800" dirty="0"/>
              <a:t>and </a:t>
            </a:r>
            <a:r>
              <a:rPr lang="en-US" altLang="zh-CN" sz="2800" b="1" dirty="0">
                <a:solidFill>
                  <a:srgbClr val="92D050"/>
                </a:solidFill>
              </a:rPr>
              <a:t>visibility</a:t>
            </a:r>
          </a:p>
          <a:p>
            <a:pPr lvl="1"/>
            <a:r>
              <a:rPr lang="en-US" altLang="zh-CN" sz="2800" dirty="0"/>
              <a:t>Reduce shading cost</a:t>
            </a:r>
          </a:p>
          <a:p>
            <a:pPr lvl="1"/>
            <a:endParaRPr lang="en-US" altLang="zh-CN" b="1" dirty="0">
              <a:solidFill>
                <a:schemeClr val="accent3"/>
              </a:solidFill>
            </a:endParaRPr>
          </a:p>
          <a:p>
            <a:r>
              <a:rPr lang="en-US" altLang="zh-CN" sz="3200" dirty="0"/>
              <a:t>For high quality rendering, </a:t>
            </a:r>
            <a:r>
              <a:rPr lang="en-US" altLang="zh-CN" sz="3200" b="1" dirty="0">
                <a:solidFill>
                  <a:srgbClr val="92D050"/>
                </a:solidFill>
              </a:rPr>
              <a:t>storage</a:t>
            </a:r>
            <a:r>
              <a:rPr lang="en-US" altLang="zh-CN" sz="3200" dirty="0">
                <a:solidFill>
                  <a:srgbClr val="92D050"/>
                </a:solidFill>
              </a:rPr>
              <a:t> </a:t>
            </a:r>
            <a:r>
              <a:rPr lang="en-US" altLang="zh-CN" sz="3200" dirty="0"/>
              <a:t>is costly</a:t>
            </a:r>
          </a:p>
          <a:p>
            <a:pPr lvl="1"/>
            <a:endParaRPr lang="en-US" altLang="zh-CN" b="1" dirty="0" smtClean="0">
              <a:solidFill>
                <a:schemeClr val="accent3"/>
              </a:solidFill>
            </a:endParaRPr>
          </a:p>
          <a:p>
            <a:pPr lvl="1"/>
            <a:endParaRPr lang="zh-CN" altLang="en-US" dirty="0"/>
          </a:p>
        </p:txBody>
      </p:sp>
      <p:pic>
        <p:nvPicPr>
          <p:cNvPr id="1026" name="Picture 2" descr="http://www.fxguide.com/wp-content/uploads/2014/08/apes2_ss036_0310_Take-214.10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16" y="682206"/>
            <a:ext cx="4254584" cy="228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0028094" y="2969045"/>
            <a:ext cx="1537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Source: </a:t>
            </a:r>
            <a:r>
              <a:rPr lang="en-US" altLang="zh-CN" sz="1200" dirty="0" err="1"/>
              <a:t>Weta</a:t>
            </a:r>
            <a:r>
              <a:rPr lang="en-US" altLang="zh-CN" sz="1200" dirty="0"/>
              <a:t> Digital</a:t>
            </a:r>
            <a:endParaRPr lang="zh-CN" altLang="en-US" sz="1200" dirty="0"/>
          </a:p>
        </p:txBody>
      </p:sp>
      <p:sp>
        <p:nvSpPr>
          <p:cNvPr id="11" name="文本框 10"/>
          <p:cNvSpPr txBox="1"/>
          <p:nvPr/>
        </p:nvSpPr>
        <p:spPr>
          <a:xfrm>
            <a:off x="10407852" y="5899965"/>
            <a:ext cx="1158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Source: DICE</a:t>
            </a:r>
            <a:endParaRPr lang="zh-CN" altLang="en-US" sz="1200" dirty="0"/>
          </a:p>
        </p:txBody>
      </p:sp>
      <p:pic>
        <p:nvPicPr>
          <p:cNvPr id="18434" name="Picture 2" descr="http://i.imgur.com/iCuLnn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557" y="3528889"/>
            <a:ext cx="4215244" cy="237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226" y="1690689"/>
            <a:ext cx="3961905" cy="35936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03181" y="312875"/>
            <a:ext cx="1812555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4" dirty="0"/>
              <a:t>Feature Film</a:t>
            </a:r>
            <a:endParaRPr kumimoji="1" lang="zh-CN" altLang="en-US" sz="1404" dirty="0"/>
          </a:p>
        </p:txBody>
      </p:sp>
      <p:sp>
        <p:nvSpPr>
          <p:cNvPr id="12" name="TextBox 11"/>
          <p:cNvSpPr txBox="1"/>
          <p:nvPr/>
        </p:nvSpPr>
        <p:spPr>
          <a:xfrm>
            <a:off x="7041160" y="3159557"/>
            <a:ext cx="1812555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4" dirty="0"/>
              <a:t>Game scene</a:t>
            </a:r>
            <a:endParaRPr kumimoji="1" lang="zh-CN" altLang="en-US" sz="1404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6446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78"/>
    </mc:Choice>
    <mc:Fallback>
      <p:transition spd="slow" advTm="39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4" grpId="1"/>
      <p:bldP spid="11" grpId="0"/>
      <p:bldP spid="11" grpId="1"/>
      <p:bldP spid="6" grpId="0"/>
      <p:bldP spid="6" grpId="1"/>
      <p:bldP spid="12" grpId="0"/>
      <p:bldP spid="1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Coverage map generation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idx="1"/>
          </p:nvPr>
        </p:nvSpPr>
        <p:spPr>
          <a:xfrm>
            <a:off x="838200" y="1981489"/>
            <a:ext cx="10515600" cy="4351339"/>
          </a:xfrm>
        </p:spPr>
        <p:txBody>
          <a:bodyPr/>
          <a:lstStyle/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sz="3200" dirty="0"/>
          </a:p>
          <a:p>
            <a:r>
              <a:rPr lang="en-US" altLang="zh-CN" sz="3200" dirty="0"/>
              <a:t>Look-up table for per-edge coverage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50" y="1690688"/>
            <a:ext cx="11639551" cy="290135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" y="1690689"/>
            <a:ext cx="5067300" cy="3244815"/>
          </a:xfrm>
          <a:prstGeom prst="rect">
            <a:avLst/>
          </a:prstGeom>
          <a:solidFill>
            <a:srgbClr val="1A1A1A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4"/>
          </a:p>
        </p:txBody>
      </p:sp>
      <p:sp>
        <p:nvSpPr>
          <p:cNvPr id="7" name="矩形 6"/>
          <p:cNvSpPr/>
          <p:nvPr/>
        </p:nvSpPr>
        <p:spPr>
          <a:xfrm>
            <a:off x="10071101" y="1981490"/>
            <a:ext cx="1712700" cy="2610553"/>
          </a:xfrm>
          <a:prstGeom prst="rect">
            <a:avLst/>
          </a:prstGeom>
          <a:solidFill>
            <a:srgbClr val="1A1A1A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4"/>
          </a:p>
        </p:txBody>
      </p:sp>
    </p:spTree>
    <p:extLst>
      <p:ext uri="{BB962C8B-B14F-4D97-AF65-F5344CB8AC3E}">
        <p14:creationId xmlns:p14="http://schemas.microsoft.com/office/powerpoint/2010/main" val="25300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82"/>
    </mc:Choice>
    <mc:Fallback>
      <p:transition spd="slow" advTm="37082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Coverage map generation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idx="1"/>
          </p:nvPr>
        </p:nvSpPr>
        <p:spPr>
          <a:xfrm>
            <a:off x="838200" y="1981489"/>
            <a:ext cx="10515600" cy="4351339"/>
          </a:xfrm>
        </p:spPr>
        <p:txBody>
          <a:bodyPr/>
          <a:lstStyle/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sz="3200" dirty="0"/>
          </a:p>
          <a:p>
            <a:r>
              <a:rPr lang="en-US" altLang="zh-CN" sz="3200" dirty="0"/>
              <a:t>Look-up table for per-edge coverage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50" y="1690688"/>
            <a:ext cx="11639551" cy="290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84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56"/>
    </mc:Choice>
    <mc:Fallback>
      <p:transition spd="slow" advTm="5056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>
                <a:latin typeface="Calibri" panose="020F0502020204030204" pitchFamily="34" charset="0"/>
              </a:rPr>
              <a:t>Fragment Merging</a:t>
            </a:r>
          </a:p>
        </p:txBody>
      </p:sp>
      <p:sp>
        <p:nvSpPr>
          <p:cNvPr id="138" name="Shape 138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200" dirty="0"/>
              <a:t>Try to merge fragment into </a:t>
            </a:r>
            <a:r>
              <a:rPr lang="en-US" altLang="zh-CN" sz="3200" dirty="0"/>
              <a:t>existing</a:t>
            </a:r>
            <a:r>
              <a:rPr lang="zh-CN" altLang="en-US" sz="3200" dirty="0"/>
              <a:t> </a:t>
            </a:r>
            <a:r>
              <a:rPr lang="en-US" sz="3200" dirty="0"/>
              <a:t>shading surfaces</a:t>
            </a:r>
            <a:endParaRPr lang="zh-CN" altLang="en-US" sz="3200" dirty="0"/>
          </a:p>
          <a:p>
            <a:pPr lvl="1"/>
            <a:r>
              <a:rPr lang="en-US" altLang="zh-CN" sz="2800" dirty="0"/>
              <a:t>Satisfy</a:t>
            </a:r>
            <a:r>
              <a:rPr lang="zh-CN" altLang="en-US" sz="2800" dirty="0"/>
              <a:t> </a:t>
            </a:r>
            <a:r>
              <a:rPr lang="en-US" altLang="zh-CN" sz="2800" dirty="0"/>
              <a:t>merge</a:t>
            </a:r>
            <a:r>
              <a:rPr lang="zh-CN" altLang="en-US" sz="2800" dirty="0"/>
              <a:t> </a:t>
            </a:r>
            <a:r>
              <a:rPr lang="en-US" altLang="zh-CN" sz="2800" dirty="0"/>
              <a:t>rules</a:t>
            </a:r>
            <a:endParaRPr lang="en-US" sz="2800" dirty="0"/>
          </a:p>
          <a:p>
            <a:pPr lvl="1"/>
            <a:r>
              <a:rPr lang="en-US" sz="2800" dirty="0"/>
              <a:t>Combine the coverage mask</a:t>
            </a:r>
          </a:p>
          <a:p>
            <a:pPr lvl="1"/>
            <a:r>
              <a:rPr lang="en-US" sz="2800" dirty="0"/>
              <a:t>Weighted average normal, depth, etc., based on coverage bits</a:t>
            </a:r>
          </a:p>
          <a:p>
            <a:pPr lvl="1"/>
            <a:r>
              <a:rPr lang="en-US" sz="2800" dirty="0"/>
              <a:t>F</a:t>
            </a:r>
            <a:r>
              <a:rPr lang="en-US" altLang="zh-CN" sz="2800" dirty="0"/>
              <a:t>ail: add fragment into list</a:t>
            </a:r>
            <a:endParaRPr lang="en-US" sz="2800" dirty="0"/>
          </a:p>
          <a:p>
            <a:pPr lvl="1"/>
            <a:endParaRPr lang="en-US" sz="2800" dirty="0"/>
          </a:p>
          <a:p>
            <a:r>
              <a:rPr lang="en-US" sz="3200" dirty="0"/>
              <a:t>Aggregates geometry information</a:t>
            </a:r>
          </a:p>
          <a:p>
            <a:r>
              <a:rPr lang="en-US" sz="3200" dirty="0"/>
              <a:t>Without losing high fidelity coverage information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0183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3573"/>
    </mc:Choice>
    <mc:Fallback>
      <p:transition advTm="43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Calibri" panose="020F0502020204030204" pitchFamily="34" charset="0"/>
              </a:rPr>
              <a:t>Merge heuristics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34" name="Shape 142"/>
          <p:cNvSpPr txBox="1">
            <a:spLocks/>
          </p:cNvSpPr>
          <p:nvPr/>
        </p:nvSpPr>
        <p:spPr>
          <a:xfrm>
            <a:off x="989549" y="1758638"/>
            <a:ext cx="9948931" cy="4187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Merge rules</a:t>
            </a:r>
          </a:p>
          <a:p>
            <a:pPr lvl="1"/>
            <a:r>
              <a:rPr lang="en-US" sz="2800" dirty="0"/>
              <a:t>Aligned normal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sz="2800" dirty="0"/>
              <a:t>Overlapping depth intervals</a:t>
            </a:r>
          </a:p>
        </p:txBody>
      </p:sp>
      <p:sp>
        <p:nvSpPr>
          <p:cNvPr id="35" name="Shape 157"/>
          <p:cNvSpPr/>
          <p:nvPr/>
        </p:nvSpPr>
        <p:spPr>
          <a:xfrm>
            <a:off x="6031993" y="5410785"/>
            <a:ext cx="2353431" cy="406091"/>
          </a:xfrm>
          <a:prstGeom prst="line">
            <a:avLst/>
          </a:prstGeom>
          <a:ln w="50800">
            <a:solidFill>
              <a:srgbClr val="A0116A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205731"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 sz="2400"/>
          </a:p>
        </p:txBody>
      </p:sp>
      <p:sp>
        <p:nvSpPr>
          <p:cNvPr id="38" name="Shape 165"/>
          <p:cNvSpPr/>
          <p:nvPr/>
        </p:nvSpPr>
        <p:spPr>
          <a:xfrm>
            <a:off x="4150969" y="6350600"/>
            <a:ext cx="4340889" cy="0"/>
          </a:xfrm>
          <a:prstGeom prst="line">
            <a:avLst/>
          </a:prstGeom>
          <a:ln w="50800">
            <a:solidFill>
              <a:srgbClr val="11669F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205731"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 sz="2400"/>
          </a:p>
        </p:txBody>
      </p:sp>
      <p:sp>
        <p:nvSpPr>
          <p:cNvPr id="39" name="Shape 166"/>
          <p:cNvSpPr/>
          <p:nvPr/>
        </p:nvSpPr>
        <p:spPr>
          <a:xfrm>
            <a:off x="6335879" y="6249330"/>
            <a:ext cx="0" cy="217013"/>
          </a:xfrm>
          <a:prstGeom prst="line">
            <a:avLst/>
          </a:prstGeom>
          <a:ln w="50800">
            <a:solidFill>
              <a:srgbClr val="11669F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205731"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 sz="2400"/>
          </a:p>
        </p:txBody>
      </p:sp>
      <p:sp>
        <p:nvSpPr>
          <p:cNvPr id="40" name="Shape 167"/>
          <p:cNvSpPr/>
          <p:nvPr/>
        </p:nvSpPr>
        <p:spPr>
          <a:xfrm>
            <a:off x="4150967" y="6241815"/>
            <a:ext cx="0" cy="217013"/>
          </a:xfrm>
          <a:prstGeom prst="line">
            <a:avLst/>
          </a:prstGeom>
          <a:ln w="50800">
            <a:solidFill>
              <a:srgbClr val="11669F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205731"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 sz="2400"/>
          </a:p>
        </p:txBody>
      </p:sp>
      <p:sp>
        <p:nvSpPr>
          <p:cNvPr id="41" name="Shape 168"/>
          <p:cNvSpPr/>
          <p:nvPr/>
        </p:nvSpPr>
        <p:spPr>
          <a:xfrm>
            <a:off x="8513259" y="6241815"/>
            <a:ext cx="0" cy="217013"/>
          </a:xfrm>
          <a:prstGeom prst="line">
            <a:avLst/>
          </a:prstGeom>
          <a:ln w="50800">
            <a:solidFill>
              <a:srgbClr val="11669F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205731"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 sz="2400"/>
          </a:p>
        </p:txBody>
      </p:sp>
      <p:sp>
        <p:nvSpPr>
          <p:cNvPr id="42" name="Shape 169"/>
          <p:cNvSpPr/>
          <p:nvPr/>
        </p:nvSpPr>
        <p:spPr>
          <a:xfrm>
            <a:off x="4628462" y="6234578"/>
            <a:ext cx="202575" cy="2170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004E82"/>
              </a:gs>
              <a:gs pos="80000">
                <a:srgbClr val="0066AA"/>
              </a:gs>
              <a:gs pos="100000">
                <a:srgbClr val="0066AB"/>
              </a:gs>
            </a:gsLst>
            <a:lin ang="16200000"/>
          </a:gradFill>
          <a:ln w="12700">
            <a:solidFill>
              <a:srgbClr val="0D649F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sz="1404"/>
          </a:p>
        </p:txBody>
      </p:sp>
      <p:sp>
        <p:nvSpPr>
          <p:cNvPr id="43" name="Shape 170"/>
          <p:cNvSpPr/>
          <p:nvPr/>
        </p:nvSpPr>
        <p:spPr>
          <a:xfrm>
            <a:off x="6820322" y="6242094"/>
            <a:ext cx="202575" cy="2170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004E82"/>
              </a:gs>
              <a:gs pos="80000">
                <a:srgbClr val="0066AA"/>
              </a:gs>
              <a:gs pos="100000">
                <a:srgbClr val="0066AB"/>
              </a:gs>
            </a:gsLst>
            <a:lin ang="16200000"/>
          </a:gradFill>
          <a:ln w="12700">
            <a:solidFill>
              <a:srgbClr val="0D649F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sz="1404"/>
          </a:p>
        </p:txBody>
      </p:sp>
      <p:sp>
        <p:nvSpPr>
          <p:cNvPr id="44" name="Shape 171"/>
          <p:cNvSpPr/>
          <p:nvPr/>
        </p:nvSpPr>
        <p:spPr>
          <a:xfrm flipV="1">
            <a:off x="4310686" y="5522103"/>
            <a:ext cx="1801753" cy="387808"/>
          </a:xfrm>
          <a:prstGeom prst="line">
            <a:avLst/>
          </a:prstGeom>
          <a:ln w="50800">
            <a:solidFill>
              <a:srgbClr val="11669F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205731"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 sz="2400"/>
          </a:p>
        </p:txBody>
      </p:sp>
      <p:sp>
        <p:nvSpPr>
          <p:cNvPr id="45" name="Shape 172"/>
          <p:cNvSpPr/>
          <p:nvPr/>
        </p:nvSpPr>
        <p:spPr>
          <a:xfrm>
            <a:off x="5315469" y="6249048"/>
            <a:ext cx="0" cy="217013"/>
          </a:xfrm>
          <a:prstGeom prst="line">
            <a:avLst/>
          </a:prstGeom>
          <a:ln w="50800">
            <a:solidFill>
              <a:srgbClr val="11669F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205731"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 sz="2400"/>
          </a:p>
        </p:txBody>
      </p:sp>
      <p:sp>
        <p:nvSpPr>
          <p:cNvPr id="46" name="Shape 173"/>
          <p:cNvSpPr/>
          <p:nvPr/>
        </p:nvSpPr>
        <p:spPr>
          <a:xfrm>
            <a:off x="7450015" y="6234862"/>
            <a:ext cx="0" cy="217013"/>
          </a:xfrm>
          <a:prstGeom prst="line">
            <a:avLst/>
          </a:prstGeom>
          <a:ln w="50800">
            <a:solidFill>
              <a:srgbClr val="11669F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205731"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 sz="2400"/>
          </a:p>
        </p:txBody>
      </p:sp>
      <p:sp>
        <p:nvSpPr>
          <p:cNvPr id="47" name="Shape 174"/>
          <p:cNvSpPr/>
          <p:nvPr/>
        </p:nvSpPr>
        <p:spPr>
          <a:xfrm>
            <a:off x="5750146" y="6234297"/>
            <a:ext cx="202575" cy="2170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004E82"/>
              </a:gs>
              <a:gs pos="80000">
                <a:srgbClr val="0066AA"/>
              </a:gs>
              <a:gs pos="100000">
                <a:srgbClr val="0066AB"/>
              </a:gs>
            </a:gsLst>
            <a:lin ang="16200000"/>
          </a:gradFill>
          <a:ln w="12700">
            <a:solidFill>
              <a:srgbClr val="0D649F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sz="1404"/>
          </a:p>
        </p:txBody>
      </p:sp>
      <p:sp>
        <p:nvSpPr>
          <p:cNvPr id="48" name="Shape 175"/>
          <p:cNvSpPr/>
          <p:nvPr/>
        </p:nvSpPr>
        <p:spPr>
          <a:xfrm>
            <a:off x="7884129" y="6241811"/>
            <a:ext cx="202575" cy="2170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004E82"/>
              </a:gs>
              <a:gs pos="80000">
                <a:srgbClr val="0066AA"/>
              </a:gs>
              <a:gs pos="100000">
                <a:srgbClr val="0066AB"/>
              </a:gs>
            </a:gsLst>
            <a:lin ang="16200000"/>
          </a:gradFill>
          <a:ln w="12700">
            <a:solidFill>
              <a:srgbClr val="0D649F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sz="1404"/>
          </a:p>
        </p:txBody>
      </p:sp>
      <p:sp>
        <p:nvSpPr>
          <p:cNvPr id="49" name="Shape 165"/>
          <p:cNvSpPr/>
          <p:nvPr/>
        </p:nvSpPr>
        <p:spPr>
          <a:xfrm>
            <a:off x="4124981" y="3667045"/>
            <a:ext cx="4340889" cy="0"/>
          </a:xfrm>
          <a:prstGeom prst="line">
            <a:avLst/>
          </a:prstGeom>
          <a:ln w="50800">
            <a:solidFill>
              <a:srgbClr val="11669F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205731"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 sz="2400"/>
          </a:p>
        </p:txBody>
      </p:sp>
      <p:sp>
        <p:nvSpPr>
          <p:cNvPr id="50" name="Shape 166"/>
          <p:cNvSpPr/>
          <p:nvPr/>
        </p:nvSpPr>
        <p:spPr>
          <a:xfrm>
            <a:off x="6309892" y="3565775"/>
            <a:ext cx="0" cy="217013"/>
          </a:xfrm>
          <a:prstGeom prst="line">
            <a:avLst/>
          </a:prstGeom>
          <a:ln w="50800">
            <a:solidFill>
              <a:srgbClr val="11669F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205731"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 sz="2400"/>
          </a:p>
        </p:txBody>
      </p:sp>
      <p:sp>
        <p:nvSpPr>
          <p:cNvPr id="51" name="Shape 167"/>
          <p:cNvSpPr/>
          <p:nvPr/>
        </p:nvSpPr>
        <p:spPr>
          <a:xfrm>
            <a:off x="4124979" y="3558260"/>
            <a:ext cx="0" cy="217013"/>
          </a:xfrm>
          <a:prstGeom prst="line">
            <a:avLst/>
          </a:prstGeom>
          <a:ln w="50800">
            <a:solidFill>
              <a:srgbClr val="11669F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205731"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 sz="2400"/>
          </a:p>
        </p:txBody>
      </p:sp>
      <p:sp>
        <p:nvSpPr>
          <p:cNvPr id="52" name="Shape 168"/>
          <p:cNvSpPr/>
          <p:nvPr/>
        </p:nvSpPr>
        <p:spPr>
          <a:xfrm>
            <a:off x="8487271" y="3558260"/>
            <a:ext cx="0" cy="217013"/>
          </a:xfrm>
          <a:prstGeom prst="line">
            <a:avLst/>
          </a:prstGeom>
          <a:ln w="50800">
            <a:solidFill>
              <a:srgbClr val="11669F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205731"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 sz="2400"/>
          </a:p>
        </p:txBody>
      </p:sp>
      <p:sp>
        <p:nvSpPr>
          <p:cNvPr id="53" name="Shape 169"/>
          <p:cNvSpPr/>
          <p:nvPr/>
        </p:nvSpPr>
        <p:spPr>
          <a:xfrm>
            <a:off x="4602475" y="3551023"/>
            <a:ext cx="202575" cy="2170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004E82"/>
              </a:gs>
              <a:gs pos="80000">
                <a:srgbClr val="0066AA"/>
              </a:gs>
              <a:gs pos="100000">
                <a:srgbClr val="0066AB"/>
              </a:gs>
            </a:gsLst>
            <a:lin ang="16200000"/>
          </a:gradFill>
          <a:ln w="12700">
            <a:solidFill>
              <a:srgbClr val="0D649F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sz="1404"/>
          </a:p>
        </p:txBody>
      </p:sp>
      <p:sp>
        <p:nvSpPr>
          <p:cNvPr id="54" name="Shape 170"/>
          <p:cNvSpPr/>
          <p:nvPr/>
        </p:nvSpPr>
        <p:spPr>
          <a:xfrm>
            <a:off x="6794335" y="3558538"/>
            <a:ext cx="202575" cy="2170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004E82"/>
              </a:gs>
              <a:gs pos="80000">
                <a:srgbClr val="0066AA"/>
              </a:gs>
              <a:gs pos="100000">
                <a:srgbClr val="0066AB"/>
              </a:gs>
            </a:gsLst>
            <a:lin ang="16200000"/>
          </a:gradFill>
          <a:ln w="12700">
            <a:solidFill>
              <a:srgbClr val="0D649F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sz="1404"/>
          </a:p>
        </p:txBody>
      </p:sp>
      <p:sp>
        <p:nvSpPr>
          <p:cNvPr id="55" name="Shape 172"/>
          <p:cNvSpPr/>
          <p:nvPr/>
        </p:nvSpPr>
        <p:spPr>
          <a:xfrm>
            <a:off x="5289483" y="3565492"/>
            <a:ext cx="0" cy="217013"/>
          </a:xfrm>
          <a:prstGeom prst="line">
            <a:avLst/>
          </a:prstGeom>
          <a:ln w="50800">
            <a:solidFill>
              <a:srgbClr val="11669F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205731"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 sz="2400"/>
          </a:p>
        </p:txBody>
      </p:sp>
      <p:sp>
        <p:nvSpPr>
          <p:cNvPr id="56" name="Shape 173"/>
          <p:cNvSpPr/>
          <p:nvPr/>
        </p:nvSpPr>
        <p:spPr>
          <a:xfrm>
            <a:off x="7424028" y="3551307"/>
            <a:ext cx="0" cy="217013"/>
          </a:xfrm>
          <a:prstGeom prst="line">
            <a:avLst/>
          </a:prstGeom>
          <a:ln w="50800">
            <a:solidFill>
              <a:srgbClr val="11669F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205731"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 sz="2400"/>
          </a:p>
        </p:txBody>
      </p:sp>
      <p:sp>
        <p:nvSpPr>
          <p:cNvPr id="57" name="Shape 174"/>
          <p:cNvSpPr/>
          <p:nvPr/>
        </p:nvSpPr>
        <p:spPr>
          <a:xfrm>
            <a:off x="5724158" y="3550742"/>
            <a:ext cx="202575" cy="2170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004E82"/>
              </a:gs>
              <a:gs pos="80000">
                <a:srgbClr val="0066AA"/>
              </a:gs>
              <a:gs pos="100000">
                <a:srgbClr val="0066AB"/>
              </a:gs>
            </a:gsLst>
            <a:lin ang="16200000"/>
          </a:gradFill>
          <a:ln w="12700">
            <a:solidFill>
              <a:srgbClr val="0D649F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sz="1404"/>
          </a:p>
        </p:txBody>
      </p:sp>
      <p:sp>
        <p:nvSpPr>
          <p:cNvPr id="58" name="Shape 175"/>
          <p:cNvSpPr/>
          <p:nvPr/>
        </p:nvSpPr>
        <p:spPr>
          <a:xfrm>
            <a:off x="7858142" y="3558257"/>
            <a:ext cx="202575" cy="2170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004E82"/>
              </a:gs>
              <a:gs pos="80000">
                <a:srgbClr val="0066AA"/>
              </a:gs>
              <a:gs pos="100000">
                <a:srgbClr val="0066AB"/>
              </a:gs>
            </a:gsLst>
            <a:lin ang="16200000"/>
          </a:gradFill>
          <a:ln w="12700">
            <a:solidFill>
              <a:srgbClr val="0D649F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sz="1404"/>
          </a:p>
        </p:txBody>
      </p:sp>
      <p:sp>
        <p:nvSpPr>
          <p:cNvPr id="59" name="Shape 157"/>
          <p:cNvSpPr/>
          <p:nvPr/>
        </p:nvSpPr>
        <p:spPr>
          <a:xfrm>
            <a:off x="6085983" y="2835989"/>
            <a:ext cx="2353431" cy="406091"/>
          </a:xfrm>
          <a:prstGeom prst="line">
            <a:avLst/>
          </a:prstGeom>
          <a:ln w="50800">
            <a:solidFill>
              <a:srgbClr val="A0116A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205731"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 sz="2400"/>
          </a:p>
        </p:txBody>
      </p:sp>
      <p:sp>
        <p:nvSpPr>
          <p:cNvPr id="60" name="Shape 171"/>
          <p:cNvSpPr/>
          <p:nvPr/>
        </p:nvSpPr>
        <p:spPr>
          <a:xfrm flipV="1">
            <a:off x="4443793" y="2998329"/>
            <a:ext cx="1801753" cy="387808"/>
          </a:xfrm>
          <a:prstGeom prst="line">
            <a:avLst/>
          </a:prstGeom>
          <a:ln w="50800">
            <a:solidFill>
              <a:srgbClr val="11669F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205731"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 sz="2400"/>
          </a:p>
        </p:txBody>
      </p:sp>
      <p:sp>
        <p:nvSpPr>
          <p:cNvPr id="61" name="Shape 256"/>
          <p:cNvSpPr/>
          <p:nvPr/>
        </p:nvSpPr>
        <p:spPr>
          <a:xfrm flipH="1" flipV="1">
            <a:off x="5191197" y="2646806"/>
            <a:ext cx="177400" cy="522921"/>
          </a:xfrm>
          <a:prstGeom prst="line">
            <a:avLst/>
          </a:prstGeom>
          <a:ln w="101600">
            <a:solidFill>
              <a:schemeClr val="accent1"/>
            </a:solidFill>
            <a:miter/>
            <a:tailEnd type="triangle"/>
          </a:ln>
        </p:spPr>
        <p:txBody>
          <a:bodyPr lIns="0" tIns="0" rIns="0" bIns="0"/>
          <a:lstStyle/>
          <a:p>
            <a:pPr defTabSz="205731"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 sz="2400"/>
          </a:p>
        </p:txBody>
      </p:sp>
      <p:sp>
        <p:nvSpPr>
          <p:cNvPr id="62" name="Shape 257"/>
          <p:cNvSpPr/>
          <p:nvPr/>
        </p:nvSpPr>
        <p:spPr>
          <a:xfrm flipV="1">
            <a:off x="7297993" y="2480809"/>
            <a:ext cx="139059" cy="541308"/>
          </a:xfrm>
          <a:prstGeom prst="line">
            <a:avLst/>
          </a:prstGeom>
          <a:ln w="101600">
            <a:solidFill>
              <a:srgbClr val="C00000"/>
            </a:solidFill>
            <a:miter/>
            <a:tailEnd type="triangle"/>
          </a:ln>
        </p:spPr>
        <p:txBody>
          <a:bodyPr lIns="0" tIns="0" rIns="0" bIns="0"/>
          <a:lstStyle/>
          <a:p>
            <a:pPr defTabSz="205731"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 sz="2400"/>
          </a:p>
        </p:txBody>
      </p:sp>
      <p:sp>
        <p:nvSpPr>
          <p:cNvPr id="32" name="Shape 162"/>
          <p:cNvSpPr/>
          <p:nvPr/>
        </p:nvSpPr>
        <p:spPr>
          <a:xfrm>
            <a:off x="4150967" y="4970239"/>
            <a:ext cx="4314903" cy="1010916"/>
          </a:xfrm>
          <a:prstGeom prst="rect">
            <a:avLst/>
          </a:prstGeom>
          <a:noFill/>
          <a:ln w="3810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lvl="0"/>
            <a:endParaRPr sz="1404"/>
          </a:p>
        </p:txBody>
      </p:sp>
      <p:sp>
        <p:nvSpPr>
          <p:cNvPr id="33" name="Shape 171"/>
          <p:cNvSpPr/>
          <p:nvPr/>
        </p:nvSpPr>
        <p:spPr>
          <a:xfrm flipV="1">
            <a:off x="6085983" y="5019058"/>
            <a:ext cx="2353431" cy="506551"/>
          </a:xfrm>
          <a:prstGeom prst="line">
            <a:avLst/>
          </a:prstGeom>
          <a:ln w="50800">
            <a:solidFill>
              <a:srgbClr val="11669F"/>
            </a:solidFill>
            <a:prstDash val="sysDot"/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205731"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 sz="2400"/>
          </a:p>
        </p:txBody>
      </p:sp>
      <p:sp>
        <p:nvSpPr>
          <p:cNvPr id="37" name="Shape 162"/>
          <p:cNvSpPr/>
          <p:nvPr/>
        </p:nvSpPr>
        <p:spPr>
          <a:xfrm>
            <a:off x="4150967" y="5070950"/>
            <a:ext cx="4314903" cy="786231"/>
          </a:xfrm>
          <a:prstGeom prst="rect">
            <a:avLst/>
          </a:prstGeom>
          <a:ln w="38100">
            <a:solidFill>
              <a:srgbClr val="D73547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lvl="0"/>
            <a:endParaRPr sz="1404"/>
          </a:p>
        </p:txBody>
      </p:sp>
      <p:sp>
        <p:nvSpPr>
          <p:cNvPr id="36" name="Shape 157"/>
          <p:cNvSpPr/>
          <p:nvPr/>
        </p:nvSpPr>
        <p:spPr>
          <a:xfrm>
            <a:off x="4150967" y="5078135"/>
            <a:ext cx="1886480" cy="338236"/>
          </a:xfrm>
          <a:prstGeom prst="line">
            <a:avLst/>
          </a:prstGeom>
          <a:ln w="50800">
            <a:solidFill>
              <a:srgbClr val="A0116A"/>
            </a:solidFill>
            <a:prstDash val="sysDot"/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205731"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 sz="24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8684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227"/>
    </mc:Choice>
    <mc:Fallback>
      <p:transition spd="slow" advTm="49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32" grpId="0" animBg="1"/>
      <p:bldP spid="33" grpId="0" animBg="1"/>
      <p:bldP spid="37" grpId="0" animBg="1"/>
      <p:bldP spid="3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>
                <a:latin typeface="Calibri" panose="020F0502020204030204" pitchFamily="34" charset="0"/>
              </a:rPr>
              <a:t>Fragment Merging</a:t>
            </a:r>
          </a:p>
        </p:txBody>
      </p:sp>
      <p:sp>
        <p:nvSpPr>
          <p:cNvPr id="146" name="Shape 14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200" dirty="0"/>
              <a:t>Keep </a:t>
            </a:r>
            <a:r>
              <a:rPr lang="en-US" sz="3200" dirty="0">
                <a:solidFill>
                  <a:srgbClr val="92D050"/>
                </a:solidFill>
              </a:rPr>
              <a:t>4 surfaces </a:t>
            </a:r>
            <a:r>
              <a:rPr lang="en-US" sz="3200" dirty="0"/>
              <a:t>at most</a:t>
            </a:r>
          </a:p>
          <a:p>
            <a:pPr marL="685783" lvl="2">
              <a:spcBef>
                <a:spcPts val="1000"/>
              </a:spcBef>
            </a:pPr>
            <a:r>
              <a:rPr lang="en-US" sz="2800" dirty="0"/>
              <a:t>2-3 surfaces for Streaming G-Buffer </a:t>
            </a:r>
            <a:r>
              <a:rPr lang="en-US" sz="1600" dirty="0">
                <a:solidFill>
                  <a:srgbClr val="FFFF00"/>
                </a:solidFill>
              </a:rPr>
              <a:t>[</a:t>
            </a:r>
            <a:r>
              <a:rPr lang="en-US" sz="1600" dirty="0" err="1">
                <a:solidFill>
                  <a:srgbClr val="FFFF00"/>
                </a:solidFill>
              </a:rPr>
              <a:t>Kerzner</a:t>
            </a:r>
            <a:r>
              <a:rPr lang="en-US" sz="1600" dirty="0">
                <a:solidFill>
                  <a:srgbClr val="FFFF00"/>
                </a:solidFill>
              </a:rPr>
              <a:t> &amp; </a:t>
            </a:r>
            <a:r>
              <a:rPr lang="en-US" sz="1600" dirty="0" err="1">
                <a:solidFill>
                  <a:srgbClr val="FFFF00"/>
                </a:solidFill>
              </a:rPr>
              <a:t>Salvi</a:t>
            </a:r>
            <a:r>
              <a:rPr lang="en-US" sz="1600" dirty="0">
                <a:solidFill>
                  <a:srgbClr val="FFFF00"/>
                </a:solidFill>
              </a:rPr>
              <a:t> 2014]</a:t>
            </a:r>
          </a:p>
          <a:p>
            <a:pPr marL="685783" lvl="2">
              <a:spcBef>
                <a:spcPts val="1000"/>
              </a:spcBef>
            </a:pPr>
            <a:r>
              <a:rPr lang="en-US" sz="2800" dirty="0"/>
              <a:t>2 surfaces for AGAA </a:t>
            </a:r>
            <a:r>
              <a:rPr lang="en-US" sz="1600" dirty="0">
                <a:solidFill>
                  <a:srgbClr val="FFFF00"/>
                </a:solidFill>
              </a:rPr>
              <a:t>[</a:t>
            </a:r>
            <a:r>
              <a:rPr lang="en-US" sz="1600" dirty="0" err="1">
                <a:solidFill>
                  <a:srgbClr val="FFFF00"/>
                </a:solidFill>
              </a:rPr>
              <a:t>Crassin</a:t>
            </a:r>
            <a:r>
              <a:rPr lang="en-US" sz="1600" dirty="0">
                <a:solidFill>
                  <a:srgbClr val="FFFF00"/>
                </a:solidFill>
              </a:rPr>
              <a:t> et al. 2015]</a:t>
            </a:r>
          </a:p>
          <a:p>
            <a:pPr lvl="1"/>
            <a:endParaRPr lang="en-US" sz="2800" dirty="0"/>
          </a:p>
          <a:p>
            <a:pPr lvl="0"/>
            <a:r>
              <a:rPr lang="en-US" sz="3200" dirty="0"/>
              <a:t>Sufficient to handle sophisticated scenes</a:t>
            </a:r>
          </a:p>
          <a:p>
            <a:pPr lvl="1"/>
            <a:r>
              <a:rPr lang="en-US" sz="2800" dirty="0"/>
              <a:t>High </a:t>
            </a:r>
            <a:r>
              <a:rPr lang="en-US" altLang="zh-CN" sz="2800" dirty="0"/>
              <a:t>fidelity</a:t>
            </a:r>
            <a:r>
              <a:rPr lang="zh-CN" altLang="en-US" sz="2800" dirty="0"/>
              <a:t> </a:t>
            </a:r>
            <a:r>
              <a:rPr lang="en-US" sz="2800" dirty="0"/>
              <a:t>coverage mask catches small </a:t>
            </a:r>
            <a:r>
              <a:rPr lang="en-US" sz="2800" dirty="0" smtClean="0"/>
              <a:t>geometry</a:t>
            </a:r>
          </a:p>
          <a:p>
            <a:pPr lvl="1"/>
            <a:r>
              <a:rPr lang="en-US" sz="2800" dirty="0" smtClean="0"/>
              <a:t>Discard rules vs. Clustering approach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4231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1871"/>
    </mc:Choice>
    <mc:Fallback>
      <p:transition advTm="41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>
                <a:latin typeface="Calibri" panose="020F0502020204030204" pitchFamily="34" charset="0"/>
              </a:rPr>
              <a:t>Second merge attempt</a:t>
            </a:r>
          </a:p>
        </p:txBody>
      </p:sp>
      <p:sp>
        <p:nvSpPr>
          <p:cNvPr id="200" name="Shape 200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9"/>
          </a:xfrm>
        </p:spPr>
        <p:txBody>
          <a:bodyPr/>
          <a:lstStyle/>
          <a:p>
            <a:pPr lvl="0"/>
            <a:r>
              <a:rPr lang="en-US" sz="3200" dirty="0"/>
              <a:t>When the surface list is full, we need to discard</a:t>
            </a:r>
          </a:p>
          <a:p>
            <a:pPr lvl="1"/>
            <a:r>
              <a:rPr lang="en-US" sz="2800" dirty="0"/>
              <a:t>Discard the one with </a:t>
            </a:r>
            <a:r>
              <a:rPr lang="en-US" sz="2800" dirty="0">
                <a:solidFill>
                  <a:srgbClr val="92D050"/>
                </a:solidFill>
              </a:rPr>
              <a:t>smallest </a:t>
            </a:r>
            <a:r>
              <a:rPr lang="en-US" altLang="zh-CN" sz="2800" dirty="0">
                <a:solidFill>
                  <a:srgbClr val="92D050"/>
                </a:solidFill>
              </a:rPr>
              <a:t>visible</a:t>
            </a:r>
            <a:r>
              <a:rPr lang="zh-CN" altLang="en-US" sz="2800" dirty="0">
                <a:solidFill>
                  <a:srgbClr val="92D050"/>
                </a:solidFill>
              </a:rPr>
              <a:t> </a:t>
            </a:r>
            <a:r>
              <a:rPr lang="en-US" sz="2800" dirty="0">
                <a:solidFill>
                  <a:srgbClr val="92D050"/>
                </a:solidFill>
              </a:rPr>
              <a:t>coverage</a:t>
            </a:r>
          </a:p>
          <a:p>
            <a:pPr lvl="0"/>
            <a:r>
              <a:rPr lang="en-US" sz="3200" dirty="0"/>
              <a:t>Discard loses information…</a:t>
            </a:r>
          </a:p>
          <a:p>
            <a:pPr lvl="1"/>
            <a:r>
              <a:rPr lang="en-US" sz="2800" dirty="0"/>
              <a:t>Leaking to background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6961" y="4006394"/>
            <a:ext cx="2275951" cy="22956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5607" y="4006393"/>
            <a:ext cx="2285803" cy="230550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409418" y="6340309"/>
            <a:ext cx="2591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Only merge once</a:t>
            </a:r>
            <a:endParaRPr lang="zh-CN" altLang="en-US" sz="2400" dirty="0"/>
          </a:p>
        </p:txBody>
      </p:sp>
      <p:sp>
        <p:nvSpPr>
          <p:cNvPr id="8" name="文本框 7"/>
          <p:cNvSpPr txBox="1"/>
          <p:nvPr/>
        </p:nvSpPr>
        <p:spPr>
          <a:xfrm>
            <a:off x="6627349" y="6340309"/>
            <a:ext cx="1922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Reference</a:t>
            </a:r>
            <a:endParaRPr lang="zh-CN" altLang="en-US" sz="1404" dirty="0"/>
          </a:p>
        </p:txBody>
      </p:sp>
      <p:cxnSp>
        <p:nvCxnSpPr>
          <p:cNvPr id="9" name="Straight Arrow Connector 38"/>
          <p:cNvCxnSpPr/>
          <p:nvPr/>
        </p:nvCxnSpPr>
        <p:spPr>
          <a:xfrm flipV="1">
            <a:off x="2327564" y="4432780"/>
            <a:ext cx="2121888" cy="536803"/>
          </a:xfrm>
          <a:prstGeom prst="straightConnector1">
            <a:avLst/>
          </a:prstGeom>
          <a:ln w="508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160257" y="4926942"/>
            <a:ext cx="2376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dirty="0"/>
              <a:t>Blue as background color</a:t>
            </a:r>
            <a:endParaRPr lang="zh-CN" alt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8902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5526"/>
    </mc:Choice>
    <mc:Fallback>
      <p:transition advTm="35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0" build="p"/>
      <p:bldP spid="2" grpId="0"/>
      <p:bldP spid="8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34"/>
          <p:cNvSpPr/>
          <p:nvPr/>
        </p:nvSpPr>
        <p:spPr>
          <a:xfrm rot="4299426">
            <a:off x="10476615" y="4080470"/>
            <a:ext cx="430287" cy="222767"/>
          </a:xfrm>
          <a:prstGeom prst="ellipse">
            <a:avLst/>
          </a:prstGeom>
          <a:solidFill>
            <a:schemeClr val="tx2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7" name="Shape 20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>
                <a:latin typeface="Calibri" panose="020F0502020204030204" pitchFamily="34" charset="0"/>
              </a:rPr>
              <a:t>Second merge attempt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08" name="Shape 208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464471" cy="4351339"/>
          </a:xfrm>
        </p:spPr>
        <p:txBody>
          <a:bodyPr/>
          <a:lstStyle/>
          <a:p>
            <a:r>
              <a:rPr lang="en-US" sz="3200" dirty="0"/>
              <a:t>How does the leaking happen with </a:t>
            </a:r>
            <a:r>
              <a:rPr lang="en-US" sz="3200" dirty="0">
                <a:solidFill>
                  <a:srgbClr val="92D050"/>
                </a:solidFill>
              </a:rPr>
              <a:t>single merge</a:t>
            </a:r>
            <a:r>
              <a:rPr lang="en-US" sz="3200" dirty="0"/>
              <a:t>?</a:t>
            </a:r>
          </a:p>
          <a:p>
            <a:pPr lvl="1"/>
            <a:endParaRPr lang="en-US" sz="2800" dirty="0"/>
          </a:p>
          <a:p>
            <a:r>
              <a:rPr lang="en-US" sz="3200" dirty="0"/>
              <a:t>Consider this complex pixel:</a:t>
            </a:r>
          </a:p>
          <a:p>
            <a:pPr lvl="1"/>
            <a:r>
              <a:rPr lang="en-US" sz="2800" dirty="0"/>
              <a:t>The eye should see </a:t>
            </a:r>
            <a:r>
              <a:rPr lang="en-US" altLang="zh-CN" sz="2800" dirty="0"/>
              <a:t>only</a:t>
            </a:r>
            <a:r>
              <a:rPr lang="zh-CN" altLang="en-US" sz="2800" dirty="0"/>
              <a:t> </a:t>
            </a:r>
            <a:r>
              <a:rPr lang="en-US" altLang="zh-CN" sz="2800" dirty="0"/>
              <a:t>the</a:t>
            </a:r>
            <a:r>
              <a:rPr lang="zh-CN" altLang="en-US" sz="2800" dirty="0"/>
              <a:t> </a:t>
            </a:r>
            <a:r>
              <a:rPr lang="en-US" altLang="zh-CN" sz="2800" dirty="0"/>
              <a:t>blue</a:t>
            </a:r>
            <a:r>
              <a:rPr lang="zh-CN" altLang="en-US" sz="2800" dirty="0"/>
              <a:t> </a:t>
            </a:r>
            <a:r>
              <a:rPr lang="en-US" altLang="zh-CN" sz="2800" dirty="0"/>
              <a:t>surfaces</a:t>
            </a:r>
            <a:endParaRPr lang="en-US" sz="2800" dirty="0"/>
          </a:p>
          <a:p>
            <a:pPr lvl="1"/>
            <a:r>
              <a:rPr lang="en-US" sz="2800" dirty="0"/>
              <a:t>Consider this primitive order</a:t>
            </a:r>
          </a:p>
          <a:p>
            <a:pPr lvl="1"/>
            <a:r>
              <a:rPr lang="en-US" altLang="zh-CN" sz="2800" dirty="0"/>
              <a:t>Large</a:t>
            </a:r>
            <a:r>
              <a:rPr lang="zh-CN" altLang="en-US" sz="2800" dirty="0"/>
              <a:t> </a:t>
            </a:r>
            <a:r>
              <a:rPr lang="en-US" altLang="zh-CN" sz="2800" dirty="0"/>
              <a:t>derivatives</a:t>
            </a:r>
            <a:r>
              <a:rPr lang="zh-CN" altLang="en-US" sz="2800" dirty="0"/>
              <a:t> </a:t>
            </a:r>
            <a:r>
              <a:rPr lang="en-US" altLang="zh-CN" sz="2800" dirty="0"/>
              <a:t>result</a:t>
            </a:r>
            <a:r>
              <a:rPr lang="zh-CN" altLang="en-US" sz="2800" dirty="0"/>
              <a:t> </a:t>
            </a:r>
            <a:r>
              <a:rPr lang="en-US" altLang="zh-CN" sz="2800" dirty="0"/>
              <a:t>in</a:t>
            </a:r>
            <a:r>
              <a:rPr lang="zh-CN" altLang="en-US" sz="2800" dirty="0"/>
              <a:t> </a:t>
            </a:r>
            <a:r>
              <a:rPr lang="en-US" altLang="zh-CN" sz="2800" dirty="0"/>
              <a:t>big</a:t>
            </a:r>
            <a:r>
              <a:rPr lang="zh-CN" altLang="en-US" sz="2800" dirty="0"/>
              <a:t> </a:t>
            </a:r>
            <a:r>
              <a:rPr lang="en-US" altLang="zh-CN" sz="2800" dirty="0"/>
              <a:t>bounding</a:t>
            </a:r>
            <a:r>
              <a:rPr lang="zh-CN" altLang="en-US" sz="2800" dirty="0"/>
              <a:t> </a:t>
            </a:r>
            <a:r>
              <a:rPr lang="en-US" altLang="zh-CN" sz="2800" dirty="0" smtClean="0"/>
              <a:t>box</a:t>
            </a:r>
          </a:p>
          <a:p>
            <a:pPr lvl="1"/>
            <a:r>
              <a:rPr lang="en-US" sz="2800" dirty="0" smtClean="0"/>
              <a:t>No accurate coverage determination…</a:t>
            </a:r>
            <a:endParaRPr lang="en-US" sz="2800" dirty="0"/>
          </a:p>
          <a:p>
            <a:pPr lvl="1"/>
            <a:r>
              <a:rPr lang="en-US" sz="2800" dirty="0"/>
              <a:t>But only have room for 4 surfaces</a:t>
            </a:r>
          </a:p>
          <a:p>
            <a:pPr marL="752797" lvl="1" indent="0">
              <a:buNone/>
            </a:pPr>
            <a:endParaRPr lang="en-US" dirty="0" smtClean="0"/>
          </a:p>
        </p:txBody>
      </p:sp>
      <p:sp>
        <p:nvSpPr>
          <p:cNvPr id="32" name="Shape 36"/>
          <p:cNvSpPr/>
          <p:nvPr/>
        </p:nvSpPr>
        <p:spPr>
          <a:xfrm>
            <a:off x="9953585" y="3019681"/>
            <a:ext cx="1525579" cy="2331881"/>
          </a:xfrm>
          <a:prstGeom prst="rect">
            <a:avLst/>
          </a:prstGeom>
          <a:ln w="50800">
            <a:solidFill>
              <a:srgbClr val="85888D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  <a:endParaRPr sz="3556"/>
          </a:p>
        </p:txBody>
      </p:sp>
      <p:sp>
        <p:nvSpPr>
          <p:cNvPr id="46" name="Shape 37"/>
          <p:cNvSpPr/>
          <p:nvPr/>
        </p:nvSpPr>
        <p:spPr>
          <a:xfrm flipV="1">
            <a:off x="9941561" y="4762351"/>
            <a:ext cx="1537603" cy="50799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  <a:effectLst>
            <a:outerShdw blurRad="63500" dist="12700" rotWithShape="0">
              <a:srgbClr val="000000">
                <a:alpha val="50000"/>
              </a:srgbClr>
            </a:outerShdw>
          </a:effectLst>
        </p:spPr>
        <p:txBody>
          <a:bodyPr lIns="79375" tIns="79375" rIns="79375" bIns="79375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sz="3556"/>
          </a:p>
        </p:txBody>
      </p:sp>
      <p:sp>
        <p:nvSpPr>
          <p:cNvPr id="35" name="Oval 34"/>
          <p:cNvSpPr/>
          <p:nvPr/>
        </p:nvSpPr>
        <p:spPr>
          <a:xfrm>
            <a:off x="9980846" y="4570118"/>
            <a:ext cx="1498319" cy="384463"/>
          </a:xfrm>
          <a:prstGeom prst="ellipse">
            <a:avLst/>
          </a:prstGeom>
          <a:solidFill>
            <a:schemeClr val="tx2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6" name="TextBox 35"/>
          <p:cNvSpPr txBox="1"/>
          <p:nvPr/>
        </p:nvSpPr>
        <p:spPr>
          <a:xfrm>
            <a:off x="11088379" y="4897060"/>
            <a:ext cx="319318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2000" dirty="0">
                <a:solidFill>
                  <a:schemeClr val="accent4"/>
                </a:solidFill>
                <a:latin typeface="Trebuchet MS" panose="020B0603020202020204" pitchFamily="34" charset="0"/>
              </a:rPr>
              <a:t>1</a:t>
            </a:r>
            <a:endParaRPr lang="en-US" sz="2000" dirty="0">
              <a:solidFill>
                <a:schemeClr val="accent4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987901" y="4069441"/>
            <a:ext cx="319812" cy="31024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0289126" y="4025362"/>
            <a:ext cx="308119" cy="35935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0591355" y="4029189"/>
            <a:ext cx="177636" cy="33779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10768991" y="3780973"/>
            <a:ext cx="710172" cy="57747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0013126" y="3746764"/>
            <a:ext cx="319318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2000" dirty="0">
                <a:solidFill>
                  <a:schemeClr val="accent4"/>
                </a:solidFill>
                <a:latin typeface="Trebuchet MS" panose="020B0603020202020204" pitchFamily="34" charset="0"/>
              </a:rPr>
              <a:t>2</a:t>
            </a:r>
            <a:endParaRPr lang="en-US" sz="2000" dirty="0">
              <a:solidFill>
                <a:schemeClr val="accent4"/>
              </a:solidFill>
              <a:latin typeface="Trebuchet MS" panose="020B0603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302242" y="4251032"/>
            <a:ext cx="319318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2000" dirty="0">
                <a:solidFill>
                  <a:schemeClr val="accent4"/>
                </a:solidFill>
                <a:latin typeface="Trebuchet MS" panose="020B0603020202020204" pitchFamily="34" charset="0"/>
              </a:rPr>
              <a:t>3</a:t>
            </a:r>
            <a:endParaRPr lang="en-US" sz="2000" dirty="0">
              <a:solidFill>
                <a:schemeClr val="accent4"/>
              </a:solidFill>
              <a:latin typeface="Trebuchet MS" panose="020B0603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1112810" y="3966495"/>
            <a:ext cx="319318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2000" dirty="0">
                <a:solidFill>
                  <a:schemeClr val="accent4"/>
                </a:solidFill>
                <a:latin typeface="Trebuchet MS" panose="020B0603020202020204" pitchFamily="34" charset="0"/>
              </a:rPr>
              <a:t>4</a:t>
            </a:r>
            <a:endParaRPr lang="en-US" sz="2000" dirty="0">
              <a:solidFill>
                <a:schemeClr val="accent4"/>
              </a:solidFill>
              <a:latin typeface="Trebuchet MS" panose="020B0603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591357" y="3931528"/>
            <a:ext cx="319318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2000">
                <a:solidFill>
                  <a:schemeClr val="accent4"/>
                </a:solidFill>
                <a:latin typeface="Trebuchet MS" panose="020B0603020202020204" pitchFamily="34" charset="0"/>
              </a:rPr>
              <a:t>5</a:t>
            </a:r>
            <a:endParaRPr lang="en-US" sz="2000" dirty="0">
              <a:solidFill>
                <a:schemeClr val="accent4"/>
              </a:solidFill>
              <a:latin typeface="Trebuchet MS" panose="020B0603020202020204" pitchFamily="34" charset="0"/>
            </a:endParaRPr>
          </a:p>
        </p:txBody>
      </p:sp>
      <p:sp>
        <p:nvSpPr>
          <p:cNvPr id="18" name="Oval 34"/>
          <p:cNvSpPr/>
          <p:nvPr/>
        </p:nvSpPr>
        <p:spPr>
          <a:xfrm rot="2511342">
            <a:off x="9889611" y="4102453"/>
            <a:ext cx="476604" cy="222767"/>
          </a:xfrm>
          <a:prstGeom prst="ellipse">
            <a:avLst/>
          </a:prstGeom>
          <a:solidFill>
            <a:schemeClr val="tx2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9" name="Oval 34"/>
          <p:cNvSpPr/>
          <p:nvPr/>
        </p:nvSpPr>
        <p:spPr>
          <a:xfrm rot="7692102">
            <a:off x="10200967" y="4063491"/>
            <a:ext cx="476604" cy="222767"/>
          </a:xfrm>
          <a:prstGeom prst="ellipse">
            <a:avLst/>
          </a:prstGeom>
          <a:solidFill>
            <a:schemeClr val="tx2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" name="Oval 34"/>
          <p:cNvSpPr/>
          <p:nvPr/>
        </p:nvSpPr>
        <p:spPr>
          <a:xfrm rot="19154486">
            <a:off x="10685428" y="3970574"/>
            <a:ext cx="850323" cy="222767"/>
          </a:xfrm>
          <a:prstGeom prst="ellipse">
            <a:avLst/>
          </a:prstGeom>
          <a:solidFill>
            <a:schemeClr val="tx2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39" name="直接连接符 38"/>
          <p:cNvCxnSpPr/>
          <p:nvPr/>
        </p:nvCxnSpPr>
        <p:spPr>
          <a:xfrm flipH="1">
            <a:off x="10496371" y="2186885"/>
            <a:ext cx="177800" cy="4746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10674171" y="2186882"/>
            <a:ext cx="203200" cy="47466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弧形 40"/>
          <p:cNvSpPr/>
          <p:nvPr/>
        </p:nvSpPr>
        <p:spPr>
          <a:xfrm rot="8325523">
            <a:off x="10493253" y="2184753"/>
            <a:ext cx="406236" cy="391443"/>
          </a:xfrm>
          <a:prstGeom prst="arc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404"/>
          </a:p>
        </p:txBody>
      </p:sp>
      <p:sp>
        <p:nvSpPr>
          <p:cNvPr id="47" name="椭圆 46"/>
          <p:cNvSpPr/>
          <p:nvPr/>
        </p:nvSpPr>
        <p:spPr>
          <a:xfrm>
            <a:off x="10658106" y="2524854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4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747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6295"/>
    </mc:Choice>
    <mc:Fallback>
      <p:transition advTm="66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08" grpId="0" uiExpand="1" build="p"/>
      <p:bldP spid="35" grpId="0" uiExpand="1" animBg="1"/>
      <p:bldP spid="35" grpId="1" animBg="1"/>
      <p:bldP spid="36" grpId="0" uiExpand="1"/>
      <p:bldP spid="42" grpId="0"/>
      <p:bldP spid="43" grpId="0"/>
      <p:bldP spid="44" grpId="0"/>
      <p:bldP spid="45" grpId="0"/>
      <p:bldP spid="45" grpId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9667" y="3545418"/>
            <a:ext cx="2541392" cy="25633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4302" y="660807"/>
            <a:ext cx="2530439" cy="2552347"/>
          </a:xfrm>
          <a:prstGeom prst="rect">
            <a:avLst/>
          </a:prstGeom>
        </p:spPr>
      </p:pic>
      <p:sp>
        <p:nvSpPr>
          <p:cNvPr id="207" name="Shape 20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>
                <a:latin typeface="Calibri" panose="020F0502020204030204" pitchFamily="34" charset="0"/>
              </a:rPr>
              <a:t>Second merge attempt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08" name="Shape 208"/>
          <p:cNvSpPr>
            <a:spLocks noGrp="1"/>
          </p:cNvSpPr>
          <p:nvPr>
            <p:ph idx="1"/>
          </p:nvPr>
        </p:nvSpPr>
        <p:spPr>
          <a:xfrm>
            <a:off x="432955" y="1818645"/>
            <a:ext cx="10515600" cy="4761264"/>
          </a:xfrm>
        </p:spPr>
        <p:txBody>
          <a:bodyPr/>
          <a:lstStyle/>
          <a:p>
            <a:r>
              <a:rPr lang="en-US" altLang="zh-CN" sz="3200" dirty="0"/>
              <a:t>How does the leaking happen with </a:t>
            </a:r>
            <a:r>
              <a:rPr lang="en-US" altLang="zh-CN" sz="3200" dirty="0">
                <a:solidFill>
                  <a:srgbClr val="92D050"/>
                </a:solidFill>
              </a:rPr>
              <a:t>single merge</a:t>
            </a:r>
            <a:r>
              <a:rPr lang="en-US" sz="3200" dirty="0"/>
              <a:t>?</a:t>
            </a:r>
          </a:p>
          <a:p>
            <a:pPr lvl="1"/>
            <a:r>
              <a:rPr lang="en-US" sz="2800" dirty="0"/>
              <a:t>Discarding small, nearby surfaces likely to cause leaks</a:t>
            </a:r>
          </a:p>
          <a:p>
            <a:pPr lvl="1"/>
            <a:endParaRPr lang="en-US" sz="2800" dirty="0"/>
          </a:p>
          <a:p>
            <a:r>
              <a:rPr lang="en-US" sz="3200" dirty="0"/>
              <a:t>Prefer to avoid discarding important geometry</a:t>
            </a:r>
          </a:p>
          <a:p>
            <a:pPr lvl="1"/>
            <a:r>
              <a:rPr lang="en-US" altLang="zh-CN" sz="2800" dirty="0">
                <a:solidFill>
                  <a:srgbClr val="92D050"/>
                </a:solidFill>
              </a:rPr>
              <a:t>Prevent</a:t>
            </a:r>
            <a:r>
              <a:rPr lang="en-US" altLang="zh-CN" sz="2800" dirty="0"/>
              <a:t> </a:t>
            </a:r>
            <a:r>
              <a:rPr lang="en-US" altLang="zh-CN" sz="2800" dirty="0">
                <a:solidFill>
                  <a:srgbClr val="92D050"/>
                </a:solidFill>
              </a:rPr>
              <a:t>loss </a:t>
            </a:r>
            <a:r>
              <a:rPr lang="en-US" altLang="zh-CN" sz="2800" dirty="0"/>
              <a:t>of nearby sub-pixel geometry</a:t>
            </a:r>
            <a:endParaRPr lang="en-US" sz="2800" dirty="0"/>
          </a:p>
          <a:p>
            <a:pPr lvl="1"/>
            <a:r>
              <a:rPr lang="en-US" sz="2800" dirty="0"/>
              <a:t>Potential cost of </a:t>
            </a:r>
            <a:r>
              <a:rPr lang="en-US" sz="2800" dirty="0">
                <a:solidFill>
                  <a:srgbClr val="92D050"/>
                </a:solidFill>
              </a:rPr>
              <a:t>blurring color </a:t>
            </a:r>
            <a:r>
              <a:rPr lang="en-US" sz="2800" dirty="0"/>
              <a:t>on small surfaces</a:t>
            </a:r>
          </a:p>
          <a:p>
            <a:pPr lvl="1"/>
            <a:endParaRPr lang="en-US" dirty="0" smtClean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8437420" y="1690691"/>
            <a:ext cx="1865681" cy="1655183"/>
          </a:xfrm>
          <a:prstGeom prst="straightConnector1">
            <a:avLst/>
          </a:prstGeom>
          <a:ln w="508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8437420" y="3545417"/>
            <a:ext cx="1865681" cy="897795"/>
          </a:xfrm>
          <a:prstGeom prst="straightConnector1">
            <a:avLst/>
          </a:prstGeom>
          <a:ln w="508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63465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8747"/>
    </mc:Choice>
    <mc:Fallback>
      <p:transition advTm="18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dirty="0">
                <a:latin typeface="Calibri" panose="020F0502020204030204" pitchFamily="34" charset="0"/>
              </a:rPr>
              <a:t>Second merge attempt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04" name="Shape 204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773139"/>
          </a:xfrm>
        </p:spPr>
        <p:txBody>
          <a:bodyPr/>
          <a:lstStyle/>
          <a:p>
            <a:pPr lvl="0"/>
            <a:r>
              <a:rPr lang="en-US" sz="3200" dirty="0"/>
              <a:t>Give the smallest surface a second chance!</a:t>
            </a:r>
          </a:p>
          <a:p>
            <a:pPr lvl="0"/>
            <a:endParaRPr lang="en-US" dirty="0" smtClean="0"/>
          </a:p>
          <a:p>
            <a:pPr lvl="0"/>
            <a:r>
              <a:rPr lang="en-US" sz="3200" dirty="0"/>
              <a:t>Merge before discard:</a:t>
            </a:r>
          </a:p>
          <a:p>
            <a:pPr lvl="1"/>
            <a:r>
              <a:rPr lang="en-US" sz="2800" dirty="0"/>
              <a:t>Select the smallest coverage surface after first merge</a:t>
            </a:r>
          </a:p>
          <a:p>
            <a:pPr lvl="2"/>
            <a:r>
              <a:rPr lang="en-US" sz="2600" dirty="0" smtClean="0"/>
              <a:t>Never try discard the </a:t>
            </a:r>
            <a:r>
              <a:rPr lang="en-US" sz="2600" dirty="0" smtClean="0">
                <a:solidFill>
                  <a:srgbClr val="92D050"/>
                </a:solidFill>
              </a:rPr>
              <a:t>front most</a:t>
            </a:r>
            <a:r>
              <a:rPr lang="en-US" sz="2600" dirty="0" smtClean="0"/>
              <a:t> one</a:t>
            </a:r>
            <a:endParaRPr lang="en-US" sz="2600" dirty="0"/>
          </a:p>
          <a:p>
            <a:pPr lvl="1"/>
            <a:r>
              <a:rPr lang="en-US" sz="2800" dirty="0"/>
              <a:t>Try to merge it with others using </a:t>
            </a:r>
            <a:r>
              <a:rPr lang="en-US" sz="2800" dirty="0">
                <a:solidFill>
                  <a:srgbClr val="92D050"/>
                </a:solidFill>
              </a:rPr>
              <a:t>relaxed rule</a:t>
            </a:r>
          </a:p>
          <a:p>
            <a:pPr lvl="2"/>
            <a:r>
              <a:rPr lang="en-US" sz="2600" dirty="0"/>
              <a:t>Apply only </a:t>
            </a:r>
            <a:r>
              <a:rPr lang="en-US" sz="2600" dirty="0">
                <a:solidFill>
                  <a:srgbClr val="92D050"/>
                </a:solidFill>
              </a:rPr>
              <a:t>overlapping depth interval</a:t>
            </a:r>
            <a:r>
              <a:rPr lang="en-US" sz="2600" dirty="0"/>
              <a:t> rule</a:t>
            </a:r>
          </a:p>
          <a:p>
            <a:pPr lvl="2"/>
            <a:r>
              <a:rPr lang="en-US" sz="2600" dirty="0"/>
              <a:t>If </a:t>
            </a:r>
            <a:r>
              <a:rPr lang="en-US" sz="2600" dirty="0" err="1"/>
              <a:t>mergeable</a:t>
            </a:r>
            <a:r>
              <a:rPr lang="en-US" sz="2600" dirty="0"/>
              <a:t>, average all attributes as usual</a:t>
            </a:r>
          </a:p>
        </p:txBody>
      </p:sp>
      <p:grpSp>
        <p:nvGrpSpPr>
          <p:cNvPr id="32" name="组合 31"/>
          <p:cNvGrpSpPr/>
          <p:nvPr/>
        </p:nvGrpSpPr>
        <p:grpSpPr>
          <a:xfrm>
            <a:off x="8559463" y="4336135"/>
            <a:ext cx="3349831" cy="532401"/>
            <a:chOff x="9159538" y="4364182"/>
            <a:chExt cx="2318674" cy="523416"/>
          </a:xfrm>
        </p:grpSpPr>
        <p:sp>
          <p:nvSpPr>
            <p:cNvPr id="17" name="Shape 165"/>
            <p:cNvSpPr/>
            <p:nvPr/>
          </p:nvSpPr>
          <p:spPr>
            <a:xfrm>
              <a:off x="9724505" y="4841067"/>
              <a:ext cx="1745103" cy="0"/>
            </a:xfrm>
            <a:prstGeom prst="line">
              <a:avLst/>
            </a:prstGeom>
            <a:ln w="50800">
              <a:solidFill>
                <a:srgbClr val="11669F"/>
              </a:solidFill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</p:spPr>
          <p:txBody>
            <a:bodyPr lIns="0" tIns="0" rIns="0" bIns="0"/>
            <a:lstStyle/>
            <a:p>
              <a:pPr defTabSz="205731">
                <a:defRPr sz="2400">
                  <a:latin typeface="+mj-lt"/>
                  <a:ea typeface="+mj-ea"/>
                  <a:cs typeface="+mj-cs"/>
                  <a:sym typeface="Helvetica"/>
                </a:defRPr>
              </a:pPr>
              <a:endParaRPr sz="2400"/>
            </a:p>
          </p:txBody>
        </p:sp>
        <p:sp>
          <p:nvSpPr>
            <p:cNvPr id="18" name="Shape 166"/>
            <p:cNvSpPr/>
            <p:nvPr/>
          </p:nvSpPr>
          <p:spPr>
            <a:xfrm>
              <a:off x="10602873" y="4800355"/>
              <a:ext cx="0" cy="87243"/>
            </a:xfrm>
            <a:prstGeom prst="line">
              <a:avLst/>
            </a:prstGeom>
            <a:ln w="50800">
              <a:solidFill>
                <a:srgbClr val="11669F"/>
              </a:solidFill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</p:spPr>
          <p:txBody>
            <a:bodyPr lIns="0" tIns="0" rIns="0" bIns="0"/>
            <a:lstStyle/>
            <a:p>
              <a:pPr defTabSz="205731">
                <a:defRPr sz="2400">
                  <a:latin typeface="+mj-lt"/>
                  <a:ea typeface="+mj-ea"/>
                  <a:cs typeface="+mj-cs"/>
                  <a:sym typeface="Helvetica"/>
                </a:defRPr>
              </a:pPr>
              <a:endParaRPr sz="2400"/>
            </a:p>
          </p:txBody>
        </p:sp>
        <p:sp>
          <p:nvSpPr>
            <p:cNvPr id="19" name="Shape 167"/>
            <p:cNvSpPr/>
            <p:nvPr/>
          </p:nvSpPr>
          <p:spPr>
            <a:xfrm>
              <a:off x="9724505" y="4797334"/>
              <a:ext cx="0" cy="87243"/>
            </a:xfrm>
            <a:prstGeom prst="line">
              <a:avLst/>
            </a:prstGeom>
            <a:ln w="50800">
              <a:solidFill>
                <a:srgbClr val="11669F"/>
              </a:solidFill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</p:spPr>
          <p:txBody>
            <a:bodyPr lIns="0" tIns="0" rIns="0" bIns="0"/>
            <a:lstStyle/>
            <a:p>
              <a:pPr defTabSz="205731">
                <a:defRPr sz="2400">
                  <a:latin typeface="+mj-lt"/>
                  <a:ea typeface="+mj-ea"/>
                  <a:cs typeface="+mj-cs"/>
                  <a:sym typeface="Helvetica"/>
                </a:defRPr>
              </a:pPr>
              <a:endParaRPr sz="2400"/>
            </a:p>
          </p:txBody>
        </p:sp>
        <p:sp>
          <p:nvSpPr>
            <p:cNvPr id="20" name="Shape 168"/>
            <p:cNvSpPr/>
            <p:nvPr/>
          </p:nvSpPr>
          <p:spPr>
            <a:xfrm>
              <a:off x="11478212" y="4797334"/>
              <a:ext cx="0" cy="87243"/>
            </a:xfrm>
            <a:prstGeom prst="line">
              <a:avLst/>
            </a:prstGeom>
            <a:ln w="50800">
              <a:solidFill>
                <a:srgbClr val="11669F"/>
              </a:solidFill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</p:spPr>
          <p:txBody>
            <a:bodyPr lIns="0" tIns="0" rIns="0" bIns="0"/>
            <a:lstStyle/>
            <a:p>
              <a:pPr defTabSz="205731">
                <a:defRPr sz="2400">
                  <a:latin typeface="+mj-lt"/>
                  <a:ea typeface="+mj-ea"/>
                  <a:cs typeface="+mj-cs"/>
                  <a:sym typeface="Helvetica"/>
                </a:defRPr>
              </a:pPr>
              <a:endParaRPr sz="2400"/>
            </a:p>
          </p:txBody>
        </p:sp>
        <p:sp>
          <p:nvSpPr>
            <p:cNvPr id="21" name="Shape 169"/>
            <p:cNvSpPr/>
            <p:nvPr/>
          </p:nvSpPr>
          <p:spPr>
            <a:xfrm>
              <a:off x="9916465" y="4794425"/>
              <a:ext cx="81438" cy="87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>
              <a:gsLst>
                <a:gs pos="0">
                  <a:srgbClr val="004E82"/>
                </a:gs>
                <a:gs pos="80000">
                  <a:srgbClr val="0066AA"/>
                </a:gs>
                <a:gs pos="100000">
                  <a:srgbClr val="0066AB"/>
                </a:gs>
              </a:gsLst>
              <a:lin ang="16200000"/>
            </a:gradFill>
            <a:ln w="12700">
              <a:solidFill>
                <a:srgbClr val="0D649F"/>
              </a:solidFill>
            </a:ln>
            <a:effectLst>
              <a:outerShdw blurRad="76200" dist="38100" dir="5400000" rotWithShape="0">
                <a:srgbClr val="000000">
                  <a:alpha val="35000"/>
                </a:srgbClr>
              </a:outerShdw>
            </a:effectLst>
          </p:spPr>
          <p:txBody>
            <a:bodyPr lIns="0" tIns="0" rIns="0" bIns="0" anchor="ctr"/>
            <a:lstStyle/>
            <a:p>
              <a:pPr lvl="0" algn="ctr">
                <a:defRPr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sz="1404"/>
            </a:p>
          </p:txBody>
        </p:sp>
        <p:sp>
          <p:nvSpPr>
            <p:cNvPr id="22" name="Shape 170"/>
            <p:cNvSpPr/>
            <p:nvPr/>
          </p:nvSpPr>
          <p:spPr>
            <a:xfrm>
              <a:off x="10797626" y="4797446"/>
              <a:ext cx="81438" cy="87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>
              <a:gsLst>
                <a:gs pos="0">
                  <a:srgbClr val="004E82"/>
                </a:gs>
                <a:gs pos="80000">
                  <a:srgbClr val="0066AA"/>
                </a:gs>
                <a:gs pos="100000">
                  <a:srgbClr val="0066AB"/>
                </a:gs>
              </a:gsLst>
              <a:lin ang="16200000"/>
            </a:gradFill>
            <a:ln w="12700">
              <a:solidFill>
                <a:srgbClr val="0D649F"/>
              </a:solidFill>
            </a:ln>
            <a:effectLst>
              <a:outerShdw blurRad="76200" dist="38100" dir="5400000" rotWithShape="0">
                <a:srgbClr val="000000">
                  <a:alpha val="35000"/>
                </a:srgbClr>
              </a:outerShdw>
            </a:effectLst>
          </p:spPr>
          <p:txBody>
            <a:bodyPr lIns="0" tIns="0" rIns="0" bIns="0" anchor="ctr"/>
            <a:lstStyle/>
            <a:p>
              <a:pPr lvl="0" algn="ctr">
                <a:defRPr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sz="1404"/>
            </a:p>
          </p:txBody>
        </p:sp>
        <p:sp>
          <p:nvSpPr>
            <p:cNvPr id="23" name="Shape 172"/>
            <p:cNvSpPr/>
            <p:nvPr/>
          </p:nvSpPr>
          <p:spPr>
            <a:xfrm>
              <a:off x="10192652" y="4800241"/>
              <a:ext cx="0" cy="87243"/>
            </a:xfrm>
            <a:prstGeom prst="line">
              <a:avLst/>
            </a:prstGeom>
            <a:ln w="50800">
              <a:solidFill>
                <a:srgbClr val="11669F"/>
              </a:solidFill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</p:spPr>
          <p:txBody>
            <a:bodyPr lIns="0" tIns="0" rIns="0" bIns="0"/>
            <a:lstStyle/>
            <a:p>
              <a:pPr defTabSz="205731">
                <a:defRPr sz="2400">
                  <a:latin typeface="+mj-lt"/>
                  <a:ea typeface="+mj-ea"/>
                  <a:cs typeface="+mj-cs"/>
                  <a:sym typeface="Helvetica"/>
                </a:defRPr>
              </a:pPr>
              <a:endParaRPr sz="2400"/>
            </a:p>
          </p:txBody>
        </p:sp>
        <p:sp>
          <p:nvSpPr>
            <p:cNvPr id="24" name="Shape 173"/>
            <p:cNvSpPr/>
            <p:nvPr/>
          </p:nvSpPr>
          <p:spPr>
            <a:xfrm>
              <a:off x="11050772" y="4794538"/>
              <a:ext cx="0" cy="87243"/>
            </a:xfrm>
            <a:prstGeom prst="line">
              <a:avLst/>
            </a:prstGeom>
            <a:ln w="50800">
              <a:solidFill>
                <a:srgbClr val="11669F"/>
              </a:solidFill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</p:spPr>
          <p:txBody>
            <a:bodyPr lIns="0" tIns="0" rIns="0" bIns="0"/>
            <a:lstStyle/>
            <a:p>
              <a:pPr defTabSz="205731">
                <a:defRPr sz="2400">
                  <a:latin typeface="+mj-lt"/>
                  <a:ea typeface="+mj-ea"/>
                  <a:cs typeface="+mj-cs"/>
                  <a:sym typeface="Helvetica"/>
                </a:defRPr>
              </a:pPr>
              <a:endParaRPr sz="2400"/>
            </a:p>
          </p:txBody>
        </p:sp>
        <p:sp>
          <p:nvSpPr>
            <p:cNvPr id="25" name="Shape 174"/>
            <p:cNvSpPr/>
            <p:nvPr/>
          </p:nvSpPr>
          <p:spPr>
            <a:xfrm>
              <a:off x="10367399" y="4794311"/>
              <a:ext cx="81438" cy="87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>
              <a:gsLst>
                <a:gs pos="0">
                  <a:srgbClr val="004E82"/>
                </a:gs>
                <a:gs pos="80000">
                  <a:srgbClr val="0066AA"/>
                </a:gs>
                <a:gs pos="100000">
                  <a:srgbClr val="0066AB"/>
                </a:gs>
              </a:gsLst>
              <a:lin ang="16200000"/>
            </a:gradFill>
            <a:ln w="12700">
              <a:solidFill>
                <a:srgbClr val="0D649F"/>
              </a:solidFill>
            </a:ln>
            <a:effectLst>
              <a:outerShdw blurRad="76200" dist="38100" dir="5400000" rotWithShape="0">
                <a:srgbClr val="000000">
                  <a:alpha val="35000"/>
                </a:srgbClr>
              </a:outerShdw>
            </a:effectLst>
          </p:spPr>
          <p:txBody>
            <a:bodyPr lIns="0" tIns="0" rIns="0" bIns="0" anchor="ctr"/>
            <a:lstStyle/>
            <a:p>
              <a:pPr lvl="0" algn="ctr">
                <a:defRPr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sz="1404"/>
            </a:p>
          </p:txBody>
        </p:sp>
        <p:sp>
          <p:nvSpPr>
            <p:cNvPr id="26" name="Shape 175"/>
            <p:cNvSpPr/>
            <p:nvPr/>
          </p:nvSpPr>
          <p:spPr>
            <a:xfrm>
              <a:off x="11225292" y="4797332"/>
              <a:ext cx="81438" cy="87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>
              <a:gsLst>
                <a:gs pos="0">
                  <a:srgbClr val="004E82"/>
                </a:gs>
                <a:gs pos="80000">
                  <a:srgbClr val="0066AA"/>
                </a:gs>
                <a:gs pos="100000">
                  <a:srgbClr val="0066AB"/>
                </a:gs>
              </a:gsLst>
              <a:lin ang="16200000"/>
            </a:gradFill>
            <a:ln w="12700">
              <a:solidFill>
                <a:srgbClr val="0D649F"/>
              </a:solidFill>
            </a:ln>
            <a:effectLst>
              <a:outerShdw blurRad="76200" dist="38100" dir="5400000" rotWithShape="0">
                <a:srgbClr val="000000">
                  <a:alpha val="35000"/>
                </a:srgbClr>
              </a:outerShdw>
            </a:effectLst>
          </p:spPr>
          <p:txBody>
            <a:bodyPr lIns="0" tIns="0" rIns="0" bIns="0" anchor="ctr"/>
            <a:lstStyle/>
            <a:p>
              <a:pPr lvl="0" algn="ctr">
                <a:defRPr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sz="1404"/>
            </a:p>
          </p:txBody>
        </p:sp>
        <p:sp>
          <p:nvSpPr>
            <p:cNvPr id="27" name="Shape 157"/>
            <p:cNvSpPr/>
            <p:nvPr/>
          </p:nvSpPr>
          <p:spPr>
            <a:xfrm>
              <a:off x="10512858" y="4506970"/>
              <a:ext cx="946115" cy="163255"/>
            </a:xfrm>
            <a:prstGeom prst="line">
              <a:avLst/>
            </a:prstGeom>
            <a:ln w="50800">
              <a:solidFill>
                <a:srgbClr val="A0116A"/>
              </a:solidFill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</p:spPr>
          <p:txBody>
            <a:bodyPr lIns="0" tIns="0" rIns="0" bIns="0"/>
            <a:lstStyle/>
            <a:p>
              <a:pPr defTabSz="205731">
                <a:defRPr sz="2400">
                  <a:latin typeface="+mj-lt"/>
                  <a:ea typeface="+mj-ea"/>
                  <a:cs typeface="+mj-cs"/>
                  <a:sym typeface="Helvetica"/>
                </a:defRPr>
              </a:pPr>
              <a:endParaRPr sz="2400"/>
            </a:p>
          </p:txBody>
        </p:sp>
        <p:sp>
          <p:nvSpPr>
            <p:cNvPr id="28" name="Shape 171"/>
            <p:cNvSpPr/>
            <p:nvPr/>
          </p:nvSpPr>
          <p:spPr>
            <a:xfrm flipV="1">
              <a:off x="9852672" y="4572233"/>
              <a:ext cx="724332" cy="155905"/>
            </a:xfrm>
            <a:prstGeom prst="line">
              <a:avLst/>
            </a:prstGeom>
            <a:ln w="50800">
              <a:solidFill>
                <a:srgbClr val="11669F"/>
              </a:solidFill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</p:spPr>
          <p:txBody>
            <a:bodyPr lIns="0" tIns="0" rIns="0" bIns="0"/>
            <a:lstStyle/>
            <a:p>
              <a:pPr defTabSz="205731">
                <a:defRPr sz="2400">
                  <a:latin typeface="+mj-lt"/>
                  <a:ea typeface="+mj-ea"/>
                  <a:cs typeface="+mj-cs"/>
                  <a:sym typeface="Helvetica"/>
                </a:defRPr>
              </a:pPr>
              <a:endParaRPr sz="2400"/>
            </a:p>
          </p:txBody>
        </p:sp>
        <p:sp>
          <p:nvSpPr>
            <p:cNvPr id="29" name="Shape 256"/>
            <p:cNvSpPr/>
            <p:nvPr/>
          </p:nvSpPr>
          <p:spPr>
            <a:xfrm flipH="1" flipV="1">
              <a:off x="10153140" y="4430915"/>
              <a:ext cx="71317" cy="210222"/>
            </a:xfrm>
            <a:prstGeom prst="line">
              <a:avLst/>
            </a:prstGeom>
            <a:ln w="101600">
              <a:solidFill>
                <a:schemeClr val="accent1"/>
              </a:solidFill>
              <a:miter/>
              <a:tailEnd type="triangle"/>
            </a:ln>
          </p:spPr>
          <p:txBody>
            <a:bodyPr lIns="0" tIns="0" rIns="0" bIns="0"/>
            <a:lstStyle/>
            <a:p>
              <a:pPr defTabSz="205731">
                <a:defRPr sz="2400">
                  <a:latin typeface="+mj-lt"/>
                  <a:ea typeface="+mj-ea"/>
                  <a:cs typeface="+mj-cs"/>
                  <a:sym typeface="Helvetica"/>
                </a:defRPr>
              </a:pPr>
              <a:endParaRPr sz="2400"/>
            </a:p>
          </p:txBody>
        </p:sp>
        <p:sp>
          <p:nvSpPr>
            <p:cNvPr id="30" name="Shape 257"/>
            <p:cNvSpPr/>
            <p:nvPr/>
          </p:nvSpPr>
          <p:spPr>
            <a:xfrm flipV="1">
              <a:off x="11000104" y="4364182"/>
              <a:ext cx="55904" cy="217614"/>
            </a:xfrm>
            <a:prstGeom prst="line">
              <a:avLst/>
            </a:prstGeom>
            <a:ln w="101600">
              <a:solidFill>
                <a:srgbClr val="C00000"/>
              </a:solidFill>
              <a:miter/>
              <a:tailEnd type="triangle"/>
            </a:ln>
          </p:spPr>
          <p:txBody>
            <a:bodyPr lIns="0" tIns="0" rIns="0" bIns="0"/>
            <a:lstStyle/>
            <a:p>
              <a:pPr defTabSz="205731">
                <a:defRPr sz="2400">
                  <a:latin typeface="+mj-lt"/>
                  <a:ea typeface="+mj-ea"/>
                  <a:cs typeface="+mj-cs"/>
                  <a:sym typeface="Helvetica"/>
                </a:defRPr>
              </a:pPr>
              <a:endParaRPr sz="2400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9159538" y="4519013"/>
              <a:ext cx="467591" cy="303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4" dirty="0"/>
                <a:t>(a)</a:t>
              </a:r>
              <a:endParaRPr lang="zh-CN" altLang="en-US" sz="1404" dirty="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8559463" y="5247573"/>
            <a:ext cx="3371584" cy="695083"/>
            <a:chOff x="9144292" y="5086704"/>
            <a:chExt cx="2333731" cy="683351"/>
          </a:xfrm>
        </p:grpSpPr>
        <p:sp>
          <p:nvSpPr>
            <p:cNvPr id="4" name="Shape 157"/>
            <p:cNvSpPr/>
            <p:nvPr/>
          </p:nvSpPr>
          <p:spPr>
            <a:xfrm>
              <a:off x="10480517" y="5345705"/>
              <a:ext cx="946115" cy="163255"/>
            </a:xfrm>
            <a:prstGeom prst="line">
              <a:avLst/>
            </a:prstGeom>
            <a:ln w="50800">
              <a:solidFill>
                <a:srgbClr val="A0116A"/>
              </a:solidFill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</p:spPr>
          <p:txBody>
            <a:bodyPr lIns="0" tIns="0" rIns="0" bIns="0"/>
            <a:lstStyle/>
            <a:p>
              <a:pPr defTabSz="205731">
                <a:defRPr sz="2400">
                  <a:latin typeface="+mj-lt"/>
                  <a:ea typeface="+mj-ea"/>
                  <a:cs typeface="+mj-cs"/>
                  <a:sym typeface="Helvetica"/>
                </a:defRPr>
              </a:pPr>
              <a:endParaRPr sz="2400"/>
            </a:p>
          </p:txBody>
        </p:sp>
        <p:sp>
          <p:nvSpPr>
            <p:cNvPr id="5" name="Shape 162"/>
            <p:cNvSpPr/>
            <p:nvPr/>
          </p:nvSpPr>
          <p:spPr>
            <a:xfrm>
              <a:off x="9724316" y="5086704"/>
              <a:ext cx="1745103" cy="543536"/>
            </a:xfrm>
            <a:prstGeom prst="rect">
              <a:avLst/>
            </a:prstGeom>
            <a:ln w="38100">
              <a:solidFill>
                <a:srgbClr val="D73547"/>
              </a:solidFill>
              <a:custDash>
                <a:ds d="600000" sp="600000"/>
              </a:custDash>
              <a:miter lim="400000"/>
            </a:ln>
          </p:spPr>
          <p:txBody>
            <a:bodyPr lIns="0" tIns="0" rIns="0" bIns="0" anchor="ctr"/>
            <a:lstStyle/>
            <a:p>
              <a:pPr lvl="0"/>
              <a:endParaRPr sz="1404"/>
            </a:p>
          </p:txBody>
        </p:sp>
        <p:sp>
          <p:nvSpPr>
            <p:cNvPr id="6" name="Shape 165"/>
            <p:cNvSpPr/>
            <p:nvPr/>
          </p:nvSpPr>
          <p:spPr>
            <a:xfrm>
              <a:off x="9724316" y="5723525"/>
              <a:ext cx="1745103" cy="0"/>
            </a:xfrm>
            <a:prstGeom prst="line">
              <a:avLst/>
            </a:prstGeom>
            <a:ln w="50800">
              <a:solidFill>
                <a:srgbClr val="11669F"/>
              </a:solidFill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</p:spPr>
          <p:txBody>
            <a:bodyPr lIns="0" tIns="0" rIns="0" bIns="0"/>
            <a:lstStyle/>
            <a:p>
              <a:pPr defTabSz="205731">
                <a:defRPr sz="2400">
                  <a:latin typeface="+mj-lt"/>
                  <a:ea typeface="+mj-ea"/>
                  <a:cs typeface="+mj-cs"/>
                  <a:sym typeface="Helvetica"/>
                </a:defRPr>
              </a:pPr>
              <a:endParaRPr sz="2400"/>
            </a:p>
          </p:txBody>
        </p:sp>
        <p:sp>
          <p:nvSpPr>
            <p:cNvPr id="7" name="Shape 166"/>
            <p:cNvSpPr/>
            <p:nvPr/>
          </p:nvSpPr>
          <p:spPr>
            <a:xfrm>
              <a:off x="10602684" y="5682812"/>
              <a:ext cx="0" cy="87243"/>
            </a:xfrm>
            <a:prstGeom prst="line">
              <a:avLst/>
            </a:prstGeom>
            <a:ln w="50800">
              <a:solidFill>
                <a:srgbClr val="11669F"/>
              </a:solidFill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</p:spPr>
          <p:txBody>
            <a:bodyPr lIns="0" tIns="0" rIns="0" bIns="0"/>
            <a:lstStyle/>
            <a:p>
              <a:pPr defTabSz="205731">
                <a:defRPr sz="2400">
                  <a:latin typeface="+mj-lt"/>
                  <a:ea typeface="+mj-ea"/>
                  <a:cs typeface="+mj-cs"/>
                  <a:sym typeface="Helvetica"/>
                </a:defRPr>
              </a:pPr>
              <a:endParaRPr sz="2400"/>
            </a:p>
          </p:txBody>
        </p:sp>
        <p:sp>
          <p:nvSpPr>
            <p:cNvPr id="8" name="Shape 167"/>
            <p:cNvSpPr/>
            <p:nvPr/>
          </p:nvSpPr>
          <p:spPr>
            <a:xfrm>
              <a:off x="9724316" y="5679791"/>
              <a:ext cx="0" cy="87243"/>
            </a:xfrm>
            <a:prstGeom prst="line">
              <a:avLst/>
            </a:prstGeom>
            <a:ln w="50800">
              <a:solidFill>
                <a:srgbClr val="11669F"/>
              </a:solidFill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</p:spPr>
          <p:txBody>
            <a:bodyPr lIns="0" tIns="0" rIns="0" bIns="0"/>
            <a:lstStyle/>
            <a:p>
              <a:pPr defTabSz="205731">
                <a:defRPr sz="2400">
                  <a:latin typeface="+mj-lt"/>
                  <a:ea typeface="+mj-ea"/>
                  <a:cs typeface="+mj-cs"/>
                  <a:sym typeface="Helvetica"/>
                </a:defRPr>
              </a:pPr>
              <a:endParaRPr sz="2400"/>
            </a:p>
          </p:txBody>
        </p:sp>
        <p:sp>
          <p:nvSpPr>
            <p:cNvPr id="9" name="Shape 168"/>
            <p:cNvSpPr/>
            <p:nvPr/>
          </p:nvSpPr>
          <p:spPr>
            <a:xfrm>
              <a:off x="11478023" y="5679791"/>
              <a:ext cx="0" cy="87243"/>
            </a:xfrm>
            <a:prstGeom prst="line">
              <a:avLst/>
            </a:prstGeom>
            <a:ln w="50800">
              <a:solidFill>
                <a:srgbClr val="11669F"/>
              </a:solidFill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</p:spPr>
          <p:txBody>
            <a:bodyPr lIns="0" tIns="0" rIns="0" bIns="0"/>
            <a:lstStyle/>
            <a:p>
              <a:pPr defTabSz="205731">
                <a:defRPr sz="2400">
                  <a:latin typeface="+mj-lt"/>
                  <a:ea typeface="+mj-ea"/>
                  <a:cs typeface="+mj-cs"/>
                  <a:sym typeface="Helvetica"/>
                </a:defRPr>
              </a:pPr>
              <a:endParaRPr sz="2400"/>
            </a:p>
          </p:txBody>
        </p:sp>
        <p:sp>
          <p:nvSpPr>
            <p:cNvPr id="10" name="Shape 169"/>
            <p:cNvSpPr/>
            <p:nvPr/>
          </p:nvSpPr>
          <p:spPr>
            <a:xfrm>
              <a:off x="9916277" y="5676882"/>
              <a:ext cx="81438" cy="87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>
              <a:gsLst>
                <a:gs pos="0">
                  <a:srgbClr val="004E82"/>
                </a:gs>
                <a:gs pos="80000">
                  <a:srgbClr val="0066AA"/>
                </a:gs>
                <a:gs pos="100000">
                  <a:srgbClr val="0066AB"/>
                </a:gs>
              </a:gsLst>
              <a:lin ang="16200000"/>
            </a:gradFill>
            <a:ln w="12700">
              <a:solidFill>
                <a:srgbClr val="0D649F"/>
              </a:solidFill>
            </a:ln>
            <a:effectLst>
              <a:outerShdw blurRad="76200" dist="38100" dir="5400000" rotWithShape="0">
                <a:srgbClr val="000000">
                  <a:alpha val="35000"/>
                </a:srgbClr>
              </a:outerShdw>
            </a:effectLst>
          </p:spPr>
          <p:txBody>
            <a:bodyPr lIns="0" tIns="0" rIns="0" bIns="0" anchor="ctr"/>
            <a:lstStyle/>
            <a:p>
              <a:pPr lvl="0" algn="ctr">
                <a:defRPr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sz="1404"/>
            </a:p>
          </p:txBody>
        </p:sp>
        <p:sp>
          <p:nvSpPr>
            <p:cNvPr id="11" name="Shape 170"/>
            <p:cNvSpPr/>
            <p:nvPr/>
          </p:nvSpPr>
          <p:spPr>
            <a:xfrm>
              <a:off x="10797438" y="5679904"/>
              <a:ext cx="81438" cy="87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>
              <a:gsLst>
                <a:gs pos="0">
                  <a:srgbClr val="004E82"/>
                </a:gs>
                <a:gs pos="80000">
                  <a:srgbClr val="0066AA"/>
                </a:gs>
                <a:gs pos="100000">
                  <a:srgbClr val="0066AB"/>
                </a:gs>
              </a:gsLst>
              <a:lin ang="16200000"/>
            </a:gradFill>
            <a:ln w="12700">
              <a:solidFill>
                <a:srgbClr val="0D649F"/>
              </a:solidFill>
            </a:ln>
            <a:effectLst>
              <a:outerShdw blurRad="76200" dist="38100" dir="5400000" rotWithShape="0">
                <a:srgbClr val="000000">
                  <a:alpha val="35000"/>
                </a:srgbClr>
              </a:outerShdw>
            </a:effectLst>
          </p:spPr>
          <p:txBody>
            <a:bodyPr lIns="0" tIns="0" rIns="0" bIns="0" anchor="ctr"/>
            <a:lstStyle/>
            <a:p>
              <a:pPr lvl="0" algn="ctr">
                <a:defRPr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sz="1404"/>
            </a:p>
          </p:txBody>
        </p:sp>
        <p:sp>
          <p:nvSpPr>
            <p:cNvPr id="12" name="Shape 171"/>
            <p:cNvSpPr/>
            <p:nvPr/>
          </p:nvSpPr>
          <p:spPr>
            <a:xfrm flipV="1">
              <a:off x="9788525" y="5390457"/>
              <a:ext cx="724332" cy="155905"/>
            </a:xfrm>
            <a:prstGeom prst="line">
              <a:avLst/>
            </a:prstGeom>
            <a:ln w="50800">
              <a:solidFill>
                <a:srgbClr val="11669F"/>
              </a:solidFill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</p:spPr>
          <p:txBody>
            <a:bodyPr lIns="0" tIns="0" rIns="0" bIns="0"/>
            <a:lstStyle/>
            <a:p>
              <a:pPr defTabSz="205731">
                <a:defRPr sz="2400">
                  <a:latin typeface="+mj-lt"/>
                  <a:ea typeface="+mj-ea"/>
                  <a:cs typeface="+mj-cs"/>
                  <a:sym typeface="Helvetica"/>
                </a:defRPr>
              </a:pPr>
              <a:endParaRPr sz="2400"/>
            </a:p>
          </p:txBody>
        </p:sp>
        <p:sp>
          <p:nvSpPr>
            <p:cNvPr id="13" name="Shape 172"/>
            <p:cNvSpPr/>
            <p:nvPr/>
          </p:nvSpPr>
          <p:spPr>
            <a:xfrm>
              <a:off x="10192464" y="5682699"/>
              <a:ext cx="0" cy="87243"/>
            </a:xfrm>
            <a:prstGeom prst="line">
              <a:avLst/>
            </a:prstGeom>
            <a:ln w="50800">
              <a:solidFill>
                <a:srgbClr val="11669F"/>
              </a:solidFill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</p:spPr>
          <p:txBody>
            <a:bodyPr lIns="0" tIns="0" rIns="0" bIns="0"/>
            <a:lstStyle/>
            <a:p>
              <a:pPr defTabSz="205731">
                <a:defRPr sz="2400">
                  <a:latin typeface="+mj-lt"/>
                  <a:ea typeface="+mj-ea"/>
                  <a:cs typeface="+mj-cs"/>
                  <a:sym typeface="Helvetica"/>
                </a:defRPr>
              </a:pPr>
              <a:endParaRPr sz="2400"/>
            </a:p>
          </p:txBody>
        </p:sp>
        <p:sp>
          <p:nvSpPr>
            <p:cNvPr id="14" name="Shape 173"/>
            <p:cNvSpPr/>
            <p:nvPr/>
          </p:nvSpPr>
          <p:spPr>
            <a:xfrm>
              <a:off x="11050584" y="5676996"/>
              <a:ext cx="0" cy="87243"/>
            </a:xfrm>
            <a:prstGeom prst="line">
              <a:avLst/>
            </a:prstGeom>
            <a:ln w="50800">
              <a:solidFill>
                <a:srgbClr val="11669F"/>
              </a:solidFill>
            </a:ln>
            <a:effectLst>
              <a:outerShdw blurRad="76200" dist="38100" dir="5400000" rotWithShape="0">
                <a:srgbClr val="000000">
                  <a:alpha val="38000"/>
                </a:srgbClr>
              </a:outerShdw>
            </a:effectLst>
          </p:spPr>
          <p:txBody>
            <a:bodyPr lIns="0" tIns="0" rIns="0" bIns="0"/>
            <a:lstStyle/>
            <a:p>
              <a:pPr defTabSz="205731">
                <a:defRPr sz="2400">
                  <a:latin typeface="+mj-lt"/>
                  <a:ea typeface="+mj-ea"/>
                  <a:cs typeface="+mj-cs"/>
                  <a:sym typeface="Helvetica"/>
                </a:defRPr>
              </a:pPr>
              <a:endParaRPr sz="2400"/>
            </a:p>
          </p:txBody>
        </p:sp>
        <p:sp>
          <p:nvSpPr>
            <p:cNvPr id="15" name="Shape 174"/>
            <p:cNvSpPr/>
            <p:nvPr/>
          </p:nvSpPr>
          <p:spPr>
            <a:xfrm>
              <a:off x="10367210" y="5676769"/>
              <a:ext cx="81438" cy="87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>
              <a:gsLst>
                <a:gs pos="0">
                  <a:srgbClr val="004E82"/>
                </a:gs>
                <a:gs pos="80000">
                  <a:srgbClr val="0066AA"/>
                </a:gs>
                <a:gs pos="100000">
                  <a:srgbClr val="0066AB"/>
                </a:gs>
              </a:gsLst>
              <a:lin ang="16200000"/>
            </a:gradFill>
            <a:ln w="12700">
              <a:solidFill>
                <a:srgbClr val="0D649F"/>
              </a:solidFill>
            </a:ln>
            <a:effectLst>
              <a:outerShdw blurRad="76200" dist="38100" dir="5400000" rotWithShape="0">
                <a:srgbClr val="000000">
                  <a:alpha val="35000"/>
                </a:srgbClr>
              </a:outerShdw>
            </a:effectLst>
          </p:spPr>
          <p:txBody>
            <a:bodyPr lIns="0" tIns="0" rIns="0" bIns="0" anchor="ctr"/>
            <a:lstStyle/>
            <a:p>
              <a:pPr lvl="0" algn="ctr">
                <a:defRPr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sz="1404"/>
            </a:p>
          </p:txBody>
        </p:sp>
        <p:sp>
          <p:nvSpPr>
            <p:cNvPr id="16" name="Shape 175"/>
            <p:cNvSpPr/>
            <p:nvPr/>
          </p:nvSpPr>
          <p:spPr>
            <a:xfrm>
              <a:off x="11225104" y="5679790"/>
              <a:ext cx="81438" cy="87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>
              <a:gsLst>
                <a:gs pos="0">
                  <a:srgbClr val="004E82"/>
                </a:gs>
                <a:gs pos="80000">
                  <a:srgbClr val="0066AA"/>
                </a:gs>
                <a:gs pos="100000">
                  <a:srgbClr val="0066AB"/>
                </a:gs>
              </a:gsLst>
              <a:lin ang="16200000"/>
            </a:gradFill>
            <a:ln w="12700">
              <a:solidFill>
                <a:srgbClr val="0D649F"/>
              </a:solidFill>
            </a:ln>
            <a:effectLst>
              <a:outerShdw blurRad="76200" dist="38100" dir="5400000" rotWithShape="0">
                <a:srgbClr val="000000">
                  <a:alpha val="35000"/>
                </a:srgbClr>
              </a:outerShdw>
            </a:effectLst>
          </p:spPr>
          <p:txBody>
            <a:bodyPr lIns="0" tIns="0" rIns="0" bIns="0" anchor="ctr"/>
            <a:lstStyle/>
            <a:p>
              <a:pPr lvl="0" algn="ctr">
                <a:defRPr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sz="1404"/>
            </a:p>
          </p:txBody>
        </p:sp>
        <p:sp>
          <p:nvSpPr>
            <p:cNvPr id="31" name="Shape 162"/>
            <p:cNvSpPr/>
            <p:nvPr/>
          </p:nvSpPr>
          <p:spPr>
            <a:xfrm>
              <a:off x="9719811" y="5203209"/>
              <a:ext cx="1758212" cy="343152"/>
            </a:xfrm>
            <a:prstGeom prst="rect">
              <a:avLst/>
            </a:prstGeom>
            <a:noFill/>
            <a:ln w="38100"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lvl="0"/>
              <a:endParaRPr sz="1404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9144292" y="5315459"/>
              <a:ext cx="467591" cy="303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4" dirty="0"/>
                <a:t>(b)</a:t>
              </a:r>
              <a:endParaRPr lang="zh-CN" altLang="en-US" sz="1404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57380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690"/>
    </mc:Choice>
    <mc:Fallback>
      <p:transition advTm="2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Calibri" panose="020F0502020204030204" pitchFamily="34" charset="0"/>
              </a:rPr>
              <a:t>Implementation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1907" y="1825625"/>
            <a:ext cx="10326752" cy="4852761"/>
          </a:xfrm>
        </p:spPr>
        <p:txBody>
          <a:bodyPr>
            <a:normAutofit/>
          </a:bodyPr>
          <a:lstStyle/>
          <a:p>
            <a:r>
              <a:rPr lang="en-US" altLang="zh-CN" sz="3200" dirty="0"/>
              <a:t>Conservative rasterizer</a:t>
            </a:r>
          </a:p>
          <a:p>
            <a:pPr lvl="1"/>
            <a:r>
              <a:rPr lang="en-US" altLang="zh-CN" sz="2800" dirty="0"/>
              <a:t>Process</a:t>
            </a:r>
            <a:r>
              <a:rPr lang="zh-CN" altLang="en-US" sz="2800" dirty="0"/>
              <a:t> </a:t>
            </a:r>
            <a:r>
              <a:rPr lang="en-US" altLang="zh-CN" sz="2800" dirty="0"/>
              <a:t>partially covered fragments</a:t>
            </a:r>
          </a:p>
          <a:p>
            <a:endParaRPr lang="en-US" altLang="zh-CN" sz="3200" dirty="0"/>
          </a:p>
          <a:p>
            <a:r>
              <a:rPr lang="en-US" altLang="zh-CN" sz="3200" dirty="0"/>
              <a:t>Pixel </a:t>
            </a:r>
            <a:r>
              <a:rPr lang="en-US" altLang="zh-CN" sz="3200" dirty="0" err="1"/>
              <a:t>shader</a:t>
            </a:r>
            <a:r>
              <a:rPr lang="en-US" altLang="zh-CN" sz="3200" dirty="0"/>
              <a:t> interlock</a:t>
            </a:r>
          </a:p>
          <a:p>
            <a:pPr lvl="1"/>
            <a:r>
              <a:rPr lang="en-US" altLang="zh-CN" sz="2800" dirty="0"/>
              <a:t>Ensure primitive </a:t>
            </a:r>
            <a:r>
              <a:rPr lang="en-US" altLang="zh-CN" sz="2800" dirty="0" smtClean="0"/>
              <a:t>ordering </a:t>
            </a:r>
          </a:p>
          <a:p>
            <a:pPr lvl="1"/>
            <a:r>
              <a:rPr lang="en-US" altLang="zh-CN" sz="2800" dirty="0"/>
              <a:t>F</a:t>
            </a:r>
            <a:r>
              <a:rPr lang="en-US" altLang="zh-CN" sz="2800" dirty="0" smtClean="0"/>
              <a:t>ragment </a:t>
            </a:r>
            <a:r>
              <a:rPr lang="en-US" altLang="zh-CN" sz="2800" dirty="0" err="1" smtClean="0"/>
              <a:t>shader</a:t>
            </a:r>
            <a:r>
              <a:rPr lang="en-US" altLang="zh-CN" sz="2800" dirty="0" smtClean="0"/>
              <a:t> lock</a:t>
            </a:r>
            <a:endParaRPr lang="en-US" altLang="zh-CN" sz="2800" dirty="0"/>
          </a:p>
          <a:p>
            <a:pPr lvl="1"/>
            <a:r>
              <a:rPr lang="en-US" altLang="zh-CN" sz="2800" dirty="0"/>
              <a:t>Resolve discard </a:t>
            </a:r>
            <a:r>
              <a:rPr lang="en-US" altLang="zh-CN" sz="2800" dirty="0" smtClean="0"/>
              <a:t>&amp; </a:t>
            </a:r>
            <a:r>
              <a:rPr lang="en-US" altLang="zh-CN" sz="2800" dirty="0"/>
              <a:t>temporal artifact</a:t>
            </a:r>
          </a:p>
          <a:p>
            <a:pPr lvl="1"/>
            <a:endParaRPr lang="en-US" altLang="zh-CN" sz="2800" dirty="0"/>
          </a:p>
          <a:p>
            <a:r>
              <a:rPr lang="en-US" altLang="zh-CN" sz="3200" dirty="0"/>
              <a:t>Z-</a:t>
            </a:r>
            <a:r>
              <a:rPr lang="en-US" altLang="zh-CN" sz="3200" dirty="0" err="1"/>
              <a:t>prepass</a:t>
            </a:r>
            <a:endParaRPr lang="en-US" altLang="zh-CN" sz="3200" dirty="0"/>
          </a:p>
          <a:p>
            <a:endParaRPr lang="en-US" altLang="zh-CN" sz="3200" dirty="0"/>
          </a:p>
          <a:p>
            <a:endParaRPr lang="zh-CN" alt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942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798"/>
    </mc:Choice>
    <mc:Fallback>
      <p:transition spd="slow" advTm="62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Calibri" panose="020F0502020204030204" pitchFamily="34" charset="0"/>
              </a:rPr>
              <a:t>Motivation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8682751"/>
              </p:ext>
            </p:extLst>
          </p:nvPr>
        </p:nvGraphicFramePr>
        <p:xfrm>
          <a:off x="838200" y="1690689"/>
          <a:ext cx="4856019" cy="4486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6391090" y="1539859"/>
            <a:ext cx="5800911" cy="4342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>
            <a:lvl1pPr marL="231775" indent="-231775" algn="l" rtl="0" fontAlgn="base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chemeClr val="bg2"/>
              </a:buClr>
              <a:buSzPct val="100000"/>
              <a:buFontTx/>
              <a:buBlip>
                <a:blip r:embed="rId5"/>
              </a:buBlip>
              <a:defRPr sz="2400" b="0">
                <a:solidFill>
                  <a:schemeClr val="bg1">
                    <a:lumMod val="50000"/>
                    <a:lumOff val="5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  <a:lvl2pPr marL="803275" indent="-231775" algn="l" rtl="0" fontAlgn="base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chemeClr val="bg2"/>
              </a:buClr>
              <a:buSzPct val="100000"/>
              <a:buFontTx/>
              <a:buBlip>
                <a:blip r:embed="rId5"/>
              </a:buBlip>
              <a:defRPr sz="2000" b="0">
                <a:solidFill>
                  <a:schemeClr val="bg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2pPr>
            <a:lvl3pPr marL="1255713" indent="-166688" algn="l" rtl="0" fontAlgn="base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chemeClr val="bg2"/>
              </a:buClr>
              <a:buSzPct val="100000"/>
              <a:buFontTx/>
              <a:buBlip>
                <a:blip r:embed="rId5"/>
              </a:buBlip>
              <a:defRPr sz="1800" b="0">
                <a:solidFill>
                  <a:schemeClr val="bg1">
                    <a:lumMod val="50000"/>
                    <a:lumOff val="50000"/>
                  </a:schemeClr>
                </a:solidFill>
                <a:latin typeface="Trebuchet MS" pitchFamily="34" charset="0"/>
              </a:defRPr>
            </a:lvl3pPr>
            <a:lvl4pPr marL="1774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4pPr>
            <a:lvl5pPr marL="21177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749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30321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893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946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defTabSz="1015965"/>
            <a:r>
              <a:rPr lang="en-US" sz="3200" kern="0" dirty="0">
                <a:solidFill>
                  <a:schemeClr val="tx1"/>
                </a:solidFill>
                <a:latin typeface="+mn-lt"/>
              </a:rPr>
              <a:t>Estimate:</a:t>
            </a:r>
          </a:p>
          <a:p>
            <a:pPr lvl="1" defTabSz="1015965"/>
            <a:r>
              <a:rPr lang="en-US" sz="2800" kern="0" dirty="0">
                <a:solidFill>
                  <a:schemeClr val="tx1"/>
                </a:solidFill>
                <a:latin typeface="+mn-lt"/>
              </a:rPr>
              <a:t>4 byte/sample color</a:t>
            </a:r>
          </a:p>
          <a:p>
            <a:pPr lvl="1" defTabSz="1015965"/>
            <a:r>
              <a:rPr lang="en-US" sz="2800" kern="0" dirty="0">
                <a:solidFill>
                  <a:schemeClr val="tx1"/>
                </a:solidFill>
                <a:latin typeface="+mn-lt"/>
              </a:rPr>
              <a:t>4 byte/sample depth</a:t>
            </a:r>
          </a:p>
          <a:p>
            <a:pPr lvl="1" defTabSz="1015965"/>
            <a:r>
              <a:rPr lang="en-US" sz="2800" kern="0" dirty="0">
                <a:solidFill>
                  <a:schemeClr val="tx1"/>
                </a:solidFill>
                <a:latin typeface="+mn-lt"/>
              </a:rPr>
              <a:t>No compression</a:t>
            </a:r>
          </a:p>
          <a:p>
            <a:pPr defTabSz="1015965"/>
            <a:r>
              <a:rPr lang="en-US" sz="3200" kern="0" dirty="0">
                <a:solidFill>
                  <a:schemeClr val="tx1"/>
                </a:solidFill>
                <a:latin typeface="+mn-lt"/>
              </a:rPr>
              <a:t>Linear growth with # samples</a:t>
            </a:r>
          </a:p>
          <a:p>
            <a:pPr defTabSz="1015965"/>
            <a:r>
              <a:rPr lang="en-US" sz="3200" kern="0" dirty="0">
                <a:solidFill>
                  <a:schemeClr val="tx1"/>
                </a:solidFill>
                <a:latin typeface="+mn-lt"/>
              </a:rPr>
              <a:t>64x MSAA 1080p: </a:t>
            </a:r>
          </a:p>
          <a:p>
            <a:pPr lvl="1" defTabSz="1015965"/>
            <a:r>
              <a:rPr lang="en-US" sz="2800" kern="0" dirty="0">
                <a:solidFill>
                  <a:srgbClr val="92D050"/>
                </a:solidFill>
                <a:latin typeface="+mn-lt"/>
              </a:rPr>
              <a:t>~1 GB </a:t>
            </a:r>
            <a:r>
              <a:rPr lang="en-US" sz="2800" kern="0" dirty="0">
                <a:solidFill>
                  <a:schemeClr val="tx1"/>
                </a:solidFill>
                <a:latin typeface="+mn-lt"/>
              </a:rPr>
              <a:t>for RGBA8</a:t>
            </a:r>
          </a:p>
          <a:p>
            <a:pPr lvl="1" defTabSz="1015965"/>
            <a:r>
              <a:rPr lang="en-US" sz="2800" kern="0" dirty="0">
                <a:solidFill>
                  <a:srgbClr val="92D050"/>
                </a:solidFill>
                <a:latin typeface="+mn-lt"/>
              </a:rPr>
              <a:t>2+ GB </a:t>
            </a:r>
            <a:r>
              <a:rPr lang="en-US" sz="2800" kern="0" dirty="0">
                <a:solidFill>
                  <a:schemeClr val="tx1"/>
                </a:solidFill>
                <a:latin typeface="+mn-lt"/>
              </a:rPr>
              <a:t>for G-Buffer</a:t>
            </a:r>
            <a:endParaRPr lang="en-US" sz="2800" kern="0" dirty="0"/>
          </a:p>
        </p:txBody>
      </p:sp>
      <p:sp>
        <p:nvSpPr>
          <p:cNvPr id="3" name="TextBox 2"/>
          <p:cNvSpPr txBox="1"/>
          <p:nvPr/>
        </p:nvSpPr>
        <p:spPr>
          <a:xfrm>
            <a:off x="290302" y="1993474"/>
            <a:ext cx="1095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dirty="0"/>
              <a:t>Bytes/pixel</a:t>
            </a:r>
            <a:endParaRPr kumimoji="1" lang="zh-CN" alt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5276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2275"/>
    </mc:Choice>
    <mc:Fallback>
      <p:transition advTm="22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Results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4333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2"/>
    </mc:Choice>
    <mc:Fallback>
      <p:transition spd="slow" advTm="4332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990" y="24065"/>
            <a:ext cx="6833937" cy="683393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486274" y="103517"/>
            <a:ext cx="3705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/>
              <a:t>4S DCAA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260272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19"/>
    </mc:Choice>
    <mc:Fallback>
      <p:transition spd="slow" advTm="10019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990" y="24065"/>
            <a:ext cx="6833937" cy="683393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486274" y="103517"/>
            <a:ext cx="3705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/>
              <a:t>4S SBAA</a:t>
            </a:r>
            <a:endParaRPr lang="zh-CN" altLang="en-US" sz="3600" b="1" dirty="0"/>
          </a:p>
        </p:txBody>
      </p:sp>
      <p:sp>
        <p:nvSpPr>
          <p:cNvPr id="7" name="矩形 6"/>
          <p:cNvSpPr/>
          <p:nvPr/>
        </p:nvSpPr>
        <p:spPr>
          <a:xfrm>
            <a:off x="5518484" y="749847"/>
            <a:ext cx="1127080" cy="112708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4"/>
          </a:p>
        </p:txBody>
      </p:sp>
      <p:graphicFrame>
        <p:nvGraphicFramePr>
          <p:cNvPr id="29" name="对象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5249752"/>
              </p:ext>
            </p:extLst>
          </p:nvPr>
        </p:nvGraphicFramePr>
        <p:xfrm>
          <a:off x="266700" y="1412764"/>
          <a:ext cx="1793083" cy="1793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5" name="Image" r:id="rId6" imgW="1066320" imgH="1066320" progId="Photoshop.Image.16">
                  <p:embed/>
                </p:oleObj>
              </mc:Choice>
              <mc:Fallback>
                <p:oleObj name="Image" r:id="rId6" imgW="1066320" imgH="10663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6700" y="1412764"/>
                        <a:ext cx="1793083" cy="1793083"/>
                      </a:xfrm>
                      <a:prstGeom prst="rect">
                        <a:avLst/>
                      </a:prstGeom>
                      <a:ln w="317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文本框 29"/>
          <p:cNvSpPr txBox="1"/>
          <p:nvPr/>
        </p:nvSpPr>
        <p:spPr>
          <a:xfrm>
            <a:off x="522216" y="989546"/>
            <a:ext cx="1282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4S SBAA</a:t>
            </a:r>
            <a:endParaRPr lang="zh-CN" altLang="en-US" sz="2400" dirty="0"/>
          </a:p>
        </p:txBody>
      </p:sp>
      <p:graphicFrame>
        <p:nvGraphicFramePr>
          <p:cNvPr id="34" name="对象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9083254"/>
              </p:ext>
            </p:extLst>
          </p:nvPr>
        </p:nvGraphicFramePr>
        <p:xfrm>
          <a:off x="8100263" y="1509494"/>
          <a:ext cx="2706983" cy="27069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6" name="Image" r:id="rId8" imgW="1066320" imgH="1066320" progId="Photoshop.Image.16">
                  <p:embed/>
                </p:oleObj>
              </mc:Choice>
              <mc:Fallback>
                <p:oleObj name="Image" r:id="rId8" imgW="1066320" imgH="10663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100263" y="1509494"/>
                        <a:ext cx="2706983" cy="2706983"/>
                      </a:xfrm>
                      <a:prstGeom prst="rect">
                        <a:avLst/>
                      </a:prstGeom>
                      <a:ln w="317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554990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24"/>
    </mc:Choice>
    <mc:Fallback>
      <p:transition spd="slow" advTm="11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990" y="24065"/>
            <a:ext cx="6833937" cy="683393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486274" y="103517"/>
            <a:ext cx="3705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/>
              <a:t>8x MSAA</a:t>
            </a:r>
            <a:endParaRPr lang="zh-CN" altLang="en-US" sz="3600" b="1" dirty="0"/>
          </a:p>
        </p:txBody>
      </p:sp>
      <p:sp>
        <p:nvSpPr>
          <p:cNvPr id="8" name="矩形 7"/>
          <p:cNvSpPr/>
          <p:nvPr/>
        </p:nvSpPr>
        <p:spPr>
          <a:xfrm>
            <a:off x="5518484" y="749847"/>
            <a:ext cx="1127080" cy="112708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4"/>
          </a:p>
        </p:txBody>
      </p:sp>
      <p:graphicFrame>
        <p:nvGraphicFramePr>
          <p:cNvPr id="28" name="对象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938593"/>
              </p:ext>
            </p:extLst>
          </p:nvPr>
        </p:nvGraphicFramePr>
        <p:xfrm>
          <a:off x="2219447" y="1412764"/>
          <a:ext cx="1793083" cy="1793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1" name="Image" r:id="rId5" imgW="1066320" imgH="1066320" progId="Photoshop.Image.16">
                  <p:embed/>
                </p:oleObj>
              </mc:Choice>
              <mc:Fallback>
                <p:oleObj name="Image" r:id="rId5" imgW="1066320" imgH="10663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19447" y="1412764"/>
                        <a:ext cx="1793083" cy="1793083"/>
                      </a:xfrm>
                      <a:prstGeom prst="rect">
                        <a:avLst/>
                      </a:prstGeom>
                      <a:ln w="317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对象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5249752"/>
              </p:ext>
            </p:extLst>
          </p:nvPr>
        </p:nvGraphicFramePr>
        <p:xfrm>
          <a:off x="266700" y="1412764"/>
          <a:ext cx="1793083" cy="1793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2" name="Image" r:id="rId7" imgW="1066320" imgH="1066320" progId="Photoshop.Image.16">
                  <p:embed/>
                </p:oleObj>
              </mc:Choice>
              <mc:Fallback>
                <p:oleObj name="Image" r:id="rId7" imgW="1066320" imgH="10663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66700" y="1412764"/>
                        <a:ext cx="1793083" cy="1793083"/>
                      </a:xfrm>
                      <a:prstGeom prst="rect">
                        <a:avLst/>
                      </a:prstGeom>
                      <a:ln w="317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文本框 29"/>
          <p:cNvSpPr txBox="1"/>
          <p:nvPr/>
        </p:nvSpPr>
        <p:spPr>
          <a:xfrm>
            <a:off x="522216" y="989546"/>
            <a:ext cx="1282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4S SBAA</a:t>
            </a:r>
            <a:endParaRPr lang="zh-CN" altLang="en-US" sz="2400" dirty="0"/>
          </a:p>
        </p:txBody>
      </p:sp>
      <p:sp>
        <p:nvSpPr>
          <p:cNvPr id="31" name="文本框 30"/>
          <p:cNvSpPr txBox="1"/>
          <p:nvPr/>
        </p:nvSpPr>
        <p:spPr>
          <a:xfrm>
            <a:off x="2348239" y="989545"/>
            <a:ext cx="1535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8x MSAA</a:t>
            </a:r>
            <a:endParaRPr lang="zh-CN" altLang="en-US" sz="2400" dirty="0"/>
          </a:p>
        </p:txBody>
      </p:sp>
      <p:graphicFrame>
        <p:nvGraphicFramePr>
          <p:cNvPr id="34" name="对象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627074"/>
              </p:ext>
            </p:extLst>
          </p:nvPr>
        </p:nvGraphicFramePr>
        <p:xfrm>
          <a:off x="8100263" y="1509455"/>
          <a:ext cx="2706983" cy="27069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3" name="Image" r:id="rId9" imgW="1066320" imgH="1066320" progId="Photoshop.Image.16">
                  <p:embed/>
                </p:oleObj>
              </mc:Choice>
              <mc:Fallback>
                <p:oleObj name="Image" r:id="rId9" imgW="1066320" imgH="10663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00263" y="1509455"/>
                        <a:ext cx="2706983" cy="2706983"/>
                      </a:xfrm>
                      <a:prstGeom prst="rect">
                        <a:avLst/>
                      </a:prstGeom>
                      <a:ln w="317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5157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58"/>
    </mc:Choice>
    <mc:Fallback>
      <p:transition spd="slow" advTm="9158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990" y="24065"/>
            <a:ext cx="6833937" cy="683393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486274" y="103517"/>
            <a:ext cx="3705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/>
              <a:t>4S DCAA</a:t>
            </a:r>
            <a:endParaRPr lang="zh-CN" altLang="en-US" sz="3600" b="1" dirty="0"/>
          </a:p>
        </p:txBody>
      </p:sp>
      <p:sp>
        <p:nvSpPr>
          <p:cNvPr id="7" name="矩形 6"/>
          <p:cNvSpPr/>
          <p:nvPr/>
        </p:nvSpPr>
        <p:spPr>
          <a:xfrm>
            <a:off x="5518484" y="749847"/>
            <a:ext cx="1127080" cy="112708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4"/>
          </a:p>
        </p:txBody>
      </p:sp>
      <p:graphicFrame>
        <p:nvGraphicFramePr>
          <p:cNvPr id="29" name="对象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7472684"/>
              </p:ext>
            </p:extLst>
          </p:nvPr>
        </p:nvGraphicFramePr>
        <p:xfrm>
          <a:off x="266699" y="3398043"/>
          <a:ext cx="1793083" cy="1793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26" name="Image" r:id="rId5" imgW="1066320" imgH="1066320" progId="Photoshop.Image.16">
                  <p:embed/>
                </p:oleObj>
              </mc:Choice>
              <mc:Fallback>
                <p:oleObj name="Image" r:id="rId5" imgW="1066320" imgH="10663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6699" y="3398043"/>
                        <a:ext cx="1793083" cy="1793083"/>
                      </a:xfrm>
                      <a:prstGeom prst="rect">
                        <a:avLst/>
                      </a:prstGeom>
                      <a:ln w="317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对象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938593"/>
              </p:ext>
            </p:extLst>
          </p:nvPr>
        </p:nvGraphicFramePr>
        <p:xfrm>
          <a:off x="2219447" y="1412764"/>
          <a:ext cx="1793083" cy="1793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27" name="Image" r:id="rId7" imgW="1066320" imgH="1066320" progId="Photoshop.Image.16">
                  <p:embed/>
                </p:oleObj>
              </mc:Choice>
              <mc:Fallback>
                <p:oleObj name="Image" r:id="rId7" imgW="1066320" imgH="10663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19447" y="1412764"/>
                        <a:ext cx="1793083" cy="1793083"/>
                      </a:xfrm>
                      <a:prstGeom prst="rect">
                        <a:avLst/>
                      </a:prstGeom>
                      <a:ln w="317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对象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5249752"/>
              </p:ext>
            </p:extLst>
          </p:nvPr>
        </p:nvGraphicFramePr>
        <p:xfrm>
          <a:off x="266700" y="1412764"/>
          <a:ext cx="1793083" cy="1793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28" name="Image" r:id="rId9" imgW="1066320" imgH="1066320" progId="Photoshop.Image.16">
                  <p:embed/>
                </p:oleObj>
              </mc:Choice>
              <mc:Fallback>
                <p:oleObj name="Image" r:id="rId9" imgW="1066320" imgH="10663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66700" y="1412764"/>
                        <a:ext cx="1793083" cy="1793083"/>
                      </a:xfrm>
                      <a:prstGeom prst="rect">
                        <a:avLst/>
                      </a:prstGeom>
                      <a:ln w="317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文本框 31"/>
          <p:cNvSpPr txBox="1"/>
          <p:nvPr/>
        </p:nvSpPr>
        <p:spPr>
          <a:xfrm>
            <a:off x="522216" y="989546"/>
            <a:ext cx="1282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4S SBAA</a:t>
            </a:r>
            <a:endParaRPr lang="zh-CN" altLang="en-US" sz="2400" dirty="0"/>
          </a:p>
        </p:txBody>
      </p:sp>
      <p:sp>
        <p:nvSpPr>
          <p:cNvPr id="33" name="文本框 32"/>
          <p:cNvSpPr txBox="1"/>
          <p:nvPr/>
        </p:nvSpPr>
        <p:spPr>
          <a:xfrm>
            <a:off x="2348239" y="989545"/>
            <a:ext cx="1535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8x MSAA</a:t>
            </a:r>
            <a:endParaRPr lang="zh-CN" altLang="en-US" sz="2400" dirty="0"/>
          </a:p>
        </p:txBody>
      </p:sp>
      <p:sp>
        <p:nvSpPr>
          <p:cNvPr id="34" name="文本框 33"/>
          <p:cNvSpPr txBox="1"/>
          <p:nvPr/>
        </p:nvSpPr>
        <p:spPr>
          <a:xfrm>
            <a:off x="518151" y="5152489"/>
            <a:ext cx="1282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4S DCAA</a:t>
            </a:r>
            <a:endParaRPr lang="zh-CN" altLang="en-US" sz="2400" dirty="0"/>
          </a:p>
        </p:txBody>
      </p:sp>
      <p:graphicFrame>
        <p:nvGraphicFramePr>
          <p:cNvPr id="36" name="对象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2109336"/>
              </p:ext>
            </p:extLst>
          </p:nvPr>
        </p:nvGraphicFramePr>
        <p:xfrm>
          <a:off x="8100263" y="1509455"/>
          <a:ext cx="2706983" cy="27069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29" name="Image" r:id="rId11" imgW="1066320" imgH="1066320" progId="Photoshop.Image.16">
                  <p:embed/>
                </p:oleObj>
              </mc:Choice>
              <mc:Fallback>
                <p:oleObj name="Image" r:id="rId11" imgW="1066320" imgH="10663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100263" y="1509455"/>
                        <a:ext cx="2706983" cy="2706983"/>
                      </a:xfrm>
                      <a:prstGeom prst="rect">
                        <a:avLst/>
                      </a:prstGeom>
                      <a:ln w="317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6894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10"/>
    </mc:Choice>
    <mc:Fallback>
      <p:transition spd="slow" advTm="901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990" y="24065"/>
            <a:ext cx="6833937" cy="683393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748338" y="103517"/>
            <a:ext cx="4443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/>
              <a:t>512x </a:t>
            </a:r>
            <a:r>
              <a:rPr lang="en-US" altLang="zh-CN" sz="3600" b="1" dirty="0" err="1"/>
              <a:t>Supersampling</a:t>
            </a:r>
            <a:endParaRPr lang="zh-CN" altLang="en-US" sz="3600" b="1" dirty="0"/>
          </a:p>
        </p:txBody>
      </p:sp>
      <p:graphicFrame>
        <p:nvGraphicFramePr>
          <p:cNvPr id="7" name="对象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8893787"/>
              </p:ext>
            </p:extLst>
          </p:nvPr>
        </p:nvGraphicFramePr>
        <p:xfrm>
          <a:off x="2219445" y="3398041"/>
          <a:ext cx="1793083" cy="1793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68" name="Image" r:id="rId4" imgW="1066320" imgH="1066320" progId="Photoshop.Image.16">
                  <p:embed/>
                </p:oleObj>
              </mc:Choice>
              <mc:Fallback>
                <p:oleObj name="Image" r:id="rId4" imgW="1066320" imgH="10663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19445" y="3398041"/>
                        <a:ext cx="1793083" cy="1793083"/>
                      </a:xfrm>
                      <a:prstGeom prst="rect">
                        <a:avLst/>
                      </a:prstGeom>
                      <a:ln w="317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矩形 7"/>
          <p:cNvSpPr/>
          <p:nvPr/>
        </p:nvSpPr>
        <p:spPr>
          <a:xfrm>
            <a:off x="5518484" y="749847"/>
            <a:ext cx="1127080" cy="112708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4"/>
          </a:p>
        </p:txBody>
      </p:sp>
      <p:graphicFrame>
        <p:nvGraphicFramePr>
          <p:cNvPr id="10" name="对象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9533109"/>
              </p:ext>
            </p:extLst>
          </p:nvPr>
        </p:nvGraphicFramePr>
        <p:xfrm>
          <a:off x="266699" y="3398043"/>
          <a:ext cx="1793083" cy="1793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69" name="Image" r:id="rId6" imgW="1066320" imgH="1066320" progId="Photoshop.Image.16">
                  <p:embed/>
                </p:oleObj>
              </mc:Choice>
              <mc:Fallback>
                <p:oleObj name="Image" r:id="rId6" imgW="1066320" imgH="10663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6699" y="3398043"/>
                        <a:ext cx="1793083" cy="1793083"/>
                      </a:xfrm>
                      <a:prstGeom prst="rect">
                        <a:avLst/>
                      </a:prstGeom>
                      <a:ln w="317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对象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1502212"/>
              </p:ext>
            </p:extLst>
          </p:nvPr>
        </p:nvGraphicFramePr>
        <p:xfrm>
          <a:off x="2219447" y="1412764"/>
          <a:ext cx="1793083" cy="1793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70" name="Image" r:id="rId8" imgW="1066320" imgH="1066320" progId="Photoshop.Image.16">
                  <p:embed/>
                </p:oleObj>
              </mc:Choice>
              <mc:Fallback>
                <p:oleObj name="Image" r:id="rId8" imgW="1066320" imgH="10663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219447" y="1412764"/>
                        <a:ext cx="1793083" cy="1793083"/>
                      </a:xfrm>
                      <a:prstGeom prst="rect">
                        <a:avLst/>
                      </a:prstGeom>
                      <a:ln w="317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5586417"/>
              </p:ext>
            </p:extLst>
          </p:nvPr>
        </p:nvGraphicFramePr>
        <p:xfrm>
          <a:off x="266700" y="1412764"/>
          <a:ext cx="1793083" cy="1793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71" name="Image" r:id="rId10" imgW="1066320" imgH="1066320" progId="Photoshop.Image.16">
                  <p:embed/>
                </p:oleObj>
              </mc:Choice>
              <mc:Fallback>
                <p:oleObj name="Image" r:id="rId10" imgW="1066320" imgH="10663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66700" y="1412764"/>
                        <a:ext cx="1793083" cy="1793083"/>
                      </a:xfrm>
                      <a:prstGeom prst="rect">
                        <a:avLst/>
                      </a:prstGeom>
                      <a:ln w="317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522216" y="989546"/>
            <a:ext cx="1282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4S SBAA</a:t>
            </a:r>
            <a:endParaRPr lang="zh-CN" altLang="en-US" sz="2400" dirty="0"/>
          </a:p>
        </p:txBody>
      </p:sp>
      <p:sp>
        <p:nvSpPr>
          <p:cNvPr id="14" name="文本框 13"/>
          <p:cNvSpPr txBox="1"/>
          <p:nvPr/>
        </p:nvSpPr>
        <p:spPr>
          <a:xfrm>
            <a:off x="2348239" y="989545"/>
            <a:ext cx="1535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8x MSAA</a:t>
            </a:r>
            <a:endParaRPr lang="zh-CN" altLang="en-US" sz="2400" dirty="0"/>
          </a:p>
        </p:txBody>
      </p:sp>
      <p:sp>
        <p:nvSpPr>
          <p:cNvPr id="15" name="文本框 14"/>
          <p:cNvSpPr txBox="1"/>
          <p:nvPr/>
        </p:nvSpPr>
        <p:spPr>
          <a:xfrm>
            <a:off x="518151" y="5152489"/>
            <a:ext cx="1282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4S DCAA</a:t>
            </a:r>
            <a:endParaRPr lang="zh-CN" altLang="en-US" sz="2400" dirty="0"/>
          </a:p>
        </p:txBody>
      </p:sp>
      <p:sp>
        <p:nvSpPr>
          <p:cNvPr id="16" name="文本框 15"/>
          <p:cNvSpPr txBox="1"/>
          <p:nvPr/>
        </p:nvSpPr>
        <p:spPr>
          <a:xfrm>
            <a:off x="2474964" y="5152487"/>
            <a:ext cx="1282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512x SS</a:t>
            </a:r>
            <a:endParaRPr lang="zh-CN" altLang="en-US" sz="2400" dirty="0"/>
          </a:p>
        </p:txBody>
      </p:sp>
      <p:graphicFrame>
        <p:nvGraphicFramePr>
          <p:cNvPr id="17" name="对象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3945612"/>
              </p:ext>
            </p:extLst>
          </p:nvPr>
        </p:nvGraphicFramePr>
        <p:xfrm>
          <a:off x="8100263" y="1509455"/>
          <a:ext cx="2706983" cy="27069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72" name="Image" r:id="rId12" imgW="1066320" imgH="1066320" progId="Photoshop.Image.16">
                  <p:embed/>
                </p:oleObj>
              </mc:Choice>
              <mc:Fallback>
                <p:oleObj name="Image" r:id="rId12" imgW="1066320" imgH="10663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100263" y="1509455"/>
                        <a:ext cx="2706983" cy="2706983"/>
                      </a:xfrm>
                      <a:prstGeom prst="rect">
                        <a:avLst/>
                      </a:prstGeom>
                      <a:ln w="317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5839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56"/>
    </mc:Choice>
    <mc:Fallback>
      <p:transition spd="slow" advTm="4456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Tentacle_8x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64592"/>
            <a:ext cx="6502399" cy="6502400"/>
          </a:xfrm>
        </p:spPr>
      </p:pic>
      <p:pic>
        <p:nvPicPr>
          <p:cNvPr id="5" name="Tentacle_DCAA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164592"/>
            <a:ext cx="6502400" cy="6502400"/>
          </a:xfrm>
          <a:prstGeom prst="rect">
            <a:avLst/>
          </a:prstGeom>
        </p:spPr>
      </p:pic>
      <p:sp>
        <p:nvSpPr>
          <p:cNvPr id="6" name="文本框 4"/>
          <p:cNvSpPr txBox="1"/>
          <p:nvPr/>
        </p:nvSpPr>
        <p:spPr>
          <a:xfrm>
            <a:off x="3517015" y="164592"/>
            <a:ext cx="3705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/>
              <a:t>8x</a:t>
            </a:r>
            <a:r>
              <a:rPr lang="zh-CN" altLang="en-US" sz="3600" b="1" dirty="0" smtClean="0"/>
              <a:t> </a:t>
            </a:r>
            <a:r>
              <a:rPr lang="en-US" altLang="zh-CN" sz="3600" b="1" dirty="0" smtClean="0"/>
              <a:t>MSAA</a:t>
            </a:r>
            <a:endParaRPr lang="zh-CN" altLang="en-US" sz="3600" b="1" dirty="0"/>
          </a:p>
        </p:txBody>
      </p:sp>
      <p:sp>
        <p:nvSpPr>
          <p:cNvPr id="7" name="文本框 4"/>
          <p:cNvSpPr txBox="1"/>
          <p:nvPr/>
        </p:nvSpPr>
        <p:spPr>
          <a:xfrm>
            <a:off x="9206615" y="164591"/>
            <a:ext cx="3705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/>
              <a:t>4</a:t>
            </a:r>
            <a:r>
              <a:rPr lang="en-US" altLang="zh-CN" sz="3600" b="1" dirty="0"/>
              <a:t>S</a:t>
            </a:r>
            <a:r>
              <a:rPr lang="en-US" altLang="zh-CN" sz="3600" b="1" dirty="0" smtClean="0"/>
              <a:t> DCAA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172755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08"/>
    </mc:Choice>
    <mc:Fallback>
      <p:transition spd="slow" advTm="14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8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1" objId="4"/>
        <p14:playEvt time="16" objId="5"/>
        <p14:playEvt time="13128" objId="4"/>
        <p14:playEvt time="13191" objId="5"/>
        <p14:stopEvt time="14708" objId="4"/>
        <p14:stopEvt time="14708" objId="5"/>
      </p14:showEvt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486274" y="103517"/>
            <a:ext cx="3705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/>
              <a:t>4S DCAA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34878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7"/>
    </mc:Choice>
    <mc:Fallback>
      <p:transition spd="slow" advTm="8417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486274" y="103517"/>
            <a:ext cx="3705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/>
              <a:t>4S DCAA</a:t>
            </a:r>
            <a:endParaRPr lang="zh-CN" altLang="en-US" sz="3600" b="1" dirty="0"/>
          </a:p>
        </p:txBody>
      </p:sp>
      <p:graphicFrame>
        <p:nvGraphicFramePr>
          <p:cNvPr id="8" name="对象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0086554"/>
              </p:ext>
            </p:extLst>
          </p:nvPr>
        </p:nvGraphicFramePr>
        <p:xfrm>
          <a:off x="1589" y="1588"/>
          <a:ext cx="12190412" cy="685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51" name="Image" r:id="rId6" imgW="12190320" imgH="6856920" progId="Photoshop.Image.16">
                  <p:embed/>
                </p:oleObj>
              </mc:Choice>
              <mc:Fallback>
                <p:oleObj name="Image" r:id="rId6" imgW="12190320" imgH="68569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2190412" cy="685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3118751"/>
              </p:ext>
            </p:extLst>
          </p:nvPr>
        </p:nvGraphicFramePr>
        <p:xfrm>
          <a:off x="6237642" y="1756550"/>
          <a:ext cx="3719159" cy="37191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52" name="Image" r:id="rId8" imgW="1282320" imgH="1282320" progId="Photoshop.Image.16">
                  <p:embed/>
                </p:oleObj>
              </mc:Choice>
              <mc:Fallback>
                <p:oleObj name="Image" r:id="rId8" imgW="1282320" imgH="12823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237642" y="1756550"/>
                        <a:ext cx="3719159" cy="3719159"/>
                      </a:xfrm>
                      <a:prstGeom prst="rect">
                        <a:avLst/>
                      </a:prstGeom>
                      <a:ln w="317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8486274" y="103517"/>
            <a:ext cx="3705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</a:rPr>
              <a:t>8x MSAA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935705" y="2839453"/>
            <a:ext cx="1219200" cy="1219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4"/>
          </a:p>
        </p:txBody>
      </p:sp>
      <p:sp>
        <p:nvSpPr>
          <p:cNvPr id="12" name="文本框 11"/>
          <p:cNvSpPr txBox="1"/>
          <p:nvPr/>
        </p:nvSpPr>
        <p:spPr>
          <a:xfrm>
            <a:off x="462377" y="2135343"/>
            <a:ext cx="1535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8x MSAA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13" name="对象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4229400"/>
              </p:ext>
            </p:extLst>
          </p:nvPr>
        </p:nvGraphicFramePr>
        <p:xfrm>
          <a:off x="319424" y="2607191"/>
          <a:ext cx="1828864" cy="1828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53" name="Image" r:id="rId10" imgW="1282320" imgH="1282320" progId="Photoshop.Image.16">
                  <p:embed/>
                </p:oleObj>
              </mc:Choice>
              <mc:Fallback>
                <p:oleObj name="Image" r:id="rId10" imgW="1282320" imgH="12823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19424" y="2607191"/>
                        <a:ext cx="1828864" cy="1828864"/>
                      </a:xfrm>
                      <a:prstGeom prst="rect">
                        <a:avLst/>
                      </a:prstGeom>
                      <a:ln w="317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168077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09"/>
    </mc:Choice>
    <mc:Fallback>
      <p:transition spd="slow" advTm="7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58260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7" name="Image" r:id="rId4" imgW="16253640" imgH="9142560" progId="Photoshop.Image.16">
                  <p:embed/>
                </p:oleObj>
              </mc:Choice>
              <mc:Fallback>
                <p:oleObj name="Image" r:id="rId4" imgW="16253640" imgH="914256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对象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5834020"/>
              </p:ext>
            </p:extLst>
          </p:nvPr>
        </p:nvGraphicFramePr>
        <p:xfrm>
          <a:off x="6237641" y="1756549"/>
          <a:ext cx="3719159" cy="3704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8" name="Image" r:id="rId6" imgW="3123720" imgH="3110760" progId="Photoshop.Image.16">
                  <p:embed/>
                </p:oleObj>
              </mc:Choice>
              <mc:Fallback>
                <p:oleObj name="Image" r:id="rId6" imgW="3123720" imgH="311076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37641" y="1756549"/>
                        <a:ext cx="3719159" cy="3704043"/>
                      </a:xfrm>
                      <a:prstGeom prst="rect">
                        <a:avLst/>
                      </a:prstGeom>
                      <a:ln w="317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8486274" y="103517"/>
            <a:ext cx="3705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</a:rPr>
              <a:t>4S DCAA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935705" y="2839453"/>
            <a:ext cx="1219200" cy="1219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4"/>
          </a:p>
        </p:txBody>
      </p:sp>
      <p:graphicFrame>
        <p:nvGraphicFramePr>
          <p:cNvPr id="24" name="对象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6216451"/>
              </p:ext>
            </p:extLst>
          </p:nvPr>
        </p:nvGraphicFramePr>
        <p:xfrm>
          <a:off x="311960" y="4583073"/>
          <a:ext cx="1836328" cy="1828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9" name="Image" r:id="rId8" imgW="3123720" imgH="3110760" progId="Photoshop.Image.16">
                  <p:embed/>
                </p:oleObj>
              </mc:Choice>
              <mc:Fallback>
                <p:oleObj name="Image" r:id="rId8" imgW="3123720" imgH="311076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1960" y="4583073"/>
                        <a:ext cx="1836328" cy="1828864"/>
                      </a:xfrm>
                      <a:prstGeom prst="rect">
                        <a:avLst/>
                      </a:prstGeom>
                      <a:ln w="28575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文本框 24"/>
          <p:cNvSpPr txBox="1"/>
          <p:nvPr/>
        </p:nvSpPr>
        <p:spPr>
          <a:xfrm>
            <a:off x="462377" y="2135343"/>
            <a:ext cx="1535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8x MSAA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89102" y="6386153"/>
            <a:ext cx="1282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4S DCAA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28" name="对象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761182"/>
              </p:ext>
            </p:extLst>
          </p:nvPr>
        </p:nvGraphicFramePr>
        <p:xfrm>
          <a:off x="319424" y="2607191"/>
          <a:ext cx="1828864" cy="1828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0" name="Image" r:id="rId9" imgW="1282320" imgH="1282320" progId="Photoshop.Image.16">
                  <p:embed/>
                </p:oleObj>
              </mc:Choice>
              <mc:Fallback>
                <p:oleObj name="Image" r:id="rId9" imgW="1282320" imgH="12823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19424" y="2607191"/>
                        <a:ext cx="1828864" cy="1828864"/>
                      </a:xfrm>
                      <a:prstGeom prst="rect">
                        <a:avLst/>
                      </a:prstGeom>
                      <a:ln w="317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8219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01"/>
    </mc:Choice>
    <mc:Fallback>
      <p:transition spd="slow" advTm="740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Calibri" panose="020F0502020204030204" pitchFamily="34" charset="0"/>
              </a:rPr>
              <a:t>Related Work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11729" y="1825625"/>
            <a:ext cx="6972300" cy="4351339"/>
          </a:xfrm>
        </p:spPr>
        <p:txBody>
          <a:bodyPr>
            <a:normAutofit/>
          </a:bodyPr>
          <a:lstStyle/>
          <a:p>
            <a:r>
              <a:rPr lang="en-US" altLang="zh-CN" sz="3200" dirty="0"/>
              <a:t>Simple/Complex </a:t>
            </a:r>
            <a:r>
              <a:rPr lang="en-US" altLang="zh-CN" sz="1600" dirty="0">
                <a:solidFill>
                  <a:srgbClr val="FFFF00"/>
                </a:solidFill>
              </a:rPr>
              <a:t>[</a:t>
            </a:r>
            <a:r>
              <a:rPr lang="en-US" altLang="zh-CN" sz="1600" dirty="0" err="1">
                <a:solidFill>
                  <a:srgbClr val="FFFF00"/>
                </a:solidFill>
              </a:rPr>
              <a:t>Lauritzen</a:t>
            </a:r>
            <a:r>
              <a:rPr lang="en-US" altLang="zh-CN" sz="1600" dirty="0">
                <a:solidFill>
                  <a:srgbClr val="FFFF00"/>
                </a:solidFill>
              </a:rPr>
              <a:t> 2010]</a:t>
            </a:r>
          </a:p>
          <a:p>
            <a:pPr lvl="1"/>
            <a:r>
              <a:rPr lang="en-US" altLang="zh-CN" sz="2800" dirty="0"/>
              <a:t>Analyze planar features shared in G-Buffer</a:t>
            </a:r>
          </a:p>
          <a:p>
            <a:pPr lvl="1"/>
            <a:r>
              <a:rPr lang="en-US" altLang="zh-CN" sz="2800" dirty="0"/>
              <a:t>Amortize shading cost</a:t>
            </a:r>
          </a:p>
          <a:p>
            <a:pPr lvl="1"/>
            <a:endParaRPr lang="en-US" altLang="zh-CN" sz="2800" dirty="0"/>
          </a:p>
          <a:p>
            <a:pPr lvl="1"/>
            <a:r>
              <a:rPr lang="en-US" altLang="zh-CN" sz="2800" dirty="0"/>
              <a:t>Large memory footprint with sizeable depth and color information</a:t>
            </a:r>
            <a:endParaRPr lang="zh-CN" altLang="en-US" sz="2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4027" y="1358108"/>
            <a:ext cx="4692912" cy="264318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6238" y="3625923"/>
            <a:ext cx="3248492" cy="25510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271846" y="6176964"/>
            <a:ext cx="2163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Source: [</a:t>
            </a:r>
            <a:r>
              <a:rPr lang="en-US" altLang="zh-CN" sz="1200" dirty="0" err="1"/>
              <a:t>Lauritzen</a:t>
            </a:r>
            <a:r>
              <a:rPr lang="en-US" altLang="zh-CN" sz="1200" dirty="0"/>
              <a:t> 2010]</a:t>
            </a:r>
            <a:endParaRPr lang="zh-CN" altLang="en-US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7128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49"/>
    </mc:Choice>
    <mc:Fallback>
      <p:transition spd="slow" advTm="26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对象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64133"/>
              </p:ext>
            </p:extLst>
          </p:nvPr>
        </p:nvGraphicFramePr>
        <p:xfrm>
          <a:off x="1589" y="0"/>
          <a:ext cx="12190412" cy="685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63" name="Image" r:id="rId3" imgW="12190320" imgH="6856920" progId="Photoshop.Image.16">
                  <p:embed/>
                </p:oleObj>
              </mc:Choice>
              <mc:Fallback>
                <p:oleObj name="Image" r:id="rId3" imgW="12190320" imgH="68569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0"/>
                        <a:ext cx="12190412" cy="685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对象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1273955"/>
              </p:ext>
            </p:extLst>
          </p:nvPr>
        </p:nvGraphicFramePr>
        <p:xfrm>
          <a:off x="6237641" y="1756550"/>
          <a:ext cx="3719159" cy="37191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64" name="Image" r:id="rId5" imgW="1282320" imgH="1282320" progId="Photoshop.Image.16">
                  <p:embed/>
                </p:oleObj>
              </mc:Choice>
              <mc:Fallback>
                <p:oleObj name="Image" r:id="rId5" imgW="1282320" imgH="12823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37641" y="1756550"/>
                        <a:ext cx="3719159" cy="3719159"/>
                      </a:xfrm>
                      <a:prstGeom prst="rect">
                        <a:avLst/>
                      </a:prstGeom>
                      <a:ln w="317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7748338" y="103517"/>
            <a:ext cx="4443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</a:rPr>
              <a:t>512x </a:t>
            </a:r>
            <a:r>
              <a:rPr lang="en-US" altLang="zh-CN" sz="3600" b="1" dirty="0" err="1">
                <a:solidFill>
                  <a:srgbClr val="FF0000"/>
                </a:solidFill>
              </a:rPr>
              <a:t>Supersampling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935705" y="2839453"/>
            <a:ext cx="1219200" cy="1219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4"/>
          </a:p>
        </p:txBody>
      </p:sp>
      <p:graphicFrame>
        <p:nvGraphicFramePr>
          <p:cNvPr id="21" name="对象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510033"/>
              </p:ext>
            </p:extLst>
          </p:nvPr>
        </p:nvGraphicFramePr>
        <p:xfrm>
          <a:off x="2326040" y="4583073"/>
          <a:ext cx="1828864" cy="1828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65" name="Image" r:id="rId7" imgW="1282320" imgH="1282320" progId="Photoshop.Image.16">
                  <p:embed/>
                </p:oleObj>
              </mc:Choice>
              <mc:Fallback>
                <p:oleObj name="Image" r:id="rId7" imgW="1282320" imgH="12823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26040" y="4583073"/>
                        <a:ext cx="1828864" cy="1828864"/>
                      </a:xfrm>
                      <a:prstGeom prst="rect">
                        <a:avLst/>
                      </a:prstGeom>
                      <a:ln w="317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对象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6216451"/>
              </p:ext>
            </p:extLst>
          </p:nvPr>
        </p:nvGraphicFramePr>
        <p:xfrm>
          <a:off x="311960" y="4583073"/>
          <a:ext cx="1836328" cy="1828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66" name="Image" r:id="rId8" imgW="3123720" imgH="3110760" progId="Photoshop.Image.16">
                  <p:embed/>
                </p:oleObj>
              </mc:Choice>
              <mc:Fallback>
                <p:oleObj name="Image" r:id="rId8" imgW="3123720" imgH="311076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11960" y="4583073"/>
                        <a:ext cx="1836328" cy="1828864"/>
                      </a:xfrm>
                      <a:prstGeom prst="rect">
                        <a:avLst/>
                      </a:prstGeom>
                      <a:ln w="28575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文本框 22"/>
          <p:cNvSpPr txBox="1"/>
          <p:nvPr/>
        </p:nvSpPr>
        <p:spPr>
          <a:xfrm>
            <a:off x="462377" y="2135343"/>
            <a:ext cx="1535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8x MSAA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89102" y="6386153"/>
            <a:ext cx="1282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4S DCAA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599451" y="6386154"/>
            <a:ext cx="1282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512x SS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26" name="对象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761182"/>
              </p:ext>
            </p:extLst>
          </p:nvPr>
        </p:nvGraphicFramePr>
        <p:xfrm>
          <a:off x="319424" y="2607191"/>
          <a:ext cx="1828864" cy="1828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67" name="Image" r:id="rId10" imgW="1282320" imgH="1282320" progId="Photoshop.Image.16">
                  <p:embed/>
                </p:oleObj>
              </mc:Choice>
              <mc:Fallback>
                <p:oleObj name="Image" r:id="rId10" imgW="1282320" imgH="12823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19424" y="2607191"/>
                        <a:ext cx="1828864" cy="1828864"/>
                      </a:xfrm>
                      <a:prstGeom prst="rect">
                        <a:avLst/>
                      </a:prstGeom>
                      <a:ln w="317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6234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76"/>
    </mc:Choice>
    <mc:Fallback>
      <p:transition spd="slow" advTm="6276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34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6675" y="80964"/>
            <a:ext cx="552451" cy="16097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218444" y="709180"/>
            <a:ext cx="928437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4" b="1" dirty="0">
                <a:solidFill>
                  <a:schemeClr val="tx2"/>
                </a:solidFill>
              </a:rPr>
              <a:t>2</a:t>
            </a:r>
            <a:endParaRPr lang="zh-CN" altLang="en-US" sz="1404" b="1" dirty="0">
              <a:solidFill>
                <a:schemeClr val="tx2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218446" y="0"/>
            <a:ext cx="928437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4" b="1" dirty="0">
                <a:solidFill>
                  <a:schemeClr val="tx2"/>
                </a:solidFill>
              </a:rPr>
              <a:t>4</a:t>
            </a:r>
            <a:endParaRPr lang="zh-CN" altLang="en-US" sz="1404" b="1" dirty="0">
              <a:solidFill>
                <a:schemeClr val="tx2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213680" y="1074305"/>
            <a:ext cx="928437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4" b="1" dirty="0">
                <a:solidFill>
                  <a:schemeClr val="tx2"/>
                </a:solidFill>
              </a:rPr>
              <a:t>1</a:t>
            </a:r>
            <a:endParaRPr lang="zh-CN" altLang="en-US" sz="1404" b="1" dirty="0">
              <a:solidFill>
                <a:schemeClr val="tx2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218446" y="1456293"/>
            <a:ext cx="928437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4" b="1" dirty="0">
                <a:solidFill>
                  <a:schemeClr val="tx2"/>
                </a:solidFill>
              </a:rPr>
              <a:t>0</a:t>
            </a:r>
            <a:endParaRPr lang="zh-CN" altLang="en-US" sz="1404" b="1" dirty="0">
              <a:solidFill>
                <a:schemeClr val="tx2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218446" y="355963"/>
            <a:ext cx="928437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4" b="1" dirty="0">
                <a:solidFill>
                  <a:schemeClr val="tx2"/>
                </a:solidFill>
              </a:rPr>
              <a:t>3</a:t>
            </a:r>
            <a:endParaRPr lang="zh-CN" altLang="en-US" sz="1404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276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25"/>
    </mc:Choice>
    <mc:Fallback>
      <p:transition spd="slow" advTm="17925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486274" y="103517"/>
            <a:ext cx="3705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/>
              <a:t>4S DCAA</a:t>
            </a:r>
            <a:endParaRPr lang="zh-CN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602448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02"/>
    </mc:Choice>
    <mc:Fallback>
      <p:transition spd="slow" advTm="6702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1" name="对象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1891526"/>
              </p:ext>
            </p:extLst>
          </p:nvPr>
        </p:nvGraphicFramePr>
        <p:xfrm>
          <a:off x="8730747" y="3314806"/>
          <a:ext cx="2899279" cy="2899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15" name="Image" r:id="rId6" imgW="2717280" imgH="2717280" progId="Photoshop.Image.16">
                  <p:embed/>
                </p:oleObj>
              </mc:Choice>
              <mc:Fallback>
                <p:oleObj name="Image" r:id="rId6" imgW="2717280" imgH="27172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730747" y="3314806"/>
                        <a:ext cx="2899279" cy="2899279"/>
                      </a:xfrm>
                      <a:prstGeom prst="rect">
                        <a:avLst/>
                      </a:prstGeom>
                      <a:ln w="317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8486274" y="103517"/>
            <a:ext cx="3705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/>
              <a:t>4S SBAA</a:t>
            </a:r>
            <a:endParaRPr lang="zh-CN" altLang="en-US" sz="3600" b="1" dirty="0"/>
          </a:p>
        </p:txBody>
      </p:sp>
      <p:sp>
        <p:nvSpPr>
          <p:cNvPr id="7" name="矩形 6"/>
          <p:cNvSpPr/>
          <p:nvPr/>
        </p:nvSpPr>
        <p:spPr>
          <a:xfrm>
            <a:off x="7409628" y="4141353"/>
            <a:ext cx="300427" cy="30042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4"/>
          </a:p>
        </p:txBody>
      </p:sp>
      <p:graphicFrame>
        <p:nvGraphicFramePr>
          <p:cNvPr id="15" name="对象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3240554"/>
              </p:ext>
            </p:extLst>
          </p:nvPr>
        </p:nvGraphicFramePr>
        <p:xfrm>
          <a:off x="516915" y="1615052"/>
          <a:ext cx="1890939" cy="1890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16" name="Image" r:id="rId8" imgW="2717280" imgH="2717280" progId="Photoshop.Image.16">
                  <p:embed/>
                </p:oleObj>
              </mc:Choice>
              <mc:Fallback>
                <p:oleObj name="Image" r:id="rId8" imgW="2717280" imgH="27172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6915" y="1615052"/>
                        <a:ext cx="1890939" cy="1890939"/>
                      </a:xfrm>
                      <a:prstGeom prst="rect">
                        <a:avLst/>
                      </a:prstGeom>
                      <a:ln w="317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文本框 15"/>
          <p:cNvSpPr txBox="1"/>
          <p:nvPr/>
        </p:nvSpPr>
        <p:spPr>
          <a:xfrm>
            <a:off x="821360" y="1115627"/>
            <a:ext cx="1282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4S SBAA</a:t>
            </a:r>
            <a:endParaRPr lang="zh-CN" altLang="en-US" sz="2400" dirty="0"/>
          </a:p>
        </p:txBody>
      </p:sp>
      <p:cxnSp>
        <p:nvCxnSpPr>
          <p:cNvPr id="8" name="直接箭头连接符 7"/>
          <p:cNvCxnSpPr/>
          <p:nvPr/>
        </p:nvCxnSpPr>
        <p:spPr>
          <a:xfrm flipH="1">
            <a:off x="10339138" y="3886201"/>
            <a:ext cx="278063" cy="555580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4021573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09"/>
    </mc:Choice>
    <mc:Fallback>
      <p:transition spd="slow" advTm="11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2" name="对象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1982356"/>
              </p:ext>
            </p:extLst>
          </p:nvPr>
        </p:nvGraphicFramePr>
        <p:xfrm>
          <a:off x="8730747" y="3314806"/>
          <a:ext cx="2899279" cy="2899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63" name="Image" r:id="rId5" imgW="2717280" imgH="2717280" progId="Photoshop.Image.16">
                  <p:embed/>
                </p:oleObj>
              </mc:Choice>
              <mc:Fallback>
                <p:oleObj name="Image" r:id="rId5" imgW="2717280" imgH="27172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730747" y="3314806"/>
                        <a:ext cx="2899279" cy="2899279"/>
                      </a:xfrm>
                      <a:prstGeom prst="rect">
                        <a:avLst/>
                      </a:prstGeom>
                      <a:ln w="317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8486274" y="103517"/>
            <a:ext cx="3705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/>
              <a:t>8x MSAA</a:t>
            </a:r>
            <a:endParaRPr lang="zh-CN" altLang="en-US" sz="3600" b="1" dirty="0"/>
          </a:p>
        </p:txBody>
      </p:sp>
      <p:sp>
        <p:nvSpPr>
          <p:cNvPr id="10" name="矩形 9"/>
          <p:cNvSpPr/>
          <p:nvPr/>
        </p:nvSpPr>
        <p:spPr>
          <a:xfrm>
            <a:off x="7409628" y="4141353"/>
            <a:ext cx="300427" cy="30042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4"/>
          </a:p>
        </p:txBody>
      </p:sp>
      <p:graphicFrame>
        <p:nvGraphicFramePr>
          <p:cNvPr id="15" name="对象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0518034"/>
              </p:ext>
            </p:extLst>
          </p:nvPr>
        </p:nvGraphicFramePr>
        <p:xfrm>
          <a:off x="2510924" y="1615052"/>
          <a:ext cx="1890939" cy="1890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64" name="Image" r:id="rId7" imgW="2717280" imgH="2717280" progId="Photoshop.Image.16">
                  <p:embed/>
                </p:oleObj>
              </mc:Choice>
              <mc:Fallback>
                <p:oleObj name="Image" r:id="rId7" imgW="2717280" imgH="27172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10924" y="1615052"/>
                        <a:ext cx="1890939" cy="1890939"/>
                      </a:xfrm>
                      <a:prstGeom prst="rect">
                        <a:avLst/>
                      </a:prstGeom>
                      <a:ln w="317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3240554"/>
              </p:ext>
            </p:extLst>
          </p:nvPr>
        </p:nvGraphicFramePr>
        <p:xfrm>
          <a:off x="516915" y="1615052"/>
          <a:ext cx="1890939" cy="1890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65" name="Image" r:id="rId8" imgW="2717280" imgH="2717280" progId="Photoshop.Image.16">
                  <p:embed/>
                </p:oleObj>
              </mc:Choice>
              <mc:Fallback>
                <p:oleObj name="Image" r:id="rId8" imgW="2717280" imgH="27172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6915" y="1615052"/>
                        <a:ext cx="1890939" cy="1890939"/>
                      </a:xfrm>
                      <a:prstGeom prst="rect">
                        <a:avLst/>
                      </a:prstGeom>
                      <a:ln w="317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文本框 16"/>
          <p:cNvSpPr txBox="1"/>
          <p:nvPr/>
        </p:nvSpPr>
        <p:spPr>
          <a:xfrm>
            <a:off x="821360" y="1115627"/>
            <a:ext cx="1282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4S SBAA</a:t>
            </a:r>
            <a:endParaRPr lang="zh-CN" altLang="en-US" sz="2400" dirty="0"/>
          </a:p>
        </p:txBody>
      </p:sp>
      <p:sp>
        <p:nvSpPr>
          <p:cNvPr id="18" name="文本框 17"/>
          <p:cNvSpPr txBox="1"/>
          <p:nvPr/>
        </p:nvSpPr>
        <p:spPr>
          <a:xfrm>
            <a:off x="2688645" y="1115627"/>
            <a:ext cx="1535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8x MSAA</a:t>
            </a:r>
            <a:endParaRPr lang="zh-CN" altLang="en-US" sz="2400" dirty="0"/>
          </a:p>
        </p:txBody>
      </p:sp>
      <p:cxnSp>
        <p:nvCxnSpPr>
          <p:cNvPr id="4" name="直接箭头连接符 3"/>
          <p:cNvCxnSpPr/>
          <p:nvPr/>
        </p:nvCxnSpPr>
        <p:spPr>
          <a:xfrm flipH="1">
            <a:off x="10339138" y="3886201"/>
            <a:ext cx="278063" cy="555580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4264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54"/>
    </mc:Choice>
    <mc:Fallback>
      <p:transition spd="slow" advTm="5954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3" name="对象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8061984"/>
              </p:ext>
            </p:extLst>
          </p:nvPr>
        </p:nvGraphicFramePr>
        <p:xfrm>
          <a:off x="8730747" y="3314807"/>
          <a:ext cx="2899279" cy="2899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14" name="Image" r:id="rId5" imgW="2717280" imgH="2717280" progId="Photoshop.Image.16">
                  <p:embed/>
                </p:oleObj>
              </mc:Choice>
              <mc:Fallback>
                <p:oleObj name="Image" r:id="rId5" imgW="2717280" imgH="27172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730747" y="3314807"/>
                        <a:ext cx="2899279" cy="2899279"/>
                      </a:xfrm>
                      <a:prstGeom prst="rect">
                        <a:avLst/>
                      </a:prstGeom>
                      <a:ln w="317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8486274" y="103517"/>
            <a:ext cx="3705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/>
              <a:t>4S DCAA</a:t>
            </a:r>
            <a:endParaRPr lang="zh-CN" altLang="en-US" sz="3600" b="1" dirty="0"/>
          </a:p>
        </p:txBody>
      </p:sp>
      <p:sp>
        <p:nvSpPr>
          <p:cNvPr id="12" name="矩形 11"/>
          <p:cNvSpPr/>
          <p:nvPr/>
        </p:nvSpPr>
        <p:spPr>
          <a:xfrm>
            <a:off x="7409628" y="4141353"/>
            <a:ext cx="300427" cy="30042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4"/>
          </a:p>
        </p:txBody>
      </p:sp>
      <p:graphicFrame>
        <p:nvGraphicFramePr>
          <p:cNvPr id="15" name="对象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0093013"/>
              </p:ext>
            </p:extLst>
          </p:nvPr>
        </p:nvGraphicFramePr>
        <p:xfrm>
          <a:off x="516913" y="3581508"/>
          <a:ext cx="1890939" cy="1890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15" name="Image" r:id="rId7" imgW="2717280" imgH="2717280" progId="Photoshop.Image.16">
                  <p:embed/>
                </p:oleObj>
              </mc:Choice>
              <mc:Fallback>
                <p:oleObj name="Image" r:id="rId7" imgW="2717280" imgH="27172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6913" y="3581508"/>
                        <a:ext cx="1890939" cy="1890939"/>
                      </a:xfrm>
                      <a:prstGeom prst="rect">
                        <a:avLst/>
                      </a:prstGeom>
                      <a:ln w="317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0518034"/>
              </p:ext>
            </p:extLst>
          </p:nvPr>
        </p:nvGraphicFramePr>
        <p:xfrm>
          <a:off x="2510924" y="1615052"/>
          <a:ext cx="1890939" cy="1890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16" name="Image" r:id="rId8" imgW="2717280" imgH="2717280" progId="Photoshop.Image.16">
                  <p:embed/>
                </p:oleObj>
              </mc:Choice>
              <mc:Fallback>
                <p:oleObj name="Image" r:id="rId8" imgW="2717280" imgH="27172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510924" y="1615052"/>
                        <a:ext cx="1890939" cy="1890939"/>
                      </a:xfrm>
                      <a:prstGeom prst="rect">
                        <a:avLst/>
                      </a:prstGeom>
                      <a:ln w="317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对象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3240554"/>
              </p:ext>
            </p:extLst>
          </p:nvPr>
        </p:nvGraphicFramePr>
        <p:xfrm>
          <a:off x="516915" y="1615052"/>
          <a:ext cx="1890939" cy="1890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17" name="Image" r:id="rId10" imgW="2717280" imgH="2717280" progId="Photoshop.Image.16">
                  <p:embed/>
                </p:oleObj>
              </mc:Choice>
              <mc:Fallback>
                <p:oleObj name="Image" r:id="rId10" imgW="2717280" imgH="27172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16915" y="1615052"/>
                        <a:ext cx="1890939" cy="1890939"/>
                      </a:xfrm>
                      <a:prstGeom prst="rect">
                        <a:avLst/>
                      </a:prstGeom>
                      <a:ln w="317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文本框 17"/>
          <p:cNvSpPr txBox="1"/>
          <p:nvPr/>
        </p:nvSpPr>
        <p:spPr>
          <a:xfrm>
            <a:off x="821360" y="1115627"/>
            <a:ext cx="1282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4S SBAA</a:t>
            </a:r>
            <a:endParaRPr lang="zh-CN" altLang="en-US" sz="2400" dirty="0"/>
          </a:p>
        </p:txBody>
      </p:sp>
      <p:sp>
        <p:nvSpPr>
          <p:cNvPr id="19" name="文本框 18"/>
          <p:cNvSpPr txBox="1"/>
          <p:nvPr/>
        </p:nvSpPr>
        <p:spPr>
          <a:xfrm>
            <a:off x="2688645" y="1115627"/>
            <a:ext cx="1535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8x MSAA</a:t>
            </a:r>
            <a:endParaRPr lang="zh-CN" altLang="en-US" sz="2400" dirty="0"/>
          </a:p>
        </p:txBody>
      </p:sp>
      <p:sp>
        <p:nvSpPr>
          <p:cNvPr id="20" name="文本框 19"/>
          <p:cNvSpPr txBox="1"/>
          <p:nvPr/>
        </p:nvSpPr>
        <p:spPr>
          <a:xfrm>
            <a:off x="821360" y="5472726"/>
            <a:ext cx="1282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4S DCAA</a:t>
            </a:r>
            <a:endParaRPr lang="zh-CN" altLang="en-US" sz="2400" dirty="0"/>
          </a:p>
        </p:txBody>
      </p:sp>
      <p:cxnSp>
        <p:nvCxnSpPr>
          <p:cNvPr id="13" name="直接箭头连接符 12"/>
          <p:cNvCxnSpPr/>
          <p:nvPr/>
        </p:nvCxnSpPr>
        <p:spPr>
          <a:xfrm flipH="1">
            <a:off x="10339138" y="3886201"/>
            <a:ext cx="278063" cy="555580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5282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12"/>
    </mc:Choice>
    <mc:Fallback>
      <p:transition spd="slow" advTm="8212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748338" y="103517"/>
            <a:ext cx="4443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/>
              <a:t>512x </a:t>
            </a:r>
            <a:r>
              <a:rPr lang="en-US" altLang="zh-CN" sz="3600" b="1" dirty="0" err="1"/>
              <a:t>Supersampling</a:t>
            </a:r>
            <a:endParaRPr lang="zh-CN" altLang="en-US" sz="3600" b="1" dirty="0"/>
          </a:p>
        </p:txBody>
      </p:sp>
      <p:graphicFrame>
        <p:nvGraphicFramePr>
          <p:cNvPr id="10" name="对象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4561588"/>
              </p:ext>
            </p:extLst>
          </p:nvPr>
        </p:nvGraphicFramePr>
        <p:xfrm>
          <a:off x="2510923" y="3581507"/>
          <a:ext cx="1890939" cy="1890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65" name="Image" r:id="rId5" imgW="2717280" imgH="2717280" progId="Photoshop.Image.16">
                  <p:embed/>
                </p:oleObj>
              </mc:Choice>
              <mc:Fallback>
                <p:oleObj name="Image" r:id="rId5" imgW="2717280" imgH="27172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10923" y="3581507"/>
                        <a:ext cx="1890939" cy="1890939"/>
                      </a:xfrm>
                      <a:prstGeom prst="rect">
                        <a:avLst/>
                      </a:prstGeom>
                      <a:ln w="317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矩形 12"/>
          <p:cNvSpPr/>
          <p:nvPr/>
        </p:nvSpPr>
        <p:spPr>
          <a:xfrm>
            <a:off x="7409628" y="4141353"/>
            <a:ext cx="300427" cy="30042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4"/>
          </a:p>
        </p:txBody>
      </p:sp>
      <p:graphicFrame>
        <p:nvGraphicFramePr>
          <p:cNvPr id="7" name="对象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2614578"/>
              </p:ext>
            </p:extLst>
          </p:nvPr>
        </p:nvGraphicFramePr>
        <p:xfrm>
          <a:off x="516913" y="3581508"/>
          <a:ext cx="1890939" cy="1890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66" name="Image" r:id="rId7" imgW="2717280" imgH="2717280" progId="Photoshop.Image.16">
                  <p:embed/>
                </p:oleObj>
              </mc:Choice>
              <mc:Fallback>
                <p:oleObj name="Image" r:id="rId7" imgW="2717280" imgH="27172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6913" y="3581508"/>
                        <a:ext cx="1890939" cy="1890939"/>
                      </a:xfrm>
                      <a:prstGeom prst="rect">
                        <a:avLst/>
                      </a:prstGeom>
                      <a:ln w="317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9287995"/>
              </p:ext>
            </p:extLst>
          </p:nvPr>
        </p:nvGraphicFramePr>
        <p:xfrm>
          <a:off x="2510924" y="1615052"/>
          <a:ext cx="1890939" cy="1890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67" name="Image" r:id="rId9" imgW="2717280" imgH="2717280" progId="Photoshop.Image.16">
                  <p:embed/>
                </p:oleObj>
              </mc:Choice>
              <mc:Fallback>
                <p:oleObj name="Image" r:id="rId9" imgW="2717280" imgH="27172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510924" y="1615052"/>
                        <a:ext cx="1890939" cy="1890939"/>
                      </a:xfrm>
                      <a:prstGeom prst="rect">
                        <a:avLst/>
                      </a:prstGeom>
                      <a:ln w="317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2340110"/>
              </p:ext>
            </p:extLst>
          </p:nvPr>
        </p:nvGraphicFramePr>
        <p:xfrm>
          <a:off x="516915" y="1615052"/>
          <a:ext cx="1890939" cy="1890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68" name="Image" r:id="rId11" imgW="2717280" imgH="2717280" progId="Photoshop.Image.16">
                  <p:embed/>
                </p:oleObj>
              </mc:Choice>
              <mc:Fallback>
                <p:oleObj name="Image" r:id="rId11" imgW="2717280" imgH="27172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16915" y="1615052"/>
                        <a:ext cx="1890939" cy="1890939"/>
                      </a:xfrm>
                      <a:prstGeom prst="rect">
                        <a:avLst/>
                      </a:prstGeom>
                      <a:ln w="317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821360" y="1115627"/>
            <a:ext cx="1282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4S SBAA</a:t>
            </a:r>
            <a:endParaRPr lang="zh-CN" altLang="en-US" sz="2400" dirty="0"/>
          </a:p>
        </p:txBody>
      </p:sp>
      <p:sp>
        <p:nvSpPr>
          <p:cNvPr id="12" name="文本框 11"/>
          <p:cNvSpPr txBox="1"/>
          <p:nvPr/>
        </p:nvSpPr>
        <p:spPr>
          <a:xfrm>
            <a:off x="2688645" y="1115627"/>
            <a:ext cx="1535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8x MSAA</a:t>
            </a:r>
            <a:endParaRPr lang="zh-CN" altLang="en-US" sz="2400" dirty="0"/>
          </a:p>
        </p:txBody>
      </p:sp>
      <p:sp>
        <p:nvSpPr>
          <p:cNvPr id="14" name="文本框 13"/>
          <p:cNvSpPr txBox="1"/>
          <p:nvPr/>
        </p:nvSpPr>
        <p:spPr>
          <a:xfrm>
            <a:off x="821360" y="5472726"/>
            <a:ext cx="1282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4S DCAA</a:t>
            </a:r>
            <a:endParaRPr lang="zh-CN" altLang="en-US" sz="2400" dirty="0"/>
          </a:p>
        </p:txBody>
      </p:sp>
      <p:sp>
        <p:nvSpPr>
          <p:cNvPr id="15" name="文本框 14"/>
          <p:cNvSpPr txBox="1"/>
          <p:nvPr/>
        </p:nvSpPr>
        <p:spPr>
          <a:xfrm>
            <a:off x="2815368" y="5472726"/>
            <a:ext cx="1282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512x SS</a:t>
            </a:r>
            <a:endParaRPr lang="zh-CN" altLang="en-US" sz="2400" dirty="0"/>
          </a:p>
        </p:txBody>
      </p:sp>
      <p:graphicFrame>
        <p:nvGraphicFramePr>
          <p:cNvPr id="16" name="对象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3442592"/>
              </p:ext>
            </p:extLst>
          </p:nvPr>
        </p:nvGraphicFramePr>
        <p:xfrm>
          <a:off x="8730747" y="3314806"/>
          <a:ext cx="2899279" cy="2899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69" name="Image" r:id="rId13" imgW="2717280" imgH="2717280" progId="Photoshop.Image.16">
                  <p:embed/>
                </p:oleObj>
              </mc:Choice>
              <mc:Fallback>
                <p:oleObj name="Image" r:id="rId13" imgW="2717280" imgH="27172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730747" y="3314806"/>
                        <a:ext cx="2899279" cy="2899279"/>
                      </a:xfrm>
                      <a:prstGeom prst="rect">
                        <a:avLst/>
                      </a:prstGeom>
                      <a:ln w="3175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直接箭头连接符 16"/>
          <p:cNvCxnSpPr/>
          <p:nvPr/>
        </p:nvCxnSpPr>
        <p:spPr>
          <a:xfrm flipH="1">
            <a:off x="10339138" y="3886201"/>
            <a:ext cx="278063" cy="555580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243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89"/>
    </mc:Choice>
    <mc:Fallback>
      <p:transition spd="slow" advTm="5789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Calibri" panose="020F0502020204030204" pitchFamily="34" charset="0"/>
              </a:rPr>
              <a:t>Evaluation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6062329"/>
              </p:ext>
            </p:extLst>
          </p:nvPr>
        </p:nvGraphicFramePr>
        <p:xfrm>
          <a:off x="549444" y="5059681"/>
          <a:ext cx="7025945" cy="143431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05189"/>
                <a:gridCol w="1405189"/>
                <a:gridCol w="1405189"/>
                <a:gridCol w="1405189"/>
                <a:gridCol w="1405189"/>
              </a:tblGrid>
              <a:tr h="672313">
                <a:tc>
                  <a:txBody>
                    <a:bodyPr/>
                    <a:lstStyle/>
                    <a:p>
                      <a:endParaRPr lang="zh-CN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 dirty="0" smtClean="0"/>
                        <a:t>Z-</a:t>
                      </a:r>
                      <a:r>
                        <a:rPr lang="en-US" altLang="zh-CN" sz="1900" dirty="0" err="1" smtClean="0"/>
                        <a:t>Prepass</a:t>
                      </a:r>
                      <a:endParaRPr lang="zh-CN" altLang="en-US" sz="1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 dirty="0" smtClean="0"/>
                        <a:t>Merge</a:t>
                      </a:r>
                      <a:endParaRPr lang="zh-CN" altLang="en-US" sz="1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 dirty="0" smtClean="0"/>
                        <a:t>Resolve</a:t>
                      </a:r>
                      <a:r>
                        <a:rPr lang="en-US" altLang="zh-CN" sz="1900" baseline="0" dirty="0" smtClean="0"/>
                        <a:t> &amp; Render</a:t>
                      </a:r>
                      <a:endParaRPr lang="zh-CN" altLang="en-US" sz="1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 dirty="0" smtClean="0"/>
                        <a:t>Total</a:t>
                      </a:r>
                      <a:endParaRPr lang="zh-CN" altLang="en-US" sz="1900" dirty="0"/>
                    </a:p>
                  </a:txBody>
                  <a:tcPr anchor="ctr"/>
                </a:tc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 dirty="0" smtClean="0"/>
                        <a:t>Citadel</a:t>
                      </a:r>
                      <a:endParaRPr lang="zh-CN" altLang="en-US" sz="1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 dirty="0" smtClean="0"/>
                        <a:t>1.3 </a:t>
                      </a:r>
                      <a:r>
                        <a:rPr lang="en-US" altLang="zh-CN" sz="1900" dirty="0" err="1" smtClean="0"/>
                        <a:t>ms</a:t>
                      </a:r>
                      <a:endParaRPr lang="zh-CN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 dirty="0" smtClean="0"/>
                        <a:t>23.2 </a:t>
                      </a:r>
                      <a:r>
                        <a:rPr lang="en-US" altLang="zh-CN" sz="1900" dirty="0" err="1" smtClean="0"/>
                        <a:t>ms</a:t>
                      </a:r>
                      <a:endParaRPr lang="zh-CN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 dirty="0" smtClean="0"/>
                        <a:t>6.4 </a:t>
                      </a:r>
                      <a:r>
                        <a:rPr lang="en-US" altLang="zh-CN" sz="1900" dirty="0" err="1" smtClean="0"/>
                        <a:t>ms</a:t>
                      </a:r>
                      <a:endParaRPr lang="zh-CN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 dirty="0" smtClean="0"/>
                        <a:t>30.9 </a:t>
                      </a:r>
                      <a:r>
                        <a:rPr lang="en-US" altLang="zh-CN" sz="1900" dirty="0" err="1" smtClean="0"/>
                        <a:t>ms</a:t>
                      </a:r>
                      <a:endParaRPr lang="zh-CN" altLang="en-US" sz="1900" dirty="0"/>
                    </a:p>
                  </a:txBody>
                  <a:tcPr/>
                </a:tc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 dirty="0" smtClean="0"/>
                        <a:t>Tentacles</a:t>
                      </a:r>
                      <a:endParaRPr lang="zh-CN" altLang="en-US" sz="1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 dirty="0" smtClean="0"/>
                        <a:t>1.3 </a:t>
                      </a:r>
                      <a:r>
                        <a:rPr lang="en-US" altLang="zh-CN" sz="1900" dirty="0" err="1" smtClean="0"/>
                        <a:t>ms</a:t>
                      </a:r>
                      <a:endParaRPr lang="zh-CN" altLang="en-US" sz="1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 dirty="0" smtClean="0"/>
                        <a:t>574.5 </a:t>
                      </a:r>
                      <a:r>
                        <a:rPr lang="en-US" altLang="zh-CN" sz="1900" dirty="0" err="1" smtClean="0"/>
                        <a:t>ms</a:t>
                      </a:r>
                      <a:endParaRPr lang="zh-CN" altLang="en-US" sz="1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 dirty="0" smtClean="0"/>
                        <a:t>6.2 </a:t>
                      </a:r>
                      <a:r>
                        <a:rPr lang="en-US" altLang="zh-CN" sz="1900" dirty="0" err="1" smtClean="0"/>
                        <a:t>ms</a:t>
                      </a:r>
                      <a:endParaRPr lang="zh-CN" altLang="en-US" sz="1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 dirty="0" smtClean="0"/>
                        <a:t>582.0 </a:t>
                      </a:r>
                      <a:r>
                        <a:rPr lang="en-US" altLang="zh-CN" sz="1900" dirty="0" err="1" smtClean="0"/>
                        <a:t>ms</a:t>
                      </a:r>
                      <a:endParaRPr lang="zh-CN" altLang="en-US" sz="19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b="1474"/>
          <a:stretch/>
        </p:blipFill>
        <p:spPr>
          <a:xfrm>
            <a:off x="8343901" y="1"/>
            <a:ext cx="3848100" cy="22335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/>
          <a:srcRect l="421" r="490" b="1633"/>
          <a:stretch/>
        </p:blipFill>
        <p:spPr>
          <a:xfrm>
            <a:off x="4512038" y="-5703"/>
            <a:ext cx="3822493" cy="14147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sz="3200" dirty="0"/>
                  <a:t>Memory consumption</a:t>
                </a:r>
              </a:p>
              <a:p>
                <a:pPr lvl="1"/>
                <a:r>
                  <a:rPr lang="en-US" altLang="zh-CN" sz="2800" dirty="0"/>
                  <a:t>28 bytes/surface </a:t>
                </a:r>
                <a14:m>
                  <m:oMath xmlns:m="http://schemas.openxmlformats.org/officeDocument/2006/math">
                    <m:r>
                      <a:rPr lang="en-US" altLang="zh-CN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sz="2800" dirty="0"/>
                  <a:t> 4 surfaces/pixel = </a:t>
                </a:r>
                <a:r>
                  <a:rPr lang="en-US" altLang="zh-CN" sz="2800" b="1" dirty="0">
                    <a:solidFill>
                      <a:srgbClr val="92D050"/>
                    </a:solidFill>
                  </a:rPr>
                  <a:t>112 bytes/pixel</a:t>
                </a:r>
              </a:p>
              <a:p>
                <a:pPr lvl="1"/>
                <a:r>
                  <a:rPr lang="en-US" altLang="zh-CN" sz="2800" dirty="0"/>
                  <a:t>8x MSAA: 16 bytes/sample </a:t>
                </a:r>
                <a14:m>
                  <m:oMath xmlns:m="http://schemas.openxmlformats.org/officeDocument/2006/math">
                    <m:r>
                      <a:rPr lang="en-US" altLang="zh-CN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sz="2800" dirty="0"/>
                  <a:t> 8 = </a:t>
                </a:r>
                <a:r>
                  <a:rPr lang="en-US" altLang="zh-CN" sz="2800" dirty="0">
                    <a:solidFill>
                      <a:srgbClr val="FFC000"/>
                    </a:solidFill>
                  </a:rPr>
                  <a:t>128 bytes/pixel (1.14x of DCAA)</a:t>
                </a:r>
              </a:p>
              <a:p>
                <a:pPr lvl="1"/>
                <a:r>
                  <a:rPr lang="en-US" altLang="zh-CN" sz="2800" dirty="0"/>
                  <a:t>64x </a:t>
                </a:r>
                <a:r>
                  <a:rPr lang="en-US" altLang="zh-CN" sz="2800" dirty="0" err="1"/>
                  <a:t>SuperSampling</a:t>
                </a:r>
                <a:r>
                  <a:rPr lang="en-US" altLang="zh-CN" sz="2800" dirty="0"/>
                  <a:t>: 16 bytes/sample</a:t>
                </a:r>
                <a:r>
                  <a:rPr lang="en-US" altLang="zh-CN" sz="2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sz="2800" dirty="0"/>
                  <a:t> 64 = </a:t>
                </a:r>
                <a:r>
                  <a:rPr lang="en-US" altLang="zh-CN" sz="2800" dirty="0">
                    <a:solidFill>
                      <a:srgbClr val="FFC000"/>
                    </a:solidFill>
                  </a:rPr>
                  <a:t>1024 bytes/pixel (9.14x of DCAA)</a:t>
                </a:r>
                <a:endParaRPr lang="en-US" altLang="zh-CN" sz="2800" dirty="0"/>
              </a:p>
              <a:p>
                <a:endParaRPr lang="en-US" altLang="zh-CN" sz="1400" dirty="0"/>
              </a:p>
              <a:p>
                <a:r>
                  <a:rPr lang="en-US" altLang="zh-CN" sz="3200" dirty="0"/>
                  <a:t>Performance</a:t>
                </a:r>
                <a:endParaRPr lang="zh-CN" altLang="en-US" sz="3200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6"/>
                <a:stretch>
                  <a:fillRect l="-1333" t="-29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134047"/>
              </p:ext>
            </p:extLst>
          </p:nvPr>
        </p:nvGraphicFramePr>
        <p:xfrm>
          <a:off x="7689851" y="5060951"/>
          <a:ext cx="4215568" cy="1432560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1392151"/>
                <a:gridCol w="1418228"/>
                <a:gridCol w="1405189"/>
              </a:tblGrid>
              <a:tr h="335280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MSE</a:t>
                      </a:r>
                      <a:endParaRPr lang="zh-CN" alt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</a:tr>
              <a:tr h="335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/>
                        <a:t>4S SBAA</a:t>
                      </a:r>
                      <a:endParaRPr lang="zh-CN" alt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/>
                        <a:t>8x</a:t>
                      </a:r>
                      <a:r>
                        <a:rPr lang="en-US" altLang="zh-CN" sz="1600" baseline="0" dirty="0" smtClean="0"/>
                        <a:t> MSAA</a:t>
                      </a:r>
                      <a:endParaRPr lang="zh-CN" alt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/>
                        <a:t>DCAA</a:t>
                      </a:r>
                      <a:endParaRPr lang="zh-CN" altLang="en-US" sz="1600" dirty="0" smtClean="0"/>
                    </a:p>
                  </a:txBody>
                  <a:tcPr anchor="ctr"/>
                </a:tc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 dirty="0" smtClean="0"/>
                        <a:t>2.47*10</a:t>
                      </a:r>
                      <a:r>
                        <a:rPr lang="en-US" altLang="zh-CN" sz="1900" baseline="30000" dirty="0" smtClean="0"/>
                        <a:t>-4</a:t>
                      </a:r>
                      <a:endParaRPr lang="zh-CN" altLang="en-US" sz="1900" baseline="30000" dirty="0"/>
                    </a:p>
                  </a:txBody>
                  <a:tcP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 dirty="0" smtClean="0"/>
                        <a:t>1.32*10</a:t>
                      </a:r>
                      <a:r>
                        <a:rPr lang="en-US" altLang="zh-CN" sz="1900" baseline="30000" dirty="0" smtClean="0"/>
                        <a:t>-4</a:t>
                      </a:r>
                      <a:endParaRPr lang="zh-CN" altLang="en-US" sz="1900" baseline="30000" dirty="0"/>
                    </a:p>
                  </a:txBody>
                  <a:tcP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 b="1" dirty="0" smtClean="0"/>
                        <a:t>6.40*10</a:t>
                      </a:r>
                      <a:r>
                        <a:rPr lang="en-US" altLang="zh-CN" sz="1900" b="1" baseline="30000" dirty="0" smtClean="0"/>
                        <a:t>-5</a:t>
                      </a:r>
                      <a:endParaRPr lang="zh-CN" altLang="en-US" sz="1900" b="1" baseline="30000" dirty="0"/>
                    </a:p>
                  </a:txBody>
                  <a:tcPr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3759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 dirty="0" smtClean="0"/>
                        <a:t>2.28*10</a:t>
                      </a:r>
                      <a:r>
                        <a:rPr lang="en-US" altLang="zh-CN" sz="1900" baseline="30000" dirty="0" smtClean="0"/>
                        <a:t>-3</a:t>
                      </a:r>
                      <a:endParaRPr lang="zh-CN" altLang="en-US" sz="19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 dirty="0" smtClean="0"/>
                        <a:t>6.05*10</a:t>
                      </a:r>
                      <a:r>
                        <a:rPr lang="en-US" altLang="zh-CN" sz="1900" baseline="30000" dirty="0" smtClean="0"/>
                        <a:t>-4</a:t>
                      </a:r>
                      <a:endParaRPr lang="zh-CN" altLang="en-US" sz="19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 b="1" dirty="0" smtClean="0"/>
                        <a:t>5.65*10</a:t>
                      </a:r>
                      <a:r>
                        <a:rPr lang="en-US" altLang="zh-CN" sz="1900" b="1" baseline="30000" dirty="0" smtClean="0"/>
                        <a:t>-4</a:t>
                      </a:r>
                      <a:endParaRPr lang="zh-CN" altLang="en-US" sz="1900" b="1" baseline="30000" dirty="0"/>
                    </a:p>
                  </a:txBody>
                  <a:tcPr anchor="ctr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/>
              <p:cNvSpPr txBox="1"/>
              <p:nvPr/>
            </p:nvSpPr>
            <p:spPr>
              <a:xfrm>
                <a:off x="5621638" y="128261"/>
                <a:ext cx="158690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CN" sz="7200" b="1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CN" sz="7200" b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7200" b="1" dirty="0">
                    <a:solidFill>
                      <a:schemeClr val="accent2"/>
                    </a:solidFill>
                  </a:rPr>
                  <a:t>8</a:t>
                </a:r>
                <a:endParaRPr lang="zh-CN" altLang="en-US" sz="7200" b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1637" y="128261"/>
                <a:ext cx="1586902" cy="1200329"/>
              </a:xfrm>
              <a:prstGeom prst="rect">
                <a:avLst/>
              </a:prstGeom>
              <a:blipFill rotWithShape="0">
                <a:blip r:embed="rId7"/>
                <a:stretch>
                  <a:fillRect t="-19289" r="-26054" b="-411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/>
            </p:nvSpPr>
            <p:spPr>
              <a:xfrm>
                <a:off x="9479262" y="584889"/>
                <a:ext cx="158690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CN" sz="7200" b="1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CN" sz="7200" b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7200" b="1" dirty="0">
                    <a:solidFill>
                      <a:schemeClr val="accent2"/>
                    </a:solidFill>
                  </a:rPr>
                  <a:t>4</a:t>
                </a:r>
                <a:endParaRPr lang="zh-CN" altLang="en-US" sz="7200" b="1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9262" y="584889"/>
                <a:ext cx="1586902" cy="1200329"/>
              </a:xfrm>
              <a:prstGeom prst="rect">
                <a:avLst/>
              </a:prstGeom>
              <a:blipFill rotWithShape="0">
                <a:blip r:embed="rId8"/>
                <a:stretch>
                  <a:fillRect t="-19289" r="-26538" b="-411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图表 14"/>
          <p:cNvGraphicFramePr/>
          <p:nvPr>
            <p:extLst>
              <p:ext uri="{D42A27DB-BD31-4B8C-83A1-F6EECF244321}">
                <p14:modId xmlns:p14="http://schemas.microsoft.com/office/powerpoint/2010/main" val="654343061"/>
              </p:ext>
            </p:extLst>
          </p:nvPr>
        </p:nvGraphicFramePr>
        <p:xfrm>
          <a:off x="422275" y="1438276"/>
          <a:ext cx="8128000" cy="2935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6" name="文本框 15"/>
          <p:cNvSpPr txBox="1"/>
          <p:nvPr/>
        </p:nvSpPr>
        <p:spPr>
          <a:xfrm>
            <a:off x="4186410" y="4230478"/>
            <a:ext cx="1233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Bytes/pixel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6282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667"/>
    </mc:Choice>
    <mc:Fallback>
      <p:transition spd="slow" advTm="59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0"/>
      <p:bldP spid="14" grpId="0"/>
      <p:bldGraphic spid="15" grpId="0">
        <p:bldAsOne/>
      </p:bldGraphic>
      <p:bldP spid="1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对象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1449807"/>
              </p:ext>
            </p:extLst>
          </p:nvPr>
        </p:nvGraphicFramePr>
        <p:xfrm>
          <a:off x="3487907" y="4397395"/>
          <a:ext cx="6483589" cy="2076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7" name="Image" r:id="rId5" imgW="8088840" imgH="2590200" progId="Photoshop.Image.16">
                  <p:embed/>
                </p:oleObj>
              </mc:Choice>
              <mc:Fallback>
                <p:oleObj name="Image" r:id="rId5" imgW="8088840" imgH="259020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87907" y="4397395"/>
                        <a:ext cx="6483589" cy="20767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6960326"/>
              </p:ext>
            </p:extLst>
          </p:nvPr>
        </p:nvGraphicFramePr>
        <p:xfrm>
          <a:off x="3457520" y="4391945"/>
          <a:ext cx="6483589" cy="2076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8" name="Image" r:id="rId7" imgW="8088840" imgH="2590200" progId="Photoshop.Image.16">
                  <p:embed/>
                </p:oleObj>
              </mc:Choice>
              <mc:Fallback>
                <p:oleObj name="Image" r:id="rId7" imgW="8088840" imgH="259020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57520" y="4391945"/>
                        <a:ext cx="6483589" cy="20767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172497"/>
              </p:ext>
            </p:extLst>
          </p:nvPr>
        </p:nvGraphicFramePr>
        <p:xfrm>
          <a:off x="3472712" y="4397395"/>
          <a:ext cx="6483589" cy="2076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9" name="Image" r:id="rId9" imgW="8088840" imgH="2590200" progId="Photoshop.Image.16">
                  <p:embed/>
                </p:oleObj>
              </mc:Choice>
              <mc:Fallback>
                <p:oleObj name="Image" r:id="rId9" imgW="8088840" imgH="259020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472712" y="4397395"/>
                        <a:ext cx="6483589" cy="20767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Calibri" panose="020F0502020204030204" pitchFamily="34" charset="0"/>
              </a:rPr>
              <a:t>Limitation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13873" y="1602281"/>
            <a:ext cx="10515600" cy="4351339"/>
          </a:xfrm>
        </p:spPr>
        <p:txBody>
          <a:bodyPr>
            <a:normAutofit/>
          </a:bodyPr>
          <a:lstStyle/>
          <a:p>
            <a:r>
              <a:rPr lang="en-US" altLang="zh-CN" sz="3200" dirty="0"/>
              <a:t>Rendering speed</a:t>
            </a:r>
          </a:p>
          <a:p>
            <a:pPr lvl="1"/>
            <a:r>
              <a:rPr lang="en-US" altLang="zh-CN" sz="2800" dirty="0"/>
              <a:t>Pixel </a:t>
            </a:r>
            <a:r>
              <a:rPr lang="en-US" altLang="zh-CN" sz="2800" dirty="0" err="1"/>
              <a:t>Shader</a:t>
            </a:r>
            <a:r>
              <a:rPr lang="en-US" altLang="zh-CN" sz="2800" dirty="0"/>
              <a:t> Interlock with Conservative Rasterizer</a:t>
            </a:r>
          </a:p>
          <a:p>
            <a:pPr lvl="1"/>
            <a:r>
              <a:rPr lang="en-US" altLang="zh-CN" sz="2800" dirty="0"/>
              <a:t>Better synchronization would help</a:t>
            </a:r>
          </a:p>
          <a:p>
            <a:pPr lvl="1"/>
            <a:endParaRPr lang="en-US" altLang="zh-CN" sz="2800" dirty="0"/>
          </a:p>
          <a:p>
            <a:r>
              <a:rPr lang="en-US" altLang="zh-CN" sz="3200" dirty="0"/>
              <a:t>Merging artifacts</a:t>
            </a:r>
            <a:endParaRPr lang="zh-CN" altLang="en-US" sz="3200" dirty="0"/>
          </a:p>
        </p:txBody>
      </p:sp>
      <p:sp>
        <p:nvSpPr>
          <p:cNvPr id="9" name="文本框 8"/>
          <p:cNvSpPr txBox="1"/>
          <p:nvPr/>
        </p:nvSpPr>
        <p:spPr>
          <a:xfrm>
            <a:off x="4349513" y="3887972"/>
            <a:ext cx="1361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DCAA</a:t>
            </a:r>
            <a:endParaRPr lang="zh-CN" altLang="en-US" sz="2400" b="1" dirty="0"/>
          </a:p>
        </p:txBody>
      </p:sp>
      <p:sp>
        <p:nvSpPr>
          <p:cNvPr id="10" name="文本框 9"/>
          <p:cNvSpPr txBox="1"/>
          <p:nvPr/>
        </p:nvSpPr>
        <p:spPr>
          <a:xfrm>
            <a:off x="6810562" y="3901753"/>
            <a:ext cx="3124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512x </a:t>
            </a:r>
            <a:r>
              <a:rPr lang="en-US" altLang="zh-CN" sz="2400" b="1" dirty="0" err="1"/>
              <a:t>Supersampling</a:t>
            </a:r>
            <a:endParaRPr lang="zh-CN" altLang="en-US" sz="2400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1605206" y="4820618"/>
            <a:ext cx="1688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Z-</a:t>
            </a:r>
            <a:r>
              <a:rPr lang="en-US" altLang="zh-CN" sz="2400" b="1" dirty="0" err="1"/>
              <a:t>prepass</a:t>
            </a:r>
            <a:r>
              <a:rPr lang="en-US" altLang="zh-CN" sz="2400" b="1" dirty="0"/>
              <a:t> leak</a:t>
            </a:r>
            <a:endParaRPr lang="zh-CN" altLang="en-US" sz="2400" b="1" dirty="0"/>
          </a:p>
        </p:txBody>
      </p:sp>
      <p:sp>
        <p:nvSpPr>
          <p:cNvPr id="12" name="文本框 11"/>
          <p:cNvSpPr txBox="1"/>
          <p:nvPr/>
        </p:nvSpPr>
        <p:spPr>
          <a:xfrm>
            <a:off x="1380735" y="4820618"/>
            <a:ext cx="2137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Merge blurred texture</a:t>
            </a:r>
            <a:endParaRPr lang="zh-CN" altLang="en-US" sz="2400" b="1" dirty="0"/>
          </a:p>
        </p:txBody>
      </p:sp>
      <p:sp>
        <p:nvSpPr>
          <p:cNvPr id="13" name="文本框 12"/>
          <p:cNvSpPr txBox="1"/>
          <p:nvPr/>
        </p:nvSpPr>
        <p:spPr>
          <a:xfrm>
            <a:off x="1380733" y="4820617"/>
            <a:ext cx="2137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Incorrectly discard</a:t>
            </a:r>
            <a:endParaRPr lang="zh-CN" altLang="en-US" sz="2400" b="1" dirty="0"/>
          </a:p>
        </p:txBody>
      </p:sp>
      <p:sp>
        <p:nvSpPr>
          <p:cNvPr id="14" name="文本框 13"/>
          <p:cNvSpPr txBox="1"/>
          <p:nvPr/>
        </p:nvSpPr>
        <p:spPr>
          <a:xfrm>
            <a:off x="1380733" y="4808357"/>
            <a:ext cx="2137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Incorrectly merge</a:t>
            </a:r>
            <a:endParaRPr lang="zh-CN" altLang="en-US" sz="2400" b="1" dirty="0"/>
          </a:p>
        </p:txBody>
      </p:sp>
      <p:cxnSp>
        <p:nvCxnSpPr>
          <p:cNvPr id="16" name="Straight Arrow Connector 38"/>
          <p:cNvCxnSpPr/>
          <p:nvPr/>
        </p:nvCxnSpPr>
        <p:spPr>
          <a:xfrm flipH="1" flipV="1">
            <a:off x="4698500" y="5539321"/>
            <a:ext cx="1755699" cy="1219807"/>
          </a:xfrm>
          <a:prstGeom prst="straightConnector1">
            <a:avLst/>
          </a:prstGeom>
          <a:ln w="508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38"/>
          <p:cNvCxnSpPr/>
          <p:nvPr/>
        </p:nvCxnSpPr>
        <p:spPr>
          <a:xfrm flipV="1">
            <a:off x="6714507" y="5539321"/>
            <a:ext cx="1141663" cy="1219807"/>
          </a:xfrm>
          <a:prstGeom prst="straightConnector1">
            <a:avLst/>
          </a:prstGeom>
          <a:ln w="508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38"/>
          <p:cNvCxnSpPr/>
          <p:nvPr/>
        </p:nvCxnSpPr>
        <p:spPr>
          <a:xfrm flipH="1" flipV="1">
            <a:off x="4646565" y="5965348"/>
            <a:ext cx="1822828" cy="793779"/>
          </a:xfrm>
          <a:prstGeom prst="straightConnector1">
            <a:avLst/>
          </a:prstGeom>
          <a:ln w="508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38"/>
          <p:cNvCxnSpPr/>
          <p:nvPr/>
        </p:nvCxnSpPr>
        <p:spPr>
          <a:xfrm flipV="1">
            <a:off x="6699314" y="5965348"/>
            <a:ext cx="1312719" cy="787459"/>
          </a:xfrm>
          <a:prstGeom prst="straightConnector1">
            <a:avLst/>
          </a:prstGeom>
          <a:ln w="508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2579240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337"/>
    </mc:Choice>
    <mc:Fallback>
      <p:transition spd="slow" advTm="74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P spid="10" grpId="0"/>
      <p:bldP spid="11" grpId="0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Conclusion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690688"/>
            <a:ext cx="11671069" cy="4351339"/>
          </a:xfrm>
        </p:spPr>
        <p:txBody>
          <a:bodyPr>
            <a:noAutofit/>
          </a:bodyPr>
          <a:lstStyle/>
          <a:p>
            <a:r>
              <a:rPr lang="en-US" altLang="zh-CN" sz="3200" dirty="0"/>
              <a:t>A streaming compression algorithm for geometric anti-aliasing</a:t>
            </a:r>
          </a:p>
          <a:p>
            <a:r>
              <a:rPr lang="en-US" altLang="zh-CN" sz="3200" dirty="0"/>
              <a:t>Achieves </a:t>
            </a:r>
            <a:r>
              <a:rPr lang="en-US" altLang="zh-CN" sz="3200" dirty="0">
                <a:solidFill>
                  <a:srgbClr val="92D050"/>
                </a:solidFill>
              </a:rPr>
              <a:t>close to 512x SS</a:t>
            </a:r>
            <a:r>
              <a:rPr lang="en-US" altLang="zh-CN" sz="3200" dirty="0">
                <a:solidFill>
                  <a:schemeClr val="accent6"/>
                </a:solidFill>
              </a:rPr>
              <a:t> </a:t>
            </a:r>
            <a:r>
              <a:rPr lang="en-US" altLang="zh-CN" sz="3200" dirty="0"/>
              <a:t>result with </a:t>
            </a:r>
            <a:r>
              <a:rPr lang="en-US" altLang="zh-CN" sz="3200" dirty="0">
                <a:solidFill>
                  <a:srgbClr val="92D050"/>
                </a:solidFill>
              </a:rPr>
              <a:t>storage of 8x MSAA</a:t>
            </a:r>
          </a:p>
          <a:p>
            <a:endParaRPr lang="en-US" altLang="zh-CN" sz="3200" dirty="0"/>
          </a:p>
          <a:p>
            <a:r>
              <a:rPr lang="en-US" altLang="zh-CN" sz="3200" dirty="0"/>
              <a:t>Decouple visibility into depth and coverage</a:t>
            </a:r>
          </a:p>
          <a:p>
            <a:pPr lvl="1"/>
            <a:r>
              <a:rPr lang="en-US" altLang="zh-CN" sz="2800" dirty="0"/>
              <a:t>Higher sample rates in reasonable memory footprint</a:t>
            </a:r>
          </a:p>
          <a:p>
            <a:pPr lvl="1"/>
            <a:r>
              <a:rPr lang="en-US" altLang="zh-CN" sz="2800" dirty="0"/>
              <a:t>Other applications</a:t>
            </a:r>
          </a:p>
          <a:p>
            <a:pPr lvl="1"/>
            <a:endParaRPr lang="en-US" altLang="zh-CN" sz="2800" dirty="0"/>
          </a:p>
          <a:p>
            <a:r>
              <a:rPr lang="en-US" altLang="zh-CN" sz="3200" dirty="0"/>
              <a:t>Performance limitation</a:t>
            </a:r>
            <a:endParaRPr lang="zh-CN" alt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2687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01"/>
    </mc:Choice>
    <mc:Fallback>
      <p:transition spd="slow" advTm="50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Calibri" panose="020F0502020204030204" pitchFamily="34" charset="0"/>
              </a:rPr>
              <a:t>Related Work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6978" y="1460310"/>
            <a:ext cx="7204785" cy="5917575"/>
          </a:xfrm>
        </p:spPr>
        <p:txBody>
          <a:bodyPr>
            <a:normAutofit/>
          </a:bodyPr>
          <a:lstStyle/>
          <a:p>
            <a:r>
              <a:rPr lang="en-US" altLang="zh-CN" sz="3200" dirty="0"/>
              <a:t>Surface Based AA</a:t>
            </a:r>
            <a:r>
              <a:rPr lang="en-US" altLang="zh-CN" sz="3600" dirty="0"/>
              <a:t> </a:t>
            </a:r>
            <a:r>
              <a:rPr lang="en-US" altLang="zh-CN" sz="3200" dirty="0"/>
              <a:t>(SBAA)</a:t>
            </a:r>
            <a:r>
              <a:rPr lang="en-US" altLang="zh-CN" sz="1600" dirty="0">
                <a:solidFill>
                  <a:srgbClr val="FFFF00"/>
                </a:solidFill>
              </a:rPr>
              <a:t>[</a:t>
            </a:r>
            <a:r>
              <a:rPr lang="en-US" altLang="zh-CN" sz="1600" dirty="0" err="1">
                <a:solidFill>
                  <a:srgbClr val="FFFF00"/>
                </a:solidFill>
              </a:rPr>
              <a:t>Salvi</a:t>
            </a:r>
            <a:r>
              <a:rPr lang="en-US" altLang="zh-CN" sz="1600" dirty="0">
                <a:solidFill>
                  <a:srgbClr val="FFFF00"/>
                </a:solidFill>
              </a:rPr>
              <a:t> &amp; </a:t>
            </a:r>
            <a:r>
              <a:rPr lang="en-US" altLang="zh-CN" sz="1600" dirty="0" err="1">
                <a:solidFill>
                  <a:srgbClr val="FFFF00"/>
                </a:solidFill>
              </a:rPr>
              <a:t>Vidimče</a:t>
            </a:r>
            <a:r>
              <a:rPr lang="en-US" altLang="zh-CN" sz="1600" dirty="0">
                <a:solidFill>
                  <a:srgbClr val="FFFF00"/>
                </a:solidFill>
              </a:rPr>
              <a:t> 2012]</a:t>
            </a:r>
            <a:r>
              <a:rPr lang="en-US" altLang="zh-CN" sz="2400" dirty="0"/>
              <a:t>,                        </a:t>
            </a:r>
            <a:r>
              <a:rPr lang="en-US" altLang="zh-CN" sz="3200" dirty="0"/>
              <a:t>Streaming G-Buffer </a:t>
            </a:r>
            <a:r>
              <a:rPr lang="en-US" altLang="zh-CN" sz="1600" dirty="0">
                <a:solidFill>
                  <a:srgbClr val="FFFF00"/>
                </a:solidFill>
              </a:rPr>
              <a:t>[</a:t>
            </a:r>
            <a:r>
              <a:rPr lang="en-US" altLang="zh-CN" sz="1600" dirty="0" err="1">
                <a:solidFill>
                  <a:srgbClr val="FFFF00"/>
                </a:solidFill>
              </a:rPr>
              <a:t>Kerzner</a:t>
            </a:r>
            <a:r>
              <a:rPr lang="en-US" altLang="zh-CN" sz="1600" dirty="0">
                <a:solidFill>
                  <a:srgbClr val="FFFF00"/>
                </a:solidFill>
              </a:rPr>
              <a:t> &amp; </a:t>
            </a:r>
            <a:r>
              <a:rPr lang="en-US" altLang="zh-CN" sz="1600" dirty="0" err="1">
                <a:solidFill>
                  <a:srgbClr val="FFFF00"/>
                </a:solidFill>
              </a:rPr>
              <a:t>Salvi</a:t>
            </a:r>
            <a:r>
              <a:rPr lang="en-US" altLang="zh-CN" sz="1600" dirty="0">
                <a:solidFill>
                  <a:srgbClr val="FFFF00"/>
                </a:solidFill>
              </a:rPr>
              <a:t> 2014]</a:t>
            </a:r>
          </a:p>
          <a:p>
            <a:pPr lvl="1"/>
            <a:r>
              <a:rPr lang="en-US" altLang="zh-CN" sz="2600" dirty="0"/>
              <a:t>Only store N important surfaces</a:t>
            </a:r>
          </a:p>
          <a:p>
            <a:pPr lvl="1"/>
            <a:endParaRPr lang="en-US" altLang="zh-CN" sz="1400" dirty="0"/>
          </a:p>
          <a:p>
            <a:pPr lvl="1"/>
            <a:endParaRPr lang="en-US" altLang="zh-CN" sz="1400" dirty="0"/>
          </a:p>
          <a:p>
            <a:r>
              <a:rPr lang="en-US" altLang="zh-CN" sz="3200" dirty="0"/>
              <a:t>Aggregate Geometry AA (AGAA)          </a:t>
            </a:r>
            <a:r>
              <a:rPr lang="en-US" altLang="zh-CN" sz="1600" dirty="0">
                <a:solidFill>
                  <a:srgbClr val="FFFF00"/>
                </a:solidFill>
              </a:rPr>
              <a:t>[</a:t>
            </a:r>
            <a:r>
              <a:rPr lang="en-US" altLang="zh-CN" sz="1600" dirty="0" err="1">
                <a:solidFill>
                  <a:srgbClr val="FFFF00"/>
                </a:solidFill>
              </a:rPr>
              <a:t>Crassin</a:t>
            </a:r>
            <a:r>
              <a:rPr lang="en-US" altLang="zh-CN" sz="1600" dirty="0">
                <a:solidFill>
                  <a:srgbClr val="FFFF00"/>
                </a:solidFill>
              </a:rPr>
              <a:t> et al. 2015]</a:t>
            </a:r>
          </a:p>
          <a:p>
            <a:pPr lvl="1"/>
            <a:r>
              <a:rPr lang="en-US" altLang="zh-CN" sz="2600" dirty="0"/>
              <a:t>Filter &amp; compression</a:t>
            </a:r>
          </a:p>
          <a:p>
            <a:pPr lvl="1"/>
            <a:endParaRPr lang="en-US" altLang="zh-CN" sz="2600" dirty="0"/>
          </a:p>
          <a:p>
            <a:pPr lvl="1"/>
            <a:endParaRPr lang="en-US" altLang="zh-CN" sz="900" dirty="0"/>
          </a:p>
          <a:p>
            <a:r>
              <a:rPr lang="en-US" altLang="zh-CN" sz="3200" dirty="0"/>
              <a:t>Rely on MSAA depth sampling -&gt; large memory footprint @ high sample rates</a:t>
            </a:r>
            <a:endParaRPr lang="zh-CN" altLang="en-US" sz="32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842" y="3110845"/>
            <a:ext cx="2872599" cy="31358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7349" y="1023819"/>
            <a:ext cx="4954651" cy="133373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821142" y="2448533"/>
            <a:ext cx="2567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Source: [</a:t>
            </a:r>
            <a:r>
              <a:rPr lang="en-US" altLang="zh-CN" sz="1200" dirty="0" err="1"/>
              <a:t>Salvi</a:t>
            </a:r>
            <a:r>
              <a:rPr lang="en-US" altLang="zh-CN" sz="1200" dirty="0"/>
              <a:t> &amp;</a:t>
            </a:r>
            <a:r>
              <a:rPr lang="zh-CN" altLang="en-US" sz="1200" dirty="0"/>
              <a:t> </a:t>
            </a:r>
            <a:r>
              <a:rPr lang="en-US" altLang="zh-CN" sz="1200" dirty="0" err="1"/>
              <a:t>Vidimče</a:t>
            </a:r>
            <a:r>
              <a:rPr lang="en-US" altLang="zh-CN" sz="1200" dirty="0"/>
              <a:t> 2012]</a:t>
            </a:r>
            <a:endParaRPr lang="zh-CN" altLang="en-US" sz="1200" dirty="0"/>
          </a:p>
        </p:txBody>
      </p:sp>
      <p:sp>
        <p:nvSpPr>
          <p:cNvPr id="8" name="文本框 7"/>
          <p:cNvSpPr txBox="1"/>
          <p:nvPr/>
        </p:nvSpPr>
        <p:spPr>
          <a:xfrm>
            <a:off x="10112015" y="6246670"/>
            <a:ext cx="1986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Source: [</a:t>
            </a:r>
            <a:r>
              <a:rPr lang="en-US" altLang="zh-CN" sz="1200" dirty="0" err="1"/>
              <a:t>Crassin</a:t>
            </a:r>
            <a:r>
              <a:rPr lang="en-US" altLang="zh-CN" sz="1200" dirty="0"/>
              <a:t> et al. 2015]</a:t>
            </a:r>
            <a:endParaRPr lang="zh-CN" altLang="en-US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9682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211"/>
    </mc:Choice>
    <mc:Fallback>
      <p:transition spd="slow" advTm="40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Acknowledgments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778375"/>
          </a:xfrm>
        </p:spPr>
        <p:txBody>
          <a:bodyPr>
            <a:normAutofit/>
          </a:bodyPr>
          <a:lstStyle/>
          <a:p>
            <a:r>
              <a:rPr lang="en-US" altLang="zh-CN" sz="3000" dirty="0"/>
              <a:t>Anonymous reviewers</a:t>
            </a:r>
          </a:p>
          <a:p>
            <a:r>
              <a:rPr lang="en-US" altLang="zh-CN" sz="3000" dirty="0"/>
              <a:t>NVIDIA hardware donation</a:t>
            </a:r>
          </a:p>
          <a:p>
            <a:r>
              <a:rPr lang="en-US" altLang="zh-CN" sz="3000" dirty="0"/>
              <a:t>Aaron </a:t>
            </a:r>
            <a:r>
              <a:rPr lang="en-US" altLang="zh-CN" sz="3000" dirty="0" err="1"/>
              <a:t>Lefohn</a:t>
            </a:r>
            <a:r>
              <a:rPr lang="en-US" altLang="zh-CN" sz="3000" dirty="0"/>
              <a:t> and </a:t>
            </a:r>
            <a:r>
              <a:rPr lang="en-US" altLang="zh-CN" sz="3000" dirty="0" err="1"/>
              <a:t>Anjul</a:t>
            </a:r>
            <a:r>
              <a:rPr lang="en-US" altLang="zh-CN" sz="3000" dirty="0"/>
              <a:t> </a:t>
            </a:r>
            <a:r>
              <a:rPr lang="en-US" altLang="zh-CN" sz="3000" dirty="0" err="1"/>
              <a:t>Patney</a:t>
            </a:r>
            <a:r>
              <a:rPr lang="en-US" altLang="zh-CN" sz="3000" dirty="0"/>
              <a:t> for helpful discussions </a:t>
            </a:r>
          </a:p>
          <a:p>
            <a:r>
              <a:rPr lang="en-US" altLang="zh-CN" sz="3000" dirty="0" err="1"/>
              <a:t>Zi</a:t>
            </a:r>
            <a:r>
              <a:rPr lang="en-US" altLang="zh-CN" sz="3000" dirty="0"/>
              <a:t> Wang, </a:t>
            </a:r>
            <a:r>
              <a:rPr lang="en-US" altLang="zh-CN" sz="3000" dirty="0" err="1"/>
              <a:t>Chieh</a:t>
            </a:r>
            <a:r>
              <a:rPr lang="en-US" altLang="zh-CN" sz="3000" dirty="0"/>
              <a:t>-Chi Kao, </a:t>
            </a:r>
            <a:r>
              <a:rPr lang="en-US" altLang="zh-CN" sz="3000" dirty="0" err="1"/>
              <a:t>Ekta</a:t>
            </a:r>
            <a:r>
              <a:rPr lang="en-US" altLang="zh-CN" sz="3000" dirty="0"/>
              <a:t> </a:t>
            </a:r>
            <a:r>
              <a:rPr lang="en-US" altLang="zh-CN" sz="3000" dirty="0" err="1"/>
              <a:t>Prashnani</a:t>
            </a:r>
            <a:r>
              <a:rPr lang="en-US" altLang="zh-CN" sz="3000" dirty="0"/>
              <a:t>, and Abhishek </a:t>
            </a:r>
            <a:r>
              <a:rPr lang="en-US" altLang="zh-CN" sz="3000" dirty="0" err="1"/>
              <a:t>Badki</a:t>
            </a:r>
            <a:r>
              <a:rPr lang="en-US" altLang="zh-CN" sz="3000" dirty="0"/>
              <a:t> for help with the paper</a:t>
            </a:r>
          </a:p>
          <a:p>
            <a:endParaRPr lang="en-US" altLang="zh-CN" sz="3000" dirty="0"/>
          </a:p>
          <a:p>
            <a:pPr>
              <a:spcBef>
                <a:spcPts val="600"/>
              </a:spcBef>
            </a:pPr>
            <a:r>
              <a:rPr lang="en-US" altLang="zh-CN" sz="3000" dirty="0"/>
              <a:t>Funding:</a:t>
            </a:r>
          </a:p>
          <a:p>
            <a:pPr lvl="1">
              <a:spcBef>
                <a:spcPts val="600"/>
              </a:spcBef>
            </a:pPr>
            <a:r>
              <a:rPr lang="en-US" altLang="zh-CN" sz="3000" dirty="0"/>
              <a:t>National Science Foundation (IIS-1342931 and IIS-1321168)</a:t>
            </a:r>
          </a:p>
          <a:p>
            <a:pPr lvl="1">
              <a:spcBef>
                <a:spcPts val="600"/>
              </a:spcBef>
            </a:pPr>
            <a:r>
              <a:rPr lang="en-US" altLang="zh-CN" sz="3000" dirty="0"/>
              <a:t>NVIDIA internship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72647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54"/>
    </mc:Choice>
    <mc:Fallback>
      <p:transition spd="slow" advTm="22454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3449" y="2983573"/>
            <a:ext cx="4228475" cy="662743"/>
          </a:xfrm>
        </p:spPr>
        <p:txBody>
          <a:bodyPr>
            <a:no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en-IN" sz="5400" dirty="0"/>
              <a:t>Thank you!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632580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87"/>
    </mc:Choice>
    <mc:Fallback>
      <p:transition spd="slow" advTm="4387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>
                <a:latin typeface="Calibri" panose="020F0502020204030204" pitchFamily="34" charset="0"/>
              </a:rPr>
              <a:t>Final Depth Resolve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4" name="Shape 264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6"/>
                <a:ext cx="10515600" cy="4754284"/>
              </a:xfrm>
            </p:spPr>
            <p:txBody>
              <a:bodyPr>
                <a:normAutofit/>
              </a:bodyPr>
              <a:lstStyle/>
              <a:p>
                <a:pPr lvl="0"/>
                <a:r>
                  <a:rPr lang="en-US" sz="3200" dirty="0"/>
                  <a:t>After all fragments are processed for current pixel</a:t>
                </a:r>
              </a:p>
              <a:p>
                <a:pPr lvl="0"/>
                <a:endParaRPr lang="en-US" dirty="0" smtClean="0"/>
              </a:p>
              <a:p>
                <a:pPr lvl="0"/>
                <a:r>
                  <a:rPr lang="en-US" sz="3200" dirty="0"/>
                  <a:t>Brute-force method</a:t>
                </a:r>
              </a:p>
              <a:p>
                <a:pPr lvl="1"/>
                <a:r>
                  <a:rPr lang="en-US" sz="2800" dirty="0"/>
                  <a:t>Calculate depth at each sample position for each surface</a:t>
                </a:r>
              </a:p>
              <a:p>
                <a:pPr lvl="1"/>
                <a:r>
                  <a:rPr lang="en-US" sz="2800" dirty="0"/>
                  <a:t>Find the closest surface at each sample position</a:t>
                </a:r>
              </a:p>
              <a:p>
                <a:pPr lvl="1"/>
                <a:r>
                  <a:rPr lang="en-US" sz="2800" dirty="0"/>
                  <a:t>Contribution of surface: # covered / # total sample</a:t>
                </a:r>
                <a:r>
                  <a:rPr lang="en-US" altLang="zh-CN" sz="2800" dirty="0"/>
                  <a:t>s</a:t>
                </a:r>
                <a:endParaRPr lang="en-US" sz="2800" dirty="0"/>
              </a:p>
              <a:p>
                <a:pPr lvl="1"/>
                <a:endParaRPr lang="en-US" dirty="0" smtClean="0"/>
              </a:p>
              <a:p>
                <a:pPr lvl="0"/>
                <a:r>
                  <a:rPr lang="en-US" sz="3200" dirty="0">
                    <a:ea typeface="Cambria Math" panose="02040503050406030204" pitchFamily="18" charset="0"/>
                  </a:rPr>
                  <a:t>64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200" dirty="0"/>
                  <a:t>4=256 depth computation</a:t>
                </a:r>
              </a:p>
              <a:p>
                <a:pPr lvl="1"/>
                <a:r>
                  <a:rPr lang="en-US" sz="2800" dirty="0"/>
                  <a:t>Could be further optimized</a:t>
                </a:r>
              </a:p>
            </p:txBody>
          </p:sp>
        </mc:Choice>
        <mc:Fallback xmlns="">
          <p:sp>
            <p:nvSpPr>
              <p:cNvPr id="264" name="Shape 26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754284"/>
              </a:xfrm>
              <a:blipFill rotWithShape="0">
                <a:blip r:embed="rId3"/>
                <a:stretch>
                  <a:fillRect l="-1333" t="-2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0913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mtClean="0"/>
              <a:t>Coarse Depth Resolve</a:t>
            </a:r>
            <a:endParaRPr lang="en-US"/>
          </a:p>
        </p:txBody>
      </p:sp>
      <p:sp>
        <p:nvSpPr>
          <p:cNvPr id="154" name="Shape 15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3200" dirty="0"/>
              <a:t>U</a:t>
            </a:r>
            <a:r>
              <a:rPr lang="en-US" altLang="zh-CN" sz="3200" dirty="0"/>
              <a:t>se </a:t>
            </a:r>
            <a:r>
              <a:rPr lang="en-US" sz="3200" dirty="0"/>
              <a:t>to determine the one to discard</a:t>
            </a:r>
          </a:p>
          <a:p>
            <a:pPr lvl="1"/>
            <a:r>
              <a:rPr lang="en-US" sz="2800" dirty="0"/>
              <a:t>Find the one with smallest coverage </a:t>
            </a:r>
          </a:p>
          <a:p>
            <a:pPr lvl="0"/>
            <a:endParaRPr lang="en-US" sz="3200" dirty="0"/>
          </a:p>
          <a:p>
            <a:pPr lvl="0"/>
            <a:r>
              <a:rPr lang="en-US" sz="3200" dirty="0"/>
              <a:t>“</a:t>
            </a:r>
            <a:r>
              <a:rPr lang="en-US" sz="3200" dirty="0">
                <a:solidFill>
                  <a:srgbClr val="92D050"/>
                </a:solidFill>
              </a:rPr>
              <a:t>Conservative</a:t>
            </a:r>
            <a:r>
              <a:rPr lang="en-US" sz="3200" dirty="0"/>
              <a:t>” depth resolve using bounding boxes</a:t>
            </a:r>
          </a:p>
          <a:p>
            <a:pPr lvl="1"/>
            <a:r>
              <a:rPr lang="en-US" sz="2800" dirty="0"/>
              <a:t>Approximated coverage for occlusion</a:t>
            </a:r>
          </a:p>
          <a:p>
            <a:pPr lvl="1"/>
            <a:r>
              <a:rPr lang="en-US" sz="2800" dirty="0"/>
              <a:t>Not touching those having inter-penetration possibilities</a:t>
            </a:r>
          </a:p>
          <a:p>
            <a:pPr lvl="1"/>
            <a:r>
              <a:rPr lang="en-US" sz="2800" dirty="0"/>
              <a:t>Only modify those are </a:t>
            </a:r>
            <a:r>
              <a:rPr lang="en-US" sz="2800" dirty="0">
                <a:solidFill>
                  <a:srgbClr val="92D050"/>
                </a:solidFill>
              </a:rPr>
              <a:t>surely</a:t>
            </a:r>
            <a:r>
              <a:rPr lang="en-US" dirty="0" smtClean="0">
                <a:solidFill>
                  <a:srgbClr val="92D050"/>
                </a:solidFill>
              </a:rPr>
              <a:t> </a:t>
            </a:r>
            <a:r>
              <a:rPr lang="en-US" sz="2800" dirty="0"/>
              <a:t>occluded</a:t>
            </a:r>
          </a:p>
        </p:txBody>
      </p:sp>
    </p:spTree>
    <p:extLst>
      <p:ext uri="{BB962C8B-B14F-4D97-AF65-F5344CB8AC3E}">
        <p14:creationId xmlns:p14="http://schemas.microsoft.com/office/powerpoint/2010/main" val="3629614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/>
        </p:nvSpPr>
        <p:spPr>
          <a:xfrm>
            <a:off x="2544689" y="1940820"/>
            <a:ext cx="3151163" cy="511363"/>
          </a:xfrm>
          <a:prstGeom prst="line">
            <a:avLst/>
          </a:prstGeom>
          <a:ln w="50800">
            <a:solidFill>
              <a:srgbClr val="A0116A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228588"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 sz="2667"/>
          </a:p>
        </p:txBody>
      </p:sp>
      <p:sp>
        <p:nvSpPr>
          <p:cNvPr id="159" name="Shape 159"/>
          <p:cNvSpPr/>
          <p:nvPr/>
        </p:nvSpPr>
        <p:spPr>
          <a:xfrm>
            <a:off x="6508765" y="1690689"/>
            <a:ext cx="4823211" cy="2113511"/>
          </a:xfrm>
          <a:prstGeom prst="rect">
            <a:avLst/>
          </a:prstGeom>
          <a:ln w="25400">
            <a:solidFill>
              <a:srgbClr val="5B9BD5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lvl="0"/>
            <a:endParaRPr sz="2000"/>
          </a:p>
        </p:txBody>
      </p:sp>
      <p:sp>
        <p:nvSpPr>
          <p:cNvPr id="160" name="Shape 160"/>
          <p:cNvSpPr/>
          <p:nvPr/>
        </p:nvSpPr>
        <p:spPr>
          <a:xfrm>
            <a:off x="6508765" y="1262455"/>
            <a:ext cx="4823211" cy="1855720"/>
          </a:xfrm>
          <a:prstGeom prst="rect">
            <a:avLst/>
          </a:prstGeom>
          <a:ln w="25400">
            <a:solidFill>
              <a:srgbClr val="D73547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lvl="0"/>
            <a:endParaRPr sz="2000"/>
          </a:p>
        </p:txBody>
      </p:sp>
      <p:sp>
        <p:nvSpPr>
          <p:cNvPr id="161" name="Shape 161"/>
          <p:cNvSpPr/>
          <p:nvPr/>
        </p:nvSpPr>
        <p:spPr>
          <a:xfrm>
            <a:off x="941180" y="2777690"/>
            <a:ext cx="4986285" cy="604919"/>
          </a:xfrm>
          <a:prstGeom prst="rect">
            <a:avLst/>
          </a:prstGeom>
          <a:noFill/>
          <a:ln w="25400">
            <a:solidFill>
              <a:srgbClr val="5B9BD5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lvl="0"/>
            <a:endParaRPr sz="2000"/>
          </a:p>
        </p:txBody>
      </p:sp>
      <p:sp>
        <p:nvSpPr>
          <p:cNvPr id="162" name="Shape 162"/>
          <p:cNvSpPr/>
          <p:nvPr/>
        </p:nvSpPr>
        <p:spPr>
          <a:xfrm>
            <a:off x="941180" y="1581375"/>
            <a:ext cx="4986285" cy="960380"/>
          </a:xfrm>
          <a:prstGeom prst="rect">
            <a:avLst/>
          </a:prstGeom>
          <a:ln w="25400">
            <a:solidFill>
              <a:srgbClr val="D73547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lvl="0"/>
            <a:endParaRPr sz="2000"/>
          </a:p>
        </p:txBody>
      </p:sp>
      <p:sp>
        <p:nvSpPr>
          <p:cNvPr id="163" name="Shape 16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Coarse Depth Resolve</a:t>
            </a:r>
            <a:endParaRPr lang="en-US" dirty="0"/>
          </a:p>
        </p:txBody>
      </p:sp>
      <p:sp>
        <p:nvSpPr>
          <p:cNvPr id="165" name="Shape 165"/>
          <p:cNvSpPr/>
          <p:nvPr/>
        </p:nvSpPr>
        <p:spPr>
          <a:xfrm>
            <a:off x="929235" y="4233673"/>
            <a:ext cx="4823211" cy="0"/>
          </a:xfrm>
          <a:prstGeom prst="line">
            <a:avLst/>
          </a:prstGeom>
          <a:ln w="50800">
            <a:solidFill>
              <a:srgbClr val="11669F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228588"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 sz="2667"/>
          </a:p>
        </p:txBody>
      </p:sp>
      <p:sp>
        <p:nvSpPr>
          <p:cNvPr id="166" name="Shape 166"/>
          <p:cNvSpPr/>
          <p:nvPr/>
        </p:nvSpPr>
        <p:spPr>
          <a:xfrm>
            <a:off x="3356915" y="4121150"/>
            <a:ext cx="0" cy="241127"/>
          </a:xfrm>
          <a:prstGeom prst="line">
            <a:avLst/>
          </a:prstGeom>
          <a:ln w="50800">
            <a:solidFill>
              <a:srgbClr val="11669F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228588"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 sz="2667"/>
          </a:p>
        </p:txBody>
      </p:sp>
      <p:sp>
        <p:nvSpPr>
          <p:cNvPr id="167" name="Shape 167"/>
          <p:cNvSpPr/>
          <p:nvPr/>
        </p:nvSpPr>
        <p:spPr>
          <a:xfrm>
            <a:off x="929233" y="4112801"/>
            <a:ext cx="0" cy="241127"/>
          </a:xfrm>
          <a:prstGeom prst="line">
            <a:avLst/>
          </a:prstGeom>
          <a:ln w="50800">
            <a:solidFill>
              <a:srgbClr val="11669F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228588"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 sz="2667"/>
          </a:p>
        </p:txBody>
      </p:sp>
      <p:sp>
        <p:nvSpPr>
          <p:cNvPr id="168" name="Shape 168"/>
          <p:cNvSpPr/>
          <p:nvPr/>
        </p:nvSpPr>
        <p:spPr>
          <a:xfrm>
            <a:off x="5776224" y="4112801"/>
            <a:ext cx="0" cy="241127"/>
          </a:xfrm>
          <a:prstGeom prst="line">
            <a:avLst/>
          </a:prstGeom>
          <a:ln w="50800">
            <a:solidFill>
              <a:srgbClr val="11669F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228588"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 sz="2667"/>
          </a:p>
        </p:txBody>
      </p:sp>
      <p:sp>
        <p:nvSpPr>
          <p:cNvPr id="169" name="Shape 169"/>
          <p:cNvSpPr/>
          <p:nvPr/>
        </p:nvSpPr>
        <p:spPr>
          <a:xfrm>
            <a:off x="1459785" y="4104762"/>
            <a:ext cx="225083" cy="241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004E82"/>
              </a:gs>
              <a:gs pos="80000">
                <a:srgbClr val="0066AA"/>
              </a:gs>
              <a:gs pos="100000">
                <a:srgbClr val="0066AB"/>
              </a:gs>
            </a:gsLst>
            <a:lin ang="16200000"/>
          </a:gradFill>
          <a:ln w="12700">
            <a:solidFill>
              <a:srgbClr val="0D649F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sz="2000"/>
          </a:p>
        </p:txBody>
      </p:sp>
      <p:sp>
        <p:nvSpPr>
          <p:cNvPr id="170" name="Shape 170"/>
          <p:cNvSpPr/>
          <p:nvPr/>
        </p:nvSpPr>
        <p:spPr>
          <a:xfrm>
            <a:off x="3895185" y="4113111"/>
            <a:ext cx="225083" cy="241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004E82"/>
              </a:gs>
              <a:gs pos="80000">
                <a:srgbClr val="0066AA"/>
              </a:gs>
              <a:gs pos="100000">
                <a:srgbClr val="0066AB"/>
              </a:gs>
            </a:gsLst>
            <a:lin ang="16200000"/>
          </a:gradFill>
          <a:ln w="12700">
            <a:solidFill>
              <a:srgbClr val="0D649F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sz="2000"/>
          </a:p>
        </p:txBody>
      </p:sp>
      <p:sp>
        <p:nvSpPr>
          <p:cNvPr id="171" name="Shape 171"/>
          <p:cNvSpPr/>
          <p:nvPr/>
        </p:nvSpPr>
        <p:spPr>
          <a:xfrm flipV="1">
            <a:off x="929234" y="3064550"/>
            <a:ext cx="3424479" cy="273277"/>
          </a:xfrm>
          <a:prstGeom prst="line">
            <a:avLst/>
          </a:prstGeom>
          <a:ln w="50800">
            <a:solidFill>
              <a:srgbClr val="11669F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228588"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 sz="2667"/>
          </a:p>
        </p:txBody>
      </p:sp>
      <p:sp>
        <p:nvSpPr>
          <p:cNvPr id="172" name="Shape 172"/>
          <p:cNvSpPr/>
          <p:nvPr/>
        </p:nvSpPr>
        <p:spPr>
          <a:xfrm>
            <a:off x="2223127" y="4120838"/>
            <a:ext cx="0" cy="241127"/>
          </a:xfrm>
          <a:prstGeom prst="line">
            <a:avLst/>
          </a:prstGeom>
          <a:ln w="50800">
            <a:solidFill>
              <a:srgbClr val="11669F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228588"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 sz="2667"/>
          </a:p>
        </p:txBody>
      </p:sp>
      <p:sp>
        <p:nvSpPr>
          <p:cNvPr id="173" name="Shape 173"/>
          <p:cNvSpPr/>
          <p:nvPr/>
        </p:nvSpPr>
        <p:spPr>
          <a:xfrm>
            <a:off x="4594843" y="4105075"/>
            <a:ext cx="0" cy="241127"/>
          </a:xfrm>
          <a:prstGeom prst="line">
            <a:avLst/>
          </a:prstGeom>
          <a:ln w="50800">
            <a:solidFill>
              <a:srgbClr val="11669F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228588"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 sz="2667"/>
          </a:p>
        </p:txBody>
      </p:sp>
      <p:sp>
        <p:nvSpPr>
          <p:cNvPr id="174" name="Shape 174"/>
          <p:cNvSpPr/>
          <p:nvPr/>
        </p:nvSpPr>
        <p:spPr>
          <a:xfrm>
            <a:off x="2706099" y="4104449"/>
            <a:ext cx="225083" cy="241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004E82"/>
              </a:gs>
              <a:gs pos="80000">
                <a:srgbClr val="0066AA"/>
              </a:gs>
              <a:gs pos="100000">
                <a:srgbClr val="0066AB"/>
              </a:gs>
            </a:gsLst>
            <a:lin ang="16200000"/>
          </a:gradFill>
          <a:ln w="12700">
            <a:solidFill>
              <a:srgbClr val="0D649F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sz="2000"/>
          </a:p>
        </p:txBody>
      </p:sp>
      <p:sp>
        <p:nvSpPr>
          <p:cNvPr id="175" name="Shape 175"/>
          <p:cNvSpPr/>
          <p:nvPr/>
        </p:nvSpPr>
        <p:spPr>
          <a:xfrm>
            <a:off x="5077191" y="4112798"/>
            <a:ext cx="225083" cy="241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004E82"/>
              </a:gs>
              <a:gs pos="80000">
                <a:srgbClr val="0066AA"/>
              </a:gs>
              <a:gs pos="100000">
                <a:srgbClr val="0066AB"/>
              </a:gs>
            </a:gsLst>
            <a:lin ang="16200000"/>
          </a:gradFill>
          <a:ln w="12700">
            <a:solidFill>
              <a:srgbClr val="0D649F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sz="2000"/>
          </a:p>
        </p:txBody>
      </p:sp>
      <p:sp>
        <p:nvSpPr>
          <p:cNvPr id="176" name="Shape 176"/>
          <p:cNvSpPr/>
          <p:nvPr/>
        </p:nvSpPr>
        <p:spPr>
          <a:xfrm>
            <a:off x="6508765" y="4232432"/>
            <a:ext cx="4823211" cy="0"/>
          </a:xfrm>
          <a:prstGeom prst="line">
            <a:avLst/>
          </a:prstGeom>
          <a:ln w="50800">
            <a:solidFill>
              <a:srgbClr val="11669F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228588"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 sz="2667"/>
          </a:p>
        </p:txBody>
      </p:sp>
      <p:sp>
        <p:nvSpPr>
          <p:cNvPr id="177" name="Shape 177"/>
          <p:cNvSpPr/>
          <p:nvPr/>
        </p:nvSpPr>
        <p:spPr>
          <a:xfrm>
            <a:off x="8936448" y="4119910"/>
            <a:ext cx="0" cy="241127"/>
          </a:xfrm>
          <a:prstGeom prst="line">
            <a:avLst/>
          </a:prstGeom>
          <a:ln w="50800">
            <a:solidFill>
              <a:srgbClr val="11669F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228588"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 sz="2667"/>
          </a:p>
        </p:txBody>
      </p:sp>
      <p:sp>
        <p:nvSpPr>
          <p:cNvPr id="178" name="Shape 178"/>
          <p:cNvSpPr/>
          <p:nvPr/>
        </p:nvSpPr>
        <p:spPr>
          <a:xfrm>
            <a:off x="6508767" y="4111561"/>
            <a:ext cx="0" cy="241127"/>
          </a:xfrm>
          <a:prstGeom prst="line">
            <a:avLst/>
          </a:prstGeom>
          <a:ln w="50800">
            <a:solidFill>
              <a:srgbClr val="11669F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228588"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 sz="2667"/>
          </a:p>
        </p:txBody>
      </p:sp>
      <p:sp>
        <p:nvSpPr>
          <p:cNvPr id="179" name="Shape 179"/>
          <p:cNvSpPr/>
          <p:nvPr/>
        </p:nvSpPr>
        <p:spPr>
          <a:xfrm>
            <a:off x="11355759" y="4111561"/>
            <a:ext cx="0" cy="241127"/>
          </a:xfrm>
          <a:prstGeom prst="line">
            <a:avLst/>
          </a:prstGeom>
          <a:ln w="50800">
            <a:solidFill>
              <a:srgbClr val="11669F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228588"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 sz="2667"/>
          </a:p>
        </p:txBody>
      </p:sp>
      <p:sp>
        <p:nvSpPr>
          <p:cNvPr id="180" name="Shape 180"/>
          <p:cNvSpPr/>
          <p:nvPr/>
        </p:nvSpPr>
        <p:spPr>
          <a:xfrm>
            <a:off x="7039319" y="4103521"/>
            <a:ext cx="225083" cy="241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004E82"/>
              </a:gs>
              <a:gs pos="80000">
                <a:srgbClr val="0066AA"/>
              </a:gs>
              <a:gs pos="100000">
                <a:srgbClr val="0066AB"/>
              </a:gs>
            </a:gsLst>
            <a:lin ang="16200000"/>
          </a:gradFill>
          <a:ln w="12700">
            <a:solidFill>
              <a:srgbClr val="0D649F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sz="2000"/>
          </a:p>
        </p:txBody>
      </p:sp>
      <p:sp>
        <p:nvSpPr>
          <p:cNvPr id="181" name="Shape 181"/>
          <p:cNvSpPr/>
          <p:nvPr/>
        </p:nvSpPr>
        <p:spPr>
          <a:xfrm>
            <a:off x="9474719" y="4111870"/>
            <a:ext cx="225083" cy="241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004E82"/>
              </a:gs>
              <a:gs pos="80000">
                <a:srgbClr val="0066AA"/>
              </a:gs>
              <a:gs pos="100000">
                <a:srgbClr val="0066AB"/>
              </a:gs>
            </a:gsLst>
            <a:lin ang="16200000"/>
          </a:gradFill>
          <a:ln w="12700">
            <a:solidFill>
              <a:srgbClr val="0D649F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sz="2000"/>
          </a:p>
        </p:txBody>
      </p:sp>
      <p:sp>
        <p:nvSpPr>
          <p:cNvPr id="182" name="Shape 182"/>
          <p:cNvSpPr/>
          <p:nvPr/>
        </p:nvSpPr>
        <p:spPr>
          <a:xfrm flipV="1">
            <a:off x="6803673" y="2639975"/>
            <a:ext cx="2872856" cy="1019572"/>
          </a:xfrm>
          <a:prstGeom prst="line">
            <a:avLst/>
          </a:prstGeom>
          <a:ln w="50800">
            <a:solidFill>
              <a:srgbClr val="11669F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228588"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 sz="2667"/>
          </a:p>
        </p:txBody>
      </p:sp>
      <p:sp>
        <p:nvSpPr>
          <p:cNvPr id="183" name="Shape 183"/>
          <p:cNvSpPr/>
          <p:nvPr/>
        </p:nvSpPr>
        <p:spPr>
          <a:xfrm>
            <a:off x="8124219" y="1939575"/>
            <a:ext cx="2919000" cy="1043280"/>
          </a:xfrm>
          <a:prstGeom prst="line">
            <a:avLst/>
          </a:prstGeom>
          <a:ln w="50800">
            <a:solidFill>
              <a:srgbClr val="A0116A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228588"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 sz="2667"/>
          </a:p>
        </p:txBody>
      </p:sp>
      <p:sp>
        <p:nvSpPr>
          <p:cNvPr id="184" name="Shape 184"/>
          <p:cNvSpPr/>
          <p:nvPr/>
        </p:nvSpPr>
        <p:spPr>
          <a:xfrm>
            <a:off x="7802659" y="4119598"/>
            <a:ext cx="0" cy="241127"/>
          </a:xfrm>
          <a:prstGeom prst="line">
            <a:avLst/>
          </a:prstGeom>
          <a:ln w="50800">
            <a:solidFill>
              <a:srgbClr val="11669F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228588"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 sz="2667"/>
          </a:p>
        </p:txBody>
      </p:sp>
      <p:sp>
        <p:nvSpPr>
          <p:cNvPr id="185" name="Shape 185"/>
          <p:cNvSpPr/>
          <p:nvPr/>
        </p:nvSpPr>
        <p:spPr>
          <a:xfrm>
            <a:off x="10174376" y="4103835"/>
            <a:ext cx="0" cy="241127"/>
          </a:xfrm>
          <a:prstGeom prst="line">
            <a:avLst/>
          </a:prstGeom>
          <a:ln w="50800">
            <a:solidFill>
              <a:srgbClr val="11669F"/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 defTabSz="228588"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 sz="2667"/>
          </a:p>
        </p:txBody>
      </p:sp>
      <p:sp>
        <p:nvSpPr>
          <p:cNvPr id="186" name="Shape 186"/>
          <p:cNvSpPr/>
          <p:nvPr/>
        </p:nvSpPr>
        <p:spPr>
          <a:xfrm>
            <a:off x="8285632" y="4103209"/>
            <a:ext cx="225083" cy="241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004E82"/>
              </a:gs>
              <a:gs pos="80000">
                <a:srgbClr val="0066AA"/>
              </a:gs>
              <a:gs pos="100000">
                <a:srgbClr val="0066AB"/>
              </a:gs>
            </a:gsLst>
            <a:lin ang="16200000"/>
          </a:gradFill>
          <a:ln w="12700">
            <a:solidFill>
              <a:srgbClr val="0D649F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sz="2000"/>
          </a:p>
        </p:txBody>
      </p:sp>
      <p:sp>
        <p:nvSpPr>
          <p:cNvPr id="187" name="Shape 187"/>
          <p:cNvSpPr/>
          <p:nvPr/>
        </p:nvSpPr>
        <p:spPr>
          <a:xfrm>
            <a:off x="10656725" y="4111558"/>
            <a:ext cx="225083" cy="241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004E82"/>
              </a:gs>
              <a:gs pos="80000">
                <a:srgbClr val="0066AA"/>
              </a:gs>
              <a:gs pos="100000">
                <a:srgbClr val="0066AB"/>
              </a:gs>
            </a:gsLst>
            <a:lin ang="16200000"/>
          </a:gradFill>
          <a:ln w="12700">
            <a:solidFill>
              <a:srgbClr val="0D649F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sz="2000"/>
          </a:p>
        </p:txBody>
      </p:sp>
      <p:sp>
        <p:nvSpPr>
          <p:cNvPr id="188" name="Shape 188"/>
          <p:cNvSpPr/>
          <p:nvPr/>
        </p:nvSpPr>
        <p:spPr>
          <a:xfrm>
            <a:off x="2905715" y="4547832"/>
            <a:ext cx="962764" cy="40011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20" tIns="45720" rIns="45720" bIns="45720">
            <a:spAutoFit/>
          </a:bodyPr>
          <a:lstStyle/>
          <a:p>
            <a:pPr lvl="0">
              <a:defRPr sz="1800"/>
            </a:pPr>
            <a:r>
              <a:rPr sz="2000"/>
              <a:t>Samples</a:t>
            </a:r>
          </a:p>
        </p:txBody>
      </p:sp>
      <p:sp>
        <p:nvSpPr>
          <p:cNvPr id="189" name="Shape 189"/>
          <p:cNvSpPr/>
          <p:nvPr/>
        </p:nvSpPr>
        <p:spPr>
          <a:xfrm>
            <a:off x="8481871" y="4547832"/>
            <a:ext cx="962764" cy="40011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20" tIns="45720" rIns="45720" bIns="45720">
            <a:spAutoFit/>
          </a:bodyPr>
          <a:lstStyle/>
          <a:p>
            <a:pPr lvl="0">
              <a:defRPr sz="1800"/>
            </a:pPr>
            <a:r>
              <a:rPr sz="2000"/>
              <a:t>Samples</a:t>
            </a:r>
          </a:p>
        </p:txBody>
      </p:sp>
      <p:sp>
        <p:nvSpPr>
          <p:cNvPr id="190" name="Shape 190"/>
          <p:cNvSpPr/>
          <p:nvPr/>
        </p:nvSpPr>
        <p:spPr>
          <a:xfrm>
            <a:off x="178030" y="2011080"/>
            <a:ext cx="732508" cy="40011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20" tIns="45720" rIns="45720" bIns="45720">
            <a:spAutoFit/>
          </a:bodyPr>
          <a:lstStyle/>
          <a:p>
            <a:pPr lvl="0">
              <a:defRPr sz="1800"/>
            </a:pPr>
            <a:r>
              <a:rPr sz="2000" dirty="0"/>
              <a:t>Depth</a:t>
            </a:r>
          </a:p>
        </p:txBody>
      </p:sp>
      <p:sp>
        <p:nvSpPr>
          <p:cNvPr id="191" name="Shape 191"/>
          <p:cNvSpPr/>
          <p:nvPr/>
        </p:nvSpPr>
        <p:spPr>
          <a:xfrm flipV="1">
            <a:off x="515180" y="2480457"/>
            <a:ext cx="0" cy="586601"/>
          </a:xfrm>
          <a:prstGeom prst="line">
            <a:avLst/>
          </a:prstGeom>
          <a:ln w="76200">
            <a:solidFill>
              <a:schemeClr val="tx1"/>
            </a:solidFill>
            <a:miter/>
            <a:tailEnd type="triangle"/>
          </a:ln>
        </p:spPr>
        <p:txBody>
          <a:bodyPr lIns="0" tIns="0" rIns="0" bIns="0"/>
          <a:lstStyle/>
          <a:p>
            <a:pPr defTabSz="228588"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 sz="2667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81" y="4947943"/>
            <a:ext cx="5325115" cy="1804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66" y="4973633"/>
            <a:ext cx="5173471" cy="1752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689041" y="6207163"/>
            <a:ext cx="1419459" cy="519315"/>
          </a:xfrm>
          <a:prstGeom prst="rect">
            <a:avLst/>
          </a:prstGeom>
          <a:solidFill>
            <a:srgbClr val="A011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4"/>
          </a:p>
        </p:txBody>
      </p:sp>
      <p:sp>
        <p:nvSpPr>
          <p:cNvPr id="39" name="矩形 38"/>
          <p:cNvSpPr/>
          <p:nvPr/>
        </p:nvSpPr>
        <p:spPr>
          <a:xfrm>
            <a:off x="6498008" y="6200104"/>
            <a:ext cx="1398107" cy="487835"/>
          </a:xfrm>
          <a:prstGeom prst="rect">
            <a:avLst/>
          </a:prstGeom>
          <a:solidFill>
            <a:srgbClr val="A011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4"/>
          </a:p>
        </p:txBody>
      </p:sp>
    </p:spTree>
    <p:extLst>
      <p:ext uri="{BB962C8B-B14F-4D97-AF65-F5344CB8AC3E}">
        <p14:creationId xmlns:p14="http://schemas.microsoft.com/office/powerpoint/2010/main" val="3441056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>
                <a:latin typeface="Calibri" panose="020F0502020204030204" pitchFamily="34" charset="0"/>
              </a:rPr>
              <a:t>Conservative Rasterizer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9544" y="1690688"/>
            <a:ext cx="4229101" cy="424963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889989" y="3400005"/>
            <a:ext cx="4016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Both orange and purple pixels </a:t>
            </a:r>
          </a:p>
          <a:p>
            <a:r>
              <a:rPr lang="en-US" altLang="zh-CN" sz="2400" dirty="0"/>
              <a:t>are considered covered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828719" y="5908102"/>
            <a:ext cx="11499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Source: NVIDIA</a:t>
            </a:r>
            <a:endParaRPr lang="zh-CN" altLang="en-US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5641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597"/>
    </mc:Choice>
    <mc:Fallback>
      <p:transition spd="slow" advTm="56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527784"/>
            <a:ext cx="11114988" cy="4351339"/>
          </a:xfrm>
        </p:spPr>
        <p:txBody>
          <a:bodyPr>
            <a:noAutofit/>
          </a:bodyPr>
          <a:lstStyle/>
          <a:p>
            <a:r>
              <a:rPr lang="en-US" sz="3200" dirty="0"/>
              <a:t>Observations from prior G-Buffer compression work </a:t>
            </a:r>
            <a:r>
              <a:rPr lang="en-US" altLang="zh-CN" sz="1600" dirty="0">
                <a:solidFill>
                  <a:srgbClr val="FFFF00"/>
                </a:solidFill>
              </a:rPr>
              <a:t>[Salvi &amp; </a:t>
            </a:r>
            <a:r>
              <a:rPr lang="en-US" altLang="zh-CN" sz="1600" dirty="0" err="1">
                <a:solidFill>
                  <a:srgbClr val="FFFF00"/>
                </a:solidFill>
              </a:rPr>
              <a:t>Vidimče</a:t>
            </a:r>
            <a:r>
              <a:rPr lang="en-US" altLang="zh-CN" sz="1600" dirty="0">
                <a:solidFill>
                  <a:srgbClr val="FFFF00"/>
                </a:solidFill>
              </a:rPr>
              <a:t> 2012]</a:t>
            </a:r>
            <a:endParaRPr lang="en-US" sz="1600" dirty="0"/>
          </a:p>
          <a:p>
            <a:pPr lvl="1"/>
            <a:r>
              <a:rPr lang="en-US" sz="2800" dirty="0">
                <a:solidFill>
                  <a:srgbClr val="92D050"/>
                </a:solidFill>
              </a:rPr>
              <a:t>2-3 shading surfaces </a:t>
            </a:r>
            <a:r>
              <a:rPr lang="en-US" sz="2800" dirty="0"/>
              <a:t>are enough for each pixel</a:t>
            </a:r>
          </a:p>
          <a:p>
            <a:pPr lvl="0"/>
            <a:endParaRPr lang="en-US" sz="2000" dirty="0"/>
          </a:p>
          <a:p>
            <a:r>
              <a:rPr lang="en-US" sz="3200" dirty="0"/>
              <a:t>Can we use a </a:t>
            </a:r>
            <a:r>
              <a:rPr lang="en-US" sz="3200" dirty="0">
                <a:solidFill>
                  <a:srgbClr val="92D050"/>
                </a:solidFill>
              </a:rPr>
              <a:t>higher </a:t>
            </a:r>
            <a:r>
              <a:rPr lang="en-US" altLang="zh-CN" sz="3200" dirty="0">
                <a:solidFill>
                  <a:srgbClr val="92D050"/>
                </a:solidFill>
              </a:rPr>
              <a:t>fidelity</a:t>
            </a:r>
            <a:r>
              <a:rPr lang="zh-CN" altLang="en-US" sz="3200" dirty="0">
                <a:solidFill>
                  <a:srgbClr val="92D050"/>
                </a:solidFill>
              </a:rPr>
              <a:t> </a:t>
            </a:r>
            <a:r>
              <a:rPr lang="en-US" sz="3200" dirty="0">
                <a:solidFill>
                  <a:srgbClr val="92D050"/>
                </a:solidFill>
              </a:rPr>
              <a:t>coverage </a:t>
            </a:r>
            <a:r>
              <a:rPr lang="en-US" sz="3200" dirty="0"/>
              <a:t>for compressed surfaces?</a:t>
            </a:r>
            <a:endParaRPr lang="en-US" sz="2000" dirty="0">
              <a:solidFill>
                <a:srgbClr val="FFFF00"/>
              </a:solidFill>
            </a:endParaRPr>
          </a:p>
          <a:p>
            <a:pPr lvl="1"/>
            <a:r>
              <a:rPr lang="en-US" altLang="zh-CN" sz="2800" dirty="0"/>
              <a:t>High fidelity</a:t>
            </a:r>
            <a:r>
              <a:rPr lang="zh-CN" altLang="en-US" sz="2800" dirty="0"/>
              <a:t> </a:t>
            </a:r>
            <a:r>
              <a:rPr lang="en-US" altLang="zh-CN" sz="2800" dirty="0"/>
              <a:t>coverage mask easy to get</a:t>
            </a:r>
            <a:r>
              <a:rPr lang="en-US" altLang="zh-CN" sz="2000" dirty="0"/>
              <a:t> </a:t>
            </a:r>
            <a:r>
              <a:rPr lang="en-US" altLang="zh-CN" sz="1600" dirty="0">
                <a:solidFill>
                  <a:srgbClr val="FFFF00"/>
                </a:solidFill>
              </a:rPr>
              <a:t>[Waller et al. 2000][Wyman et al. 2015]</a:t>
            </a:r>
            <a:endParaRPr lang="zh-CN" altLang="en-US" dirty="0"/>
          </a:p>
          <a:p>
            <a:pPr lvl="1"/>
            <a:r>
              <a:rPr lang="en-US" sz="2800" dirty="0"/>
              <a:t>Model contribution of each surface more precisely</a:t>
            </a:r>
          </a:p>
          <a:p>
            <a:pPr lvl="1"/>
            <a:endParaRPr lang="en-US" sz="2000" dirty="0"/>
          </a:p>
          <a:p>
            <a:pPr lvl="0"/>
            <a:r>
              <a:rPr lang="en-US" sz="3200" dirty="0"/>
              <a:t>Or, in other words…</a:t>
            </a:r>
          </a:p>
          <a:p>
            <a:pPr lvl="1"/>
            <a:r>
              <a:rPr lang="en-US" sz="2800" dirty="0">
                <a:solidFill>
                  <a:srgbClr val="92D050"/>
                </a:solidFill>
              </a:rPr>
              <a:t>Can we decouple coverage from visibility?</a:t>
            </a:r>
          </a:p>
          <a:p>
            <a:endParaRPr lang="en-US" sz="3200" dirty="0"/>
          </a:p>
        </p:txBody>
      </p:sp>
      <p:sp>
        <p:nvSpPr>
          <p:cNvPr id="4" name="矩形 3"/>
          <p:cNvSpPr/>
          <p:nvPr/>
        </p:nvSpPr>
        <p:spPr>
          <a:xfrm>
            <a:off x="2812256" y="5879123"/>
            <a:ext cx="6567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sz="2800" b="1" dirty="0"/>
              <a:t>Higher </a:t>
            </a:r>
            <a:r>
              <a:rPr lang="en-US" altLang="zh-CN" sz="2800" b="1" dirty="0" smtClean="0"/>
              <a:t>anti-aliasing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quality </a:t>
            </a:r>
            <a:r>
              <a:rPr lang="en-US" altLang="zh-CN" sz="2800" b="1" dirty="0"/>
              <a:t>in less storage by decoupling coverage and visibility rates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1306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3282"/>
    </mc:Choice>
    <mc:Fallback>
      <p:transition advTm="63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3341" y="1522403"/>
            <a:ext cx="7215039" cy="397249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矩形 11"/>
          <p:cNvSpPr/>
          <p:nvPr/>
        </p:nvSpPr>
        <p:spPr>
          <a:xfrm>
            <a:off x="2183369" y="1655281"/>
            <a:ext cx="7474983" cy="3996907"/>
          </a:xfrm>
          <a:prstGeom prst="rect">
            <a:avLst/>
          </a:prstGeom>
          <a:solidFill>
            <a:srgbClr val="1A1A1A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4"/>
          </a:p>
        </p:txBody>
      </p:sp>
      <p:sp>
        <p:nvSpPr>
          <p:cNvPr id="4" name="TextBox 3"/>
          <p:cNvSpPr txBox="1"/>
          <p:nvPr/>
        </p:nvSpPr>
        <p:spPr>
          <a:xfrm>
            <a:off x="9447389" y="431917"/>
            <a:ext cx="1876779" cy="4617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667" dirty="0">
                <a:solidFill>
                  <a:schemeClr val="accent1"/>
                </a:solidFill>
                <a:latin typeface="Trebuchet MS" panose="020B0603020202020204" pitchFamily="34" charset="0"/>
              </a:rPr>
              <a:t>4x MSAA</a:t>
            </a:r>
          </a:p>
        </p:txBody>
      </p:sp>
      <p:sp>
        <p:nvSpPr>
          <p:cNvPr id="8" name="标题 1"/>
          <p:cNvSpPr txBox="1">
            <a:spLocks/>
          </p:cNvSpPr>
          <p:nvPr/>
        </p:nvSpPr>
        <p:spPr>
          <a:xfrm>
            <a:off x="273051" y="-591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Calibri" panose="020F0502020204030204" pitchFamily="34" charset="0"/>
              </a:rPr>
              <a:t>Algorithm Overview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544" y="1673589"/>
            <a:ext cx="1914525" cy="401002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52401" y="3646583"/>
            <a:ext cx="1621316" cy="1950564"/>
          </a:xfrm>
          <a:prstGeom prst="rect">
            <a:avLst/>
          </a:prstGeom>
          <a:solidFill>
            <a:srgbClr val="1A1A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4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6111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4652"/>
    </mc:Choice>
    <mc:Fallback>
      <p:transition advTm="14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3341" y="1522403"/>
            <a:ext cx="7215039" cy="397249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9447389" y="431917"/>
            <a:ext cx="1876779" cy="4617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667" dirty="0">
                <a:solidFill>
                  <a:schemeClr val="accent1"/>
                </a:solidFill>
                <a:latin typeface="Trebuchet MS" panose="020B0603020202020204" pitchFamily="34" charset="0"/>
              </a:rPr>
              <a:t>4x MSAA</a:t>
            </a:r>
          </a:p>
        </p:txBody>
      </p:sp>
      <p:sp>
        <p:nvSpPr>
          <p:cNvPr id="8" name="标题 1"/>
          <p:cNvSpPr txBox="1">
            <a:spLocks/>
          </p:cNvSpPr>
          <p:nvPr/>
        </p:nvSpPr>
        <p:spPr>
          <a:xfrm>
            <a:off x="273051" y="-591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Calibri" panose="020F0502020204030204" pitchFamily="34" charset="0"/>
              </a:rPr>
              <a:t>Algorithm Overview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544" y="1673589"/>
            <a:ext cx="1914525" cy="401002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935363" y="1614162"/>
            <a:ext cx="3886200" cy="3880735"/>
          </a:xfrm>
          <a:prstGeom prst="rect">
            <a:avLst/>
          </a:prstGeom>
          <a:solidFill>
            <a:srgbClr val="1A1A1A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4"/>
          </a:p>
        </p:txBody>
      </p:sp>
      <p:sp>
        <p:nvSpPr>
          <p:cNvPr id="10" name="矩形 9"/>
          <p:cNvSpPr/>
          <p:nvPr/>
        </p:nvSpPr>
        <p:spPr>
          <a:xfrm>
            <a:off x="4188813" y="3215083"/>
            <a:ext cx="1699260" cy="3304188"/>
          </a:xfrm>
          <a:prstGeom prst="rect">
            <a:avLst/>
          </a:prstGeom>
          <a:solidFill>
            <a:srgbClr val="1A1A1A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4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7732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6175"/>
    </mc:Choice>
    <mc:Fallback>
      <p:transition advTm="16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3341" y="1522403"/>
            <a:ext cx="7215039" cy="397249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9447389" y="431917"/>
            <a:ext cx="1876779" cy="4617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667" dirty="0">
                <a:solidFill>
                  <a:schemeClr val="accent1"/>
                </a:solidFill>
                <a:latin typeface="Trebuchet MS" panose="020B0603020202020204" pitchFamily="34" charset="0"/>
              </a:rPr>
              <a:t>4x MSAA</a:t>
            </a:r>
          </a:p>
        </p:txBody>
      </p:sp>
      <p:sp>
        <p:nvSpPr>
          <p:cNvPr id="8" name="标题 1"/>
          <p:cNvSpPr txBox="1">
            <a:spLocks/>
          </p:cNvSpPr>
          <p:nvPr/>
        </p:nvSpPr>
        <p:spPr>
          <a:xfrm>
            <a:off x="273051" y="-591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Calibri" panose="020F0502020204030204" pitchFamily="34" charset="0"/>
              </a:rPr>
              <a:t>Algorithm Overview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44" y="1673589"/>
            <a:ext cx="1914525" cy="401002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7746663" y="1568282"/>
            <a:ext cx="3886200" cy="3880735"/>
          </a:xfrm>
          <a:prstGeom prst="rect">
            <a:avLst/>
          </a:prstGeom>
          <a:solidFill>
            <a:srgbClr val="1A1A1A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4"/>
          </a:p>
        </p:txBody>
      </p:sp>
    </p:spTree>
    <p:extLst>
      <p:ext uri="{BB962C8B-B14F-4D97-AF65-F5344CB8AC3E}">
        <p14:creationId xmlns:p14="http://schemas.microsoft.com/office/powerpoint/2010/main" val="2975289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541"/>
    </mc:Choice>
    <mc:Fallback>
      <p:transition advTm="5541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|8.1|18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5|3.2|7|2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7.7|6|14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9.8|4.5|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3.6|4|3|1.2|1.2|1.1|1.3|1.9|26.1|6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1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1|0.1|0.1|0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9.1|27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4|5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.6|3.2|5.1|1.4|10.2|14.4|12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3.8|11.2|3.6|3.7|2|2.4|1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6.6|8.4|18.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7.1|13.6|26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|5.9|7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2.1|28|1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9|5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3|4.8|6.6|6|5.4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23302</TotalTime>
  <Words>2461</Words>
  <Application>Microsoft Macintosh PowerPoint</Application>
  <PresentationFormat>Widescreen</PresentationFormat>
  <Paragraphs>468</Paragraphs>
  <Slides>55</Slides>
  <Notes>50</Notes>
  <HiddenSlides>4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5" baseType="lpstr">
      <vt:lpstr>Calibri</vt:lpstr>
      <vt:lpstr>Calibri Light</vt:lpstr>
      <vt:lpstr>Cambria Math</vt:lpstr>
      <vt:lpstr>Helvetica</vt:lpstr>
      <vt:lpstr>Trebuchet MS</vt:lpstr>
      <vt:lpstr>Wingdings</vt:lpstr>
      <vt:lpstr>宋体</vt:lpstr>
      <vt:lpstr>Arial</vt:lpstr>
      <vt:lpstr>Office Theme</vt:lpstr>
      <vt:lpstr>Image</vt:lpstr>
      <vt:lpstr>Decoupled Coverage Anti-Aliasing </vt:lpstr>
      <vt:lpstr>Motivation</vt:lpstr>
      <vt:lpstr>Motivation</vt:lpstr>
      <vt:lpstr>Related Work</vt:lpstr>
      <vt:lpstr>Related Work</vt:lpstr>
      <vt:lpstr>Motivation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Coverage map generation</vt:lpstr>
      <vt:lpstr>Coverage map generation</vt:lpstr>
      <vt:lpstr>Coverage map generation</vt:lpstr>
      <vt:lpstr>Coverage map generation</vt:lpstr>
      <vt:lpstr>Coverage map generation</vt:lpstr>
      <vt:lpstr>Fragment Merging</vt:lpstr>
      <vt:lpstr>Merge heuristics</vt:lpstr>
      <vt:lpstr>Fragment Merging</vt:lpstr>
      <vt:lpstr>Second merge attempt</vt:lpstr>
      <vt:lpstr>Second merge attempt</vt:lpstr>
      <vt:lpstr>Second merge attempt</vt:lpstr>
      <vt:lpstr>Second merge attempt</vt:lpstr>
      <vt:lpstr>Implementation</vt:lpstr>
      <vt:lpstr>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Evaluation</vt:lpstr>
      <vt:lpstr>Limitation</vt:lpstr>
      <vt:lpstr>Conclusion</vt:lpstr>
      <vt:lpstr>Acknowledgments</vt:lpstr>
      <vt:lpstr>PowerPoint Presentation</vt:lpstr>
      <vt:lpstr>Final Depth Resolve</vt:lpstr>
      <vt:lpstr>Coarse Depth Resolve</vt:lpstr>
      <vt:lpstr>Coarse Depth Resolve</vt:lpstr>
      <vt:lpstr>Conservative Rasterizer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Robust Radiometric Calibration for Dynamic Scenes in the Wild</dc:title>
  <dc:creator>abhishek badki</dc:creator>
  <cp:lastModifiedBy>Yuxiang Wang</cp:lastModifiedBy>
  <cp:revision>687</cp:revision>
  <dcterms:created xsi:type="dcterms:W3CDTF">2015-04-17T19:12:24Z</dcterms:created>
  <dcterms:modified xsi:type="dcterms:W3CDTF">2015-08-07T20:21:39Z</dcterms:modified>
</cp:coreProperties>
</file>