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94" r:id="rId4"/>
  </p:sldMasterIdLst>
  <p:notesMasterIdLst>
    <p:notesMasterId r:id="rId85"/>
  </p:notesMasterIdLst>
  <p:handoutMasterIdLst>
    <p:handoutMasterId r:id="rId86"/>
  </p:handoutMasterIdLst>
  <p:sldIdLst>
    <p:sldId id="366" r:id="rId5"/>
    <p:sldId id="425" r:id="rId6"/>
    <p:sldId id="434" r:id="rId7"/>
    <p:sldId id="428" r:id="rId8"/>
    <p:sldId id="399" r:id="rId9"/>
    <p:sldId id="426" r:id="rId10"/>
    <p:sldId id="520" r:id="rId11"/>
    <p:sldId id="521" r:id="rId12"/>
    <p:sldId id="423" r:id="rId13"/>
    <p:sldId id="424" r:id="rId14"/>
    <p:sldId id="429" r:id="rId15"/>
    <p:sldId id="437" r:id="rId16"/>
    <p:sldId id="522" r:id="rId17"/>
    <p:sldId id="523" r:id="rId18"/>
    <p:sldId id="524" r:id="rId19"/>
    <p:sldId id="525" r:id="rId20"/>
    <p:sldId id="526" r:id="rId21"/>
    <p:sldId id="527" r:id="rId22"/>
    <p:sldId id="528" r:id="rId23"/>
    <p:sldId id="529" r:id="rId24"/>
    <p:sldId id="452" r:id="rId25"/>
    <p:sldId id="454" r:id="rId26"/>
    <p:sldId id="455" r:id="rId27"/>
    <p:sldId id="456" r:id="rId28"/>
    <p:sldId id="457" r:id="rId29"/>
    <p:sldId id="458" r:id="rId30"/>
    <p:sldId id="459" r:id="rId31"/>
    <p:sldId id="461" r:id="rId32"/>
    <p:sldId id="462" r:id="rId33"/>
    <p:sldId id="463" r:id="rId34"/>
    <p:sldId id="464" r:id="rId35"/>
    <p:sldId id="466" r:id="rId36"/>
    <p:sldId id="468" r:id="rId37"/>
    <p:sldId id="470" r:id="rId38"/>
    <p:sldId id="469" r:id="rId39"/>
    <p:sldId id="471" r:id="rId40"/>
    <p:sldId id="474" r:id="rId41"/>
    <p:sldId id="472" r:id="rId42"/>
    <p:sldId id="473" r:id="rId43"/>
    <p:sldId id="475" r:id="rId44"/>
    <p:sldId id="476" r:id="rId45"/>
    <p:sldId id="477" r:id="rId46"/>
    <p:sldId id="478" r:id="rId47"/>
    <p:sldId id="479" r:id="rId48"/>
    <p:sldId id="480" r:id="rId49"/>
    <p:sldId id="481" r:id="rId50"/>
    <p:sldId id="483" r:id="rId51"/>
    <p:sldId id="482" r:id="rId52"/>
    <p:sldId id="485" r:id="rId53"/>
    <p:sldId id="486" r:id="rId54"/>
    <p:sldId id="487" r:id="rId55"/>
    <p:sldId id="489" r:id="rId56"/>
    <p:sldId id="490" r:id="rId57"/>
    <p:sldId id="488" r:id="rId58"/>
    <p:sldId id="491" r:id="rId59"/>
    <p:sldId id="492" r:id="rId60"/>
    <p:sldId id="493" r:id="rId61"/>
    <p:sldId id="494" r:id="rId62"/>
    <p:sldId id="495" r:id="rId63"/>
    <p:sldId id="496" r:id="rId64"/>
    <p:sldId id="497" r:id="rId65"/>
    <p:sldId id="498" r:id="rId66"/>
    <p:sldId id="500" r:id="rId67"/>
    <p:sldId id="501" r:id="rId68"/>
    <p:sldId id="502" r:id="rId69"/>
    <p:sldId id="503" r:id="rId70"/>
    <p:sldId id="504" r:id="rId71"/>
    <p:sldId id="438" r:id="rId72"/>
    <p:sldId id="505" r:id="rId73"/>
    <p:sldId id="506" r:id="rId74"/>
    <p:sldId id="507" r:id="rId75"/>
    <p:sldId id="451" r:id="rId76"/>
    <p:sldId id="512" r:id="rId77"/>
    <p:sldId id="513" r:id="rId78"/>
    <p:sldId id="514" r:id="rId79"/>
    <p:sldId id="433" r:id="rId80"/>
    <p:sldId id="509" r:id="rId81"/>
    <p:sldId id="511" r:id="rId82"/>
    <p:sldId id="510" r:id="rId83"/>
    <p:sldId id="515" r:id="rId84"/>
  </p:sldIdLst>
  <p:sldSz cx="10972800" cy="6172200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316">
          <p15:clr>
            <a:srgbClr val="A4A3A4"/>
          </p15:clr>
        </p15:guide>
        <p15:guide id="2" orient="horz" pos="3050">
          <p15:clr>
            <a:srgbClr val="A4A3A4"/>
          </p15:clr>
        </p15:guide>
        <p15:guide id="3" orient="horz" pos="3189">
          <p15:clr>
            <a:srgbClr val="A4A3A4"/>
          </p15:clr>
        </p15:guide>
        <p15:guide id="4" pos="545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9935"/>
    <a:srgbClr val="858200"/>
    <a:srgbClr val="C0BC00"/>
    <a:srgbClr val="6831A5"/>
    <a:srgbClr val="FF3399"/>
    <a:srgbClr val="004827"/>
    <a:srgbClr val="FFFFFF"/>
    <a:srgbClr val="1E2E00"/>
    <a:srgbClr val="2A4200"/>
    <a:srgbClr val="2A2A2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66" autoAdjust="0"/>
    <p:restoredTop sz="94755" autoAdjust="0"/>
  </p:normalViewPr>
  <p:slideViewPr>
    <p:cSldViewPr snapToGrid="0">
      <p:cViewPr varScale="1">
        <p:scale>
          <a:sx n="93" d="100"/>
          <a:sy n="93" d="100"/>
        </p:scale>
        <p:origin x="-931" y="-72"/>
      </p:cViewPr>
      <p:guideLst>
        <p:guide orient="horz" pos="1316"/>
        <p:guide orient="horz" pos="3050"/>
        <p:guide orient="horz" pos="3189"/>
        <p:guide pos="545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4" d="100"/>
        <a:sy n="144" d="100"/>
      </p:scale>
      <p:origin x="0" y="-4416"/>
    </p:cViewPr>
  </p:sorterViewPr>
  <p:notesViewPr>
    <p:cSldViewPr snapToGrid="0">
      <p:cViewPr varScale="1">
        <p:scale>
          <a:sx n="82" d="100"/>
          <a:sy n="82" d="100"/>
        </p:scale>
        <p:origin x="2922" y="7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slide" Target="slides/slide80.xml"/><Relationship Id="rId89" Type="http://schemas.openxmlformats.org/officeDocument/2006/relationships/theme" Target="theme/theme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openxmlformats.org/officeDocument/2006/relationships/presProps" Target="pres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90" Type="http://schemas.openxmlformats.org/officeDocument/2006/relationships/tableStyles" Target="tableStyles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434520" y="8767094"/>
            <a:ext cx="1083012" cy="200064"/>
            <a:chOff x="8775700" y="3552825"/>
            <a:chExt cx="5156200" cy="952500"/>
          </a:xfrm>
        </p:grpSpPr>
        <p:sp>
          <p:nvSpPr>
            <p:cNvPr id="5" name="Freeform 4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583985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30565" y="883158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l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0EFD2D7F-A763-4126-9B71-A7F863137437}" type="datetimeFigureOut">
              <a:rPr lang="en-US" smtClean="0"/>
              <a:pPr>
                <a:defRPr/>
              </a:pPr>
              <a:t>6/19/2016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6317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ctr"/>
          <a:lstStyle>
            <a:lvl1pPr algn="r">
              <a:defRPr sz="1100">
                <a:latin typeface="Trebuchet MS" pitchFamily="34" charset="0"/>
                <a:ea typeface="ＭＳ Ｐゴシック" pitchFamily="-16" charset="-128"/>
                <a:cs typeface="+mn-cs"/>
              </a:defRPr>
            </a:lvl1pPr>
          </a:lstStyle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8" name="Group 7"/>
          <p:cNvGrpSpPr/>
          <p:nvPr/>
        </p:nvGrpSpPr>
        <p:grpSpPr>
          <a:xfrm>
            <a:off x="5528649" y="308894"/>
            <a:ext cx="1083012" cy="200064"/>
            <a:chOff x="8775700" y="3552825"/>
            <a:chExt cx="5156200" cy="952500"/>
          </a:xfrm>
        </p:grpSpPr>
        <p:sp>
          <p:nvSpPr>
            <p:cNvPr id="9" name="Freeform 8"/>
            <p:cNvSpPr>
              <a:spLocks noEditPoints="1"/>
            </p:cNvSpPr>
            <p:nvPr/>
          </p:nvSpPr>
          <p:spPr bwMode="auto">
            <a:xfrm>
              <a:off x="13817600" y="4265613"/>
              <a:ext cx="114300" cy="111125"/>
            </a:xfrm>
            <a:custGeom>
              <a:avLst/>
              <a:gdLst>
                <a:gd name="T0" fmla="*/ 59 w 144"/>
                <a:gd name="T1" fmla="*/ 63 h 139"/>
                <a:gd name="T2" fmla="*/ 79 w 144"/>
                <a:gd name="T3" fmla="*/ 63 h 139"/>
                <a:gd name="T4" fmla="*/ 85 w 144"/>
                <a:gd name="T5" fmla="*/ 61 h 139"/>
                <a:gd name="T6" fmla="*/ 87 w 144"/>
                <a:gd name="T7" fmla="*/ 53 h 139"/>
                <a:gd name="T8" fmla="*/ 83 w 144"/>
                <a:gd name="T9" fmla="*/ 47 h 139"/>
                <a:gd name="T10" fmla="*/ 75 w 144"/>
                <a:gd name="T11" fmla="*/ 45 h 139"/>
                <a:gd name="T12" fmla="*/ 59 w 144"/>
                <a:gd name="T13" fmla="*/ 45 h 139"/>
                <a:gd name="T14" fmla="*/ 73 w 144"/>
                <a:gd name="T15" fmla="*/ 33 h 139"/>
                <a:gd name="T16" fmla="*/ 101 w 144"/>
                <a:gd name="T17" fmla="*/ 41 h 139"/>
                <a:gd name="T18" fmla="*/ 103 w 144"/>
                <a:gd name="T19" fmla="*/ 61 h 139"/>
                <a:gd name="T20" fmla="*/ 99 w 144"/>
                <a:gd name="T21" fmla="*/ 68 h 139"/>
                <a:gd name="T22" fmla="*/ 91 w 144"/>
                <a:gd name="T23" fmla="*/ 74 h 139"/>
                <a:gd name="T24" fmla="*/ 105 w 144"/>
                <a:gd name="T25" fmla="*/ 106 h 139"/>
                <a:gd name="T26" fmla="*/ 67 w 144"/>
                <a:gd name="T27" fmla="*/ 76 h 139"/>
                <a:gd name="T28" fmla="*/ 59 w 144"/>
                <a:gd name="T29" fmla="*/ 106 h 139"/>
                <a:gd name="T30" fmla="*/ 44 w 144"/>
                <a:gd name="T31" fmla="*/ 33 h 139"/>
                <a:gd name="T32" fmla="*/ 51 w 144"/>
                <a:gd name="T33" fmla="*/ 21 h 139"/>
                <a:gd name="T34" fmla="*/ 24 w 144"/>
                <a:gd name="T35" fmla="*/ 49 h 139"/>
                <a:gd name="T36" fmla="*/ 24 w 144"/>
                <a:gd name="T37" fmla="*/ 92 h 139"/>
                <a:gd name="T38" fmla="*/ 51 w 144"/>
                <a:gd name="T39" fmla="*/ 120 h 139"/>
                <a:gd name="T40" fmla="*/ 71 w 144"/>
                <a:gd name="T41" fmla="*/ 124 h 139"/>
                <a:gd name="T42" fmla="*/ 109 w 144"/>
                <a:gd name="T43" fmla="*/ 108 h 139"/>
                <a:gd name="T44" fmla="*/ 122 w 144"/>
                <a:gd name="T45" fmla="*/ 70 h 139"/>
                <a:gd name="T46" fmla="*/ 109 w 144"/>
                <a:gd name="T47" fmla="*/ 31 h 139"/>
                <a:gd name="T48" fmla="*/ 71 w 144"/>
                <a:gd name="T49" fmla="*/ 17 h 139"/>
                <a:gd name="T50" fmla="*/ 95 w 144"/>
                <a:gd name="T51" fmla="*/ 3 h 139"/>
                <a:gd name="T52" fmla="*/ 130 w 144"/>
                <a:gd name="T53" fmla="*/ 27 h 139"/>
                <a:gd name="T54" fmla="*/ 144 w 144"/>
                <a:gd name="T55" fmla="*/ 70 h 139"/>
                <a:gd name="T56" fmla="*/ 130 w 144"/>
                <a:gd name="T57" fmla="*/ 114 h 139"/>
                <a:gd name="T58" fmla="*/ 95 w 144"/>
                <a:gd name="T59" fmla="*/ 135 h 139"/>
                <a:gd name="T60" fmla="*/ 50 w 144"/>
                <a:gd name="T61" fmla="*/ 135 h 139"/>
                <a:gd name="T62" fmla="*/ 14 w 144"/>
                <a:gd name="T63" fmla="*/ 114 h 139"/>
                <a:gd name="T64" fmla="*/ 0 w 144"/>
                <a:gd name="T65" fmla="*/ 70 h 139"/>
                <a:gd name="T66" fmla="*/ 14 w 144"/>
                <a:gd name="T67" fmla="*/ 27 h 139"/>
                <a:gd name="T68" fmla="*/ 50 w 144"/>
                <a:gd name="T69" fmla="*/ 3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4" h="139">
                  <a:moveTo>
                    <a:pt x="59" y="45"/>
                  </a:moveTo>
                  <a:lnTo>
                    <a:pt x="59" y="63"/>
                  </a:lnTo>
                  <a:lnTo>
                    <a:pt x="75" y="63"/>
                  </a:lnTo>
                  <a:lnTo>
                    <a:pt x="79" y="63"/>
                  </a:lnTo>
                  <a:lnTo>
                    <a:pt x="83" y="63"/>
                  </a:lnTo>
                  <a:lnTo>
                    <a:pt x="85" y="61"/>
                  </a:lnTo>
                  <a:lnTo>
                    <a:pt x="87" y="57"/>
                  </a:lnTo>
                  <a:lnTo>
                    <a:pt x="87" y="53"/>
                  </a:lnTo>
                  <a:lnTo>
                    <a:pt x="85" y="49"/>
                  </a:lnTo>
                  <a:lnTo>
                    <a:pt x="83" y="47"/>
                  </a:lnTo>
                  <a:lnTo>
                    <a:pt x="79" y="45"/>
                  </a:lnTo>
                  <a:lnTo>
                    <a:pt x="75" y="45"/>
                  </a:lnTo>
                  <a:lnTo>
                    <a:pt x="71" y="45"/>
                  </a:lnTo>
                  <a:lnTo>
                    <a:pt x="59" y="45"/>
                  </a:lnTo>
                  <a:close/>
                  <a:moveTo>
                    <a:pt x="44" y="33"/>
                  </a:moveTo>
                  <a:lnTo>
                    <a:pt x="73" y="33"/>
                  </a:lnTo>
                  <a:lnTo>
                    <a:pt x="89" y="35"/>
                  </a:lnTo>
                  <a:lnTo>
                    <a:pt x="101" y="41"/>
                  </a:lnTo>
                  <a:lnTo>
                    <a:pt x="105" y="55"/>
                  </a:lnTo>
                  <a:lnTo>
                    <a:pt x="103" y="61"/>
                  </a:lnTo>
                  <a:lnTo>
                    <a:pt x="101" y="67"/>
                  </a:lnTo>
                  <a:lnTo>
                    <a:pt x="99" y="68"/>
                  </a:lnTo>
                  <a:lnTo>
                    <a:pt x="95" y="72"/>
                  </a:lnTo>
                  <a:lnTo>
                    <a:pt x="91" y="74"/>
                  </a:lnTo>
                  <a:lnTo>
                    <a:pt x="85" y="74"/>
                  </a:lnTo>
                  <a:lnTo>
                    <a:pt x="105" y="106"/>
                  </a:lnTo>
                  <a:lnTo>
                    <a:pt x="85" y="106"/>
                  </a:lnTo>
                  <a:lnTo>
                    <a:pt x="67" y="76"/>
                  </a:lnTo>
                  <a:lnTo>
                    <a:pt x="59" y="76"/>
                  </a:lnTo>
                  <a:lnTo>
                    <a:pt x="59" y="106"/>
                  </a:lnTo>
                  <a:lnTo>
                    <a:pt x="44" y="106"/>
                  </a:lnTo>
                  <a:lnTo>
                    <a:pt x="44" y="33"/>
                  </a:lnTo>
                  <a:close/>
                  <a:moveTo>
                    <a:pt x="71" y="17"/>
                  </a:moveTo>
                  <a:lnTo>
                    <a:pt x="51" y="21"/>
                  </a:lnTo>
                  <a:lnTo>
                    <a:pt x="36" y="31"/>
                  </a:lnTo>
                  <a:lnTo>
                    <a:pt x="24" y="49"/>
                  </a:lnTo>
                  <a:lnTo>
                    <a:pt x="20" y="70"/>
                  </a:lnTo>
                  <a:lnTo>
                    <a:pt x="24" y="92"/>
                  </a:lnTo>
                  <a:lnTo>
                    <a:pt x="36" y="108"/>
                  </a:lnTo>
                  <a:lnTo>
                    <a:pt x="51" y="120"/>
                  </a:lnTo>
                  <a:lnTo>
                    <a:pt x="71" y="124"/>
                  </a:lnTo>
                  <a:lnTo>
                    <a:pt x="71" y="124"/>
                  </a:lnTo>
                  <a:lnTo>
                    <a:pt x="91" y="120"/>
                  </a:lnTo>
                  <a:lnTo>
                    <a:pt x="109" y="108"/>
                  </a:lnTo>
                  <a:lnTo>
                    <a:pt x="118" y="92"/>
                  </a:lnTo>
                  <a:lnTo>
                    <a:pt x="122" y="70"/>
                  </a:lnTo>
                  <a:lnTo>
                    <a:pt x="118" y="49"/>
                  </a:lnTo>
                  <a:lnTo>
                    <a:pt x="109" y="31"/>
                  </a:lnTo>
                  <a:lnTo>
                    <a:pt x="91" y="21"/>
                  </a:lnTo>
                  <a:lnTo>
                    <a:pt x="71" y="17"/>
                  </a:lnTo>
                  <a:close/>
                  <a:moveTo>
                    <a:pt x="71" y="0"/>
                  </a:moveTo>
                  <a:lnTo>
                    <a:pt x="95" y="3"/>
                  </a:lnTo>
                  <a:lnTo>
                    <a:pt x="114" y="11"/>
                  </a:lnTo>
                  <a:lnTo>
                    <a:pt x="130" y="27"/>
                  </a:lnTo>
                  <a:lnTo>
                    <a:pt x="140" y="45"/>
                  </a:lnTo>
                  <a:lnTo>
                    <a:pt x="144" y="70"/>
                  </a:lnTo>
                  <a:lnTo>
                    <a:pt x="140" y="94"/>
                  </a:lnTo>
                  <a:lnTo>
                    <a:pt x="130" y="114"/>
                  </a:lnTo>
                  <a:lnTo>
                    <a:pt x="114" y="128"/>
                  </a:lnTo>
                  <a:lnTo>
                    <a:pt x="95" y="135"/>
                  </a:lnTo>
                  <a:lnTo>
                    <a:pt x="71" y="139"/>
                  </a:lnTo>
                  <a:lnTo>
                    <a:pt x="50" y="135"/>
                  </a:lnTo>
                  <a:lnTo>
                    <a:pt x="30" y="128"/>
                  </a:lnTo>
                  <a:lnTo>
                    <a:pt x="14" y="114"/>
                  </a:lnTo>
                  <a:lnTo>
                    <a:pt x="4" y="94"/>
                  </a:lnTo>
                  <a:lnTo>
                    <a:pt x="0" y="70"/>
                  </a:lnTo>
                  <a:lnTo>
                    <a:pt x="4" y="45"/>
                  </a:lnTo>
                  <a:lnTo>
                    <a:pt x="14" y="27"/>
                  </a:lnTo>
                  <a:lnTo>
                    <a:pt x="30" y="11"/>
                  </a:lnTo>
                  <a:lnTo>
                    <a:pt x="50" y="3"/>
                  </a:lnTo>
                  <a:lnTo>
                    <a:pt x="71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0"/>
            <p:cNvSpPr>
              <a:spLocks noEditPoints="1"/>
            </p:cNvSpPr>
            <p:nvPr/>
          </p:nvSpPr>
          <p:spPr bwMode="auto">
            <a:xfrm>
              <a:off x="10447338" y="3732213"/>
              <a:ext cx="3333750" cy="625475"/>
            </a:xfrm>
            <a:custGeom>
              <a:avLst/>
              <a:gdLst>
                <a:gd name="T0" fmla="*/ 2325 w 4200"/>
                <a:gd name="T1" fmla="*/ 618 h 788"/>
                <a:gd name="T2" fmla="*/ 2465 w 4200"/>
                <a:gd name="T3" fmla="*/ 616 h 788"/>
                <a:gd name="T4" fmla="*/ 2540 w 4200"/>
                <a:gd name="T5" fmla="*/ 597 h 788"/>
                <a:gd name="T6" fmla="*/ 2599 w 4200"/>
                <a:gd name="T7" fmla="*/ 555 h 788"/>
                <a:gd name="T8" fmla="*/ 2635 w 4200"/>
                <a:gd name="T9" fmla="*/ 488 h 788"/>
                <a:gd name="T10" fmla="*/ 2648 w 4200"/>
                <a:gd name="T11" fmla="*/ 396 h 788"/>
                <a:gd name="T12" fmla="*/ 2635 w 4200"/>
                <a:gd name="T13" fmla="*/ 301 h 788"/>
                <a:gd name="T14" fmla="*/ 2599 w 4200"/>
                <a:gd name="T15" fmla="*/ 236 h 788"/>
                <a:gd name="T16" fmla="*/ 2540 w 4200"/>
                <a:gd name="T17" fmla="*/ 193 h 788"/>
                <a:gd name="T18" fmla="*/ 2465 w 4200"/>
                <a:gd name="T19" fmla="*/ 173 h 788"/>
                <a:gd name="T20" fmla="*/ 2325 w 4200"/>
                <a:gd name="T21" fmla="*/ 171 h 788"/>
                <a:gd name="T22" fmla="*/ 3597 w 4200"/>
                <a:gd name="T23" fmla="*/ 512 h 788"/>
                <a:gd name="T24" fmla="*/ 3735 w 4200"/>
                <a:gd name="T25" fmla="*/ 143 h 788"/>
                <a:gd name="T26" fmla="*/ 4200 w 4200"/>
                <a:gd name="T27" fmla="*/ 786 h 788"/>
                <a:gd name="T28" fmla="*/ 3916 w 4200"/>
                <a:gd name="T29" fmla="*/ 648 h 788"/>
                <a:gd name="T30" fmla="*/ 3501 w 4200"/>
                <a:gd name="T31" fmla="*/ 786 h 788"/>
                <a:gd name="T32" fmla="*/ 3592 w 4200"/>
                <a:gd name="T33" fmla="*/ 0 h 788"/>
                <a:gd name="T34" fmla="*/ 2969 w 4200"/>
                <a:gd name="T35" fmla="*/ 0 h 788"/>
                <a:gd name="T36" fmla="*/ 3190 w 4200"/>
                <a:gd name="T37" fmla="*/ 788 h 788"/>
                <a:gd name="T38" fmla="*/ 2969 w 4200"/>
                <a:gd name="T39" fmla="*/ 0 h 788"/>
                <a:gd name="T40" fmla="*/ 2416 w 4200"/>
                <a:gd name="T41" fmla="*/ 0 h 788"/>
                <a:gd name="T42" fmla="*/ 2554 w 4200"/>
                <a:gd name="T43" fmla="*/ 7 h 788"/>
                <a:gd name="T44" fmla="*/ 2666 w 4200"/>
                <a:gd name="T45" fmla="*/ 33 h 788"/>
                <a:gd name="T46" fmla="*/ 2757 w 4200"/>
                <a:gd name="T47" fmla="*/ 90 h 788"/>
                <a:gd name="T48" fmla="*/ 2818 w 4200"/>
                <a:gd name="T49" fmla="*/ 173 h 788"/>
                <a:gd name="T50" fmla="*/ 2853 w 4200"/>
                <a:gd name="T51" fmla="*/ 277 h 788"/>
                <a:gd name="T52" fmla="*/ 2865 w 4200"/>
                <a:gd name="T53" fmla="*/ 402 h 788"/>
                <a:gd name="T54" fmla="*/ 2855 w 4200"/>
                <a:gd name="T55" fmla="*/ 518 h 788"/>
                <a:gd name="T56" fmla="*/ 2828 w 4200"/>
                <a:gd name="T57" fmla="*/ 614 h 788"/>
                <a:gd name="T58" fmla="*/ 2786 w 4200"/>
                <a:gd name="T59" fmla="*/ 683 h 788"/>
                <a:gd name="T60" fmla="*/ 2735 w 4200"/>
                <a:gd name="T61" fmla="*/ 731 h 788"/>
                <a:gd name="T62" fmla="*/ 2672 w 4200"/>
                <a:gd name="T63" fmla="*/ 762 h 788"/>
                <a:gd name="T64" fmla="*/ 2585 w 4200"/>
                <a:gd name="T65" fmla="*/ 780 h 788"/>
                <a:gd name="T66" fmla="*/ 2465 w 4200"/>
                <a:gd name="T67" fmla="*/ 788 h 788"/>
                <a:gd name="T68" fmla="*/ 2105 w 4200"/>
                <a:gd name="T69" fmla="*/ 0 h 788"/>
                <a:gd name="T70" fmla="*/ 1063 w 4200"/>
                <a:gd name="T71" fmla="*/ 0 h 788"/>
                <a:gd name="T72" fmla="*/ 1428 w 4200"/>
                <a:gd name="T73" fmla="*/ 0 h 788"/>
                <a:gd name="T74" fmla="*/ 1398 w 4200"/>
                <a:gd name="T75" fmla="*/ 788 h 788"/>
                <a:gd name="T76" fmla="*/ 825 w 4200"/>
                <a:gd name="T77" fmla="*/ 0 h 788"/>
                <a:gd name="T78" fmla="*/ 1969 w 4200"/>
                <a:gd name="T79" fmla="*/ 0 h 788"/>
                <a:gd name="T80" fmla="*/ 1747 w 4200"/>
                <a:gd name="T81" fmla="*/ 788 h 788"/>
                <a:gd name="T82" fmla="*/ 0 w 4200"/>
                <a:gd name="T83" fmla="*/ 0 h 788"/>
                <a:gd name="T84" fmla="*/ 441 w 4200"/>
                <a:gd name="T85" fmla="*/ 0 h 788"/>
                <a:gd name="T86" fmla="*/ 522 w 4200"/>
                <a:gd name="T87" fmla="*/ 7 h 788"/>
                <a:gd name="T88" fmla="*/ 599 w 4200"/>
                <a:gd name="T89" fmla="*/ 25 h 788"/>
                <a:gd name="T90" fmla="*/ 667 w 4200"/>
                <a:gd name="T91" fmla="*/ 59 h 788"/>
                <a:gd name="T92" fmla="*/ 725 w 4200"/>
                <a:gd name="T93" fmla="*/ 112 h 788"/>
                <a:gd name="T94" fmla="*/ 766 w 4200"/>
                <a:gd name="T95" fmla="*/ 187 h 788"/>
                <a:gd name="T96" fmla="*/ 788 w 4200"/>
                <a:gd name="T97" fmla="*/ 289 h 788"/>
                <a:gd name="T98" fmla="*/ 790 w 4200"/>
                <a:gd name="T99" fmla="*/ 788 h 788"/>
                <a:gd name="T100" fmla="*/ 573 w 4200"/>
                <a:gd name="T101" fmla="*/ 427 h 788"/>
                <a:gd name="T102" fmla="*/ 567 w 4200"/>
                <a:gd name="T103" fmla="*/ 317 h 788"/>
                <a:gd name="T104" fmla="*/ 543 w 4200"/>
                <a:gd name="T105" fmla="*/ 244 h 788"/>
                <a:gd name="T106" fmla="*/ 500 w 4200"/>
                <a:gd name="T107" fmla="*/ 201 h 788"/>
                <a:gd name="T108" fmla="*/ 439 w 4200"/>
                <a:gd name="T109" fmla="*/ 179 h 788"/>
                <a:gd name="T110" fmla="*/ 224 w 4200"/>
                <a:gd name="T111" fmla="*/ 175 h 788"/>
                <a:gd name="T112" fmla="*/ 0 w 4200"/>
                <a:gd name="T113" fmla="*/ 788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4200" h="788">
                  <a:moveTo>
                    <a:pt x="2325" y="171"/>
                  </a:moveTo>
                  <a:lnTo>
                    <a:pt x="2325" y="618"/>
                  </a:lnTo>
                  <a:lnTo>
                    <a:pt x="2420" y="618"/>
                  </a:lnTo>
                  <a:lnTo>
                    <a:pt x="2465" y="616"/>
                  </a:lnTo>
                  <a:lnTo>
                    <a:pt x="2505" y="608"/>
                  </a:lnTo>
                  <a:lnTo>
                    <a:pt x="2540" y="597"/>
                  </a:lnTo>
                  <a:lnTo>
                    <a:pt x="2572" y="579"/>
                  </a:lnTo>
                  <a:lnTo>
                    <a:pt x="2599" y="555"/>
                  </a:lnTo>
                  <a:lnTo>
                    <a:pt x="2619" y="526"/>
                  </a:lnTo>
                  <a:lnTo>
                    <a:pt x="2635" y="488"/>
                  </a:lnTo>
                  <a:lnTo>
                    <a:pt x="2644" y="445"/>
                  </a:lnTo>
                  <a:lnTo>
                    <a:pt x="2648" y="396"/>
                  </a:lnTo>
                  <a:lnTo>
                    <a:pt x="2644" y="344"/>
                  </a:lnTo>
                  <a:lnTo>
                    <a:pt x="2635" y="301"/>
                  </a:lnTo>
                  <a:lnTo>
                    <a:pt x="2619" y="266"/>
                  </a:lnTo>
                  <a:lnTo>
                    <a:pt x="2599" y="236"/>
                  </a:lnTo>
                  <a:lnTo>
                    <a:pt x="2572" y="212"/>
                  </a:lnTo>
                  <a:lnTo>
                    <a:pt x="2540" y="193"/>
                  </a:lnTo>
                  <a:lnTo>
                    <a:pt x="2505" y="181"/>
                  </a:lnTo>
                  <a:lnTo>
                    <a:pt x="2465" y="173"/>
                  </a:lnTo>
                  <a:lnTo>
                    <a:pt x="2420" y="171"/>
                  </a:lnTo>
                  <a:lnTo>
                    <a:pt x="2325" y="171"/>
                  </a:lnTo>
                  <a:close/>
                  <a:moveTo>
                    <a:pt x="3735" y="143"/>
                  </a:moveTo>
                  <a:lnTo>
                    <a:pt x="3597" y="512"/>
                  </a:lnTo>
                  <a:lnTo>
                    <a:pt x="3869" y="512"/>
                  </a:lnTo>
                  <a:lnTo>
                    <a:pt x="3735" y="143"/>
                  </a:lnTo>
                  <a:close/>
                  <a:moveTo>
                    <a:pt x="3887" y="0"/>
                  </a:moveTo>
                  <a:lnTo>
                    <a:pt x="4200" y="786"/>
                  </a:lnTo>
                  <a:lnTo>
                    <a:pt x="3962" y="786"/>
                  </a:lnTo>
                  <a:lnTo>
                    <a:pt x="3916" y="648"/>
                  </a:lnTo>
                  <a:lnTo>
                    <a:pt x="3548" y="648"/>
                  </a:lnTo>
                  <a:lnTo>
                    <a:pt x="3501" y="786"/>
                  </a:lnTo>
                  <a:lnTo>
                    <a:pt x="3280" y="786"/>
                  </a:lnTo>
                  <a:lnTo>
                    <a:pt x="3592" y="0"/>
                  </a:lnTo>
                  <a:lnTo>
                    <a:pt x="3887" y="0"/>
                  </a:lnTo>
                  <a:close/>
                  <a:moveTo>
                    <a:pt x="2969" y="0"/>
                  </a:moveTo>
                  <a:lnTo>
                    <a:pt x="3190" y="0"/>
                  </a:lnTo>
                  <a:lnTo>
                    <a:pt x="3190" y="788"/>
                  </a:lnTo>
                  <a:lnTo>
                    <a:pt x="2969" y="788"/>
                  </a:lnTo>
                  <a:lnTo>
                    <a:pt x="2969" y="0"/>
                  </a:lnTo>
                  <a:close/>
                  <a:moveTo>
                    <a:pt x="2105" y="0"/>
                  </a:moveTo>
                  <a:lnTo>
                    <a:pt x="2416" y="0"/>
                  </a:lnTo>
                  <a:lnTo>
                    <a:pt x="2489" y="2"/>
                  </a:lnTo>
                  <a:lnTo>
                    <a:pt x="2554" y="7"/>
                  </a:lnTo>
                  <a:lnTo>
                    <a:pt x="2613" y="17"/>
                  </a:lnTo>
                  <a:lnTo>
                    <a:pt x="2666" y="33"/>
                  </a:lnTo>
                  <a:lnTo>
                    <a:pt x="2713" y="57"/>
                  </a:lnTo>
                  <a:lnTo>
                    <a:pt x="2757" y="90"/>
                  </a:lnTo>
                  <a:lnTo>
                    <a:pt x="2794" y="132"/>
                  </a:lnTo>
                  <a:lnTo>
                    <a:pt x="2818" y="173"/>
                  </a:lnTo>
                  <a:lnTo>
                    <a:pt x="2839" y="222"/>
                  </a:lnTo>
                  <a:lnTo>
                    <a:pt x="2853" y="277"/>
                  </a:lnTo>
                  <a:lnTo>
                    <a:pt x="2863" y="337"/>
                  </a:lnTo>
                  <a:lnTo>
                    <a:pt x="2865" y="402"/>
                  </a:lnTo>
                  <a:lnTo>
                    <a:pt x="2863" y="461"/>
                  </a:lnTo>
                  <a:lnTo>
                    <a:pt x="2855" y="518"/>
                  </a:lnTo>
                  <a:lnTo>
                    <a:pt x="2843" y="569"/>
                  </a:lnTo>
                  <a:lnTo>
                    <a:pt x="2828" y="614"/>
                  </a:lnTo>
                  <a:lnTo>
                    <a:pt x="2810" y="654"/>
                  </a:lnTo>
                  <a:lnTo>
                    <a:pt x="2786" y="683"/>
                  </a:lnTo>
                  <a:lnTo>
                    <a:pt x="2761" y="709"/>
                  </a:lnTo>
                  <a:lnTo>
                    <a:pt x="2735" y="731"/>
                  </a:lnTo>
                  <a:lnTo>
                    <a:pt x="2705" y="748"/>
                  </a:lnTo>
                  <a:lnTo>
                    <a:pt x="2672" y="762"/>
                  </a:lnTo>
                  <a:lnTo>
                    <a:pt x="2633" y="772"/>
                  </a:lnTo>
                  <a:lnTo>
                    <a:pt x="2585" y="780"/>
                  </a:lnTo>
                  <a:lnTo>
                    <a:pt x="2530" y="786"/>
                  </a:lnTo>
                  <a:lnTo>
                    <a:pt x="2465" y="788"/>
                  </a:lnTo>
                  <a:lnTo>
                    <a:pt x="2105" y="788"/>
                  </a:lnTo>
                  <a:lnTo>
                    <a:pt x="2105" y="0"/>
                  </a:lnTo>
                  <a:close/>
                  <a:moveTo>
                    <a:pt x="825" y="0"/>
                  </a:moveTo>
                  <a:lnTo>
                    <a:pt x="1063" y="0"/>
                  </a:lnTo>
                  <a:lnTo>
                    <a:pt x="1240" y="624"/>
                  </a:lnTo>
                  <a:lnTo>
                    <a:pt x="1428" y="0"/>
                  </a:lnTo>
                  <a:lnTo>
                    <a:pt x="1654" y="0"/>
                  </a:lnTo>
                  <a:lnTo>
                    <a:pt x="1398" y="788"/>
                  </a:lnTo>
                  <a:lnTo>
                    <a:pt x="1077" y="788"/>
                  </a:lnTo>
                  <a:lnTo>
                    <a:pt x="825" y="0"/>
                  </a:lnTo>
                  <a:close/>
                  <a:moveTo>
                    <a:pt x="1747" y="0"/>
                  </a:moveTo>
                  <a:lnTo>
                    <a:pt x="1969" y="0"/>
                  </a:lnTo>
                  <a:lnTo>
                    <a:pt x="1969" y="788"/>
                  </a:lnTo>
                  <a:lnTo>
                    <a:pt x="1747" y="788"/>
                  </a:lnTo>
                  <a:lnTo>
                    <a:pt x="1747" y="0"/>
                  </a:lnTo>
                  <a:close/>
                  <a:moveTo>
                    <a:pt x="0" y="0"/>
                  </a:moveTo>
                  <a:lnTo>
                    <a:pt x="400" y="0"/>
                  </a:lnTo>
                  <a:lnTo>
                    <a:pt x="441" y="0"/>
                  </a:lnTo>
                  <a:lnTo>
                    <a:pt x="482" y="2"/>
                  </a:lnTo>
                  <a:lnTo>
                    <a:pt x="522" y="7"/>
                  </a:lnTo>
                  <a:lnTo>
                    <a:pt x="561" y="15"/>
                  </a:lnTo>
                  <a:lnTo>
                    <a:pt x="599" y="25"/>
                  </a:lnTo>
                  <a:lnTo>
                    <a:pt x="634" y="41"/>
                  </a:lnTo>
                  <a:lnTo>
                    <a:pt x="667" y="59"/>
                  </a:lnTo>
                  <a:lnTo>
                    <a:pt x="697" y="82"/>
                  </a:lnTo>
                  <a:lnTo>
                    <a:pt x="725" y="112"/>
                  </a:lnTo>
                  <a:lnTo>
                    <a:pt x="746" y="145"/>
                  </a:lnTo>
                  <a:lnTo>
                    <a:pt x="766" y="187"/>
                  </a:lnTo>
                  <a:lnTo>
                    <a:pt x="780" y="234"/>
                  </a:lnTo>
                  <a:lnTo>
                    <a:pt x="788" y="289"/>
                  </a:lnTo>
                  <a:lnTo>
                    <a:pt x="790" y="352"/>
                  </a:lnTo>
                  <a:lnTo>
                    <a:pt x="790" y="788"/>
                  </a:lnTo>
                  <a:lnTo>
                    <a:pt x="573" y="788"/>
                  </a:lnTo>
                  <a:lnTo>
                    <a:pt x="573" y="427"/>
                  </a:lnTo>
                  <a:lnTo>
                    <a:pt x="571" y="368"/>
                  </a:lnTo>
                  <a:lnTo>
                    <a:pt x="567" y="317"/>
                  </a:lnTo>
                  <a:lnTo>
                    <a:pt x="557" y="277"/>
                  </a:lnTo>
                  <a:lnTo>
                    <a:pt x="543" y="244"/>
                  </a:lnTo>
                  <a:lnTo>
                    <a:pt x="524" y="220"/>
                  </a:lnTo>
                  <a:lnTo>
                    <a:pt x="500" y="201"/>
                  </a:lnTo>
                  <a:lnTo>
                    <a:pt x="473" y="187"/>
                  </a:lnTo>
                  <a:lnTo>
                    <a:pt x="439" y="179"/>
                  </a:lnTo>
                  <a:lnTo>
                    <a:pt x="400" y="175"/>
                  </a:lnTo>
                  <a:lnTo>
                    <a:pt x="224" y="175"/>
                  </a:lnTo>
                  <a:lnTo>
                    <a:pt x="224" y="788"/>
                  </a:lnTo>
                  <a:lnTo>
                    <a:pt x="0" y="78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8775700" y="3552825"/>
              <a:ext cx="1436688" cy="952500"/>
            </a:xfrm>
            <a:custGeom>
              <a:avLst/>
              <a:gdLst>
                <a:gd name="T0" fmla="*/ 638 w 1810"/>
                <a:gd name="T1" fmla="*/ 451 h 1200"/>
                <a:gd name="T2" fmla="*/ 516 w 1810"/>
                <a:gd name="T3" fmla="*/ 502 h 1200"/>
                <a:gd name="T4" fmla="*/ 469 w 1810"/>
                <a:gd name="T5" fmla="*/ 546 h 1200"/>
                <a:gd name="T6" fmla="*/ 496 w 1810"/>
                <a:gd name="T7" fmla="*/ 613 h 1200"/>
                <a:gd name="T8" fmla="*/ 595 w 1810"/>
                <a:gd name="T9" fmla="*/ 735 h 1200"/>
                <a:gd name="T10" fmla="*/ 614 w 1810"/>
                <a:gd name="T11" fmla="*/ 851 h 1200"/>
                <a:gd name="T12" fmla="*/ 439 w 1810"/>
                <a:gd name="T13" fmla="*/ 733 h 1200"/>
                <a:gd name="T14" fmla="*/ 349 w 1810"/>
                <a:gd name="T15" fmla="*/ 595 h 1200"/>
                <a:gd name="T16" fmla="*/ 323 w 1810"/>
                <a:gd name="T17" fmla="*/ 530 h 1200"/>
                <a:gd name="T18" fmla="*/ 372 w 1810"/>
                <a:gd name="T19" fmla="*/ 485 h 1200"/>
                <a:gd name="T20" fmla="*/ 516 w 1810"/>
                <a:gd name="T21" fmla="*/ 400 h 1200"/>
                <a:gd name="T22" fmla="*/ 707 w 1810"/>
                <a:gd name="T23" fmla="*/ 248 h 1200"/>
                <a:gd name="T24" fmla="*/ 933 w 1810"/>
                <a:gd name="T25" fmla="*/ 296 h 1200"/>
                <a:gd name="T26" fmla="*/ 1097 w 1810"/>
                <a:gd name="T27" fmla="*/ 400 h 1200"/>
                <a:gd name="T28" fmla="*/ 1185 w 1810"/>
                <a:gd name="T29" fmla="*/ 489 h 1200"/>
                <a:gd name="T30" fmla="*/ 1185 w 1810"/>
                <a:gd name="T31" fmla="*/ 518 h 1200"/>
                <a:gd name="T32" fmla="*/ 1097 w 1810"/>
                <a:gd name="T33" fmla="*/ 617 h 1200"/>
                <a:gd name="T34" fmla="*/ 947 w 1810"/>
                <a:gd name="T35" fmla="*/ 737 h 1200"/>
                <a:gd name="T36" fmla="*/ 762 w 1810"/>
                <a:gd name="T37" fmla="*/ 794 h 1200"/>
                <a:gd name="T38" fmla="*/ 715 w 1810"/>
                <a:gd name="T39" fmla="*/ 459 h 1200"/>
                <a:gd name="T40" fmla="*/ 817 w 1810"/>
                <a:gd name="T41" fmla="*/ 528 h 1200"/>
                <a:gd name="T42" fmla="*/ 1038 w 1810"/>
                <a:gd name="T43" fmla="*/ 502 h 1200"/>
                <a:gd name="T44" fmla="*/ 985 w 1810"/>
                <a:gd name="T45" fmla="*/ 451 h 1200"/>
                <a:gd name="T46" fmla="*/ 839 w 1810"/>
                <a:gd name="T47" fmla="*/ 370 h 1200"/>
                <a:gd name="T48" fmla="*/ 675 w 1810"/>
                <a:gd name="T49" fmla="*/ 250 h 1200"/>
                <a:gd name="T50" fmla="*/ 603 w 1810"/>
                <a:gd name="T51" fmla="*/ 260 h 1200"/>
                <a:gd name="T52" fmla="*/ 370 w 1810"/>
                <a:gd name="T53" fmla="*/ 349 h 1200"/>
                <a:gd name="T54" fmla="*/ 232 w 1810"/>
                <a:gd name="T55" fmla="*/ 461 h 1200"/>
                <a:gd name="T56" fmla="*/ 185 w 1810"/>
                <a:gd name="T57" fmla="*/ 516 h 1200"/>
                <a:gd name="T58" fmla="*/ 211 w 1810"/>
                <a:gd name="T59" fmla="*/ 581 h 1200"/>
                <a:gd name="T60" fmla="*/ 293 w 1810"/>
                <a:gd name="T61" fmla="*/ 723 h 1200"/>
                <a:gd name="T62" fmla="*/ 445 w 1810"/>
                <a:gd name="T63" fmla="*/ 877 h 1200"/>
                <a:gd name="T64" fmla="*/ 675 w 1810"/>
                <a:gd name="T65" fmla="*/ 966 h 1200"/>
                <a:gd name="T66" fmla="*/ 453 w 1810"/>
                <a:gd name="T67" fmla="*/ 1001 h 1200"/>
                <a:gd name="T68" fmla="*/ 232 w 1810"/>
                <a:gd name="T69" fmla="*/ 849 h 1200"/>
                <a:gd name="T70" fmla="*/ 89 w 1810"/>
                <a:gd name="T71" fmla="*/ 674 h 1200"/>
                <a:gd name="T72" fmla="*/ 16 w 1810"/>
                <a:gd name="T73" fmla="*/ 536 h 1200"/>
                <a:gd name="T74" fmla="*/ 4 w 1810"/>
                <a:gd name="T75" fmla="*/ 495 h 1200"/>
                <a:gd name="T76" fmla="*/ 85 w 1810"/>
                <a:gd name="T77" fmla="*/ 426 h 1200"/>
                <a:gd name="T78" fmla="*/ 250 w 1810"/>
                <a:gd name="T79" fmla="*/ 311 h 1200"/>
                <a:gd name="T80" fmla="*/ 478 w 1810"/>
                <a:gd name="T81" fmla="*/ 205 h 1200"/>
                <a:gd name="T82" fmla="*/ 675 w 1810"/>
                <a:gd name="T83" fmla="*/ 0 h 1200"/>
                <a:gd name="T84" fmla="*/ 675 w 1810"/>
                <a:gd name="T85" fmla="*/ 1058 h 1200"/>
                <a:gd name="T86" fmla="*/ 977 w 1810"/>
                <a:gd name="T87" fmla="*/ 1038 h 1200"/>
                <a:gd name="T88" fmla="*/ 1321 w 1810"/>
                <a:gd name="T89" fmla="*/ 946 h 1200"/>
                <a:gd name="T90" fmla="*/ 1619 w 1810"/>
                <a:gd name="T91" fmla="*/ 802 h 1200"/>
                <a:gd name="T92" fmla="*/ 1605 w 1810"/>
                <a:gd name="T93" fmla="*/ 717 h 1200"/>
                <a:gd name="T94" fmla="*/ 1485 w 1810"/>
                <a:gd name="T95" fmla="*/ 648 h 1200"/>
                <a:gd name="T96" fmla="*/ 1276 w 1810"/>
                <a:gd name="T97" fmla="*/ 788 h 1200"/>
                <a:gd name="T98" fmla="*/ 992 w 1810"/>
                <a:gd name="T99" fmla="*/ 932 h 1200"/>
                <a:gd name="T100" fmla="*/ 709 w 1810"/>
                <a:gd name="T101" fmla="*/ 969 h 1200"/>
                <a:gd name="T102" fmla="*/ 758 w 1810"/>
                <a:gd name="T103" fmla="*/ 873 h 1200"/>
                <a:gd name="T104" fmla="*/ 979 w 1810"/>
                <a:gd name="T105" fmla="*/ 820 h 1200"/>
                <a:gd name="T106" fmla="*/ 1172 w 1810"/>
                <a:gd name="T107" fmla="*/ 701 h 1200"/>
                <a:gd name="T108" fmla="*/ 1315 w 1810"/>
                <a:gd name="T109" fmla="*/ 577 h 1200"/>
                <a:gd name="T110" fmla="*/ 1384 w 1810"/>
                <a:gd name="T111" fmla="*/ 502 h 1200"/>
                <a:gd name="T112" fmla="*/ 1359 w 1810"/>
                <a:gd name="T113" fmla="*/ 465 h 1200"/>
                <a:gd name="T114" fmla="*/ 1242 w 1810"/>
                <a:gd name="T115" fmla="*/ 357 h 1200"/>
                <a:gd name="T116" fmla="*/ 1048 w 1810"/>
                <a:gd name="T117" fmla="*/ 233 h 1200"/>
                <a:gd name="T118" fmla="*/ 782 w 1810"/>
                <a:gd name="T119" fmla="*/ 162 h 1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810" h="1200">
                  <a:moveTo>
                    <a:pt x="675" y="359"/>
                  </a:moveTo>
                  <a:lnTo>
                    <a:pt x="675" y="451"/>
                  </a:lnTo>
                  <a:lnTo>
                    <a:pt x="675" y="451"/>
                  </a:lnTo>
                  <a:lnTo>
                    <a:pt x="638" y="451"/>
                  </a:lnTo>
                  <a:lnTo>
                    <a:pt x="603" y="459"/>
                  </a:lnTo>
                  <a:lnTo>
                    <a:pt x="571" y="471"/>
                  </a:lnTo>
                  <a:lnTo>
                    <a:pt x="542" y="485"/>
                  </a:lnTo>
                  <a:lnTo>
                    <a:pt x="516" y="502"/>
                  </a:lnTo>
                  <a:lnTo>
                    <a:pt x="496" y="518"/>
                  </a:lnTo>
                  <a:lnTo>
                    <a:pt x="482" y="532"/>
                  </a:lnTo>
                  <a:lnTo>
                    <a:pt x="473" y="542"/>
                  </a:lnTo>
                  <a:lnTo>
                    <a:pt x="469" y="546"/>
                  </a:lnTo>
                  <a:lnTo>
                    <a:pt x="471" y="552"/>
                  </a:lnTo>
                  <a:lnTo>
                    <a:pt x="477" y="566"/>
                  </a:lnTo>
                  <a:lnTo>
                    <a:pt x="484" y="587"/>
                  </a:lnTo>
                  <a:lnTo>
                    <a:pt x="496" y="613"/>
                  </a:lnTo>
                  <a:lnTo>
                    <a:pt x="514" y="644"/>
                  </a:lnTo>
                  <a:lnTo>
                    <a:pt x="536" y="676"/>
                  </a:lnTo>
                  <a:lnTo>
                    <a:pt x="561" y="707"/>
                  </a:lnTo>
                  <a:lnTo>
                    <a:pt x="595" y="735"/>
                  </a:lnTo>
                  <a:lnTo>
                    <a:pt x="632" y="761"/>
                  </a:lnTo>
                  <a:lnTo>
                    <a:pt x="675" y="780"/>
                  </a:lnTo>
                  <a:lnTo>
                    <a:pt x="675" y="865"/>
                  </a:lnTo>
                  <a:lnTo>
                    <a:pt x="614" y="851"/>
                  </a:lnTo>
                  <a:lnTo>
                    <a:pt x="561" y="828"/>
                  </a:lnTo>
                  <a:lnTo>
                    <a:pt x="514" y="800"/>
                  </a:lnTo>
                  <a:lnTo>
                    <a:pt x="473" y="768"/>
                  </a:lnTo>
                  <a:lnTo>
                    <a:pt x="439" y="733"/>
                  </a:lnTo>
                  <a:lnTo>
                    <a:pt x="408" y="698"/>
                  </a:lnTo>
                  <a:lnTo>
                    <a:pt x="384" y="660"/>
                  </a:lnTo>
                  <a:lnTo>
                    <a:pt x="364" y="627"/>
                  </a:lnTo>
                  <a:lnTo>
                    <a:pt x="349" y="595"/>
                  </a:lnTo>
                  <a:lnTo>
                    <a:pt x="337" y="569"/>
                  </a:lnTo>
                  <a:lnTo>
                    <a:pt x="329" y="548"/>
                  </a:lnTo>
                  <a:lnTo>
                    <a:pt x="325" y="534"/>
                  </a:lnTo>
                  <a:lnTo>
                    <a:pt x="323" y="530"/>
                  </a:lnTo>
                  <a:lnTo>
                    <a:pt x="325" y="526"/>
                  </a:lnTo>
                  <a:lnTo>
                    <a:pt x="335" y="516"/>
                  </a:lnTo>
                  <a:lnTo>
                    <a:pt x="350" y="502"/>
                  </a:lnTo>
                  <a:lnTo>
                    <a:pt x="372" y="485"/>
                  </a:lnTo>
                  <a:lnTo>
                    <a:pt x="400" y="463"/>
                  </a:lnTo>
                  <a:lnTo>
                    <a:pt x="433" y="441"/>
                  </a:lnTo>
                  <a:lnTo>
                    <a:pt x="473" y="420"/>
                  </a:lnTo>
                  <a:lnTo>
                    <a:pt x="516" y="400"/>
                  </a:lnTo>
                  <a:lnTo>
                    <a:pt x="565" y="382"/>
                  </a:lnTo>
                  <a:lnTo>
                    <a:pt x="618" y="368"/>
                  </a:lnTo>
                  <a:lnTo>
                    <a:pt x="675" y="359"/>
                  </a:lnTo>
                  <a:close/>
                  <a:moveTo>
                    <a:pt x="707" y="248"/>
                  </a:moveTo>
                  <a:lnTo>
                    <a:pt x="770" y="250"/>
                  </a:lnTo>
                  <a:lnTo>
                    <a:pt x="827" y="260"/>
                  </a:lnTo>
                  <a:lnTo>
                    <a:pt x="882" y="274"/>
                  </a:lnTo>
                  <a:lnTo>
                    <a:pt x="933" y="296"/>
                  </a:lnTo>
                  <a:lnTo>
                    <a:pt x="981" y="319"/>
                  </a:lnTo>
                  <a:lnTo>
                    <a:pt x="1024" y="345"/>
                  </a:lnTo>
                  <a:lnTo>
                    <a:pt x="1063" y="372"/>
                  </a:lnTo>
                  <a:lnTo>
                    <a:pt x="1097" y="400"/>
                  </a:lnTo>
                  <a:lnTo>
                    <a:pt x="1126" y="426"/>
                  </a:lnTo>
                  <a:lnTo>
                    <a:pt x="1152" y="451"/>
                  </a:lnTo>
                  <a:lnTo>
                    <a:pt x="1172" y="471"/>
                  </a:lnTo>
                  <a:lnTo>
                    <a:pt x="1185" y="489"/>
                  </a:lnTo>
                  <a:lnTo>
                    <a:pt x="1195" y="499"/>
                  </a:lnTo>
                  <a:lnTo>
                    <a:pt x="1197" y="502"/>
                  </a:lnTo>
                  <a:lnTo>
                    <a:pt x="1193" y="506"/>
                  </a:lnTo>
                  <a:lnTo>
                    <a:pt x="1185" y="518"/>
                  </a:lnTo>
                  <a:lnTo>
                    <a:pt x="1170" y="538"/>
                  </a:lnTo>
                  <a:lnTo>
                    <a:pt x="1150" y="562"/>
                  </a:lnTo>
                  <a:lnTo>
                    <a:pt x="1126" y="587"/>
                  </a:lnTo>
                  <a:lnTo>
                    <a:pt x="1097" y="617"/>
                  </a:lnTo>
                  <a:lnTo>
                    <a:pt x="1065" y="648"/>
                  </a:lnTo>
                  <a:lnTo>
                    <a:pt x="1028" y="680"/>
                  </a:lnTo>
                  <a:lnTo>
                    <a:pt x="988" y="709"/>
                  </a:lnTo>
                  <a:lnTo>
                    <a:pt x="947" y="737"/>
                  </a:lnTo>
                  <a:lnTo>
                    <a:pt x="904" y="761"/>
                  </a:lnTo>
                  <a:lnTo>
                    <a:pt x="859" y="778"/>
                  </a:lnTo>
                  <a:lnTo>
                    <a:pt x="811" y="790"/>
                  </a:lnTo>
                  <a:lnTo>
                    <a:pt x="762" y="794"/>
                  </a:lnTo>
                  <a:lnTo>
                    <a:pt x="717" y="790"/>
                  </a:lnTo>
                  <a:lnTo>
                    <a:pt x="675" y="780"/>
                  </a:lnTo>
                  <a:lnTo>
                    <a:pt x="675" y="451"/>
                  </a:lnTo>
                  <a:lnTo>
                    <a:pt x="715" y="459"/>
                  </a:lnTo>
                  <a:lnTo>
                    <a:pt x="746" y="469"/>
                  </a:lnTo>
                  <a:lnTo>
                    <a:pt x="774" y="485"/>
                  </a:lnTo>
                  <a:lnTo>
                    <a:pt x="796" y="504"/>
                  </a:lnTo>
                  <a:lnTo>
                    <a:pt x="817" y="528"/>
                  </a:lnTo>
                  <a:lnTo>
                    <a:pt x="837" y="558"/>
                  </a:lnTo>
                  <a:lnTo>
                    <a:pt x="859" y="591"/>
                  </a:lnTo>
                  <a:lnTo>
                    <a:pt x="882" y="633"/>
                  </a:lnTo>
                  <a:lnTo>
                    <a:pt x="1038" y="502"/>
                  </a:lnTo>
                  <a:lnTo>
                    <a:pt x="1034" y="499"/>
                  </a:lnTo>
                  <a:lnTo>
                    <a:pt x="1024" y="487"/>
                  </a:lnTo>
                  <a:lnTo>
                    <a:pt x="1008" y="471"/>
                  </a:lnTo>
                  <a:lnTo>
                    <a:pt x="985" y="451"/>
                  </a:lnTo>
                  <a:lnTo>
                    <a:pt x="957" y="430"/>
                  </a:lnTo>
                  <a:lnTo>
                    <a:pt x="924" y="406"/>
                  </a:lnTo>
                  <a:lnTo>
                    <a:pt x="884" y="386"/>
                  </a:lnTo>
                  <a:lnTo>
                    <a:pt x="839" y="370"/>
                  </a:lnTo>
                  <a:lnTo>
                    <a:pt x="790" y="359"/>
                  </a:lnTo>
                  <a:lnTo>
                    <a:pt x="734" y="355"/>
                  </a:lnTo>
                  <a:lnTo>
                    <a:pt x="675" y="359"/>
                  </a:lnTo>
                  <a:lnTo>
                    <a:pt x="675" y="250"/>
                  </a:lnTo>
                  <a:lnTo>
                    <a:pt x="707" y="248"/>
                  </a:lnTo>
                  <a:close/>
                  <a:moveTo>
                    <a:pt x="675" y="162"/>
                  </a:moveTo>
                  <a:lnTo>
                    <a:pt x="675" y="250"/>
                  </a:lnTo>
                  <a:lnTo>
                    <a:pt x="603" y="260"/>
                  </a:lnTo>
                  <a:lnTo>
                    <a:pt x="536" y="276"/>
                  </a:lnTo>
                  <a:lnTo>
                    <a:pt x="475" y="296"/>
                  </a:lnTo>
                  <a:lnTo>
                    <a:pt x="419" y="321"/>
                  </a:lnTo>
                  <a:lnTo>
                    <a:pt x="370" y="349"/>
                  </a:lnTo>
                  <a:lnTo>
                    <a:pt x="327" y="378"/>
                  </a:lnTo>
                  <a:lnTo>
                    <a:pt x="289" y="408"/>
                  </a:lnTo>
                  <a:lnTo>
                    <a:pt x="258" y="435"/>
                  </a:lnTo>
                  <a:lnTo>
                    <a:pt x="232" y="461"/>
                  </a:lnTo>
                  <a:lnTo>
                    <a:pt x="211" y="483"/>
                  </a:lnTo>
                  <a:lnTo>
                    <a:pt x="197" y="500"/>
                  </a:lnTo>
                  <a:lnTo>
                    <a:pt x="187" y="512"/>
                  </a:lnTo>
                  <a:lnTo>
                    <a:pt x="185" y="516"/>
                  </a:lnTo>
                  <a:lnTo>
                    <a:pt x="187" y="522"/>
                  </a:lnTo>
                  <a:lnTo>
                    <a:pt x="191" y="534"/>
                  </a:lnTo>
                  <a:lnTo>
                    <a:pt x="199" y="554"/>
                  </a:lnTo>
                  <a:lnTo>
                    <a:pt x="211" y="581"/>
                  </a:lnTo>
                  <a:lnTo>
                    <a:pt x="224" y="611"/>
                  </a:lnTo>
                  <a:lnTo>
                    <a:pt x="244" y="646"/>
                  </a:lnTo>
                  <a:lnTo>
                    <a:pt x="266" y="684"/>
                  </a:lnTo>
                  <a:lnTo>
                    <a:pt x="293" y="723"/>
                  </a:lnTo>
                  <a:lnTo>
                    <a:pt x="325" y="765"/>
                  </a:lnTo>
                  <a:lnTo>
                    <a:pt x="360" y="804"/>
                  </a:lnTo>
                  <a:lnTo>
                    <a:pt x="400" y="841"/>
                  </a:lnTo>
                  <a:lnTo>
                    <a:pt x="445" y="877"/>
                  </a:lnTo>
                  <a:lnTo>
                    <a:pt x="494" y="906"/>
                  </a:lnTo>
                  <a:lnTo>
                    <a:pt x="549" y="934"/>
                  </a:lnTo>
                  <a:lnTo>
                    <a:pt x="610" y="954"/>
                  </a:lnTo>
                  <a:lnTo>
                    <a:pt x="675" y="966"/>
                  </a:lnTo>
                  <a:lnTo>
                    <a:pt x="675" y="1058"/>
                  </a:lnTo>
                  <a:lnTo>
                    <a:pt x="595" y="1046"/>
                  </a:lnTo>
                  <a:lnTo>
                    <a:pt x="522" y="1027"/>
                  </a:lnTo>
                  <a:lnTo>
                    <a:pt x="453" y="1001"/>
                  </a:lnTo>
                  <a:lnTo>
                    <a:pt x="390" y="969"/>
                  </a:lnTo>
                  <a:lnTo>
                    <a:pt x="331" y="932"/>
                  </a:lnTo>
                  <a:lnTo>
                    <a:pt x="280" y="893"/>
                  </a:lnTo>
                  <a:lnTo>
                    <a:pt x="232" y="849"/>
                  </a:lnTo>
                  <a:lnTo>
                    <a:pt x="189" y="806"/>
                  </a:lnTo>
                  <a:lnTo>
                    <a:pt x="152" y="761"/>
                  </a:lnTo>
                  <a:lnTo>
                    <a:pt x="118" y="717"/>
                  </a:lnTo>
                  <a:lnTo>
                    <a:pt x="89" y="674"/>
                  </a:lnTo>
                  <a:lnTo>
                    <a:pt x="65" y="633"/>
                  </a:lnTo>
                  <a:lnTo>
                    <a:pt x="43" y="597"/>
                  </a:lnTo>
                  <a:lnTo>
                    <a:pt x="28" y="564"/>
                  </a:lnTo>
                  <a:lnTo>
                    <a:pt x="16" y="536"/>
                  </a:lnTo>
                  <a:lnTo>
                    <a:pt x="6" y="516"/>
                  </a:lnTo>
                  <a:lnTo>
                    <a:pt x="2" y="502"/>
                  </a:lnTo>
                  <a:lnTo>
                    <a:pt x="0" y="499"/>
                  </a:lnTo>
                  <a:lnTo>
                    <a:pt x="4" y="495"/>
                  </a:lnTo>
                  <a:lnTo>
                    <a:pt x="14" y="485"/>
                  </a:lnTo>
                  <a:lnTo>
                    <a:pt x="32" y="469"/>
                  </a:lnTo>
                  <a:lnTo>
                    <a:pt x="55" y="449"/>
                  </a:lnTo>
                  <a:lnTo>
                    <a:pt x="85" y="426"/>
                  </a:lnTo>
                  <a:lnTo>
                    <a:pt x="118" y="400"/>
                  </a:lnTo>
                  <a:lnTo>
                    <a:pt x="158" y="370"/>
                  </a:lnTo>
                  <a:lnTo>
                    <a:pt x="203" y="341"/>
                  </a:lnTo>
                  <a:lnTo>
                    <a:pt x="250" y="311"/>
                  </a:lnTo>
                  <a:lnTo>
                    <a:pt x="303" y="282"/>
                  </a:lnTo>
                  <a:lnTo>
                    <a:pt x="358" y="252"/>
                  </a:lnTo>
                  <a:lnTo>
                    <a:pt x="417" y="227"/>
                  </a:lnTo>
                  <a:lnTo>
                    <a:pt x="478" y="205"/>
                  </a:lnTo>
                  <a:lnTo>
                    <a:pt x="542" y="185"/>
                  </a:lnTo>
                  <a:lnTo>
                    <a:pt x="608" y="171"/>
                  </a:lnTo>
                  <a:lnTo>
                    <a:pt x="675" y="162"/>
                  </a:lnTo>
                  <a:close/>
                  <a:moveTo>
                    <a:pt x="675" y="0"/>
                  </a:moveTo>
                  <a:lnTo>
                    <a:pt x="1810" y="0"/>
                  </a:lnTo>
                  <a:lnTo>
                    <a:pt x="1810" y="1200"/>
                  </a:lnTo>
                  <a:lnTo>
                    <a:pt x="675" y="1200"/>
                  </a:lnTo>
                  <a:lnTo>
                    <a:pt x="675" y="1058"/>
                  </a:lnTo>
                  <a:lnTo>
                    <a:pt x="748" y="1062"/>
                  </a:lnTo>
                  <a:lnTo>
                    <a:pt x="819" y="1060"/>
                  </a:lnTo>
                  <a:lnTo>
                    <a:pt x="894" y="1052"/>
                  </a:lnTo>
                  <a:lnTo>
                    <a:pt x="977" y="1038"/>
                  </a:lnTo>
                  <a:lnTo>
                    <a:pt x="1061" y="1021"/>
                  </a:lnTo>
                  <a:lnTo>
                    <a:pt x="1148" y="1001"/>
                  </a:lnTo>
                  <a:lnTo>
                    <a:pt x="1235" y="975"/>
                  </a:lnTo>
                  <a:lnTo>
                    <a:pt x="1321" y="946"/>
                  </a:lnTo>
                  <a:lnTo>
                    <a:pt x="1404" y="914"/>
                  </a:lnTo>
                  <a:lnTo>
                    <a:pt x="1483" y="879"/>
                  </a:lnTo>
                  <a:lnTo>
                    <a:pt x="1554" y="841"/>
                  </a:lnTo>
                  <a:lnTo>
                    <a:pt x="1619" y="802"/>
                  </a:lnTo>
                  <a:lnTo>
                    <a:pt x="1674" y="763"/>
                  </a:lnTo>
                  <a:lnTo>
                    <a:pt x="1658" y="749"/>
                  </a:lnTo>
                  <a:lnTo>
                    <a:pt x="1634" y="733"/>
                  </a:lnTo>
                  <a:lnTo>
                    <a:pt x="1605" y="717"/>
                  </a:lnTo>
                  <a:lnTo>
                    <a:pt x="1573" y="700"/>
                  </a:lnTo>
                  <a:lnTo>
                    <a:pt x="1540" y="682"/>
                  </a:lnTo>
                  <a:lnTo>
                    <a:pt x="1510" y="664"/>
                  </a:lnTo>
                  <a:lnTo>
                    <a:pt x="1485" y="648"/>
                  </a:lnTo>
                  <a:lnTo>
                    <a:pt x="1467" y="636"/>
                  </a:lnTo>
                  <a:lnTo>
                    <a:pt x="1404" y="690"/>
                  </a:lnTo>
                  <a:lnTo>
                    <a:pt x="1341" y="741"/>
                  </a:lnTo>
                  <a:lnTo>
                    <a:pt x="1276" y="788"/>
                  </a:lnTo>
                  <a:lnTo>
                    <a:pt x="1209" y="832"/>
                  </a:lnTo>
                  <a:lnTo>
                    <a:pt x="1140" y="871"/>
                  </a:lnTo>
                  <a:lnTo>
                    <a:pt x="1067" y="904"/>
                  </a:lnTo>
                  <a:lnTo>
                    <a:pt x="992" y="932"/>
                  </a:lnTo>
                  <a:lnTo>
                    <a:pt x="914" y="954"/>
                  </a:lnTo>
                  <a:lnTo>
                    <a:pt x="831" y="966"/>
                  </a:lnTo>
                  <a:lnTo>
                    <a:pt x="744" y="969"/>
                  </a:lnTo>
                  <a:lnTo>
                    <a:pt x="709" y="969"/>
                  </a:lnTo>
                  <a:lnTo>
                    <a:pt x="675" y="966"/>
                  </a:lnTo>
                  <a:lnTo>
                    <a:pt x="675" y="865"/>
                  </a:lnTo>
                  <a:lnTo>
                    <a:pt x="715" y="871"/>
                  </a:lnTo>
                  <a:lnTo>
                    <a:pt x="758" y="873"/>
                  </a:lnTo>
                  <a:lnTo>
                    <a:pt x="815" y="869"/>
                  </a:lnTo>
                  <a:lnTo>
                    <a:pt x="870" y="859"/>
                  </a:lnTo>
                  <a:lnTo>
                    <a:pt x="925" y="841"/>
                  </a:lnTo>
                  <a:lnTo>
                    <a:pt x="979" y="820"/>
                  </a:lnTo>
                  <a:lnTo>
                    <a:pt x="1030" y="794"/>
                  </a:lnTo>
                  <a:lnTo>
                    <a:pt x="1079" y="767"/>
                  </a:lnTo>
                  <a:lnTo>
                    <a:pt x="1126" y="735"/>
                  </a:lnTo>
                  <a:lnTo>
                    <a:pt x="1172" y="701"/>
                  </a:lnTo>
                  <a:lnTo>
                    <a:pt x="1213" y="670"/>
                  </a:lnTo>
                  <a:lnTo>
                    <a:pt x="1250" y="636"/>
                  </a:lnTo>
                  <a:lnTo>
                    <a:pt x="1284" y="605"/>
                  </a:lnTo>
                  <a:lnTo>
                    <a:pt x="1315" y="577"/>
                  </a:lnTo>
                  <a:lnTo>
                    <a:pt x="1339" y="550"/>
                  </a:lnTo>
                  <a:lnTo>
                    <a:pt x="1361" y="530"/>
                  </a:lnTo>
                  <a:lnTo>
                    <a:pt x="1374" y="512"/>
                  </a:lnTo>
                  <a:lnTo>
                    <a:pt x="1384" y="502"/>
                  </a:lnTo>
                  <a:lnTo>
                    <a:pt x="1386" y="499"/>
                  </a:lnTo>
                  <a:lnTo>
                    <a:pt x="1384" y="495"/>
                  </a:lnTo>
                  <a:lnTo>
                    <a:pt x="1374" y="483"/>
                  </a:lnTo>
                  <a:lnTo>
                    <a:pt x="1359" y="465"/>
                  </a:lnTo>
                  <a:lnTo>
                    <a:pt x="1339" y="443"/>
                  </a:lnTo>
                  <a:lnTo>
                    <a:pt x="1311" y="418"/>
                  </a:lnTo>
                  <a:lnTo>
                    <a:pt x="1280" y="388"/>
                  </a:lnTo>
                  <a:lnTo>
                    <a:pt x="1242" y="357"/>
                  </a:lnTo>
                  <a:lnTo>
                    <a:pt x="1201" y="325"/>
                  </a:lnTo>
                  <a:lnTo>
                    <a:pt x="1154" y="292"/>
                  </a:lnTo>
                  <a:lnTo>
                    <a:pt x="1103" y="262"/>
                  </a:lnTo>
                  <a:lnTo>
                    <a:pt x="1048" y="233"/>
                  </a:lnTo>
                  <a:lnTo>
                    <a:pt x="987" y="207"/>
                  </a:lnTo>
                  <a:lnTo>
                    <a:pt x="924" y="187"/>
                  </a:lnTo>
                  <a:lnTo>
                    <a:pt x="855" y="171"/>
                  </a:lnTo>
                  <a:lnTo>
                    <a:pt x="782" y="162"/>
                  </a:lnTo>
                  <a:lnTo>
                    <a:pt x="707" y="160"/>
                  </a:lnTo>
                  <a:lnTo>
                    <a:pt x="675" y="162"/>
                  </a:lnTo>
                  <a:lnTo>
                    <a:pt x="675" y="0"/>
                  </a:lnTo>
                  <a:close/>
                </a:path>
              </a:pathLst>
            </a:custGeom>
            <a:solidFill>
              <a:srgbClr val="76B9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4671207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1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92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92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92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9206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69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9206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79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0920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2D639A-AF38-4D9A-897E-57859A70BDEB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724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Imag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grpSp>
        <p:nvGrpSpPr>
          <p:cNvPr id="1734" name="Group 1733"/>
          <p:cNvGrpSpPr/>
          <p:nvPr userDrawn="1"/>
        </p:nvGrpSpPr>
        <p:grpSpPr>
          <a:xfrm>
            <a:off x="677492" y="413925"/>
            <a:ext cx="3154606" cy="582700"/>
            <a:chOff x="1346200" y="-720726"/>
            <a:chExt cx="2990850" cy="552450"/>
          </a:xfrm>
        </p:grpSpPr>
        <p:sp>
          <p:nvSpPr>
            <p:cNvPr id="1735" name="Freeform 1734"/>
            <p:cNvSpPr>
              <a:spLocks noEditPoints="1"/>
            </p:cNvSpPr>
            <p:nvPr userDrawn="1"/>
          </p:nvSpPr>
          <p:spPr bwMode="auto">
            <a:xfrm>
              <a:off x="4270375" y="-306388"/>
              <a:ext cx="66675" cy="65088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6" name="Freeform 6"/>
            <p:cNvSpPr>
              <a:spLocks noEditPoints="1"/>
            </p:cNvSpPr>
            <p:nvPr userDrawn="1"/>
          </p:nvSpPr>
          <p:spPr bwMode="auto">
            <a:xfrm>
              <a:off x="2316163" y="-617538"/>
              <a:ext cx="1933575" cy="365125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7" name="Freeform 7"/>
            <p:cNvSpPr>
              <a:spLocks noEditPoints="1"/>
            </p:cNvSpPr>
            <p:nvPr userDrawn="1"/>
          </p:nvSpPr>
          <p:spPr bwMode="auto">
            <a:xfrm>
              <a:off x="1346200" y="-720726"/>
              <a:ext cx="831850" cy="55245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925621" y="2322903"/>
            <a:ext cx="5808393" cy="35548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Tx/>
              <a:buNone/>
              <a:defRPr sz="1900" b="0">
                <a:solidFill>
                  <a:schemeClr val="bg2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925622" y="1803950"/>
            <a:ext cx="7321458" cy="553998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768"/>
              </a:spcBef>
              <a:defRPr sz="3000" b="0" cap="all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44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48398"/>
            <a:ext cx="9976104" cy="61863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63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0"/>
            <a:ext cx="10972800" cy="6172200"/>
            <a:chOff x="0" y="0"/>
            <a:chExt cx="10972800" cy="6172200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972800" cy="61722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48398"/>
            <a:ext cx="9976104" cy="61863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15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97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51356"/>
            <a:ext cx="9976104" cy="59093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876769"/>
            <a:ext cx="4945063" cy="3928144"/>
          </a:xfrm>
        </p:spPr>
        <p:txBody>
          <a:bodyPr/>
          <a:lstStyle>
            <a:lvl1pPr marL="231775" indent="-231775">
              <a:buSzPct val="100000"/>
              <a:buFontTx/>
              <a:buBlip>
                <a:blip r:embed="rId2"/>
              </a:buBlip>
              <a:defRPr sz="2400" b="0">
                <a:solidFill>
                  <a:schemeClr val="bg2"/>
                </a:solidFill>
              </a:defRPr>
            </a:lvl1pPr>
            <a:lvl2pPr marL="803275" indent="-231775">
              <a:buSzPct val="100000"/>
              <a:buFontTx/>
              <a:buBlip>
                <a:blip r:embed="rId2"/>
              </a:buBlip>
              <a:defRPr sz="2000" b="0">
                <a:solidFill>
                  <a:schemeClr val="bg2"/>
                </a:solidFill>
              </a:defRPr>
            </a:lvl2pPr>
            <a:lvl3pPr marL="1255713" indent="-166688">
              <a:buSzPct val="100000"/>
              <a:buFontTx/>
              <a:buBlip>
                <a:blip r:embed="rId2"/>
              </a:buBlip>
              <a:defRPr sz="1800" b="0">
                <a:solidFill>
                  <a:schemeClr val="bg2"/>
                </a:solidFill>
              </a:defRPr>
            </a:lvl3pPr>
            <a:lvl4pPr marL="17748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4pPr>
            <a:lvl5pPr marL="21177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46738" y="1876769"/>
            <a:ext cx="4945062" cy="3928144"/>
          </a:xfrm>
        </p:spPr>
        <p:txBody>
          <a:bodyPr/>
          <a:lstStyle>
            <a:lvl1pPr marL="231775" indent="-231775">
              <a:buSzPct val="100000"/>
              <a:buFontTx/>
              <a:buBlip>
                <a:blip r:embed="rId2"/>
              </a:buBlip>
              <a:defRPr sz="2400" b="0">
                <a:solidFill>
                  <a:schemeClr val="bg2"/>
                </a:solidFill>
              </a:defRPr>
            </a:lvl1pPr>
            <a:lvl2pPr marL="803275" indent="-231775">
              <a:buSzPct val="100000"/>
              <a:buFontTx/>
              <a:buBlip>
                <a:blip r:embed="rId2"/>
              </a:buBlip>
              <a:defRPr sz="2000" b="0">
                <a:solidFill>
                  <a:schemeClr val="bg2"/>
                </a:solidFill>
              </a:defRPr>
            </a:lvl2pPr>
            <a:lvl3pPr marL="1255713" indent="-166688">
              <a:buSzPct val="100000"/>
              <a:buFontTx/>
              <a:buBlip>
                <a:blip r:embed="rId2"/>
              </a:buBlip>
              <a:defRPr sz="1800" b="0">
                <a:solidFill>
                  <a:schemeClr val="bg2"/>
                </a:solidFill>
              </a:defRPr>
            </a:lvl3pPr>
            <a:lvl4pPr marL="17748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4pPr>
            <a:lvl5pPr marL="2117725" indent="-228600">
              <a:buFont typeface="Wingdings" panose="05000000000000000000" pitchFamily="2" charset="2"/>
              <a:buChar char="§"/>
              <a:defRPr sz="1800" b="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04900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0971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OTTOM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0972800" cy="6172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5400000" flipV="1">
            <a:off x="2400300" y="-2400300"/>
            <a:ext cx="6172200" cy="109728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5093499"/>
            <a:ext cx="9976104" cy="618631"/>
          </a:xfrm>
        </p:spPr>
        <p:txBody>
          <a:bodyPr anchor="b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35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V="1">
            <a:off x="0" y="0"/>
            <a:ext cx="10972800" cy="6172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 rot="5400000" flipV="1">
            <a:off x="2400300" y="-2400300"/>
            <a:ext cx="6172200" cy="109728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882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OP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 rot="16200000">
            <a:off x="2400300" y="-2400300"/>
            <a:ext cx="6172200" cy="109728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51356"/>
            <a:ext cx="9976104" cy="618631"/>
          </a:xfrm>
        </p:spPr>
        <p:txBody>
          <a:bodyPr anchor="t"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074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H="1">
            <a:off x="0" y="0"/>
            <a:ext cx="10972800" cy="6172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83400" y="2311878"/>
            <a:ext cx="4067731" cy="1544129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800" cap="all" baseline="0">
                <a:solidFill>
                  <a:schemeClr val="tx1"/>
                </a:solidFill>
              </a:defRPr>
            </a:lvl1pPr>
            <a:lvl2pPr marL="571500" indent="0">
              <a:buFontTx/>
              <a:buNone/>
              <a:defRPr/>
            </a:lvl2pPr>
            <a:lvl3pPr marL="1089025" indent="0">
              <a:buFontTx/>
              <a:buNone/>
              <a:defRPr/>
            </a:lvl3pPr>
            <a:lvl4pPr marL="1546225" indent="0">
              <a:buFontTx/>
              <a:buNone/>
              <a:defRPr/>
            </a:lvl4pPr>
            <a:lvl5pPr marL="1889125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9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Highlight + LOGO +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 flipH="1">
            <a:off x="0" y="0"/>
            <a:ext cx="10972800" cy="6172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583400" y="2311878"/>
            <a:ext cx="4067731" cy="1544129"/>
          </a:xfrm>
        </p:spPr>
        <p:txBody>
          <a:bodyPr anchor="ctr"/>
          <a:lstStyle>
            <a:lvl1pPr marL="0" indent="0" algn="l">
              <a:lnSpc>
                <a:spcPct val="90000"/>
              </a:lnSpc>
              <a:spcBef>
                <a:spcPts val="0"/>
              </a:spcBef>
              <a:buFontTx/>
              <a:buNone/>
              <a:defRPr sz="2800" cap="all" baseline="0">
                <a:solidFill>
                  <a:schemeClr val="tx1"/>
                </a:solidFill>
              </a:defRPr>
            </a:lvl1pPr>
            <a:lvl2pPr marL="571500" indent="0">
              <a:buFontTx/>
              <a:buNone/>
              <a:defRPr/>
            </a:lvl2pPr>
            <a:lvl3pPr marL="1089025" indent="0">
              <a:buFontTx/>
              <a:buNone/>
              <a:defRPr/>
            </a:lvl3pPr>
            <a:lvl4pPr marL="1546225" indent="0">
              <a:buFontTx/>
              <a:buNone/>
              <a:defRPr/>
            </a:lvl4pPr>
            <a:lvl5pPr marL="1889125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10153706" y="5868504"/>
            <a:ext cx="601048" cy="111022"/>
            <a:chOff x="1346200" y="-720726"/>
            <a:chExt cx="2990850" cy="552450"/>
          </a:xfrm>
        </p:grpSpPr>
        <p:sp>
          <p:nvSpPr>
            <p:cNvPr id="14" name="Freeform 13"/>
            <p:cNvSpPr>
              <a:spLocks noEditPoints="1"/>
            </p:cNvSpPr>
            <p:nvPr userDrawn="1"/>
          </p:nvSpPr>
          <p:spPr bwMode="auto">
            <a:xfrm>
              <a:off x="4270375" y="-306388"/>
              <a:ext cx="66675" cy="65088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6"/>
            <p:cNvSpPr>
              <a:spLocks noEditPoints="1"/>
            </p:cNvSpPr>
            <p:nvPr userDrawn="1"/>
          </p:nvSpPr>
          <p:spPr bwMode="auto">
            <a:xfrm>
              <a:off x="2316163" y="-617538"/>
              <a:ext cx="1933575" cy="365125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7"/>
            <p:cNvSpPr>
              <a:spLocks noEditPoints="1"/>
            </p:cNvSpPr>
            <p:nvPr userDrawn="1"/>
          </p:nvSpPr>
          <p:spPr bwMode="auto">
            <a:xfrm>
              <a:off x="1346200" y="-720726"/>
              <a:ext cx="831850" cy="55245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TextBox 16"/>
          <p:cNvSpPr txBox="1"/>
          <p:nvPr userDrawn="1"/>
        </p:nvSpPr>
        <p:spPr>
          <a:xfrm>
            <a:off x="9762254" y="5831286"/>
            <a:ext cx="321027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50" kern="1200" smtClean="0">
                <a:solidFill>
                  <a:schemeClr val="accent4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1050" cap="none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1050" cap="none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959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0" y="0"/>
            <a:ext cx="10972800" cy="61722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198577" y="2311879"/>
            <a:ext cx="4171322" cy="1535501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spcBef>
                <a:spcPts val="0"/>
              </a:spcBef>
              <a:buFontTx/>
              <a:buNone/>
              <a:defRPr sz="2800" cap="all" baseline="0">
                <a:solidFill>
                  <a:schemeClr val="tx1"/>
                </a:solidFill>
              </a:defRPr>
            </a:lvl1pPr>
            <a:lvl2pPr marL="571500" indent="0">
              <a:buFontTx/>
              <a:buNone/>
              <a:defRPr/>
            </a:lvl2pPr>
            <a:lvl3pPr marL="1089025" indent="0">
              <a:buFontTx/>
              <a:buNone/>
              <a:defRPr/>
            </a:lvl3pPr>
            <a:lvl4pPr marL="1546225" indent="0">
              <a:buFontTx/>
              <a:buNone/>
              <a:defRPr/>
            </a:lvl4pPr>
            <a:lvl5pPr marL="1889125" indent="0">
              <a:buFontTx/>
              <a:buNone/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019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- Exploding Triangle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0" t="10334" r="447" b="909"/>
          <a:stretch/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chemeClr val="bg1">
                  <a:alpha val="58000"/>
                </a:schemeClr>
              </a:gs>
              <a:gs pos="58000">
                <a:schemeClr val="bg1">
                  <a:alpha val="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4" name="Group 1733"/>
          <p:cNvGrpSpPr/>
          <p:nvPr userDrawn="1"/>
        </p:nvGrpSpPr>
        <p:grpSpPr>
          <a:xfrm>
            <a:off x="445989" y="2479343"/>
            <a:ext cx="1969144" cy="363728"/>
            <a:chOff x="1346200" y="-720726"/>
            <a:chExt cx="2990850" cy="552450"/>
          </a:xfrm>
        </p:grpSpPr>
        <p:sp>
          <p:nvSpPr>
            <p:cNvPr id="1735" name="Freeform 1734"/>
            <p:cNvSpPr>
              <a:spLocks noEditPoints="1"/>
            </p:cNvSpPr>
            <p:nvPr userDrawn="1"/>
          </p:nvSpPr>
          <p:spPr bwMode="auto">
            <a:xfrm>
              <a:off x="4270375" y="-306388"/>
              <a:ext cx="66675" cy="65088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6" name="Freeform 6"/>
            <p:cNvSpPr>
              <a:spLocks noEditPoints="1"/>
            </p:cNvSpPr>
            <p:nvPr userDrawn="1"/>
          </p:nvSpPr>
          <p:spPr bwMode="auto">
            <a:xfrm>
              <a:off x="2316163" y="-617538"/>
              <a:ext cx="1933575" cy="365125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37" name="Freeform 7"/>
            <p:cNvSpPr>
              <a:spLocks noEditPoints="1"/>
            </p:cNvSpPr>
            <p:nvPr userDrawn="1"/>
          </p:nvSpPr>
          <p:spPr bwMode="auto">
            <a:xfrm>
              <a:off x="1346200" y="-720726"/>
              <a:ext cx="831850" cy="55245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Rectangle 4"/>
          <p:cNvSpPr>
            <a:spLocks noGrp="1" noChangeArrowheads="1"/>
          </p:cNvSpPr>
          <p:nvPr userDrawn="1">
            <p:ph type="subTitle" idx="1"/>
          </p:nvPr>
        </p:nvSpPr>
        <p:spPr>
          <a:xfrm>
            <a:off x="445989" y="1841272"/>
            <a:ext cx="5806440" cy="355482"/>
          </a:xfrm>
        </p:spPr>
        <p:txBody>
          <a:bodyPr wrap="square" anchor="t">
            <a:spAutoFit/>
          </a:bodyPr>
          <a:lstStyle>
            <a:lvl1pPr marL="0" indent="0" algn="l">
              <a:lnSpc>
                <a:spcPct val="90000"/>
              </a:lnSpc>
              <a:spcBef>
                <a:spcPts val="600"/>
              </a:spcBef>
              <a:spcAft>
                <a:spcPts val="300"/>
              </a:spcAft>
              <a:buFontTx/>
              <a:buNone/>
              <a:defRPr sz="1900" b="0">
                <a:solidFill>
                  <a:schemeClr val="tx1"/>
                </a:solidFill>
                <a:latin typeface="Trebuchet MS" pitchFamily="34" charset="0"/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305" name="Title 304"/>
          <p:cNvSpPr>
            <a:spLocks noGrp="1"/>
          </p:cNvSpPr>
          <p:nvPr userDrawn="1">
            <p:ph type="title" hasCustomPrompt="1"/>
          </p:nvPr>
        </p:nvSpPr>
        <p:spPr>
          <a:xfrm>
            <a:off x="445989" y="230345"/>
            <a:ext cx="7321458" cy="1446550"/>
          </a:xfrm>
        </p:spPr>
        <p:txBody>
          <a:bodyPr anchor="b"/>
          <a:lstStyle>
            <a:lvl1pPr algn="l">
              <a:lnSpc>
                <a:spcPct val="100000"/>
              </a:lnSpc>
              <a:spcBef>
                <a:spcPts val="768"/>
              </a:spcBef>
              <a:defRPr sz="4400" b="0" cap="all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60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xagon_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0"/>
            <a:ext cx="10972800" cy="2790092"/>
          </a:xfrm>
          <a:prstGeom prst="rect">
            <a:avLst/>
          </a:prstGeom>
          <a:gradFill>
            <a:gsLst>
              <a:gs pos="0">
                <a:schemeClr val="bg1">
                  <a:alpha val="55000"/>
                </a:schemeClr>
              </a:gs>
              <a:gs pos="65000">
                <a:schemeClr val="bg1">
                  <a:alpha val="55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lvl="0" algn="ctr" defTabSz="914400">
              <a:lnSpc>
                <a:spcPct val="90000"/>
              </a:lnSpc>
            </a:pPr>
            <a:endParaRPr lang="en-US" sz="3800" b="0" kern="0">
              <a:solidFill>
                <a:schemeClr val="tx1"/>
              </a:solidFill>
              <a:latin typeface="Trebuchet MS" pitchFamily="34" charset="0"/>
              <a:ea typeface="+mj-ea"/>
              <a:cs typeface="+mj-cs"/>
            </a:endParaRPr>
          </a:p>
        </p:txBody>
      </p:sp>
      <p:sp>
        <p:nvSpPr>
          <p:cNvPr id="4" name="Title 1"/>
          <p:cNvSpPr txBox="1">
            <a:spLocks/>
          </p:cNvSpPr>
          <p:nvPr userDrawn="1"/>
        </p:nvSpPr>
        <p:spPr bwMode="auto">
          <a:xfrm>
            <a:off x="1" y="1"/>
            <a:ext cx="10972800" cy="1582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800" b="0">
                <a:solidFill>
                  <a:schemeClr val="tx2"/>
                </a:solidFill>
                <a:latin typeface="Trebuchet MS" pitchFamily="34" charset="0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73B900"/>
                </a:solidFill>
                <a:latin typeface="Arial" charset="0"/>
              </a:defRPr>
            </a:lvl9pPr>
          </a:lstStyle>
          <a:p>
            <a:pPr defTabSz="914400"/>
            <a:r>
              <a:rPr lang="en-US" kern="0" dirty="0" smtClean="0">
                <a:solidFill>
                  <a:schemeClr val="tx1"/>
                </a:solidFill>
              </a:rPr>
              <a:t>GRID FOR HEXAGON PLACEMENT</a:t>
            </a:r>
            <a:r>
              <a:rPr lang="en-US" kern="0" baseline="0" dirty="0" smtClean="0">
                <a:solidFill>
                  <a:schemeClr val="tx1"/>
                </a:solidFill>
              </a:rPr>
              <a:t> ONLY</a:t>
            </a:r>
            <a:endParaRPr lang="en-US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5284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48398"/>
            <a:ext cx="9976104" cy="61863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750" y="1868143"/>
            <a:ext cx="9948672" cy="3908048"/>
          </a:xfrm>
        </p:spPr>
        <p:txBody>
          <a:bodyPr/>
          <a:lstStyle>
            <a:lvl1pPr marL="231775" indent="-231775">
              <a:buClr>
                <a:schemeClr val="bg2"/>
              </a:buClr>
              <a:buSzPct val="100000"/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1pPr>
            <a:lvl2pPr marL="803275" indent="-231775">
              <a:buClr>
                <a:schemeClr val="bg2"/>
              </a:buClr>
              <a:buSzPct val="100000"/>
              <a:buFontTx/>
              <a:buBlip>
                <a:blip r:embed="rId2"/>
              </a:buBlip>
              <a:defRPr>
                <a:solidFill>
                  <a:schemeClr val="bg2"/>
                </a:solidFill>
              </a:defRPr>
            </a:lvl2pPr>
            <a:lvl3pPr marL="1255713" indent="-166688">
              <a:buClr>
                <a:schemeClr val="bg2"/>
              </a:buClr>
              <a:buSzPct val="100000"/>
              <a:buFontTx/>
              <a:buBlip>
                <a:blip r:embed="rId2"/>
              </a:buBlip>
              <a:defRPr sz="1800">
                <a:solidFill>
                  <a:schemeClr val="bg2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04900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01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ered Title w/ Subtitle - NO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 userDrawn="1"/>
        </p:nvGrpSpPr>
        <p:grpSpPr>
          <a:xfrm>
            <a:off x="0" y="0"/>
            <a:ext cx="10972800" cy="6172200"/>
            <a:chOff x="0" y="0"/>
            <a:chExt cx="10972800" cy="6172200"/>
          </a:xfrm>
        </p:grpSpPr>
        <p:pic>
          <p:nvPicPr>
            <p:cNvPr id="7" name="Picture 6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972800" cy="61722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48398"/>
            <a:ext cx="9976104" cy="61863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04900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9245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 - NO LOGO &amp; PAG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10550141" y="5758132"/>
            <a:ext cx="518119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accent4"/>
                </a:solidFill>
                <a:latin typeface="Trebuchet MS" panose="020B0603020202020204" pitchFamily="34" charset="0"/>
              </a:defRPr>
            </a:lvl1pPr>
          </a:lstStyle>
          <a:p>
            <a:fld id="{8E13CC0A-14CC-4674-B52E-3D07CCA8AFC7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3" name="Group 12"/>
          <p:cNvGrpSpPr/>
          <p:nvPr userDrawn="1"/>
        </p:nvGrpSpPr>
        <p:grpSpPr>
          <a:xfrm>
            <a:off x="0" y="0"/>
            <a:ext cx="10972800" cy="6172200"/>
            <a:chOff x="0" y="0"/>
            <a:chExt cx="10972800" cy="6172200"/>
          </a:xfrm>
        </p:grpSpPr>
        <p:pic>
          <p:nvPicPr>
            <p:cNvPr id="14" name="Picture 1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972800" cy="6172200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48398"/>
            <a:ext cx="9976104" cy="618631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64" y="1868143"/>
            <a:ext cx="9948672" cy="3908048"/>
          </a:xfrm>
        </p:spPr>
        <p:txBody>
          <a:bodyPr/>
          <a:lstStyle>
            <a:lvl1pPr marL="231775" indent="-231775">
              <a:buClr>
                <a:schemeClr val="bg2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1pPr>
            <a:lvl2pPr marL="803275" indent="-231775">
              <a:buClr>
                <a:schemeClr val="bg2"/>
              </a:buClr>
              <a:buSzPct val="100000"/>
              <a:buFontTx/>
              <a:buBlip>
                <a:blip r:embed="rId3"/>
              </a:buBlip>
              <a:defRPr>
                <a:solidFill>
                  <a:schemeClr val="bg2"/>
                </a:solidFill>
              </a:defRPr>
            </a:lvl2pPr>
            <a:lvl3pPr marL="1255713" indent="-166688">
              <a:buClr>
                <a:schemeClr val="bg2"/>
              </a:buClr>
              <a:buSzPct val="100000"/>
              <a:buFontTx/>
              <a:buBlip>
                <a:blip r:embed="rId3"/>
              </a:buBlip>
              <a:defRPr sz="2000">
                <a:solidFill>
                  <a:schemeClr val="bg2"/>
                </a:solidFill>
              </a:defRPr>
            </a:lvl3pPr>
            <a:lvl4pPr marL="1774825" indent="-228600"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</a:defRPr>
            </a:lvl4pPr>
            <a:lvl5pPr marL="2117725" indent="-228600">
              <a:buClr>
                <a:schemeClr val="bg2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98348" y="1104900"/>
            <a:ext cx="9976104" cy="525463"/>
          </a:xfrm>
        </p:spPr>
        <p:txBody>
          <a:bodyPr/>
          <a:lstStyle>
            <a:lvl1pPr marL="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marL="571500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marL="10890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marL="15462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marL="1889125" indent="0" algn="ctr">
              <a:buFontTx/>
              <a:buNone/>
              <a:defRPr sz="28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2211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82" y="1822689"/>
            <a:ext cx="7471081" cy="535531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3600" b="1" i="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64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3209544"/>
            <a:ext cx="10972800" cy="2962656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24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81" y="1822689"/>
            <a:ext cx="7470648" cy="535531"/>
          </a:xfrm>
        </p:spPr>
        <p:txBody>
          <a:bodyPr>
            <a:noAutofit/>
          </a:bodyPr>
          <a:lstStyle>
            <a:lvl1pPr algn="ctr">
              <a:lnSpc>
                <a:spcPct val="90000"/>
              </a:lnSpc>
              <a:defRPr sz="3200" i="1" cap="none" baseline="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682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Pi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chemeClr val="bg1">
                  <a:alpha val="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77" y="5068977"/>
            <a:ext cx="7470648" cy="53553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 i="1" cap="none" baseline="0">
                <a:solidFill>
                  <a:srgbClr val="B51377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222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172200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0" y="0"/>
            <a:ext cx="10972800" cy="6172200"/>
          </a:xfrm>
          <a:prstGeom prst="rect">
            <a:avLst/>
          </a:prstGeom>
          <a:gradFill>
            <a:gsLst>
              <a:gs pos="0">
                <a:schemeClr val="bg1">
                  <a:alpha val="4000"/>
                </a:schemeClr>
              </a:gs>
              <a:gs pos="100000">
                <a:schemeClr val="bg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8977" y="5068977"/>
            <a:ext cx="7470648" cy="535531"/>
          </a:xfrm>
        </p:spPr>
        <p:txBody>
          <a:bodyPr anchor="b">
            <a:noAutofit/>
          </a:bodyPr>
          <a:lstStyle>
            <a:lvl1pPr algn="l">
              <a:lnSpc>
                <a:spcPct val="90000"/>
              </a:lnSpc>
              <a:defRPr sz="3200" i="1" cap="none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7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 userDrawn="1"/>
        </p:nvGrpSpPr>
        <p:grpSpPr>
          <a:xfrm>
            <a:off x="0" y="0"/>
            <a:ext cx="10972800" cy="6172200"/>
            <a:chOff x="0" y="0"/>
            <a:chExt cx="10972800" cy="6172200"/>
          </a:xfrm>
        </p:grpSpPr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0972800" cy="61722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 userDrawn="1"/>
          </p:nvSpPr>
          <p:spPr>
            <a:xfrm>
              <a:off x="0" y="0"/>
              <a:ext cx="10972800" cy="6172200"/>
            </a:xfrm>
            <a:prstGeom prst="rect">
              <a:avLst/>
            </a:pr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9743" y="377637"/>
            <a:ext cx="9973315" cy="560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7402" y="1868143"/>
            <a:ext cx="9948931" cy="3908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10153706" y="5868504"/>
            <a:ext cx="601048" cy="111022"/>
            <a:chOff x="1346200" y="-720726"/>
            <a:chExt cx="2990850" cy="552450"/>
          </a:xfrm>
        </p:grpSpPr>
        <p:sp>
          <p:nvSpPr>
            <p:cNvPr id="16" name="Freeform 15"/>
            <p:cNvSpPr>
              <a:spLocks noEditPoints="1"/>
            </p:cNvSpPr>
            <p:nvPr userDrawn="1"/>
          </p:nvSpPr>
          <p:spPr bwMode="auto">
            <a:xfrm>
              <a:off x="4270375" y="-306388"/>
              <a:ext cx="66675" cy="65088"/>
            </a:xfrm>
            <a:custGeom>
              <a:avLst/>
              <a:gdLst>
                <a:gd name="T0" fmla="*/ 36 w 87"/>
                <a:gd name="T1" fmla="*/ 37 h 83"/>
                <a:gd name="T2" fmla="*/ 36 w 87"/>
                <a:gd name="T3" fmla="*/ 26 h 83"/>
                <a:gd name="T4" fmla="*/ 43 w 87"/>
                <a:gd name="T5" fmla="*/ 26 h 83"/>
                <a:gd name="T6" fmla="*/ 52 w 87"/>
                <a:gd name="T7" fmla="*/ 31 h 83"/>
                <a:gd name="T8" fmla="*/ 45 w 87"/>
                <a:gd name="T9" fmla="*/ 37 h 83"/>
                <a:gd name="T10" fmla="*/ 36 w 87"/>
                <a:gd name="T11" fmla="*/ 37 h 83"/>
                <a:gd name="T12" fmla="*/ 36 w 87"/>
                <a:gd name="T13" fmla="*/ 45 h 83"/>
                <a:gd name="T14" fmla="*/ 41 w 87"/>
                <a:gd name="T15" fmla="*/ 45 h 83"/>
                <a:gd name="T16" fmla="*/ 52 w 87"/>
                <a:gd name="T17" fmla="*/ 63 h 83"/>
                <a:gd name="T18" fmla="*/ 63 w 87"/>
                <a:gd name="T19" fmla="*/ 63 h 83"/>
                <a:gd name="T20" fmla="*/ 52 w 87"/>
                <a:gd name="T21" fmla="*/ 44 h 83"/>
                <a:gd name="T22" fmla="*/ 63 w 87"/>
                <a:gd name="T23" fmla="*/ 32 h 83"/>
                <a:gd name="T24" fmla="*/ 44 w 87"/>
                <a:gd name="T25" fmla="*/ 19 h 83"/>
                <a:gd name="T26" fmla="*/ 26 w 87"/>
                <a:gd name="T27" fmla="*/ 19 h 83"/>
                <a:gd name="T28" fmla="*/ 26 w 87"/>
                <a:gd name="T29" fmla="*/ 63 h 83"/>
                <a:gd name="T30" fmla="*/ 36 w 87"/>
                <a:gd name="T31" fmla="*/ 63 h 83"/>
                <a:gd name="T32" fmla="*/ 36 w 87"/>
                <a:gd name="T33" fmla="*/ 45 h 83"/>
                <a:gd name="T34" fmla="*/ 87 w 87"/>
                <a:gd name="T35" fmla="*/ 41 h 83"/>
                <a:gd name="T36" fmla="*/ 44 w 87"/>
                <a:gd name="T37" fmla="*/ 0 h 83"/>
                <a:gd name="T38" fmla="*/ 0 w 87"/>
                <a:gd name="T39" fmla="*/ 41 h 83"/>
                <a:gd name="T40" fmla="*/ 44 w 87"/>
                <a:gd name="T41" fmla="*/ 83 h 83"/>
                <a:gd name="T42" fmla="*/ 87 w 87"/>
                <a:gd name="T43" fmla="*/ 41 h 83"/>
                <a:gd name="T44" fmla="*/ 74 w 87"/>
                <a:gd name="T45" fmla="*/ 41 h 83"/>
                <a:gd name="T46" fmla="*/ 44 w 87"/>
                <a:gd name="T47" fmla="*/ 73 h 83"/>
                <a:gd name="T48" fmla="*/ 44 w 87"/>
                <a:gd name="T49" fmla="*/ 73 h 83"/>
                <a:gd name="T50" fmla="*/ 13 w 87"/>
                <a:gd name="T51" fmla="*/ 41 h 83"/>
                <a:gd name="T52" fmla="*/ 44 w 87"/>
                <a:gd name="T53" fmla="*/ 9 h 83"/>
                <a:gd name="T54" fmla="*/ 74 w 87"/>
                <a:gd name="T55" fmla="*/ 41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7" h="83">
                  <a:moveTo>
                    <a:pt x="36" y="37"/>
                  </a:moveTo>
                  <a:cubicBezTo>
                    <a:pt x="36" y="26"/>
                    <a:pt x="36" y="26"/>
                    <a:pt x="36" y="26"/>
                  </a:cubicBezTo>
                  <a:cubicBezTo>
                    <a:pt x="43" y="26"/>
                    <a:pt x="43" y="26"/>
                    <a:pt x="43" y="26"/>
                  </a:cubicBezTo>
                  <a:cubicBezTo>
                    <a:pt x="47" y="26"/>
                    <a:pt x="52" y="27"/>
                    <a:pt x="52" y="31"/>
                  </a:cubicBezTo>
                  <a:cubicBezTo>
                    <a:pt x="52" y="36"/>
                    <a:pt x="50" y="37"/>
                    <a:pt x="45" y="37"/>
                  </a:cubicBezTo>
                  <a:cubicBezTo>
                    <a:pt x="36" y="37"/>
                    <a:pt x="36" y="37"/>
                    <a:pt x="36" y="37"/>
                  </a:cubicBezTo>
                  <a:moveTo>
                    <a:pt x="36" y="45"/>
                  </a:moveTo>
                  <a:cubicBezTo>
                    <a:pt x="41" y="45"/>
                    <a:pt x="41" y="45"/>
                    <a:pt x="41" y="45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63" y="63"/>
                    <a:pt x="63" y="63"/>
                    <a:pt x="63" y="63"/>
                  </a:cubicBezTo>
                  <a:cubicBezTo>
                    <a:pt x="52" y="44"/>
                    <a:pt x="52" y="44"/>
                    <a:pt x="52" y="44"/>
                  </a:cubicBezTo>
                  <a:cubicBezTo>
                    <a:pt x="58" y="43"/>
                    <a:pt x="63" y="41"/>
                    <a:pt x="63" y="32"/>
                  </a:cubicBezTo>
                  <a:cubicBezTo>
                    <a:pt x="63" y="22"/>
                    <a:pt x="56" y="19"/>
                    <a:pt x="44" y="19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63"/>
                    <a:pt x="26" y="63"/>
                    <a:pt x="26" y="63"/>
                  </a:cubicBezTo>
                  <a:cubicBezTo>
                    <a:pt x="36" y="63"/>
                    <a:pt x="36" y="63"/>
                    <a:pt x="36" y="63"/>
                  </a:cubicBezTo>
                  <a:cubicBezTo>
                    <a:pt x="36" y="45"/>
                    <a:pt x="36" y="45"/>
                    <a:pt x="36" y="45"/>
                  </a:cubicBezTo>
                  <a:moveTo>
                    <a:pt x="87" y="41"/>
                  </a:moveTo>
                  <a:cubicBezTo>
                    <a:pt x="87" y="15"/>
                    <a:pt x="66" y="0"/>
                    <a:pt x="44" y="0"/>
                  </a:cubicBezTo>
                  <a:cubicBezTo>
                    <a:pt x="21" y="0"/>
                    <a:pt x="0" y="15"/>
                    <a:pt x="0" y="41"/>
                  </a:cubicBezTo>
                  <a:cubicBezTo>
                    <a:pt x="0" y="67"/>
                    <a:pt x="21" y="83"/>
                    <a:pt x="44" y="83"/>
                  </a:cubicBezTo>
                  <a:cubicBezTo>
                    <a:pt x="66" y="83"/>
                    <a:pt x="87" y="67"/>
                    <a:pt x="87" y="41"/>
                  </a:cubicBezTo>
                  <a:moveTo>
                    <a:pt x="74" y="41"/>
                  </a:moveTo>
                  <a:cubicBezTo>
                    <a:pt x="74" y="60"/>
                    <a:pt x="60" y="73"/>
                    <a:pt x="44" y="73"/>
                  </a:cubicBezTo>
                  <a:cubicBezTo>
                    <a:pt x="44" y="73"/>
                    <a:pt x="44" y="73"/>
                    <a:pt x="44" y="73"/>
                  </a:cubicBezTo>
                  <a:cubicBezTo>
                    <a:pt x="26" y="73"/>
                    <a:pt x="13" y="60"/>
                    <a:pt x="13" y="41"/>
                  </a:cubicBezTo>
                  <a:cubicBezTo>
                    <a:pt x="13" y="22"/>
                    <a:pt x="26" y="9"/>
                    <a:pt x="44" y="9"/>
                  </a:cubicBezTo>
                  <a:cubicBezTo>
                    <a:pt x="60" y="9"/>
                    <a:pt x="74" y="22"/>
                    <a:pt x="74" y="4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6"/>
            <p:cNvSpPr>
              <a:spLocks noEditPoints="1"/>
            </p:cNvSpPr>
            <p:nvPr userDrawn="1"/>
          </p:nvSpPr>
          <p:spPr bwMode="auto">
            <a:xfrm>
              <a:off x="2316163" y="-617538"/>
              <a:ext cx="1933575" cy="365125"/>
            </a:xfrm>
            <a:custGeom>
              <a:avLst/>
              <a:gdLst>
                <a:gd name="T0" fmla="*/ 1048 w 2520"/>
                <a:gd name="T1" fmla="*/ 0 h 472"/>
                <a:gd name="T2" fmla="*/ 1048 w 2520"/>
                <a:gd name="T3" fmla="*/ 472 h 472"/>
                <a:gd name="T4" fmla="*/ 1181 w 2520"/>
                <a:gd name="T5" fmla="*/ 472 h 472"/>
                <a:gd name="T6" fmla="*/ 1181 w 2520"/>
                <a:gd name="T7" fmla="*/ 0 h 472"/>
                <a:gd name="T8" fmla="*/ 1048 w 2520"/>
                <a:gd name="T9" fmla="*/ 0 h 472"/>
                <a:gd name="T10" fmla="*/ 0 w 2520"/>
                <a:gd name="T11" fmla="*/ 0 h 472"/>
                <a:gd name="T12" fmla="*/ 0 w 2520"/>
                <a:gd name="T13" fmla="*/ 472 h 472"/>
                <a:gd name="T14" fmla="*/ 134 w 2520"/>
                <a:gd name="T15" fmla="*/ 472 h 472"/>
                <a:gd name="T16" fmla="*/ 134 w 2520"/>
                <a:gd name="T17" fmla="*/ 105 h 472"/>
                <a:gd name="T18" fmla="*/ 239 w 2520"/>
                <a:gd name="T19" fmla="*/ 106 h 472"/>
                <a:gd name="T20" fmla="*/ 314 w 2520"/>
                <a:gd name="T21" fmla="*/ 132 h 472"/>
                <a:gd name="T22" fmla="*/ 344 w 2520"/>
                <a:gd name="T23" fmla="*/ 257 h 472"/>
                <a:gd name="T24" fmla="*/ 344 w 2520"/>
                <a:gd name="T25" fmla="*/ 472 h 472"/>
                <a:gd name="T26" fmla="*/ 474 w 2520"/>
                <a:gd name="T27" fmla="*/ 472 h 472"/>
                <a:gd name="T28" fmla="*/ 474 w 2520"/>
                <a:gd name="T29" fmla="*/ 211 h 472"/>
                <a:gd name="T30" fmla="*/ 239 w 2520"/>
                <a:gd name="T31" fmla="*/ 0 h 472"/>
                <a:gd name="T32" fmla="*/ 0 w 2520"/>
                <a:gd name="T33" fmla="*/ 0 h 472"/>
                <a:gd name="T34" fmla="*/ 1262 w 2520"/>
                <a:gd name="T35" fmla="*/ 0 h 472"/>
                <a:gd name="T36" fmla="*/ 1262 w 2520"/>
                <a:gd name="T37" fmla="*/ 472 h 472"/>
                <a:gd name="T38" fmla="*/ 1479 w 2520"/>
                <a:gd name="T39" fmla="*/ 472 h 472"/>
                <a:gd name="T40" fmla="*/ 1672 w 2520"/>
                <a:gd name="T41" fmla="*/ 410 h 472"/>
                <a:gd name="T42" fmla="*/ 1719 w 2520"/>
                <a:gd name="T43" fmla="*/ 242 h 472"/>
                <a:gd name="T44" fmla="*/ 1676 w 2520"/>
                <a:gd name="T45" fmla="*/ 79 h 472"/>
                <a:gd name="T46" fmla="*/ 1449 w 2520"/>
                <a:gd name="T47" fmla="*/ 0 h 472"/>
                <a:gd name="T48" fmla="*/ 1262 w 2520"/>
                <a:gd name="T49" fmla="*/ 0 h 472"/>
                <a:gd name="T50" fmla="*/ 1395 w 2520"/>
                <a:gd name="T51" fmla="*/ 103 h 472"/>
                <a:gd name="T52" fmla="*/ 1452 w 2520"/>
                <a:gd name="T53" fmla="*/ 103 h 472"/>
                <a:gd name="T54" fmla="*/ 1589 w 2520"/>
                <a:gd name="T55" fmla="*/ 237 h 472"/>
                <a:gd name="T56" fmla="*/ 1452 w 2520"/>
                <a:gd name="T57" fmla="*/ 372 h 472"/>
                <a:gd name="T58" fmla="*/ 1395 w 2520"/>
                <a:gd name="T59" fmla="*/ 372 h 472"/>
                <a:gd name="T60" fmla="*/ 1395 w 2520"/>
                <a:gd name="T61" fmla="*/ 103 h 472"/>
                <a:gd name="T62" fmla="*/ 856 w 2520"/>
                <a:gd name="T63" fmla="*/ 0 h 472"/>
                <a:gd name="T64" fmla="*/ 745 w 2520"/>
                <a:gd name="T65" fmla="*/ 374 h 472"/>
                <a:gd name="T66" fmla="*/ 638 w 2520"/>
                <a:gd name="T67" fmla="*/ 0 h 472"/>
                <a:gd name="T68" fmla="*/ 494 w 2520"/>
                <a:gd name="T69" fmla="*/ 0 h 472"/>
                <a:gd name="T70" fmla="*/ 646 w 2520"/>
                <a:gd name="T71" fmla="*/ 472 h 472"/>
                <a:gd name="T72" fmla="*/ 838 w 2520"/>
                <a:gd name="T73" fmla="*/ 472 h 472"/>
                <a:gd name="T74" fmla="*/ 992 w 2520"/>
                <a:gd name="T75" fmla="*/ 0 h 472"/>
                <a:gd name="T76" fmla="*/ 856 w 2520"/>
                <a:gd name="T77" fmla="*/ 0 h 472"/>
                <a:gd name="T78" fmla="*/ 1781 w 2520"/>
                <a:gd name="T79" fmla="*/ 472 h 472"/>
                <a:gd name="T80" fmla="*/ 1915 w 2520"/>
                <a:gd name="T81" fmla="*/ 472 h 472"/>
                <a:gd name="T82" fmla="*/ 1915 w 2520"/>
                <a:gd name="T83" fmla="*/ 0 h 472"/>
                <a:gd name="T84" fmla="*/ 1781 w 2520"/>
                <a:gd name="T85" fmla="*/ 0 h 472"/>
                <a:gd name="T86" fmla="*/ 1781 w 2520"/>
                <a:gd name="T87" fmla="*/ 472 h 472"/>
                <a:gd name="T88" fmla="*/ 2155 w 2520"/>
                <a:gd name="T89" fmla="*/ 1 h 472"/>
                <a:gd name="T90" fmla="*/ 1969 w 2520"/>
                <a:gd name="T91" fmla="*/ 472 h 472"/>
                <a:gd name="T92" fmla="*/ 2100 w 2520"/>
                <a:gd name="T93" fmla="*/ 472 h 472"/>
                <a:gd name="T94" fmla="*/ 2130 w 2520"/>
                <a:gd name="T95" fmla="*/ 389 h 472"/>
                <a:gd name="T96" fmla="*/ 2350 w 2520"/>
                <a:gd name="T97" fmla="*/ 389 h 472"/>
                <a:gd name="T98" fmla="*/ 2378 w 2520"/>
                <a:gd name="T99" fmla="*/ 472 h 472"/>
                <a:gd name="T100" fmla="*/ 2520 w 2520"/>
                <a:gd name="T101" fmla="*/ 472 h 472"/>
                <a:gd name="T102" fmla="*/ 2333 w 2520"/>
                <a:gd name="T103" fmla="*/ 1 h 472"/>
                <a:gd name="T104" fmla="*/ 2155 w 2520"/>
                <a:gd name="T105" fmla="*/ 1 h 472"/>
                <a:gd name="T106" fmla="*/ 2241 w 2520"/>
                <a:gd name="T107" fmla="*/ 87 h 472"/>
                <a:gd name="T108" fmla="*/ 2322 w 2520"/>
                <a:gd name="T109" fmla="*/ 307 h 472"/>
                <a:gd name="T110" fmla="*/ 2158 w 2520"/>
                <a:gd name="T111" fmla="*/ 307 h 472"/>
                <a:gd name="T112" fmla="*/ 2241 w 2520"/>
                <a:gd name="T113" fmla="*/ 87 h 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2520" h="472">
                  <a:moveTo>
                    <a:pt x="1048" y="0"/>
                  </a:moveTo>
                  <a:cubicBezTo>
                    <a:pt x="1048" y="472"/>
                    <a:pt x="1048" y="472"/>
                    <a:pt x="1048" y="472"/>
                  </a:cubicBezTo>
                  <a:cubicBezTo>
                    <a:pt x="1181" y="472"/>
                    <a:pt x="1181" y="472"/>
                    <a:pt x="1181" y="472"/>
                  </a:cubicBezTo>
                  <a:cubicBezTo>
                    <a:pt x="1181" y="0"/>
                    <a:pt x="1181" y="0"/>
                    <a:pt x="1181" y="0"/>
                  </a:cubicBezTo>
                  <a:lnTo>
                    <a:pt x="1048" y="0"/>
                  </a:lnTo>
                  <a:close/>
                  <a:moveTo>
                    <a:pt x="0" y="0"/>
                  </a:moveTo>
                  <a:cubicBezTo>
                    <a:pt x="0" y="472"/>
                    <a:pt x="0" y="472"/>
                    <a:pt x="0" y="472"/>
                  </a:cubicBezTo>
                  <a:cubicBezTo>
                    <a:pt x="134" y="472"/>
                    <a:pt x="134" y="472"/>
                    <a:pt x="134" y="472"/>
                  </a:cubicBezTo>
                  <a:cubicBezTo>
                    <a:pt x="134" y="105"/>
                    <a:pt x="134" y="105"/>
                    <a:pt x="134" y="105"/>
                  </a:cubicBezTo>
                  <a:cubicBezTo>
                    <a:pt x="239" y="106"/>
                    <a:pt x="239" y="106"/>
                    <a:pt x="239" y="106"/>
                  </a:cubicBezTo>
                  <a:cubicBezTo>
                    <a:pt x="273" y="106"/>
                    <a:pt x="297" y="114"/>
                    <a:pt x="314" y="132"/>
                  </a:cubicBezTo>
                  <a:cubicBezTo>
                    <a:pt x="335" y="154"/>
                    <a:pt x="344" y="191"/>
                    <a:pt x="344" y="257"/>
                  </a:cubicBezTo>
                  <a:cubicBezTo>
                    <a:pt x="344" y="472"/>
                    <a:pt x="344" y="472"/>
                    <a:pt x="344" y="472"/>
                  </a:cubicBezTo>
                  <a:cubicBezTo>
                    <a:pt x="474" y="472"/>
                    <a:pt x="474" y="472"/>
                    <a:pt x="474" y="472"/>
                  </a:cubicBezTo>
                  <a:cubicBezTo>
                    <a:pt x="474" y="211"/>
                    <a:pt x="474" y="211"/>
                    <a:pt x="474" y="211"/>
                  </a:cubicBezTo>
                  <a:cubicBezTo>
                    <a:pt x="474" y="25"/>
                    <a:pt x="355" y="0"/>
                    <a:pt x="239" y="0"/>
                  </a:cubicBezTo>
                  <a:lnTo>
                    <a:pt x="0" y="0"/>
                  </a:lnTo>
                  <a:close/>
                  <a:moveTo>
                    <a:pt x="1262" y="0"/>
                  </a:moveTo>
                  <a:cubicBezTo>
                    <a:pt x="1262" y="472"/>
                    <a:pt x="1262" y="472"/>
                    <a:pt x="1262" y="472"/>
                  </a:cubicBezTo>
                  <a:cubicBezTo>
                    <a:pt x="1479" y="472"/>
                    <a:pt x="1479" y="472"/>
                    <a:pt x="1479" y="472"/>
                  </a:cubicBezTo>
                  <a:cubicBezTo>
                    <a:pt x="1594" y="472"/>
                    <a:pt x="1631" y="453"/>
                    <a:pt x="1672" y="410"/>
                  </a:cubicBezTo>
                  <a:cubicBezTo>
                    <a:pt x="1701" y="380"/>
                    <a:pt x="1719" y="314"/>
                    <a:pt x="1719" y="242"/>
                  </a:cubicBezTo>
                  <a:cubicBezTo>
                    <a:pt x="1719" y="175"/>
                    <a:pt x="1704" y="116"/>
                    <a:pt x="1676" y="79"/>
                  </a:cubicBezTo>
                  <a:cubicBezTo>
                    <a:pt x="1627" y="13"/>
                    <a:pt x="1556" y="0"/>
                    <a:pt x="1449" y="0"/>
                  </a:cubicBezTo>
                  <a:lnTo>
                    <a:pt x="1262" y="0"/>
                  </a:lnTo>
                  <a:close/>
                  <a:moveTo>
                    <a:pt x="1395" y="103"/>
                  </a:moveTo>
                  <a:cubicBezTo>
                    <a:pt x="1452" y="103"/>
                    <a:pt x="1452" y="103"/>
                    <a:pt x="1452" y="103"/>
                  </a:cubicBezTo>
                  <a:cubicBezTo>
                    <a:pt x="1535" y="103"/>
                    <a:pt x="1589" y="140"/>
                    <a:pt x="1589" y="237"/>
                  </a:cubicBezTo>
                  <a:cubicBezTo>
                    <a:pt x="1589" y="334"/>
                    <a:pt x="1535" y="372"/>
                    <a:pt x="1452" y="372"/>
                  </a:cubicBezTo>
                  <a:cubicBezTo>
                    <a:pt x="1395" y="372"/>
                    <a:pt x="1395" y="372"/>
                    <a:pt x="1395" y="372"/>
                  </a:cubicBezTo>
                  <a:lnTo>
                    <a:pt x="1395" y="103"/>
                  </a:lnTo>
                  <a:close/>
                  <a:moveTo>
                    <a:pt x="856" y="0"/>
                  </a:moveTo>
                  <a:cubicBezTo>
                    <a:pt x="745" y="374"/>
                    <a:pt x="745" y="374"/>
                    <a:pt x="745" y="374"/>
                  </a:cubicBezTo>
                  <a:cubicBezTo>
                    <a:pt x="638" y="0"/>
                    <a:pt x="638" y="0"/>
                    <a:pt x="638" y="0"/>
                  </a:cubicBezTo>
                  <a:cubicBezTo>
                    <a:pt x="494" y="0"/>
                    <a:pt x="494" y="0"/>
                    <a:pt x="494" y="0"/>
                  </a:cubicBezTo>
                  <a:cubicBezTo>
                    <a:pt x="646" y="472"/>
                    <a:pt x="646" y="472"/>
                    <a:pt x="646" y="472"/>
                  </a:cubicBezTo>
                  <a:cubicBezTo>
                    <a:pt x="838" y="472"/>
                    <a:pt x="838" y="472"/>
                    <a:pt x="838" y="472"/>
                  </a:cubicBezTo>
                  <a:cubicBezTo>
                    <a:pt x="992" y="0"/>
                    <a:pt x="992" y="0"/>
                    <a:pt x="992" y="0"/>
                  </a:cubicBezTo>
                  <a:lnTo>
                    <a:pt x="856" y="0"/>
                  </a:lnTo>
                  <a:close/>
                  <a:moveTo>
                    <a:pt x="1781" y="472"/>
                  </a:moveTo>
                  <a:cubicBezTo>
                    <a:pt x="1915" y="472"/>
                    <a:pt x="1915" y="472"/>
                    <a:pt x="1915" y="472"/>
                  </a:cubicBezTo>
                  <a:cubicBezTo>
                    <a:pt x="1915" y="0"/>
                    <a:pt x="1915" y="0"/>
                    <a:pt x="1915" y="0"/>
                  </a:cubicBezTo>
                  <a:cubicBezTo>
                    <a:pt x="1781" y="0"/>
                    <a:pt x="1781" y="0"/>
                    <a:pt x="1781" y="0"/>
                  </a:cubicBezTo>
                  <a:lnTo>
                    <a:pt x="1781" y="472"/>
                  </a:lnTo>
                  <a:close/>
                  <a:moveTo>
                    <a:pt x="2155" y="1"/>
                  </a:moveTo>
                  <a:cubicBezTo>
                    <a:pt x="1969" y="472"/>
                    <a:pt x="1969" y="472"/>
                    <a:pt x="1969" y="472"/>
                  </a:cubicBezTo>
                  <a:cubicBezTo>
                    <a:pt x="2100" y="472"/>
                    <a:pt x="2100" y="472"/>
                    <a:pt x="2100" y="472"/>
                  </a:cubicBezTo>
                  <a:cubicBezTo>
                    <a:pt x="2130" y="389"/>
                    <a:pt x="2130" y="389"/>
                    <a:pt x="2130" y="389"/>
                  </a:cubicBezTo>
                  <a:cubicBezTo>
                    <a:pt x="2350" y="389"/>
                    <a:pt x="2350" y="389"/>
                    <a:pt x="2350" y="389"/>
                  </a:cubicBezTo>
                  <a:cubicBezTo>
                    <a:pt x="2378" y="472"/>
                    <a:pt x="2378" y="472"/>
                    <a:pt x="2378" y="472"/>
                  </a:cubicBezTo>
                  <a:cubicBezTo>
                    <a:pt x="2520" y="472"/>
                    <a:pt x="2520" y="472"/>
                    <a:pt x="2520" y="472"/>
                  </a:cubicBezTo>
                  <a:cubicBezTo>
                    <a:pt x="2333" y="1"/>
                    <a:pt x="2333" y="1"/>
                    <a:pt x="2333" y="1"/>
                  </a:cubicBezTo>
                  <a:lnTo>
                    <a:pt x="2155" y="1"/>
                  </a:lnTo>
                  <a:close/>
                  <a:moveTo>
                    <a:pt x="2241" y="87"/>
                  </a:moveTo>
                  <a:cubicBezTo>
                    <a:pt x="2322" y="307"/>
                    <a:pt x="2322" y="307"/>
                    <a:pt x="2322" y="307"/>
                  </a:cubicBezTo>
                  <a:cubicBezTo>
                    <a:pt x="2158" y="307"/>
                    <a:pt x="2158" y="307"/>
                    <a:pt x="2158" y="307"/>
                  </a:cubicBezTo>
                  <a:lnTo>
                    <a:pt x="2241" y="8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7"/>
            <p:cNvSpPr>
              <a:spLocks noEditPoints="1"/>
            </p:cNvSpPr>
            <p:nvPr userDrawn="1"/>
          </p:nvSpPr>
          <p:spPr bwMode="auto">
            <a:xfrm>
              <a:off x="1346200" y="-720726"/>
              <a:ext cx="831850" cy="552450"/>
            </a:xfrm>
            <a:custGeom>
              <a:avLst/>
              <a:gdLst>
                <a:gd name="T0" fmla="*/ 405 w 1086"/>
                <a:gd name="T1" fmla="*/ 214 h 718"/>
                <a:gd name="T2" fmla="*/ 405 w 1086"/>
                <a:gd name="T3" fmla="*/ 149 h 718"/>
                <a:gd name="T4" fmla="*/ 424 w 1086"/>
                <a:gd name="T5" fmla="*/ 148 h 718"/>
                <a:gd name="T6" fmla="*/ 719 w 1086"/>
                <a:gd name="T7" fmla="*/ 301 h 718"/>
                <a:gd name="T8" fmla="*/ 458 w 1086"/>
                <a:gd name="T9" fmla="*/ 476 h 718"/>
                <a:gd name="T10" fmla="*/ 405 w 1086"/>
                <a:gd name="T11" fmla="*/ 467 h 718"/>
                <a:gd name="T12" fmla="*/ 405 w 1086"/>
                <a:gd name="T13" fmla="*/ 270 h 718"/>
                <a:gd name="T14" fmla="*/ 530 w 1086"/>
                <a:gd name="T15" fmla="*/ 378 h 718"/>
                <a:gd name="T16" fmla="*/ 622 w 1086"/>
                <a:gd name="T17" fmla="*/ 300 h 718"/>
                <a:gd name="T18" fmla="*/ 441 w 1086"/>
                <a:gd name="T19" fmla="*/ 212 h 718"/>
                <a:gd name="T20" fmla="*/ 405 w 1086"/>
                <a:gd name="T21" fmla="*/ 214 h 718"/>
                <a:gd name="T22" fmla="*/ 405 w 1086"/>
                <a:gd name="T23" fmla="*/ 0 h 718"/>
                <a:gd name="T24" fmla="*/ 405 w 1086"/>
                <a:gd name="T25" fmla="*/ 97 h 718"/>
                <a:gd name="T26" fmla="*/ 424 w 1086"/>
                <a:gd name="T27" fmla="*/ 95 h 718"/>
                <a:gd name="T28" fmla="*/ 832 w 1086"/>
                <a:gd name="T29" fmla="*/ 298 h 718"/>
                <a:gd name="T30" fmla="*/ 455 w 1086"/>
                <a:gd name="T31" fmla="*/ 523 h 718"/>
                <a:gd name="T32" fmla="*/ 405 w 1086"/>
                <a:gd name="T33" fmla="*/ 518 h 718"/>
                <a:gd name="T34" fmla="*/ 405 w 1086"/>
                <a:gd name="T35" fmla="*/ 578 h 718"/>
                <a:gd name="T36" fmla="*/ 447 w 1086"/>
                <a:gd name="T37" fmla="*/ 581 h 718"/>
                <a:gd name="T38" fmla="*/ 881 w 1086"/>
                <a:gd name="T39" fmla="*/ 381 h 718"/>
                <a:gd name="T40" fmla="*/ 1004 w 1086"/>
                <a:gd name="T41" fmla="*/ 456 h 718"/>
                <a:gd name="T42" fmla="*/ 449 w 1086"/>
                <a:gd name="T43" fmla="*/ 636 h 718"/>
                <a:gd name="T44" fmla="*/ 405 w 1086"/>
                <a:gd name="T45" fmla="*/ 634 h 718"/>
                <a:gd name="T46" fmla="*/ 405 w 1086"/>
                <a:gd name="T47" fmla="*/ 718 h 718"/>
                <a:gd name="T48" fmla="*/ 1086 w 1086"/>
                <a:gd name="T49" fmla="*/ 718 h 718"/>
                <a:gd name="T50" fmla="*/ 1086 w 1086"/>
                <a:gd name="T51" fmla="*/ 0 h 718"/>
                <a:gd name="T52" fmla="*/ 405 w 1086"/>
                <a:gd name="T53" fmla="*/ 0 h 718"/>
                <a:gd name="T54" fmla="*/ 405 w 1086"/>
                <a:gd name="T55" fmla="*/ 467 h 718"/>
                <a:gd name="T56" fmla="*/ 405 w 1086"/>
                <a:gd name="T57" fmla="*/ 518 h 718"/>
                <a:gd name="T58" fmla="*/ 194 w 1086"/>
                <a:gd name="T59" fmla="*/ 317 h 718"/>
                <a:gd name="T60" fmla="*/ 405 w 1086"/>
                <a:gd name="T61" fmla="*/ 214 h 718"/>
                <a:gd name="T62" fmla="*/ 405 w 1086"/>
                <a:gd name="T63" fmla="*/ 270 h 718"/>
                <a:gd name="T64" fmla="*/ 405 w 1086"/>
                <a:gd name="T65" fmla="*/ 270 h 718"/>
                <a:gd name="T66" fmla="*/ 281 w 1086"/>
                <a:gd name="T67" fmla="*/ 327 h 718"/>
                <a:gd name="T68" fmla="*/ 405 w 1086"/>
                <a:gd name="T69" fmla="*/ 467 h 718"/>
                <a:gd name="T70" fmla="*/ 111 w 1086"/>
                <a:gd name="T71" fmla="*/ 309 h 718"/>
                <a:gd name="T72" fmla="*/ 405 w 1086"/>
                <a:gd name="T73" fmla="*/ 149 h 718"/>
                <a:gd name="T74" fmla="*/ 405 w 1086"/>
                <a:gd name="T75" fmla="*/ 97 h 718"/>
                <a:gd name="T76" fmla="*/ 0 w 1086"/>
                <a:gd name="T77" fmla="*/ 298 h 718"/>
                <a:gd name="T78" fmla="*/ 405 w 1086"/>
                <a:gd name="T79" fmla="*/ 634 h 718"/>
                <a:gd name="T80" fmla="*/ 405 w 1086"/>
                <a:gd name="T81" fmla="*/ 578 h 718"/>
                <a:gd name="T82" fmla="*/ 111 w 1086"/>
                <a:gd name="T83" fmla="*/ 309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086" h="718">
                  <a:moveTo>
                    <a:pt x="405" y="214"/>
                  </a:moveTo>
                  <a:cubicBezTo>
                    <a:pt x="405" y="149"/>
                    <a:pt x="405" y="149"/>
                    <a:pt x="405" y="149"/>
                  </a:cubicBezTo>
                  <a:cubicBezTo>
                    <a:pt x="412" y="149"/>
                    <a:pt x="418" y="148"/>
                    <a:pt x="424" y="148"/>
                  </a:cubicBezTo>
                  <a:cubicBezTo>
                    <a:pt x="602" y="143"/>
                    <a:pt x="719" y="301"/>
                    <a:pt x="719" y="301"/>
                  </a:cubicBezTo>
                  <a:cubicBezTo>
                    <a:pt x="719" y="301"/>
                    <a:pt x="593" y="476"/>
                    <a:pt x="458" y="476"/>
                  </a:cubicBezTo>
                  <a:cubicBezTo>
                    <a:pt x="438" y="476"/>
                    <a:pt x="421" y="472"/>
                    <a:pt x="405" y="467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74" y="279"/>
                    <a:pt x="488" y="309"/>
                    <a:pt x="530" y="378"/>
                  </a:cubicBezTo>
                  <a:cubicBezTo>
                    <a:pt x="622" y="300"/>
                    <a:pt x="622" y="300"/>
                    <a:pt x="622" y="300"/>
                  </a:cubicBezTo>
                  <a:cubicBezTo>
                    <a:pt x="622" y="300"/>
                    <a:pt x="555" y="212"/>
                    <a:pt x="441" y="212"/>
                  </a:cubicBezTo>
                  <a:cubicBezTo>
                    <a:pt x="429" y="212"/>
                    <a:pt x="417" y="213"/>
                    <a:pt x="405" y="214"/>
                  </a:cubicBezTo>
                  <a:moveTo>
                    <a:pt x="405" y="0"/>
                  </a:moveTo>
                  <a:cubicBezTo>
                    <a:pt x="405" y="97"/>
                    <a:pt x="405" y="97"/>
                    <a:pt x="405" y="97"/>
                  </a:cubicBezTo>
                  <a:cubicBezTo>
                    <a:pt x="412" y="96"/>
                    <a:pt x="418" y="96"/>
                    <a:pt x="424" y="95"/>
                  </a:cubicBezTo>
                  <a:cubicBezTo>
                    <a:pt x="671" y="87"/>
                    <a:pt x="832" y="298"/>
                    <a:pt x="832" y="298"/>
                  </a:cubicBezTo>
                  <a:cubicBezTo>
                    <a:pt x="832" y="298"/>
                    <a:pt x="647" y="523"/>
                    <a:pt x="455" y="523"/>
                  </a:cubicBezTo>
                  <a:cubicBezTo>
                    <a:pt x="437" y="523"/>
                    <a:pt x="421" y="521"/>
                    <a:pt x="405" y="518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419" y="580"/>
                    <a:pt x="432" y="581"/>
                    <a:pt x="447" y="581"/>
                  </a:cubicBezTo>
                  <a:cubicBezTo>
                    <a:pt x="626" y="581"/>
                    <a:pt x="755" y="489"/>
                    <a:pt x="881" y="381"/>
                  </a:cubicBezTo>
                  <a:cubicBezTo>
                    <a:pt x="902" y="398"/>
                    <a:pt x="987" y="438"/>
                    <a:pt x="1004" y="456"/>
                  </a:cubicBezTo>
                  <a:cubicBezTo>
                    <a:pt x="885" y="556"/>
                    <a:pt x="607" y="636"/>
                    <a:pt x="449" y="636"/>
                  </a:cubicBezTo>
                  <a:cubicBezTo>
                    <a:pt x="434" y="636"/>
                    <a:pt x="420" y="636"/>
                    <a:pt x="405" y="634"/>
                  </a:cubicBezTo>
                  <a:cubicBezTo>
                    <a:pt x="405" y="718"/>
                    <a:pt x="405" y="718"/>
                    <a:pt x="405" y="718"/>
                  </a:cubicBezTo>
                  <a:cubicBezTo>
                    <a:pt x="1086" y="718"/>
                    <a:pt x="1086" y="718"/>
                    <a:pt x="1086" y="718"/>
                  </a:cubicBezTo>
                  <a:cubicBezTo>
                    <a:pt x="1086" y="0"/>
                    <a:pt x="1086" y="0"/>
                    <a:pt x="1086" y="0"/>
                  </a:cubicBezTo>
                  <a:lnTo>
                    <a:pt x="405" y="0"/>
                  </a:lnTo>
                  <a:close/>
                  <a:moveTo>
                    <a:pt x="405" y="467"/>
                  </a:moveTo>
                  <a:cubicBezTo>
                    <a:pt x="405" y="518"/>
                    <a:pt x="405" y="518"/>
                    <a:pt x="405" y="518"/>
                  </a:cubicBezTo>
                  <a:cubicBezTo>
                    <a:pt x="240" y="489"/>
                    <a:pt x="194" y="317"/>
                    <a:pt x="194" y="317"/>
                  </a:cubicBezTo>
                  <a:cubicBezTo>
                    <a:pt x="194" y="317"/>
                    <a:pt x="273" y="228"/>
                    <a:pt x="405" y="214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405" y="270"/>
                    <a:pt x="405" y="270"/>
                    <a:pt x="405" y="270"/>
                  </a:cubicBezTo>
                  <a:cubicBezTo>
                    <a:pt x="336" y="262"/>
                    <a:pt x="281" y="327"/>
                    <a:pt x="281" y="327"/>
                  </a:cubicBezTo>
                  <a:cubicBezTo>
                    <a:pt x="281" y="327"/>
                    <a:pt x="312" y="436"/>
                    <a:pt x="405" y="467"/>
                  </a:cubicBezTo>
                  <a:moveTo>
                    <a:pt x="111" y="309"/>
                  </a:moveTo>
                  <a:cubicBezTo>
                    <a:pt x="111" y="309"/>
                    <a:pt x="209" y="164"/>
                    <a:pt x="405" y="149"/>
                  </a:cubicBezTo>
                  <a:cubicBezTo>
                    <a:pt x="405" y="97"/>
                    <a:pt x="405" y="97"/>
                    <a:pt x="405" y="97"/>
                  </a:cubicBezTo>
                  <a:cubicBezTo>
                    <a:pt x="188" y="114"/>
                    <a:pt x="0" y="298"/>
                    <a:pt x="0" y="298"/>
                  </a:cubicBezTo>
                  <a:cubicBezTo>
                    <a:pt x="0" y="298"/>
                    <a:pt x="106" y="606"/>
                    <a:pt x="405" y="634"/>
                  </a:cubicBezTo>
                  <a:cubicBezTo>
                    <a:pt x="405" y="578"/>
                    <a:pt x="405" y="578"/>
                    <a:pt x="405" y="578"/>
                  </a:cubicBezTo>
                  <a:cubicBezTo>
                    <a:pt x="186" y="551"/>
                    <a:pt x="111" y="309"/>
                    <a:pt x="111" y="3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2" name="TextBox 11"/>
          <p:cNvSpPr txBox="1"/>
          <p:nvPr userDrawn="1"/>
        </p:nvSpPr>
        <p:spPr>
          <a:xfrm>
            <a:off x="9762254" y="5831286"/>
            <a:ext cx="321027" cy="161583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 algn="ctr">
              <a:defRPr sz="4400" cap="all">
                <a:solidFill>
                  <a:schemeClr val="bg1"/>
                </a:solidFill>
                <a:latin typeface="Century Gothic" pitchFamily="34" charset="0"/>
              </a:defRPr>
            </a:lvl1pPr>
          </a:lstStyle>
          <a:p>
            <a:pPr algn="r"/>
            <a:fld id="{9EF62655-870B-4C06-BC3D-C67D37BAE36D}" type="slidenum">
              <a:rPr lang="en-US" sz="850" kern="1200" smtClean="0">
                <a:solidFill>
                  <a:schemeClr val="accent4"/>
                </a:solidFill>
                <a:latin typeface="Trebuchet MS" panose="020B0603020202020204" pitchFamily="34" charset="0"/>
                <a:ea typeface="MS PGothic" pitchFamily="34" charset="-128"/>
                <a:cs typeface="+mn-cs"/>
              </a:rPr>
              <a:pPr algn="r"/>
              <a:t>‹#›</a:t>
            </a:fld>
            <a:r>
              <a:rPr lang="en-US" sz="1050" cap="none" baseline="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 </a:t>
            </a:r>
            <a:endParaRPr lang="en-US" sz="1050" cap="none" dirty="0" smtClean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69072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896" r:id="rId3"/>
    <p:sldLayoutId id="2147483922" r:id="rId4"/>
    <p:sldLayoutId id="2147483917" r:id="rId5"/>
    <p:sldLayoutId id="2147483903" r:id="rId6"/>
    <p:sldLayoutId id="2147483925" r:id="rId7"/>
    <p:sldLayoutId id="2147483920" r:id="rId8"/>
    <p:sldLayoutId id="2147483924" r:id="rId9"/>
    <p:sldLayoutId id="2147483919" r:id="rId10"/>
    <p:sldLayoutId id="2147483918" r:id="rId11"/>
    <p:sldLayoutId id="2147483916" r:id="rId12"/>
    <p:sldLayoutId id="2147483897" r:id="rId13"/>
    <p:sldLayoutId id="2147483898" r:id="rId14"/>
    <p:sldLayoutId id="2147483926" r:id="rId15"/>
    <p:sldLayoutId id="2147483899" r:id="rId16"/>
    <p:sldLayoutId id="2147483901" r:id="rId17"/>
    <p:sldLayoutId id="2147483923" r:id="rId18"/>
    <p:sldLayoutId id="2147483902" r:id="rId19"/>
    <p:sldLayoutId id="2147483915" r:id="rId20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ctr" rtl="0" fontAlgn="base">
        <a:lnSpc>
          <a:spcPct val="80000"/>
        </a:lnSpc>
        <a:spcBef>
          <a:spcPct val="0"/>
        </a:spcBef>
        <a:spcAft>
          <a:spcPct val="0"/>
        </a:spcAft>
        <a:defRPr sz="3800" b="0" cap="all" baseline="0">
          <a:solidFill>
            <a:schemeClr val="tx1"/>
          </a:solidFill>
          <a:latin typeface="Trebuchet MS" pitchFamily="34" charset="0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73B900"/>
          </a:solidFill>
          <a:latin typeface="Arial" charset="0"/>
        </a:defRPr>
      </a:lvl9pPr>
    </p:titleStyle>
    <p:bodyStyle>
      <a:lvl1pPr marL="231775" indent="-231775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Tx/>
        <a:buBlip>
          <a:blip r:embed="rId23"/>
        </a:buBlip>
        <a:defRPr sz="2400" b="0">
          <a:solidFill>
            <a:schemeClr val="bg2"/>
          </a:solidFill>
          <a:latin typeface="Trebuchet MS" pitchFamily="34" charset="0"/>
          <a:ea typeface="+mn-ea"/>
          <a:cs typeface="+mn-cs"/>
        </a:defRPr>
      </a:lvl1pPr>
      <a:lvl2pPr marL="803275" indent="-231775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Tx/>
        <a:buBlip>
          <a:blip r:embed="rId23"/>
        </a:buBlip>
        <a:defRPr sz="2000" b="0">
          <a:solidFill>
            <a:schemeClr val="bg2"/>
          </a:solidFill>
          <a:latin typeface="Trebuchet MS" pitchFamily="34" charset="0"/>
        </a:defRPr>
      </a:lvl2pPr>
      <a:lvl3pPr marL="1255713" indent="-166688" algn="l" rtl="0" fontAlgn="base">
        <a:lnSpc>
          <a:spcPct val="90000"/>
        </a:lnSpc>
        <a:spcBef>
          <a:spcPts val="900"/>
        </a:spcBef>
        <a:spcAft>
          <a:spcPts val="900"/>
        </a:spcAft>
        <a:buClr>
          <a:schemeClr val="bg2"/>
        </a:buClr>
        <a:buSzPct val="100000"/>
        <a:buFontTx/>
        <a:buBlip>
          <a:blip r:embed="rId23"/>
        </a:buBlip>
        <a:defRPr sz="1800" b="0">
          <a:solidFill>
            <a:schemeClr val="bg2"/>
          </a:solidFill>
          <a:latin typeface="Trebuchet MS" pitchFamily="34" charset="0"/>
        </a:defRPr>
      </a:lvl3pPr>
      <a:lvl4pPr marL="1774825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117725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gif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2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microsoft.com/office/2007/relationships/media" Target="../media/media2.wmv"/><Relationship Id="rId7" Type="http://schemas.openxmlformats.org/officeDocument/2006/relationships/image" Target="../media/image40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openxmlformats.org/officeDocument/2006/relationships/notesSlide" Target="../notesSlides/notesSlide63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wmv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microsoft.com/office/2007/relationships/media" Target="../media/media3.wmv"/><Relationship Id="rId7" Type="http://schemas.openxmlformats.org/officeDocument/2006/relationships/image" Target="../media/image4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64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3.wmv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microsoft.com/office/2007/relationships/media" Target="../media/media4.wmv"/><Relationship Id="rId7" Type="http://schemas.openxmlformats.org/officeDocument/2006/relationships/image" Target="../media/image41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openxmlformats.org/officeDocument/2006/relationships/notesSlide" Target="../notesSlides/notesSlide65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4.wmv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microsoft.com/office/2007/relationships/media" Target="../media/media6.wmv"/><Relationship Id="rId7" Type="http://schemas.openxmlformats.org/officeDocument/2006/relationships/image" Target="../media/image44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notesSlide" Target="../notesSlides/notesSlide66.xml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6.wmv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i="1" dirty="0" smtClean="0"/>
              <a:t>Chris Wyman</a:t>
            </a:r>
            <a:endParaRPr lang="en-US" b="1" i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45989" y="476566"/>
            <a:ext cx="8195440" cy="1200329"/>
          </a:xfrm>
        </p:spPr>
        <p:txBody>
          <a:bodyPr/>
          <a:lstStyle/>
          <a:p>
            <a:r>
              <a:rPr lang="en-US" sz="3600" dirty="0" smtClean="0"/>
              <a:t>Exploring And Expanding The Continuum of OIT Algorithms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6698873" y="5941092"/>
            <a:ext cx="4273927" cy="2446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100" i="1" dirty="0" smtClean="0">
                <a:latin typeface="Trebuchet MS" panose="020B0603020202020204" pitchFamily="34" charset="0"/>
              </a:rPr>
              <a:t>High Performance Graphics 2016; June 20, 2016; Dublin, Ireland</a:t>
            </a:r>
          </a:p>
        </p:txBody>
      </p:sp>
    </p:spTree>
    <p:extLst>
      <p:ext uri="{BB962C8B-B14F-4D97-AF65-F5344CB8AC3E}">
        <p14:creationId xmlns:p14="http://schemas.microsoft.com/office/powerpoint/2010/main" val="2330762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Why Bother at all?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6750" y="1067962"/>
            <a:ext cx="9948672" cy="3807787"/>
          </a:xfrm>
        </p:spPr>
        <p:txBody>
          <a:bodyPr/>
          <a:lstStyle/>
          <a:p>
            <a:r>
              <a:rPr lang="en-US" sz="2000" dirty="0" smtClean="0">
                <a:solidFill>
                  <a:schemeClr val="tx2"/>
                </a:solidFill>
              </a:rPr>
              <a:t>[Porter and Duff 84] </a:t>
            </a:r>
            <a:r>
              <a:rPr lang="en-US" sz="2000" dirty="0" smtClean="0"/>
              <a:t>outlined numerous common compositing operations</a:t>
            </a:r>
            <a:endParaRPr lang="en-US" sz="1800" i="1" dirty="0" smtClean="0"/>
          </a:p>
          <a:p>
            <a:pPr lvl="1"/>
            <a:r>
              <a:rPr lang="en-US" sz="1800" dirty="0" smtClean="0"/>
              <a:t>The “over” operator, using multiplicative blending, describes most real interactions:</a:t>
            </a:r>
          </a:p>
          <a:p>
            <a:pPr lvl="1"/>
            <a:endParaRPr lang="en-US" sz="1800" dirty="0"/>
          </a:p>
          <a:p>
            <a:pPr lvl="1"/>
            <a:r>
              <a:rPr lang="en-US" sz="1800" dirty="0" smtClean="0"/>
              <a:t>For streaming compute, you need to sort geometry </a:t>
            </a:r>
            <a:r>
              <a:rPr lang="en-US" sz="1800" i="1" u="sng" dirty="0" smtClean="0"/>
              <a:t>or</a:t>
            </a:r>
            <a:r>
              <a:rPr lang="en-US" sz="1800" dirty="0" smtClean="0"/>
              <a:t> keep all </a:t>
            </a:r>
            <a:r>
              <a:rPr lang="el-GR" sz="1800" dirty="0" smtClean="0"/>
              <a:t>α</a:t>
            </a:r>
            <a:r>
              <a:rPr lang="en-US" sz="1800" baseline="-25000" dirty="0" err="1" smtClean="0"/>
              <a:t>i</a:t>
            </a:r>
            <a:r>
              <a:rPr lang="en-US" sz="1800" dirty="0" smtClean="0"/>
              <a:t> and c</a:t>
            </a:r>
            <a:r>
              <a:rPr lang="en-US" sz="1800" baseline="-25000" dirty="0" smtClean="0"/>
              <a:t>i</a:t>
            </a:r>
            <a:r>
              <a:rPr lang="en-US" sz="1800" dirty="0" smtClean="0"/>
              <a:t> around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244" y="1871165"/>
            <a:ext cx="3661744" cy="492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998" y="3398119"/>
            <a:ext cx="4609837" cy="27374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310058" y="5789839"/>
            <a:ext cx="1872629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Incorrect Order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693471" y="5779960"/>
            <a:ext cx="169469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C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orrect Order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02517" y="5374386"/>
            <a:ext cx="4485523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Merge two fragments then later try to insert one in between?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5861595" y="5053631"/>
            <a:ext cx="1279101" cy="45002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133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/>
              <a:t>Why Bother at all?</a:t>
            </a:r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048776"/>
            <a:ext cx="9948672" cy="4830267"/>
          </a:xfrm>
        </p:spPr>
        <p:txBody>
          <a:bodyPr/>
          <a:lstStyle/>
          <a:p>
            <a:r>
              <a:rPr lang="en-US" sz="2000" dirty="0" smtClean="0"/>
              <a:t>Sorting geometry in advance can fail</a:t>
            </a:r>
          </a:p>
          <a:p>
            <a:pPr lvl="1"/>
            <a:r>
              <a:rPr lang="en-US" sz="1800" dirty="0" smtClean="0"/>
              <a:t>May be no “correct” order for triangles</a:t>
            </a:r>
          </a:p>
          <a:p>
            <a:pPr marL="571500" lvl="1" indent="0">
              <a:buNone/>
            </a:pPr>
            <a:endParaRPr lang="en-US" sz="800" dirty="0" smtClean="0"/>
          </a:p>
          <a:p>
            <a:r>
              <a:rPr lang="en-US" sz="2000" dirty="0" smtClean="0"/>
              <a:t>Keep a list of fragments per pixel (i.e., A-Buffers </a:t>
            </a:r>
            <a:r>
              <a:rPr lang="en-US" sz="2000" dirty="0" smtClean="0">
                <a:solidFill>
                  <a:schemeClr val="tx2"/>
                </a:solidFill>
              </a:rPr>
              <a:t>[Carpenter 84]</a:t>
            </a:r>
            <a:r>
              <a:rPr lang="en-US" sz="2000" dirty="0" smtClean="0"/>
              <a:t>)</a:t>
            </a:r>
          </a:p>
          <a:p>
            <a:pPr lvl="1"/>
            <a:r>
              <a:rPr lang="en-US" sz="1800" dirty="0" smtClean="0"/>
              <a:t>Virtually unbounded</a:t>
            </a:r>
            <a:r>
              <a:rPr lang="en-US" sz="1800" dirty="0" smtClean="0">
                <a:solidFill>
                  <a:srgbClr val="C0BC00"/>
                </a:solidFill>
              </a:rPr>
              <a:t>**</a:t>
            </a:r>
            <a:r>
              <a:rPr lang="en-US" sz="1800" dirty="0" smtClean="0"/>
              <a:t> GPU memory</a:t>
            </a:r>
          </a:p>
          <a:p>
            <a:pPr lvl="1"/>
            <a:r>
              <a:rPr lang="en-US" sz="1800" i="1" u="sng" dirty="0" smtClean="0"/>
              <a:t>Still</a:t>
            </a:r>
            <a:r>
              <a:rPr lang="en-US" sz="1800" dirty="0" smtClean="0"/>
              <a:t> need to sort fragments to apply over operator in correctly</a:t>
            </a:r>
          </a:p>
          <a:p>
            <a:pPr lvl="1"/>
            <a:endParaRPr lang="en-US" sz="800" dirty="0"/>
          </a:p>
          <a:p>
            <a:r>
              <a:rPr lang="en-US" sz="2200" dirty="0" smtClean="0"/>
              <a:t>Not just a raster problem; affects ray tracing, too</a:t>
            </a:r>
          </a:p>
          <a:p>
            <a:pPr lvl="1"/>
            <a:r>
              <a:rPr lang="en-US" sz="1800" dirty="0" smtClean="0"/>
              <a:t>Unless it guarantees ray hits returned perfectly ordered</a:t>
            </a:r>
          </a:p>
        </p:txBody>
      </p:sp>
      <p:pic>
        <p:nvPicPr>
          <p:cNvPr id="3074" name="Picture 2" descr="https://upload.wikimedia.org/wikipedia/commons/thumb/7/78/Painters_problem.svg/220px-Painters_problem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308" y="930479"/>
            <a:ext cx="1586357" cy="1680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402669" y="5831881"/>
            <a:ext cx="4599336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dirty="0" smtClean="0">
                <a:solidFill>
                  <a:srgbClr val="C0BC00"/>
                </a:solidFill>
                <a:latin typeface="Trebuchet MS" panose="020B0603020202020204" pitchFamily="34" charset="0"/>
              </a:rPr>
              <a:t>**</a:t>
            </a:r>
            <a:r>
              <a:rPr lang="en-US" sz="1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</a:t>
            </a:r>
            <a:r>
              <a:rPr lang="en-US" sz="1000" i="1" dirty="0" smtClean="0">
                <a:solidFill>
                  <a:srgbClr val="C0BC00"/>
                </a:solidFill>
                <a:latin typeface="Trebuchet MS" panose="020B0603020202020204" pitchFamily="34" charset="0"/>
              </a:rPr>
              <a:t>You can define a </a:t>
            </a:r>
            <a:r>
              <a:rPr lang="en-US" sz="1000" b="1" i="1" u="sng" dirty="0" smtClean="0">
                <a:solidFill>
                  <a:srgbClr val="C0BC00"/>
                </a:solidFill>
                <a:latin typeface="Trebuchet MS" panose="020B0603020202020204" pitchFamily="34" charset="0"/>
              </a:rPr>
              <a:t>very</a:t>
            </a:r>
            <a:r>
              <a:rPr lang="en-US" sz="1000" i="1" dirty="0" smtClean="0">
                <a:solidFill>
                  <a:srgbClr val="C0BC00"/>
                </a:solidFill>
                <a:latin typeface="Trebuchet MS" panose="020B0603020202020204" pitchFamily="34" charset="0"/>
              </a:rPr>
              <a:t> conservative upper bound, but it’s quite unhelpful.</a:t>
            </a:r>
          </a:p>
        </p:txBody>
      </p:sp>
    </p:spTree>
    <p:extLst>
      <p:ext uri="{BB962C8B-B14F-4D97-AF65-F5344CB8AC3E}">
        <p14:creationId xmlns:p14="http://schemas.microsoft.com/office/powerpoint/2010/main" val="193830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0972800" cy="61721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82" y="1601090"/>
            <a:ext cx="8397016" cy="1135130"/>
          </a:xfrm>
        </p:spPr>
        <p:txBody>
          <a:bodyPr/>
          <a:lstStyle/>
          <a:p>
            <a:r>
              <a:rPr lang="en-US" dirty="0" smtClean="0"/>
              <a:t>Building an OIT continuum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80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How DO OIT algorithms work?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361129"/>
            <a:ext cx="3502462" cy="628214"/>
            <a:chOff x="8554" y="2959584"/>
            <a:chExt cx="3502462" cy="628214"/>
          </a:xfrm>
        </p:grpSpPr>
        <p:sp>
          <p:nvSpPr>
            <p:cNvPr id="11" name="Oval 10"/>
            <p:cNvSpPr/>
            <p:nvPr/>
          </p:nvSpPr>
          <p:spPr>
            <a:xfrm>
              <a:off x="20940" y="2994485"/>
              <a:ext cx="1054004" cy="558412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4" y="3093265"/>
              <a:ext cx="1043876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n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ew triangle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101290" y="3273690"/>
              <a:ext cx="9997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Decision 11"/>
            <p:cNvSpPr/>
            <p:nvPr/>
          </p:nvSpPr>
          <p:spPr>
            <a:xfrm>
              <a:off x="2101025" y="2959584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310" y="3086285"/>
              <a:ext cx="1013419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ontributes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to pixel?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38723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How DO OIT algorithms work?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361129"/>
            <a:ext cx="3502462" cy="628214"/>
            <a:chOff x="8554" y="2959584"/>
            <a:chExt cx="3502462" cy="628214"/>
          </a:xfrm>
        </p:grpSpPr>
        <p:sp>
          <p:nvSpPr>
            <p:cNvPr id="11" name="Oval 10"/>
            <p:cNvSpPr/>
            <p:nvPr/>
          </p:nvSpPr>
          <p:spPr>
            <a:xfrm>
              <a:off x="20940" y="2994485"/>
              <a:ext cx="1054004" cy="558412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4" y="3093265"/>
              <a:ext cx="1043876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n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ew triangle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101290" y="3273690"/>
              <a:ext cx="9997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Decision 11"/>
            <p:cNvSpPr/>
            <p:nvPr/>
          </p:nvSpPr>
          <p:spPr>
            <a:xfrm>
              <a:off x="2101025" y="2959584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310" y="3086285"/>
              <a:ext cx="1013419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ontributes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to pixel?</a:t>
              </a:r>
            </a:p>
          </p:txBody>
        </p:sp>
      </p:grp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1179645" y="3357452"/>
            <a:ext cx="8510980" cy="2549509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 answers, including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Only if closest fragment   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[Depth peeling]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Closest &amp; passes </a:t>
            </a:r>
            <a:r>
              <a:rPr lang="el-GR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-threshold 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[Alpha testing]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Randomly decide  	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[Stochastic transparency]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Always use new fragments  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[Most algorithms]</a:t>
            </a:r>
          </a:p>
        </p:txBody>
      </p:sp>
    </p:spTree>
    <p:extLst>
      <p:ext uri="{BB962C8B-B14F-4D97-AF65-F5344CB8AC3E}">
        <p14:creationId xmlns:p14="http://schemas.microsoft.com/office/powerpoint/2010/main" val="84425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How DO OIT algorithms work?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361129"/>
            <a:ext cx="3502462" cy="628214"/>
            <a:chOff x="8554" y="2959584"/>
            <a:chExt cx="3502462" cy="628214"/>
          </a:xfrm>
        </p:grpSpPr>
        <p:sp>
          <p:nvSpPr>
            <p:cNvPr id="11" name="Oval 10"/>
            <p:cNvSpPr/>
            <p:nvPr/>
          </p:nvSpPr>
          <p:spPr>
            <a:xfrm>
              <a:off x="20940" y="2994485"/>
              <a:ext cx="1054004" cy="558412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4" y="3093265"/>
              <a:ext cx="1043876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n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ew triangle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101290" y="3273690"/>
              <a:ext cx="9997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Decision 11"/>
            <p:cNvSpPr/>
            <p:nvPr/>
          </p:nvSpPr>
          <p:spPr>
            <a:xfrm>
              <a:off x="2101025" y="2959584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310" y="3086285"/>
              <a:ext cx="1013419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ontributes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to pixel?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2797466" y="2024243"/>
            <a:ext cx="0" cy="5653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90485" y="2093913"/>
            <a:ext cx="351378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71100" y="1671745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35987" y="1387754"/>
            <a:ext cx="405880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yes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4461963" y="1194134"/>
            <a:ext cx="684055" cy="962204"/>
          </a:xfrm>
          <a:prstGeom prst="ca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03078" y="1445950"/>
            <a:ext cx="801822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per-pixel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storage 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format?</a:t>
            </a:r>
          </a:p>
        </p:txBody>
      </p:sp>
    </p:spTree>
    <p:extLst>
      <p:ext uri="{BB962C8B-B14F-4D97-AF65-F5344CB8AC3E}">
        <p14:creationId xmlns:p14="http://schemas.microsoft.com/office/powerpoint/2010/main" val="4203413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How DO OIT algorithms work?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361129"/>
            <a:ext cx="3502462" cy="628214"/>
            <a:chOff x="8554" y="2959584"/>
            <a:chExt cx="3502462" cy="628214"/>
          </a:xfrm>
        </p:grpSpPr>
        <p:sp>
          <p:nvSpPr>
            <p:cNvPr id="11" name="Oval 10"/>
            <p:cNvSpPr/>
            <p:nvPr/>
          </p:nvSpPr>
          <p:spPr>
            <a:xfrm>
              <a:off x="20940" y="2994485"/>
              <a:ext cx="1054004" cy="558412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4" y="3093265"/>
              <a:ext cx="1043876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n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ew triangle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101290" y="3273690"/>
              <a:ext cx="9997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Decision 11"/>
            <p:cNvSpPr/>
            <p:nvPr/>
          </p:nvSpPr>
          <p:spPr>
            <a:xfrm>
              <a:off x="2101025" y="2959584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310" y="3086285"/>
              <a:ext cx="1013419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ontributes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to pixel?</a:t>
              </a:r>
            </a:p>
          </p:txBody>
        </p:sp>
      </p:grp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1179645" y="3357452"/>
            <a:ext cx="9130040" cy="2549509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Different answers, including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Store 1 layer per pass 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[Depth peeling]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Store k layers 	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[K-buffer, alpha blending (k=1), many other algorithms]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Store k samples	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[Stochastic transparency]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Store k nodes	 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[Deep shadow maps]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Store k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coefficients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 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[Fourier opacity maps]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97466" y="2024243"/>
            <a:ext cx="0" cy="5653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90485" y="2093913"/>
            <a:ext cx="351378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71100" y="1671745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735987" y="1387754"/>
            <a:ext cx="405880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yes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4461963" y="1194134"/>
            <a:ext cx="684055" cy="962204"/>
          </a:xfrm>
          <a:prstGeom prst="ca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03078" y="1445950"/>
            <a:ext cx="801822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per-pixel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storage 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format?</a:t>
            </a:r>
          </a:p>
        </p:txBody>
      </p:sp>
    </p:spTree>
    <p:extLst>
      <p:ext uri="{BB962C8B-B14F-4D97-AF65-F5344CB8AC3E}">
        <p14:creationId xmlns:p14="http://schemas.microsoft.com/office/powerpoint/2010/main" val="2485288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How DO OIT algorithms work?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361129"/>
            <a:ext cx="3502462" cy="628214"/>
            <a:chOff x="8554" y="2959584"/>
            <a:chExt cx="3502462" cy="628214"/>
          </a:xfrm>
        </p:grpSpPr>
        <p:sp>
          <p:nvSpPr>
            <p:cNvPr id="11" name="Oval 10"/>
            <p:cNvSpPr/>
            <p:nvPr/>
          </p:nvSpPr>
          <p:spPr>
            <a:xfrm>
              <a:off x="20940" y="2994485"/>
              <a:ext cx="1054004" cy="558412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4" y="3093265"/>
              <a:ext cx="1043876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n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ew triangle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101290" y="3273690"/>
              <a:ext cx="9997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Decision 11"/>
            <p:cNvSpPr/>
            <p:nvPr/>
          </p:nvSpPr>
          <p:spPr>
            <a:xfrm>
              <a:off x="2101025" y="2959584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310" y="3086285"/>
              <a:ext cx="1013419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ontributes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to pixel?</a:t>
              </a:r>
            </a:p>
          </p:txBody>
        </p:sp>
      </p:grpSp>
      <p:cxnSp>
        <p:nvCxnSpPr>
          <p:cNvPr id="4" name="Straight Arrow Connector 3"/>
          <p:cNvCxnSpPr/>
          <p:nvPr/>
        </p:nvCxnSpPr>
        <p:spPr>
          <a:xfrm>
            <a:off x="2797466" y="2024243"/>
            <a:ext cx="0" cy="5653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90485" y="2093913"/>
            <a:ext cx="351378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71100" y="1671745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Decision 15"/>
          <p:cNvSpPr/>
          <p:nvPr/>
        </p:nvSpPr>
        <p:spPr>
          <a:xfrm>
            <a:off x="6056035" y="1352983"/>
            <a:ext cx="1409991" cy="628214"/>
          </a:xfrm>
          <a:prstGeom prst="flowChartDecisio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35987" y="1387754"/>
            <a:ext cx="405880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yes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4461963" y="1194134"/>
            <a:ext cx="684055" cy="962204"/>
          </a:xfrm>
          <a:prstGeom prst="ca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03078" y="1445950"/>
            <a:ext cx="801822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per-pixel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storage 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format?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260780" y="1667090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44328" y="1404731"/>
            <a:ext cx="1433405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combine k+1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items into storage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 only k?</a:t>
            </a:r>
          </a:p>
        </p:txBody>
      </p:sp>
    </p:spTree>
    <p:extLst>
      <p:ext uri="{BB962C8B-B14F-4D97-AF65-F5344CB8AC3E}">
        <p14:creationId xmlns:p14="http://schemas.microsoft.com/office/powerpoint/2010/main" val="26506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How DO OIT algorithms work?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361129"/>
            <a:ext cx="3502462" cy="628214"/>
            <a:chOff x="8554" y="2959584"/>
            <a:chExt cx="3502462" cy="628214"/>
          </a:xfrm>
        </p:grpSpPr>
        <p:sp>
          <p:nvSpPr>
            <p:cNvPr id="11" name="Oval 10"/>
            <p:cNvSpPr/>
            <p:nvPr/>
          </p:nvSpPr>
          <p:spPr>
            <a:xfrm>
              <a:off x="20940" y="2994485"/>
              <a:ext cx="1054004" cy="558412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4" y="3093265"/>
              <a:ext cx="1043876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n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ew triangle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101290" y="3273690"/>
              <a:ext cx="9997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Decision 11"/>
            <p:cNvSpPr/>
            <p:nvPr/>
          </p:nvSpPr>
          <p:spPr>
            <a:xfrm>
              <a:off x="2101025" y="2959584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310" y="3086285"/>
              <a:ext cx="1013419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ontributes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to pixel?</a:t>
              </a:r>
            </a:p>
          </p:txBody>
        </p:sp>
      </p:grp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1179645" y="3357452"/>
            <a:ext cx="9130040" cy="2549509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answers, including: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Discard furthest	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[Depth peeling, hybrid transparency]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Merge frags w / closest depth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[Z</a:t>
            </a:r>
            <a:r>
              <a:rPr lang="en-US" sz="1600" baseline="300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Merge 2 most distant frags 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[Multi-layer alpha blend]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Merge 2 most near frags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[Original k-buffer]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Sum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coefs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in Fourier space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[Fourier opacity maps]</a:t>
            </a:r>
            <a:endParaRPr lang="en-US" sz="1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797466" y="2024243"/>
            <a:ext cx="0" cy="5653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790485" y="2093913"/>
            <a:ext cx="351378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71100" y="1671745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Decision 15"/>
          <p:cNvSpPr/>
          <p:nvPr/>
        </p:nvSpPr>
        <p:spPr>
          <a:xfrm>
            <a:off x="6056035" y="1352983"/>
            <a:ext cx="1409991" cy="628214"/>
          </a:xfrm>
          <a:prstGeom prst="flowChartDecisio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35987" y="1387754"/>
            <a:ext cx="405880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yes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4461963" y="1194134"/>
            <a:ext cx="684055" cy="962204"/>
          </a:xfrm>
          <a:prstGeom prst="ca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03078" y="1445950"/>
            <a:ext cx="801822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per-pixel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storage 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format?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260780" y="1667090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44328" y="1404731"/>
            <a:ext cx="1433405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combine k+1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items into storage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 only k?</a:t>
            </a:r>
          </a:p>
        </p:txBody>
      </p:sp>
    </p:spTree>
    <p:extLst>
      <p:ext uri="{BB962C8B-B14F-4D97-AF65-F5344CB8AC3E}">
        <p14:creationId xmlns:p14="http://schemas.microsoft.com/office/powerpoint/2010/main" val="366021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How DO OIT algorithms work?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361129"/>
            <a:ext cx="3502462" cy="628214"/>
            <a:chOff x="8554" y="2959584"/>
            <a:chExt cx="3502462" cy="628214"/>
          </a:xfrm>
        </p:grpSpPr>
        <p:sp>
          <p:nvSpPr>
            <p:cNvPr id="11" name="Oval 10"/>
            <p:cNvSpPr/>
            <p:nvPr/>
          </p:nvSpPr>
          <p:spPr>
            <a:xfrm>
              <a:off x="20940" y="2994485"/>
              <a:ext cx="1054004" cy="558412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4" y="3093265"/>
              <a:ext cx="1043876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n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ew triangle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101290" y="3273690"/>
              <a:ext cx="9997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Decision 11"/>
            <p:cNvSpPr/>
            <p:nvPr/>
          </p:nvSpPr>
          <p:spPr>
            <a:xfrm>
              <a:off x="2101025" y="2959584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310" y="3086285"/>
              <a:ext cx="1013419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ontributes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to pixel?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790485" y="2093913"/>
            <a:ext cx="351378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71100" y="1671745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Decision 15"/>
          <p:cNvSpPr/>
          <p:nvPr/>
        </p:nvSpPr>
        <p:spPr>
          <a:xfrm>
            <a:off x="6056035" y="1352983"/>
            <a:ext cx="1409991" cy="628214"/>
          </a:xfrm>
          <a:prstGeom prst="flowChartDecisio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35987" y="1387754"/>
            <a:ext cx="405880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yes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4461963" y="1194134"/>
            <a:ext cx="684055" cy="962204"/>
          </a:xfrm>
          <a:prstGeom prst="ca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03078" y="1445950"/>
            <a:ext cx="801822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per-pixel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storage 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format?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260780" y="1667090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44328" y="1404731"/>
            <a:ext cx="1433405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combine k+1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items into storage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 only k?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549107" y="1667090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66518" y="1387754"/>
            <a:ext cx="700834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merged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761030" y="2024242"/>
            <a:ext cx="0" cy="5653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23569" y="2093913"/>
            <a:ext cx="845103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discarded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8376183" y="1383247"/>
            <a:ext cx="1040043" cy="583978"/>
          </a:xfrm>
          <a:prstGeom prst="flowChartAlternateProcess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36357" y="1545970"/>
            <a:ext cx="519694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done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63014" y="2626834"/>
            <a:ext cx="1409991" cy="628214"/>
            <a:chOff x="2092469" y="2610576"/>
            <a:chExt cx="1409991" cy="628214"/>
          </a:xfrm>
        </p:grpSpPr>
        <p:sp>
          <p:nvSpPr>
            <p:cNvPr id="27" name="Flowchart: Decision 26"/>
            <p:cNvSpPr/>
            <p:nvPr/>
          </p:nvSpPr>
          <p:spPr>
            <a:xfrm>
              <a:off x="2092469" y="2610576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00989" y="2629218"/>
              <a:ext cx="1192954" cy="5909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what to do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with discarded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fragments?</a:t>
              </a:r>
            </a:p>
          </p:txBody>
        </p:sp>
      </p:grpSp>
      <p:cxnSp>
        <p:nvCxnSpPr>
          <p:cNvPr id="30" name="Elbow Connector 29"/>
          <p:cNvCxnSpPr/>
          <p:nvPr/>
        </p:nvCxnSpPr>
        <p:spPr>
          <a:xfrm>
            <a:off x="2797466" y="2036881"/>
            <a:ext cx="3198967" cy="904060"/>
          </a:xfrm>
          <a:prstGeom prst="bentConnector3">
            <a:avLst>
              <a:gd name="adj1" fmla="val 32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ontent Placeholder 5"/>
          <p:cNvSpPr>
            <a:spLocks noGrp="1"/>
          </p:cNvSpPr>
          <p:nvPr>
            <p:ph idx="1"/>
          </p:nvPr>
        </p:nvSpPr>
        <p:spPr>
          <a:xfrm>
            <a:off x="1179645" y="3357452"/>
            <a:ext cx="9130040" cy="2549509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Discarding introduces bias or noise</a:t>
            </a:r>
          </a:p>
          <a:p>
            <a:pPr lvl="1"/>
            <a:endParaRPr lang="en-US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125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What’s This Paper   About?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74462" y="463997"/>
            <a:ext cx="506870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^</a:t>
            </a:r>
          </a:p>
        </p:txBody>
      </p:sp>
      <p:sp>
        <p:nvSpPr>
          <p:cNvPr id="3" name="TextBox 2"/>
          <p:cNvSpPr txBox="1"/>
          <p:nvPr/>
        </p:nvSpPr>
        <p:spPr>
          <a:xfrm rot="20803161">
            <a:off x="6473249" y="33768"/>
            <a:ext cx="1058303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21602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How DO OIT algorithms work?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0" y="1361129"/>
            <a:ext cx="3502462" cy="628214"/>
            <a:chOff x="8554" y="2959584"/>
            <a:chExt cx="3502462" cy="628214"/>
          </a:xfrm>
        </p:grpSpPr>
        <p:sp>
          <p:nvSpPr>
            <p:cNvPr id="11" name="Oval 10"/>
            <p:cNvSpPr/>
            <p:nvPr/>
          </p:nvSpPr>
          <p:spPr>
            <a:xfrm>
              <a:off x="20940" y="2994485"/>
              <a:ext cx="1054004" cy="558412"/>
            </a:xfrm>
            <a:prstGeom prst="ellipse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554" y="3093265"/>
              <a:ext cx="1043876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n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ew triangle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</a:t>
              </a: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101290" y="3273690"/>
              <a:ext cx="999735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Flowchart: Decision 11"/>
            <p:cNvSpPr/>
            <p:nvPr/>
          </p:nvSpPr>
          <p:spPr>
            <a:xfrm>
              <a:off x="2101025" y="2959584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299310" y="3086285"/>
              <a:ext cx="1013419" cy="4247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>
                  <a:solidFill>
                    <a:srgbClr val="FFFF00"/>
                  </a:solidFill>
                  <a:latin typeface="Trebuchet MS" panose="020B0603020202020204" pitchFamily="34" charset="0"/>
                </a:rPr>
                <a:t>c</a:t>
              </a: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ontributes 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to pixel?</a:t>
              </a:r>
            </a:p>
          </p:txBody>
        </p:sp>
      </p:grpSp>
      <p:sp>
        <p:nvSpPr>
          <p:cNvPr id="9" name="Content Placeholder 5"/>
          <p:cNvSpPr>
            <a:spLocks noGrp="1"/>
          </p:cNvSpPr>
          <p:nvPr>
            <p:ph idx="1"/>
          </p:nvPr>
        </p:nvSpPr>
        <p:spPr>
          <a:xfrm>
            <a:off x="1179645" y="3357452"/>
            <a:ext cx="9130040" cy="2549509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Discarding introduces bias or noise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That’s OK; discard	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[Depth peeling, screen-door transparency]</a:t>
            </a:r>
          </a:p>
          <a:p>
            <a:pPr lvl="1"/>
            <a:r>
              <a:rPr lang="en-US" sz="1600" dirty="0">
                <a:latin typeface="Arial"/>
                <a:cs typeface="Arial"/>
              </a:rPr>
              <a:t>Sum </a:t>
            </a:r>
            <a:r>
              <a:rPr lang="el-GR" sz="1600" dirty="0">
                <a:latin typeface="Arial"/>
                <a:cs typeface="Arial"/>
              </a:rPr>
              <a:t>α</a:t>
            </a:r>
            <a:r>
              <a:rPr lang="en-US" sz="1600" dirty="0">
                <a:latin typeface="Arial"/>
                <a:cs typeface="Arial"/>
              </a:rPr>
              <a:t>-weighted </a:t>
            </a:r>
            <a:r>
              <a:rPr lang="en-US" sz="1600" dirty="0" err="1">
                <a:latin typeface="Arial"/>
                <a:cs typeface="Arial"/>
              </a:rPr>
              <a:t>contribs</a:t>
            </a:r>
            <a:r>
              <a:rPr lang="en-US" sz="1600" dirty="0">
                <a:latin typeface="Arial"/>
                <a:cs typeface="Arial"/>
              </a:rPr>
              <a:t> of </a:t>
            </a:r>
            <a:r>
              <a:rPr lang="en-US" sz="1600" dirty="0" smtClean="0">
                <a:latin typeface="Arial"/>
                <a:cs typeface="Arial"/>
              </a:rPr>
              <a:t>discarded frags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						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[Stochastic transparency, hybrid transparency, </a:t>
            </a:r>
            <a:r>
              <a:rPr lang="en-US" sz="1600" dirty="0" smtClean="0">
                <a:solidFill>
                  <a:schemeClr val="tx2"/>
                </a:solidFill>
                <a:latin typeface="Arial"/>
                <a:cs typeface="Arial"/>
              </a:rPr>
              <a:t>phenomenological models</a:t>
            </a:r>
            <a:r>
              <a:rPr lang="en-US" sz="1600" dirty="0" smtClean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]</a:t>
            </a:r>
          </a:p>
          <a:p>
            <a:pPr lvl="1"/>
            <a:endParaRPr lang="en-US" sz="1600" dirty="0" smtClean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90485" y="2093913"/>
            <a:ext cx="351378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571100" y="1671745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Decision 15"/>
          <p:cNvSpPr/>
          <p:nvPr/>
        </p:nvSpPr>
        <p:spPr>
          <a:xfrm>
            <a:off x="6056035" y="1352983"/>
            <a:ext cx="1409991" cy="628214"/>
          </a:xfrm>
          <a:prstGeom prst="flowChartDecisio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735987" y="1387754"/>
            <a:ext cx="405880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yes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7" name="Can 6"/>
          <p:cNvSpPr/>
          <p:nvPr/>
        </p:nvSpPr>
        <p:spPr>
          <a:xfrm>
            <a:off x="4461963" y="1194134"/>
            <a:ext cx="684055" cy="962204"/>
          </a:xfrm>
          <a:prstGeom prst="can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03078" y="1445950"/>
            <a:ext cx="801822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per-pixel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storage 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format?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260780" y="1667090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44328" y="1404731"/>
            <a:ext cx="1433405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combine k+1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items into storage</a:t>
            </a:r>
          </a:p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for only k?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549107" y="1667090"/>
            <a:ext cx="73565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66518" y="1387754"/>
            <a:ext cx="700834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merged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761030" y="2024242"/>
            <a:ext cx="0" cy="565393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723569" y="2093913"/>
            <a:ext cx="845103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discarded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3" name="Flowchart: Alternate Process 2"/>
          <p:cNvSpPr/>
          <p:nvPr/>
        </p:nvSpPr>
        <p:spPr>
          <a:xfrm>
            <a:off x="8376183" y="1383247"/>
            <a:ext cx="1040043" cy="583978"/>
          </a:xfrm>
          <a:prstGeom prst="flowChartAlternateProcess">
            <a:avLst/>
          </a:prstGeom>
          <a:solidFill>
            <a:schemeClr val="bg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8636357" y="1545970"/>
            <a:ext cx="519694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done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063014" y="2626834"/>
            <a:ext cx="1409991" cy="628214"/>
            <a:chOff x="2092469" y="2610576"/>
            <a:chExt cx="1409991" cy="628214"/>
          </a:xfrm>
        </p:grpSpPr>
        <p:sp>
          <p:nvSpPr>
            <p:cNvPr id="27" name="Flowchart: Decision 26"/>
            <p:cNvSpPr/>
            <p:nvPr/>
          </p:nvSpPr>
          <p:spPr>
            <a:xfrm>
              <a:off x="2092469" y="2610576"/>
              <a:ext cx="1409991" cy="628214"/>
            </a:xfrm>
            <a:prstGeom prst="flowChartDecision">
              <a:avLst/>
            </a:prstGeom>
            <a:solidFill>
              <a:schemeClr val="bg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200989" y="2629218"/>
              <a:ext cx="1192954" cy="59093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what to do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with discarded</a:t>
              </a:r>
            </a:p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fragments?</a:t>
              </a:r>
            </a:p>
          </p:txBody>
        </p:sp>
      </p:grpSp>
      <p:cxnSp>
        <p:nvCxnSpPr>
          <p:cNvPr id="30" name="Elbow Connector 29"/>
          <p:cNvCxnSpPr/>
          <p:nvPr/>
        </p:nvCxnSpPr>
        <p:spPr>
          <a:xfrm>
            <a:off x="2797466" y="2036881"/>
            <a:ext cx="3198967" cy="904060"/>
          </a:xfrm>
          <a:prstGeom prst="bentConnector3">
            <a:avLst>
              <a:gd name="adj1" fmla="val 32"/>
            </a:avLst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Arc 3"/>
          <p:cNvSpPr/>
          <p:nvPr/>
        </p:nvSpPr>
        <p:spPr>
          <a:xfrm rot="7081798">
            <a:off x="6704542" y="448324"/>
            <a:ext cx="3160438" cy="2195288"/>
          </a:xfrm>
          <a:prstGeom prst="arc">
            <a:avLst/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 rot="19435456">
            <a:off x="8297296" y="2699755"/>
            <a:ext cx="1261885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really discard it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V="1">
            <a:off x="7345734" y="2024242"/>
            <a:ext cx="1253265" cy="77738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 rot="19672288">
            <a:off x="7588721" y="2378419"/>
            <a:ext cx="1132041" cy="2585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normalization</a:t>
            </a:r>
            <a:endParaRPr lang="en-US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4431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201488"/>
            <a:ext cx="9976104" cy="535531"/>
          </a:xfrm>
        </p:spPr>
        <p:txBody>
          <a:bodyPr/>
          <a:lstStyle/>
          <a:p>
            <a:r>
              <a:rPr lang="en-US" sz="3600" dirty="0" smtClean="0"/>
              <a:t> Continuum Summary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2" y="777775"/>
            <a:ext cx="10660790" cy="53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2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201488"/>
            <a:ext cx="9976104" cy="535531"/>
          </a:xfrm>
        </p:spPr>
        <p:txBody>
          <a:bodyPr/>
          <a:lstStyle/>
          <a:p>
            <a:r>
              <a:rPr lang="en-US" sz="3600" dirty="0" smtClean="0"/>
              <a:t> Continuum Summary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2" y="777775"/>
            <a:ext cx="10660790" cy="53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992275" y="1270387"/>
            <a:ext cx="1465832" cy="49018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06234" y="1270387"/>
            <a:ext cx="4124847" cy="590931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>
            <a:solidFill>
              <a:srgbClr val="FFFF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Notice: Normalization only occurs 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when algorithms “discard” fragments</a:t>
            </a:r>
          </a:p>
        </p:txBody>
      </p:sp>
    </p:spTree>
    <p:extLst>
      <p:ext uri="{BB962C8B-B14F-4D97-AF65-F5344CB8AC3E}">
        <p14:creationId xmlns:p14="http://schemas.microsoft.com/office/powerpoint/2010/main" val="2489511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201488"/>
            <a:ext cx="9976104" cy="535531"/>
          </a:xfrm>
        </p:spPr>
        <p:txBody>
          <a:bodyPr/>
          <a:lstStyle/>
          <a:p>
            <a:r>
              <a:rPr lang="en-US" sz="3600" dirty="0" smtClean="0"/>
              <a:t> Continuum Summary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2" y="777775"/>
            <a:ext cx="10660790" cy="53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7992275" y="1270387"/>
            <a:ext cx="1465832" cy="490181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006234" y="1270387"/>
            <a:ext cx="4124847" cy="590931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>
            <a:solidFill>
              <a:srgbClr val="FFFF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Notice: Normalization only occurs 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when algorithms “discard” fragments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662488" y="2631346"/>
            <a:ext cx="4094390" cy="840230"/>
          </a:xfrm>
          <a:prstGeom prst="rect">
            <a:avLst/>
          </a:prstGeom>
          <a:solidFill>
            <a:schemeClr val="bg1">
              <a:alpha val="79000"/>
            </a:schemeClr>
          </a:solidFill>
          <a:ln w="25400">
            <a:solidFill>
              <a:srgbClr val="FFFF00"/>
            </a:solidFill>
          </a:ln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Normalization can be viewed as 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“storing k+1 layers,” using</a:t>
            </a:r>
            <a:r>
              <a:rPr lang="el-GR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α</a:t>
            </a:r>
            <a:r>
              <a:rPr lang="en-US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-weighted</a:t>
            </a: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merge on the furthest layer</a:t>
            </a:r>
          </a:p>
        </p:txBody>
      </p:sp>
    </p:spTree>
    <p:extLst>
      <p:ext uri="{BB962C8B-B14F-4D97-AF65-F5344CB8AC3E}">
        <p14:creationId xmlns:p14="http://schemas.microsoft.com/office/powerpoint/2010/main" val="353920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0972800" cy="61721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81" y="1601090"/>
            <a:ext cx="8264393" cy="2810366"/>
          </a:xfrm>
        </p:spPr>
        <p:txBody>
          <a:bodyPr/>
          <a:lstStyle/>
          <a:p>
            <a:r>
              <a:rPr lang="en-US" dirty="0" smtClean="0"/>
              <a:t>So what?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1800" i="1" dirty="0"/>
              <a:t/>
            </a:r>
            <a:br>
              <a:rPr lang="en-US" sz="1800" i="1" dirty="0"/>
            </a:br>
            <a:r>
              <a:rPr lang="en-US" sz="1800" i="1" dirty="0" smtClean="0"/>
              <a:t>(Or:  Let’s look at an example of how this is useful)</a:t>
            </a:r>
            <a:endParaRPr lang="en-US" sz="1800" i="1" dirty="0"/>
          </a:p>
        </p:txBody>
      </p:sp>
    </p:spTree>
    <p:extLst>
      <p:ext uri="{BB962C8B-B14F-4D97-AF65-F5344CB8AC3E}">
        <p14:creationId xmlns:p14="http://schemas.microsoft.com/office/powerpoint/2010/main" val="4008671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201488"/>
            <a:ext cx="9976104" cy="535531"/>
          </a:xfrm>
        </p:spPr>
        <p:txBody>
          <a:bodyPr/>
          <a:lstStyle/>
          <a:p>
            <a:r>
              <a:rPr lang="en-US" sz="3600" dirty="0" smtClean="0"/>
              <a:t> Continuum Summary</a:t>
            </a:r>
            <a:endParaRPr lang="en-US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482" y="777775"/>
            <a:ext cx="10660790" cy="539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4969869" y="4250913"/>
            <a:ext cx="1019102" cy="21638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2275530" y="777775"/>
            <a:ext cx="2840922" cy="347313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48503" y="463587"/>
            <a:ext cx="1838965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Interesting note</a:t>
            </a:r>
          </a:p>
        </p:txBody>
      </p:sp>
    </p:spTree>
    <p:extLst>
      <p:ext uri="{BB962C8B-B14F-4D97-AF65-F5344CB8AC3E}">
        <p14:creationId xmlns:p14="http://schemas.microsoft.com/office/powerpoint/2010/main" val="181454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Transparency?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6247018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rasterizing frag into k-sample buffer: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Stochastically cover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k samples</a:t>
            </a:r>
          </a:p>
          <a:p>
            <a:pPr marL="5715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194497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Transparency?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6247018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rasterizing frag into k-sample buffer: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Stochastically cover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k samples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look at an example pixel with 16x MSAA</a:t>
            </a:r>
          </a:p>
          <a:p>
            <a:pPr lvl="2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(MSAA pattern simplified for display)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6640" y="1723770"/>
            <a:ext cx="3341812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Values represent current depth sample</a:t>
            </a:r>
          </a:p>
        </p:txBody>
      </p:sp>
    </p:spTree>
    <p:extLst>
      <p:ext uri="{BB962C8B-B14F-4D97-AF65-F5344CB8AC3E}">
        <p14:creationId xmlns:p14="http://schemas.microsoft.com/office/powerpoint/2010/main" val="377207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Transparency?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6247018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rasterizing frag into k-sample buffer: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Stochastically cover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k samples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look at an example pixel with 16x MSAA</a:t>
            </a:r>
          </a:p>
          <a:p>
            <a:pPr lvl="2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(MSAA pattern simplified for display)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0.5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6640" y="1723770"/>
            <a:ext cx="3341812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Values represent current depth sample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62366" y="4966062"/>
            <a:ext cx="3230373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Set 8 samples to red; depth test each</a:t>
            </a:r>
          </a:p>
        </p:txBody>
      </p:sp>
    </p:spTree>
    <p:extLst>
      <p:ext uri="{BB962C8B-B14F-4D97-AF65-F5344CB8AC3E}">
        <p14:creationId xmlns:p14="http://schemas.microsoft.com/office/powerpoint/2010/main" val="4033188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Transparency?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6247018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rasterizing frag into k-sample buffer: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Stochastically cover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k samples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look at an example pixel with 16x MSAA</a:t>
            </a:r>
          </a:p>
          <a:p>
            <a:pPr lvl="2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(MSAA pattern simplified for display)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0.5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Second: draw blue fragment, z = 0.7,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0.5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1.0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6640" y="1723770"/>
            <a:ext cx="3341812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Values represent current depth sample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21490" y="4966062"/>
            <a:ext cx="3312125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Set 8 samples to blue; depth test each</a:t>
            </a:r>
          </a:p>
        </p:txBody>
      </p:sp>
    </p:spTree>
    <p:extLst>
      <p:ext uri="{BB962C8B-B14F-4D97-AF65-F5344CB8AC3E}">
        <p14:creationId xmlns:p14="http://schemas.microsoft.com/office/powerpoint/2010/main" val="113321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What’s This Paper   About?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6750" y="1130785"/>
            <a:ext cx="9948672" cy="4645406"/>
          </a:xfrm>
        </p:spPr>
        <p:txBody>
          <a:bodyPr/>
          <a:lstStyle/>
          <a:p>
            <a:r>
              <a:rPr lang="en-US" dirty="0" smtClean="0"/>
              <a:t>Not a “survey paper,” at least in the traditional sense</a:t>
            </a:r>
          </a:p>
          <a:p>
            <a:pPr lvl="1"/>
            <a:r>
              <a:rPr lang="en-US" sz="1800" dirty="0" smtClean="0"/>
              <a:t>You will not identify “the right” OIT algorithm for you</a:t>
            </a:r>
          </a:p>
          <a:p>
            <a:endParaRPr lang="en-US" sz="2200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74462" y="463997"/>
            <a:ext cx="506870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^</a:t>
            </a:r>
          </a:p>
        </p:txBody>
      </p:sp>
      <p:sp>
        <p:nvSpPr>
          <p:cNvPr id="3" name="TextBox 2"/>
          <p:cNvSpPr txBox="1"/>
          <p:nvPr/>
        </p:nvSpPr>
        <p:spPr>
          <a:xfrm rot="20803161">
            <a:off x="6473249" y="33768"/>
            <a:ext cx="1058303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297388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Transparency?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6247018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rasterizing frag into k-sample buffer: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Stochastically cover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k samples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look at an example pixel with 16x MSAA</a:t>
            </a:r>
          </a:p>
          <a:p>
            <a:pPr lvl="2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(MSAA pattern simplified for display)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0.5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Second: draw blue fragment, z = 0.7,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0.5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Third: draw green fragment, z = 0.3,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0.5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6640" y="1723770"/>
            <a:ext cx="3341812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Values represent current depth sample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70195" y="4966062"/>
            <a:ext cx="341471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Set 8 samples to green; depth test each</a:t>
            </a:r>
          </a:p>
        </p:txBody>
      </p:sp>
    </p:spTree>
    <p:extLst>
      <p:ext uri="{BB962C8B-B14F-4D97-AF65-F5344CB8AC3E}">
        <p14:creationId xmlns:p14="http://schemas.microsoft.com/office/powerpoint/2010/main" val="2344130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Transparency?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6247018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rasterizing frag into k-sample buffer: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Stochastically cover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k samples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look at an example pixel with 16x MSAA</a:t>
            </a:r>
          </a:p>
          <a:p>
            <a:pPr lvl="2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(MSAA pattern simplified for display)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0.5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Second: draw blue fragment, z = 0.7,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0.5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Third: draw green fragment, z = 0.3,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0.5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Fourth: draw yellow fragment, z = 0.9,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1.0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6640" y="1723770"/>
            <a:ext cx="3341812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Values represent current depth sample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986037" y="4966062"/>
            <a:ext cx="3583033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Set 16 samples to yellow; depth test each</a:t>
            </a:r>
          </a:p>
        </p:txBody>
      </p:sp>
    </p:spTree>
    <p:extLst>
      <p:ext uri="{BB962C8B-B14F-4D97-AF65-F5344CB8AC3E}">
        <p14:creationId xmlns:p14="http://schemas.microsoft.com/office/powerpoint/2010/main" val="3546032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Transparency?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1002439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When rasterizing frag into k-sample buffer: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Stochastically cover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•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k samples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look at an example pixel with 16x MSAA</a:t>
            </a:r>
          </a:p>
          <a:p>
            <a:pPr lvl="2"/>
            <a:r>
              <a:rPr lang="en-US" i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(MSAA pattern simplified for display)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= 0.5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Second: draw blue fragment, z = 0.7,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0.5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Third: draw green fragment, z = 0.3,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0.5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Fourth: draw yellow fragment, z = 0.9, </a:t>
            </a:r>
            <a:r>
              <a:rPr lang="el-GR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= 1.0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pass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accum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color using this as depth oracle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106640" y="1723770"/>
            <a:ext cx="3341812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Values represent current depth sample</a:t>
            </a:r>
          </a:p>
        </p:txBody>
      </p:sp>
    </p:spTree>
    <p:extLst>
      <p:ext uri="{BB962C8B-B14F-4D97-AF65-F5344CB8AC3E}">
        <p14:creationId xmlns:p14="http://schemas.microsoft.com/office/powerpoint/2010/main" val="42886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Observations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1002439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lose surfaces (like yellow one)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But it still converges; surface loss is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67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Observations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1002439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lose surfaces (like yellow one)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But it still converges; surface loss is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Loss worse if nearby surfaces almost opaque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Could easily lose blue surface</a:t>
            </a: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9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Observations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1002439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lose surfaces (like yellow one)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But it still converges; surface loss is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Loss worse if nearby surfaces almost opaque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Could easily lose blue surface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Also noticed in my experiments</a:t>
            </a:r>
          </a:p>
          <a:p>
            <a:pPr lvl="2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Dashboard and seat noisier with high alpha than low!</a:t>
            </a:r>
          </a:p>
          <a:p>
            <a:pPr lvl="1"/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0">
              <a:buNone/>
            </a:pPr>
            <a:endParaRPr lang="en-US" dirty="0" smtClean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410" y="0"/>
            <a:ext cx="4069429" cy="317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410" y="3105701"/>
            <a:ext cx="4069430" cy="3176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56027" y="0"/>
            <a:ext cx="1600118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0.4, 8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spp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864388" y="3105701"/>
            <a:ext cx="172194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l-G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= 0.98, 8 </a:t>
            </a:r>
            <a:r>
              <a:rPr lang="en-US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spp</a:t>
            </a:r>
            <a:endParaRPr lang="en-US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89410" y="5909900"/>
            <a:ext cx="2363147" cy="2377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50" dirty="0" smtClean="0">
                <a:latin typeface="Trebuchet MS" panose="020B0603020202020204" pitchFamily="34" charset="0"/>
              </a:rPr>
              <a:t>Note: Even uses stratified sampling!</a:t>
            </a:r>
          </a:p>
        </p:txBody>
      </p:sp>
    </p:spTree>
    <p:extLst>
      <p:ext uri="{BB962C8B-B14F-4D97-AF65-F5344CB8AC3E}">
        <p14:creationId xmlns:p14="http://schemas.microsoft.com/office/powerpoint/2010/main" val="2999096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Observations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1002439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lose surfaces (like yellow one)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But it still converges; surface loss is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Loss worse if nearby surfaces almost opaque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Could easily lose blue surface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Also noticed in my experiments</a:t>
            </a: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Dashboard and seat noisier with high alpha than low!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Seems wasteful to store 8 copies of z = 0.3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Why not store one copy of z = 0.3 and a coverage mask?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7527" y="5855962"/>
            <a:ext cx="3837910" cy="2446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** Glossing over some details here; feel free to ask later.</a:t>
            </a:r>
          </a:p>
        </p:txBody>
      </p:sp>
    </p:spTree>
    <p:extLst>
      <p:ext uri="{BB962C8B-B14F-4D97-AF65-F5344CB8AC3E}">
        <p14:creationId xmlns:p14="http://schemas.microsoft.com/office/powerpoint/2010/main" val="319116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Observations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1002439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Can lose surfaces (like yellow one)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But it still converges; surface loss is </a:t>
            </a:r>
            <a:r>
              <a:rPr lang="en-US" sz="1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stochastic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Loss worse if nearby surfaces almost opaque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Could easily lose blue surface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Also noticed in my experiments</a:t>
            </a:r>
          </a:p>
          <a:p>
            <a:pPr lvl="2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Dashboard and seat noisier with high alpha than low!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Seems wasteful to store 8 copies of z = 0.3</a:t>
            </a:r>
            <a:r>
              <a:rPr lang="en-US" sz="20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Why not store one copy of z = 0.3 and a coverage mask?</a:t>
            </a:r>
          </a:p>
          <a:p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Implicitly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layered </a:t>
            </a:r>
            <a:r>
              <a:rPr lang="en-US" sz="2000" dirty="0" smtClean="0">
                <a:latin typeface="Arial"/>
                <a:cs typeface="Arial"/>
              </a:rPr>
              <a:t>−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stores (</a:t>
            </a:r>
            <a:r>
              <a:rPr lang="en-US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up to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) 16 surfaces per pixel (for 16x MSAA)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Also wasteful to store just 3 layers in a structure that can hold 16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7315198" y="2045173"/>
            <a:ext cx="2924684" cy="2924684"/>
          </a:xfrm>
          <a:prstGeom prst="rect">
            <a:avLst/>
          </a:prstGeom>
          <a:solidFill>
            <a:schemeClr val="tx1"/>
          </a:solidFill>
          <a:ln w="38100">
            <a:solidFill>
              <a:schemeClr val="bg1"/>
            </a:solidFill>
          </a:ln>
          <a:effectLst>
            <a:innerShdw blurRad="63500" dist="50800" dir="2700000">
              <a:schemeClr val="tx1">
                <a:alpha val="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78452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516273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043460" y="2045173"/>
            <a:ext cx="0" cy="292468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stCxn id="2" idx="1"/>
            <a:endCxn id="2" idx="3"/>
          </p:cNvCxnSpPr>
          <p:nvPr/>
        </p:nvCxnSpPr>
        <p:spPr>
          <a:xfrm>
            <a:off x="7315198" y="35075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7315198" y="2780415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315198" y="4238104"/>
            <a:ext cx="2924684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22178" y="20451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56258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94991" y="20451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9530233" y="20451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322178" y="2772273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56258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794991" y="2772273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530233" y="2772273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322178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056258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8794991" y="3507515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30233" y="3507515"/>
            <a:ext cx="714302" cy="735242"/>
          </a:xfrm>
          <a:prstGeom prst="rect">
            <a:avLst/>
          </a:prstGeom>
          <a:solidFill>
            <a:srgbClr val="FF0000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32217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056258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794991" y="4242757"/>
            <a:ext cx="714302" cy="735242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0.7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530233" y="4242757"/>
            <a:ext cx="714302" cy="735242"/>
          </a:xfrm>
          <a:prstGeom prst="rect">
            <a:avLst/>
          </a:prstGeom>
          <a:solidFill>
            <a:schemeClr val="tx2"/>
          </a:solidFill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0.3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4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0972800" cy="61721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81" y="1601090"/>
            <a:ext cx="9841907" cy="1135130"/>
          </a:xfrm>
        </p:spPr>
        <p:txBody>
          <a:bodyPr/>
          <a:lstStyle/>
          <a:p>
            <a:r>
              <a:rPr lang="en-US" dirty="0" smtClean="0"/>
              <a:t>Stochastic Layered Alpha Blending (SLAB)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2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996045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explicit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k-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layered algorithm with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transparency’s characteristics</a:t>
            </a: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197789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What’s This Paper   About?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6750" y="1130785"/>
            <a:ext cx="9948672" cy="4645406"/>
          </a:xfrm>
        </p:spPr>
        <p:txBody>
          <a:bodyPr/>
          <a:lstStyle/>
          <a:p>
            <a:r>
              <a:rPr lang="en-US" dirty="0" smtClean="0"/>
              <a:t>Not a “survey paper,” at least in the traditional sense</a:t>
            </a:r>
          </a:p>
          <a:p>
            <a:pPr lvl="1"/>
            <a:r>
              <a:rPr lang="en-US" sz="1800" dirty="0" smtClean="0"/>
              <a:t>You will not identify “the right” OIT algorithm for you</a:t>
            </a:r>
          </a:p>
          <a:p>
            <a:pPr lvl="1"/>
            <a:endParaRPr lang="en-US" sz="1800" dirty="0" smtClean="0"/>
          </a:p>
          <a:p>
            <a:r>
              <a:rPr lang="en-US" sz="2200" dirty="0" smtClean="0"/>
              <a:t>Not an “algorithms paper,” at least in the traditional sense</a:t>
            </a:r>
          </a:p>
          <a:p>
            <a:pPr lvl="1"/>
            <a:r>
              <a:rPr lang="en-US" sz="1800" i="1" u="sng" dirty="0" smtClean="0"/>
              <a:t>Do</a:t>
            </a:r>
            <a:r>
              <a:rPr lang="en-US" sz="1800" dirty="0" smtClean="0"/>
              <a:t> present two new algorithms</a:t>
            </a:r>
          </a:p>
          <a:p>
            <a:pPr lvl="1"/>
            <a:r>
              <a:rPr lang="en-US" sz="1800" i="1" u="sng" dirty="0" smtClean="0"/>
              <a:t>Do not</a:t>
            </a:r>
            <a:r>
              <a:rPr lang="en-US" sz="1800" dirty="0" smtClean="0"/>
              <a:t> intend to claim these algorithms are right for you</a:t>
            </a:r>
          </a:p>
          <a:p>
            <a:pPr lvl="1"/>
            <a:endParaRPr lang="en-US" sz="1800" dirty="0" smtClean="0"/>
          </a:p>
          <a:p>
            <a:endParaRPr lang="en-US" sz="2200" dirty="0" smtClean="0"/>
          </a:p>
          <a:p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574462" y="463997"/>
            <a:ext cx="506870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8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^</a:t>
            </a:r>
          </a:p>
        </p:txBody>
      </p:sp>
      <p:sp>
        <p:nvSpPr>
          <p:cNvPr id="3" name="TextBox 2"/>
          <p:cNvSpPr txBox="1"/>
          <p:nvPr/>
        </p:nvSpPr>
        <p:spPr>
          <a:xfrm rot="20803161">
            <a:off x="6473249" y="33768"/>
            <a:ext cx="1058303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6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NOT</a:t>
            </a:r>
          </a:p>
        </p:txBody>
      </p:sp>
    </p:spTree>
    <p:extLst>
      <p:ext uri="{BB962C8B-B14F-4D97-AF65-F5344CB8AC3E}">
        <p14:creationId xmlns:p14="http://schemas.microsoft.com/office/powerpoint/2010/main" val="400738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996045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explicit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k-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layered algorithm with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transparency’s characteristics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Memory:  store k layers, each with depth and b-bit coverage mask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Insertion:  probabilistically insert fragments into per-pixel lists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Merging:  if &gt; k layers, simply discard the furthest</a:t>
            </a: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5888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996045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explicit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k-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layered algorithm with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transparency’s characteristics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Memory:  store k layers, each with depth and b-bit coverage mask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Insertion:  probabilistically insert fragments into per-pixel lists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Merging:  if &gt; k layers, simply discard the furthest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Identical results to k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transparency, if k </a:t>
            </a:r>
            <a:r>
              <a:rPr lang="en-US" dirty="0" smtClean="0">
                <a:latin typeface="Arial"/>
                <a:cs typeface="Arial"/>
              </a:rPr>
              <a:t>≥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  <a:p>
            <a:pPr lvl="1"/>
            <a:r>
              <a:rPr lang="en-US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can independently change values of k and b</a:t>
            </a: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55304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996045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u="sng" dirty="0" smtClean="0">
                <a:latin typeface="Arial" panose="020B0604020202020204" pitchFamily="34" charset="0"/>
                <a:cs typeface="Arial" panose="020B0604020202020204" pitchFamily="34" charset="0"/>
              </a:rPr>
              <a:t>explicit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k-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layered algorithm with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transparency’s characteristics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Memory:  store k layers, each with depth and b-bit coverage mask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Insertion:  probabilistically insert fragments into per-pixel lists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Merging:  if &gt; k layers, simply discard the furthest</a:t>
            </a:r>
          </a:p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Identical results to k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spp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transparency, if k </a:t>
            </a:r>
            <a:r>
              <a:rPr lang="en-US" dirty="0" smtClean="0">
                <a:latin typeface="Arial"/>
                <a:cs typeface="Arial"/>
              </a:rPr>
              <a:t>≥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b</a:t>
            </a:r>
          </a:p>
          <a:p>
            <a:pPr lvl="1"/>
            <a:r>
              <a:rPr lang="en-US" i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But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can independently change values of k and b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Useful since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. transp. rarely stores k surfaces in a k-sample buffer </a:t>
            </a:r>
          </a:p>
          <a:p>
            <a:pPr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Also can explicitly increase b much further </a:t>
            </a:r>
            <a:r>
              <a:rPr lang="en-US" dirty="0" smtClean="0">
                <a:latin typeface="Arial"/>
                <a:cs typeface="Arial"/>
              </a:rPr>
              <a:t>→ reduce noise on existing layers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1536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same example from before:</a:t>
            </a:r>
          </a:p>
          <a:p>
            <a:pPr marL="684213"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0.5</a:t>
            </a:r>
          </a:p>
          <a:p>
            <a:endParaRPr lang="en-US" dirty="0" smtClean="0"/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cxnSp>
        <p:nvCxnSpPr>
          <p:cNvPr id="62" name="Straight Arrow Connector 61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</p:spTree>
    <p:extLst>
      <p:ext uri="{BB962C8B-B14F-4D97-AF65-F5344CB8AC3E}">
        <p14:creationId xmlns:p14="http://schemas.microsoft.com/office/powerpoint/2010/main" val="89140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same example from before:</a:t>
            </a:r>
          </a:p>
          <a:p>
            <a:pPr marL="684213"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Second: draw blue fragment, z = 0.7,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0.5</a:t>
            </a:r>
          </a:p>
          <a:p>
            <a:endParaRPr lang="en-US" dirty="0" smtClean="0"/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</p:spTree>
    <p:extLst>
      <p:ext uri="{BB962C8B-B14F-4D97-AF65-F5344CB8AC3E}">
        <p14:creationId xmlns:p14="http://schemas.microsoft.com/office/powerpoint/2010/main" val="240360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same example from before:</a:t>
            </a:r>
          </a:p>
          <a:p>
            <a:pPr marL="684213"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Second: draw blue fragment, z = 0.7,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Third: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green fragment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z 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0.3,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0.5</a:t>
            </a: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399631" y="257233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64" name="Rectangle 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6145" y="166009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88" name="Rectangle 8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8" idx="1"/>
              <a:endCxn id="8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0063459" y="368356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113" name="Straight Arrow Connector 11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TextBox 113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</p:spTree>
    <p:extLst>
      <p:ext uri="{BB962C8B-B14F-4D97-AF65-F5344CB8AC3E}">
        <p14:creationId xmlns:p14="http://schemas.microsoft.com/office/powerpoint/2010/main" val="3044345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6398471" y="347857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4" idx="1"/>
              <a:endCxn id="1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same example from before:</a:t>
            </a:r>
          </a:p>
          <a:p>
            <a:pPr marL="684213"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Second: draw blue fragment, z = 0.7,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Third: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green fragment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z 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0.3,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Fourth: draw yellow fragment, z = 0.9,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399631" y="257233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64" name="Rectangle 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6145" y="166009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88" name="Rectangle 8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8" idx="1"/>
              <a:endCxn id="8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0063459" y="368356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10062299" y="458980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0.9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</p:spTree>
    <p:extLst>
      <p:ext uri="{BB962C8B-B14F-4D97-AF65-F5344CB8AC3E}">
        <p14:creationId xmlns:p14="http://schemas.microsoft.com/office/powerpoint/2010/main" val="3858427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6398471" y="347857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4" idx="1"/>
              <a:endCxn id="1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6742608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same example from before:</a:t>
            </a:r>
          </a:p>
          <a:p>
            <a:pPr marL="684213"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Second: draw blue fragment, z = 0.7,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Third: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green fragment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z 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0.3,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Fourth: draw yellow fragment, z = 0.9,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  <a:p>
            <a:pPr marL="231775"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Layers get inserted only if not occluded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Adds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stochasm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if masks randomly chosen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Different random masks might keep this layer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399631" y="257233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64" name="Rectangle 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6145" y="166009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88" name="Rectangle 8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8" idx="1"/>
              <a:endCxn id="8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0063459" y="368356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10062299" y="458980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0.9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  <p:cxnSp>
        <p:nvCxnSpPr>
          <p:cNvPr id="140" name="Straight Connector 139"/>
          <p:cNvCxnSpPr/>
          <p:nvPr/>
        </p:nvCxnSpPr>
        <p:spPr>
          <a:xfrm>
            <a:off x="6707927" y="4573292"/>
            <a:ext cx="2554736" cy="1003850"/>
          </a:xfrm>
          <a:prstGeom prst="line">
            <a:avLst/>
          </a:prstGeom>
          <a:ln w="1905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flipV="1">
            <a:off x="6707927" y="4598917"/>
            <a:ext cx="2554736" cy="1072585"/>
          </a:xfrm>
          <a:prstGeom prst="line">
            <a:avLst/>
          </a:prstGeom>
          <a:ln w="1905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 rot="21271451">
            <a:off x="6357517" y="4770096"/>
            <a:ext cx="3164649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occluded by closer surfaces</a:t>
            </a:r>
          </a:p>
        </p:txBody>
      </p:sp>
    </p:spTree>
    <p:extLst>
      <p:ext uri="{BB962C8B-B14F-4D97-AF65-F5344CB8AC3E}">
        <p14:creationId xmlns:p14="http://schemas.microsoft.com/office/powerpoint/2010/main" val="206546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6398471" y="347857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4" idx="1"/>
              <a:endCxn id="1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What Is STOCHASTIC LAYERED ALPHA BLEND?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Our same example from before:</a:t>
            </a:r>
          </a:p>
          <a:p>
            <a:pPr marL="684213"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First: draw red fragment, z = 0.5,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Second: draw blue fragment, z = 0.7,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Third: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draw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green fragment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z 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0.3,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0.5</a:t>
            </a:r>
          </a:p>
          <a:p>
            <a:pPr marL="684213" lvl="2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Fourth: draw yellow fragment, z = 0.9, 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α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=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1.0</a:t>
            </a:r>
          </a:p>
          <a:p>
            <a:pPr marL="231775"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Layers get inserted only if not occluded</a:t>
            </a:r>
          </a:p>
          <a:p>
            <a:pPr marL="684213"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Adds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stochasm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masks randomly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chosen</a:t>
            </a:r>
          </a:p>
          <a:p>
            <a:pPr marL="684213" lvl="2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Different random masks might keep this layer</a:t>
            </a:r>
          </a:p>
          <a:p>
            <a:pPr marL="231775"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If k = 2, layers beyond 2</a:t>
            </a:r>
            <a:r>
              <a:rPr lang="en-US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get discarded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399631" y="257233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64" name="Rectangle 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6145" y="166009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88" name="Rectangle 8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8" idx="1"/>
              <a:endCxn id="8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0063459" y="368356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10062299" y="458980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0.9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  <p:cxnSp>
        <p:nvCxnSpPr>
          <p:cNvPr id="30" name="Straight Connector 29"/>
          <p:cNvCxnSpPr/>
          <p:nvPr/>
        </p:nvCxnSpPr>
        <p:spPr>
          <a:xfrm>
            <a:off x="6645105" y="3667052"/>
            <a:ext cx="2617558" cy="1910090"/>
          </a:xfrm>
          <a:prstGeom prst="line">
            <a:avLst/>
          </a:prstGeom>
          <a:ln w="1905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Straight Connector 136"/>
          <p:cNvCxnSpPr/>
          <p:nvPr/>
        </p:nvCxnSpPr>
        <p:spPr>
          <a:xfrm flipV="1">
            <a:off x="6707927" y="3686676"/>
            <a:ext cx="2622201" cy="1984826"/>
          </a:xfrm>
          <a:prstGeom prst="line">
            <a:avLst/>
          </a:prstGeom>
          <a:ln w="190500">
            <a:solidFill>
              <a:srgbClr val="FF0000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1" name="TextBox 140"/>
          <p:cNvSpPr txBox="1"/>
          <p:nvPr/>
        </p:nvSpPr>
        <p:spPr>
          <a:xfrm rot="1074227">
            <a:off x="6668505" y="4337336"/>
            <a:ext cx="2542684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>
                <a:solidFill>
                  <a:schemeClr val="bg1"/>
                </a:solidFill>
                <a:latin typeface="Trebuchet MS" panose="020B0603020202020204" pitchFamily="34" charset="0"/>
              </a:rPr>
              <a:t>n</a:t>
            </a:r>
            <a:r>
              <a:rPr lang="en-US" b="1" dirty="0" smtClean="0">
                <a:solidFill>
                  <a:schemeClr val="bg1"/>
                </a:solidFill>
                <a:latin typeface="Trebuchet MS" panose="020B0603020202020204" pitchFamily="34" charset="0"/>
              </a:rPr>
              <a:t>ot in 2 closest layers</a:t>
            </a:r>
          </a:p>
        </p:txBody>
      </p:sp>
    </p:spTree>
    <p:extLst>
      <p:ext uri="{BB962C8B-B14F-4D97-AF65-F5344CB8AC3E}">
        <p14:creationId xmlns:p14="http://schemas.microsoft.com/office/powerpoint/2010/main" val="268867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6398471" y="347857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4" idx="1"/>
              <a:endCxn id="1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Adjusting Parameters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Aim to reduce noise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 way:  avoid discarding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layers that impact color</a:t>
            </a:r>
          </a:p>
          <a:p>
            <a:pPr marL="571500" lvl="1" indent="0">
              <a:buNone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399631" y="257233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64" name="Rectangle 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6145" y="166009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88" name="Rectangle 8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8" idx="1"/>
              <a:endCxn id="8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0063459" y="368356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10062299" y="458980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0.9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</p:spTree>
    <p:extLst>
      <p:ext uri="{BB962C8B-B14F-4D97-AF65-F5344CB8AC3E}">
        <p14:creationId xmlns:p14="http://schemas.microsoft.com/office/powerpoint/2010/main" val="19413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What’s This Paper About?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42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6398471" y="347857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4" idx="1"/>
              <a:endCxn id="1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Adjusting Parameters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Aim to reduce noise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 way:  avoid discarding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layers that impact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color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increase chance to store yellow frag?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399631" y="257233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64" name="Rectangle 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6145" y="166009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88" name="Rectangle 8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8" idx="1"/>
              <a:endCxn id="8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0063459" y="368356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10062299" y="458980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0.9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</p:spTree>
    <p:extLst>
      <p:ext uri="{BB962C8B-B14F-4D97-AF65-F5344CB8AC3E}">
        <p14:creationId xmlns:p14="http://schemas.microsoft.com/office/powerpoint/2010/main" val="263202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6398471" y="347857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4" idx="1"/>
              <a:endCxn id="1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Adjusting Parameters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Aim to reduce noise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 way:  avoid discarding layers that impact color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increase chance to store yellow frag?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number of bits in coverage mask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399631" y="257233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64" name="Rectangle 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6145" y="166009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88" name="Rectangle 8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8" idx="1"/>
              <a:endCxn id="8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0063459" y="368356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10062299" y="458980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0.9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  <p:grpSp>
        <p:nvGrpSpPr>
          <p:cNvPr id="137" name="Group 136"/>
          <p:cNvGrpSpPr/>
          <p:nvPr/>
        </p:nvGrpSpPr>
        <p:grpSpPr>
          <a:xfrm>
            <a:off x="6393811" y="3483209"/>
            <a:ext cx="2956095" cy="2924684"/>
            <a:chOff x="7308218" y="2045173"/>
            <a:chExt cx="2956095" cy="2924684"/>
          </a:xfrm>
          <a:solidFill>
            <a:srgbClr val="FFFF00"/>
          </a:solidFill>
          <a:scene3d>
            <a:camera prst="isometricOffAxis2Top"/>
            <a:lightRig rig="threePt" dir="t"/>
          </a:scene3d>
        </p:grpSpPr>
        <p:sp>
          <p:nvSpPr>
            <p:cNvPr id="138" name="Rectangle 13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38" idx="1"/>
              <a:endCxn id="13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96" name="Straight Connector 195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ectangle 196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6407798" y="2575653"/>
            <a:ext cx="2956095" cy="2924684"/>
            <a:chOff x="7308218" y="2045173"/>
            <a:chExt cx="2956095" cy="2924684"/>
          </a:xfrm>
          <a:scene3d>
            <a:camera prst="isometricOffAxis2Top"/>
            <a:lightRig rig="threePt" dir="t"/>
          </a:scene3d>
        </p:grpSpPr>
        <p:sp>
          <p:nvSpPr>
            <p:cNvPr id="214" name="Rectangle 2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stCxn id="214" idx="1"/>
              <a:endCxn id="2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37" name="Straight Connector 236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Rectangle 237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54" name="Straight Connector 253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Rectangle 254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71" name="Straight Connector 270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Rectangle 271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6400818" y="1661273"/>
            <a:ext cx="2956095" cy="2924684"/>
            <a:chOff x="7308218" y="2045173"/>
            <a:chExt cx="2956095" cy="2924684"/>
          </a:xfrm>
          <a:scene3d>
            <a:camera prst="isometricOffAxis2Top"/>
            <a:lightRig rig="threePt" dir="t"/>
          </a:scene3d>
        </p:grpSpPr>
        <p:sp>
          <p:nvSpPr>
            <p:cNvPr id="289" name="Rectangle 288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0" name="Straight Connector 289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>
              <a:stCxn id="289" idx="1"/>
              <a:endCxn id="289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Rectangle 295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12" name="Straight Connector 311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Rectangle 312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29" name="Straight Connector 328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329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46" name="Straight Connector 345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Rectangle 346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3" name="Group 362"/>
          <p:cNvGrpSpPr/>
          <p:nvPr/>
        </p:nvGrpSpPr>
        <p:grpSpPr>
          <a:xfrm>
            <a:off x="6407798" y="753873"/>
            <a:ext cx="2956095" cy="2924684"/>
            <a:chOff x="7308218" y="2045173"/>
            <a:chExt cx="2956095" cy="2924684"/>
          </a:xfrm>
          <a:scene3d>
            <a:camera prst="isometricOffAxis2Top"/>
            <a:lightRig rig="threePt" dir="t"/>
          </a:scene3d>
        </p:grpSpPr>
        <p:sp>
          <p:nvSpPr>
            <p:cNvPr id="364" name="Rectangle 3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5" name="Straight Connector 3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>
              <a:stCxn id="364" idx="1"/>
              <a:endCxn id="3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Rectangle 370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87" name="Straight Connector 386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Rectangle 387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04" name="Straight Connector 403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Rectangle 404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21" name="Straight Connector 420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Rectangle 421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8384111" y="4654238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Oval 437"/>
          <p:cNvSpPr/>
          <p:nvPr/>
        </p:nvSpPr>
        <p:spPr>
          <a:xfrm>
            <a:off x="8384111" y="3746433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Oval 438"/>
          <p:cNvSpPr/>
          <p:nvPr/>
        </p:nvSpPr>
        <p:spPr>
          <a:xfrm>
            <a:off x="8384111" y="2824832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Oval 439"/>
          <p:cNvSpPr/>
          <p:nvPr/>
        </p:nvSpPr>
        <p:spPr>
          <a:xfrm>
            <a:off x="8384111" y="1924412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Oval 440"/>
          <p:cNvSpPr/>
          <p:nvPr/>
        </p:nvSpPr>
        <p:spPr>
          <a:xfrm>
            <a:off x="6086478" y="5057795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Oval 441"/>
          <p:cNvSpPr/>
          <p:nvPr/>
        </p:nvSpPr>
        <p:spPr>
          <a:xfrm>
            <a:off x="6086478" y="4150395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/>
        </p:nvSpPr>
        <p:spPr>
          <a:xfrm>
            <a:off x="6086478" y="3236609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/>
          <p:nvPr/>
        </p:nvSpPr>
        <p:spPr>
          <a:xfrm>
            <a:off x="6086476" y="2330192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Oval 444"/>
          <p:cNvSpPr/>
          <p:nvPr/>
        </p:nvSpPr>
        <p:spPr>
          <a:xfrm>
            <a:off x="8069071" y="4596873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Oval 445"/>
          <p:cNvSpPr/>
          <p:nvPr/>
        </p:nvSpPr>
        <p:spPr>
          <a:xfrm>
            <a:off x="8069069" y="3696968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Oval 446"/>
          <p:cNvSpPr/>
          <p:nvPr/>
        </p:nvSpPr>
        <p:spPr>
          <a:xfrm>
            <a:off x="8068853" y="2775093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Oval 447"/>
          <p:cNvSpPr/>
          <p:nvPr/>
        </p:nvSpPr>
        <p:spPr>
          <a:xfrm>
            <a:off x="8068852" y="1874946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21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6398471" y="347857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4" idx="1"/>
              <a:endCxn id="1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Adjusting Parameters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Aim to reduce noise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 way:  avoid discarding layers that impact color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increase chance to store yellow frag?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number of bits in coverage mask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coverage masks </a:t>
            </a:r>
            <a:r>
              <a:rPr lang="en-US" sz="2000" dirty="0" smtClean="0">
                <a:latin typeface="Arial"/>
                <a:cs typeface="Arial"/>
              </a:rPr>
              <a:t>→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lower noise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as # coverage bits increases?</a:t>
            </a: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399631" y="257233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64" name="Rectangle 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6145" y="166009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88" name="Rectangle 8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8" idx="1"/>
              <a:endCxn id="8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0063459" y="368356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10062299" y="458980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0.9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  <p:grpSp>
        <p:nvGrpSpPr>
          <p:cNvPr id="137" name="Group 136"/>
          <p:cNvGrpSpPr/>
          <p:nvPr/>
        </p:nvGrpSpPr>
        <p:grpSpPr>
          <a:xfrm>
            <a:off x="6393811" y="3483209"/>
            <a:ext cx="2956095" cy="2924684"/>
            <a:chOff x="7308218" y="2045173"/>
            <a:chExt cx="2956095" cy="2924684"/>
          </a:xfrm>
          <a:solidFill>
            <a:srgbClr val="FFFF00"/>
          </a:solidFill>
          <a:scene3d>
            <a:camera prst="isometricOffAxis2Top"/>
            <a:lightRig rig="threePt" dir="t"/>
          </a:scene3d>
        </p:grpSpPr>
        <p:sp>
          <p:nvSpPr>
            <p:cNvPr id="138" name="Rectangle 13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38" idx="1"/>
              <a:endCxn id="13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96" name="Straight Connector 195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ectangle 196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6407798" y="2575653"/>
            <a:ext cx="2956095" cy="2924684"/>
            <a:chOff x="7308218" y="2045173"/>
            <a:chExt cx="2956095" cy="2924684"/>
          </a:xfrm>
          <a:scene3d>
            <a:camera prst="isometricOffAxis2Top"/>
            <a:lightRig rig="threePt" dir="t"/>
          </a:scene3d>
        </p:grpSpPr>
        <p:sp>
          <p:nvSpPr>
            <p:cNvPr id="214" name="Rectangle 2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stCxn id="214" idx="1"/>
              <a:endCxn id="2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37" name="Straight Connector 236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Rectangle 237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54" name="Straight Connector 253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Rectangle 254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71" name="Straight Connector 270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Rectangle 271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6400818" y="1661273"/>
            <a:ext cx="2956095" cy="2924684"/>
            <a:chOff x="7308218" y="2045173"/>
            <a:chExt cx="2956095" cy="2924684"/>
          </a:xfrm>
          <a:scene3d>
            <a:camera prst="isometricOffAxis2Top"/>
            <a:lightRig rig="threePt" dir="t"/>
          </a:scene3d>
        </p:grpSpPr>
        <p:sp>
          <p:nvSpPr>
            <p:cNvPr id="289" name="Rectangle 288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0" name="Straight Connector 289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>
              <a:stCxn id="289" idx="1"/>
              <a:endCxn id="289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Rectangle 295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12" name="Straight Connector 311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Rectangle 312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29" name="Straight Connector 328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329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46" name="Straight Connector 345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Rectangle 346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3" name="Group 362"/>
          <p:cNvGrpSpPr/>
          <p:nvPr/>
        </p:nvGrpSpPr>
        <p:grpSpPr>
          <a:xfrm>
            <a:off x="6407798" y="753873"/>
            <a:ext cx="2956095" cy="2924684"/>
            <a:chOff x="7308218" y="2045173"/>
            <a:chExt cx="2956095" cy="2924684"/>
          </a:xfrm>
          <a:scene3d>
            <a:camera prst="isometricOffAxis2Top"/>
            <a:lightRig rig="threePt" dir="t"/>
          </a:scene3d>
        </p:grpSpPr>
        <p:sp>
          <p:nvSpPr>
            <p:cNvPr id="364" name="Rectangle 3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5" name="Straight Connector 3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>
              <a:stCxn id="364" idx="1"/>
              <a:endCxn id="3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Rectangle 370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87" name="Straight Connector 386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Rectangle 387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04" name="Straight Connector 403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Rectangle 404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21" name="Straight Connector 420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Rectangle 421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8384111" y="4654238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Oval 437"/>
          <p:cNvSpPr/>
          <p:nvPr/>
        </p:nvSpPr>
        <p:spPr>
          <a:xfrm>
            <a:off x="8384111" y="3746433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Oval 438"/>
          <p:cNvSpPr/>
          <p:nvPr/>
        </p:nvSpPr>
        <p:spPr>
          <a:xfrm>
            <a:off x="8384111" y="2824832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Oval 439"/>
          <p:cNvSpPr/>
          <p:nvPr/>
        </p:nvSpPr>
        <p:spPr>
          <a:xfrm>
            <a:off x="8384111" y="1924412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Oval 440"/>
          <p:cNvSpPr/>
          <p:nvPr/>
        </p:nvSpPr>
        <p:spPr>
          <a:xfrm>
            <a:off x="6086478" y="5057795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Oval 441"/>
          <p:cNvSpPr/>
          <p:nvPr/>
        </p:nvSpPr>
        <p:spPr>
          <a:xfrm>
            <a:off x="6086478" y="4150395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/>
        </p:nvSpPr>
        <p:spPr>
          <a:xfrm>
            <a:off x="6086478" y="3236609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/>
          <p:nvPr/>
        </p:nvSpPr>
        <p:spPr>
          <a:xfrm>
            <a:off x="6086476" y="2330192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Oval 444"/>
          <p:cNvSpPr/>
          <p:nvPr/>
        </p:nvSpPr>
        <p:spPr>
          <a:xfrm>
            <a:off x="8069071" y="4596873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Oval 445"/>
          <p:cNvSpPr/>
          <p:nvPr/>
        </p:nvSpPr>
        <p:spPr>
          <a:xfrm>
            <a:off x="8069069" y="3696968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Oval 446"/>
          <p:cNvSpPr/>
          <p:nvPr/>
        </p:nvSpPr>
        <p:spPr>
          <a:xfrm>
            <a:off x="8068853" y="2775093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Oval 447"/>
          <p:cNvSpPr/>
          <p:nvPr/>
        </p:nvSpPr>
        <p:spPr>
          <a:xfrm>
            <a:off x="8068852" y="1874946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18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" name="Group 112"/>
          <p:cNvGrpSpPr/>
          <p:nvPr/>
        </p:nvGrpSpPr>
        <p:grpSpPr>
          <a:xfrm>
            <a:off x="6398471" y="347857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114" name="Rectangle 1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5" name="Straight Connector 1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>
              <a:stCxn id="114" idx="1"/>
              <a:endCxn id="1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ectangle 12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2" name="Rectangle 12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4" name="Rectangle 12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6" name="Rectangle 12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7" name="Rectangle 12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8" name="Rectangle 12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00791" y="166609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36" name="Rectangle 3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7" name="Straight Connector 3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36" idx="1"/>
              <a:endCxn id="3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8" name="Rectangle 4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Adjusting Parameters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1" y="1389049"/>
            <a:ext cx="5891029" cy="4489993"/>
          </a:xfrm>
        </p:spPr>
        <p:txBody>
          <a:bodyPr/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Aim to reduce noise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One way:  avoid discarding layers that impact color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How to increase chance to store yellow frag?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Increase number of bits in coverage mask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Larger coverage masks </a:t>
            </a:r>
            <a:r>
              <a:rPr lang="en-US" sz="2000" dirty="0" smtClean="0">
                <a:latin typeface="Arial"/>
                <a:cs typeface="Arial"/>
              </a:rPr>
              <a:t>→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lower noise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What happens as # coverage bits increases?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Starts to behave as alpha</a:t>
            </a:r>
          </a:p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Interesting to ask:</a:t>
            </a:r>
          </a:p>
          <a:p>
            <a:pPr lvl="1"/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Can we stochastically insert fragments using alpha?</a:t>
            </a:r>
          </a:p>
          <a:p>
            <a:pPr lvl="1"/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7525" lvl="2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 smtClean="0"/>
          </a:p>
        </p:txBody>
      </p:sp>
      <p:sp>
        <p:nvSpPr>
          <p:cNvPr id="59" name="TextBox 58"/>
          <p:cNvSpPr txBox="1"/>
          <p:nvPr/>
        </p:nvSpPr>
        <p:spPr>
          <a:xfrm>
            <a:off x="6971424" y="1176353"/>
            <a:ext cx="170431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Coverage Mask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9920349" y="1175193"/>
            <a:ext cx="801823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i="1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Depth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064619" y="186951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064619" y="277732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0.5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6399631" y="2572331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64" name="Rectangle 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5" name="Straight Connector 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>
              <a:stCxn id="64" idx="1"/>
              <a:endCxn id="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ctangle 70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5" name="Rectangle 74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7" name="Rectangle 76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8" name="Rectangle 77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1" name="Rectangle 80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2" name="Rectangle 81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3" name="Rectangle 82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6396145" y="166009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88" name="Rectangle 8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>
              <a:stCxn id="88" idx="1"/>
              <a:endCxn id="8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Connector 9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6" name="Rectangle 95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8" name="Rectangle 97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12" name="TextBox 111"/>
          <p:cNvSpPr txBox="1"/>
          <p:nvPr/>
        </p:nvSpPr>
        <p:spPr>
          <a:xfrm>
            <a:off x="10063459" y="368356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0.7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6397305" y="753850"/>
            <a:ext cx="2929337" cy="2932826"/>
            <a:chOff x="7315198" y="2045173"/>
            <a:chExt cx="2929337" cy="2932826"/>
          </a:xfrm>
          <a:scene3d>
            <a:camera prst="isometricOffAxis2Top"/>
            <a:lightRig rig="threePt" dir="t"/>
          </a:scene3d>
        </p:grpSpPr>
        <p:sp>
          <p:nvSpPr>
            <p:cNvPr id="4" name="Rectangle 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>
              <a:stCxn id="4" idx="1"/>
              <a:endCxn id="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1" name="TextBox 160"/>
          <p:cNvSpPr txBox="1"/>
          <p:nvPr/>
        </p:nvSpPr>
        <p:spPr>
          <a:xfrm>
            <a:off x="10062299" y="4589802"/>
            <a:ext cx="51328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0.9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10679633" y="1666091"/>
            <a:ext cx="0" cy="3708627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 rot="5400000">
            <a:off x="10435325" y="3335455"/>
            <a:ext cx="761747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b="1" i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Layers</a:t>
            </a:r>
          </a:p>
        </p:txBody>
      </p:sp>
      <p:grpSp>
        <p:nvGrpSpPr>
          <p:cNvPr id="137" name="Group 136"/>
          <p:cNvGrpSpPr/>
          <p:nvPr/>
        </p:nvGrpSpPr>
        <p:grpSpPr>
          <a:xfrm>
            <a:off x="6393811" y="3483209"/>
            <a:ext cx="2956095" cy="2924684"/>
            <a:chOff x="7308218" y="2045173"/>
            <a:chExt cx="2956095" cy="2924684"/>
          </a:xfrm>
          <a:solidFill>
            <a:srgbClr val="FFFF00"/>
          </a:solidFill>
          <a:scene3d>
            <a:camera prst="isometricOffAxis2Top"/>
            <a:lightRig rig="threePt" dir="t"/>
          </a:scene3d>
        </p:grpSpPr>
        <p:sp>
          <p:nvSpPr>
            <p:cNvPr id="138" name="Rectangle 137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grpFill/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9" name="Straight Connector 138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stCxn id="138" idx="1"/>
              <a:endCxn id="138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Rectangle 144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6" name="Rectangle 145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8" name="Rectangle 147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0" name="Rectangle 149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1" name="Rectangle 150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2" name="Rectangle 151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62" name="Straight Connector 161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3" name="Rectangle 162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9" name="Rectangle 168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1" name="Rectangle 170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7" name="Rectangle 176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79" name="Straight Connector 178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0" name="Rectangle 179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1" name="Rectangle 180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3" name="Rectangle 182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4" name="Rectangle 183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6" name="Rectangle 185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7" name="Rectangle 186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9" name="Rectangle 188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0" name="Rectangle 189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2" name="Rectangle 191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3" name="Rectangle 192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5" name="Rectangle 194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196" name="Straight Connector 195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grpFill/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7" name="Rectangle 196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8" name="Rectangle 197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9" name="Rectangle 198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0" name="Rectangle 199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1" name="Rectangle 200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2" name="Rectangle 201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6" name="Rectangle 205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7" name="Rectangle 206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8" name="Rectangle 207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0" name="Rectangle 209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1" name="Rectangle 210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2" name="Rectangle 211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grpFill/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6407798" y="2575653"/>
            <a:ext cx="2956095" cy="2924684"/>
            <a:chOff x="7308218" y="2045173"/>
            <a:chExt cx="2956095" cy="2924684"/>
          </a:xfrm>
          <a:scene3d>
            <a:camera prst="isometricOffAxis2Top"/>
            <a:lightRig rig="threePt" dir="t"/>
          </a:scene3d>
        </p:grpSpPr>
        <p:sp>
          <p:nvSpPr>
            <p:cNvPr id="214" name="Rectangle 21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5" name="Straight Connector 21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>
              <a:stCxn id="214" idx="1"/>
              <a:endCxn id="21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1" name="Rectangle 220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2" name="Rectangle 221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3" name="Rectangle 222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4" name="Rectangle 223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5" name="Rectangle 224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6" name="Rectangle 225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7" name="Rectangle 226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8" name="Rectangle 227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29" name="Rectangle 228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1" name="Rectangle 230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2" name="Rectangle 231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3" name="Rectangle 232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4" name="Rectangle 233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5" name="Rectangle 234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6" name="Rectangle 235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37" name="Straight Connector 236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Rectangle 237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39" name="Rectangle 238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0" name="Rectangle 239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1" name="Rectangle 240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2" name="Rectangle 241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3" name="Rectangle 242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4" name="Rectangle 243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5" name="Rectangle 244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6" name="Rectangle 245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7" name="Rectangle 246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8" name="Rectangle 247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49" name="Rectangle 248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0" name="Rectangle 249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1" name="Rectangle 250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2" name="Rectangle 251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3" name="Rectangle 252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54" name="Straight Connector 253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Rectangle 254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6" name="Rectangle 255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7" name="Rectangle 256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8" name="Rectangle 257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59" name="Rectangle 258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0" name="Rectangle 259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1" name="Rectangle 260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2" name="Rectangle 261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3" name="Rectangle 262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4" name="Rectangle 263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5" name="Rectangle 264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6" name="Rectangle 265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7" name="Rectangle 266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8" name="Rectangle 267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69" name="Rectangle 268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0" name="Rectangle 269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271" name="Straight Connector 270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2" name="Rectangle 271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3" name="Rectangle 272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4" name="Rectangle 273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5" name="Rectangle 274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6" name="Rectangle 275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7" name="Rectangle 276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8" name="Rectangle 277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79" name="Rectangle 278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0" name="Rectangle 279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1" name="Rectangle 280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2" name="Rectangle 281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3" name="Rectangle 282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4" name="Rectangle 283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6" name="Rectangle 285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87" name="Rectangle 286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8" name="Group 287"/>
          <p:cNvGrpSpPr/>
          <p:nvPr/>
        </p:nvGrpSpPr>
        <p:grpSpPr>
          <a:xfrm>
            <a:off x="6400818" y="1661273"/>
            <a:ext cx="2956095" cy="2924684"/>
            <a:chOff x="7308218" y="2045173"/>
            <a:chExt cx="2956095" cy="2924684"/>
          </a:xfrm>
          <a:scene3d>
            <a:camera prst="isometricOffAxis2Top"/>
            <a:lightRig rig="threePt" dir="t"/>
          </a:scene3d>
        </p:grpSpPr>
        <p:sp>
          <p:nvSpPr>
            <p:cNvPr id="289" name="Rectangle 288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0" name="Straight Connector 289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1" name="Straight Connector 290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3" name="Straight Connector 292"/>
            <p:cNvCxnSpPr>
              <a:stCxn id="289" idx="1"/>
              <a:endCxn id="289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5" name="Straight Connector 294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6" name="Rectangle 295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7" name="Rectangle 296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8" name="Rectangle 297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99" name="Rectangle 298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0" name="Rectangle 299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1" name="Rectangle 300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2" name="Rectangle 301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3" name="Rectangle 302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4" name="Rectangle 303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5" name="Rectangle 304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6" name="Rectangle 305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7" name="Rectangle 306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8" name="Rectangle 307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09" name="Rectangle 308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0" name="Rectangle 309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1" name="Rectangle 310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12" name="Straight Connector 311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3" name="Rectangle 312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4" name="Rectangle 313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5" name="Rectangle 314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6" name="Rectangle 315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7" name="Rectangle 316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8" name="Rectangle 317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19" name="Rectangle 318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0" name="Rectangle 319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1" name="Rectangle 320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2" name="Rectangle 321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3" name="Rectangle 322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4" name="Rectangle 323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5" name="Rectangle 324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6" name="Rectangle 325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7" name="Rectangle 326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28" name="Rectangle 327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29" name="Straight Connector 328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0" name="Rectangle 329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1" name="Rectangle 330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2" name="Rectangle 331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3" name="Rectangle 332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4" name="Rectangle 333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5" name="Rectangle 334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6" name="Rectangle 335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7" name="Rectangle 336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8" name="Rectangle 337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39" name="Rectangle 338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0" name="Rectangle 339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1" name="Rectangle 340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2" name="Rectangle 341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3" name="Rectangle 342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4" name="Rectangle 343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5" name="Rectangle 344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46" name="Straight Connector 345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Rectangle 346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8" name="Rectangle 347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49" name="Rectangle 348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0" name="Rectangle 349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1" name="Rectangle 350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2" name="Rectangle 351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3" name="Rectangle 352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4" name="Rectangle 353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5" name="Rectangle 354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6" name="Rectangle 355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7" name="Rectangle 356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8" name="Rectangle 357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59" name="Rectangle 358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0" name="Rectangle 359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1" name="Rectangle 360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62" name="Rectangle 361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3" name="Group 362"/>
          <p:cNvGrpSpPr/>
          <p:nvPr/>
        </p:nvGrpSpPr>
        <p:grpSpPr>
          <a:xfrm>
            <a:off x="6407798" y="753873"/>
            <a:ext cx="2956095" cy="2924684"/>
            <a:chOff x="7308218" y="2045173"/>
            <a:chExt cx="2956095" cy="2924684"/>
          </a:xfrm>
          <a:scene3d>
            <a:camera prst="isometricOffAxis2Top"/>
            <a:lightRig rig="threePt" dir="t"/>
          </a:scene3d>
        </p:grpSpPr>
        <p:sp>
          <p:nvSpPr>
            <p:cNvPr id="364" name="Rectangle 363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5" name="Straight Connector 364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6" name="Straight Connector 365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7" name="Straight Connector 366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8" name="Straight Connector 367"/>
            <p:cNvCxnSpPr>
              <a:stCxn id="364" idx="1"/>
              <a:endCxn id="364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9" name="Straight Connector 368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0" name="Straight Connector 369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1" name="Rectangle 370"/>
            <p:cNvSpPr/>
            <p:nvPr/>
          </p:nvSpPr>
          <p:spPr>
            <a:xfrm>
              <a:off x="7690498" y="204703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2" name="Rectangle 371"/>
            <p:cNvSpPr/>
            <p:nvPr/>
          </p:nvSpPr>
          <p:spPr>
            <a:xfrm>
              <a:off x="7317758" y="241115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3" name="Rectangle 372"/>
            <p:cNvSpPr/>
            <p:nvPr/>
          </p:nvSpPr>
          <p:spPr>
            <a:xfrm>
              <a:off x="7690498" y="24146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4" name="Rectangle 373"/>
            <p:cNvSpPr/>
            <p:nvPr/>
          </p:nvSpPr>
          <p:spPr>
            <a:xfrm>
              <a:off x="7322178" y="204703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5" name="Rectangle 374"/>
            <p:cNvSpPr/>
            <p:nvPr/>
          </p:nvSpPr>
          <p:spPr>
            <a:xfrm>
              <a:off x="8422251" y="20488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6" name="Rectangle 375"/>
            <p:cNvSpPr/>
            <p:nvPr/>
          </p:nvSpPr>
          <p:spPr>
            <a:xfrm>
              <a:off x="8049511" y="241301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7" name="Rectangle 376"/>
            <p:cNvSpPr/>
            <p:nvPr/>
          </p:nvSpPr>
          <p:spPr>
            <a:xfrm>
              <a:off x="8422251" y="24165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8" name="Rectangle 377"/>
            <p:cNvSpPr/>
            <p:nvPr/>
          </p:nvSpPr>
          <p:spPr>
            <a:xfrm>
              <a:off x="8053931" y="20488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79" name="Rectangle 378"/>
            <p:cNvSpPr/>
            <p:nvPr/>
          </p:nvSpPr>
          <p:spPr>
            <a:xfrm>
              <a:off x="916447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0" name="Rectangle 379"/>
            <p:cNvSpPr/>
            <p:nvPr/>
          </p:nvSpPr>
          <p:spPr>
            <a:xfrm>
              <a:off x="8791733" y="24150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1" name="Rectangle 380"/>
            <p:cNvSpPr/>
            <p:nvPr/>
          </p:nvSpPr>
          <p:spPr>
            <a:xfrm>
              <a:off x="9164473" y="24185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2" name="Rectangle 381"/>
            <p:cNvSpPr/>
            <p:nvPr/>
          </p:nvSpPr>
          <p:spPr>
            <a:xfrm>
              <a:off x="8796153" y="205097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3" name="Rectangle 382"/>
            <p:cNvSpPr/>
            <p:nvPr/>
          </p:nvSpPr>
          <p:spPr>
            <a:xfrm>
              <a:off x="9898553" y="2052374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4" name="Rectangle 383"/>
            <p:cNvSpPr/>
            <p:nvPr/>
          </p:nvSpPr>
          <p:spPr>
            <a:xfrm>
              <a:off x="9525813" y="241649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5" name="Rectangle 384"/>
            <p:cNvSpPr/>
            <p:nvPr/>
          </p:nvSpPr>
          <p:spPr>
            <a:xfrm>
              <a:off x="9898553" y="24199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6" name="Rectangle 385"/>
            <p:cNvSpPr/>
            <p:nvPr/>
          </p:nvSpPr>
          <p:spPr>
            <a:xfrm>
              <a:off x="9530233" y="205237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387" name="Straight Connector 386"/>
            <p:cNvCxnSpPr/>
            <p:nvPr/>
          </p:nvCxnSpPr>
          <p:spPr>
            <a:xfrm>
              <a:off x="7312638" y="3519136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8" name="Rectangle 387"/>
            <p:cNvSpPr/>
            <p:nvPr/>
          </p:nvSpPr>
          <p:spPr>
            <a:xfrm>
              <a:off x="7687938" y="27857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89" name="Rectangle 388"/>
            <p:cNvSpPr/>
            <p:nvPr/>
          </p:nvSpPr>
          <p:spPr>
            <a:xfrm>
              <a:off x="7315198" y="314987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0" name="Rectangle 389"/>
            <p:cNvSpPr/>
            <p:nvPr/>
          </p:nvSpPr>
          <p:spPr>
            <a:xfrm>
              <a:off x="7687938" y="315337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1" name="Rectangle 390"/>
            <p:cNvSpPr/>
            <p:nvPr/>
          </p:nvSpPr>
          <p:spPr>
            <a:xfrm>
              <a:off x="7319618" y="2785755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2" name="Rectangle 391"/>
            <p:cNvSpPr/>
            <p:nvPr/>
          </p:nvSpPr>
          <p:spPr>
            <a:xfrm>
              <a:off x="841969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3" name="Rectangle 392"/>
            <p:cNvSpPr/>
            <p:nvPr/>
          </p:nvSpPr>
          <p:spPr>
            <a:xfrm>
              <a:off x="8046951" y="315173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4" name="Rectangle 393"/>
            <p:cNvSpPr/>
            <p:nvPr/>
          </p:nvSpPr>
          <p:spPr>
            <a:xfrm>
              <a:off x="8419691" y="315523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5" name="Rectangle 394"/>
            <p:cNvSpPr/>
            <p:nvPr/>
          </p:nvSpPr>
          <p:spPr>
            <a:xfrm>
              <a:off x="8051371" y="278761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6" name="Rectangle 395"/>
            <p:cNvSpPr/>
            <p:nvPr/>
          </p:nvSpPr>
          <p:spPr>
            <a:xfrm>
              <a:off x="916191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7" name="Rectangle 396"/>
            <p:cNvSpPr/>
            <p:nvPr/>
          </p:nvSpPr>
          <p:spPr>
            <a:xfrm>
              <a:off x="8789173" y="315381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8" name="Rectangle 397"/>
            <p:cNvSpPr/>
            <p:nvPr/>
          </p:nvSpPr>
          <p:spPr>
            <a:xfrm>
              <a:off x="9161913" y="315731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99" name="Rectangle 398"/>
            <p:cNvSpPr/>
            <p:nvPr/>
          </p:nvSpPr>
          <p:spPr>
            <a:xfrm>
              <a:off x="8793593" y="2789698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0" name="Rectangle 399"/>
            <p:cNvSpPr/>
            <p:nvPr/>
          </p:nvSpPr>
          <p:spPr>
            <a:xfrm>
              <a:off x="9895993" y="27910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1" name="Rectangle 400"/>
            <p:cNvSpPr/>
            <p:nvPr/>
          </p:nvSpPr>
          <p:spPr>
            <a:xfrm>
              <a:off x="9523253" y="315521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2" name="Rectangle 401"/>
            <p:cNvSpPr/>
            <p:nvPr/>
          </p:nvSpPr>
          <p:spPr>
            <a:xfrm>
              <a:off x="9895993" y="315871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3" name="Rectangle 402"/>
            <p:cNvSpPr/>
            <p:nvPr/>
          </p:nvSpPr>
          <p:spPr>
            <a:xfrm>
              <a:off x="9527673" y="27910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04" name="Straight Connector 403"/>
            <p:cNvCxnSpPr/>
            <p:nvPr/>
          </p:nvCxnSpPr>
          <p:spPr>
            <a:xfrm>
              <a:off x="7312638" y="4243933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5" name="Rectangle 404"/>
            <p:cNvSpPr/>
            <p:nvPr/>
          </p:nvSpPr>
          <p:spPr>
            <a:xfrm>
              <a:off x="7687938" y="351055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6" name="Rectangle 405"/>
            <p:cNvSpPr/>
            <p:nvPr/>
          </p:nvSpPr>
          <p:spPr>
            <a:xfrm>
              <a:off x="7315198" y="387467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7" name="Rectangle 406"/>
            <p:cNvSpPr/>
            <p:nvPr/>
          </p:nvSpPr>
          <p:spPr>
            <a:xfrm>
              <a:off x="7687938" y="387817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8" name="Rectangle 407"/>
            <p:cNvSpPr/>
            <p:nvPr/>
          </p:nvSpPr>
          <p:spPr>
            <a:xfrm>
              <a:off x="7319618" y="351055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09" name="Rectangle 408"/>
            <p:cNvSpPr/>
            <p:nvPr/>
          </p:nvSpPr>
          <p:spPr>
            <a:xfrm>
              <a:off x="8419691" y="3512413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0" name="Rectangle 409"/>
            <p:cNvSpPr/>
            <p:nvPr/>
          </p:nvSpPr>
          <p:spPr>
            <a:xfrm>
              <a:off x="8046951" y="3876533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1" name="Rectangle 410"/>
            <p:cNvSpPr/>
            <p:nvPr/>
          </p:nvSpPr>
          <p:spPr>
            <a:xfrm>
              <a:off x="8419691" y="3880034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2" name="Rectangle 411"/>
            <p:cNvSpPr/>
            <p:nvPr/>
          </p:nvSpPr>
          <p:spPr>
            <a:xfrm>
              <a:off x="8051371" y="3512413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3" name="Rectangle 412"/>
            <p:cNvSpPr/>
            <p:nvPr/>
          </p:nvSpPr>
          <p:spPr>
            <a:xfrm>
              <a:off x="9161913" y="35144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4" name="Rectangle 413"/>
            <p:cNvSpPr/>
            <p:nvPr/>
          </p:nvSpPr>
          <p:spPr>
            <a:xfrm>
              <a:off x="8789173" y="387861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5" name="Rectangle 414"/>
            <p:cNvSpPr/>
            <p:nvPr/>
          </p:nvSpPr>
          <p:spPr>
            <a:xfrm>
              <a:off x="9161913" y="388211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6" name="Rectangle 415"/>
            <p:cNvSpPr/>
            <p:nvPr/>
          </p:nvSpPr>
          <p:spPr>
            <a:xfrm>
              <a:off x="8793593" y="3514495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7" name="Rectangle 416"/>
            <p:cNvSpPr/>
            <p:nvPr/>
          </p:nvSpPr>
          <p:spPr>
            <a:xfrm>
              <a:off x="9895993" y="3515892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8" name="Rectangle 417"/>
            <p:cNvSpPr/>
            <p:nvPr/>
          </p:nvSpPr>
          <p:spPr>
            <a:xfrm>
              <a:off x="9523253" y="388001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19" name="Rectangle 418"/>
            <p:cNvSpPr/>
            <p:nvPr/>
          </p:nvSpPr>
          <p:spPr>
            <a:xfrm>
              <a:off x="9895993" y="3883513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0" name="Rectangle 419"/>
            <p:cNvSpPr/>
            <p:nvPr/>
          </p:nvSpPr>
          <p:spPr>
            <a:xfrm>
              <a:off x="9527673" y="3515892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cxnSp>
          <p:nvCxnSpPr>
            <p:cNvPr id="421" name="Straight Connector 420"/>
            <p:cNvCxnSpPr/>
            <p:nvPr/>
          </p:nvCxnSpPr>
          <p:spPr>
            <a:xfrm>
              <a:off x="7308218" y="4964517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2" name="Rectangle 421"/>
            <p:cNvSpPr/>
            <p:nvPr/>
          </p:nvSpPr>
          <p:spPr>
            <a:xfrm>
              <a:off x="7683518" y="423113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3" name="Rectangle 422"/>
            <p:cNvSpPr/>
            <p:nvPr/>
          </p:nvSpPr>
          <p:spPr>
            <a:xfrm>
              <a:off x="7310778" y="4595256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4" name="Rectangle 423"/>
            <p:cNvSpPr/>
            <p:nvPr/>
          </p:nvSpPr>
          <p:spPr>
            <a:xfrm>
              <a:off x="7683518" y="459875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5" name="Rectangle 424"/>
            <p:cNvSpPr/>
            <p:nvPr/>
          </p:nvSpPr>
          <p:spPr>
            <a:xfrm>
              <a:off x="7315198" y="423113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6" name="Rectangle 425"/>
            <p:cNvSpPr/>
            <p:nvPr/>
          </p:nvSpPr>
          <p:spPr>
            <a:xfrm>
              <a:off x="8415271" y="4232997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7" name="Rectangle 426"/>
            <p:cNvSpPr/>
            <p:nvPr/>
          </p:nvSpPr>
          <p:spPr>
            <a:xfrm>
              <a:off x="8042531" y="459711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8" name="Rectangle 427"/>
            <p:cNvSpPr/>
            <p:nvPr/>
          </p:nvSpPr>
          <p:spPr>
            <a:xfrm>
              <a:off x="8415271" y="4600618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29" name="Rectangle 428"/>
            <p:cNvSpPr/>
            <p:nvPr/>
          </p:nvSpPr>
          <p:spPr>
            <a:xfrm>
              <a:off x="8046951" y="423299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0" name="Rectangle 429"/>
            <p:cNvSpPr/>
            <p:nvPr/>
          </p:nvSpPr>
          <p:spPr>
            <a:xfrm>
              <a:off x="915749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1" name="Rectangle 430"/>
            <p:cNvSpPr/>
            <p:nvPr/>
          </p:nvSpPr>
          <p:spPr>
            <a:xfrm>
              <a:off x="8784753" y="4599199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2" name="Rectangle 431"/>
            <p:cNvSpPr/>
            <p:nvPr/>
          </p:nvSpPr>
          <p:spPr>
            <a:xfrm>
              <a:off x="9157493" y="4602700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3" name="Rectangle 432"/>
            <p:cNvSpPr/>
            <p:nvPr/>
          </p:nvSpPr>
          <p:spPr>
            <a:xfrm>
              <a:off x="8789173" y="4235079"/>
              <a:ext cx="365760" cy="365760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4" name="Rectangle 433"/>
            <p:cNvSpPr/>
            <p:nvPr/>
          </p:nvSpPr>
          <p:spPr>
            <a:xfrm>
              <a:off x="9891573" y="423647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5" name="Rectangle 434"/>
            <p:cNvSpPr/>
            <p:nvPr/>
          </p:nvSpPr>
          <p:spPr>
            <a:xfrm>
              <a:off x="9518833" y="460059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6" name="Rectangle 435"/>
            <p:cNvSpPr/>
            <p:nvPr/>
          </p:nvSpPr>
          <p:spPr>
            <a:xfrm>
              <a:off x="9891573" y="4604097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437" name="Rectangle 436"/>
            <p:cNvSpPr/>
            <p:nvPr/>
          </p:nvSpPr>
          <p:spPr>
            <a:xfrm>
              <a:off x="9523253" y="4236476"/>
              <a:ext cx="365760" cy="365760"/>
            </a:xfrm>
            <a:prstGeom prst="rect">
              <a:avLst/>
            </a:prstGeom>
            <a:solidFill>
              <a:schemeClr val="tx2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Oval 1"/>
          <p:cNvSpPr/>
          <p:nvPr/>
        </p:nvSpPr>
        <p:spPr>
          <a:xfrm>
            <a:off x="8384111" y="4654238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8" name="Oval 437"/>
          <p:cNvSpPr/>
          <p:nvPr/>
        </p:nvSpPr>
        <p:spPr>
          <a:xfrm>
            <a:off x="8384111" y="3746433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9" name="Oval 438"/>
          <p:cNvSpPr/>
          <p:nvPr/>
        </p:nvSpPr>
        <p:spPr>
          <a:xfrm>
            <a:off x="8384111" y="2824832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0" name="Oval 439"/>
          <p:cNvSpPr/>
          <p:nvPr/>
        </p:nvSpPr>
        <p:spPr>
          <a:xfrm>
            <a:off x="8384111" y="1924412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1" name="Oval 440"/>
          <p:cNvSpPr/>
          <p:nvPr/>
        </p:nvSpPr>
        <p:spPr>
          <a:xfrm>
            <a:off x="6086478" y="5057795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2" name="Oval 441"/>
          <p:cNvSpPr/>
          <p:nvPr/>
        </p:nvSpPr>
        <p:spPr>
          <a:xfrm>
            <a:off x="6086478" y="4150395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3" name="Oval 442"/>
          <p:cNvSpPr/>
          <p:nvPr/>
        </p:nvSpPr>
        <p:spPr>
          <a:xfrm>
            <a:off x="6086478" y="3236609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4" name="Oval 443"/>
          <p:cNvSpPr/>
          <p:nvPr/>
        </p:nvSpPr>
        <p:spPr>
          <a:xfrm>
            <a:off x="6086476" y="2330192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5" name="Oval 444"/>
          <p:cNvSpPr/>
          <p:nvPr/>
        </p:nvSpPr>
        <p:spPr>
          <a:xfrm>
            <a:off x="8069071" y="4596873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6" name="Oval 445"/>
          <p:cNvSpPr/>
          <p:nvPr/>
        </p:nvSpPr>
        <p:spPr>
          <a:xfrm>
            <a:off x="8069069" y="3696968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7" name="Oval 446"/>
          <p:cNvSpPr/>
          <p:nvPr/>
        </p:nvSpPr>
        <p:spPr>
          <a:xfrm>
            <a:off x="8068853" y="2775093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8" name="Oval 447"/>
          <p:cNvSpPr/>
          <p:nvPr/>
        </p:nvSpPr>
        <p:spPr>
          <a:xfrm>
            <a:off x="8068852" y="1874946"/>
            <a:ext cx="125643" cy="125643"/>
          </a:xfrm>
          <a:prstGeom prst="ellipse">
            <a:avLst/>
          </a:prstGeom>
          <a:solidFill>
            <a:schemeClr val="bg1"/>
          </a:solidFill>
          <a:ln>
            <a:noFill/>
          </a:ln>
          <a:scene3d>
            <a:camera prst="isometricBottomDown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33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SLAB using IMPLICIT COVERAGE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9890657" cy="115172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compute an insertion probability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Q: What’s the chance random bitmask B is visible behind random bitmask A?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grpSp>
        <p:nvGrpSpPr>
          <p:cNvPr id="96" name="Group 95"/>
          <p:cNvGrpSpPr/>
          <p:nvPr/>
        </p:nvGrpSpPr>
        <p:grpSpPr>
          <a:xfrm>
            <a:off x="1081424" y="3015853"/>
            <a:ext cx="2348826" cy="2351624"/>
            <a:chOff x="7315198" y="2045173"/>
            <a:chExt cx="2929337" cy="2932826"/>
          </a:xfrm>
        </p:grpSpPr>
        <p:sp>
          <p:nvSpPr>
            <p:cNvPr id="97" name="Rectangle 96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7" idx="1"/>
              <a:endCxn id="97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52502" y="2674221"/>
            <a:ext cx="1188210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Bitmask A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4102667" y="3015853"/>
            <a:ext cx="2348826" cy="2351624"/>
            <a:chOff x="7315198" y="2045173"/>
            <a:chExt cx="2929337" cy="2932826"/>
          </a:xfrm>
        </p:grpSpPr>
        <p:sp>
          <p:nvSpPr>
            <p:cNvPr id="121" name="Rectangle 120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1" idx="1"/>
              <a:endCxn id="121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609657" y="2674221"/>
            <a:ext cx="131638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Bitmask B</a:t>
            </a:r>
            <a:r>
              <a:rPr lang="en-US" baseline="-25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0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7123847" y="3014693"/>
            <a:ext cx="2348826" cy="2351624"/>
            <a:chOff x="7315198" y="2045173"/>
            <a:chExt cx="2929337" cy="2932826"/>
          </a:xfrm>
        </p:grpSpPr>
        <p:sp>
          <p:nvSpPr>
            <p:cNvPr id="146" name="Rectangle 145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7" name="Straight Connector 146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8" name="Straight Connector 147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Straight Connector 148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/>
            <p:cNvCxnSpPr>
              <a:stCxn id="146" idx="1"/>
              <a:endCxn id="146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3" name="Rectangle 152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5" name="Rectangle 154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6" name="Rectangle 155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7" name="Rectangle 156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8" name="Rectangle 157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59" name="Rectangle 158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1" name="Rectangle 160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2" name="Rectangle 161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3" name="Rectangle 162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5" name="Rectangle 164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6" name="Rectangle 165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68" name="Rectangle 167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69" name="TextBox 168"/>
          <p:cNvSpPr txBox="1"/>
          <p:nvPr/>
        </p:nvSpPr>
        <p:spPr>
          <a:xfrm>
            <a:off x="7651676" y="2673061"/>
            <a:ext cx="1274709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Bitmask B</a:t>
            </a:r>
            <a:r>
              <a:rPr lang="en-US" baseline="-25000" dirty="0">
                <a:solidFill>
                  <a:srgbClr val="FFFF00"/>
                </a:solidFill>
                <a:latin typeface="Trebuchet MS" panose="020B0603020202020204" pitchFamily="34" charset="0"/>
              </a:rPr>
              <a:t>1</a:t>
            </a:r>
            <a:endParaRPr lang="en-US" baseline="-25000" dirty="0" smtClean="0">
              <a:solidFill>
                <a:srgbClr val="FFFF00"/>
              </a:solidFill>
              <a:latin typeface="Trebuchet MS" panose="020B0603020202020204" pitchFamily="34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4394638" y="5490054"/>
            <a:ext cx="1242583" cy="4801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409935"/>
                </a:solidFill>
                <a:latin typeface="Trebuchet MS" panose="020B0603020202020204" pitchFamily="34" charset="0"/>
              </a:rPr>
              <a:t>Visible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7337817" y="5490054"/>
            <a:ext cx="1314784" cy="4801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FF0000"/>
                </a:solidFill>
                <a:latin typeface="Trebuchet MS" panose="020B0603020202020204" pitchFamily="34" charset="0"/>
              </a:rPr>
              <a:t>Hidden</a:t>
            </a:r>
          </a:p>
        </p:txBody>
      </p:sp>
      <p:pic>
        <p:nvPicPr>
          <p:cNvPr id="9218" name="Picture 2" descr="http://www.iconsdb.com/icons/preview/green/checked-checkbox-xx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404" y="5435351"/>
            <a:ext cx="589538" cy="58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clipartbest.com/cliparts/ncX/ByX/ncXByXMg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823" y="5399626"/>
            <a:ext cx="660986" cy="660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0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SLAB using IMPLICIT COVERAGE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9890657" cy="115172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compute an insertion probability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Q: What’s the chance random bitmask B is visible behind random bitmask A?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grpSp>
        <p:nvGrpSpPr>
          <p:cNvPr id="96" name="Group 95"/>
          <p:cNvGrpSpPr/>
          <p:nvPr/>
        </p:nvGrpSpPr>
        <p:grpSpPr>
          <a:xfrm>
            <a:off x="1081424" y="3015853"/>
            <a:ext cx="2348826" cy="2351624"/>
            <a:chOff x="7315198" y="2045173"/>
            <a:chExt cx="2929337" cy="2932826"/>
          </a:xfrm>
        </p:grpSpPr>
        <p:sp>
          <p:nvSpPr>
            <p:cNvPr id="97" name="Rectangle 96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7" idx="1"/>
              <a:endCxn id="97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52502" y="2674221"/>
            <a:ext cx="1188210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Bitmask A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4102667" y="3015853"/>
            <a:ext cx="2348826" cy="2351624"/>
            <a:chOff x="7315198" y="2045173"/>
            <a:chExt cx="2929337" cy="2932826"/>
          </a:xfrm>
        </p:grpSpPr>
        <p:sp>
          <p:nvSpPr>
            <p:cNvPr id="121" name="Rectangle 120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1" idx="1"/>
              <a:endCxn id="121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609657" y="2674221"/>
            <a:ext cx="131638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Bitmask B</a:t>
            </a:r>
            <a:r>
              <a:rPr lang="en-US" baseline="-25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0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1962001" y="3209261"/>
            <a:ext cx="5450921" cy="50752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 flipH="1" flipV="1">
            <a:off x="2560159" y="3482801"/>
            <a:ext cx="4852763" cy="233982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 flipH="1">
            <a:off x="1284926" y="3716783"/>
            <a:ext cx="6127996" cy="179028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flipH="1">
            <a:off x="1864279" y="3716783"/>
            <a:ext cx="5548643" cy="80366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H="1">
            <a:off x="1373395" y="3716783"/>
            <a:ext cx="6039527" cy="1396933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>
            <a:off x="3085805" y="3716783"/>
            <a:ext cx="4327117" cy="1355925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27308" y="3460540"/>
            <a:ext cx="3103735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Hidden if </a:t>
            </a:r>
            <a:r>
              <a:rPr lang="en-US" i="1" u="sng" dirty="0" smtClean="0">
                <a:latin typeface="Trebuchet MS" panose="020B0603020202020204" pitchFamily="34" charset="0"/>
              </a:rPr>
              <a:t>none</a:t>
            </a:r>
            <a:r>
              <a:rPr lang="en-US" dirty="0" smtClean="0">
                <a:latin typeface="Trebuchet MS" panose="020B0603020202020204" pitchFamily="34" charset="0"/>
              </a:rPr>
              <a:t> of these get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covered by bits in bitmask B</a:t>
            </a:r>
          </a:p>
        </p:txBody>
      </p:sp>
    </p:spTree>
    <p:extLst>
      <p:ext uri="{BB962C8B-B14F-4D97-AF65-F5344CB8AC3E}">
        <p14:creationId xmlns:p14="http://schemas.microsoft.com/office/powerpoint/2010/main" val="247955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SLAB using IMPLICIT COVERAGE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9890657" cy="115172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compute an insertion probability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Q: What’s the chance random bitmask B is visible behind random bitmask A?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grpSp>
        <p:nvGrpSpPr>
          <p:cNvPr id="96" name="Group 95"/>
          <p:cNvGrpSpPr/>
          <p:nvPr/>
        </p:nvGrpSpPr>
        <p:grpSpPr>
          <a:xfrm>
            <a:off x="1081424" y="3015853"/>
            <a:ext cx="2348826" cy="2351624"/>
            <a:chOff x="7315198" y="2045173"/>
            <a:chExt cx="2929337" cy="2932826"/>
          </a:xfrm>
        </p:grpSpPr>
        <p:sp>
          <p:nvSpPr>
            <p:cNvPr id="97" name="Rectangle 96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7" idx="1"/>
              <a:endCxn id="97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52502" y="2674221"/>
            <a:ext cx="1188210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Bitmask A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4102667" y="3015853"/>
            <a:ext cx="2348826" cy="2351624"/>
            <a:chOff x="7315198" y="2045173"/>
            <a:chExt cx="2929337" cy="2932826"/>
          </a:xfrm>
        </p:grpSpPr>
        <p:sp>
          <p:nvSpPr>
            <p:cNvPr id="121" name="Rectangle 120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1" idx="1"/>
              <a:endCxn id="121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609657" y="2674221"/>
            <a:ext cx="131638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Bitmask B</a:t>
            </a:r>
            <a:r>
              <a:rPr lang="en-US" baseline="-25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0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983244" y="3310622"/>
            <a:ext cx="2429679" cy="40616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27308" y="3225092"/>
            <a:ext cx="3121367" cy="10618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u="sng" dirty="0" smtClean="0">
                <a:latin typeface="Trebuchet MS" panose="020B0603020202020204" pitchFamily="34" charset="0"/>
              </a:rPr>
              <a:t>Naïve random sampling:</a:t>
            </a:r>
          </a:p>
          <a:p>
            <a:pPr>
              <a:lnSpc>
                <a:spcPct val="90000"/>
              </a:lnSpc>
            </a:pPr>
            <a:endParaRPr lang="en-US" sz="800" dirty="0" smtClean="0"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Covered with probability 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baseline="-25000" dirty="0" smtClean="0">
                <a:latin typeface="Trebuchet MS" panose="020B0603020202020204" pitchFamily="34" charset="0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en-US" sz="800" dirty="0" smtClean="0">
                <a:latin typeface="Trebuchet MS" panose="020B0603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Uncovered </a:t>
            </a:r>
            <a:r>
              <a:rPr lang="en-US" dirty="0">
                <a:latin typeface="Trebuchet MS" panose="020B0603020202020204" pitchFamily="34" charset="0"/>
              </a:rPr>
              <a:t>with </a:t>
            </a:r>
            <a:r>
              <a:rPr lang="en-US" dirty="0" err="1" smtClean="0">
                <a:latin typeface="Trebuchet MS" panose="020B0603020202020204" pitchFamily="34" charset="0"/>
              </a:rPr>
              <a:t>prob</a:t>
            </a:r>
            <a:r>
              <a:rPr lang="en-US" dirty="0" smtClean="0">
                <a:latin typeface="Trebuchet MS" panose="020B0603020202020204" pitchFamily="34" charset="0"/>
              </a:rPr>
              <a:t> (1 – 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baseline="-25000" dirty="0" smtClean="0">
                <a:latin typeface="Trebuchet MS" panose="020B0603020202020204" pitchFamily="34" charset="0"/>
              </a:rPr>
              <a:t>B</a:t>
            </a:r>
            <a:r>
              <a:rPr lang="en-US" dirty="0" smtClean="0">
                <a:latin typeface="Trebuchet MS" panose="020B0603020202020204" pitchFamily="34" charset="0"/>
              </a:rPr>
              <a:t>)</a:t>
            </a:r>
            <a:endParaRPr lang="en-US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0997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SLAB using IMPLICIT COVERAGE</a:t>
            </a:r>
            <a:endParaRPr lang="en-US" sz="3600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44670" y="1389049"/>
            <a:ext cx="9890657" cy="1151727"/>
          </a:xfrm>
        </p:spPr>
        <p:txBody>
          <a:bodyPr/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Let’s compute an insertion probability</a:t>
            </a: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Q: What’s the chance random bitmask B is visible behind random bitmask A?</a:t>
            </a:r>
          </a:p>
          <a:p>
            <a:pPr marL="571500" lvl="1" indent="0">
              <a:buNone/>
            </a:pPr>
            <a:endParaRPr lang="en-US" dirty="0" smtClean="0"/>
          </a:p>
        </p:txBody>
      </p:sp>
      <p:grpSp>
        <p:nvGrpSpPr>
          <p:cNvPr id="96" name="Group 95"/>
          <p:cNvGrpSpPr/>
          <p:nvPr/>
        </p:nvGrpSpPr>
        <p:grpSpPr>
          <a:xfrm>
            <a:off x="1081424" y="3015853"/>
            <a:ext cx="2348826" cy="2351624"/>
            <a:chOff x="7315198" y="2045173"/>
            <a:chExt cx="2929337" cy="2932826"/>
          </a:xfrm>
        </p:grpSpPr>
        <p:sp>
          <p:nvSpPr>
            <p:cNvPr id="97" name="Rectangle 96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8" name="Straight Connector 97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/>
            <p:cNvCxnSpPr>
              <a:stCxn id="97" idx="1"/>
              <a:endCxn id="97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4" name="Rectangle 103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0" name="Rectangle 109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3" name="Rectangle 112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8" name="Rectangle 117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rgbClr val="FF0000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652502" y="2674221"/>
            <a:ext cx="1188210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Bitmask A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4102667" y="3015853"/>
            <a:ext cx="2348826" cy="2351624"/>
            <a:chOff x="7315198" y="2045173"/>
            <a:chExt cx="2929337" cy="2932826"/>
          </a:xfrm>
        </p:grpSpPr>
        <p:sp>
          <p:nvSpPr>
            <p:cNvPr id="121" name="Rectangle 120"/>
            <p:cNvSpPr/>
            <p:nvPr/>
          </p:nvSpPr>
          <p:spPr>
            <a:xfrm>
              <a:off x="7315198" y="2045173"/>
              <a:ext cx="2924684" cy="2924684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bg1"/>
              </a:solidFill>
            </a:ln>
            <a:effectLst>
              <a:innerShdw blurRad="63500" dist="50800" dir="2700000">
                <a:schemeClr val="tx1">
                  <a:alpha val="0"/>
                </a:scheme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878452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/>
            <p:cNvCxnSpPr/>
            <p:nvPr/>
          </p:nvCxnSpPr>
          <p:spPr>
            <a:xfrm>
              <a:off x="9516273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/>
            <p:cNvCxnSpPr/>
            <p:nvPr/>
          </p:nvCxnSpPr>
          <p:spPr>
            <a:xfrm>
              <a:off x="8043460" y="2045173"/>
              <a:ext cx="0" cy="2924684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/>
            <p:cNvCxnSpPr>
              <a:stCxn id="121" idx="1"/>
              <a:endCxn id="121" idx="3"/>
            </p:cNvCxnSpPr>
            <p:nvPr/>
          </p:nvCxnSpPr>
          <p:spPr>
            <a:xfrm>
              <a:off x="7315198" y="35075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/>
            <p:cNvCxnSpPr/>
            <p:nvPr/>
          </p:nvCxnSpPr>
          <p:spPr>
            <a:xfrm>
              <a:off x="7315198" y="2780415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/>
            <p:cNvCxnSpPr/>
            <p:nvPr/>
          </p:nvCxnSpPr>
          <p:spPr>
            <a:xfrm>
              <a:off x="7315198" y="4238104"/>
              <a:ext cx="292468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Rectangle 127"/>
            <p:cNvSpPr/>
            <p:nvPr/>
          </p:nvSpPr>
          <p:spPr>
            <a:xfrm>
              <a:off x="7322178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29" name="Rectangle 128"/>
            <p:cNvSpPr/>
            <p:nvPr/>
          </p:nvSpPr>
          <p:spPr>
            <a:xfrm>
              <a:off x="8056258" y="20451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0" name="Rectangle 129"/>
            <p:cNvSpPr/>
            <p:nvPr/>
          </p:nvSpPr>
          <p:spPr>
            <a:xfrm>
              <a:off x="8794991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1" name="Rectangle 130"/>
            <p:cNvSpPr/>
            <p:nvPr/>
          </p:nvSpPr>
          <p:spPr>
            <a:xfrm>
              <a:off x="9530233" y="20451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2" name="Rectangle 131"/>
            <p:cNvSpPr/>
            <p:nvPr/>
          </p:nvSpPr>
          <p:spPr>
            <a:xfrm>
              <a:off x="732217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3" name="Rectangle 132"/>
            <p:cNvSpPr/>
            <p:nvPr/>
          </p:nvSpPr>
          <p:spPr>
            <a:xfrm>
              <a:off x="8056258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8794991" y="2772273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>
              <a:off x="9530233" y="2772273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6" name="Rectangle 135"/>
            <p:cNvSpPr/>
            <p:nvPr/>
          </p:nvSpPr>
          <p:spPr>
            <a:xfrm>
              <a:off x="732217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8056258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8" name="Rectangle 137"/>
            <p:cNvSpPr/>
            <p:nvPr/>
          </p:nvSpPr>
          <p:spPr>
            <a:xfrm>
              <a:off x="8794991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39" name="Rectangle 138"/>
            <p:cNvSpPr/>
            <p:nvPr/>
          </p:nvSpPr>
          <p:spPr>
            <a:xfrm>
              <a:off x="9530233" y="3507515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7322178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1" name="Rectangle 140"/>
            <p:cNvSpPr/>
            <p:nvPr/>
          </p:nvSpPr>
          <p:spPr>
            <a:xfrm>
              <a:off x="8056258" y="4242757"/>
              <a:ext cx="714302" cy="735242"/>
            </a:xfrm>
            <a:prstGeom prst="rect">
              <a:avLst/>
            </a:prstGeom>
            <a:solidFill>
              <a:schemeClr val="accent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2" name="Rectangle 141"/>
            <p:cNvSpPr/>
            <p:nvPr/>
          </p:nvSpPr>
          <p:spPr>
            <a:xfrm>
              <a:off x="8794991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43" name="Rectangle 142"/>
            <p:cNvSpPr/>
            <p:nvPr/>
          </p:nvSpPr>
          <p:spPr>
            <a:xfrm>
              <a:off x="9530233" y="4242757"/>
              <a:ext cx="714302" cy="735242"/>
            </a:xfrm>
            <a:prstGeom prst="rect">
              <a:avLst/>
            </a:prstGeom>
            <a:solidFill>
              <a:schemeClr val="tx1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609657" y="2674221"/>
            <a:ext cx="131638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Bitmask B</a:t>
            </a:r>
            <a:r>
              <a:rPr lang="en-US" baseline="-25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0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H="1" flipV="1">
            <a:off x="4983244" y="3310622"/>
            <a:ext cx="2429679" cy="406161"/>
          </a:xfrm>
          <a:prstGeom prst="straightConnector1">
            <a:avLst/>
          </a:prstGeom>
          <a:ln w="25400">
            <a:solidFill>
              <a:srgbClr val="8582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66471" y="4623356"/>
            <a:ext cx="4094391" cy="7571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i="1" u="sng" dirty="0" smtClean="0">
                <a:latin typeface="Trebuchet MS" panose="020B0603020202020204" pitchFamily="34" charset="0"/>
              </a:rPr>
              <a:t>All</a:t>
            </a:r>
            <a:r>
              <a:rPr lang="en-US" i="1" dirty="0" smtClean="0">
                <a:latin typeface="Trebuchet MS" panose="020B0603020202020204" pitchFamily="34" charset="0"/>
              </a:rPr>
              <a:t> </a:t>
            </a:r>
            <a:r>
              <a:rPr lang="en-US" dirty="0" smtClean="0">
                <a:latin typeface="Trebuchet MS" panose="020B0603020202020204" pitchFamily="34" charset="0"/>
              </a:rPr>
              <a:t>uncovered with </a:t>
            </a:r>
            <a:r>
              <a:rPr lang="en-US" dirty="0" err="1" smtClean="0">
                <a:latin typeface="Trebuchet MS" panose="020B0603020202020204" pitchFamily="34" charset="0"/>
              </a:rPr>
              <a:t>prob</a:t>
            </a:r>
            <a:r>
              <a:rPr lang="en-US" dirty="0" smtClean="0">
                <a:latin typeface="Trebuchet MS" panose="020B0603020202020204" pitchFamily="34" charset="0"/>
              </a:rPr>
              <a:t>: </a:t>
            </a:r>
            <a:r>
              <a:rPr lang="en-US" dirty="0">
                <a:latin typeface="Trebuchet MS" panose="020B0603020202020204" pitchFamily="34" charset="0"/>
              </a:rPr>
              <a:t>(</a:t>
            </a:r>
            <a:r>
              <a:rPr lang="en-US" dirty="0" smtClean="0">
                <a:latin typeface="Trebuchet MS" panose="020B0603020202020204" pitchFamily="34" charset="0"/>
              </a:rPr>
              <a:t>1–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baseline="-25000" dirty="0" smtClean="0">
                <a:latin typeface="Trebuchet MS" panose="020B0603020202020204" pitchFamily="34" charset="0"/>
              </a:rPr>
              <a:t>B</a:t>
            </a:r>
            <a:r>
              <a:rPr lang="en-US" dirty="0" smtClean="0">
                <a:latin typeface="Trebuchet MS" panose="020B0603020202020204" pitchFamily="34" charset="0"/>
              </a:rPr>
              <a:t>)</a:t>
            </a:r>
            <a:r>
              <a:rPr lang="en-US" i="1" baseline="30000" dirty="0" smtClean="0">
                <a:latin typeface="Trebuchet MS" panose="020B0603020202020204" pitchFamily="34" charset="0"/>
              </a:rPr>
              <a:t>6</a:t>
            </a:r>
          </a:p>
          <a:p>
            <a:pPr>
              <a:lnSpc>
                <a:spcPct val="90000"/>
              </a:lnSpc>
            </a:pPr>
            <a:endParaRPr lang="en-US" i="1" baseline="30000" dirty="0"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Bitmask B visible with </a:t>
            </a:r>
            <a:r>
              <a:rPr lang="en-US" dirty="0" err="1" smtClean="0">
                <a:latin typeface="Trebuchet MS" panose="020B0603020202020204" pitchFamily="34" charset="0"/>
              </a:rPr>
              <a:t>prob</a:t>
            </a:r>
            <a:r>
              <a:rPr lang="en-US" dirty="0" smtClean="0">
                <a:latin typeface="Trebuchet MS" panose="020B0603020202020204" pitchFamily="34" charset="0"/>
              </a:rPr>
              <a:t>: 1-(1–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baseline="-25000" dirty="0" smtClean="0">
                <a:latin typeface="Trebuchet MS" panose="020B0603020202020204" pitchFamily="34" charset="0"/>
              </a:rPr>
              <a:t>B</a:t>
            </a:r>
            <a:r>
              <a:rPr lang="en-US" dirty="0" smtClean="0">
                <a:latin typeface="Trebuchet MS" panose="020B0603020202020204" pitchFamily="34" charset="0"/>
              </a:rPr>
              <a:t>)</a:t>
            </a:r>
            <a:r>
              <a:rPr lang="en-US" i="1" baseline="30000" dirty="0" smtClean="0">
                <a:latin typeface="Trebuchet MS" panose="020B0603020202020204" pitchFamily="34" charset="0"/>
              </a:rPr>
              <a:t>6</a:t>
            </a:r>
            <a:r>
              <a:rPr lang="en-US" i="1" dirty="0" smtClean="0">
                <a:latin typeface="Trebuchet MS" panose="020B0603020202020204" pitchFamily="34" charset="0"/>
              </a:rPr>
              <a:t> </a:t>
            </a:r>
            <a:endParaRPr lang="en-US" dirty="0">
              <a:latin typeface="Trebuchet MS" panose="020B060302020202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7527308" y="3225092"/>
            <a:ext cx="3121367" cy="1061829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u="sng" dirty="0" smtClean="0">
                <a:latin typeface="Trebuchet MS" panose="020B0603020202020204" pitchFamily="34" charset="0"/>
              </a:rPr>
              <a:t>Naïve random sampling:</a:t>
            </a:r>
          </a:p>
          <a:p>
            <a:pPr>
              <a:lnSpc>
                <a:spcPct val="90000"/>
              </a:lnSpc>
            </a:pPr>
            <a:endParaRPr lang="en-US" sz="800" dirty="0" smtClean="0">
              <a:latin typeface="Trebuchet MS" panose="020B0603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Covered with probability 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baseline="-25000" dirty="0" smtClean="0">
                <a:latin typeface="Trebuchet MS" panose="020B0603020202020204" pitchFamily="34" charset="0"/>
              </a:rPr>
              <a:t>B</a:t>
            </a:r>
          </a:p>
          <a:p>
            <a:pPr>
              <a:lnSpc>
                <a:spcPct val="90000"/>
              </a:lnSpc>
            </a:pPr>
            <a:r>
              <a:rPr lang="en-US" sz="800" dirty="0" smtClean="0">
                <a:latin typeface="Trebuchet MS" panose="020B0603020202020204" pitchFamily="34" charset="0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Uncovered </a:t>
            </a:r>
            <a:r>
              <a:rPr lang="en-US" dirty="0">
                <a:latin typeface="Trebuchet MS" panose="020B0603020202020204" pitchFamily="34" charset="0"/>
              </a:rPr>
              <a:t>with </a:t>
            </a:r>
            <a:r>
              <a:rPr lang="en-US" dirty="0" err="1" smtClean="0">
                <a:latin typeface="Trebuchet MS" panose="020B0603020202020204" pitchFamily="34" charset="0"/>
              </a:rPr>
              <a:t>prob</a:t>
            </a:r>
            <a:r>
              <a:rPr lang="en-US" dirty="0" smtClean="0">
                <a:latin typeface="Trebuchet MS" panose="020B0603020202020204" pitchFamily="34" charset="0"/>
              </a:rPr>
              <a:t> (1 – 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baseline="-25000" dirty="0" smtClean="0">
                <a:latin typeface="Trebuchet MS" panose="020B0603020202020204" pitchFamily="34" charset="0"/>
              </a:rPr>
              <a:t>B</a:t>
            </a:r>
            <a:r>
              <a:rPr lang="en-US" dirty="0" smtClean="0">
                <a:latin typeface="Trebuchet MS" panose="020B0603020202020204" pitchFamily="34" charset="0"/>
              </a:rPr>
              <a:t>)</a:t>
            </a:r>
            <a:endParaRPr lang="en-US" dirty="0">
              <a:latin typeface="Trebuchet MS" panose="020B0603020202020204" pitchFamily="34" charset="0"/>
            </a:endParaRPr>
          </a:p>
        </p:txBody>
      </p:sp>
      <p:cxnSp>
        <p:nvCxnSpPr>
          <p:cNvPr id="57" name="Straight Arrow Connector 56"/>
          <p:cNvCxnSpPr>
            <a:stCxn id="14" idx="1"/>
          </p:cNvCxnSpPr>
          <p:nvPr/>
        </p:nvCxnSpPr>
        <p:spPr>
          <a:xfrm flipH="1" flipV="1">
            <a:off x="1996903" y="3212711"/>
            <a:ext cx="4769568" cy="178921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14" idx="1"/>
          </p:cNvCxnSpPr>
          <p:nvPr/>
        </p:nvCxnSpPr>
        <p:spPr>
          <a:xfrm flipH="1" flipV="1">
            <a:off x="2645477" y="3212711"/>
            <a:ext cx="4120994" cy="178921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>
            <a:stCxn id="14" idx="1"/>
          </p:cNvCxnSpPr>
          <p:nvPr/>
        </p:nvCxnSpPr>
        <p:spPr>
          <a:xfrm flipH="1" flipV="1">
            <a:off x="1319827" y="3899261"/>
            <a:ext cx="5446644" cy="110266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14" idx="1"/>
          </p:cNvCxnSpPr>
          <p:nvPr/>
        </p:nvCxnSpPr>
        <p:spPr>
          <a:xfrm flipH="1" flipV="1">
            <a:off x="1899181" y="4523897"/>
            <a:ext cx="4867290" cy="478024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14" idx="1"/>
          </p:cNvCxnSpPr>
          <p:nvPr/>
        </p:nvCxnSpPr>
        <p:spPr>
          <a:xfrm flipH="1">
            <a:off x="1408297" y="5001921"/>
            <a:ext cx="5358174" cy="115241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>
            <a:stCxn id="14" idx="1"/>
          </p:cNvCxnSpPr>
          <p:nvPr/>
        </p:nvCxnSpPr>
        <p:spPr>
          <a:xfrm flipH="1">
            <a:off x="3120707" y="5001921"/>
            <a:ext cx="3645764" cy="23664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85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SLAB using IMPLICIT COVERAGE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44670" y="1389049"/>
                <a:ext cx="9890657" cy="3964728"/>
              </a:xfrm>
            </p:spPr>
            <p:txBody>
              <a:bodyPr/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Let’s compute an insertion probability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Q: What’s the chance random bitmask B is visible behind random bitmask A?</a:t>
                </a:r>
              </a:p>
              <a:p>
                <a:pPr marL="571500" lvl="1" indent="0">
                  <a:buNone/>
                </a:pPr>
                <a:endParaRPr lang="en-US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571500" lvl="1" indent="0">
                  <a:buNone/>
                </a:pPr>
                <a:r>
                  <a:rPr lang="en-US" dirty="0" smtClean="0"/>
                  <a:t>		Or</a:t>
                </a:r>
              </a:p>
              <a:p>
                <a:pPr marL="5715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=1−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571500" lvl="1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70" y="1389049"/>
                <a:ext cx="9890657" cy="3964728"/>
              </a:xfrm>
              <a:blipFill rotWithShape="1">
                <a:blip r:embed="rId3"/>
                <a:stretch>
                  <a:fillRect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9123744" y="2800977"/>
            <a:ext cx="1354550" cy="1446485"/>
            <a:chOff x="9236492" y="3547855"/>
            <a:chExt cx="1354550" cy="1446485"/>
          </a:xfrm>
        </p:grpSpPr>
        <p:grpSp>
          <p:nvGrpSpPr>
            <p:cNvPr id="63" name="Group 62"/>
            <p:cNvGrpSpPr/>
            <p:nvPr/>
          </p:nvGrpSpPr>
          <p:grpSpPr>
            <a:xfrm>
              <a:off x="9320252" y="3806387"/>
              <a:ext cx="1186540" cy="1187953"/>
              <a:chOff x="7315198" y="2045173"/>
              <a:chExt cx="2929337" cy="2932826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7315198" y="2045173"/>
                <a:ext cx="2924684" cy="2924684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  <a:effectLst>
                <a:innerShdw blurRad="63500" dist="50800" dir="2700000">
                  <a:schemeClr val="tx1"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8784520" y="2045173"/>
                <a:ext cx="0" cy="29246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9516273" y="2045173"/>
                <a:ext cx="0" cy="29246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043460" y="2045173"/>
                <a:ext cx="0" cy="29246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64" idx="1"/>
                <a:endCxn id="64" idx="3"/>
              </p:cNvCxnSpPr>
              <p:nvPr/>
            </p:nvCxnSpPr>
            <p:spPr>
              <a:xfrm>
                <a:off x="7315198" y="3507515"/>
                <a:ext cx="292468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15198" y="2780415"/>
                <a:ext cx="292468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315198" y="4238104"/>
                <a:ext cx="292468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/>
              <p:cNvSpPr/>
              <p:nvPr/>
            </p:nvSpPr>
            <p:spPr>
              <a:xfrm>
                <a:off x="7322178" y="20451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8056258" y="2045173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794991" y="2045173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9530233" y="20451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322178" y="2772273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056258" y="27722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794991" y="27722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9530233" y="27722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322178" y="3507515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8056258" y="3507515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794991" y="3507515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9530233" y="3507515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322178" y="4242757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056258" y="4242757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794991" y="4242757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9530233" y="4242757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9236492" y="3547855"/>
              <a:ext cx="1354550" cy="2585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Bitmask 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752319" y="4372070"/>
                <a:ext cx="2220481" cy="3416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lvl="1"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m:rPr>
                        <m:sty m:val="p"/>
                      </m:rP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A</m:t>
                    </m:r>
                    <m: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 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≡ # bits covered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319" y="4372070"/>
                <a:ext cx="2220481" cy="341632"/>
              </a:xfrm>
              <a:prstGeom prst="rect">
                <a:avLst/>
              </a:prstGeom>
              <a:blipFill rotWithShape="1">
                <a:blip r:embed="rId4"/>
                <a:stretch>
                  <a:fillRect l="-549" t="-17857" r="-1648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8643295" y="4742888"/>
                <a:ext cx="2335896" cy="66018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lvl="1"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m:rPr>
                        <m:sty m:val="p"/>
                      </m:rP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A</m:t>
                    </m:r>
                    <m: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US" baseline="-2500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A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𝑏</m:t>
                        </m:r>
                      </m:e>
                    </m:d>
                    <m:r>
                      <a:rPr lang="en-US" i="1" baseline="-2500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 or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US" baseline="-2500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A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𝑏</m:t>
                        </m:r>
                      </m:e>
                    </m:d>
                  </m:oMath>
                </a14:m>
                <a:endParaRPr lang="en-US" dirty="0" smtClean="0">
                  <a:solidFill>
                    <a:srgbClr val="FFFF00"/>
                  </a:solidFill>
                  <a:latin typeface="Trebuchet MS" panose="020B0603020202020204" pitchFamily="34" charset="0"/>
                </a:endParaRPr>
              </a:p>
              <a:p>
                <a:pPr marL="0" lvl="1" algn="ctr">
                  <a:lnSpc>
                    <a:spcPct val="90000"/>
                  </a:lnSpc>
                </a:pPr>
                <a:r>
                  <a:rPr lang="en-US" sz="500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 </a:t>
                </a:r>
              </a:p>
              <a:p>
                <a:pPr marL="0" lvl="1"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for b bits in bitmask </a:t>
                </a: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295" y="4742888"/>
                <a:ext cx="2335896" cy="660181"/>
              </a:xfrm>
              <a:prstGeom prst="rect">
                <a:avLst/>
              </a:prstGeom>
              <a:blipFill rotWithShape="1">
                <a:blip r:embed="rId5"/>
                <a:stretch>
                  <a:fillRect l="-1828" t="-8333" r="-156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585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SLAB using IMPLICIT COVERAGE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44670" y="1389049"/>
                <a:ext cx="9890657" cy="3964728"/>
              </a:xfrm>
            </p:spPr>
            <p:txBody>
              <a:bodyPr/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Let’s compute an insertion probability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Q: What’s the chance random bitmask B is visible behind random bitmask A?</a:t>
                </a:r>
              </a:p>
              <a:p>
                <a:pPr marL="571500" lvl="1" indent="0">
                  <a:buNone/>
                </a:pPr>
                <a:endParaRPr lang="en-US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=1−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  <a:ea typeface="Cambria Math"/>
                                        </a:rPr>
                                        <m:t>𝛽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𝐵</m:t>
                                      </m:r>
                                    </m:sub>
                                  </m:sSub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𝑏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 smtClean="0"/>
              </a:p>
              <a:p>
                <a:pPr marL="571500" lvl="1" indent="0">
                  <a:buNone/>
                </a:pPr>
                <a:r>
                  <a:rPr lang="en-US" dirty="0" smtClean="0"/>
                  <a:t>		Or</a:t>
                </a:r>
              </a:p>
              <a:p>
                <a:pPr marL="5715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solidFill>
                            <a:schemeClr val="tx1"/>
                          </a:solidFill>
                          <a:latin typeface="Cambria Math"/>
                        </a:rPr>
                        <m:t>=1−</m:t>
                      </m:r>
                      <m:sSup>
                        <m:sSup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d>
                            <m:d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1−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(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𝑏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𝛽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𝐴</m:t>
                              </m:r>
                            </m:sub>
                          </m:sSub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)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  <a:p>
                <a:pPr marL="571500" lvl="1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70" y="1389049"/>
                <a:ext cx="9890657" cy="3964728"/>
              </a:xfrm>
              <a:blipFill rotWithShape="1">
                <a:blip r:embed="rId3"/>
                <a:stretch>
                  <a:fillRect t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9123744" y="2800977"/>
            <a:ext cx="1354550" cy="1446485"/>
            <a:chOff x="9236492" y="3547855"/>
            <a:chExt cx="1354550" cy="1446485"/>
          </a:xfrm>
        </p:grpSpPr>
        <p:grpSp>
          <p:nvGrpSpPr>
            <p:cNvPr id="63" name="Group 62"/>
            <p:cNvGrpSpPr/>
            <p:nvPr/>
          </p:nvGrpSpPr>
          <p:grpSpPr>
            <a:xfrm>
              <a:off x="9320252" y="3806387"/>
              <a:ext cx="1186540" cy="1187953"/>
              <a:chOff x="7315198" y="2045173"/>
              <a:chExt cx="2929337" cy="2932826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7315198" y="2045173"/>
                <a:ext cx="2924684" cy="2924684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  <a:effectLst>
                <a:innerShdw blurRad="63500" dist="50800" dir="2700000">
                  <a:schemeClr val="tx1"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8784520" y="2045173"/>
                <a:ext cx="0" cy="29246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9516273" y="2045173"/>
                <a:ext cx="0" cy="29246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043460" y="2045173"/>
                <a:ext cx="0" cy="29246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64" idx="1"/>
                <a:endCxn id="64" idx="3"/>
              </p:cNvCxnSpPr>
              <p:nvPr/>
            </p:nvCxnSpPr>
            <p:spPr>
              <a:xfrm>
                <a:off x="7315198" y="3507515"/>
                <a:ext cx="292468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15198" y="2780415"/>
                <a:ext cx="292468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315198" y="4238104"/>
                <a:ext cx="292468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/>
              <p:cNvSpPr/>
              <p:nvPr/>
            </p:nvSpPr>
            <p:spPr>
              <a:xfrm>
                <a:off x="7322178" y="20451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8056258" y="2045173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794991" y="2045173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9530233" y="20451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322178" y="2772273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056258" y="27722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794991" y="27722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9530233" y="27722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322178" y="3507515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8056258" y="3507515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794991" y="3507515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9530233" y="3507515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322178" y="4242757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056258" y="4242757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794991" y="4242757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9530233" y="4242757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9236492" y="3547855"/>
              <a:ext cx="1354550" cy="2585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Bitmask 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752319" y="4372070"/>
                <a:ext cx="2220481" cy="3416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lvl="1"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m:rPr>
                        <m:sty m:val="p"/>
                      </m:rP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A</m:t>
                    </m:r>
                    <m: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 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≡ # bits covered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319" y="4372070"/>
                <a:ext cx="2220481" cy="341632"/>
              </a:xfrm>
              <a:prstGeom prst="rect">
                <a:avLst/>
              </a:prstGeom>
              <a:blipFill rotWithShape="1">
                <a:blip r:embed="rId4"/>
                <a:stretch>
                  <a:fillRect l="-549" t="-17857" r="-1648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1" name="TextBox 90"/>
              <p:cNvSpPr txBox="1"/>
              <p:nvPr/>
            </p:nvSpPr>
            <p:spPr>
              <a:xfrm>
                <a:off x="8643295" y="4742888"/>
                <a:ext cx="2335896" cy="660181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lvl="1"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m:rPr>
                        <m:sty m:val="p"/>
                      </m:rP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A</m:t>
                    </m:r>
                    <m: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begChr m:val="⌊"/>
                        <m:endChr m:val="⌋"/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US" baseline="-2500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A</m:t>
                        </m:r>
                        <m:r>
                          <a:rPr lang="en-US" b="0" i="1" smtClean="0">
                            <a:solidFill>
                              <a:srgbClr val="FFFF00"/>
                            </a:solidFill>
                            <a:latin typeface="Cambria Math"/>
                          </a:rPr>
                          <m:t>𝑏</m:t>
                        </m:r>
                      </m:e>
                    </m:d>
                    <m:r>
                      <a:rPr lang="en-US" i="1" baseline="-2500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 or </a:t>
                </a:r>
                <a14:m>
                  <m:oMath xmlns:m="http://schemas.openxmlformats.org/officeDocument/2006/math">
                    <m:d>
                      <m:dPr>
                        <m:begChr m:val="⌈"/>
                        <m:endChr m:val="⌉"/>
                        <m:ctrlP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𝛼</m:t>
                        </m:r>
                        <m:r>
                          <m:rPr>
                            <m:sty m:val="p"/>
                          </m:rPr>
                          <a:rPr lang="en-US" baseline="-25000">
                            <a:solidFill>
                              <a:srgbClr val="FFFF00"/>
                            </a:solidFill>
                            <a:latin typeface="Cambria Math"/>
                            <a:ea typeface="Cambria Math"/>
                          </a:rPr>
                          <m:t>A</m:t>
                        </m:r>
                        <m:r>
                          <a:rPr lang="en-US" i="1">
                            <a:solidFill>
                              <a:srgbClr val="FFFF00"/>
                            </a:solidFill>
                            <a:latin typeface="Cambria Math"/>
                          </a:rPr>
                          <m:t>𝑏</m:t>
                        </m:r>
                      </m:e>
                    </m:d>
                  </m:oMath>
                </a14:m>
                <a:endParaRPr lang="en-US" dirty="0" smtClean="0">
                  <a:solidFill>
                    <a:srgbClr val="FFFF00"/>
                  </a:solidFill>
                  <a:latin typeface="Trebuchet MS" panose="020B0603020202020204" pitchFamily="34" charset="0"/>
                </a:endParaRPr>
              </a:p>
              <a:p>
                <a:pPr marL="0" lvl="1" algn="ctr">
                  <a:lnSpc>
                    <a:spcPct val="90000"/>
                  </a:lnSpc>
                </a:pPr>
                <a:r>
                  <a:rPr lang="en-US" sz="500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 </a:t>
                </a:r>
              </a:p>
              <a:p>
                <a:pPr marL="0" lvl="1" algn="ctr">
                  <a:lnSpc>
                    <a:spcPct val="90000"/>
                  </a:lnSpc>
                </a:pPr>
                <a:r>
                  <a:rPr lang="en-US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for b bits in bitmask </a:t>
                </a:r>
              </a:p>
            </p:txBody>
          </p:sp>
        </mc:Choice>
        <mc:Fallback xmlns="">
          <p:sp>
            <p:nvSpPr>
              <p:cNvPr id="91" name="TextBox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3295" y="4742888"/>
                <a:ext cx="2335896" cy="660181"/>
              </a:xfrm>
              <a:prstGeom prst="rect">
                <a:avLst/>
              </a:prstGeom>
              <a:blipFill rotWithShape="1">
                <a:blip r:embed="rId5"/>
                <a:stretch>
                  <a:fillRect l="-1828" t="-8333" r="-1567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Right Brace 2"/>
          <p:cNvSpPr/>
          <p:nvPr/>
        </p:nvSpPr>
        <p:spPr>
          <a:xfrm rot="5400000">
            <a:off x="5697549" y="4257251"/>
            <a:ext cx="216385" cy="806207"/>
          </a:xfrm>
          <a:prstGeom prst="rightBrac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ight Brace 32"/>
          <p:cNvSpPr/>
          <p:nvPr/>
        </p:nvSpPr>
        <p:spPr>
          <a:xfrm rot="5400000">
            <a:off x="6508988" y="4402090"/>
            <a:ext cx="216385" cy="516530"/>
          </a:xfrm>
          <a:prstGeom prst="rightBrace">
            <a:avLst/>
          </a:prstGeom>
          <a:noFill/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888338" y="4823451"/>
            <a:ext cx="1132040" cy="3831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90000"/>
              </a:lnSpc>
            </a:pPr>
            <a:r>
              <a:rPr lang="en-US" sz="1050" dirty="0" err="1" smtClean="0">
                <a:solidFill>
                  <a:srgbClr val="FFFF00"/>
                </a:solidFill>
                <a:latin typeface="Trebuchet MS" panose="020B0603020202020204" pitchFamily="34" charset="0"/>
              </a:rPr>
              <a:t>prob</a:t>
            </a:r>
            <a:r>
              <a:rPr lang="en-US" sz="105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 of leaving</a:t>
            </a:r>
          </a:p>
          <a:p>
            <a:pPr algn="r">
              <a:lnSpc>
                <a:spcPct val="90000"/>
              </a:lnSpc>
            </a:pPr>
            <a:r>
              <a:rPr lang="en-US" sz="105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1 bit uncovered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21045" y="4816636"/>
            <a:ext cx="1399742" cy="38318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5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number of bits that </a:t>
            </a:r>
          </a:p>
          <a:p>
            <a:pPr>
              <a:lnSpc>
                <a:spcPct val="90000"/>
              </a:lnSpc>
            </a:pPr>
            <a:r>
              <a:rPr lang="en-US" sz="105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must be uncovered</a:t>
            </a:r>
          </a:p>
        </p:txBody>
      </p:sp>
    </p:spTree>
    <p:extLst>
      <p:ext uri="{BB962C8B-B14F-4D97-AF65-F5344CB8AC3E}">
        <p14:creationId xmlns:p14="http://schemas.microsoft.com/office/powerpoint/2010/main" val="358156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What’s This Paper About?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16750" y="1130785"/>
            <a:ext cx="9948672" cy="4645406"/>
          </a:xfrm>
        </p:spPr>
        <p:txBody>
          <a:bodyPr/>
          <a:lstStyle/>
          <a:p>
            <a:r>
              <a:rPr lang="en-US" dirty="0" smtClean="0"/>
              <a:t>Story following my thoughts on order-independent transparency</a:t>
            </a:r>
          </a:p>
          <a:p>
            <a:pPr lvl="1"/>
            <a:r>
              <a:rPr lang="en-US" dirty="0" smtClean="0"/>
              <a:t>Spurred by discussions w/developers</a:t>
            </a:r>
          </a:p>
          <a:p>
            <a:pPr lvl="2"/>
            <a:r>
              <a:rPr lang="en-US" dirty="0" smtClean="0"/>
              <a:t>E.g</a:t>
            </a:r>
            <a:r>
              <a:rPr lang="en-US" dirty="0"/>
              <a:t>., </a:t>
            </a:r>
            <a:r>
              <a:rPr lang="en-US" dirty="0" smtClean="0"/>
              <a:t>Johan </a:t>
            </a:r>
            <a:r>
              <a:rPr lang="en-US" dirty="0" err="1"/>
              <a:t>Andersson’s</a:t>
            </a:r>
            <a:r>
              <a:rPr lang="en-US" dirty="0"/>
              <a:t> </a:t>
            </a:r>
            <a:r>
              <a:rPr lang="en-US" dirty="0" smtClean="0"/>
              <a:t>SIGGRAPH 2015 talk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2" descr="C:\Users\cwyman\Desktop\snow-house01-590x41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63" y="1661279"/>
            <a:ext cx="2924903" cy="206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cwyman\Desktop\intro_glass_0.jpg.560x0_q80_crop-smar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063" y="3745521"/>
            <a:ext cx="2924905" cy="233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95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SLAB using IMPLICIT COVERAGE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44670" y="1389049"/>
                <a:ext cx="9890657" cy="2764142"/>
              </a:xfrm>
            </p:spPr>
            <p:txBody>
              <a:bodyPr/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Let’s compute an insertion probability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Q: How about for random masks using stratified samples?</a:t>
                </a:r>
              </a:p>
              <a:p>
                <a:pPr marL="571500" lvl="1" indent="0">
                  <a:buNone/>
                </a:pPr>
                <a:r>
                  <a:rPr lang="en-US" sz="1000" i="1" dirty="0" smtClean="0">
                    <a:solidFill>
                      <a:schemeClr val="tx1"/>
                    </a:solidFill>
                    <a:latin typeface="Cambria Math"/>
                  </a:rPr>
                  <a:t> </a:t>
                </a: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r>
                  <a:rPr lang="en-US" b="0" i="1" dirty="0" smtClean="0">
                    <a:solidFill>
                      <a:schemeClr val="tx1"/>
                    </a:solidFill>
                    <a:latin typeface="Cambria Math"/>
                  </a:rPr>
                  <a:t>	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sz="2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𝑏</m:t>
                                    </m:r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𝑏</m:t>
                                </m:r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  <m:d>
                                  <m:dPr>
                                    <m:ctrlP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  <m:r>
                                      <a:rPr lang="en-US" sz="2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2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</m:den>
                            </m:f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  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if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sub>
                            </m:sSub>
                          </m:e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1                              </m:t>
                            </m:r>
                            <m: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if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2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endParaRPr lang="en-US" sz="2400" b="0" i="1" dirty="0" smtClean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endParaRPr lang="en-US" dirty="0" smtClean="0"/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70" y="1389049"/>
                <a:ext cx="9890657" cy="2764142"/>
              </a:xfrm>
              <a:blipFill rotWithShape="1">
                <a:blip r:embed="rId3"/>
                <a:stretch>
                  <a:fillRect t="-28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oup 1"/>
          <p:cNvGrpSpPr/>
          <p:nvPr/>
        </p:nvGrpSpPr>
        <p:grpSpPr>
          <a:xfrm>
            <a:off x="9123744" y="2800977"/>
            <a:ext cx="1354550" cy="1446485"/>
            <a:chOff x="9236492" y="3547855"/>
            <a:chExt cx="1354550" cy="1446485"/>
          </a:xfrm>
        </p:grpSpPr>
        <p:grpSp>
          <p:nvGrpSpPr>
            <p:cNvPr id="63" name="Group 62"/>
            <p:cNvGrpSpPr/>
            <p:nvPr/>
          </p:nvGrpSpPr>
          <p:grpSpPr>
            <a:xfrm>
              <a:off x="9320252" y="3806387"/>
              <a:ext cx="1186540" cy="1187953"/>
              <a:chOff x="7315198" y="2045173"/>
              <a:chExt cx="2929337" cy="2932826"/>
            </a:xfrm>
          </p:grpSpPr>
          <p:sp>
            <p:nvSpPr>
              <p:cNvPr id="64" name="Rectangle 63"/>
              <p:cNvSpPr/>
              <p:nvPr/>
            </p:nvSpPr>
            <p:spPr>
              <a:xfrm>
                <a:off x="7315198" y="2045173"/>
                <a:ext cx="2924684" cy="2924684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bg1"/>
                </a:solidFill>
              </a:ln>
              <a:effectLst>
                <a:innerShdw blurRad="63500" dist="50800" dir="2700000">
                  <a:schemeClr val="tx1">
                    <a:alpha val="0"/>
                  </a:scheme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5" name="Straight Connector 64"/>
              <p:cNvCxnSpPr/>
              <p:nvPr/>
            </p:nvCxnSpPr>
            <p:spPr>
              <a:xfrm>
                <a:off x="8784520" y="2045173"/>
                <a:ext cx="0" cy="29246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/>
              <p:nvPr/>
            </p:nvCxnSpPr>
            <p:spPr>
              <a:xfrm>
                <a:off x="9516273" y="2045173"/>
                <a:ext cx="0" cy="29246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/>
              <p:cNvCxnSpPr/>
              <p:nvPr/>
            </p:nvCxnSpPr>
            <p:spPr>
              <a:xfrm>
                <a:off x="8043460" y="2045173"/>
                <a:ext cx="0" cy="2924684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Connector 67"/>
              <p:cNvCxnSpPr>
                <a:stCxn id="64" idx="1"/>
                <a:endCxn id="64" idx="3"/>
              </p:cNvCxnSpPr>
              <p:nvPr/>
            </p:nvCxnSpPr>
            <p:spPr>
              <a:xfrm>
                <a:off x="7315198" y="3507515"/>
                <a:ext cx="292468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/>
              <p:cNvCxnSpPr/>
              <p:nvPr/>
            </p:nvCxnSpPr>
            <p:spPr>
              <a:xfrm>
                <a:off x="7315198" y="2780415"/>
                <a:ext cx="292468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7315198" y="4238104"/>
                <a:ext cx="2924684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/>
              <p:cNvSpPr/>
              <p:nvPr/>
            </p:nvSpPr>
            <p:spPr>
              <a:xfrm>
                <a:off x="7322178" y="20451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8056258" y="2045173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8794991" y="2045173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4" name="Rectangle 73"/>
              <p:cNvSpPr/>
              <p:nvPr/>
            </p:nvSpPr>
            <p:spPr>
              <a:xfrm>
                <a:off x="9530233" y="20451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7322178" y="2772273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8056258" y="27722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8794991" y="27722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8" name="Rectangle 77"/>
              <p:cNvSpPr/>
              <p:nvPr/>
            </p:nvSpPr>
            <p:spPr>
              <a:xfrm>
                <a:off x="9530233" y="2772273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322178" y="3507515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8056258" y="3507515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8794991" y="3507515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9530233" y="3507515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3" name="Rectangle 82"/>
              <p:cNvSpPr/>
              <p:nvPr/>
            </p:nvSpPr>
            <p:spPr>
              <a:xfrm>
                <a:off x="7322178" y="4242757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8056258" y="4242757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5" name="Rectangle 84"/>
              <p:cNvSpPr/>
              <p:nvPr/>
            </p:nvSpPr>
            <p:spPr>
              <a:xfrm>
                <a:off x="8794991" y="4242757"/>
                <a:ext cx="714302" cy="735242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86" name="Rectangle 85"/>
              <p:cNvSpPr/>
              <p:nvPr/>
            </p:nvSpPr>
            <p:spPr>
              <a:xfrm>
                <a:off x="9530233" y="4242757"/>
                <a:ext cx="714302" cy="735242"/>
              </a:xfrm>
              <a:prstGeom prst="rect">
                <a:avLst/>
              </a:prstGeom>
              <a:solidFill>
                <a:schemeClr val="tx1"/>
              </a:solidFill>
              <a:ln w="127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7" name="TextBox 86"/>
            <p:cNvSpPr txBox="1"/>
            <p:nvPr/>
          </p:nvSpPr>
          <p:spPr>
            <a:xfrm>
              <a:off x="9236492" y="3547855"/>
              <a:ext cx="1354550" cy="258532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200" dirty="0" smtClean="0">
                  <a:solidFill>
                    <a:srgbClr val="FFFF00"/>
                  </a:solidFill>
                  <a:latin typeface="Trebuchet MS" panose="020B0603020202020204" pitchFamily="34" charset="0"/>
                </a:rPr>
                <a:t>Bitmask A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8752319" y="4372070"/>
                <a:ext cx="2220481" cy="3416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marL="0" lvl="1" algn="ctr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a:rPr lang="en-US" i="1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𝛽</m:t>
                    </m:r>
                    <m:r>
                      <m:rPr>
                        <m:sty m:val="p"/>
                      </m:rP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A</m:t>
                    </m:r>
                    <m:r>
                      <a:rPr lang="en-US" b="0" i="0" baseline="-25000" smtClean="0">
                        <a:solidFill>
                          <a:srgbClr val="FFFF00"/>
                        </a:solidFill>
                        <a:latin typeface="Cambria Math"/>
                        <a:ea typeface="Cambria Math"/>
                      </a:rPr>
                      <m:t>  </m:t>
                    </m:r>
                  </m:oMath>
                </a14:m>
                <a:r>
                  <a:rPr lang="en-US" dirty="0" smtClean="0">
                    <a:solidFill>
                      <a:srgbClr val="FFFF00"/>
                    </a:solidFill>
                    <a:latin typeface="Trebuchet MS" panose="020B0603020202020204" pitchFamily="34" charset="0"/>
                  </a:rPr>
                  <a:t>≡ # bits covered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2319" y="4372070"/>
                <a:ext cx="2220481" cy="341632"/>
              </a:xfrm>
              <a:prstGeom prst="rect">
                <a:avLst/>
              </a:prstGeom>
              <a:blipFill rotWithShape="1">
                <a:blip r:embed="rId4"/>
                <a:stretch>
                  <a:fillRect l="-549" t="-17857" r="-1648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Content Placeholder 5"/>
          <p:cNvSpPr txBox="1">
            <a:spLocks/>
          </p:cNvSpPr>
          <p:nvPr/>
        </p:nvSpPr>
        <p:spPr bwMode="auto">
          <a:xfrm>
            <a:off x="545757" y="4595368"/>
            <a:ext cx="9890657" cy="1205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31775" indent="-231775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5"/>
              </a:buBlip>
              <a:defRPr sz="2400" b="0">
                <a:solidFill>
                  <a:schemeClr val="bg2"/>
                </a:solidFill>
                <a:latin typeface="Trebuchet MS" pitchFamily="34" charset="0"/>
                <a:ea typeface="+mn-ea"/>
                <a:cs typeface="+mn-cs"/>
              </a:defRPr>
            </a:lvl1pPr>
            <a:lvl2pPr marL="803275" indent="-231775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5"/>
              </a:buBlip>
              <a:defRPr sz="2000" b="0">
                <a:solidFill>
                  <a:schemeClr val="bg2"/>
                </a:solidFill>
                <a:latin typeface="Trebuchet MS" pitchFamily="34" charset="0"/>
              </a:defRPr>
            </a:lvl2pPr>
            <a:lvl3pPr marL="1255713" indent="-166688" algn="l" rtl="0" fontAlgn="base">
              <a:lnSpc>
                <a:spcPct val="90000"/>
              </a:lnSpc>
              <a:spcBef>
                <a:spcPts val="900"/>
              </a:spcBef>
              <a:spcAft>
                <a:spcPts val="900"/>
              </a:spcAft>
              <a:buClr>
                <a:schemeClr val="bg2"/>
              </a:buClr>
              <a:buSzPct val="100000"/>
              <a:buFontTx/>
              <a:buBlip>
                <a:blip r:embed="rId5"/>
              </a:buBlip>
              <a:defRPr sz="1800" b="0">
                <a:solidFill>
                  <a:schemeClr val="bg2"/>
                </a:solidFill>
                <a:latin typeface="Trebuchet MS" pitchFamily="34" charset="0"/>
              </a:defRPr>
            </a:lvl3pPr>
            <a:lvl4pPr marL="17748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1800">
                <a:solidFill>
                  <a:schemeClr val="tx1"/>
                </a:solidFill>
                <a:latin typeface="+mn-lt"/>
              </a:defRPr>
            </a:lvl4pPr>
            <a:lvl5pPr marL="2117725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Based on </a:t>
            </a:r>
            <a:r>
              <a:rPr lang="en-US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combinatorics</a:t>
            </a:r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Choosing dependent probabilities so all mask bits in B are covered by A</a:t>
            </a:r>
          </a:p>
          <a:p>
            <a:pPr marL="571500" lvl="1" indent="0">
              <a:buFontTx/>
              <a:buNone/>
            </a:pPr>
            <a:endParaRPr lang="en-US" i="1" dirty="0">
              <a:solidFill>
                <a:schemeClr val="tx1"/>
              </a:solidFill>
              <a:latin typeface="Cambria Math"/>
            </a:endParaRPr>
          </a:p>
          <a:p>
            <a:pPr marL="571500" lvl="1" indent="0">
              <a:buFontTx/>
              <a:buNone/>
            </a:pPr>
            <a:r>
              <a:rPr lang="en-US" i="1" dirty="0" smtClean="0">
                <a:solidFill>
                  <a:schemeClr val="tx1"/>
                </a:solidFill>
                <a:latin typeface="Cambria Math"/>
              </a:rPr>
              <a:t>	</a:t>
            </a:r>
            <a:endParaRPr lang="en-US" sz="2400" i="1" dirty="0" smtClean="0">
              <a:solidFill>
                <a:schemeClr val="tx1"/>
              </a:solidFill>
              <a:latin typeface="Cambria Math"/>
            </a:endParaRPr>
          </a:p>
          <a:p>
            <a:pPr marL="571500" lvl="1" indent="0">
              <a:buFontTx/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6449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Wait!  Not using INFINITE # Bits?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</p:spPr>
            <p:txBody>
              <a:bodyPr/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Both equations require a number of bits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 the coverage mask</a:t>
                </a:r>
              </a:p>
              <a:p>
                <a:pPr lvl="1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r>
                  <a:rPr lang="en-US" sz="1800" b="0" i="1" dirty="0" smtClean="0">
                    <a:solidFill>
                      <a:schemeClr val="tx1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𝑏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𝑏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</m:den>
                            </m:f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    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if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sub>
                            </m:sSub>
                          </m:e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1                              </m:t>
                            </m:r>
                            <m: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if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1600" b="0" i="1" dirty="0" smtClean="0">
                    <a:solidFill>
                      <a:schemeClr val="tx1"/>
                    </a:solidFill>
                    <a:latin typeface="Cambria Math"/>
                  </a:rPr>
                  <a:t>       	</a:t>
                </a:r>
                <a:r>
                  <a:rPr lang="en-US" sz="1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1600" b="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sing stratified random samples</a:t>
                </a:r>
                <a:endParaRPr lang="en-US" sz="100" b="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1" indent="0">
                  <a:buNone/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sz="1400" i="1">
                        <a:solidFill>
                          <a:schemeClr val="tx1"/>
                        </a:solidFill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1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using naïve random samples</a:t>
                </a:r>
                <a:endParaRPr lang="en-US" sz="16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1" indent="0">
                  <a:buNone/>
                </a:pPr>
                <a:endParaRPr lang="en-US" sz="1400" dirty="0"/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  <a:blipFill rotWithShape="1">
                <a:blip r:embed="rId3"/>
                <a:stretch>
                  <a:fillRect t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385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Wait!  Not using INFINITE # Bits?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</p:spPr>
            <p:txBody>
              <a:bodyPr/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Both equations require a number of bits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 the coverage mask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Can ask what happens to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as b </a:t>
                </a:r>
                <a:r>
                  <a:rPr lang="en-US" dirty="0" smtClean="0">
                    <a:latin typeface="Arial"/>
                    <a:cs typeface="Arial"/>
                  </a:rPr>
                  <a:t>→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  <a:cs typeface="Arial"/>
                      </a:rPr>
                      <m:t> </m:t>
                    </m:r>
                    <m:r>
                      <a:rPr lang="en-US" i="1" smtClean="0">
                        <a:latin typeface="Cambria Math"/>
                        <a:ea typeface="Cambria Math"/>
                        <a:cs typeface="Arial"/>
                      </a:rPr>
                      <m:t>∞</m:t>
                    </m:r>
                  </m:oMath>
                </a14:m>
                <a:endParaRPr lang="en-US" dirty="0" smtClean="0">
                  <a:latin typeface="Arial"/>
                  <a:ea typeface="Cambria Math"/>
                  <a:cs typeface="Arial"/>
                </a:endParaRP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Turns out as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:r>
                  <a:rPr lang="en-US" dirty="0">
                    <a:latin typeface="Arial"/>
                    <a:cs typeface="Arial"/>
                  </a:rPr>
                  <a:t>→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  <a:cs typeface="Arial"/>
                      </a:rPr>
                      <m:t> </m:t>
                    </m:r>
                    <m:r>
                      <a:rPr lang="en-US" i="1">
                        <a:latin typeface="Cambria Math"/>
                        <a:ea typeface="Cambria Math"/>
                        <a:cs typeface="Arial"/>
                      </a:rPr>
                      <m:t>∞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/>
                    <a:cs typeface="Arial"/>
                  </a:rPr>
                  <a:t>→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  <a:cs typeface="Arial"/>
                      </a:rPr>
                      <m:t> 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Instead of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stochastic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insertion of fragments, they’re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always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inserted</a:t>
                </a: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r>
                  <a:rPr lang="en-US" sz="1800" b="0" i="1" dirty="0" smtClean="0">
                    <a:solidFill>
                      <a:schemeClr val="tx1"/>
                    </a:solidFill>
                    <a:latin typeface="Cambria Math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sz="14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d>
                      <m:dPr>
                        <m:begChr m:val="{"/>
                        <m:endChr m:val=""/>
                        <m:ctrlPr>
                          <a:rPr lang="en-US" sz="14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eqArrPr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𝐴</m:t>
                                    </m:r>
                                  </m:sub>
                                </m:s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𝑏</m:t>
                                    </m:r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</m:num>
                              <m:den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𝑏</m:t>
                                </m:r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  <m:d>
                                  <m:dPr>
                                    <m:ctrlP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𝐴</m:t>
                                        </m:r>
                                      </m:sub>
                                    </m:sSub>
                                    <m:r>
                                      <a:rPr lang="en-US" sz="14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sSub>
                                      <m:sSubPr>
                                        <m:ctrlP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  <a:ea typeface="Cambria Math"/>
                                          </a:rPr>
                                          <m:t>𝛽</m:t>
                                        </m:r>
                                      </m:e>
                                      <m:sub>
                                        <m:r>
                                          <a:rPr lang="en-US" sz="1400" i="1">
                                            <a:solidFill>
                                              <a:schemeClr val="tx1"/>
                                            </a:solidFill>
                                            <a:latin typeface="Cambria Math"/>
                                          </a:rPr>
                                          <m:t>𝐵</m:t>
                                        </m:r>
                                      </m:sub>
                                    </m:sSub>
                                  </m:e>
                                </m:d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!</m:t>
                                </m:r>
                              </m:den>
                            </m:f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    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if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≤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sub>
                            </m:sSub>
                          </m:e>
                          <m:e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1                              </m:t>
                            </m:r>
                            <m: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r>
                              <m:rPr>
                                <m:sty m:val="p"/>
                              </m:rPr>
                              <a:rPr lang="en-US" sz="1400" b="0" i="0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if</m:t>
                            </m:r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  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𝐵</m:t>
                                </m:r>
                              </m:sub>
                            </m:sSub>
                            <m:r>
                              <a:rPr lang="en-US" sz="14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&gt;</m:t>
                            </m:r>
                            <m:sSub>
                              <m:sSub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n-US" sz="140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en-US" sz="14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mbria Math"/>
                                  </a:rPr>
                                  <m:t>𝐴</m:t>
                                </m:r>
                              </m:sub>
                            </m:sSub>
                          </m:e>
                        </m:eqArr>
                      </m:e>
                    </m:d>
                  </m:oMath>
                </a14:m>
                <a:r>
                  <a:rPr lang="en-US" sz="1600" b="0" i="1" dirty="0" smtClean="0">
                    <a:solidFill>
                      <a:schemeClr val="tx1"/>
                    </a:solidFill>
                    <a:latin typeface="Cambria Math"/>
                  </a:rPr>
                  <a:t>       	</a:t>
                </a:r>
                <a:r>
                  <a:rPr lang="en-US" sz="1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1600" b="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sing stratified random samples</a:t>
                </a:r>
                <a:endParaRPr lang="en-US" sz="100" b="0" i="1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1" indent="0">
                  <a:buNone/>
                </a:pPr>
                <a:r>
                  <a:rPr lang="en-US" sz="18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</m:sub>
                    </m:sSub>
                    <m:d>
                      <m:d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,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𝐵</m:t>
                            </m:r>
                          </m:sub>
                        </m:sSub>
                      </m:e>
                    </m:d>
                    <m:r>
                      <a:rPr lang="en-US" sz="1400" i="1">
                        <a:solidFill>
                          <a:schemeClr val="tx1"/>
                        </a:solidFill>
                        <a:latin typeface="Cambria Math"/>
                      </a:rPr>
                      <m:t>=1−</m:t>
                    </m:r>
                    <m:sSup>
                      <m:sSupPr>
                        <m:ctrlP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 </m:t>
                        </m:r>
                        <m:d>
                          <m:d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1−</m:t>
                            </m:r>
                            <m:f>
                              <m:fPr>
                                <m:ctrlP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sSub>
                                  <m:sSubPr>
                                    <m:ctrlP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ea typeface="Cambria Math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en-US" sz="14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𝐵</m:t>
                                    </m:r>
                                  </m:sub>
                                </m:sSub>
                              </m:num>
                              <m:den>
                                <m:r>
                                  <a:rPr lang="en-US" sz="14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(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𝑏</m:t>
                        </m:r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mbria Math"/>
                              </a:rPr>
                              <m:t>𝛽</m:t>
                            </m:r>
                          </m:e>
                          <m:sub>
                            <m:r>
                              <a:rPr lang="en-US" sz="14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𝐴</m:t>
                            </m:r>
                          </m:sub>
                        </m:sSub>
                        <m:r>
                          <a:rPr lang="en-US" sz="1400" i="1">
                            <a:solidFill>
                              <a:schemeClr val="tx1"/>
                            </a:solidFill>
                            <a:latin typeface="Cambria Math"/>
                            <a:ea typeface="Cambria Math"/>
                          </a:rPr>
                          <m:t>)</m:t>
                        </m:r>
                      </m:sup>
                    </m:sSup>
                  </m:oMath>
                </a14:m>
                <a:r>
                  <a:rPr lang="en-US" sz="14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	</a:t>
                </a:r>
                <a:r>
                  <a:rPr lang="en-US" sz="1600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using naïve random samples</a:t>
                </a:r>
                <a:endParaRPr lang="en-US" sz="1600" i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1" indent="0">
                  <a:buNone/>
                </a:pPr>
                <a:endParaRPr lang="en-US" sz="1400" dirty="0"/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  <a:blipFill rotWithShape="1">
                <a:blip r:embed="rId3"/>
                <a:stretch>
                  <a:fillRect t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64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Wait!  Not using INFINITE # Bits?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</p:spPr>
            <p:txBody>
              <a:bodyPr/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Both equations require a number of bits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 the coverage mask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Can ask what happens to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as b </a:t>
                </a:r>
                <a:r>
                  <a:rPr lang="en-US" dirty="0" smtClean="0">
                    <a:latin typeface="Arial"/>
                    <a:cs typeface="Arial"/>
                  </a:rPr>
                  <a:t>→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/>
                        <a:ea typeface="Cambria Math"/>
                        <a:cs typeface="Arial"/>
                      </a:rPr>
                      <m:t> </m:t>
                    </m:r>
                    <m:r>
                      <a:rPr lang="en-US" i="1" smtClean="0">
                        <a:latin typeface="Cambria Math"/>
                        <a:ea typeface="Cambria Math"/>
                        <a:cs typeface="Arial"/>
                      </a:rPr>
                      <m:t>∞</m:t>
                    </m:r>
                  </m:oMath>
                </a14:m>
                <a:endParaRPr lang="en-US" dirty="0" smtClean="0">
                  <a:latin typeface="Arial"/>
                  <a:ea typeface="Cambria Math"/>
                  <a:cs typeface="Arial"/>
                </a:endParaRP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Turns out as </a:t>
                </a:r>
                <a:r>
                  <a:rPr lang="en-US" dirty="0">
                    <a:latin typeface="Arial" panose="020B0604020202020204" pitchFamily="34" charset="0"/>
                    <a:cs typeface="Arial" panose="020B0604020202020204" pitchFamily="34" charset="0"/>
                  </a:rPr>
                  <a:t>b </a:t>
                </a:r>
                <a:r>
                  <a:rPr lang="en-US" dirty="0">
                    <a:latin typeface="Arial"/>
                    <a:cs typeface="Arial"/>
                  </a:rPr>
                  <a:t>→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  <a:cs typeface="Arial"/>
                      </a:rPr>
                      <m:t> </m:t>
                    </m:r>
                    <m:r>
                      <a:rPr lang="en-US" i="1">
                        <a:latin typeface="Cambria Math"/>
                        <a:ea typeface="Cambria Math"/>
                        <a:cs typeface="Arial"/>
                      </a:rPr>
                      <m:t>∞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:r>
                  <a:rPr lang="en-US" baseline="-250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>
                    <a:latin typeface="Arial"/>
                    <a:cs typeface="Arial"/>
                  </a:rPr>
                  <a:t>→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  <a:cs typeface="Arial"/>
                      </a:rPr>
                      <m:t> 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Instead of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stochastic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insertion of fragments, they’re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always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inserted</a:t>
                </a:r>
              </a:p>
              <a:p>
                <a:pPr marL="571500" lvl="1" indent="0">
                  <a:buNone/>
                </a:pPr>
                <a:r>
                  <a:rPr lang="en-US" sz="1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Going back to our continuum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When b = k, SLAB is equivalent to stochastic transparency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When b </a:t>
                </a:r>
                <a:r>
                  <a:rPr lang="en-US" dirty="0">
                    <a:latin typeface="Arial"/>
                    <a:cs typeface="Arial"/>
                  </a:rPr>
                  <a:t>→</a:t>
                </a:r>
                <a14:m>
                  <m:oMath xmlns:m="http://schemas.openxmlformats.org/officeDocument/2006/math">
                    <m:r>
                      <a:rPr lang="en-US">
                        <a:latin typeface="Cambria Math"/>
                        <a:ea typeface="Cambria Math"/>
                        <a:cs typeface="Arial"/>
                      </a:rPr>
                      <m:t> </m:t>
                    </m:r>
                    <m:r>
                      <a:rPr lang="en-US" i="1">
                        <a:latin typeface="Cambria Math"/>
                        <a:ea typeface="Cambria Math"/>
                        <a:cs typeface="Arial"/>
                      </a:rPr>
                      <m:t>∞</m:t>
                    </m:r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, SLAB is equivalent to hybrid transparency (a variant of k-buffer)</a:t>
                </a: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r>
                  <a:rPr lang="en-US" sz="1800" b="0" i="1" dirty="0" smtClean="0">
                    <a:solidFill>
                      <a:schemeClr val="tx1"/>
                    </a:solidFill>
                    <a:latin typeface="Cambria Math"/>
                  </a:rPr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  <a:blipFill rotWithShape="1">
                <a:blip r:embed="rId3"/>
                <a:stretch>
                  <a:fillRect t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-1" y="5386649"/>
            <a:ext cx="10913609" cy="713982"/>
            <a:chOff x="1151725" y="4442747"/>
            <a:chExt cx="7831476" cy="512345"/>
          </a:xfrm>
        </p:grpSpPr>
        <p:grpSp>
          <p:nvGrpSpPr>
            <p:cNvPr id="10" name="Group 9"/>
            <p:cNvGrpSpPr/>
            <p:nvPr/>
          </p:nvGrpSpPr>
          <p:grpSpPr>
            <a:xfrm>
              <a:off x="1151725" y="4609837"/>
              <a:ext cx="7831476" cy="345255"/>
              <a:chOff x="844598" y="4307411"/>
              <a:chExt cx="7831476" cy="345255"/>
            </a:xfrm>
          </p:grpSpPr>
          <p:pic>
            <p:nvPicPr>
              <p:cNvPr id="12" name="Picture 2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598" y="4307411"/>
                <a:ext cx="7831476" cy="17640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3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44598" y="4487290"/>
                <a:ext cx="7831476" cy="1653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pic>
          <p:nvPicPr>
            <p:cNvPr id="11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1725" y="4442747"/>
              <a:ext cx="7831476" cy="1653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8392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Wait!  Not using INFINITE # Bits?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</p:spPr>
            <p:txBody>
              <a:bodyPr/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 get something between k-buffers and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stoc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transp. 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Need to use k </a:t>
                </a:r>
                <a:r>
                  <a:rPr lang="en-US" dirty="0" smtClean="0">
                    <a:latin typeface="Arial"/>
                    <a:cs typeface="Arial"/>
                  </a:rPr>
                  <a:t>≤ 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 &lt;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cs typeface="Arial"/>
                      </a:rPr>
                      <m:t>∞</m:t>
                    </m:r>
                  </m:oMath>
                </a14:m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r>
                  <a:rPr lang="en-US" sz="1800" b="0" i="1" dirty="0" smtClean="0">
                    <a:solidFill>
                      <a:schemeClr val="tx1"/>
                    </a:solidFill>
                    <a:latin typeface="Cambria Math"/>
                  </a:rPr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  <a:blipFill rotWithShape="1">
                <a:blip r:embed="rId3"/>
                <a:stretch>
                  <a:fillRect t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8820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Wait!  Not using INFINITE # Bits?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</p:spPr>
            <p:txBody>
              <a:bodyPr/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 get something between k-buffers and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stoc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transp. 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Need to use k </a:t>
                </a:r>
                <a:r>
                  <a:rPr lang="en-US" dirty="0" smtClean="0">
                    <a:latin typeface="Arial"/>
                    <a:cs typeface="Arial"/>
                  </a:rPr>
                  <a:t>≤ 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 &lt;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cs typeface="Arial"/>
                      </a:rPr>
                      <m:t>∞</m:t>
                    </m:r>
                  </m:oMath>
                </a14:m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Can do this with an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explicit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coverage mask with b random bits</a:t>
                </a:r>
              </a:p>
              <a:p>
                <a:pPr lvl="2"/>
                <a:r>
                  <a:rPr lang="en-US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 deterministic insertion based on random coverage masks</a:t>
                </a:r>
              </a:p>
              <a:p>
                <a:pPr lvl="1"/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r>
                  <a:rPr lang="en-US" sz="1800" b="0" i="1" dirty="0" smtClean="0">
                    <a:solidFill>
                      <a:schemeClr val="tx1"/>
                    </a:solidFill>
                    <a:latin typeface="Cambria Math"/>
                  </a:rPr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  <a:blipFill rotWithShape="1">
                <a:blip r:embed="rId3"/>
                <a:stretch>
                  <a:fillRect t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272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89948"/>
            <a:ext cx="9976104" cy="535531"/>
          </a:xfrm>
        </p:spPr>
        <p:txBody>
          <a:bodyPr/>
          <a:lstStyle/>
          <a:p>
            <a:r>
              <a:rPr lang="en-US" sz="3600" dirty="0" smtClean="0"/>
              <a:t> Wait!  Not using INFINITE # Bits?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</p:spPr>
            <p:txBody>
              <a:bodyPr/>
              <a:lstStyle/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To get something between k-buffers and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stoc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 transp. 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Need to use k </a:t>
                </a:r>
                <a:r>
                  <a:rPr lang="en-US" dirty="0" smtClean="0">
                    <a:latin typeface="Arial"/>
                    <a:cs typeface="Arial"/>
                  </a:rPr>
                  <a:t>≤ 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b &lt;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  <a:ea typeface="Cambria Math"/>
                        <a:cs typeface="Arial"/>
                      </a:rPr>
                      <m:t>∞</m:t>
                    </m:r>
                  </m:oMath>
                </a14:m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Can do this with an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explicit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coverage mask with b random bits</a:t>
                </a:r>
              </a:p>
              <a:p>
                <a:pPr lvl="2"/>
                <a:r>
                  <a:rPr lang="en-US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 deterministic insertion based on random coverage masks</a:t>
                </a:r>
              </a:p>
              <a:p>
                <a:pPr lvl="1"/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Can do this with an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implicit 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coverage (i.e., alpha) using b </a:t>
                </a:r>
                <a:r>
                  <a:rPr lang="en-US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virtual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bits</a:t>
                </a:r>
              </a:p>
              <a:p>
                <a:pPr lvl="2"/>
                <a:r>
                  <a:rPr lang="en-US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Using stochastic insertion using probability functions</a:t>
                </a:r>
              </a:p>
              <a:p>
                <a:pPr lvl="2"/>
                <a:r>
                  <a:rPr lang="en-US" i="1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  <a:r>
                  <a:rPr lang="en-US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only controls distance along the k-buffer </a:t>
                </a:r>
                <a:r>
                  <a:rPr lang="en-US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/>
                    <a:cs typeface="Arial"/>
                  </a:rPr>
                  <a:t>↔ </a:t>
                </a:r>
                <a:r>
                  <a:rPr lang="en-US" dirty="0" err="1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stoc</a:t>
                </a:r>
                <a:r>
                  <a:rPr lang="en-US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dirty="0" err="1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transp</a:t>
                </a:r>
                <a:r>
                  <a:rPr lang="en-US" dirty="0" smtClean="0">
                    <a:solidFill>
                      <a:schemeClr val="bg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continuum </a:t>
                </a:r>
              </a:p>
              <a:p>
                <a:pPr lvl="1"/>
                <a:endParaRPr lang="en-US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endParaRPr lang="en-US" sz="1000" i="1" dirty="0">
                  <a:solidFill>
                    <a:schemeClr val="tx1"/>
                  </a:solidFill>
                  <a:latin typeface="Cambria Math"/>
                </a:endParaRPr>
              </a:p>
              <a:p>
                <a:pPr marL="571500" lvl="1" indent="0">
                  <a:buNone/>
                </a:pPr>
                <a:r>
                  <a:rPr lang="en-US" sz="1800" b="0" i="1" dirty="0" smtClean="0">
                    <a:solidFill>
                      <a:schemeClr val="tx1"/>
                    </a:solidFill>
                    <a:latin typeface="Cambria Math"/>
                  </a:rPr>
                  <a:t> </a:t>
                </a:r>
                <a:endParaRPr lang="en-US" sz="1400" dirty="0"/>
              </a:p>
            </p:txBody>
          </p:sp>
        </mc:Choice>
        <mc:Fallback xmlns="">
          <p:sp>
            <p:nvSpPr>
              <p:cNvPr id="7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44670" y="1389049"/>
                <a:ext cx="9890657" cy="4606902"/>
              </a:xfrm>
              <a:blipFill rotWithShape="1">
                <a:blip r:embed="rId3"/>
                <a:stretch>
                  <a:fillRect t="-17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1034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0972800" cy="61721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81" y="1601090"/>
            <a:ext cx="9841907" cy="1135130"/>
          </a:xfrm>
        </p:spPr>
        <p:txBody>
          <a:bodyPr/>
          <a:lstStyle/>
          <a:p>
            <a:r>
              <a:rPr lang="en-US" dirty="0" smtClean="0"/>
              <a:t>Let’s demonstrate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593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Foliage Map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5" y="1198830"/>
            <a:ext cx="10460540" cy="452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325" y="1198830"/>
            <a:ext cx="2153154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All surfaces 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dirty="0" smtClean="0">
                <a:latin typeface="Trebuchet MS" panose="020B0603020202020204" pitchFamily="34" charset="0"/>
              </a:rPr>
              <a:t> = 0.5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093597" y="829278"/>
            <a:ext cx="274799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(From Epic’s Unreal SDK)</a:t>
            </a:r>
          </a:p>
        </p:txBody>
      </p:sp>
    </p:spTree>
    <p:extLst>
      <p:ext uri="{BB962C8B-B14F-4D97-AF65-F5344CB8AC3E}">
        <p14:creationId xmlns:p14="http://schemas.microsoft.com/office/powerpoint/2010/main" val="369292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Foliage Map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5" y="1198830"/>
            <a:ext cx="10460540" cy="452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325" y="1198830"/>
            <a:ext cx="2153154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All surfaces 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dirty="0" smtClean="0">
                <a:latin typeface="Trebuchet MS" panose="020B0603020202020204" pitchFamily="34" charset="0"/>
              </a:rPr>
              <a:t> = 0.5</a:t>
            </a:r>
          </a:p>
        </p:txBody>
      </p:sp>
      <p:sp>
        <p:nvSpPr>
          <p:cNvPr id="2" name="Rectangle 1"/>
          <p:cNvSpPr/>
          <p:nvPr/>
        </p:nvSpPr>
        <p:spPr>
          <a:xfrm>
            <a:off x="1654296" y="5060611"/>
            <a:ext cx="383909" cy="38390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10" y="2518901"/>
            <a:ext cx="10124829" cy="163208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588048" y="4192535"/>
            <a:ext cx="10052304" cy="452341"/>
            <a:chOff x="588048" y="4192535"/>
            <a:chExt cx="10052304" cy="452341"/>
          </a:xfrm>
        </p:grpSpPr>
        <p:sp>
          <p:nvSpPr>
            <p:cNvPr id="3" name="TextBox 2"/>
            <p:cNvSpPr txBox="1"/>
            <p:nvPr/>
          </p:nvSpPr>
          <p:spPr>
            <a:xfrm>
              <a:off x="588048" y="4192535"/>
              <a:ext cx="10052304" cy="2585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2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Stoc</a:t>
              </a:r>
              <a:r>
                <a:rPr lang="en-US" sz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2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transp</a:t>
              </a:r>
              <a:r>
                <a:rPr lang="en-US" sz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8 </a:t>
              </a:r>
              <a:r>
                <a:rPr lang="en-US" sz="1200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spp</a:t>
              </a:r>
              <a:r>
                <a:rPr lang="en-US" sz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           SLAB, k = b = 8             SLAB, k = 8, b = 32       SLAB, k = 8, b = 128       SLAB, k = 8, b = 32         Hybrid Transparency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91329" y="4358644"/>
              <a:ext cx="1099981" cy="286232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en-US" sz="1400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u</a:t>
              </a:r>
              <a:r>
                <a:rPr lang="en-US" sz="1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sing alpha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4093597" y="829278"/>
            <a:ext cx="274799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(From Epic’s Unreal SDK)</a:t>
            </a:r>
          </a:p>
        </p:txBody>
      </p:sp>
    </p:spTree>
    <p:extLst>
      <p:ext uri="{BB962C8B-B14F-4D97-AF65-F5344CB8AC3E}">
        <p14:creationId xmlns:p14="http://schemas.microsoft.com/office/powerpoint/2010/main" val="363511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What’s This Paper About?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16750" y="1130785"/>
            <a:ext cx="9948672" cy="4645406"/>
          </a:xfrm>
        </p:spPr>
        <p:txBody>
          <a:bodyPr/>
          <a:lstStyle/>
          <a:p>
            <a:r>
              <a:rPr lang="en-US" dirty="0" smtClean="0"/>
              <a:t>Story following my thoughts on order-independent transparency</a:t>
            </a:r>
          </a:p>
          <a:p>
            <a:pPr lvl="1"/>
            <a:r>
              <a:rPr lang="en-US" dirty="0" smtClean="0"/>
              <a:t>Spurred by discussions w/developers</a:t>
            </a:r>
          </a:p>
          <a:p>
            <a:pPr lvl="1"/>
            <a:r>
              <a:rPr lang="en-US" dirty="0" smtClean="0"/>
              <a:t>Started with re-exploration of space        </a:t>
            </a:r>
            <a:endParaRPr lang="en-US" dirty="0" smtClean="0"/>
          </a:p>
          <a:p>
            <a:pPr lvl="1"/>
            <a:r>
              <a:rPr lang="en-US" dirty="0" smtClean="0"/>
              <a:t>Placed </a:t>
            </a:r>
            <a:r>
              <a:rPr lang="en-US" dirty="0" smtClean="0"/>
              <a:t>on multi-dimensional continuum	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7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Foliage Map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5" y="1198830"/>
            <a:ext cx="10460540" cy="452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325" y="1198830"/>
            <a:ext cx="2153154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All surfaces 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dirty="0" smtClean="0">
                <a:latin typeface="Trebuchet MS" panose="020B0603020202020204" pitchFamily="34" charset="0"/>
              </a:rPr>
              <a:t> = 0.5</a:t>
            </a:r>
          </a:p>
        </p:txBody>
      </p:sp>
      <p:sp>
        <p:nvSpPr>
          <p:cNvPr id="2" name="Rectangle 1"/>
          <p:cNvSpPr/>
          <p:nvPr/>
        </p:nvSpPr>
        <p:spPr>
          <a:xfrm>
            <a:off x="5551802" y="3134089"/>
            <a:ext cx="383909" cy="38390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7730" y="4095357"/>
            <a:ext cx="10200602" cy="2113069"/>
            <a:chOff x="439750" y="2531807"/>
            <a:chExt cx="10200602" cy="2113069"/>
          </a:xfrm>
        </p:grpSpPr>
        <p:grpSp>
          <p:nvGrpSpPr>
            <p:cNvPr id="7" name="Group 6"/>
            <p:cNvGrpSpPr/>
            <p:nvPr/>
          </p:nvGrpSpPr>
          <p:grpSpPr>
            <a:xfrm>
              <a:off x="588048" y="4192535"/>
              <a:ext cx="10052304" cy="452341"/>
              <a:chOff x="588048" y="4192535"/>
              <a:chExt cx="10052304" cy="45234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88048" y="4192535"/>
                <a:ext cx="10052304" cy="2585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200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Stoc</a:t>
                </a:r>
                <a:r>
                  <a:rPr lang="en-US" sz="12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transp</a:t>
                </a:r>
                <a:r>
                  <a:rPr lang="en-US" sz="12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8 </a:t>
                </a:r>
                <a:r>
                  <a:rPr lang="en-US" sz="1200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spp</a:t>
                </a:r>
                <a:r>
                  <a:rPr lang="en-US" sz="12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     SLAB, k = b = 8             SLAB, k = 8, b = 32       SLAB, k = 8, b = 128       SLAB, k = 8, b = 32         Hybrid Transparency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491329" y="4358644"/>
                <a:ext cx="1099981" cy="2862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14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sing alpha</a:t>
                </a:r>
              </a:p>
            </p:txBody>
          </p:sp>
        </p:grpSp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50" y="2531807"/>
              <a:ext cx="10140344" cy="1628376"/>
            </a:xfrm>
            <a:prstGeom prst="rect">
              <a:avLst/>
            </a:prstGeom>
            <a:noFill/>
            <a:ln w="349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4093597" y="829278"/>
            <a:ext cx="274799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(From Epic’s Unreal SDK)</a:t>
            </a:r>
          </a:p>
        </p:txBody>
      </p:sp>
    </p:spTree>
    <p:extLst>
      <p:ext uri="{BB962C8B-B14F-4D97-AF65-F5344CB8AC3E}">
        <p14:creationId xmlns:p14="http://schemas.microsoft.com/office/powerpoint/2010/main" val="134292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Foliage Map</a:t>
            </a:r>
            <a:endParaRPr lang="en-US" dirty="0"/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25" y="1198830"/>
            <a:ext cx="10460540" cy="45248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325" y="1198830"/>
            <a:ext cx="2153154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All surfaces </a:t>
            </a:r>
            <a:r>
              <a:rPr lang="el-GR" dirty="0" smtClean="0">
                <a:latin typeface="Trebuchet MS" panose="020B0603020202020204" pitchFamily="34" charset="0"/>
              </a:rPr>
              <a:t>α</a:t>
            </a:r>
            <a:r>
              <a:rPr lang="en-US" dirty="0" smtClean="0">
                <a:latin typeface="Trebuchet MS" panose="020B0603020202020204" pitchFamily="34" charset="0"/>
              </a:rPr>
              <a:t> = 0.5</a:t>
            </a:r>
          </a:p>
        </p:txBody>
      </p:sp>
      <p:sp>
        <p:nvSpPr>
          <p:cNvPr id="2" name="Rectangle 1"/>
          <p:cNvSpPr/>
          <p:nvPr/>
        </p:nvSpPr>
        <p:spPr>
          <a:xfrm>
            <a:off x="8525347" y="3333023"/>
            <a:ext cx="383909" cy="38390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97730" y="4095357"/>
            <a:ext cx="10200602" cy="2113069"/>
            <a:chOff x="439750" y="2531807"/>
            <a:chExt cx="10200602" cy="2113069"/>
          </a:xfrm>
        </p:grpSpPr>
        <p:grpSp>
          <p:nvGrpSpPr>
            <p:cNvPr id="7" name="Group 6"/>
            <p:cNvGrpSpPr/>
            <p:nvPr/>
          </p:nvGrpSpPr>
          <p:grpSpPr>
            <a:xfrm>
              <a:off x="588048" y="4192535"/>
              <a:ext cx="10052304" cy="452341"/>
              <a:chOff x="588048" y="4192535"/>
              <a:chExt cx="10052304" cy="452341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588048" y="4192535"/>
                <a:ext cx="10052304" cy="2585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200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Stoc</a:t>
                </a:r>
                <a:r>
                  <a:rPr lang="en-US" sz="12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200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transp</a:t>
                </a:r>
                <a:r>
                  <a:rPr lang="en-US" sz="12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, 8 </a:t>
                </a:r>
                <a:r>
                  <a:rPr lang="en-US" sz="1200" dirty="0" err="1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spp</a:t>
                </a:r>
                <a:r>
                  <a:rPr lang="en-US" sz="12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            SLAB, k = b = 8             SLAB, k = 8, b = 32       SLAB, k = 8, b = 128       SLAB, k = 8, b = 32         Hybrid Transparency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7491329" y="4358644"/>
                <a:ext cx="1099981" cy="286232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sz="1400" dirty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u</a:t>
                </a:r>
                <a:r>
                  <a:rPr lang="en-US" sz="1400" dirty="0" smtClean="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anose="020B0604020202020204" pitchFamily="34" charset="0"/>
                    <a:cs typeface="Arial" panose="020B0604020202020204" pitchFamily="34" charset="0"/>
                  </a:rPr>
                  <a:t>sing alpha</a:t>
                </a:r>
              </a:p>
            </p:txBody>
          </p:sp>
        </p:grpSp>
        <p:pic>
          <p:nvPicPr>
            <p:cNvPr id="55300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9750" y="2531807"/>
              <a:ext cx="10140344" cy="1628376"/>
            </a:xfrm>
            <a:prstGeom prst="rect">
              <a:avLst/>
            </a:prstGeom>
            <a:noFill/>
            <a:ln w="34925">
              <a:solidFill>
                <a:srgbClr val="FFFF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29" y="4095356"/>
            <a:ext cx="10140301" cy="162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093597" y="829278"/>
            <a:ext cx="2747996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(From Epic’s Unreal SDK)</a:t>
            </a:r>
          </a:p>
        </p:txBody>
      </p:sp>
    </p:spTree>
    <p:extLst>
      <p:ext uri="{BB962C8B-B14F-4D97-AF65-F5344CB8AC3E}">
        <p14:creationId xmlns:p14="http://schemas.microsoft.com/office/powerpoint/2010/main" val="1991671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Stochastic Transparency to k-Buffers</a:t>
            </a:r>
            <a:endParaRPr lang="en-US" dirty="0"/>
          </a:p>
        </p:txBody>
      </p:sp>
      <p:pic>
        <p:nvPicPr>
          <p:cNvPr id="9" name="slab4sp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3560" y="1584491"/>
            <a:ext cx="4572638" cy="365811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32620" y="5521302"/>
            <a:ext cx="4554517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Stochastic Layered Alpha Blending, k=b=4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3261" y="5521302"/>
            <a:ext cx="3397084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Stochastic Transparency, 4 </a:t>
            </a:r>
            <a:r>
              <a:rPr lang="en-US" dirty="0" err="1" smtClean="0">
                <a:latin typeface="Trebuchet MS" panose="020B0603020202020204" pitchFamily="34" charset="0"/>
              </a:rPr>
              <a:t>spp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12" name="st4sp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545484" y="1584490"/>
            <a:ext cx="4572638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11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8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Stochastic Transparency to k-Buffers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8116" y="5521302"/>
            <a:ext cx="4952061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Stochastic Layered Alpha Blending, k=4, b=32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3261" y="5521302"/>
            <a:ext cx="3397084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Stochastic Transparency, 4 </a:t>
            </a:r>
            <a:r>
              <a:rPr lang="en-US" dirty="0" err="1" smtClean="0">
                <a:latin typeface="Trebuchet MS" panose="020B0603020202020204" pitchFamily="34" charset="0"/>
              </a:rPr>
              <a:t>spp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12" name="st4sp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5484" y="1584490"/>
            <a:ext cx="4572638" cy="3658111"/>
          </a:xfrm>
          <a:prstGeom prst="rect">
            <a:avLst/>
          </a:prstGeom>
        </p:spPr>
      </p:pic>
      <p:pic>
        <p:nvPicPr>
          <p:cNvPr id="3" name="slab32spp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558" y="1584490"/>
            <a:ext cx="4572638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Stochastic Transparency to k-Buffers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29225" y="5396653"/>
            <a:ext cx="4761303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Stochastic Layered Alpha Blending, k=4, b=8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(using alpha rather than coverage)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33261" y="5521302"/>
            <a:ext cx="3397084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Stochastic Transparency, 4 </a:t>
            </a:r>
            <a:r>
              <a:rPr lang="en-US" dirty="0" err="1" smtClean="0">
                <a:latin typeface="Trebuchet MS" panose="020B0603020202020204" pitchFamily="34" charset="0"/>
              </a:rPr>
              <a:t>spp</a:t>
            </a:r>
            <a:r>
              <a:rPr lang="en-US" dirty="0" smtClean="0">
                <a:latin typeface="Trebuchet MS" panose="020B0603020202020204" pitchFamily="34" charset="0"/>
              </a:rPr>
              <a:t> </a:t>
            </a:r>
          </a:p>
        </p:txBody>
      </p:sp>
      <p:pic>
        <p:nvPicPr>
          <p:cNvPr id="12" name="st4spp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5484" y="1584490"/>
            <a:ext cx="4572638" cy="3658111"/>
          </a:xfrm>
          <a:prstGeom prst="rect">
            <a:avLst/>
          </a:prstGeom>
        </p:spPr>
      </p:pic>
      <p:pic>
        <p:nvPicPr>
          <p:cNvPr id="2" name="slab8alpha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558" y="1584490"/>
            <a:ext cx="4572638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01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Stochastic Transparency to k-Buffers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68311" y="5396653"/>
            <a:ext cx="4883132" cy="5909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Stochastic Layered Alpha Blending, k=4, b=32</a:t>
            </a:r>
          </a:p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(using alpha rather than coverage)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89366" y="5521302"/>
            <a:ext cx="3284874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Hybrid Transparency, 4 layers </a:t>
            </a:r>
          </a:p>
        </p:txBody>
      </p:sp>
      <p:pic>
        <p:nvPicPr>
          <p:cNvPr id="3" name="kBuf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45484" y="1584489"/>
            <a:ext cx="4572638" cy="3658111"/>
          </a:xfrm>
          <a:prstGeom prst="rect">
            <a:avLst/>
          </a:prstGeom>
        </p:spPr>
      </p:pic>
      <p:pic>
        <p:nvPicPr>
          <p:cNvPr id="4" name="slab32alpha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3558" y="1584490"/>
            <a:ext cx="4572638" cy="365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9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4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0972800" cy="61721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82" y="1601090"/>
            <a:ext cx="6545919" cy="978729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436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6750" y="1044483"/>
            <a:ext cx="9948672" cy="3908048"/>
          </a:xfrm>
        </p:spPr>
        <p:txBody>
          <a:bodyPr/>
          <a:lstStyle/>
          <a:p>
            <a:r>
              <a:rPr lang="en-US" dirty="0" smtClean="0"/>
              <a:t>Introduced an OIT continuum</a:t>
            </a:r>
          </a:p>
          <a:p>
            <a:pPr lvl="1"/>
            <a:r>
              <a:rPr lang="en-US" dirty="0" smtClean="0"/>
              <a:t>More detailed discussion in the paper</a:t>
            </a:r>
          </a:p>
          <a:p>
            <a:pPr lvl="1"/>
            <a:r>
              <a:rPr lang="en-US" dirty="0" smtClean="0"/>
              <a:t>My key takeaways</a:t>
            </a:r>
          </a:p>
          <a:p>
            <a:pPr lvl="2"/>
            <a:r>
              <a:rPr lang="en-US" dirty="0" smtClean="0"/>
              <a:t>All OIT algorithms limit memory by using k “layers” 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(k=0,1,4,8,32 common)</a:t>
            </a:r>
          </a:p>
          <a:p>
            <a:pPr lvl="2"/>
            <a:r>
              <a:rPr lang="en-US" dirty="0" smtClean="0"/>
              <a:t>Biggest difference is merge heuristic</a:t>
            </a:r>
          </a:p>
          <a:p>
            <a:pPr lvl="2"/>
            <a:r>
              <a:rPr lang="en-US" dirty="0" smtClean="0"/>
              <a:t>Some algorithm do renormalization; just a fancy merge heuristic</a:t>
            </a:r>
          </a:p>
          <a:p>
            <a:pPr lvl="2"/>
            <a:r>
              <a:rPr lang="en-US" dirty="0" smtClean="0"/>
              <a:t>Insertion via stochastic processes is underexplored</a:t>
            </a:r>
          </a:p>
          <a:p>
            <a:pPr lvl="2"/>
            <a:r>
              <a:rPr lang="en-US" dirty="0" smtClean="0"/>
              <a:t>Algorithms using coverage masks are underexplored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4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6750" y="1044483"/>
            <a:ext cx="9948672" cy="3908048"/>
          </a:xfrm>
        </p:spPr>
        <p:txBody>
          <a:bodyPr/>
          <a:lstStyle/>
          <a:p>
            <a:r>
              <a:rPr lang="en-US" dirty="0" smtClean="0"/>
              <a:t>Proposed two new algorithms</a:t>
            </a:r>
          </a:p>
          <a:p>
            <a:pPr lvl="1"/>
            <a:r>
              <a:rPr lang="en-US" dirty="0" smtClean="0"/>
              <a:t>Stochastic layered alpha blending (SLAB)</a:t>
            </a:r>
          </a:p>
          <a:p>
            <a:pPr lvl="1"/>
            <a:r>
              <a:rPr lang="en-US" dirty="0" smtClean="0"/>
              <a:t>Multi-layer coverage blending (MLCB)</a:t>
            </a:r>
          </a:p>
          <a:p>
            <a:pPr lvl="2"/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Not discussed today, </a:t>
            </a:r>
            <a:r>
              <a:rPr lang="en-US" dirty="0">
                <a:solidFill>
                  <a:schemeClr val="bg1">
                    <a:lumMod val="65000"/>
                    <a:lumOff val="35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ee paper for details</a:t>
            </a:r>
          </a:p>
          <a:p>
            <a:pPr lvl="2"/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Explored combining OIT + MSAA sampling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167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16750" y="1044482"/>
            <a:ext cx="9948672" cy="4714143"/>
          </a:xfrm>
        </p:spPr>
        <p:txBody>
          <a:bodyPr/>
          <a:lstStyle/>
          <a:p>
            <a:r>
              <a:rPr lang="en-US" dirty="0" smtClean="0"/>
              <a:t>Proposed two new algorithms</a:t>
            </a:r>
          </a:p>
          <a:p>
            <a:pPr lvl="1"/>
            <a:r>
              <a:rPr lang="en-US" dirty="0" smtClean="0"/>
              <a:t>Stochastic layered alpha blending (SLAB)</a:t>
            </a:r>
          </a:p>
          <a:p>
            <a:pPr lvl="1"/>
            <a:r>
              <a:rPr lang="en-US" dirty="0" smtClean="0"/>
              <a:t>Key takeaways:</a:t>
            </a:r>
          </a:p>
          <a:p>
            <a:pPr lvl="2"/>
            <a:r>
              <a:rPr lang="en-US" dirty="0" smtClean="0"/>
              <a:t>K-buffers need not be deterministic</a:t>
            </a:r>
          </a:p>
          <a:p>
            <a:pPr lvl="2"/>
            <a:r>
              <a:rPr lang="en-US" dirty="0" smtClean="0"/>
              <a:t>Stochastic transparency and k-buffering are similar; transition via bit count</a:t>
            </a:r>
          </a:p>
          <a:p>
            <a:pPr lvl="2"/>
            <a:r>
              <a:rPr lang="en-US" dirty="0" smtClean="0"/>
              <a:t>“Stochastic” need not mean random bitmask generation</a:t>
            </a:r>
          </a:p>
          <a:p>
            <a:pPr lvl="2"/>
            <a:r>
              <a:rPr lang="en-US" dirty="0" smtClean="0"/>
              <a:t>Algorithms connecting others useful; here, allow trading noise for bias</a:t>
            </a:r>
          </a:p>
          <a:p>
            <a:pPr lvl="2"/>
            <a:r>
              <a:rPr lang="en-US" dirty="0" smtClean="0"/>
              <a:t>SLAB with alpha values can stratify samples in z (between layers)</a:t>
            </a:r>
          </a:p>
          <a:p>
            <a:pPr lvl="3"/>
            <a:r>
              <a:rPr lang="en-US" dirty="0" smtClean="0">
                <a:solidFill>
                  <a:schemeClr val="bg1">
                    <a:lumMod val="65000"/>
                    <a:lumOff val="35000"/>
                  </a:schemeClr>
                </a:solidFill>
              </a:rPr>
              <a:t>(Not really discussed in this talk)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5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What’s This Paper About?</a:t>
            </a:r>
            <a:endParaRPr lang="en-US" dirty="0"/>
          </a:p>
        </p:txBody>
      </p:sp>
      <p:sp>
        <p:nvSpPr>
          <p:cNvPr id="7" name="Content Placeholder 5"/>
          <p:cNvSpPr>
            <a:spLocks noGrp="1"/>
          </p:cNvSpPr>
          <p:nvPr>
            <p:ph idx="1"/>
          </p:nvPr>
        </p:nvSpPr>
        <p:spPr>
          <a:xfrm>
            <a:off x="516750" y="1130785"/>
            <a:ext cx="9948672" cy="4645406"/>
          </a:xfrm>
        </p:spPr>
        <p:txBody>
          <a:bodyPr/>
          <a:lstStyle/>
          <a:p>
            <a:r>
              <a:rPr lang="en-US" dirty="0" smtClean="0"/>
              <a:t>Story following my thoughts on order-independent transparency</a:t>
            </a:r>
          </a:p>
          <a:p>
            <a:pPr lvl="1"/>
            <a:r>
              <a:rPr lang="en-US" dirty="0" smtClean="0"/>
              <a:t>Spurred by discussions w/developers</a:t>
            </a:r>
          </a:p>
          <a:p>
            <a:pPr lvl="1"/>
            <a:r>
              <a:rPr lang="en-US" dirty="0" smtClean="0"/>
              <a:t>Started with re-exploration of space        </a:t>
            </a:r>
            <a:endParaRPr lang="en-US" dirty="0" smtClean="0"/>
          </a:p>
          <a:p>
            <a:pPr lvl="1"/>
            <a:r>
              <a:rPr lang="en-US" dirty="0" smtClean="0"/>
              <a:t>Placed </a:t>
            </a:r>
            <a:r>
              <a:rPr lang="en-US" dirty="0" smtClean="0"/>
              <a:t>on multi-dimensional continuum	 </a:t>
            </a:r>
            <a:endParaRPr lang="en-US" dirty="0" smtClean="0"/>
          </a:p>
          <a:p>
            <a:pPr lvl="1"/>
            <a:r>
              <a:rPr lang="en-US" dirty="0" smtClean="0"/>
              <a:t>Develop </a:t>
            </a:r>
            <a:r>
              <a:rPr lang="en-US" dirty="0" smtClean="0"/>
              <a:t>algorithms exploring new spaces</a:t>
            </a:r>
          </a:p>
          <a:p>
            <a:pPr lvl="2"/>
            <a:r>
              <a:rPr lang="en-US" dirty="0" smtClean="0"/>
              <a:t>Will talk about one today:  Stochastic Layered Alpha Blending</a:t>
            </a:r>
          </a:p>
          <a:p>
            <a:pPr lvl="2"/>
            <a:r>
              <a:rPr lang="en-US" dirty="0" smtClean="0"/>
              <a:t>Provides continuous transition between stochastic transparency &amp; k-buffering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932" y="5057038"/>
            <a:ext cx="6677381" cy="10715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43932" y="5759241"/>
            <a:ext cx="931665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Stochastic </a:t>
            </a:r>
          </a:p>
          <a:p>
            <a:pPr>
              <a:lnSpc>
                <a:spcPct val="90000"/>
              </a:lnSpc>
            </a:pPr>
            <a:r>
              <a:rPr lang="en-US" sz="1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transparency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813317" y="5911701"/>
            <a:ext cx="1107996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K-buffer variant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06888" y="5842451"/>
            <a:ext cx="3626314" cy="2308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ct val="90000"/>
              </a:lnSpc>
            </a:pPr>
            <a:r>
              <a:rPr lang="en-US" sz="1000" dirty="0" smtClean="0">
                <a:solidFill>
                  <a:srgbClr val="FFFF00"/>
                </a:solidFill>
                <a:latin typeface="Trebuchet MS" panose="020B0603020202020204" pitchFamily="34" charset="0"/>
              </a:rPr>
              <a:t>Continuous  knob transitioning  between these techniques 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5430559" y="6059323"/>
            <a:ext cx="4257893" cy="0"/>
          </a:xfrm>
          <a:prstGeom prst="straightConnector1">
            <a:avLst/>
          </a:prstGeom>
          <a:ln w="25400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151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8348" y="377637"/>
            <a:ext cx="9976104" cy="560153"/>
          </a:xfrm>
        </p:spPr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pic>
        <p:nvPicPr>
          <p:cNvPr id="1026" name="Picture 2" descr="C:\Users\cwyman\CWYMAN-DT\research\graphics\projects\transparency\hpg2016\images\newImages\blacksmithCroppedGammaLabel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5448"/>
            <a:ext cx="10977416" cy="3416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774247" y="1165682"/>
            <a:ext cx="5428922" cy="3416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 smtClean="0">
                <a:latin typeface="Trebuchet MS" panose="020B0603020202020204" pitchFamily="34" charset="0"/>
              </a:rPr>
              <a:t>E-mail:  </a:t>
            </a: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cwyman@nvidia.com</a:t>
            </a:r>
            <a:r>
              <a:rPr lang="en-US" dirty="0" smtClean="0">
                <a:latin typeface="Trebuchet MS" panose="020B0603020202020204" pitchFamily="34" charset="0"/>
              </a:rPr>
              <a:t>,  Twitter: </a:t>
            </a: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_</a:t>
            </a:r>
            <a:r>
              <a:rPr lang="en-US" dirty="0" err="1" smtClean="0">
                <a:solidFill>
                  <a:schemeClr val="tx2"/>
                </a:solidFill>
                <a:latin typeface="Trebuchet MS" panose="020B0603020202020204" pitchFamily="34" charset="0"/>
              </a:rPr>
              <a:t>cwyman</a:t>
            </a:r>
            <a:r>
              <a:rPr lang="en-US" dirty="0" smtClean="0">
                <a:solidFill>
                  <a:schemeClr val="tx2"/>
                </a:solidFill>
                <a:latin typeface="Trebuchet MS" panose="020B0603020202020204" pitchFamily="34" charset="0"/>
              </a:rPr>
              <a:t>_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41249" y="5451661"/>
            <a:ext cx="1047083" cy="54938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Stochastic 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transparency 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4 </a:t>
            </a:r>
            <a:r>
              <a:rPr lang="en-US" sz="1100" dirty="0" err="1" smtClean="0">
                <a:latin typeface="Trebuchet MS" panose="020B0603020202020204" pitchFamily="34" charset="0"/>
              </a:rPr>
              <a:t>spp</a:t>
            </a:r>
            <a:endParaRPr lang="en-US" sz="1100" dirty="0" smtClean="0">
              <a:latin typeface="Trebuchet MS" panose="020B0603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90251" y="5464014"/>
            <a:ext cx="896399" cy="3970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SLAB 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k = 4, b = 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65166" y="5450660"/>
            <a:ext cx="1047083" cy="54938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Hybrid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transparency 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4 layers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6126" y="5457640"/>
            <a:ext cx="970137" cy="54938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SLAB 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k = 4, b = 16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using alpha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80037" y="5448657"/>
            <a:ext cx="1156086" cy="54938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Multi-layer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alpha blending 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4 layers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137908" y="5455030"/>
            <a:ext cx="1007006" cy="3970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Ground truth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(A-buffer)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545376" y="5460007"/>
            <a:ext cx="1330814" cy="3970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8x MSAA,</a:t>
            </a:r>
          </a:p>
          <a:p>
            <a:pPr algn="ctr">
              <a:lnSpc>
                <a:spcPct val="90000"/>
              </a:lnSpc>
            </a:pPr>
            <a:r>
              <a:rPr lang="en-US" sz="1100" dirty="0" smtClean="0">
                <a:latin typeface="Trebuchet MS" panose="020B0603020202020204" pitchFamily="34" charset="0"/>
              </a:rPr>
              <a:t>alpha-to-coverage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749216"/>
            <a:ext cx="4814588" cy="2862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 smtClean="0">
                <a:latin typeface="Trebuchet MS" panose="020B0603020202020204" pitchFamily="34" charset="0"/>
              </a:rPr>
              <a:t>Blacksmith building, from Unity’s “The Blacksmith” demo</a:t>
            </a:r>
          </a:p>
        </p:txBody>
      </p:sp>
    </p:spTree>
    <p:extLst>
      <p:ext uri="{BB962C8B-B14F-4D97-AF65-F5344CB8AC3E}">
        <p14:creationId xmlns:p14="http://schemas.microsoft.com/office/powerpoint/2010/main" val="93111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0972800" cy="6172199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282" y="1601090"/>
            <a:ext cx="6545919" cy="978729"/>
          </a:xfrm>
        </p:spPr>
        <p:txBody>
          <a:bodyPr/>
          <a:lstStyle/>
          <a:p>
            <a:r>
              <a:rPr lang="en-US" dirty="0" smtClean="0"/>
              <a:t>Why is OIT hard?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694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&amp; Bullet">
  <a:themeElements>
    <a:clrScheme name="2014 NVIDIA Color Palette">
      <a:dk1>
        <a:srgbClr val="B3B3B3"/>
      </a:dk1>
      <a:lt1>
        <a:srgbClr val="FFFFFF"/>
      </a:lt1>
      <a:dk2>
        <a:srgbClr val="000000"/>
      </a:dk2>
      <a:lt2>
        <a:srgbClr val="76B900"/>
      </a:lt2>
      <a:accent1>
        <a:srgbClr val="11669F"/>
      </a:accent1>
      <a:accent2>
        <a:srgbClr val="A0116A"/>
      </a:accent2>
      <a:accent3>
        <a:srgbClr val="D65D1E"/>
      </a:accent3>
      <a:accent4>
        <a:srgbClr val="505050"/>
      </a:accent4>
      <a:accent5>
        <a:srgbClr val="9E1212"/>
      </a:accent5>
      <a:accent6>
        <a:srgbClr val="0D3481"/>
      </a:accent6>
      <a:hlink>
        <a:srgbClr val="76B900"/>
      </a:hlink>
      <a:folHlink>
        <a:srgbClr val="004827"/>
      </a:folHlink>
    </a:clrScheme>
    <a:fontScheme name="Opulent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gradFill>
            <a:gsLst>
              <a:gs pos="0">
                <a:schemeClr val="bg2">
                  <a:alpha val="0"/>
                </a:schemeClr>
              </a:gs>
              <a:gs pos="50000">
                <a:schemeClr val="bg2"/>
              </a:gs>
              <a:gs pos="100000">
                <a:schemeClr val="bg2">
                  <a:alpha val="0"/>
                </a:schemeClr>
              </a:gs>
            </a:gsLst>
            <a:lin ang="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ctr">
        <a:spAutoFit/>
      </a:bodyPr>
      <a:lstStyle>
        <a:defPPr algn="ctr">
          <a:lnSpc>
            <a:spcPct val="90000"/>
          </a:lnSpc>
          <a:defRPr dirty="0" smtClean="0">
            <a:latin typeface="Trebuchet MS" panose="020B0603020202020204" pitchFamily="34" charset="0"/>
          </a:defRPr>
        </a:defPPr>
      </a:lstStyle>
    </a:txDef>
  </a:objectDefaults>
  <a:extraClrSchemeLst>
    <a:extraClrScheme>
      <a:clrScheme name="PPT_Template_Corp_16x9_rev2 1">
        <a:dk1>
          <a:srgbClr val="808080"/>
        </a:dk1>
        <a:lt1>
          <a:srgbClr val="FFFFFF"/>
        </a:lt1>
        <a:dk2>
          <a:srgbClr val="000000"/>
        </a:dk2>
        <a:lt2>
          <a:srgbClr val="B9E700"/>
        </a:lt2>
        <a:accent1>
          <a:srgbClr val="33CCCC"/>
        </a:accent1>
        <a:accent2>
          <a:srgbClr val="FF9933"/>
        </a:accent2>
        <a:accent3>
          <a:srgbClr val="AAAAAA"/>
        </a:accent3>
        <a:accent4>
          <a:srgbClr val="DADADA"/>
        </a:accent4>
        <a:accent5>
          <a:srgbClr val="ADE2E2"/>
        </a:accent5>
        <a:accent6>
          <a:srgbClr val="E78A2D"/>
        </a:accent6>
        <a:hlink>
          <a:srgbClr val="99CC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9E8B2F2D50A34B8956FD0A46C10A97" ma:contentTypeVersion="0" ma:contentTypeDescription="Create a new document." ma:contentTypeScope="" ma:versionID="2d22a1089f8aa3be74aa23dc2e82a28f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A82F4F-F3EA-4E98-BEE2-3C70B6315C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DF88E22E-2A4B-4FB1-9848-BF16E7DBE74B}">
  <ds:schemaRefs>
    <ds:schemaRef ds:uri="http://purl.org/dc/terms/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  <ds:schemaRef ds:uri="http://schemas.microsoft.com/office/2006/metadata/propertie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E29B7386-0C5E-43DB-8BF1-052EEAD5F5D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68268</TotalTime>
  <Words>3910</Words>
  <Application>Microsoft Office PowerPoint</Application>
  <PresentationFormat>Custom</PresentationFormat>
  <Paragraphs>915</Paragraphs>
  <Slides>80</Slides>
  <Notes>71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1" baseType="lpstr">
      <vt:lpstr>Title &amp; Bullet</vt:lpstr>
      <vt:lpstr>Exploring And Expanding The Continuum of OIT Algorithms</vt:lpstr>
      <vt:lpstr>What’s This Paper   About?</vt:lpstr>
      <vt:lpstr>What’s This Paper   About?</vt:lpstr>
      <vt:lpstr>What’s This Paper   About?</vt:lpstr>
      <vt:lpstr>What’s This Paper About?</vt:lpstr>
      <vt:lpstr>What’s This Paper About?</vt:lpstr>
      <vt:lpstr>What’s This Paper About?</vt:lpstr>
      <vt:lpstr>What’s This Paper About?</vt:lpstr>
      <vt:lpstr>Why is OIT hard?</vt:lpstr>
      <vt:lpstr>Why Bother at all?</vt:lpstr>
      <vt:lpstr>Why Bother at all?</vt:lpstr>
      <vt:lpstr>Building an OIT continuum</vt:lpstr>
      <vt:lpstr>How DO OIT algorithms work?</vt:lpstr>
      <vt:lpstr>How DO OIT algorithms work?</vt:lpstr>
      <vt:lpstr>How DO OIT algorithms work?</vt:lpstr>
      <vt:lpstr>How DO OIT algorithms work?</vt:lpstr>
      <vt:lpstr>How DO OIT algorithms work?</vt:lpstr>
      <vt:lpstr>How DO OIT algorithms work?</vt:lpstr>
      <vt:lpstr>How DO OIT algorithms work?</vt:lpstr>
      <vt:lpstr>How DO OIT algorithms work?</vt:lpstr>
      <vt:lpstr> Continuum Summary</vt:lpstr>
      <vt:lpstr> Continuum Summary</vt:lpstr>
      <vt:lpstr> Continuum Summary</vt:lpstr>
      <vt:lpstr>So what?   (Or:  Let’s look at an example of how this is useful)</vt:lpstr>
      <vt:lpstr> Continuum Summary</vt:lpstr>
      <vt:lpstr> What Is Stochastic Transparency?</vt:lpstr>
      <vt:lpstr> What Is Stochastic Transparency?</vt:lpstr>
      <vt:lpstr> What Is Stochastic Transparency?</vt:lpstr>
      <vt:lpstr> What Is Stochastic Transparency?</vt:lpstr>
      <vt:lpstr> What Is Stochastic Transparency?</vt:lpstr>
      <vt:lpstr> What Is Stochastic Transparency?</vt:lpstr>
      <vt:lpstr> What Is Stochastic Transparency?</vt:lpstr>
      <vt:lpstr> Observations</vt:lpstr>
      <vt:lpstr> Observations</vt:lpstr>
      <vt:lpstr> Observations</vt:lpstr>
      <vt:lpstr> Observations</vt:lpstr>
      <vt:lpstr> Observations</vt:lpstr>
      <vt:lpstr>Stochastic Layered Alpha Blending (SLAB)</vt:lpstr>
      <vt:lpstr> What Is STOCHASTIC LAYERED ALPHA BLEND?</vt:lpstr>
      <vt:lpstr> What Is STOCHASTIC LAYERED ALPHA BLEND?</vt:lpstr>
      <vt:lpstr> What Is STOCHASTIC LAYERED ALPHA BLEND?</vt:lpstr>
      <vt:lpstr> What Is STOCHASTIC LAYERED ALPHA BLEND?</vt:lpstr>
      <vt:lpstr> What Is STOCHASTIC LAYERED ALPHA BLEND?</vt:lpstr>
      <vt:lpstr> What Is STOCHASTIC LAYERED ALPHA BLEND?</vt:lpstr>
      <vt:lpstr> What Is STOCHASTIC LAYERED ALPHA BLEND?</vt:lpstr>
      <vt:lpstr> What Is STOCHASTIC LAYERED ALPHA BLEND?</vt:lpstr>
      <vt:lpstr> What Is STOCHASTIC LAYERED ALPHA BLEND?</vt:lpstr>
      <vt:lpstr> What Is STOCHASTIC LAYERED ALPHA BLEND?</vt:lpstr>
      <vt:lpstr>Adjusting Parameters</vt:lpstr>
      <vt:lpstr>Adjusting Parameters</vt:lpstr>
      <vt:lpstr>Adjusting Parameters</vt:lpstr>
      <vt:lpstr>Adjusting Parameters</vt:lpstr>
      <vt:lpstr>Adjusting Parameters</vt:lpstr>
      <vt:lpstr> SLAB using IMPLICIT COVERAGE</vt:lpstr>
      <vt:lpstr> SLAB using IMPLICIT COVERAGE</vt:lpstr>
      <vt:lpstr> SLAB using IMPLICIT COVERAGE</vt:lpstr>
      <vt:lpstr> SLAB using IMPLICIT COVERAGE</vt:lpstr>
      <vt:lpstr> SLAB using IMPLICIT COVERAGE</vt:lpstr>
      <vt:lpstr> SLAB using IMPLICIT COVERAGE</vt:lpstr>
      <vt:lpstr> SLAB using IMPLICIT COVERAGE</vt:lpstr>
      <vt:lpstr> Wait!  Not using INFINITE # Bits?</vt:lpstr>
      <vt:lpstr> Wait!  Not using INFINITE # Bits?</vt:lpstr>
      <vt:lpstr> Wait!  Not using INFINITE # Bits?</vt:lpstr>
      <vt:lpstr> Wait!  Not using INFINITE # Bits?</vt:lpstr>
      <vt:lpstr> Wait!  Not using INFINITE # Bits?</vt:lpstr>
      <vt:lpstr> Wait!  Not using INFINITE # Bits?</vt:lpstr>
      <vt:lpstr>Let’s demonstrate</vt:lpstr>
      <vt:lpstr>Foliage Map</vt:lpstr>
      <vt:lpstr>Foliage Map</vt:lpstr>
      <vt:lpstr>Foliage Map</vt:lpstr>
      <vt:lpstr>Foliage Map</vt:lpstr>
      <vt:lpstr>Stochastic Transparency to k-Buffers</vt:lpstr>
      <vt:lpstr>Stochastic Transparency to k-Buffers</vt:lpstr>
      <vt:lpstr>Stochastic Transparency to k-Buffers</vt:lpstr>
      <vt:lpstr>Stochastic Transparency to k-Buffers</vt:lpstr>
      <vt:lpstr>Summary</vt:lpstr>
      <vt:lpstr>Summary</vt:lpstr>
      <vt:lpstr>Summary</vt:lpstr>
      <vt:lpstr>Summary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Jennifer Hohn</dc:creator>
  <cp:lastModifiedBy>Chris Wyman</cp:lastModifiedBy>
  <cp:revision>2958</cp:revision>
  <dcterms:created xsi:type="dcterms:W3CDTF">2008-01-24T03:11:41Z</dcterms:created>
  <dcterms:modified xsi:type="dcterms:W3CDTF">2016-06-19T22:39:48Z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0x010100F59E8B2F2D50A34B8956FD0A46C10A97</vt:lpwstr>
  </property>
</Properties>
</file>