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87" r:id="rId4"/>
    <p:sldId id="258" r:id="rId5"/>
    <p:sldId id="271" r:id="rId6"/>
    <p:sldId id="272" r:id="rId7"/>
    <p:sldId id="270" r:id="rId8"/>
    <p:sldId id="260" r:id="rId9"/>
    <p:sldId id="261" r:id="rId10"/>
    <p:sldId id="273" r:id="rId11"/>
    <p:sldId id="262" r:id="rId12"/>
    <p:sldId id="263" r:id="rId13"/>
    <p:sldId id="274" r:id="rId14"/>
    <p:sldId id="268" r:id="rId15"/>
    <p:sldId id="264" r:id="rId16"/>
    <p:sldId id="275" r:id="rId17"/>
    <p:sldId id="279" r:id="rId18"/>
    <p:sldId id="281" r:id="rId19"/>
    <p:sldId id="284" r:id="rId20"/>
    <p:sldId id="282" r:id="rId21"/>
    <p:sldId id="283" r:id="rId22"/>
    <p:sldId id="288" r:id="rId23"/>
    <p:sldId id="289" r:id="rId24"/>
    <p:sldId id="265" r:id="rId25"/>
    <p:sldId id="280" r:id="rId26"/>
    <p:sldId id="266" r:id="rId27"/>
    <p:sldId id="291" r:id="rId28"/>
    <p:sldId id="295" r:id="rId29"/>
    <p:sldId id="290" r:id="rId30"/>
    <p:sldId id="29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00" autoAdjust="0"/>
    <p:restoredTop sz="67807" autoAdjust="0"/>
  </p:normalViewPr>
  <p:slideViewPr>
    <p:cSldViewPr snapToGrid="0">
      <p:cViewPr varScale="1">
        <p:scale>
          <a:sx n="58" d="100"/>
          <a:sy n="58" d="100"/>
        </p:scale>
        <p:origin x="1242" y="72"/>
      </p:cViewPr>
      <p:guideLst/>
    </p:cSldViewPr>
  </p:slideViewPr>
  <p:notesTextViewPr>
    <p:cViewPr>
      <p:scale>
        <a:sx n="1" d="1"/>
        <a:sy n="1" d="1"/>
      </p:scale>
      <p:origin x="0" y="0"/>
    </p:cViewPr>
  </p:notesTextViewPr>
  <p:notesViewPr>
    <p:cSldViewPr snapToGrid="0">
      <p:cViewPr varScale="1">
        <p:scale>
          <a:sx n="123" d="100"/>
          <a:sy n="123" d="100"/>
        </p:scale>
        <p:origin x="4122"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idnsart001\open\Users\Toth\hpg2016\Book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idnsart001\open\Users\Toth\hpg2016\Book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idnsart001\open\Users\Toth\hpg2016\Book1.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a:t>Pixel reduction</a:t>
            </a:r>
          </a:p>
        </c:rich>
      </c:tx>
      <c:layout/>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Sheet1!$G$13</c:f>
              <c:strCache>
                <c:ptCount val="1"/>
                <c:pt idx="0">
                  <c:v>Baseline</c:v>
                </c:pt>
              </c:strCache>
            </c:strRef>
          </c:tx>
          <c:spPr>
            <a:solidFill>
              <a:schemeClr val="tx1"/>
            </a:solidFill>
            <a:ln>
              <a:noFill/>
            </a:ln>
            <a:effectLst/>
          </c:spPr>
          <c:invertIfNegative val="0"/>
          <c:cat>
            <c:strRef>
              <c:f>Sheet1!$H$2:$K$2</c:f>
              <c:strCache>
                <c:ptCount val="4"/>
                <c:pt idx="0">
                  <c:v>Starbreeze StarVR</c:v>
                </c:pt>
                <c:pt idx="1">
                  <c:v>HTC Vive Pre</c:v>
                </c:pt>
                <c:pt idx="2">
                  <c:v>Oculus DK2</c:v>
                </c:pt>
                <c:pt idx="3">
                  <c:v>Oculus DK1</c:v>
                </c:pt>
              </c:strCache>
            </c:strRef>
          </c:cat>
          <c:val>
            <c:numRef>
              <c:f>Sheet1!$H$13:$K$13</c:f>
              <c:numCache>
                <c:formatCode>General</c:formatCode>
                <c:ptCount val="4"/>
                <c:pt idx="0">
                  <c:v>1</c:v>
                </c:pt>
                <c:pt idx="1">
                  <c:v>1</c:v>
                </c:pt>
                <c:pt idx="2">
                  <c:v>1</c:v>
                </c:pt>
                <c:pt idx="3">
                  <c:v>1</c:v>
                </c:pt>
              </c:numCache>
            </c:numRef>
          </c:val>
          <c:extLst xmlns:c16r2="http://schemas.microsoft.com/office/drawing/2015/06/chart">
            <c:ext xmlns:c16="http://schemas.microsoft.com/office/drawing/2014/chart" uri="{C3380CC4-5D6E-409C-BE32-E72D297353CC}">
              <c16:uniqueId val="{00000000-0556-4832-8E2B-97E18AFD4CB3}"/>
            </c:ext>
          </c:extLst>
        </c:ser>
        <c:ser>
          <c:idx val="1"/>
          <c:order val="1"/>
          <c:tx>
            <c:strRef>
              <c:f>Sheet1!$G$14</c:f>
              <c:strCache>
                <c:ptCount val="1"/>
                <c:pt idx="0">
                  <c:v>Cube4</c:v>
                </c:pt>
              </c:strCache>
            </c:strRef>
          </c:tx>
          <c:spPr>
            <a:solidFill>
              <a:schemeClr val="accent2"/>
            </a:solidFill>
            <a:ln>
              <a:noFill/>
            </a:ln>
            <a:effectLst/>
          </c:spPr>
          <c:invertIfNegative val="0"/>
          <c:cat>
            <c:strRef>
              <c:f>Sheet1!$H$2:$K$2</c:f>
              <c:strCache>
                <c:ptCount val="4"/>
                <c:pt idx="0">
                  <c:v>Starbreeze StarVR</c:v>
                </c:pt>
                <c:pt idx="1">
                  <c:v>HTC Vive Pre</c:v>
                </c:pt>
                <c:pt idx="2">
                  <c:v>Oculus DK2</c:v>
                </c:pt>
                <c:pt idx="3">
                  <c:v>Oculus DK1</c:v>
                </c:pt>
              </c:strCache>
            </c:strRef>
          </c:cat>
          <c:val>
            <c:numRef>
              <c:f>Sheet1!$H$14:$K$14</c:f>
              <c:numCache>
                <c:formatCode>General</c:formatCode>
                <c:ptCount val="4"/>
                <c:pt idx="0">
                  <c:v>1.7029220779220779</c:v>
                </c:pt>
                <c:pt idx="1">
                  <c:v>1.5632183908045978</c:v>
                </c:pt>
                <c:pt idx="2">
                  <c:v>1.321917808219178</c:v>
                </c:pt>
                <c:pt idx="3">
                  <c:v>1.8852459016393441</c:v>
                </c:pt>
              </c:numCache>
            </c:numRef>
          </c:val>
          <c:extLst xmlns:c16r2="http://schemas.microsoft.com/office/drawing/2015/06/chart">
            <c:ext xmlns:c16="http://schemas.microsoft.com/office/drawing/2014/chart" uri="{C3380CC4-5D6E-409C-BE32-E72D297353CC}">
              <c16:uniqueId val="{00000001-0556-4832-8E2B-97E18AFD4CB3}"/>
            </c:ext>
          </c:extLst>
        </c:ser>
        <c:ser>
          <c:idx val="2"/>
          <c:order val="2"/>
          <c:tx>
            <c:strRef>
              <c:f>Sheet1!$G$15</c:f>
              <c:strCache>
                <c:ptCount val="1"/>
                <c:pt idx="0">
                  <c:v>Cube5</c:v>
                </c:pt>
              </c:strCache>
            </c:strRef>
          </c:tx>
          <c:spPr>
            <a:solidFill>
              <a:schemeClr val="accent2">
                <a:lumMod val="75000"/>
              </a:schemeClr>
            </a:solidFill>
            <a:ln>
              <a:noFill/>
            </a:ln>
            <a:effectLst/>
          </c:spPr>
          <c:invertIfNegative val="0"/>
          <c:cat>
            <c:strRef>
              <c:f>Sheet1!$H$2:$K$2</c:f>
              <c:strCache>
                <c:ptCount val="4"/>
                <c:pt idx="0">
                  <c:v>Starbreeze StarVR</c:v>
                </c:pt>
                <c:pt idx="1">
                  <c:v>HTC Vive Pre</c:v>
                </c:pt>
                <c:pt idx="2">
                  <c:v>Oculus DK2</c:v>
                </c:pt>
                <c:pt idx="3">
                  <c:v>Oculus DK1</c:v>
                </c:pt>
              </c:strCache>
            </c:strRef>
          </c:cat>
          <c:val>
            <c:numRef>
              <c:f>Sheet1!$H$15:$K$15</c:f>
              <c:numCache>
                <c:formatCode>General</c:formatCode>
                <c:ptCount val="4"/>
                <c:pt idx="0">
                  <c:v>1.9107468123861566</c:v>
                </c:pt>
                <c:pt idx="1">
                  <c:v>1.6585365853658538</c:v>
                </c:pt>
                <c:pt idx="2">
                  <c:v>1.3687943262411348</c:v>
                </c:pt>
                <c:pt idx="3">
                  <c:v>1.9166666666666665</c:v>
                </c:pt>
              </c:numCache>
            </c:numRef>
          </c:val>
          <c:extLst xmlns:c16r2="http://schemas.microsoft.com/office/drawing/2015/06/chart">
            <c:ext xmlns:c16="http://schemas.microsoft.com/office/drawing/2014/chart" uri="{C3380CC4-5D6E-409C-BE32-E72D297353CC}">
              <c16:uniqueId val="{00000002-0556-4832-8E2B-97E18AFD4CB3}"/>
            </c:ext>
          </c:extLst>
        </c:ser>
        <c:ser>
          <c:idx val="3"/>
          <c:order val="3"/>
          <c:tx>
            <c:strRef>
              <c:f>Sheet1!$G$16</c:f>
              <c:strCache>
                <c:ptCount val="1"/>
                <c:pt idx="0">
                  <c:v>MRS 3x3</c:v>
                </c:pt>
              </c:strCache>
            </c:strRef>
          </c:tx>
          <c:spPr>
            <a:solidFill>
              <a:schemeClr val="accent6"/>
            </a:solidFill>
            <a:ln>
              <a:noFill/>
            </a:ln>
            <a:effectLst/>
          </c:spPr>
          <c:invertIfNegative val="0"/>
          <c:cat>
            <c:strRef>
              <c:f>Sheet1!$H$2:$K$2</c:f>
              <c:strCache>
                <c:ptCount val="4"/>
                <c:pt idx="0">
                  <c:v>Starbreeze StarVR</c:v>
                </c:pt>
                <c:pt idx="1">
                  <c:v>HTC Vive Pre</c:v>
                </c:pt>
                <c:pt idx="2">
                  <c:v>Oculus DK2</c:v>
                </c:pt>
                <c:pt idx="3">
                  <c:v>Oculus DK1</c:v>
                </c:pt>
              </c:strCache>
            </c:strRef>
          </c:cat>
          <c:val>
            <c:numRef>
              <c:f>Sheet1!$H$16:$K$16</c:f>
              <c:numCache>
                <c:formatCode>General</c:formatCode>
                <c:ptCount val="4"/>
                <c:pt idx="0">
                  <c:v>2.1584362139917697</c:v>
                </c:pt>
                <c:pt idx="1">
                  <c:v>1.536723163841808</c:v>
                </c:pt>
                <c:pt idx="2">
                  <c:v>1.3884892086330936</c:v>
                </c:pt>
                <c:pt idx="3">
                  <c:v>1.7692307692307689</c:v>
                </c:pt>
              </c:numCache>
            </c:numRef>
          </c:val>
          <c:extLst xmlns:c16r2="http://schemas.microsoft.com/office/drawing/2015/06/chart">
            <c:ext xmlns:c16="http://schemas.microsoft.com/office/drawing/2014/chart" uri="{C3380CC4-5D6E-409C-BE32-E72D297353CC}">
              <c16:uniqueId val="{00000003-0556-4832-8E2B-97E18AFD4CB3}"/>
            </c:ext>
          </c:extLst>
        </c:ser>
        <c:ser>
          <c:idx val="4"/>
          <c:order val="4"/>
          <c:tx>
            <c:strRef>
              <c:f>Sheet1!$G$17</c:f>
              <c:strCache>
                <c:ptCount val="1"/>
                <c:pt idx="0">
                  <c:v>MPP 2x2</c:v>
                </c:pt>
              </c:strCache>
            </c:strRef>
          </c:tx>
          <c:spPr>
            <a:solidFill>
              <a:schemeClr val="accent1">
                <a:lumMod val="60000"/>
                <a:lumOff val="40000"/>
              </a:schemeClr>
            </a:solidFill>
            <a:ln>
              <a:noFill/>
            </a:ln>
            <a:effectLst/>
          </c:spPr>
          <c:invertIfNegative val="0"/>
          <c:cat>
            <c:strRef>
              <c:f>Sheet1!$H$2:$K$2</c:f>
              <c:strCache>
                <c:ptCount val="4"/>
                <c:pt idx="0">
                  <c:v>Starbreeze StarVR</c:v>
                </c:pt>
                <c:pt idx="1">
                  <c:v>HTC Vive Pre</c:v>
                </c:pt>
                <c:pt idx="2">
                  <c:v>Oculus DK2</c:v>
                </c:pt>
                <c:pt idx="3">
                  <c:v>Oculus DK1</c:v>
                </c:pt>
              </c:strCache>
            </c:strRef>
          </c:cat>
          <c:val>
            <c:numRef>
              <c:f>Sheet1!$H$17:$K$17</c:f>
              <c:numCache>
                <c:formatCode>General</c:formatCode>
                <c:ptCount val="4"/>
                <c:pt idx="0">
                  <c:v>2.922005571030641</c:v>
                </c:pt>
                <c:pt idx="1">
                  <c:v>1.9290780141843975</c:v>
                </c:pt>
                <c:pt idx="2">
                  <c:v>1.6218487394957983</c:v>
                </c:pt>
                <c:pt idx="3">
                  <c:v>2.3469387755102038</c:v>
                </c:pt>
              </c:numCache>
            </c:numRef>
          </c:val>
          <c:extLst xmlns:c16r2="http://schemas.microsoft.com/office/drawing/2015/06/chart">
            <c:ext xmlns:c16="http://schemas.microsoft.com/office/drawing/2014/chart" uri="{C3380CC4-5D6E-409C-BE32-E72D297353CC}">
              <c16:uniqueId val="{00000004-0556-4832-8E2B-97E18AFD4CB3}"/>
            </c:ext>
          </c:extLst>
        </c:ser>
        <c:ser>
          <c:idx val="6"/>
          <c:order val="5"/>
          <c:tx>
            <c:strRef>
              <c:f>Sheet1!$G$19</c:f>
              <c:strCache>
                <c:ptCount val="1"/>
                <c:pt idx="0">
                  <c:v>MPP 3x3</c:v>
                </c:pt>
              </c:strCache>
            </c:strRef>
          </c:tx>
          <c:spPr>
            <a:solidFill>
              <a:schemeClr val="accent1">
                <a:lumMod val="75000"/>
              </a:schemeClr>
            </a:solidFill>
            <a:ln>
              <a:noFill/>
            </a:ln>
            <a:effectLst/>
          </c:spPr>
          <c:invertIfNegative val="0"/>
          <c:cat>
            <c:strRef>
              <c:f>Sheet1!$H$2:$K$2</c:f>
              <c:strCache>
                <c:ptCount val="4"/>
                <c:pt idx="0">
                  <c:v>Starbreeze StarVR</c:v>
                </c:pt>
                <c:pt idx="1">
                  <c:v>HTC Vive Pre</c:v>
                </c:pt>
                <c:pt idx="2">
                  <c:v>Oculus DK2</c:v>
                </c:pt>
                <c:pt idx="3">
                  <c:v>Oculus DK1</c:v>
                </c:pt>
              </c:strCache>
            </c:strRef>
          </c:cat>
          <c:val>
            <c:numRef>
              <c:f>Sheet1!$H$19:$K$19</c:f>
              <c:numCache>
                <c:formatCode>General</c:formatCode>
                <c:ptCount val="4"/>
                <c:pt idx="0">
                  <c:v>3.085294117647059</c:v>
                </c:pt>
                <c:pt idx="1">
                  <c:v>2.1760000000000002</c:v>
                </c:pt>
                <c:pt idx="2">
                  <c:v>1.7232142857142856</c:v>
                </c:pt>
                <c:pt idx="3">
                  <c:v>2.6744186046511627</c:v>
                </c:pt>
              </c:numCache>
            </c:numRef>
          </c:val>
          <c:extLst xmlns:c16r2="http://schemas.microsoft.com/office/drawing/2015/06/chart">
            <c:ext xmlns:c16="http://schemas.microsoft.com/office/drawing/2014/chart" uri="{C3380CC4-5D6E-409C-BE32-E72D297353CC}">
              <c16:uniqueId val="{00000006-0556-4832-8E2B-97E18AFD4CB3}"/>
            </c:ext>
          </c:extLst>
        </c:ser>
        <c:dLbls>
          <c:showLegendKey val="0"/>
          <c:showVal val="0"/>
          <c:showCatName val="0"/>
          <c:showSerName val="0"/>
          <c:showPercent val="0"/>
          <c:showBubbleSize val="0"/>
        </c:dLbls>
        <c:gapWidth val="219"/>
        <c:overlap val="-27"/>
        <c:axId val="307973472"/>
        <c:axId val="307971120"/>
      </c:barChart>
      <c:catAx>
        <c:axId val="307973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307971120"/>
        <c:crosses val="autoZero"/>
        <c:auto val="1"/>
        <c:lblAlgn val="ctr"/>
        <c:lblOffset val="100"/>
        <c:noMultiLvlLbl val="0"/>
      </c:catAx>
      <c:valAx>
        <c:axId val="307971120"/>
        <c:scaling>
          <c:orientation val="minMax"/>
          <c:max val="4"/>
        </c:scaling>
        <c:delete val="0"/>
        <c:axPos val="l"/>
        <c:majorGridlines>
          <c:spPr>
            <a:ln w="9525" cap="flat" cmpd="sng" algn="ctr">
              <a:solidFill>
                <a:schemeClr val="tx1">
                  <a:lumMod val="50000"/>
                  <a:lumOff val="50000"/>
                </a:schemeClr>
              </a:solidFill>
              <a:round/>
            </a:ln>
            <a:effectLst/>
          </c:spPr>
        </c:majorGridlines>
        <c:minorGridlines>
          <c:spPr>
            <a:ln w="9525" cap="flat" cmpd="sng" algn="ctr">
              <a:solidFill>
                <a:schemeClr val="bg1">
                  <a:lumMod val="7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307973472"/>
        <c:crosses val="autoZero"/>
        <c:crossBetween val="between"/>
        <c:majorUnit val="1"/>
        <c:minorUnit val="0.25"/>
      </c:valAx>
      <c:spPr>
        <a:noFill/>
        <a:ln>
          <a:noFill/>
        </a:ln>
        <a:effectLst/>
      </c:spPr>
    </c:plotArea>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Starbreeze StarVR</a:t>
            </a:r>
          </a:p>
        </c:rich>
      </c:tx>
      <c:layout>
        <c:manualLayout>
          <c:xMode val="edge"/>
          <c:yMode val="edge"/>
          <c:x val="0.31635918622786419"/>
          <c:y val="4.0317460317460314E-2"/>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Sheet1!$O$6</c:f>
              <c:strCache>
                <c:ptCount val="1"/>
                <c:pt idx="0">
                  <c:v>Baseline</c:v>
                </c:pt>
              </c:strCache>
            </c:strRef>
          </c:tx>
          <c:spPr>
            <a:solidFill>
              <a:schemeClr val="tx1"/>
            </a:solidFill>
            <a:ln>
              <a:noFill/>
            </a:ln>
            <a:effectLst/>
          </c:spPr>
          <c:invertIfNegative val="0"/>
          <c:cat>
            <c:strRef>
              <c:f>Sheet1!$P$5</c:f>
              <c:strCache>
                <c:ptCount val="1"/>
                <c:pt idx="0">
                  <c:v>Starbreeze StarVR</c:v>
                </c:pt>
              </c:strCache>
            </c:strRef>
          </c:cat>
          <c:val>
            <c:numRef>
              <c:f>Sheet1!$P$6</c:f>
              <c:numCache>
                <c:formatCode>General</c:formatCode>
                <c:ptCount val="1"/>
                <c:pt idx="0">
                  <c:v>9.4</c:v>
                </c:pt>
              </c:numCache>
            </c:numRef>
          </c:val>
          <c:extLst xmlns:c16r2="http://schemas.microsoft.com/office/drawing/2015/06/chart">
            <c:ext xmlns:c16="http://schemas.microsoft.com/office/drawing/2014/chart" uri="{C3380CC4-5D6E-409C-BE32-E72D297353CC}">
              <c16:uniqueId val="{00000000-2A9F-4EA9-9B0D-59C693B53BF0}"/>
            </c:ext>
          </c:extLst>
        </c:ser>
        <c:ser>
          <c:idx val="1"/>
          <c:order val="1"/>
          <c:tx>
            <c:strRef>
              <c:f>Sheet1!$O$7</c:f>
              <c:strCache>
                <c:ptCount val="1"/>
                <c:pt idx="0">
                  <c:v>MPP 2x2</c:v>
                </c:pt>
              </c:strCache>
            </c:strRef>
          </c:tx>
          <c:spPr>
            <a:solidFill>
              <a:schemeClr val="accent1">
                <a:lumMod val="60000"/>
                <a:lumOff val="40000"/>
              </a:schemeClr>
            </a:solidFill>
            <a:ln>
              <a:noFill/>
            </a:ln>
            <a:effectLst/>
          </c:spPr>
          <c:invertIfNegative val="0"/>
          <c:cat>
            <c:strRef>
              <c:f>Sheet1!$P$5</c:f>
              <c:strCache>
                <c:ptCount val="1"/>
                <c:pt idx="0">
                  <c:v>Starbreeze StarVR</c:v>
                </c:pt>
              </c:strCache>
            </c:strRef>
          </c:cat>
          <c:val>
            <c:numRef>
              <c:f>Sheet1!$P$7</c:f>
              <c:numCache>
                <c:formatCode>General</c:formatCode>
                <c:ptCount val="1"/>
                <c:pt idx="0">
                  <c:v>6.5</c:v>
                </c:pt>
              </c:numCache>
            </c:numRef>
          </c:val>
          <c:extLst xmlns:c16r2="http://schemas.microsoft.com/office/drawing/2015/06/chart">
            <c:ext xmlns:c16="http://schemas.microsoft.com/office/drawing/2014/chart" uri="{C3380CC4-5D6E-409C-BE32-E72D297353CC}">
              <c16:uniqueId val="{00000001-2A9F-4EA9-9B0D-59C693B53BF0}"/>
            </c:ext>
          </c:extLst>
        </c:ser>
        <c:ser>
          <c:idx val="2"/>
          <c:order val="2"/>
          <c:tx>
            <c:strRef>
              <c:f>Sheet1!$O$8</c:f>
              <c:strCache>
                <c:ptCount val="1"/>
                <c:pt idx="0">
                  <c:v>MPP 3x3</c:v>
                </c:pt>
              </c:strCache>
            </c:strRef>
          </c:tx>
          <c:spPr>
            <a:solidFill>
              <a:schemeClr val="accent1">
                <a:lumMod val="75000"/>
              </a:schemeClr>
            </a:solidFill>
            <a:ln>
              <a:noFill/>
            </a:ln>
            <a:effectLst/>
          </c:spPr>
          <c:invertIfNegative val="0"/>
          <c:cat>
            <c:strRef>
              <c:f>Sheet1!$P$5</c:f>
              <c:strCache>
                <c:ptCount val="1"/>
                <c:pt idx="0">
                  <c:v>Starbreeze StarVR</c:v>
                </c:pt>
              </c:strCache>
            </c:strRef>
          </c:cat>
          <c:val>
            <c:numRef>
              <c:f>Sheet1!$P$8</c:f>
              <c:numCache>
                <c:formatCode>General</c:formatCode>
                <c:ptCount val="1"/>
                <c:pt idx="0">
                  <c:v>8.5</c:v>
                </c:pt>
              </c:numCache>
            </c:numRef>
          </c:val>
          <c:extLst xmlns:c16r2="http://schemas.microsoft.com/office/drawing/2015/06/chart">
            <c:ext xmlns:c16="http://schemas.microsoft.com/office/drawing/2014/chart" uri="{C3380CC4-5D6E-409C-BE32-E72D297353CC}">
              <c16:uniqueId val="{00000002-2A9F-4EA9-9B0D-59C693B53BF0}"/>
            </c:ext>
          </c:extLst>
        </c:ser>
        <c:dLbls>
          <c:showLegendKey val="0"/>
          <c:showVal val="0"/>
          <c:showCatName val="0"/>
          <c:showSerName val="0"/>
          <c:showPercent val="0"/>
          <c:showBubbleSize val="0"/>
        </c:dLbls>
        <c:gapWidth val="219"/>
        <c:overlap val="-27"/>
        <c:axId val="307966416"/>
        <c:axId val="307967592"/>
      </c:barChart>
      <c:catAx>
        <c:axId val="307966416"/>
        <c:scaling>
          <c:orientation val="minMax"/>
        </c:scaling>
        <c:delete val="1"/>
        <c:axPos val="b"/>
        <c:numFmt formatCode="General" sourceLinked="1"/>
        <c:majorTickMark val="none"/>
        <c:minorTickMark val="none"/>
        <c:tickLblPos val="nextTo"/>
        <c:crossAx val="307967592"/>
        <c:crosses val="autoZero"/>
        <c:auto val="1"/>
        <c:lblAlgn val="ctr"/>
        <c:lblOffset val="100"/>
        <c:noMultiLvlLbl val="0"/>
      </c:catAx>
      <c:valAx>
        <c:axId val="30796759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milliseconds</a:t>
                </a:r>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07966416"/>
        <c:crosses val="autoZero"/>
        <c:crossBetween val="between"/>
        <c:majorUnit val="2"/>
        <c:minorUnit val="0.5"/>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HTC Vive Pre</a:t>
            </a:r>
          </a:p>
        </c:rich>
      </c:tx>
      <c:layout>
        <c:manualLayout>
          <c:xMode val="edge"/>
          <c:yMode val="edge"/>
          <c:x val="0.38817295176155903"/>
          <c:y val="4.0317460317460314E-2"/>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Sheet1!$O$6</c:f>
              <c:strCache>
                <c:ptCount val="1"/>
                <c:pt idx="0">
                  <c:v>Baseline</c:v>
                </c:pt>
              </c:strCache>
            </c:strRef>
          </c:tx>
          <c:spPr>
            <a:solidFill>
              <a:schemeClr val="tx1"/>
            </a:solidFill>
            <a:ln>
              <a:noFill/>
            </a:ln>
            <a:effectLst/>
          </c:spPr>
          <c:invertIfNegative val="0"/>
          <c:cat>
            <c:strRef>
              <c:f>Sheet1!$Q$5</c:f>
              <c:strCache>
                <c:ptCount val="1"/>
                <c:pt idx="0">
                  <c:v>HTC Vive Pre</c:v>
                </c:pt>
              </c:strCache>
            </c:strRef>
          </c:cat>
          <c:val>
            <c:numRef>
              <c:f>Sheet1!$Q$6</c:f>
              <c:numCache>
                <c:formatCode>General</c:formatCode>
                <c:ptCount val="1"/>
                <c:pt idx="0">
                  <c:v>1.2</c:v>
                </c:pt>
              </c:numCache>
            </c:numRef>
          </c:val>
          <c:extLst xmlns:c16r2="http://schemas.microsoft.com/office/drawing/2015/06/chart">
            <c:ext xmlns:c16="http://schemas.microsoft.com/office/drawing/2014/chart" uri="{C3380CC4-5D6E-409C-BE32-E72D297353CC}">
              <c16:uniqueId val="{00000000-D7FF-482F-B56C-CCA1D3B4C809}"/>
            </c:ext>
          </c:extLst>
        </c:ser>
        <c:ser>
          <c:idx val="1"/>
          <c:order val="1"/>
          <c:tx>
            <c:strRef>
              <c:f>Sheet1!$O$7</c:f>
              <c:strCache>
                <c:ptCount val="1"/>
                <c:pt idx="0">
                  <c:v>MPP 2x2</c:v>
                </c:pt>
              </c:strCache>
            </c:strRef>
          </c:tx>
          <c:spPr>
            <a:solidFill>
              <a:schemeClr val="accent1">
                <a:lumMod val="60000"/>
                <a:lumOff val="40000"/>
              </a:schemeClr>
            </a:solidFill>
            <a:ln>
              <a:noFill/>
            </a:ln>
            <a:effectLst/>
          </c:spPr>
          <c:invertIfNegative val="0"/>
          <c:cat>
            <c:strRef>
              <c:f>Sheet1!$Q$5</c:f>
              <c:strCache>
                <c:ptCount val="1"/>
                <c:pt idx="0">
                  <c:v>HTC Vive Pre</c:v>
                </c:pt>
              </c:strCache>
            </c:strRef>
          </c:cat>
          <c:val>
            <c:numRef>
              <c:f>Sheet1!$Q$7</c:f>
              <c:numCache>
                <c:formatCode>General</c:formatCode>
                <c:ptCount val="1"/>
                <c:pt idx="0">
                  <c:v>2.4</c:v>
                </c:pt>
              </c:numCache>
            </c:numRef>
          </c:val>
          <c:extLst xmlns:c16r2="http://schemas.microsoft.com/office/drawing/2015/06/chart">
            <c:ext xmlns:c16="http://schemas.microsoft.com/office/drawing/2014/chart" uri="{C3380CC4-5D6E-409C-BE32-E72D297353CC}">
              <c16:uniqueId val="{00000001-D7FF-482F-B56C-CCA1D3B4C809}"/>
            </c:ext>
          </c:extLst>
        </c:ser>
        <c:ser>
          <c:idx val="2"/>
          <c:order val="2"/>
          <c:tx>
            <c:strRef>
              <c:f>Sheet1!$O$8</c:f>
              <c:strCache>
                <c:ptCount val="1"/>
                <c:pt idx="0">
                  <c:v>MPP 3x3</c:v>
                </c:pt>
              </c:strCache>
            </c:strRef>
          </c:tx>
          <c:spPr>
            <a:solidFill>
              <a:schemeClr val="accent1">
                <a:lumMod val="75000"/>
              </a:schemeClr>
            </a:solidFill>
            <a:ln>
              <a:noFill/>
            </a:ln>
            <a:effectLst/>
          </c:spPr>
          <c:invertIfNegative val="0"/>
          <c:cat>
            <c:strRef>
              <c:f>Sheet1!$Q$5</c:f>
              <c:strCache>
                <c:ptCount val="1"/>
                <c:pt idx="0">
                  <c:v>HTC Vive Pre</c:v>
                </c:pt>
              </c:strCache>
            </c:strRef>
          </c:cat>
          <c:val>
            <c:numRef>
              <c:f>Sheet1!$Q$8</c:f>
              <c:numCache>
                <c:formatCode>General</c:formatCode>
                <c:ptCount val="1"/>
                <c:pt idx="0">
                  <c:v>3.2</c:v>
                </c:pt>
              </c:numCache>
            </c:numRef>
          </c:val>
          <c:extLst xmlns:c16r2="http://schemas.microsoft.com/office/drawing/2015/06/chart">
            <c:ext xmlns:c16="http://schemas.microsoft.com/office/drawing/2014/chart" uri="{C3380CC4-5D6E-409C-BE32-E72D297353CC}">
              <c16:uniqueId val="{00000002-D7FF-482F-B56C-CCA1D3B4C809}"/>
            </c:ext>
          </c:extLst>
        </c:ser>
        <c:dLbls>
          <c:showLegendKey val="0"/>
          <c:showVal val="0"/>
          <c:showCatName val="0"/>
          <c:showSerName val="0"/>
          <c:showPercent val="0"/>
          <c:showBubbleSize val="0"/>
        </c:dLbls>
        <c:gapWidth val="219"/>
        <c:overlap val="-27"/>
        <c:axId val="307967200"/>
        <c:axId val="307968376"/>
      </c:barChart>
      <c:catAx>
        <c:axId val="307967200"/>
        <c:scaling>
          <c:orientation val="minMax"/>
        </c:scaling>
        <c:delete val="1"/>
        <c:axPos val="b"/>
        <c:numFmt formatCode="General" sourceLinked="1"/>
        <c:majorTickMark val="none"/>
        <c:minorTickMark val="none"/>
        <c:tickLblPos val="nextTo"/>
        <c:crossAx val="307968376"/>
        <c:crosses val="autoZero"/>
        <c:auto val="1"/>
        <c:lblAlgn val="ctr"/>
        <c:lblOffset val="100"/>
        <c:noMultiLvlLbl val="0"/>
      </c:catAx>
      <c:valAx>
        <c:axId val="307968376"/>
        <c:scaling>
          <c:orientation val="minMax"/>
          <c:max val="4"/>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milliseconds</a:t>
                </a:r>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07967200"/>
        <c:crosses val="autoZero"/>
        <c:crossBetween val="between"/>
        <c:majorUnit val="1"/>
        <c:minorUnit val="0.25"/>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44E8CC-F1CF-4565-B3AD-065B6193B724}" type="datetimeFigureOut">
              <a:rPr lang="en-US" smtClean="0"/>
              <a:t>9/5/2016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E0ED90-C699-4A3B-9902-33AD13E1260F}" type="slidenum">
              <a:rPr lang="en-US" smtClean="0"/>
              <a:t>‹#›</a:t>
            </a:fld>
            <a:endParaRPr lang="en-US"/>
          </a:p>
        </p:txBody>
      </p:sp>
    </p:spTree>
    <p:extLst>
      <p:ext uri="{BB962C8B-B14F-4D97-AF65-F5344CB8AC3E}">
        <p14:creationId xmlns:p14="http://schemas.microsoft.com/office/powerpoint/2010/main" val="1336498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a:t>
            </a:r>
            <a:r>
              <a:rPr lang="en-US" baseline="0" dirty="0"/>
              <a:t> name is Robert. I’m going to present the main findings from the paper Comparison of Projection Methods for Rendering Virtual Reality, by Jim Nilsson, Tomas </a:t>
            </a:r>
            <a:r>
              <a:rPr lang="en-US" baseline="0" dirty="0" err="1"/>
              <a:t>Akenine-Möller</a:t>
            </a:r>
            <a:r>
              <a:rPr lang="en-US" baseline="0" dirty="0"/>
              <a:t> and myself, and what it means for you, the audience.</a:t>
            </a:r>
            <a:endParaRPr lang="en-US" dirty="0"/>
          </a:p>
        </p:txBody>
      </p:sp>
      <p:sp>
        <p:nvSpPr>
          <p:cNvPr id="4" name="Slide Number Placeholder 3"/>
          <p:cNvSpPr>
            <a:spLocks noGrp="1"/>
          </p:cNvSpPr>
          <p:nvPr>
            <p:ph type="sldNum" sz="quarter" idx="10"/>
          </p:nvPr>
        </p:nvSpPr>
        <p:spPr/>
        <p:txBody>
          <a:bodyPr/>
          <a:lstStyle/>
          <a:p>
            <a:fld id="{A8E0ED90-C699-4A3B-9902-33AD13E1260F}" type="slidenum">
              <a:rPr lang="en-US" smtClean="0"/>
              <a:t>1</a:t>
            </a:fld>
            <a:endParaRPr lang="en-US"/>
          </a:p>
        </p:txBody>
      </p:sp>
    </p:spTree>
    <p:extLst>
      <p:ext uri="{BB962C8B-B14F-4D97-AF65-F5344CB8AC3E}">
        <p14:creationId xmlns:p14="http://schemas.microsoft.com/office/powerpoint/2010/main" val="2365907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0" dirty="0" smtClean="0"/>
              <a:t>As </a:t>
            </a:r>
            <a:r>
              <a:rPr lang="sv-SE" b="0" dirty="0"/>
              <a:t>you can see here, the resampling density is much more even</a:t>
            </a:r>
            <a:r>
              <a:rPr lang="sv-SE" b="0" baseline="0" dirty="0"/>
              <a:t> when each of these sub-projections is adjusted with the subsequent distortion in mind. </a:t>
            </a:r>
            <a:r>
              <a:rPr lang="sv-SE" b="0" baseline="0" dirty="0" err="1"/>
              <a:t>You</a:t>
            </a:r>
            <a:r>
              <a:rPr lang="sv-SE" b="0" baseline="0" dirty="0"/>
              <a:t> </a:t>
            </a:r>
            <a:r>
              <a:rPr lang="sv-SE" b="0" baseline="0" dirty="0" err="1"/>
              <a:t>can</a:t>
            </a:r>
            <a:r>
              <a:rPr lang="sv-SE" b="0" baseline="0" dirty="0"/>
              <a:t> </a:t>
            </a:r>
            <a:r>
              <a:rPr lang="sv-SE" b="0" baseline="0" dirty="0" err="1"/>
              <a:t>see</a:t>
            </a:r>
            <a:r>
              <a:rPr lang="sv-SE" b="0" baseline="0" dirty="0"/>
              <a:t> </a:t>
            </a:r>
            <a:r>
              <a:rPr lang="sv-SE" b="0" baseline="0" dirty="0" err="1"/>
              <a:t>that</a:t>
            </a:r>
            <a:r>
              <a:rPr lang="sv-SE" b="0" baseline="0" dirty="0"/>
              <a:t> on the </a:t>
            </a:r>
            <a:r>
              <a:rPr lang="sv-SE" b="0" baseline="0" dirty="0" err="1"/>
              <a:t>checkerboards</a:t>
            </a:r>
            <a:r>
              <a:rPr lang="sv-SE" b="0" baseline="0" dirty="0"/>
              <a:t> to the right, </a:t>
            </a:r>
            <a:r>
              <a:rPr lang="sv-SE" b="0" baseline="0" dirty="0" err="1"/>
              <a:t>where</a:t>
            </a:r>
            <a:r>
              <a:rPr lang="sv-SE" b="0" baseline="0" dirty="0"/>
              <a:t> all the </a:t>
            </a:r>
            <a:r>
              <a:rPr lang="sv-SE" b="0" baseline="0" dirty="0" err="1"/>
              <a:t>squares</a:t>
            </a:r>
            <a:r>
              <a:rPr lang="sv-SE" b="0" baseline="0" dirty="0"/>
              <a:t> </a:t>
            </a:r>
            <a:r>
              <a:rPr lang="sv-SE" b="0" baseline="0" dirty="0" err="1"/>
              <a:t>are</a:t>
            </a:r>
            <a:r>
              <a:rPr lang="sv-SE" b="0" baseline="0" dirty="0"/>
              <a:t> </a:t>
            </a:r>
            <a:r>
              <a:rPr lang="sv-SE" b="0" baseline="0" dirty="0" err="1"/>
              <a:t>rather</a:t>
            </a:r>
            <a:r>
              <a:rPr lang="sv-SE" b="0" baseline="0" dirty="0"/>
              <a:t> </a:t>
            </a:r>
            <a:r>
              <a:rPr lang="sv-SE" b="0" baseline="0" dirty="0" err="1"/>
              <a:t>similar</a:t>
            </a:r>
            <a:r>
              <a:rPr lang="sv-SE" b="0" baseline="0" dirty="0"/>
              <a:t> in </a:t>
            </a:r>
            <a:r>
              <a:rPr lang="sv-SE" b="0" baseline="0" dirty="0" err="1"/>
              <a:t>size</a:t>
            </a:r>
            <a:r>
              <a:rPr lang="sv-SE" b="0" baseline="0" dirty="0"/>
              <a:t>.</a:t>
            </a:r>
            <a:endParaRPr lang="en-US" b="0" dirty="0"/>
          </a:p>
        </p:txBody>
      </p:sp>
      <p:sp>
        <p:nvSpPr>
          <p:cNvPr id="4" name="Slide Number Placeholder 3"/>
          <p:cNvSpPr>
            <a:spLocks noGrp="1"/>
          </p:cNvSpPr>
          <p:nvPr>
            <p:ph type="sldNum" sz="quarter" idx="10"/>
          </p:nvPr>
        </p:nvSpPr>
        <p:spPr/>
        <p:txBody>
          <a:bodyPr/>
          <a:lstStyle/>
          <a:p>
            <a:fld id="{A8E0ED90-C699-4A3B-9902-33AD13E1260F}" type="slidenum">
              <a:rPr lang="en-US" smtClean="0"/>
              <a:t>10</a:t>
            </a:fld>
            <a:endParaRPr lang="en-US"/>
          </a:p>
        </p:txBody>
      </p:sp>
    </p:spTree>
    <p:extLst>
      <p:ext uri="{BB962C8B-B14F-4D97-AF65-F5344CB8AC3E}">
        <p14:creationId xmlns:p14="http://schemas.microsoft.com/office/powerpoint/2010/main" val="828931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0" dirty="0"/>
              <a:t>We’re not the first to </a:t>
            </a:r>
            <a:r>
              <a:rPr lang="sv-SE" b="0" dirty="0" smtClean="0"/>
              <a:t>render multiple sub-projections</a:t>
            </a:r>
            <a:r>
              <a:rPr lang="sv-SE" b="0" baseline="0" dirty="0" smtClean="0"/>
              <a:t>. </a:t>
            </a:r>
            <a:r>
              <a:rPr lang="sv-SE" b="0" baseline="0" dirty="0"/>
              <a:t>Greene and Heckbert rendered partial cube maps and resampled them for a special cinema projector in 1986. </a:t>
            </a:r>
            <a:r>
              <a:rPr lang="sv-SE" b="0" baseline="0" dirty="0" smtClean="0"/>
              <a:t>Much more recently, </a:t>
            </a:r>
            <a:r>
              <a:rPr lang="sv-SE" b="0" dirty="0" smtClean="0"/>
              <a:t>NVIDIA’s </a:t>
            </a:r>
            <a:r>
              <a:rPr lang="sv-SE" b="0" dirty="0"/>
              <a:t>Multi Resolution Shading splits the projection plane into nine co-planar pieces with individually determined resolution.</a:t>
            </a:r>
          </a:p>
        </p:txBody>
      </p:sp>
      <p:sp>
        <p:nvSpPr>
          <p:cNvPr id="4" name="Slide Number Placeholder 3"/>
          <p:cNvSpPr>
            <a:spLocks noGrp="1"/>
          </p:cNvSpPr>
          <p:nvPr>
            <p:ph type="sldNum" sz="quarter" idx="10"/>
          </p:nvPr>
        </p:nvSpPr>
        <p:spPr/>
        <p:txBody>
          <a:bodyPr/>
          <a:lstStyle/>
          <a:p>
            <a:fld id="{A8E0ED90-C699-4A3B-9902-33AD13E1260F}" type="slidenum">
              <a:rPr lang="en-US" smtClean="0"/>
              <a:t>11</a:t>
            </a:fld>
            <a:endParaRPr lang="en-US"/>
          </a:p>
        </p:txBody>
      </p:sp>
    </p:spTree>
    <p:extLst>
      <p:ext uri="{BB962C8B-B14F-4D97-AF65-F5344CB8AC3E}">
        <p14:creationId xmlns:p14="http://schemas.microsoft.com/office/powerpoint/2010/main" val="416550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propose</a:t>
            </a:r>
            <a:r>
              <a:rPr lang="en-US" b="0" baseline="0" dirty="0"/>
              <a:t> using a grid of connected projection planes, which gives a lot of control while still rendering relatively few images. We refer to this class as multi-plane projection, or MPP for short.</a:t>
            </a:r>
            <a:endParaRPr lang="en-US" b="0" dirty="0"/>
          </a:p>
        </p:txBody>
      </p:sp>
      <p:sp>
        <p:nvSpPr>
          <p:cNvPr id="4" name="Slide Number Placeholder 3"/>
          <p:cNvSpPr>
            <a:spLocks noGrp="1"/>
          </p:cNvSpPr>
          <p:nvPr>
            <p:ph type="sldNum" sz="quarter" idx="10"/>
          </p:nvPr>
        </p:nvSpPr>
        <p:spPr/>
        <p:txBody>
          <a:bodyPr/>
          <a:lstStyle/>
          <a:p>
            <a:fld id="{A8E0ED90-C699-4A3B-9902-33AD13E1260F}" type="slidenum">
              <a:rPr lang="en-US" smtClean="0"/>
              <a:t>12</a:t>
            </a:fld>
            <a:endParaRPr lang="en-US"/>
          </a:p>
        </p:txBody>
      </p:sp>
    </p:spTree>
    <p:extLst>
      <p:ext uri="{BB962C8B-B14F-4D97-AF65-F5344CB8AC3E}">
        <p14:creationId xmlns:p14="http://schemas.microsoft.com/office/powerpoint/2010/main" val="1519422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0" dirty="0" smtClean="0"/>
              <a:t>There </a:t>
            </a:r>
            <a:r>
              <a:rPr lang="sv-SE" b="0" dirty="0"/>
              <a:t>are a lot of degrees</a:t>
            </a:r>
            <a:r>
              <a:rPr lang="sv-SE" b="0" baseline="0" dirty="0"/>
              <a:t> of freedom in a camera setup like this. To find the best possible set of planes, we implemented a stochastic optimizer and let it explore the configuration space to its heart’s content. The optimization goal is to minimize the total number of pixels for all projections put together, while retaining sufficient pixel density for the subsequent barrel distortion resampling. We let our optimizer run on the prior methods in addition to the mpp grids.</a:t>
            </a:r>
            <a:endParaRPr lang="en-US" b="0" dirty="0"/>
          </a:p>
        </p:txBody>
      </p:sp>
      <p:sp>
        <p:nvSpPr>
          <p:cNvPr id="4" name="Slide Number Placeholder 3"/>
          <p:cNvSpPr>
            <a:spLocks noGrp="1"/>
          </p:cNvSpPr>
          <p:nvPr>
            <p:ph type="sldNum" sz="quarter" idx="10"/>
          </p:nvPr>
        </p:nvSpPr>
        <p:spPr/>
        <p:txBody>
          <a:bodyPr/>
          <a:lstStyle/>
          <a:p>
            <a:fld id="{A8E0ED90-C699-4A3B-9902-33AD13E1260F}" type="slidenum">
              <a:rPr lang="en-US" smtClean="0"/>
              <a:t>13</a:t>
            </a:fld>
            <a:endParaRPr lang="en-US"/>
          </a:p>
        </p:txBody>
      </p:sp>
    </p:spTree>
    <p:extLst>
      <p:ext uri="{BB962C8B-B14F-4D97-AF65-F5344CB8AC3E}">
        <p14:creationId xmlns:p14="http://schemas.microsoft.com/office/powerpoint/2010/main" val="3907051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And </a:t>
            </a:r>
            <a:r>
              <a:rPr lang="en-US" b="0" dirty="0"/>
              <a:t>here is</a:t>
            </a:r>
            <a:r>
              <a:rPr lang="en-US" b="0" baseline="0" dirty="0"/>
              <a:t> what our optimizer figured out. Baseline is the typical single projection, Cube4 is based on Greene and </a:t>
            </a:r>
            <a:r>
              <a:rPr lang="en-US" b="0" baseline="0" dirty="0" err="1"/>
              <a:t>Heckbert’s</a:t>
            </a:r>
            <a:r>
              <a:rPr lang="en-US" b="0" baseline="0" dirty="0"/>
              <a:t> algorithm, and Cube5 is a five-sided version. MRS is NV’s Multi Res Shading, and MPP are the multi-plane </a:t>
            </a:r>
            <a:r>
              <a:rPr lang="en-US" b="0" baseline="0" dirty="0" smtClean="0"/>
              <a:t>projection grids </a:t>
            </a:r>
            <a:r>
              <a:rPr lang="en-US" b="0" baseline="0" dirty="0"/>
              <a:t>we suggested earlier. The Y axis shows the pixel ratio between the baseline and each rendering algorithm.</a:t>
            </a:r>
          </a:p>
          <a:p>
            <a:r>
              <a:rPr lang="en-US" b="0" baseline="0" dirty="0"/>
              <a:t>The </a:t>
            </a:r>
            <a:r>
              <a:rPr lang="en-US" b="0" baseline="0" dirty="0" err="1"/>
              <a:t>StarVR</a:t>
            </a:r>
            <a:r>
              <a:rPr lang="en-US" b="0" baseline="0" dirty="0"/>
              <a:t> device has an extremely high field of view, and has the most to gain since it has drastic distortion density variation. The DK2 has a relatively small field of view, with a much more uniform distortion density and has therefore less to gain.</a:t>
            </a:r>
          </a:p>
          <a:p>
            <a:r>
              <a:rPr lang="en-US" b="0" baseline="0" dirty="0"/>
              <a:t>We also see that the optimized MPP configurations are always better than the other optimized configurations.</a:t>
            </a:r>
          </a:p>
          <a:p>
            <a:r>
              <a:rPr lang="en-US" b="0" baseline="0" dirty="0"/>
              <a:t>This looks rather good. Half as many pixels to render for the Vive, and only a third as many for a </a:t>
            </a:r>
            <a:r>
              <a:rPr lang="en-US" b="0" baseline="0" dirty="0" err="1"/>
              <a:t>StarVR</a:t>
            </a:r>
            <a:r>
              <a:rPr lang="en-US" b="0" baseline="0" dirty="0"/>
              <a:t>. Sounds like a 2-3x performance boost, right? So what’s the catch?</a:t>
            </a:r>
          </a:p>
          <a:p>
            <a:r>
              <a:rPr lang="en-US" b="0" baseline="0" dirty="0"/>
              <a:t>While there is obviously a huge potential here, the number over each bar represents how many different views that algorithm needs to render per eye, and rendering to all of those has a cost.</a:t>
            </a:r>
          </a:p>
        </p:txBody>
      </p:sp>
      <p:sp>
        <p:nvSpPr>
          <p:cNvPr id="4" name="Slide Number Placeholder 3"/>
          <p:cNvSpPr>
            <a:spLocks noGrp="1"/>
          </p:cNvSpPr>
          <p:nvPr>
            <p:ph type="sldNum" sz="quarter" idx="10"/>
          </p:nvPr>
        </p:nvSpPr>
        <p:spPr/>
        <p:txBody>
          <a:bodyPr/>
          <a:lstStyle/>
          <a:p>
            <a:fld id="{A8E0ED90-C699-4A3B-9902-33AD13E1260F}" type="slidenum">
              <a:rPr lang="en-US" smtClean="0"/>
              <a:t>14</a:t>
            </a:fld>
            <a:endParaRPr lang="en-US"/>
          </a:p>
        </p:txBody>
      </p:sp>
    </p:spTree>
    <p:extLst>
      <p:ext uri="{BB962C8B-B14F-4D97-AF65-F5344CB8AC3E}">
        <p14:creationId xmlns:p14="http://schemas.microsoft.com/office/powerpoint/2010/main" val="3815933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aseline="0" dirty="0" smtClean="0"/>
              <a:t>Those </a:t>
            </a:r>
            <a:r>
              <a:rPr lang="sv-SE" baseline="0" dirty="0"/>
              <a:t>different views are just viewports within a render target, or possibly different render targets. This should be familiar from stereo rendering, where you often place the two images </a:t>
            </a:r>
            <a:r>
              <a:rPr lang="sv-SE" baseline="0" dirty="0" err="1"/>
              <a:t>side</a:t>
            </a:r>
            <a:r>
              <a:rPr lang="sv-SE" baseline="0" dirty="0"/>
              <a:t>-by-</a:t>
            </a:r>
            <a:r>
              <a:rPr lang="sv-SE" baseline="0" dirty="0" err="1"/>
              <a:t>side</a:t>
            </a:r>
            <a:r>
              <a:rPr lang="sv-SE" baseline="0" dirty="0"/>
              <a:t> in a single </a:t>
            </a:r>
            <a:r>
              <a:rPr lang="sv-SE" baseline="0" dirty="0" err="1"/>
              <a:t>rendert</a:t>
            </a:r>
            <a:r>
              <a:rPr lang="sv-SE" baseline="0" dirty="0"/>
              <a:t> </a:t>
            </a:r>
            <a:r>
              <a:rPr lang="sv-SE" baseline="0" dirty="0" err="1"/>
              <a:t>target</a:t>
            </a:r>
            <a:r>
              <a:rPr lang="sv-SE" baseline="0" dirty="0"/>
              <a:t>.</a:t>
            </a:r>
          </a:p>
          <a:p>
            <a:r>
              <a:rPr lang="sv-SE" baseline="0" dirty="0" err="1"/>
              <a:t>I’ll</a:t>
            </a:r>
            <a:r>
              <a:rPr lang="sv-SE" baseline="0" dirty="0"/>
              <a:t> </a:t>
            </a:r>
            <a:r>
              <a:rPr lang="sv-SE" baseline="0" dirty="0" err="1"/>
              <a:t>spend</a:t>
            </a:r>
            <a:r>
              <a:rPr lang="sv-SE" baseline="0" dirty="0"/>
              <a:t> the rest </a:t>
            </a:r>
            <a:r>
              <a:rPr lang="sv-SE" baseline="0" dirty="0" err="1"/>
              <a:t>of</a:t>
            </a:r>
            <a:r>
              <a:rPr lang="sv-SE" baseline="0" dirty="0"/>
              <a:t> </a:t>
            </a:r>
            <a:r>
              <a:rPr lang="sv-SE" baseline="0" dirty="0" err="1"/>
              <a:t>this</a:t>
            </a:r>
            <a:r>
              <a:rPr lang="sv-SE" baseline="0" dirty="0"/>
              <a:t> presentation </a:t>
            </a:r>
            <a:r>
              <a:rPr lang="sv-SE" baseline="0" dirty="0" err="1"/>
              <a:t>discussing</a:t>
            </a:r>
            <a:r>
              <a:rPr lang="sv-SE" baseline="0" dirty="0"/>
              <a:t> </a:t>
            </a:r>
            <a:r>
              <a:rPr lang="sv-SE" baseline="0" dirty="0" err="1"/>
              <a:t>how</a:t>
            </a:r>
            <a:r>
              <a:rPr lang="sv-SE" baseline="0" dirty="0"/>
              <a:t> to </a:t>
            </a:r>
            <a:r>
              <a:rPr lang="sv-SE" baseline="0" dirty="0" err="1"/>
              <a:t>efficiently</a:t>
            </a:r>
            <a:r>
              <a:rPr lang="sv-SE" baseline="0" dirty="0"/>
              <a:t> </a:t>
            </a:r>
            <a:r>
              <a:rPr lang="sv-SE" baseline="0" dirty="0" err="1"/>
              <a:t>render</a:t>
            </a:r>
            <a:r>
              <a:rPr lang="sv-SE" baseline="0" dirty="0"/>
              <a:t> </a:t>
            </a:r>
            <a:r>
              <a:rPr lang="sv-SE" baseline="0" dirty="0" err="1"/>
              <a:t>this</a:t>
            </a:r>
            <a:r>
              <a:rPr lang="sv-SE" baseline="0" dirty="0"/>
              <a:t>.</a:t>
            </a:r>
          </a:p>
        </p:txBody>
      </p:sp>
      <p:sp>
        <p:nvSpPr>
          <p:cNvPr id="4" name="Slide Number Placeholder 3"/>
          <p:cNvSpPr>
            <a:spLocks noGrp="1"/>
          </p:cNvSpPr>
          <p:nvPr>
            <p:ph type="sldNum" sz="quarter" idx="10"/>
          </p:nvPr>
        </p:nvSpPr>
        <p:spPr/>
        <p:txBody>
          <a:bodyPr/>
          <a:lstStyle/>
          <a:p>
            <a:fld id="{A8E0ED90-C699-4A3B-9902-33AD13E1260F}" type="slidenum">
              <a:rPr lang="en-US" smtClean="0"/>
              <a:t>15</a:t>
            </a:fld>
            <a:endParaRPr lang="en-US"/>
          </a:p>
        </p:txBody>
      </p:sp>
    </p:spTree>
    <p:extLst>
      <p:ext uri="{BB962C8B-B14F-4D97-AF65-F5344CB8AC3E}">
        <p14:creationId xmlns:p14="http://schemas.microsoft.com/office/powerpoint/2010/main" val="589188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The simplest implementation is probably putting</a:t>
            </a:r>
            <a:r>
              <a:rPr lang="sv-SE" baseline="0" dirty="0"/>
              <a:t> a view loop over your existing render loop.</a:t>
            </a:r>
          </a:p>
          <a:p>
            <a:r>
              <a:rPr lang="sv-SE" baseline="0" dirty="0"/>
              <a:t>For each view, the viewport is set up, and then you iterate over all the objects as usual, binding resources and updating constants and issuing draws.</a:t>
            </a:r>
          </a:p>
          <a:p>
            <a:r>
              <a:rPr lang="sv-SE" baseline="0" dirty="0"/>
              <a:t>The number of per-object state changes and draws are increased by the view count, so it is easy to swamp the CPU and GPU with this implementation.</a:t>
            </a:r>
          </a:p>
          <a:p>
            <a:r>
              <a:rPr lang="sv-SE" baseline="0" dirty="0"/>
              <a:t>I’ve highlighted the high-freuqency calls in red here.</a:t>
            </a:r>
            <a:endParaRPr lang="en-US" dirty="0"/>
          </a:p>
        </p:txBody>
      </p:sp>
      <p:sp>
        <p:nvSpPr>
          <p:cNvPr id="4" name="Slide Number Placeholder 3"/>
          <p:cNvSpPr>
            <a:spLocks noGrp="1"/>
          </p:cNvSpPr>
          <p:nvPr>
            <p:ph type="sldNum" sz="quarter" idx="10"/>
          </p:nvPr>
        </p:nvSpPr>
        <p:spPr/>
        <p:txBody>
          <a:bodyPr/>
          <a:lstStyle/>
          <a:p>
            <a:fld id="{A8E0ED90-C699-4A3B-9902-33AD13E1260F}" type="slidenum">
              <a:rPr lang="en-US" smtClean="0"/>
              <a:t>16</a:t>
            </a:fld>
            <a:endParaRPr lang="en-US"/>
          </a:p>
        </p:txBody>
      </p:sp>
    </p:spTree>
    <p:extLst>
      <p:ext uri="{BB962C8B-B14F-4D97-AF65-F5344CB8AC3E}">
        <p14:creationId xmlns:p14="http://schemas.microsoft.com/office/powerpoint/2010/main" val="456894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As an alternative, the loops</a:t>
            </a:r>
            <a:r>
              <a:rPr lang="sv-SE" baseline="0" dirty="0"/>
              <a:t> can be swapped, so that we iterate over objects once, and loop over the views for each object. Now only the viewport changes at high frequency instead of resource bindings and other state. It’s still a high-frequency change though, and I’m not sure it would perform any better than the first version.</a:t>
            </a:r>
            <a:endParaRPr lang="en-US" dirty="0"/>
          </a:p>
        </p:txBody>
      </p:sp>
      <p:sp>
        <p:nvSpPr>
          <p:cNvPr id="4" name="Slide Number Placeholder 3"/>
          <p:cNvSpPr>
            <a:spLocks noGrp="1"/>
          </p:cNvSpPr>
          <p:nvPr>
            <p:ph type="sldNum" sz="quarter" idx="10"/>
          </p:nvPr>
        </p:nvSpPr>
        <p:spPr/>
        <p:txBody>
          <a:bodyPr/>
          <a:lstStyle/>
          <a:p>
            <a:fld id="{A8E0ED90-C699-4A3B-9902-33AD13E1260F}" type="slidenum">
              <a:rPr lang="en-US" smtClean="0"/>
              <a:t>17</a:t>
            </a:fld>
            <a:endParaRPr lang="en-US"/>
          </a:p>
        </p:txBody>
      </p:sp>
    </p:spTree>
    <p:extLst>
      <p:ext uri="{BB962C8B-B14F-4D97-AF65-F5344CB8AC3E}">
        <p14:creationId xmlns:p14="http://schemas.microsoft.com/office/powerpoint/2010/main" val="2543064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alternative, a geometry shader can be used to replicate each primitive to each view, with a loop over views and triangle vertices. The application sets up all views</a:t>
            </a:r>
            <a:r>
              <a:rPr lang="en-US" baseline="0" dirty="0"/>
              <a:t> ahead of time and </a:t>
            </a:r>
            <a:r>
              <a:rPr lang="en-US" dirty="0"/>
              <a:t>only</a:t>
            </a:r>
            <a:r>
              <a:rPr lang="en-US" baseline="0" dirty="0"/>
              <a:t> draws each object once, so the high frequency operation is eliminated from the application. </a:t>
            </a:r>
            <a:r>
              <a:rPr lang="en-US" dirty="0"/>
              <a:t>While</a:t>
            </a:r>
            <a:r>
              <a:rPr lang="en-US" baseline="0" dirty="0"/>
              <a:t> this seems like a good idea, it has a potentially significant performance downside.</a:t>
            </a:r>
            <a:endParaRPr lang="en-US" dirty="0"/>
          </a:p>
        </p:txBody>
      </p:sp>
      <p:sp>
        <p:nvSpPr>
          <p:cNvPr id="4" name="Slide Number Placeholder 3"/>
          <p:cNvSpPr>
            <a:spLocks noGrp="1"/>
          </p:cNvSpPr>
          <p:nvPr>
            <p:ph type="sldNum" sz="quarter" idx="10"/>
          </p:nvPr>
        </p:nvSpPr>
        <p:spPr/>
        <p:txBody>
          <a:bodyPr/>
          <a:lstStyle/>
          <a:p>
            <a:fld id="{A8E0ED90-C699-4A3B-9902-33AD13E1260F}" type="slidenum">
              <a:rPr lang="en-US" smtClean="0"/>
              <a:t>18</a:t>
            </a:fld>
            <a:endParaRPr lang="en-US"/>
          </a:p>
        </p:txBody>
      </p:sp>
    </p:spTree>
    <p:extLst>
      <p:ext uri="{BB962C8B-B14F-4D97-AF65-F5344CB8AC3E}">
        <p14:creationId xmlns:p14="http://schemas.microsoft.com/office/powerpoint/2010/main" val="2614253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a:t>
            </a:r>
            <a:r>
              <a:rPr lang="en-US" b="0" baseline="0" dirty="0"/>
              <a:t> output topology of the GS is always a series of triangle strips stemming from each triangle. So even if your input is indexed with good vertex reuse, the hardware has no way of knowing that the output is also coherent. In addition to using up bandwidth, this can cause a reduction in triangle setup throughput, and ultimately harm performance.</a:t>
            </a:r>
            <a:endParaRPr lang="en-US" b="0" dirty="0"/>
          </a:p>
        </p:txBody>
      </p:sp>
      <p:sp>
        <p:nvSpPr>
          <p:cNvPr id="4" name="Slide Number Placeholder 3"/>
          <p:cNvSpPr>
            <a:spLocks noGrp="1"/>
          </p:cNvSpPr>
          <p:nvPr>
            <p:ph type="sldNum" sz="quarter" idx="10"/>
          </p:nvPr>
        </p:nvSpPr>
        <p:spPr/>
        <p:txBody>
          <a:bodyPr/>
          <a:lstStyle/>
          <a:p>
            <a:fld id="{A8E0ED90-C699-4A3B-9902-33AD13E1260F}" type="slidenum">
              <a:rPr lang="en-US" smtClean="0"/>
              <a:t>19</a:t>
            </a:fld>
            <a:endParaRPr lang="en-US"/>
          </a:p>
        </p:txBody>
      </p:sp>
    </p:spTree>
    <p:extLst>
      <p:ext uri="{BB962C8B-B14F-4D97-AF65-F5344CB8AC3E}">
        <p14:creationId xmlns:p14="http://schemas.microsoft.com/office/powerpoint/2010/main" val="3620242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I </a:t>
            </a:r>
            <a:r>
              <a:rPr lang="sv-SE" dirty="0"/>
              <a:t>assume you all know what virtual reality is, and have</a:t>
            </a:r>
            <a:r>
              <a:rPr lang="sv-SE" baseline="0" dirty="0"/>
              <a:t> used or at least seen some of the new head mounted displays.</a:t>
            </a:r>
            <a:endParaRPr lang="en-US" dirty="0"/>
          </a:p>
        </p:txBody>
      </p:sp>
      <p:sp>
        <p:nvSpPr>
          <p:cNvPr id="4" name="Slide Number Placeholder 3"/>
          <p:cNvSpPr>
            <a:spLocks noGrp="1"/>
          </p:cNvSpPr>
          <p:nvPr>
            <p:ph type="sldNum" sz="quarter" idx="10"/>
          </p:nvPr>
        </p:nvSpPr>
        <p:spPr/>
        <p:txBody>
          <a:bodyPr/>
          <a:lstStyle/>
          <a:p>
            <a:fld id="{A8E0ED90-C699-4A3B-9902-33AD13E1260F}" type="slidenum">
              <a:rPr lang="en-US" smtClean="0"/>
              <a:t>2</a:t>
            </a:fld>
            <a:endParaRPr lang="en-US"/>
          </a:p>
        </p:txBody>
      </p:sp>
    </p:spTree>
    <p:extLst>
      <p:ext uri="{BB962C8B-B14F-4D97-AF65-F5344CB8AC3E}">
        <p14:creationId xmlns:p14="http://schemas.microsoft.com/office/powerpoint/2010/main" val="1417655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There</a:t>
            </a:r>
            <a:r>
              <a:rPr lang="en-US" b="0" baseline="0" dirty="0"/>
              <a:t> is a much better solution, and that is instancing. All major hardware vendors support a GL extension which allows the vertex shader to select the target viewport, and there is also an optional DirectX capability to do the same. So each instance can go to a different view. This still needs to execute the vertex shader multiple times, but state does not change at a high frequency. If your vertex transform is expensive, you should consider first streaming out the transformed vertices to a buffer and drawing from there to avoid paying that cost for each view.</a:t>
            </a:r>
            <a:endParaRPr lang="en-US" b="0" dirty="0"/>
          </a:p>
        </p:txBody>
      </p:sp>
      <p:sp>
        <p:nvSpPr>
          <p:cNvPr id="4" name="Slide Number Placeholder 3"/>
          <p:cNvSpPr>
            <a:spLocks noGrp="1"/>
          </p:cNvSpPr>
          <p:nvPr>
            <p:ph type="sldNum" sz="quarter" idx="10"/>
          </p:nvPr>
        </p:nvSpPr>
        <p:spPr/>
        <p:txBody>
          <a:bodyPr/>
          <a:lstStyle/>
          <a:p>
            <a:fld id="{A8E0ED90-C699-4A3B-9902-33AD13E1260F}" type="slidenum">
              <a:rPr lang="en-US" smtClean="0"/>
              <a:t>20</a:t>
            </a:fld>
            <a:endParaRPr lang="en-US"/>
          </a:p>
        </p:txBody>
      </p:sp>
    </p:spTree>
    <p:extLst>
      <p:ext uri="{BB962C8B-B14F-4D97-AF65-F5344CB8AC3E}">
        <p14:creationId xmlns:p14="http://schemas.microsoft.com/office/powerpoint/2010/main" val="1452132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Finally,</a:t>
            </a:r>
            <a:r>
              <a:rPr lang="sv-SE" baseline="0" dirty="0"/>
              <a:t> there are new extensions that may make rendering to multiple views even more efficient than instancing, computing attributes of each vertex only once. It might be a while before these are widely supported though.</a:t>
            </a:r>
            <a:endParaRPr lang="en-US" dirty="0"/>
          </a:p>
        </p:txBody>
      </p:sp>
      <p:sp>
        <p:nvSpPr>
          <p:cNvPr id="4" name="Slide Number Placeholder 3"/>
          <p:cNvSpPr>
            <a:spLocks noGrp="1"/>
          </p:cNvSpPr>
          <p:nvPr>
            <p:ph type="sldNum" sz="quarter" idx="10"/>
          </p:nvPr>
        </p:nvSpPr>
        <p:spPr/>
        <p:txBody>
          <a:bodyPr/>
          <a:lstStyle/>
          <a:p>
            <a:fld id="{A8E0ED90-C699-4A3B-9902-33AD13E1260F}" type="slidenum">
              <a:rPr lang="en-US" smtClean="0"/>
              <a:t>21</a:t>
            </a:fld>
            <a:endParaRPr lang="en-US"/>
          </a:p>
        </p:txBody>
      </p:sp>
    </p:spTree>
    <p:extLst>
      <p:ext uri="{BB962C8B-B14F-4D97-AF65-F5344CB8AC3E}">
        <p14:creationId xmlns:p14="http://schemas.microsoft.com/office/powerpoint/2010/main" val="3397225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To sum up, the overhead</a:t>
            </a:r>
            <a:r>
              <a:rPr lang="en-US" b="0" baseline="0" dirty="0"/>
              <a:t> you’ll see from rendering multiple views depends on your implementation. Go for instancing as a baseline, and if you can afford the development cost, add optional </a:t>
            </a:r>
            <a:r>
              <a:rPr lang="en-US" b="0" baseline="0" dirty="0" err="1"/>
              <a:t>multiview</a:t>
            </a:r>
            <a:r>
              <a:rPr lang="en-US" b="0" baseline="0" dirty="0"/>
              <a:t> extension fast paths. Don’t bother with geometry shaders, since the added complexity probably won’t buy you the performance you expected.</a:t>
            </a:r>
            <a:endParaRPr lang="en-US" b="0" dirty="0"/>
          </a:p>
        </p:txBody>
      </p:sp>
      <p:sp>
        <p:nvSpPr>
          <p:cNvPr id="4" name="Slide Number Placeholder 3"/>
          <p:cNvSpPr>
            <a:spLocks noGrp="1"/>
          </p:cNvSpPr>
          <p:nvPr>
            <p:ph type="sldNum" sz="quarter" idx="10"/>
          </p:nvPr>
        </p:nvSpPr>
        <p:spPr/>
        <p:txBody>
          <a:bodyPr/>
          <a:lstStyle/>
          <a:p>
            <a:fld id="{A8E0ED90-C699-4A3B-9902-33AD13E1260F}" type="slidenum">
              <a:rPr lang="en-US" smtClean="0"/>
              <a:t>22</a:t>
            </a:fld>
            <a:endParaRPr lang="en-US"/>
          </a:p>
        </p:txBody>
      </p:sp>
    </p:spTree>
    <p:extLst>
      <p:ext uri="{BB962C8B-B14F-4D97-AF65-F5344CB8AC3E}">
        <p14:creationId xmlns:p14="http://schemas.microsoft.com/office/powerpoint/2010/main" val="692674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I </a:t>
            </a:r>
            <a:r>
              <a:rPr lang="en-US" b="0" dirty="0"/>
              <a:t>want to mention resolution constraints. With the original multi-resolution shading method,</a:t>
            </a:r>
            <a:r>
              <a:rPr lang="en-US" b="0" baseline="0" dirty="0"/>
              <a:t> the resolution along adjacent projection edges is chosen to match, as shown to the left. We’ve found it preferable to let the resolution along shared edges be independent, and shown to the right, since this further reduces the number of pixels that need to be rasterized and shaded. We tried to find visual artifacts from this, but no matter how hard we tried, we couldn’t see the difference. Likewise, when comparing angled projections to co-planar projections, we couldn’t tell the difference unless we turned the resolution way down, to a quarter, to reveal the pixel orientations. Even then, the pixel orientation discontinuities were not objectionable when compared to the overall aliasing of the scene with such aggressive under-sampling.</a:t>
            </a:r>
            <a:endParaRPr lang="en-US" b="0" dirty="0"/>
          </a:p>
        </p:txBody>
      </p:sp>
      <p:sp>
        <p:nvSpPr>
          <p:cNvPr id="4" name="Slide Number Placeholder 3"/>
          <p:cNvSpPr>
            <a:spLocks noGrp="1"/>
          </p:cNvSpPr>
          <p:nvPr>
            <p:ph type="sldNum" sz="quarter" idx="10"/>
          </p:nvPr>
        </p:nvSpPr>
        <p:spPr/>
        <p:txBody>
          <a:bodyPr/>
          <a:lstStyle/>
          <a:p>
            <a:fld id="{A8E0ED90-C699-4A3B-9902-33AD13E1260F}" type="slidenum">
              <a:rPr lang="en-US" smtClean="0"/>
              <a:t>23</a:t>
            </a:fld>
            <a:endParaRPr lang="en-US"/>
          </a:p>
        </p:txBody>
      </p:sp>
    </p:spTree>
    <p:extLst>
      <p:ext uri="{BB962C8B-B14F-4D97-AF65-F5344CB8AC3E}">
        <p14:creationId xmlns:p14="http://schemas.microsoft.com/office/powerpoint/2010/main" val="362178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There</a:t>
            </a:r>
            <a:r>
              <a:rPr lang="en-US" b="0" baseline="0" dirty="0"/>
              <a:t> are a few other optimizations worth mentioning. </a:t>
            </a:r>
            <a:r>
              <a:rPr lang="en-US" b="0" dirty="0"/>
              <a:t>Some</a:t>
            </a:r>
            <a:r>
              <a:rPr lang="en-US" b="0" baseline="0" dirty="0"/>
              <a:t> regions of the views do not contribute to the distorted image. Rendering to these areas is a waste of cycles, so they should be masked away either by using the stencil buffer or depth buffer. Valve’s </a:t>
            </a:r>
            <a:r>
              <a:rPr lang="en-US" b="0" baseline="0" dirty="0" err="1"/>
              <a:t>openVR</a:t>
            </a:r>
            <a:r>
              <a:rPr lang="en-US" b="0" baseline="0" dirty="0"/>
              <a:t> API provides such masks already, and they apply to multi plane rendering just as well.</a:t>
            </a:r>
            <a:endParaRPr lang="en-US" b="0" dirty="0"/>
          </a:p>
        </p:txBody>
      </p:sp>
      <p:sp>
        <p:nvSpPr>
          <p:cNvPr id="4" name="Slide Number Placeholder 3"/>
          <p:cNvSpPr>
            <a:spLocks noGrp="1"/>
          </p:cNvSpPr>
          <p:nvPr>
            <p:ph type="sldNum" sz="quarter" idx="10"/>
          </p:nvPr>
        </p:nvSpPr>
        <p:spPr/>
        <p:txBody>
          <a:bodyPr/>
          <a:lstStyle/>
          <a:p>
            <a:fld id="{A8E0ED90-C699-4A3B-9902-33AD13E1260F}" type="slidenum">
              <a:rPr lang="en-US" smtClean="0"/>
              <a:t>24</a:t>
            </a:fld>
            <a:endParaRPr lang="en-US"/>
          </a:p>
        </p:txBody>
      </p:sp>
    </p:spTree>
    <p:extLst>
      <p:ext uri="{BB962C8B-B14F-4D97-AF65-F5344CB8AC3E}">
        <p14:creationId xmlns:p14="http://schemas.microsoft.com/office/powerpoint/2010/main" val="2203849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Rendering</a:t>
            </a:r>
            <a:r>
              <a:rPr lang="en-US" b="0" baseline="0" dirty="0" smtClean="0"/>
              <a:t> </a:t>
            </a:r>
            <a:r>
              <a:rPr lang="en-US" b="0" baseline="0" dirty="0"/>
              <a:t>objects in the masked region is not free. The expensive pixel shading is eliminated, but the pipeline up until that point still needs to execute before the pixels can be discarded. When looking for optimal projection settings, a rough estimate of the savings of masking pixels should be factored into the optimization cost metric.</a:t>
            </a:r>
            <a:endParaRPr lang="en-US" b="0" dirty="0"/>
          </a:p>
        </p:txBody>
      </p:sp>
      <p:sp>
        <p:nvSpPr>
          <p:cNvPr id="4" name="Slide Number Placeholder 3"/>
          <p:cNvSpPr>
            <a:spLocks noGrp="1"/>
          </p:cNvSpPr>
          <p:nvPr>
            <p:ph type="sldNum" sz="quarter" idx="10"/>
          </p:nvPr>
        </p:nvSpPr>
        <p:spPr/>
        <p:txBody>
          <a:bodyPr/>
          <a:lstStyle/>
          <a:p>
            <a:fld id="{A8E0ED90-C699-4A3B-9902-33AD13E1260F}" type="slidenum">
              <a:rPr lang="en-US" smtClean="0"/>
              <a:t>25</a:t>
            </a:fld>
            <a:endParaRPr lang="en-US"/>
          </a:p>
        </p:txBody>
      </p:sp>
    </p:spTree>
    <p:extLst>
      <p:ext uri="{BB962C8B-B14F-4D97-AF65-F5344CB8AC3E}">
        <p14:creationId xmlns:p14="http://schemas.microsoft.com/office/powerpoint/2010/main" val="780095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Going</a:t>
            </a:r>
            <a:r>
              <a:rPr lang="en-US" b="0" baseline="0" dirty="0" smtClean="0"/>
              <a:t> </a:t>
            </a:r>
            <a:r>
              <a:rPr lang="en-US" b="0" baseline="0" dirty="0"/>
              <a:t>back to this image, I’d like to point out that many objects are visible only in a small number of views. View frustum culling should therefore be performed for each view, to reduce the vertex processing overhead. Our experiments indicate an average replication of 2 for 4 views or 3 for 9 views, as a ballpark for what to expect. Also, the frustum planes used for culling could be further optimized by taking the masked regions into account instead of just the viewport edges.</a:t>
            </a:r>
          </a:p>
        </p:txBody>
      </p:sp>
      <p:sp>
        <p:nvSpPr>
          <p:cNvPr id="4" name="Slide Number Placeholder 3"/>
          <p:cNvSpPr>
            <a:spLocks noGrp="1"/>
          </p:cNvSpPr>
          <p:nvPr>
            <p:ph type="sldNum" sz="quarter" idx="10"/>
          </p:nvPr>
        </p:nvSpPr>
        <p:spPr/>
        <p:txBody>
          <a:bodyPr/>
          <a:lstStyle/>
          <a:p>
            <a:fld id="{A8E0ED90-C699-4A3B-9902-33AD13E1260F}" type="slidenum">
              <a:rPr lang="en-US" smtClean="0"/>
              <a:t>26</a:t>
            </a:fld>
            <a:endParaRPr lang="en-US"/>
          </a:p>
        </p:txBody>
      </p:sp>
    </p:spTree>
    <p:extLst>
      <p:ext uri="{BB962C8B-B14F-4D97-AF65-F5344CB8AC3E}">
        <p14:creationId xmlns:p14="http://schemas.microsoft.com/office/powerpoint/2010/main" val="45884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There</a:t>
            </a:r>
            <a:r>
              <a:rPr lang="en-US" b="0" baseline="0" dirty="0" smtClean="0"/>
              <a:t> </a:t>
            </a:r>
            <a:r>
              <a:rPr lang="en-US" b="0" baseline="0" dirty="0"/>
              <a:t>are some unsolved issues that need to be </a:t>
            </a:r>
            <a:r>
              <a:rPr lang="en-US" b="0" baseline="0" dirty="0" smtClean="0"/>
              <a:t>addressed before multi-projection techniques will be truly </a:t>
            </a:r>
            <a:r>
              <a:rPr lang="en-US" b="0" baseline="0" dirty="0"/>
              <a:t>useful. Modern applications often rely on post-process filters to achieve a range of effects. Filters that work with a neighborhood of pixels will produce the wrong result if they are applied as-is to a tiled image like this, so there is plenty of future work in getting the effects we know and love to work well with </a:t>
            </a:r>
            <a:r>
              <a:rPr lang="en-US" b="0" baseline="0" dirty="0" smtClean="0"/>
              <a:t>multi-projection techniques. </a:t>
            </a:r>
            <a:r>
              <a:rPr lang="en-US" b="0" baseline="0" dirty="0"/>
              <a:t>Constrained resolutions may be used as a stop-gap, since the image is then at least continuous, but really such effects need to be </a:t>
            </a:r>
            <a:r>
              <a:rPr lang="en-US" b="0" baseline="0" dirty="0" smtClean="0"/>
              <a:t>re-imagined </a:t>
            </a:r>
            <a:r>
              <a:rPr lang="en-US" b="0" baseline="0" dirty="0"/>
              <a:t>for VR.</a:t>
            </a:r>
            <a:endParaRPr lang="en-US" b="0" dirty="0"/>
          </a:p>
        </p:txBody>
      </p:sp>
      <p:sp>
        <p:nvSpPr>
          <p:cNvPr id="4" name="Slide Number Placeholder 3"/>
          <p:cNvSpPr>
            <a:spLocks noGrp="1"/>
          </p:cNvSpPr>
          <p:nvPr>
            <p:ph type="sldNum" sz="quarter" idx="10"/>
          </p:nvPr>
        </p:nvSpPr>
        <p:spPr/>
        <p:txBody>
          <a:bodyPr/>
          <a:lstStyle/>
          <a:p>
            <a:fld id="{A8E0ED90-C699-4A3B-9902-33AD13E1260F}" type="slidenum">
              <a:rPr lang="en-US" smtClean="0"/>
              <a:t>27</a:t>
            </a:fld>
            <a:endParaRPr lang="en-US"/>
          </a:p>
        </p:txBody>
      </p:sp>
    </p:spTree>
    <p:extLst>
      <p:ext uri="{BB962C8B-B14F-4D97-AF65-F5344CB8AC3E}">
        <p14:creationId xmlns:p14="http://schemas.microsoft.com/office/powerpoint/2010/main" val="3069544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Anyway, what you’re</a:t>
            </a:r>
            <a:r>
              <a:rPr lang="en-US" b="0" baseline="0" dirty="0" smtClean="0"/>
              <a:t> all wondering is of course, “is it fast?” As always, the answer is, ‘it depends’. If your application spends 100% of its time on pixel shading, then it will be twice as fast as rendering a single image as promised in the chart I showed earlier, even if you do a simple implementation. On the other hand, if you’re rendering a bazillion subpixel triangles with a trivial pixel </a:t>
            </a:r>
            <a:r>
              <a:rPr lang="en-US" b="0" baseline="0" dirty="0" err="1" smtClean="0"/>
              <a:t>shader</a:t>
            </a:r>
            <a:r>
              <a:rPr lang="en-US" b="0" baseline="0" dirty="0" smtClean="0"/>
              <a:t>, then it will most likely be slower regardless of how well it’s implemented. </a:t>
            </a:r>
            <a:endParaRPr lang="en-US" b="0" baseline="0" dirty="0"/>
          </a:p>
        </p:txBody>
      </p:sp>
      <p:sp>
        <p:nvSpPr>
          <p:cNvPr id="4" name="Slide Number Placeholder 3"/>
          <p:cNvSpPr>
            <a:spLocks noGrp="1"/>
          </p:cNvSpPr>
          <p:nvPr>
            <p:ph type="sldNum" sz="quarter" idx="10"/>
          </p:nvPr>
        </p:nvSpPr>
        <p:spPr/>
        <p:txBody>
          <a:bodyPr/>
          <a:lstStyle/>
          <a:p>
            <a:fld id="{A8E0ED90-C699-4A3B-9902-33AD13E1260F}" type="slidenum">
              <a:rPr lang="en-US" smtClean="0"/>
              <a:t>28</a:t>
            </a:fld>
            <a:endParaRPr lang="en-US"/>
          </a:p>
        </p:txBody>
      </p:sp>
    </p:spTree>
    <p:extLst>
      <p:ext uri="{BB962C8B-B14F-4D97-AF65-F5344CB8AC3E}">
        <p14:creationId xmlns:p14="http://schemas.microsoft.com/office/powerpoint/2010/main" val="306039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In </a:t>
            </a:r>
            <a:r>
              <a:rPr lang="en-US" b="0" baseline="0" dirty="0"/>
              <a:t>practice, I’ve seen a 45% performance improvement on the scene you’ve seen throughout this presentation with simple shading. That’s with a naïve implementation in Unity when rendering for a high-res </a:t>
            </a:r>
            <a:r>
              <a:rPr lang="en-US" b="0" baseline="0" dirty="0" err="1"/>
              <a:t>StarVR</a:t>
            </a:r>
            <a:r>
              <a:rPr lang="en-US" b="0" baseline="0" dirty="0"/>
              <a:t> HMD. For lower resolution devices, the overhead of the naïve implementation was larger than the pixel shading gains. *CLICK* An instancing-based implementation should have drastically better performance. Also, my performance test didn’t include masking nor mask-aware culling, which would both improve performance. Oh, any my scene didn’t perform any lighting, which would certainly benefit from the pixel count reduction. So in a real scenario, this should pay off rather nicely, especially for next-gen devices with higher resolution and field of view, but your mileage may vary.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With</a:t>
            </a:r>
            <a:r>
              <a:rPr lang="en-US" b="0" baseline="0" dirty="0"/>
              <a:t> that, I’d like to thank you all for listening, and if we have time I’ll gladly answer any questions.</a:t>
            </a:r>
            <a:endParaRPr lang="en-US" b="0" dirty="0"/>
          </a:p>
        </p:txBody>
      </p:sp>
      <p:sp>
        <p:nvSpPr>
          <p:cNvPr id="4" name="Slide Number Placeholder 3"/>
          <p:cNvSpPr>
            <a:spLocks noGrp="1"/>
          </p:cNvSpPr>
          <p:nvPr>
            <p:ph type="sldNum" sz="quarter" idx="10"/>
          </p:nvPr>
        </p:nvSpPr>
        <p:spPr/>
        <p:txBody>
          <a:bodyPr/>
          <a:lstStyle/>
          <a:p>
            <a:fld id="{A8E0ED90-C699-4A3B-9902-33AD13E1260F}" type="slidenum">
              <a:rPr lang="en-US" smtClean="0"/>
              <a:t>29</a:t>
            </a:fld>
            <a:endParaRPr lang="en-US"/>
          </a:p>
        </p:txBody>
      </p:sp>
    </p:spTree>
    <p:extLst>
      <p:ext uri="{BB962C8B-B14F-4D97-AF65-F5344CB8AC3E}">
        <p14:creationId xmlns:p14="http://schemas.microsoft.com/office/powerpoint/2010/main" val="3647173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OSVR head mounted display. In</a:t>
            </a:r>
            <a:r>
              <a:rPr lang="en-US" baseline="0" dirty="0"/>
              <a:t> a nutshell, an HMD is a ski mask in which you look at a display through a pair of lenses.</a:t>
            </a:r>
            <a:endParaRPr lang="en-US" dirty="0"/>
          </a:p>
        </p:txBody>
      </p:sp>
      <p:sp>
        <p:nvSpPr>
          <p:cNvPr id="4" name="Slide Number Placeholder 3"/>
          <p:cNvSpPr>
            <a:spLocks noGrp="1"/>
          </p:cNvSpPr>
          <p:nvPr>
            <p:ph type="sldNum" sz="quarter" idx="10"/>
          </p:nvPr>
        </p:nvSpPr>
        <p:spPr/>
        <p:txBody>
          <a:bodyPr/>
          <a:lstStyle/>
          <a:p>
            <a:fld id="{A8E0ED90-C699-4A3B-9902-33AD13E1260F}" type="slidenum">
              <a:rPr lang="en-US" smtClean="0"/>
              <a:t>3</a:t>
            </a:fld>
            <a:endParaRPr lang="en-US"/>
          </a:p>
        </p:txBody>
      </p:sp>
    </p:spTree>
    <p:extLst>
      <p:ext uri="{BB962C8B-B14F-4D97-AF65-F5344CB8AC3E}">
        <p14:creationId xmlns:p14="http://schemas.microsoft.com/office/powerpoint/2010/main" val="40941015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E0ED90-C699-4A3B-9902-33AD13E1260F}" type="slidenum">
              <a:rPr lang="en-US" smtClean="0"/>
              <a:t>30</a:t>
            </a:fld>
            <a:endParaRPr lang="en-US"/>
          </a:p>
        </p:txBody>
      </p:sp>
    </p:spTree>
    <p:extLst>
      <p:ext uri="{BB962C8B-B14F-4D97-AF65-F5344CB8AC3E}">
        <p14:creationId xmlns:p14="http://schemas.microsoft.com/office/powerpoint/2010/main" val="4109383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0" dirty="0" smtClean="0"/>
              <a:t>This </a:t>
            </a:r>
            <a:r>
              <a:rPr lang="sv-SE" b="0" dirty="0"/>
              <a:t>is a lens from</a:t>
            </a:r>
            <a:r>
              <a:rPr lang="sv-SE" b="0" baseline="0" dirty="0"/>
              <a:t> an Oculus DK2. </a:t>
            </a:r>
            <a:r>
              <a:rPr lang="sv-SE" b="0" dirty="0"/>
              <a:t>Lenses in modern HMDs </a:t>
            </a:r>
            <a:r>
              <a:rPr lang="sv-SE" b="0" baseline="0" dirty="0"/>
              <a:t>serve two purposes: First, it allows you to focus on the display that’s only two inches away. Second, it improves the apparent pixel distribution, with a pincushion distortion that evens out PPD to some extent compared to just a flat image.</a:t>
            </a:r>
          </a:p>
        </p:txBody>
      </p:sp>
      <p:sp>
        <p:nvSpPr>
          <p:cNvPr id="4" name="Slide Number Placeholder 3"/>
          <p:cNvSpPr>
            <a:spLocks noGrp="1"/>
          </p:cNvSpPr>
          <p:nvPr>
            <p:ph type="sldNum" sz="quarter" idx="10"/>
          </p:nvPr>
        </p:nvSpPr>
        <p:spPr/>
        <p:txBody>
          <a:bodyPr/>
          <a:lstStyle/>
          <a:p>
            <a:fld id="{A8E0ED90-C699-4A3B-9902-33AD13E1260F}" type="slidenum">
              <a:rPr lang="en-US" smtClean="0"/>
              <a:t>4</a:t>
            </a:fld>
            <a:endParaRPr lang="en-US"/>
          </a:p>
        </p:txBody>
      </p:sp>
    </p:spTree>
    <p:extLst>
      <p:ext uri="{BB962C8B-B14F-4D97-AF65-F5344CB8AC3E}">
        <p14:creationId xmlns:p14="http://schemas.microsoft.com/office/powerpoint/2010/main" val="749120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0" dirty="0" smtClean="0"/>
              <a:t>If </a:t>
            </a:r>
            <a:r>
              <a:rPr lang="sv-SE" b="0" dirty="0"/>
              <a:t>you look at a</a:t>
            </a:r>
            <a:r>
              <a:rPr lang="sv-SE" b="0" baseline="0" dirty="0"/>
              <a:t> display with equally sized pixels, perspective foreshortening and the incident viewing angle make pixels in the periphery appear much more densely. This means you get lower angular resolution straight ahead.</a:t>
            </a:r>
          </a:p>
          <a:p>
            <a:r>
              <a:rPr lang="sv-SE" b="0" baseline="0" dirty="0"/>
              <a:t>If you want an even angular resolution, the pixels would need to be unevenly sized, which wouldn’t make manufacturers happy.</a:t>
            </a:r>
          </a:p>
          <a:p>
            <a:r>
              <a:rPr lang="en-US" b="0" dirty="0"/>
              <a:t>I’m</a:t>
            </a:r>
            <a:r>
              <a:rPr lang="en-US" b="0" baseline="0" dirty="0"/>
              <a:t> vastly oversimplifying lens design here, but in effect the lenses in HMDs improve the apparent angular distribution of the uniform display grid.</a:t>
            </a:r>
            <a:endParaRPr lang="en-US" b="0" dirty="0"/>
          </a:p>
        </p:txBody>
      </p:sp>
      <p:sp>
        <p:nvSpPr>
          <p:cNvPr id="4" name="Slide Number Placeholder 3"/>
          <p:cNvSpPr>
            <a:spLocks noGrp="1"/>
          </p:cNvSpPr>
          <p:nvPr>
            <p:ph type="sldNum" sz="quarter" idx="10"/>
          </p:nvPr>
        </p:nvSpPr>
        <p:spPr/>
        <p:txBody>
          <a:bodyPr/>
          <a:lstStyle/>
          <a:p>
            <a:fld id="{A8E0ED90-C699-4A3B-9902-33AD13E1260F}" type="slidenum">
              <a:rPr lang="en-US" smtClean="0"/>
              <a:t>5</a:t>
            </a:fld>
            <a:endParaRPr lang="en-US"/>
          </a:p>
        </p:txBody>
      </p:sp>
    </p:spTree>
    <p:extLst>
      <p:ext uri="{BB962C8B-B14F-4D97-AF65-F5344CB8AC3E}">
        <p14:creationId xmlns:p14="http://schemas.microsoft.com/office/powerpoint/2010/main" val="1899014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0" baseline="0" dirty="0" smtClean="0"/>
              <a:t>Since </a:t>
            </a:r>
            <a:r>
              <a:rPr lang="sv-SE" b="0" baseline="0" dirty="0"/>
              <a:t>the lens has a pincushion distortion, we need to render a barrel distorted image to compensate so that it looks right when viewed through the lens.</a:t>
            </a:r>
            <a:endParaRPr lang="en-US" b="0" dirty="0"/>
          </a:p>
        </p:txBody>
      </p:sp>
      <p:sp>
        <p:nvSpPr>
          <p:cNvPr id="4" name="Slide Number Placeholder 3"/>
          <p:cNvSpPr>
            <a:spLocks noGrp="1"/>
          </p:cNvSpPr>
          <p:nvPr>
            <p:ph type="sldNum" sz="quarter" idx="10"/>
          </p:nvPr>
        </p:nvSpPr>
        <p:spPr/>
        <p:txBody>
          <a:bodyPr/>
          <a:lstStyle/>
          <a:p>
            <a:fld id="{A8E0ED90-C699-4A3B-9902-33AD13E1260F}" type="slidenum">
              <a:rPr lang="en-US" smtClean="0"/>
              <a:t>6</a:t>
            </a:fld>
            <a:endParaRPr lang="en-US"/>
          </a:p>
        </p:txBody>
      </p:sp>
    </p:spTree>
    <p:extLst>
      <p:ext uri="{BB962C8B-B14F-4D97-AF65-F5344CB8AC3E}">
        <p14:creationId xmlns:p14="http://schemas.microsoft.com/office/powerpoint/2010/main" val="1011643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0" dirty="0" smtClean="0"/>
              <a:t>The </a:t>
            </a:r>
            <a:r>
              <a:rPr lang="sv-SE" b="0" dirty="0"/>
              <a:t>typical way of doing</a:t>
            </a:r>
            <a:r>
              <a:rPr lang="sv-SE" b="0" baseline="0" dirty="0"/>
              <a:t> that is to render a planar projection, and then resampling it in a shader.</a:t>
            </a:r>
          </a:p>
          <a:p>
            <a:r>
              <a:rPr lang="sv-SE" b="0" baseline="0" dirty="0"/>
              <a:t>There are other ways of doing it but most other methods have one serious flaw or another.</a:t>
            </a:r>
            <a:endParaRPr lang="en-US" b="0" dirty="0"/>
          </a:p>
        </p:txBody>
      </p:sp>
      <p:sp>
        <p:nvSpPr>
          <p:cNvPr id="4" name="Slide Number Placeholder 3"/>
          <p:cNvSpPr>
            <a:spLocks noGrp="1"/>
          </p:cNvSpPr>
          <p:nvPr>
            <p:ph type="sldNum" sz="quarter" idx="10"/>
          </p:nvPr>
        </p:nvSpPr>
        <p:spPr/>
        <p:txBody>
          <a:bodyPr/>
          <a:lstStyle/>
          <a:p>
            <a:fld id="{A8E0ED90-C699-4A3B-9902-33AD13E1260F}" type="slidenum">
              <a:rPr lang="en-US" smtClean="0"/>
              <a:t>7</a:t>
            </a:fld>
            <a:endParaRPr lang="en-US"/>
          </a:p>
        </p:txBody>
      </p:sp>
    </p:spTree>
    <p:extLst>
      <p:ext uri="{BB962C8B-B14F-4D97-AF65-F5344CB8AC3E}">
        <p14:creationId xmlns:p14="http://schemas.microsoft.com/office/powerpoint/2010/main" val="823931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0" dirty="0" smtClean="0"/>
              <a:t>The </a:t>
            </a:r>
            <a:r>
              <a:rPr lang="sv-SE" b="0" dirty="0"/>
              <a:t>image to the</a:t>
            </a:r>
            <a:r>
              <a:rPr lang="sv-SE" b="0" baseline="0" dirty="0"/>
              <a:t> right shows a checkerboard distorted for display on an Oculus DK1. </a:t>
            </a:r>
            <a:r>
              <a:rPr lang="sv-SE" b="0" dirty="0"/>
              <a:t>As you can see,</a:t>
            </a:r>
            <a:r>
              <a:rPr lang="sv-SE" b="0" baseline="0" dirty="0"/>
              <a:t> the </a:t>
            </a:r>
            <a:r>
              <a:rPr lang="sv-SE" b="0" i="0" dirty="0"/>
              <a:t>resampling</a:t>
            </a:r>
            <a:r>
              <a:rPr lang="sv-SE" b="0" baseline="0" dirty="0"/>
              <a:t> has highly varying </a:t>
            </a:r>
            <a:r>
              <a:rPr lang="sv-SE" b="0" baseline="0" dirty="0" err="1"/>
              <a:t>density</a:t>
            </a:r>
            <a:r>
              <a:rPr lang="sv-SE" b="0" baseline="0" dirty="0"/>
              <a:t>. </a:t>
            </a:r>
            <a:r>
              <a:rPr lang="sv-SE" b="0" baseline="0" dirty="0" err="1"/>
              <a:t>That</a:t>
            </a:r>
            <a:r>
              <a:rPr lang="sv-SE" b="0" baseline="0" dirty="0"/>
              <a:t> is, the </a:t>
            </a:r>
            <a:r>
              <a:rPr lang="sv-SE" b="0" baseline="0" dirty="0" err="1"/>
              <a:t>squares</a:t>
            </a:r>
            <a:r>
              <a:rPr lang="sv-SE" b="0" baseline="0" dirty="0"/>
              <a:t> in the </a:t>
            </a:r>
            <a:r>
              <a:rPr lang="sv-SE" b="0" baseline="0" dirty="0" err="1"/>
              <a:t>periphery</a:t>
            </a:r>
            <a:r>
              <a:rPr lang="sv-SE" b="0" baseline="0" dirty="0"/>
              <a:t> </a:t>
            </a:r>
            <a:r>
              <a:rPr lang="sv-SE" b="0" baseline="0" dirty="0" err="1"/>
              <a:t>are</a:t>
            </a:r>
            <a:r>
              <a:rPr lang="sv-SE" b="0" baseline="0" dirty="0"/>
              <a:t> </a:t>
            </a:r>
            <a:r>
              <a:rPr lang="sv-SE" b="0" baseline="0" dirty="0" err="1"/>
              <a:t>much</a:t>
            </a:r>
            <a:r>
              <a:rPr lang="sv-SE" b="0" baseline="0" dirty="0"/>
              <a:t> </a:t>
            </a:r>
            <a:r>
              <a:rPr lang="sv-SE" b="0" baseline="0" dirty="0" err="1"/>
              <a:t>smaller</a:t>
            </a:r>
            <a:r>
              <a:rPr lang="sv-SE" b="0" baseline="0" dirty="0"/>
              <a:t> </a:t>
            </a:r>
            <a:r>
              <a:rPr lang="sv-SE" b="0" baseline="0" dirty="0" err="1"/>
              <a:t>than</a:t>
            </a:r>
            <a:r>
              <a:rPr lang="sv-SE" b="0" baseline="0" dirty="0"/>
              <a:t> </a:t>
            </a:r>
            <a:r>
              <a:rPr lang="sv-SE" b="0" baseline="0" dirty="0" err="1"/>
              <a:t>those</a:t>
            </a:r>
            <a:r>
              <a:rPr lang="sv-SE" b="0" baseline="0" dirty="0"/>
              <a:t> in the </a:t>
            </a:r>
            <a:r>
              <a:rPr lang="sv-SE" b="0" baseline="0" dirty="0" err="1"/>
              <a:t>middle</a:t>
            </a:r>
            <a:r>
              <a:rPr lang="sv-SE" b="0" baseline="0" dirty="0"/>
              <a:t>. So you need to render the source image at really high density in the periphery to get decent quality at the center. This is what we wanted to address.</a:t>
            </a:r>
            <a:endParaRPr lang="en-US" b="0" dirty="0"/>
          </a:p>
        </p:txBody>
      </p:sp>
      <p:sp>
        <p:nvSpPr>
          <p:cNvPr id="4" name="Slide Number Placeholder 3"/>
          <p:cNvSpPr>
            <a:spLocks noGrp="1"/>
          </p:cNvSpPr>
          <p:nvPr>
            <p:ph type="sldNum" sz="quarter" idx="10"/>
          </p:nvPr>
        </p:nvSpPr>
        <p:spPr/>
        <p:txBody>
          <a:bodyPr/>
          <a:lstStyle/>
          <a:p>
            <a:fld id="{A8E0ED90-C699-4A3B-9902-33AD13E1260F}" type="slidenum">
              <a:rPr lang="en-US" smtClean="0"/>
              <a:t>8</a:t>
            </a:fld>
            <a:endParaRPr lang="en-US"/>
          </a:p>
        </p:txBody>
      </p:sp>
    </p:spTree>
    <p:extLst>
      <p:ext uri="{BB962C8B-B14F-4D97-AF65-F5344CB8AC3E}">
        <p14:creationId xmlns:p14="http://schemas.microsoft.com/office/powerpoint/2010/main" val="2595354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0" dirty="0"/>
              <a:t>We came to the conclusion that one should render to multiple</a:t>
            </a:r>
            <a:r>
              <a:rPr lang="sv-SE" b="0" baseline="0" dirty="0"/>
              <a:t> projection planes, which provides superior control over the angular pixel distribution.</a:t>
            </a:r>
            <a:endParaRPr lang="en-US" b="0" dirty="0"/>
          </a:p>
        </p:txBody>
      </p:sp>
      <p:sp>
        <p:nvSpPr>
          <p:cNvPr id="4" name="Slide Number Placeholder 3"/>
          <p:cNvSpPr>
            <a:spLocks noGrp="1"/>
          </p:cNvSpPr>
          <p:nvPr>
            <p:ph type="sldNum" sz="quarter" idx="10"/>
          </p:nvPr>
        </p:nvSpPr>
        <p:spPr/>
        <p:txBody>
          <a:bodyPr/>
          <a:lstStyle/>
          <a:p>
            <a:fld id="{A8E0ED90-C699-4A3B-9902-33AD13E1260F}" type="slidenum">
              <a:rPr lang="en-US" smtClean="0"/>
              <a:t>9</a:t>
            </a:fld>
            <a:endParaRPr lang="en-US"/>
          </a:p>
        </p:txBody>
      </p:sp>
    </p:spTree>
    <p:extLst>
      <p:ext uri="{BB962C8B-B14F-4D97-AF65-F5344CB8AC3E}">
        <p14:creationId xmlns:p14="http://schemas.microsoft.com/office/powerpoint/2010/main" val="2455067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1F38488-C8D5-488F-BC71-2E8799769859}" type="datetimeFigureOut">
              <a:rPr lang="en-US" smtClean="0"/>
              <a:t>9/5/2016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12AA1-6B14-4E57-B1ED-5FC911AD1CDF}" type="slidenum">
              <a:rPr lang="en-US" smtClean="0"/>
              <a:t>‹#›</a:t>
            </a:fld>
            <a:endParaRPr lang="en-US"/>
          </a:p>
        </p:txBody>
      </p:sp>
    </p:spTree>
    <p:extLst>
      <p:ext uri="{BB962C8B-B14F-4D97-AF65-F5344CB8AC3E}">
        <p14:creationId xmlns:p14="http://schemas.microsoft.com/office/powerpoint/2010/main" val="112343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38488-C8D5-488F-BC71-2E8799769859}" type="datetimeFigureOut">
              <a:rPr lang="en-US" smtClean="0"/>
              <a:t>9/5/2016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12AA1-6B14-4E57-B1ED-5FC911AD1CDF}" type="slidenum">
              <a:rPr lang="en-US" smtClean="0"/>
              <a:t>‹#›</a:t>
            </a:fld>
            <a:endParaRPr lang="en-US"/>
          </a:p>
        </p:txBody>
      </p:sp>
    </p:spTree>
    <p:extLst>
      <p:ext uri="{BB962C8B-B14F-4D97-AF65-F5344CB8AC3E}">
        <p14:creationId xmlns:p14="http://schemas.microsoft.com/office/powerpoint/2010/main" val="2495810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38488-C8D5-488F-BC71-2E8799769859}" type="datetimeFigureOut">
              <a:rPr lang="en-US" smtClean="0"/>
              <a:t>9/5/2016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12AA1-6B14-4E57-B1ED-5FC911AD1CDF}" type="slidenum">
              <a:rPr lang="en-US" smtClean="0"/>
              <a:t>‹#›</a:t>
            </a:fld>
            <a:endParaRPr lang="en-US"/>
          </a:p>
        </p:txBody>
      </p:sp>
    </p:spTree>
    <p:extLst>
      <p:ext uri="{BB962C8B-B14F-4D97-AF65-F5344CB8AC3E}">
        <p14:creationId xmlns:p14="http://schemas.microsoft.com/office/powerpoint/2010/main" val="1514888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38488-C8D5-488F-BC71-2E8799769859}" type="datetimeFigureOut">
              <a:rPr lang="en-US" smtClean="0"/>
              <a:t>9/5/2016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12AA1-6B14-4E57-B1ED-5FC911AD1CDF}" type="slidenum">
              <a:rPr lang="en-US" smtClean="0"/>
              <a:t>‹#›</a:t>
            </a:fld>
            <a:endParaRPr lang="en-US"/>
          </a:p>
        </p:txBody>
      </p:sp>
    </p:spTree>
    <p:extLst>
      <p:ext uri="{BB962C8B-B14F-4D97-AF65-F5344CB8AC3E}">
        <p14:creationId xmlns:p14="http://schemas.microsoft.com/office/powerpoint/2010/main" val="2017474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F38488-C8D5-488F-BC71-2E8799769859}" type="datetimeFigureOut">
              <a:rPr lang="en-US" smtClean="0"/>
              <a:t>9/5/2016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12AA1-6B14-4E57-B1ED-5FC911AD1CDF}" type="slidenum">
              <a:rPr lang="en-US" smtClean="0"/>
              <a:t>‹#›</a:t>
            </a:fld>
            <a:endParaRPr lang="en-US"/>
          </a:p>
        </p:txBody>
      </p:sp>
    </p:spTree>
    <p:extLst>
      <p:ext uri="{BB962C8B-B14F-4D97-AF65-F5344CB8AC3E}">
        <p14:creationId xmlns:p14="http://schemas.microsoft.com/office/powerpoint/2010/main" val="1062910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F38488-C8D5-488F-BC71-2E8799769859}" type="datetimeFigureOut">
              <a:rPr lang="en-US" smtClean="0"/>
              <a:t>9/5/2016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312AA1-6B14-4E57-B1ED-5FC911AD1CDF}" type="slidenum">
              <a:rPr lang="en-US" smtClean="0"/>
              <a:t>‹#›</a:t>
            </a:fld>
            <a:endParaRPr lang="en-US"/>
          </a:p>
        </p:txBody>
      </p:sp>
    </p:spTree>
    <p:extLst>
      <p:ext uri="{BB962C8B-B14F-4D97-AF65-F5344CB8AC3E}">
        <p14:creationId xmlns:p14="http://schemas.microsoft.com/office/powerpoint/2010/main" val="2003425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F38488-C8D5-488F-BC71-2E8799769859}" type="datetimeFigureOut">
              <a:rPr lang="en-US" smtClean="0"/>
              <a:t>9/5/2016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312AA1-6B14-4E57-B1ED-5FC911AD1CDF}" type="slidenum">
              <a:rPr lang="en-US" smtClean="0"/>
              <a:t>‹#›</a:t>
            </a:fld>
            <a:endParaRPr lang="en-US"/>
          </a:p>
        </p:txBody>
      </p:sp>
    </p:spTree>
    <p:extLst>
      <p:ext uri="{BB962C8B-B14F-4D97-AF65-F5344CB8AC3E}">
        <p14:creationId xmlns:p14="http://schemas.microsoft.com/office/powerpoint/2010/main" val="2143926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F38488-C8D5-488F-BC71-2E8799769859}" type="datetimeFigureOut">
              <a:rPr lang="en-US" smtClean="0"/>
              <a:t>9/5/2016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312AA1-6B14-4E57-B1ED-5FC911AD1CDF}" type="slidenum">
              <a:rPr lang="en-US" smtClean="0"/>
              <a:t>‹#›</a:t>
            </a:fld>
            <a:endParaRPr lang="en-US"/>
          </a:p>
        </p:txBody>
      </p:sp>
    </p:spTree>
    <p:extLst>
      <p:ext uri="{BB962C8B-B14F-4D97-AF65-F5344CB8AC3E}">
        <p14:creationId xmlns:p14="http://schemas.microsoft.com/office/powerpoint/2010/main" val="3426596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F38488-C8D5-488F-BC71-2E8799769859}" type="datetimeFigureOut">
              <a:rPr lang="en-US" smtClean="0"/>
              <a:t>9/5/2016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312AA1-6B14-4E57-B1ED-5FC911AD1CDF}" type="slidenum">
              <a:rPr lang="en-US" smtClean="0"/>
              <a:t>‹#›</a:t>
            </a:fld>
            <a:endParaRPr lang="en-US"/>
          </a:p>
        </p:txBody>
      </p:sp>
    </p:spTree>
    <p:extLst>
      <p:ext uri="{BB962C8B-B14F-4D97-AF65-F5344CB8AC3E}">
        <p14:creationId xmlns:p14="http://schemas.microsoft.com/office/powerpoint/2010/main" val="709081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F38488-C8D5-488F-BC71-2E8799769859}" type="datetimeFigureOut">
              <a:rPr lang="en-US" smtClean="0"/>
              <a:t>9/5/2016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312AA1-6B14-4E57-B1ED-5FC911AD1CDF}" type="slidenum">
              <a:rPr lang="en-US" smtClean="0"/>
              <a:t>‹#›</a:t>
            </a:fld>
            <a:endParaRPr lang="en-US"/>
          </a:p>
        </p:txBody>
      </p:sp>
    </p:spTree>
    <p:extLst>
      <p:ext uri="{BB962C8B-B14F-4D97-AF65-F5344CB8AC3E}">
        <p14:creationId xmlns:p14="http://schemas.microsoft.com/office/powerpoint/2010/main" val="921887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F38488-C8D5-488F-BC71-2E8799769859}" type="datetimeFigureOut">
              <a:rPr lang="en-US" smtClean="0"/>
              <a:t>9/5/2016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312AA1-6B14-4E57-B1ED-5FC911AD1CDF}" type="slidenum">
              <a:rPr lang="en-US" smtClean="0"/>
              <a:t>‹#›</a:t>
            </a:fld>
            <a:endParaRPr lang="en-US"/>
          </a:p>
        </p:txBody>
      </p:sp>
    </p:spTree>
    <p:extLst>
      <p:ext uri="{BB962C8B-B14F-4D97-AF65-F5344CB8AC3E}">
        <p14:creationId xmlns:p14="http://schemas.microsoft.com/office/powerpoint/2010/main" val="3653415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F38488-C8D5-488F-BC71-2E8799769859}" type="datetimeFigureOut">
              <a:rPr lang="en-US" smtClean="0"/>
              <a:t>9/5/2016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312AA1-6B14-4E57-B1ED-5FC911AD1CDF}" type="slidenum">
              <a:rPr lang="en-US" smtClean="0"/>
              <a:t>‹#›</a:t>
            </a:fld>
            <a:endParaRPr lang="en-US"/>
          </a:p>
        </p:txBody>
      </p:sp>
    </p:spTree>
    <p:extLst>
      <p:ext uri="{BB962C8B-B14F-4D97-AF65-F5344CB8AC3E}">
        <p14:creationId xmlns:p14="http://schemas.microsoft.com/office/powerpoint/2010/main" val="942572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23.xml"/><Relationship Id="rId16"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52.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chart" Target="../charts/char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solidFill>
                  <a:schemeClr val="bg1">
                    <a:lumMod val="65000"/>
                  </a:schemeClr>
                </a:solidFill>
              </a:rPr>
              <a:t>Comparison </a:t>
            </a:r>
            <a:r>
              <a:rPr lang="en-US" dirty="0">
                <a:solidFill>
                  <a:schemeClr val="bg1">
                    <a:lumMod val="85000"/>
                  </a:schemeClr>
                </a:solidFill>
              </a:rPr>
              <a:t>of</a:t>
            </a:r>
            <a:r>
              <a:rPr lang="en-US" dirty="0"/>
              <a:t/>
            </a:r>
            <a:br>
              <a:rPr lang="en-US" dirty="0"/>
            </a:br>
            <a:r>
              <a:rPr lang="en-US" dirty="0"/>
              <a:t>Projection </a:t>
            </a:r>
            <a:r>
              <a:rPr lang="en-US" dirty="0">
                <a:solidFill>
                  <a:schemeClr val="tx1">
                    <a:lumMod val="50000"/>
                    <a:lumOff val="50000"/>
                  </a:schemeClr>
                </a:solidFill>
              </a:rPr>
              <a:t>Methods</a:t>
            </a:r>
            <a:r>
              <a:rPr lang="en-US" dirty="0"/>
              <a:t> </a:t>
            </a:r>
            <a:r>
              <a:rPr lang="en-US" dirty="0">
                <a:solidFill>
                  <a:schemeClr val="bg1">
                    <a:lumMod val="85000"/>
                  </a:schemeClr>
                </a:solidFill>
              </a:rPr>
              <a:t>for</a:t>
            </a:r>
            <a:r>
              <a:rPr lang="en-US" dirty="0">
                <a:solidFill>
                  <a:schemeClr val="bg1">
                    <a:lumMod val="65000"/>
                  </a:schemeClr>
                </a:solidFill>
              </a:rPr>
              <a:t/>
            </a:r>
            <a:br>
              <a:rPr lang="en-US" dirty="0">
                <a:solidFill>
                  <a:schemeClr val="bg1">
                    <a:lumMod val="65000"/>
                  </a:schemeClr>
                </a:solidFill>
              </a:rPr>
            </a:br>
            <a:r>
              <a:rPr lang="en-US" dirty="0">
                <a:solidFill>
                  <a:schemeClr val="tx1">
                    <a:lumMod val="50000"/>
                    <a:lumOff val="50000"/>
                  </a:schemeClr>
                </a:solidFill>
              </a:rPr>
              <a:t>Rendering</a:t>
            </a:r>
            <a:r>
              <a:rPr lang="en-US" dirty="0"/>
              <a:t> Virtual Reality</a:t>
            </a:r>
          </a:p>
        </p:txBody>
      </p:sp>
      <p:sp>
        <p:nvSpPr>
          <p:cNvPr id="3" name="Subtitle 2"/>
          <p:cNvSpPr>
            <a:spLocks noGrp="1"/>
          </p:cNvSpPr>
          <p:nvPr>
            <p:ph type="subTitle" idx="1"/>
          </p:nvPr>
        </p:nvSpPr>
        <p:spPr/>
        <p:txBody>
          <a:bodyPr/>
          <a:lstStyle/>
          <a:p>
            <a:r>
              <a:rPr lang="sv-SE" dirty="0"/>
              <a:t>Robert Toth, Jim Nilsson, Tomas Akenine-Möller</a:t>
            </a:r>
          </a:p>
          <a:p>
            <a:r>
              <a:rPr lang="sv-SE" dirty="0"/>
              <a:t>Intel Corporation</a:t>
            </a:r>
            <a:endParaRPr lang="en-US" dirty="0"/>
          </a:p>
        </p:txBody>
      </p:sp>
    </p:spTree>
    <p:extLst>
      <p:ext uri="{BB962C8B-B14F-4D97-AF65-F5344CB8AC3E}">
        <p14:creationId xmlns:p14="http://schemas.microsoft.com/office/powerpoint/2010/main" val="8557041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Insight</a:t>
            </a:r>
            <a:endParaRPr lang="en-US" dirty="0"/>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15000" contrast="45000"/>
                    </a14:imgEffect>
                  </a14:imgLayer>
                </a14:imgProps>
              </a:ext>
            </a:extLst>
          </a:blip>
          <a:stretch>
            <a:fillRect/>
          </a:stretch>
        </p:blipFill>
        <p:spPr>
          <a:xfrm>
            <a:off x="6868085" y="413184"/>
            <a:ext cx="3678326" cy="4120695"/>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rightnessContrast bright="-25000" contrast="45000"/>
                    </a14:imgEffect>
                  </a14:imgLayer>
                </a14:imgProps>
              </a:ext>
            </a:extLst>
          </a:blip>
          <a:stretch>
            <a:fillRect/>
          </a:stretch>
        </p:blipFill>
        <p:spPr>
          <a:xfrm>
            <a:off x="2338866" y="413185"/>
            <a:ext cx="3678326" cy="4120695"/>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34232" y="4716463"/>
            <a:ext cx="1946033" cy="1942973"/>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6543" y="4716463"/>
            <a:ext cx="1942973" cy="1942973"/>
          </a:xfrm>
          <a:prstGeom prst="rect">
            <a:avLst/>
          </a:prstGeom>
        </p:spPr>
      </p:pic>
    </p:spTree>
    <p:extLst>
      <p:ext uri="{BB962C8B-B14F-4D97-AF65-F5344CB8AC3E}">
        <p14:creationId xmlns:p14="http://schemas.microsoft.com/office/powerpoint/2010/main" val="17177068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_presentation_prio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sv-SE" dirty="0">
                <a:solidFill>
                  <a:schemeClr val="bg1"/>
                </a:solidFill>
              </a:rPr>
              <a:t>Prior methods</a:t>
            </a:r>
            <a:endParaRPr lang="en-US" dirty="0">
              <a:solidFill>
                <a:schemeClr val="bg1"/>
              </a:solidFill>
            </a:endParaRPr>
          </a:p>
        </p:txBody>
      </p:sp>
    </p:spTree>
    <p:extLst>
      <p:ext uri="{BB962C8B-B14F-4D97-AF65-F5344CB8AC3E}">
        <p14:creationId xmlns:p14="http://schemas.microsoft.com/office/powerpoint/2010/main" val="17442759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_presentation_propos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1999" cy="6857999"/>
          </a:xfrm>
          <a:prstGeom prst="rect">
            <a:avLst/>
          </a:prstGeom>
        </p:spPr>
      </p:pic>
      <p:sp>
        <p:nvSpPr>
          <p:cNvPr id="2" name="Title 1"/>
          <p:cNvSpPr>
            <a:spLocks noGrp="1"/>
          </p:cNvSpPr>
          <p:nvPr>
            <p:ph type="title"/>
          </p:nvPr>
        </p:nvSpPr>
        <p:spPr/>
        <p:txBody>
          <a:bodyPr/>
          <a:lstStyle/>
          <a:p>
            <a:r>
              <a:rPr lang="sv-SE" dirty="0">
                <a:solidFill>
                  <a:schemeClr val="bg1"/>
                </a:solidFill>
              </a:rPr>
              <a:t>Proposed class of projection sets</a:t>
            </a:r>
            <a:endParaRPr lang="en-US" dirty="0">
              <a:solidFill>
                <a:schemeClr val="bg1"/>
              </a:solidFill>
            </a:endParaRPr>
          </a:p>
        </p:txBody>
      </p:sp>
    </p:spTree>
    <p:extLst>
      <p:ext uri="{BB962C8B-B14F-4D97-AF65-F5344CB8AC3E}">
        <p14:creationId xmlns:p14="http://schemas.microsoft.com/office/powerpoint/2010/main" val="16600750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fi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sv-SE" dirty="0"/>
              <a:t>Projection plane configuration</a:t>
            </a:r>
            <a:endParaRPr lang="en-US" dirty="0"/>
          </a:p>
        </p:txBody>
      </p:sp>
    </p:spTree>
    <p:extLst>
      <p:ext uri="{BB962C8B-B14F-4D97-AF65-F5344CB8AC3E}">
        <p14:creationId xmlns:p14="http://schemas.microsoft.com/office/powerpoint/2010/main" val="179873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p:cNvGraphicFramePr>
            <a:graphicFrameLocks/>
          </p:cNvGraphicFramePr>
          <p:nvPr>
            <p:extLst>
              <p:ext uri="{D42A27DB-BD31-4B8C-83A1-F6EECF244321}">
                <p14:modId xmlns:p14="http://schemas.microsoft.com/office/powerpoint/2010/main" val="143112194"/>
              </p:ext>
            </p:extLst>
          </p:nvPr>
        </p:nvGraphicFramePr>
        <p:xfrm>
          <a:off x="396240" y="358140"/>
          <a:ext cx="11795760" cy="649986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sv-SE" dirty="0"/>
              <a:t>Results</a:t>
            </a:r>
            <a:endParaRPr lang="en-US" dirty="0"/>
          </a:p>
        </p:txBody>
      </p:sp>
      <p:grpSp>
        <p:nvGrpSpPr>
          <p:cNvPr id="4" name="Group 3"/>
          <p:cNvGrpSpPr/>
          <p:nvPr/>
        </p:nvGrpSpPr>
        <p:grpSpPr>
          <a:xfrm>
            <a:off x="1219200" y="1979255"/>
            <a:ext cx="2179504" cy="2870935"/>
            <a:chOff x="1281368" y="1971635"/>
            <a:chExt cx="2094476" cy="2870935"/>
          </a:xfrm>
        </p:grpSpPr>
        <p:sp>
          <p:nvSpPr>
            <p:cNvPr id="3" name="TextBox 2"/>
            <p:cNvSpPr txBox="1"/>
            <p:nvPr/>
          </p:nvSpPr>
          <p:spPr>
            <a:xfrm>
              <a:off x="2363408" y="3078480"/>
              <a:ext cx="314510" cy="400110"/>
            </a:xfrm>
            <a:prstGeom prst="rect">
              <a:avLst/>
            </a:prstGeom>
            <a:noFill/>
          </p:spPr>
          <p:txBody>
            <a:bodyPr wrap="none" rtlCol="0">
              <a:spAutoFit/>
            </a:bodyPr>
            <a:lstStyle/>
            <a:p>
              <a:pPr algn="ctr"/>
              <a:r>
                <a:rPr lang="en-US" sz="2000" dirty="0"/>
                <a:t>9</a:t>
              </a:r>
            </a:p>
          </p:txBody>
        </p:sp>
        <p:sp>
          <p:nvSpPr>
            <p:cNvPr id="5" name="TextBox 4"/>
            <p:cNvSpPr txBox="1"/>
            <p:nvPr/>
          </p:nvSpPr>
          <p:spPr>
            <a:xfrm>
              <a:off x="2710814" y="2118360"/>
              <a:ext cx="314510" cy="400110"/>
            </a:xfrm>
            <a:prstGeom prst="rect">
              <a:avLst/>
            </a:prstGeom>
            <a:noFill/>
          </p:spPr>
          <p:txBody>
            <a:bodyPr wrap="none" rtlCol="0">
              <a:spAutoFit/>
            </a:bodyPr>
            <a:lstStyle/>
            <a:p>
              <a:pPr algn="ctr"/>
              <a:r>
                <a:rPr lang="en-US" sz="2000" dirty="0"/>
                <a:t>4</a:t>
              </a:r>
            </a:p>
          </p:txBody>
        </p:sp>
        <p:sp>
          <p:nvSpPr>
            <p:cNvPr id="7" name="TextBox 6"/>
            <p:cNvSpPr txBox="1"/>
            <p:nvPr/>
          </p:nvSpPr>
          <p:spPr>
            <a:xfrm>
              <a:off x="3061334" y="1971635"/>
              <a:ext cx="314510" cy="400110"/>
            </a:xfrm>
            <a:prstGeom prst="rect">
              <a:avLst/>
            </a:prstGeom>
            <a:noFill/>
          </p:spPr>
          <p:txBody>
            <a:bodyPr wrap="none" rtlCol="0">
              <a:spAutoFit/>
            </a:bodyPr>
            <a:lstStyle/>
            <a:p>
              <a:pPr algn="ctr"/>
              <a:r>
                <a:rPr lang="en-US" sz="2000" dirty="0"/>
                <a:t>9</a:t>
              </a:r>
            </a:p>
          </p:txBody>
        </p:sp>
        <p:sp>
          <p:nvSpPr>
            <p:cNvPr id="8" name="TextBox 7"/>
            <p:cNvSpPr txBox="1"/>
            <p:nvPr/>
          </p:nvSpPr>
          <p:spPr>
            <a:xfrm>
              <a:off x="1636394" y="3614166"/>
              <a:ext cx="314510" cy="400110"/>
            </a:xfrm>
            <a:prstGeom prst="rect">
              <a:avLst/>
            </a:prstGeom>
            <a:noFill/>
          </p:spPr>
          <p:txBody>
            <a:bodyPr wrap="none" rtlCol="0">
              <a:spAutoFit/>
            </a:bodyPr>
            <a:lstStyle/>
            <a:p>
              <a:pPr algn="ctr"/>
              <a:r>
                <a:rPr lang="en-US" sz="2000" dirty="0"/>
                <a:t>4</a:t>
              </a:r>
            </a:p>
          </p:txBody>
        </p:sp>
        <p:sp>
          <p:nvSpPr>
            <p:cNvPr id="9" name="TextBox 8"/>
            <p:cNvSpPr txBox="1"/>
            <p:nvPr/>
          </p:nvSpPr>
          <p:spPr>
            <a:xfrm>
              <a:off x="2000762" y="3320937"/>
              <a:ext cx="314510" cy="400110"/>
            </a:xfrm>
            <a:prstGeom prst="rect">
              <a:avLst/>
            </a:prstGeom>
            <a:noFill/>
          </p:spPr>
          <p:txBody>
            <a:bodyPr wrap="none" rtlCol="0">
              <a:spAutoFit/>
            </a:bodyPr>
            <a:lstStyle/>
            <a:p>
              <a:pPr algn="ctr"/>
              <a:r>
                <a:rPr lang="en-US" sz="2000" dirty="0"/>
                <a:t>5</a:t>
              </a:r>
            </a:p>
          </p:txBody>
        </p:sp>
        <p:sp>
          <p:nvSpPr>
            <p:cNvPr id="10" name="TextBox 9"/>
            <p:cNvSpPr txBox="1"/>
            <p:nvPr/>
          </p:nvSpPr>
          <p:spPr>
            <a:xfrm>
              <a:off x="1281368" y="4442460"/>
              <a:ext cx="314510" cy="400110"/>
            </a:xfrm>
            <a:prstGeom prst="rect">
              <a:avLst/>
            </a:prstGeom>
            <a:noFill/>
          </p:spPr>
          <p:txBody>
            <a:bodyPr wrap="none" rtlCol="0">
              <a:spAutoFit/>
            </a:bodyPr>
            <a:lstStyle/>
            <a:p>
              <a:pPr algn="ctr"/>
              <a:r>
                <a:rPr lang="en-US" sz="2000" dirty="0"/>
                <a:t>1</a:t>
              </a:r>
            </a:p>
          </p:txBody>
        </p:sp>
      </p:grpSp>
      <p:pic>
        <p:nvPicPr>
          <p:cNvPr id="13" name="Picture 12"/>
          <p:cNvPicPr>
            <a:picLocks noChangeAspect="1"/>
          </p:cNvPicPr>
          <p:nvPr/>
        </p:nvPicPr>
        <p:blipFill>
          <a:blip r:embed="rId4"/>
          <a:stretch>
            <a:fillRect/>
          </a:stretch>
        </p:blipFill>
        <p:spPr>
          <a:xfrm>
            <a:off x="4170916" y="986573"/>
            <a:ext cx="7912800" cy="1392792"/>
          </a:xfrm>
          <a:prstGeom prst="rect">
            <a:avLst/>
          </a:prstGeom>
        </p:spPr>
      </p:pic>
    </p:spTree>
    <p:extLst>
      <p:ext uri="{BB962C8B-B14F-4D97-AF65-F5344CB8AC3E}">
        <p14:creationId xmlns:p14="http://schemas.microsoft.com/office/powerpoint/2010/main" val="110105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Rendering projections</a:t>
            </a:r>
            <a:endParaRPr lang="en-US" dirty="0"/>
          </a:p>
        </p:txBody>
      </p:sp>
      <p:grpSp>
        <p:nvGrpSpPr>
          <p:cNvPr id="16" name="Group 15"/>
          <p:cNvGrpSpPr/>
          <p:nvPr/>
        </p:nvGrpSpPr>
        <p:grpSpPr>
          <a:xfrm>
            <a:off x="2846328" y="1141281"/>
            <a:ext cx="6817450" cy="5513901"/>
            <a:chOff x="3341305" y="1083537"/>
            <a:chExt cx="7033352" cy="5688522"/>
          </a:xfrm>
        </p:grpSpPr>
        <p:sp>
          <p:nvSpPr>
            <p:cNvPr id="14" name="Rectangle 13"/>
            <p:cNvSpPr/>
            <p:nvPr/>
          </p:nvSpPr>
          <p:spPr>
            <a:xfrm>
              <a:off x="3341305" y="1083537"/>
              <a:ext cx="7033352" cy="5688522"/>
            </a:xfrm>
            <a:prstGeom prst="rect">
              <a:avLst/>
            </a:prstGeom>
            <a:pattFill prst="lgCheck">
              <a:fgClr>
                <a:schemeClr val="bg2">
                  <a:lumMod val="90000"/>
                </a:schemeClr>
              </a:fgClr>
              <a:bgClr>
                <a:schemeClr val="bg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6833" y="1223331"/>
              <a:ext cx="1928877" cy="1295870"/>
            </a:xfrm>
            <a:prstGeom prst="rect">
              <a:avLst/>
            </a:prstGeom>
            <a:ln w="25400">
              <a:solidFill>
                <a:schemeClr val="accent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4165" y="1230473"/>
              <a:ext cx="2400644" cy="1283926"/>
            </a:xfrm>
            <a:prstGeom prst="rect">
              <a:avLst/>
            </a:prstGeom>
            <a:ln w="25400">
              <a:solidFill>
                <a:schemeClr val="accent1"/>
              </a:solid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4004" y="1111038"/>
              <a:ext cx="2293153" cy="1403361"/>
            </a:xfrm>
            <a:prstGeom prst="rect">
              <a:avLst/>
            </a:prstGeom>
            <a:ln w="25400">
              <a:solidFill>
                <a:schemeClr val="accent1"/>
              </a:solidFill>
            </a:ln>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9002" y="2996657"/>
              <a:ext cx="1636260" cy="2317039"/>
            </a:xfrm>
            <a:prstGeom prst="rect">
              <a:avLst/>
            </a:prstGeom>
            <a:ln w="25400">
              <a:solidFill>
                <a:schemeClr val="accent1"/>
              </a:solidFill>
            </a:ln>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2959" y="2546241"/>
              <a:ext cx="2693260" cy="2770893"/>
            </a:xfrm>
            <a:prstGeom prst="rect">
              <a:avLst/>
            </a:prstGeom>
            <a:ln w="25400">
              <a:solidFill>
                <a:schemeClr val="accent1"/>
              </a:solidFill>
            </a:ln>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55416" y="2541900"/>
              <a:ext cx="2591741" cy="2764921"/>
            </a:xfrm>
            <a:prstGeom prst="rect">
              <a:avLst/>
            </a:prstGeom>
            <a:ln w="25400">
              <a:solidFill>
                <a:schemeClr val="accent1"/>
              </a:solidFill>
            </a:ln>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73512" y="5343851"/>
              <a:ext cx="1922904" cy="1301841"/>
            </a:xfrm>
            <a:prstGeom prst="rect">
              <a:avLst/>
            </a:prstGeom>
            <a:ln w="25400">
              <a:solidFill>
                <a:schemeClr val="accent1"/>
              </a:solidFill>
            </a:ln>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24165" y="5341197"/>
              <a:ext cx="2400644" cy="1283926"/>
            </a:xfrm>
            <a:prstGeom prst="rect">
              <a:avLst/>
            </a:prstGeom>
            <a:ln w="25400">
              <a:solidFill>
                <a:schemeClr val="accent1"/>
              </a:solidFill>
            </a:ln>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59975" y="5341197"/>
              <a:ext cx="2287181" cy="1403362"/>
            </a:xfrm>
            <a:prstGeom prst="rect">
              <a:avLst/>
            </a:prstGeom>
            <a:ln w="25400">
              <a:solidFill>
                <a:schemeClr val="accent1"/>
              </a:solidFill>
            </a:ln>
          </p:spPr>
        </p:pic>
      </p:grpSp>
    </p:spTree>
    <p:extLst>
      <p:ext uri="{BB962C8B-B14F-4D97-AF65-F5344CB8AC3E}">
        <p14:creationId xmlns:p14="http://schemas.microsoft.com/office/powerpoint/2010/main" val="7094621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Implementation #1: Outer loop over views</a:t>
            </a:r>
            <a:endParaRPr lang="en-US" dirty="0"/>
          </a:p>
        </p:txBody>
      </p:sp>
      <p:sp>
        <p:nvSpPr>
          <p:cNvPr id="5" name="Text Placeholder 4"/>
          <p:cNvSpPr>
            <a:spLocks noGrp="1"/>
          </p:cNvSpPr>
          <p:nvPr>
            <p:ph type="body" idx="1"/>
          </p:nvPr>
        </p:nvSpPr>
        <p:spPr/>
        <p:txBody>
          <a:bodyPr/>
          <a:lstStyle/>
          <a:p>
            <a:r>
              <a:rPr lang="en-US" dirty="0"/>
              <a:t>Application</a:t>
            </a:r>
          </a:p>
        </p:txBody>
      </p:sp>
      <p:sp>
        <p:nvSpPr>
          <p:cNvPr id="3" name="Content Placeholder 2"/>
          <p:cNvSpPr>
            <a:spLocks noGrp="1"/>
          </p:cNvSpPr>
          <p:nvPr>
            <p:ph sz="half" idx="2"/>
          </p:nvPr>
        </p:nvSpPr>
        <p:spPr/>
        <p:txBody>
          <a:bodyPr/>
          <a:lstStyle/>
          <a:p>
            <a:pPr marL="0" indent="0">
              <a:buNone/>
            </a:pPr>
            <a:r>
              <a:rPr lang="en-US" dirty="0"/>
              <a:t>for each view:</a:t>
            </a:r>
          </a:p>
          <a:p>
            <a:pPr marL="0" indent="0">
              <a:buNone/>
            </a:pPr>
            <a:r>
              <a:rPr lang="en-US" dirty="0"/>
              <a:t>	set view state</a:t>
            </a:r>
          </a:p>
          <a:p>
            <a:pPr marL="0" indent="0">
              <a:buNone/>
            </a:pPr>
            <a:r>
              <a:rPr lang="en-US" dirty="0"/>
              <a:t>	for each object:</a:t>
            </a:r>
          </a:p>
          <a:p>
            <a:pPr marL="0" indent="0">
              <a:buNone/>
            </a:pPr>
            <a:r>
              <a:rPr lang="en-US" dirty="0"/>
              <a:t>		</a:t>
            </a:r>
            <a:r>
              <a:rPr lang="en-US" dirty="0">
                <a:solidFill>
                  <a:schemeClr val="accent2"/>
                </a:solidFill>
              </a:rPr>
              <a:t>set object state</a:t>
            </a:r>
          </a:p>
          <a:p>
            <a:pPr marL="0" indent="0">
              <a:buNone/>
            </a:pPr>
            <a:r>
              <a:rPr lang="en-US" dirty="0"/>
              <a:t>		</a:t>
            </a:r>
            <a:r>
              <a:rPr lang="en-US" dirty="0">
                <a:solidFill>
                  <a:schemeClr val="accent2"/>
                </a:solidFill>
              </a:rPr>
              <a:t>issue draw</a:t>
            </a:r>
          </a:p>
        </p:txBody>
      </p:sp>
      <p:sp>
        <p:nvSpPr>
          <p:cNvPr id="6" name="Text Placeholder 5"/>
          <p:cNvSpPr>
            <a:spLocks noGrp="1"/>
          </p:cNvSpPr>
          <p:nvPr>
            <p:ph type="body" sz="quarter" idx="3"/>
          </p:nvPr>
        </p:nvSpPr>
        <p:spPr/>
        <p:txBody>
          <a:bodyPr/>
          <a:lstStyle/>
          <a:p>
            <a:r>
              <a:rPr lang="en-US" dirty="0"/>
              <a:t>Shaders</a:t>
            </a:r>
          </a:p>
        </p:txBody>
      </p:sp>
      <p:sp>
        <p:nvSpPr>
          <p:cNvPr id="7" name="Content Placeholder 6"/>
          <p:cNvSpPr>
            <a:spLocks noGrp="1"/>
          </p:cNvSpPr>
          <p:nvPr>
            <p:ph sz="quarter" idx="4"/>
          </p:nvPr>
        </p:nvSpPr>
        <p:spPr/>
        <p:txBody>
          <a:bodyPr/>
          <a:lstStyle/>
          <a:p>
            <a:pPr marL="0" indent="0">
              <a:buNone/>
            </a:pPr>
            <a:r>
              <a:rPr lang="en-US" dirty="0"/>
              <a:t>trivial</a:t>
            </a:r>
          </a:p>
        </p:txBody>
      </p:sp>
    </p:spTree>
    <p:extLst>
      <p:ext uri="{BB962C8B-B14F-4D97-AF65-F5344CB8AC3E}">
        <p14:creationId xmlns:p14="http://schemas.microsoft.com/office/powerpoint/2010/main" val="38685376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Implementation #2: Inner loop over views</a:t>
            </a:r>
            <a:endParaRPr lang="en-US" dirty="0"/>
          </a:p>
        </p:txBody>
      </p:sp>
      <p:sp>
        <p:nvSpPr>
          <p:cNvPr id="5" name="Text Placeholder 4"/>
          <p:cNvSpPr>
            <a:spLocks noGrp="1"/>
          </p:cNvSpPr>
          <p:nvPr>
            <p:ph type="body" idx="1"/>
          </p:nvPr>
        </p:nvSpPr>
        <p:spPr/>
        <p:txBody>
          <a:bodyPr/>
          <a:lstStyle/>
          <a:p>
            <a:r>
              <a:rPr lang="en-US" dirty="0"/>
              <a:t>Application</a:t>
            </a:r>
          </a:p>
        </p:txBody>
      </p:sp>
      <p:sp>
        <p:nvSpPr>
          <p:cNvPr id="3" name="Content Placeholder 2"/>
          <p:cNvSpPr>
            <a:spLocks noGrp="1"/>
          </p:cNvSpPr>
          <p:nvPr>
            <p:ph sz="half" idx="2"/>
          </p:nvPr>
        </p:nvSpPr>
        <p:spPr/>
        <p:txBody>
          <a:bodyPr/>
          <a:lstStyle/>
          <a:p>
            <a:pPr marL="0" indent="0">
              <a:buNone/>
            </a:pPr>
            <a:r>
              <a:rPr lang="en-US" dirty="0"/>
              <a:t>for each object:</a:t>
            </a:r>
          </a:p>
          <a:p>
            <a:pPr marL="0" indent="0">
              <a:buNone/>
            </a:pPr>
            <a:r>
              <a:rPr lang="en-US" dirty="0"/>
              <a:t>	set object state</a:t>
            </a:r>
          </a:p>
          <a:p>
            <a:pPr marL="0" indent="0">
              <a:buNone/>
            </a:pPr>
            <a:r>
              <a:rPr lang="en-US" dirty="0"/>
              <a:t>	for each view:</a:t>
            </a:r>
          </a:p>
          <a:p>
            <a:pPr marL="0" indent="0">
              <a:buNone/>
            </a:pPr>
            <a:r>
              <a:rPr lang="en-US" dirty="0"/>
              <a:t>		</a:t>
            </a:r>
            <a:r>
              <a:rPr lang="en-US" dirty="0">
                <a:solidFill>
                  <a:schemeClr val="accent2"/>
                </a:solidFill>
              </a:rPr>
              <a:t>set view state</a:t>
            </a:r>
          </a:p>
          <a:p>
            <a:pPr marL="0" indent="0">
              <a:buNone/>
            </a:pPr>
            <a:r>
              <a:rPr lang="en-US" dirty="0"/>
              <a:t>		</a:t>
            </a:r>
            <a:r>
              <a:rPr lang="en-US" dirty="0">
                <a:solidFill>
                  <a:schemeClr val="accent2"/>
                </a:solidFill>
              </a:rPr>
              <a:t>issue draw</a:t>
            </a:r>
          </a:p>
          <a:p>
            <a:pPr marL="0" indent="0">
              <a:buNone/>
            </a:pPr>
            <a:endParaRPr lang="en-US" dirty="0"/>
          </a:p>
        </p:txBody>
      </p:sp>
      <p:sp>
        <p:nvSpPr>
          <p:cNvPr id="6" name="Text Placeholder 5"/>
          <p:cNvSpPr>
            <a:spLocks noGrp="1"/>
          </p:cNvSpPr>
          <p:nvPr>
            <p:ph type="body" sz="quarter" idx="3"/>
          </p:nvPr>
        </p:nvSpPr>
        <p:spPr/>
        <p:txBody>
          <a:bodyPr/>
          <a:lstStyle/>
          <a:p>
            <a:r>
              <a:rPr lang="en-US" dirty="0"/>
              <a:t>Shaders</a:t>
            </a:r>
          </a:p>
        </p:txBody>
      </p:sp>
      <p:sp>
        <p:nvSpPr>
          <p:cNvPr id="7" name="Content Placeholder 6"/>
          <p:cNvSpPr>
            <a:spLocks noGrp="1"/>
          </p:cNvSpPr>
          <p:nvPr>
            <p:ph sz="quarter" idx="4"/>
          </p:nvPr>
        </p:nvSpPr>
        <p:spPr/>
        <p:txBody>
          <a:bodyPr/>
          <a:lstStyle/>
          <a:p>
            <a:pPr marL="0" indent="0">
              <a:buNone/>
            </a:pPr>
            <a:r>
              <a:rPr lang="en-US" dirty="0"/>
              <a:t>trivial</a:t>
            </a:r>
          </a:p>
        </p:txBody>
      </p:sp>
    </p:spTree>
    <p:extLst>
      <p:ext uri="{BB962C8B-B14F-4D97-AF65-F5344CB8AC3E}">
        <p14:creationId xmlns:p14="http://schemas.microsoft.com/office/powerpoint/2010/main" val="29068464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Implementation #3: Geometry shader</a:t>
            </a:r>
            <a:endParaRPr lang="en-US" dirty="0"/>
          </a:p>
        </p:txBody>
      </p:sp>
      <p:sp>
        <p:nvSpPr>
          <p:cNvPr id="5" name="Text Placeholder 4"/>
          <p:cNvSpPr>
            <a:spLocks noGrp="1"/>
          </p:cNvSpPr>
          <p:nvPr>
            <p:ph type="body" idx="1"/>
          </p:nvPr>
        </p:nvSpPr>
        <p:spPr/>
        <p:txBody>
          <a:bodyPr/>
          <a:lstStyle/>
          <a:p>
            <a:r>
              <a:rPr lang="en-US" dirty="0"/>
              <a:t>Application</a:t>
            </a:r>
          </a:p>
        </p:txBody>
      </p:sp>
      <p:sp>
        <p:nvSpPr>
          <p:cNvPr id="3" name="Content Placeholder 2"/>
          <p:cNvSpPr>
            <a:spLocks noGrp="1"/>
          </p:cNvSpPr>
          <p:nvPr>
            <p:ph sz="half" idx="2"/>
          </p:nvPr>
        </p:nvSpPr>
        <p:spPr/>
        <p:txBody>
          <a:bodyPr/>
          <a:lstStyle/>
          <a:p>
            <a:pPr marL="0" indent="0">
              <a:buNone/>
            </a:pPr>
            <a:r>
              <a:rPr lang="en-US" dirty="0"/>
              <a:t>set view state</a:t>
            </a:r>
          </a:p>
          <a:p>
            <a:pPr marL="0" indent="0">
              <a:buNone/>
            </a:pPr>
            <a:r>
              <a:rPr lang="en-US" dirty="0"/>
              <a:t>for each object:</a:t>
            </a:r>
          </a:p>
          <a:p>
            <a:pPr marL="0" indent="0">
              <a:buNone/>
            </a:pPr>
            <a:r>
              <a:rPr lang="en-US" dirty="0"/>
              <a:t>	set object state</a:t>
            </a:r>
          </a:p>
          <a:p>
            <a:pPr marL="0" indent="0">
              <a:buNone/>
            </a:pPr>
            <a:r>
              <a:rPr lang="en-US" dirty="0"/>
              <a:t>	issue draw</a:t>
            </a:r>
          </a:p>
          <a:p>
            <a:pPr marL="0" indent="0">
              <a:buNone/>
            </a:pPr>
            <a:endParaRPr lang="en-US" dirty="0"/>
          </a:p>
        </p:txBody>
      </p:sp>
      <p:sp>
        <p:nvSpPr>
          <p:cNvPr id="6" name="Text Placeholder 5"/>
          <p:cNvSpPr>
            <a:spLocks noGrp="1"/>
          </p:cNvSpPr>
          <p:nvPr>
            <p:ph type="body" sz="quarter" idx="3"/>
          </p:nvPr>
        </p:nvSpPr>
        <p:spPr/>
        <p:txBody>
          <a:bodyPr/>
          <a:lstStyle/>
          <a:p>
            <a:r>
              <a:rPr lang="en-US" dirty="0"/>
              <a:t>Geometry shader</a:t>
            </a:r>
          </a:p>
        </p:txBody>
      </p:sp>
      <p:sp>
        <p:nvSpPr>
          <p:cNvPr id="4" name="Content Placeholder 3"/>
          <p:cNvSpPr>
            <a:spLocks noGrp="1"/>
          </p:cNvSpPr>
          <p:nvPr>
            <p:ph sz="quarter" idx="4"/>
          </p:nvPr>
        </p:nvSpPr>
        <p:spPr/>
        <p:txBody>
          <a:bodyPr/>
          <a:lstStyle/>
          <a:p>
            <a:pPr marL="0" indent="0">
              <a:buNone/>
            </a:pPr>
            <a:r>
              <a:rPr lang="en-US" dirty="0"/>
              <a:t>for each view i:</a:t>
            </a:r>
          </a:p>
          <a:p>
            <a:pPr marL="0" indent="0">
              <a:buNone/>
            </a:pPr>
            <a:r>
              <a:rPr lang="en-US" dirty="0"/>
              <a:t>	for each vertex v:</a:t>
            </a:r>
          </a:p>
          <a:p>
            <a:pPr marL="0" indent="0">
              <a:buNone/>
            </a:pPr>
            <a:r>
              <a:rPr lang="en-US" dirty="0"/>
              <a:t>		v’ = transform(v, </a:t>
            </a:r>
            <a:r>
              <a:rPr lang="en-US" dirty="0" err="1"/>
              <a:t>i</a:t>
            </a:r>
            <a:r>
              <a:rPr lang="en-US" dirty="0"/>
              <a:t>)</a:t>
            </a:r>
          </a:p>
          <a:p>
            <a:pPr marL="0" indent="0">
              <a:buNone/>
            </a:pPr>
            <a:r>
              <a:rPr lang="en-US" dirty="0"/>
              <a:t>		</a:t>
            </a:r>
            <a:r>
              <a:rPr lang="en-US" dirty="0" err="1"/>
              <a:t>output.Append</a:t>
            </a:r>
            <a:r>
              <a:rPr lang="en-US" dirty="0"/>
              <a:t>(v’)</a:t>
            </a:r>
          </a:p>
          <a:p>
            <a:pPr marL="0" indent="0">
              <a:buNone/>
            </a:pPr>
            <a:r>
              <a:rPr lang="en-US" dirty="0"/>
              <a:t>	</a:t>
            </a:r>
            <a:r>
              <a:rPr lang="en-US" dirty="0" err="1"/>
              <a:t>output.RestartStrip</a:t>
            </a:r>
            <a:r>
              <a:rPr lang="en-US" dirty="0"/>
              <a:t>()</a:t>
            </a:r>
          </a:p>
        </p:txBody>
      </p:sp>
    </p:spTree>
    <p:extLst>
      <p:ext uri="{BB962C8B-B14F-4D97-AF65-F5344CB8AC3E}">
        <p14:creationId xmlns:p14="http://schemas.microsoft.com/office/powerpoint/2010/main" val="975178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Implementation #3: Geometry shader</a:t>
            </a:r>
            <a:endParaRPr lang="en-US" dirty="0"/>
          </a:p>
        </p:txBody>
      </p:sp>
      <p:grpSp>
        <p:nvGrpSpPr>
          <p:cNvPr id="47" name="Group 46"/>
          <p:cNvGrpSpPr/>
          <p:nvPr/>
        </p:nvGrpSpPr>
        <p:grpSpPr>
          <a:xfrm>
            <a:off x="746790" y="1994022"/>
            <a:ext cx="3178098" cy="2854713"/>
            <a:chOff x="1748565" y="2948445"/>
            <a:chExt cx="3178098" cy="2854713"/>
          </a:xfrm>
        </p:grpSpPr>
        <p:sp>
          <p:nvSpPr>
            <p:cNvPr id="8" name="Isosceles Triangle 7"/>
            <p:cNvSpPr/>
            <p:nvPr/>
          </p:nvSpPr>
          <p:spPr>
            <a:xfrm>
              <a:off x="2454809" y="2948449"/>
              <a:ext cx="706244" cy="951571"/>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a:off x="3163537" y="2948449"/>
              <a:ext cx="706244" cy="951571"/>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p:nvSpPr>
          <p:spPr>
            <a:xfrm>
              <a:off x="3869781" y="2948448"/>
              <a:ext cx="706244" cy="951571"/>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flipV="1">
              <a:off x="2807931" y="2948447"/>
              <a:ext cx="706244" cy="951571"/>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flipV="1">
              <a:off x="3514175" y="2948445"/>
              <a:ext cx="706244" cy="951571"/>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flipV="1">
              <a:off x="4220419" y="2948445"/>
              <a:ext cx="706244" cy="951571"/>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p:cNvSpPr/>
            <p:nvPr/>
          </p:nvSpPr>
          <p:spPr>
            <a:xfrm>
              <a:off x="2101687" y="3900020"/>
              <a:ext cx="706244" cy="951571"/>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p:cNvSpPr/>
            <p:nvPr/>
          </p:nvSpPr>
          <p:spPr>
            <a:xfrm>
              <a:off x="2810415" y="3900020"/>
              <a:ext cx="706244" cy="951571"/>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p:cNvSpPr/>
            <p:nvPr/>
          </p:nvSpPr>
          <p:spPr>
            <a:xfrm>
              <a:off x="3516659" y="3900019"/>
              <a:ext cx="706244" cy="951571"/>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p:cNvSpPr/>
            <p:nvPr/>
          </p:nvSpPr>
          <p:spPr>
            <a:xfrm flipV="1">
              <a:off x="2454809" y="3900018"/>
              <a:ext cx="706244" cy="951571"/>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p:cNvSpPr/>
            <p:nvPr/>
          </p:nvSpPr>
          <p:spPr>
            <a:xfrm flipV="1">
              <a:off x="3161053" y="3900016"/>
              <a:ext cx="706244" cy="951571"/>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39"/>
            <p:cNvSpPr/>
            <p:nvPr/>
          </p:nvSpPr>
          <p:spPr>
            <a:xfrm flipV="1">
              <a:off x="3867297" y="3900016"/>
              <a:ext cx="706244" cy="951571"/>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p:cNvSpPr/>
            <p:nvPr/>
          </p:nvSpPr>
          <p:spPr>
            <a:xfrm>
              <a:off x="1748565" y="4851587"/>
              <a:ext cx="706244" cy="951571"/>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p:cNvSpPr/>
            <p:nvPr/>
          </p:nvSpPr>
          <p:spPr>
            <a:xfrm>
              <a:off x="2457293" y="4851587"/>
              <a:ext cx="706244" cy="951571"/>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p:cNvSpPr/>
            <p:nvPr/>
          </p:nvSpPr>
          <p:spPr>
            <a:xfrm>
              <a:off x="3163537" y="4851586"/>
              <a:ext cx="706244" cy="951571"/>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p:cNvSpPr/>
            <p:nvPr/>
          </p:nvSpPr>
          <p:spPr>
            <a:xfrm flipV="1">
              <a:off x="2101687" y="4851585"/>
              <a:ext cx="706244" cy="951571"/>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44"/>
            <p:cNvSpPr/>
            <p:nvPr/>
          </p:nvSpPr>
          <p:spPr>
            <a:xfrm flipV="1">
              <a:off x="2807931" y="4851583"/>
              <a:ext cx="706244" cy="951571"/>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p:cNvSpPr/>
            <p:nvPr/>
          </p:nvSpPr>
          <p:spPr>
            <a:xfrm flipV="1">
              <a:off x="3514175" y="4851583"/>
              <a:ext cx="706244" cy="951571"/>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6701335" y="2038906"/>
            <a:ext cx="2972367" cy="2764947"/>
            <a:chOff x="1748567" y="2948445"/>
            <a:chExt cx="2972367" cy="2764947"/>
          </a:xfrm>
        </p:grpSpPr>
        <p:sp>
          <p:nvSpPr>
            <p:cNvPr id="49" name="Isosceles Triangle 48"/>
            <p:cNvSpPr/>
            <p:nvPr/>
          </p:nvSpPr>
          <p:spPr>
            <a:xfrm>
              <a:off x="2454811" y="2948449"/>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49"/>
            <p:cNvSpPr/>
            <p:nvPr/>
          </p:nvSpPr>
          <p:spPr>
            <a:xfrm>
              <a:off x="3163539" y="2948449"/>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Isosceles Triangle 50"/>
            <p:cNvSpPr/>
            <p:nvPr/>
          </p:nvSpPr>
          <p:spPr>
            <a:xfrm>
              <a:off x="3869783" y="2948448"/>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sosceles Triangle 51"/>
            <p:cNvSpPr/>
            <p:nvPr/>
          </p:nvSpPr>
          <p:spPr>
            <a:xfrm flipV="1">
              <a:off x="2807933" y="2948447"/>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Isosceles Triangle 52"/>
            <p:cNvSpPr/>
            <p:nvPr/>
          </p:nvSpPr>
          <p:spPr>
            <a:xfrm flipV="1">
              <a:off x="3514177" y="2948445"/>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Isosceles Triangle 53"/>
            <p:cNvSpPr/>
            <p:nvPr/>
          </p:nvSpPr>
          <p:spPr>
            <a:xfrm flipV="1">
              <a:off x="4220421" y="2948445"/>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p:cNvSpPr/>
            <p:nvPr/>
          </p:nvSpPr>
          <p:spPr>
            <a:xfrm>
              <a:off x="2101689" y="3900020"/>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p:cNvSpPr/>
            <p:nvPr/>
          </p:nvSpPr>
          <p:spPr>
            <a:xfrm>
              <a:off x="2810417" y="3900020"/>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p:cNvSpPr/>
            <p:nvPr/>
          </p:nvSpPr>
          <p:spPr>
            <a:xfrm>
              <a:off x="3516661" y="3900019"/>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p:cNvSpPr/>
            <p:nvPr/>
          </p:nvSpPr>
          <p:spPr>
            <a:xfrm flipV="1">
              <a:off x="2454811" y="3900018"/>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p:cNvSpPr/>
            <p:nvPr/>
          </p:nvSpPr>
          <p:spPr>
            <a:xfrm flipV="1">
              <a:off x="3161055" y="3900016"/>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59"/>
            <p:cNvSpPr/>
            <p:nvPr/>
          </p:nvSpPr>
          <p:spPr>
            <a:xfrm flipV="1">
              <a:off x="3867299" y="3900016"/>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p:nvSpPr>
          <p:spPr>
            <a:xfrm>
              <a:off x="1748567" y="4851587"/>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p:cNvSpPr/>
            <p:nvPr/>
          </p:nvSpPr>
          <p:spPr>
            <a:xfrm>
              <a:off x="2457295" y="4851587"/>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sosceles Triangle 62"/>
            <p:cNvSpPr/>
            <p:nvPr/>
          </p:nvSpPr>
          <p:spPr>
            <a:xfrm>
              <a:off x="3163539" y="4851586"/>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Isosceles Triangle 63"/>
            <p:cNvSpPr/>
            <p:nvPr/>
          </p:nvSpPr>
          <p:spPr>
            <a:xfrm flipV="1">
              <a:off x="2101689" y="4851585"/>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Isosceles Triangle 64"/>
            <p:cNvSpPr/>
            <p:nvPr/>
          </p:nvSpPr>
          <p:spPr>
            <a:xfrm flipV="1">
              <a:off x="2807933" y="4851583"/>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p:cNvSpPr/>
            <p:nvPr/>
          </p:nvSpPr>
          <p:spPr>
            <a:xfrm flipV="1">
              <a:off x="3514177" y="4851583"/>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7" name="Group 66"/>
          <p:cNvGrpSpPr/>
          <p:nvPr/>
        </p:nvGrpSpPr>
        <p:grpSpPr>
          <a:xfrm>
            <a:off x="4512634" y="1574802"/>
            <a:ext cx="2972367" cy="2764947"/>
            <a:chOff x="1748567" y="2948445"/>
            <a:chExt cx="2972367" cy="2764947"/>
          </a:xfrm>
        </p:grpSpPr>
        <p:sp>
          <p:nvSpPr>
            <p:cNvPr id="68" name="Isosceles Triangle 67"/>
            <p:cNvSpPr/>
            <p:nvPr/>
          </p:nvSpPr>
          <p:spPr>
            <a:xfrm>
              <a:off x="2454811" y="2948449"/>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Isosceles Triangle 68"/>
            <p:cNvSpPr/>
            <p:nvPr/>
          </p:nvSpPr>
          <p:spPr>
            <a:xfrm>
              <a:off x="3163539" y="2948449"/>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Isosceles Triangle 69"/>
            <p:cNvSpPr/>
            <p:nvPr/>
          </p:nvSpPr>
          <p:spPr>
            <a:xfrm>
              <a:off x="3869783" y="2948448"/>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Isosceles Triangle 70"/>
            <p:cNvSpPr/>
            <p:nvPr/>
          </p:nvSpPr>
          <p:spPr>
            <a:xfrm flipV="1">
              <a:off x="2807933" y="2948447"/>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Isosceles Triangle 71"/>
            <p:cNvSpPr/>
            <p:nvPr/>
          </p:nvSpPr>
          <p:spPr>
            <a:xfrm flipV="1">
              <a:off x="3514177" y="2948445"/>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Isosceles Triangle 72"/>
            <p:cNvSpPr/>
            <p:nvPr/>
          </p:nvSpPr>
          <p:spPr>
            <a:xfrm flipV="1">
              <a:off x="4220421" y="2948445"/>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Isosceles Triangle 73"/>
            <p:cNvSpPr/>
            <p:nvPr/>
          </p:nvSpPr>
          <p:spPr>
            <a:xfrm>
              <a:off x="2101689" y="3900020"/>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Isosceles Triangle 74"/>
            <p:cNvSpPr/>
            <p:nvPr/>
          </p:nvSpPr>
          <p:spPr>
            <a:xfrm>
              <a:off x="2810417" y="3900020"/>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p:cNvSpPr/>
            <p:nvPr/>
          </p:nvSpPr>
          <p:spPr>
            <a:xfrm>
              <a:off x="3516661" y="3900019"/>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p:cNvSpPr/>
            <p:nvPr/>
          </p:nvSpPr>
          <p:spPr>
            <a:xfrm flipV="1">
              <a:off x="2454811" y="3900018"/>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p:cNvSpPr/>
            <p:nvPr/>
          </p:nvSpPr>
          <p:spPr>
            <a:xfrm flipV="1">
              <a:off x="3161055" y="3900016"/>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p:cNvSpPr/>
            <p:nvPr/>
          </p:nvSpPr>
          <p:spPr>
            <a:xfrm flipV="1">
              <a:off x="3867299" y="3900016"/>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Isosceles Triangle 79"/>
            <p:cNvSpPr/>
            <p:nvPr/>
          </p:nvSpPr>
          <p:spPr>
            <a:xfrm>
              <a:off x="1748567" y="4851587"/>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80"/>
            <p:cNvSpPr/>
            <p:nvPr/>
          </p:nvSpPr>
          <p:spPr>
            <a:xfrm>
              <a:off x="2457295" y="4851587"/>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Isosceles Triangle 81"/>
            <p:cNvSpPr/>
            <p:nvPr/>
          </p:nvSpPr>
          <p:spPr>
            <a:xfrm>
              <a:off x="3163539" y="4851586"/>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Isosceles Triangle 82"/>
            <p:cNvSpPr/>
            <p:nvPr/>
          </p:nvSpPr>
          <p:spPr>
            <a:xfrm flipV="1">
              <a:off x="2101689" y="4851585"/>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Isosceles Triangle 83"/>
            <p:cNvSpPr/>
            <p:nvPr/>
          </p:nvSpPr>
          <p:spPr>
            <a:xfrm flipV="1">
              <a:off x="2807933" y="4851583"/>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Isosceles Triangle 84"/>
            <p:cNvSpPr/>
            <p:nvPr/>
          </p:nvSpPr>
          <p:spPr>
            <a:xfrm flipV="1">
              <a:off x="3514177" y="4851583"/>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6" name="Group 85"/>
          <p:cNvGrpSpPr/>
          <p:nvPr/>
        </p:nvGrpSpPr>
        <p:grpSpPr>
          <a:xfrm>
            <a:off x="8912156" y="2469808"/>
            <a:ext cx="2972367" cy="2764947"/>
            <a:chOff x="1748567" y="2948445"/>
            <a:chExt cx="2972367" cy="2764947"/>
          </a:xfrm>
        </p:grpSpPr>
        <p:sp>
          <p:nvSpPr>
            <p:cNvPr id="87" name="Isosceles Triangle 86"/>
            <p:cNvSpPr/>
            <p:nvPr/>
          </p:nvSpPr>
          <p:spPr>
            <a:xfrm>
              <a:off x="2454811" y="2948449"/>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Isosceles Triangle 87"/>
            <p:cNvSpPr/>
            <p:nvPr/>
          </p:nvSpPr>
          <p:spPr>
            <a:xfrm>
              <a:off x="3163539" y="2948449"/>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Isosceles Triangle 88"/>
            <p:cNvSpPr/>
            <p:nvPr/>
          </p:nvSpPr>
          <p:spPr>
            <a:xfrm>
              <a:off x="3869783" y="2948448"/>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Isosceles Triangle 89"/>
            <p:cNvSpPr/>
            <p:nvPr/>
          </p:nvSpPr>
          <p:spPr>
            <a:xfrm flipV="1">
              <a:off x="2807933" y="2948447"/>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Isosceles Triangle 90"/>
            <p:cNvSpPr/>
            <p:nvPr/>
          </p:nvSpPr>
          <p:spPr>
            <a:xfrm flipV="1">
              <a:off x="3514177" y="2948445"/>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Isosceles Triangle 91"/>
            <p:cNvSpPr/>
            <p:nvPr/>
          </p:nvSpPr>
          <p:spPr>
            <a:xfrm flipV="1">
              <a:off x="4220421" y="2948445"/>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Isosceles Triangle 92"/>
            <p:cNvSpPr/>
            <p:nvPr/>
          </p:nvSpPr>
          <p:spPr>
            <a:xfrm>
              <a:off x="2101689" y="3900020"/>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Isosceles Triangle 93"/>
            <p:cNvSpPr/>
            <p:nvPr/>
          </p:nvSpPr>
          <p:spPr>
            <a:xfrm>
              <a:off x="2810417" y="3900020"/>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Isosceles Triangle 94"/>
            <p:cNvSpPr/>
            <p:nvPr/>
          </p:nvSpPr>
          <p:spPr>
            <a:xfrm>
              <a:off x="3516661" y="3900019"/>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Isosceles Triangle 95"/>
            <p:cNvSpPr/>
            <p:nvPr/>
          </p:nvSpPr>
          <p:spPr>
            <a:xfrm flipV="1">
              <a:off x="2454811" y="3900018"/>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Isosceles Triangle 96"/>
            <p:cNvSpPr/>
            <p:nvPr/>
          </p:nvSpPr>
          <p:spPr>
            <a:xfrm flipV="1">
              <a:off x="3161055" y="3900016"/>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Isosceles Triangle 97"/>
            <p:cNvSpPr/>
            <p:nvPr/>
          </p:nvSpPr>
          <p:spPr>
            <a:xfrm flipV="1">
              <a:off x="3867299" y="3900016"/>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Isosceles Triangle 98"/>
            <p:cNvSpPr/>
            <p:nvPr/>
          </p:nvSpPr>
          <p:spPr>
            <a:xfrm>
              <a:off x="1748567" y="4851587"/>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Isosceles Triangle 99"/>
            <p:cNvSpPr/>
            <p:nvPr/>
          </p:nvSpPr>
          <p:spPr>
            <a:xfrm>
              <a:off x="2457295" y="4851587"/>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Isosceles Triangle 100"/>
            <p:cNvSpPr/>
            <p:nvPr/>
          </p:nvSpPr>
          <p:spPr>
            <a:xfrm>
              <a:off x="3163539" y="4851586"/>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Isosceles Triangle 101"/>
            <p:cNvSpPr/>
            <p:nvPr/>
          </p:nvSpPr>
          <p:spPr>
            <a:xfrm flipV="1">
              <a:off x="2101689" y="4851585"/>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Isosceles Triangle 102"/>
            <p:cNvSpPr/>
            <p:nvPr/>
          </p:nvSpPr>
          <p:spPr>
            <a:xfrm flipV="1">
              <a:off x="2807933" y="4851583"/>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Isosceles Triangle 103"/>
            <p:cNvSpPr/>
            <p:nvPr/>
          </p:nvSpPr>
          <p:spPr>
            <a:xfrm flipV="1">
              <a:off x="3514177" y="4851583"/>
              <a:ext cx="500513" cy="861805"/>
            </a:xfrm>
            <a:prstGeom prst="triangle">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5" name="TextBox 104"/>
          <p:cNvSpPr txBox="1"/>
          <p:nvPr/>
        </p:nvSpPr>
        <p:spPr>
          <a:xfrm>
            <a:off x="449580" y="5362295"/>
            <a:ext cx="3122186" cy="954107"/>
          </a:xfrm>
          <a:prstGeom prst="rect">
            <a:avLst/>
          </a:prstGeom>
          <a:noFill/>
        </p:spPr>
        <p:txBody>
          <a:bodyPr wrap="square" rtlCol="0">
            <a:spAutoFit/>
          </a:bodyPr>
          <a:lstStyle/>
          <a:p>
            <a:pPr algn="ctr"/>
            <a:r>
              <a:rPr lang="en-US" sz="2800" dirty="0"/>
              <a:t>Before GS:</a:t>
            </a:r>
            <a:br>
              <a:rPr lang="en-US" sz="2800" dirty="0"/>
            </a:br>
            <a:r>
              <a:rPr lang="en-US" sz="2800" dirty="0"/>
              <a:t>16 unique vertices</a:t>
            </a:r>
          </a:p>
        </p:txBody>
      </p:sp>
      <p:sp>
        <p:nvSpPr>
          <p:cNvPr id="106" name="TextBox 105"/>
          <p:cNvSpPr txBox="1"/>
          <p:nvPr/>
        </p:nvSpPr>
        <p:spPr>
          <a:xfrm>
            <a:off x="5775960" y="5361346"/>
            <a:ext cx="3741420" cy="954107"/>
          </a:xfrm>
          <a:prstGeom prst="rect">
            <a:avLst/>
          </a:prstGeom>
          <a:noFill/>
        </p:spPr>
        <p:txBody>
          <a:bodyPr wrap="square" rtlCol="0">
            <a:spAutoFit/>
          </a:bodyPr>
          <a:lstStyle/>
          <a:p>
            <a:pPr algn="ctr"/>
            <a:r>
              <a:rPr lang="en-US" sz="2800" dirty="0"/>
              <a:t>After GS:</a:t>
            </a:r>
            <a:br>
              <a:rPr lang="en-US" sz="2800" dirty="0"/>
            </a:br>
            <a:r>
              <a:rPr lang="en-US" sz="2800" dirty="0"/>
              <a:t>162 “unique” vertices</a:t>
            </a:r>
          </a:p>
        </p:txBody>
      </p:sp>
      <p:cxnSp>
        <p:nvCxnSpPr>
          <p:cNvPr id="108" name="Straight Arrow Connector 107"/>
          <p:cNvCxnSpPr/>
          <p:nvPr/>
        </p:nvCxnSpPr>
        <p:spPr>
          <a:xfrm>
            <a:off x="3571766" y="3477940"/>
            <a:ext cx="885934" cy="0"/>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811596" y="1333392"/>
            <a:ext cx="2311723" cy="461665"/>
          </a:xfrm>
          <a:prstGeom prst="rect">
            <a:avLst/>
          </a:prstGeom>
          <a:noFill/>
        </p:spPr>
        <p:txBody>
          <a:bodyPr wrap="none" rtlCol="0">
            <a:spAutoFit/>
          </a:bodyPr>
          <a:lstStyle/>
          <a:p>
            <a:r>
              <a:rPr lang="en-US" sz="2400" dirty="0"/>
              <a:t>Example, 3 views</a:t>
            </a:r>
          </a:p>
        </p:txBody>
      </p:sp>
    </p:spTree>
    <p:extLst>
      <p:ext uri="{BB962C8B-B14F-4D97-AF65-F5344CB8AC3E}">
        <p14:creationId xmlns:p14="http://schemas.microsoft.com/office/powerpoint/2010/main" val="34470567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solidFill>
                  <a:schemeClr val="bg1"/>
                </a:solidFill>
                <a:effectLst>
                  <a:glow rad="101600">
                    <a:schemeClr val="tx1">
                      <a:alpha val="40000"/>
                    </a:schemeClr>
                  </a:glow>
                </a:effectLst>
              </a:rPr>
              <a:t>Virtual Reality</a:t>
            </a:r>
            <a:endParaRPr lang="en-US" dirty="0">
              <a:solidFill>
                <a:schemeClr val="bg1"/>
              </a:solidFill>
              <a:effectLst>
                <a:glow rad="101600">
                  <a:schemeClr val="tx1">
                    <a:alpha val="40000"/>
                  </a:schemeClr>
                </a:glow>
              </a:effectLst>
            </a:endParaRPr>
          </a:p>
        </p:txBody>
      </p:sp>
    </p:spTree>
    <p:extLst>
      <p:ext uri="{BB962C8B-B14F-4D97-AF65-F5344CB8AC3E}">
        <p14:creationId xmlns:p14="http://schemas.microsoft.com/office/powerpoint/2010/main" val="6934676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Implementation #4: Instanced views</a:t>
            </a:r>
            <a:endParaRPr lang="en-US" dirty="0"/>
          </a:p>
        </p:txBody>
      </p:sp>
      <p:sp>
        <p:nvSpPr>
          <p:cNvPr id="5" name="Text Placeholder 4"/>
          <p:cNvSpPr>
            <a:spLocks noGrp="1"/>
          </p:cNvSpPr>
          <p:nvPr>
            <p:ph type="body" idx="1"/>
          </p:nvPr>
        </p:nvSpPr>
        <p:spPr/>
        <p:txBody>
          <a:bodyPr/>
          <a:lstStyle/>
          <a:p>
            <a:r>
              <a:rPr lang="en-US" dirty="0"/>
              <a:t>Application</a:t>
            </a:r>
          </a:p>
        </p:txBody>
      </p:sp>
      <p:sp>
        <p:nvSpPr>
          <p:cNvPr id="3" name="Content Placeholder 2"/>
          <p:cNvSpPr>
            <a:spLocks noGrp="1"/>
          </p:cNvSpPr>
          <p:nvPr>
            <p:ph sz="half" idx="2"/>
          </p:nvPr>
        </p:nvSpPr>
        <p:spPr/>
        <p:txBody>
          <a:bodyPr/>
          <a:lstStyle/>
          <a:p>
            <a:pPr marL="0" indent="0">
              <a:buNone/>
            </a:pPr>
            <a:r>
              <a:rPr lang="en-US" dirty="0"/>
              <a:t>set view state</a:t>
            </a:r>
          </a:p>
          <a:p>
            <a:pPr marL="0" indent="0">
              <a:buNone/>
            </a:pPr>
            <a:r>
              <a:rPr lang="en-US" dirty="0"/>
              <a:t>for each object:</a:t>
            </a:r>
          </a:p>
          <a:p>
            <a:pPr marL="0" indent="0">
              <a:buNone/>
            </a:pPr>
            <a:r>
              <a:rPr lang="en-US" dirty="0"/>
              <a:t>	set object state</a:t>
            </a:r>
          </a:p>
          <a:p>
            <a:pPr marL="0" indent="0">
              <a:buNone/>
            </a:pPr>
            <a:r>
              <a:rPr lang="en-US" dirty="0"/>
              <a:t>	issue instanced draw</a:t>
            </a:r>
          </a:p>
          <a:p>
            <a:pPr marL="0" indent="0">
              <a:buNone/>
            </a:pPr>
            <a:endParaRPr lang="en-US" dirty="0"/>
          </a:p>
        </p:txBody>
      </p:sp>
      <p:sp>
        <p:nvSpPr>
          <p:cNvPr id="6" name="Text Placeholder 5"/>
          <p:cNvSpPr>
            <a:spLocks noGrp="1"/>
          </p:cNvSpPr>
          <p:nvPr>
            <p:ph type="body" sz="quarter" idx="3"/>
          </p:nvPr>
        </p:nvSpPr>
        <p:spPr/>
        <p:txBody>
          <a:bodyPr/>
          <a:lstStyle/>
          <a:p>
            <a:r>
              <a:rPr lang="en-US" dirty="0"/>
              <a:t>Vertex shader</a:t>
            </a:r>
          </a:p>
        </p:txBody>
      </p:sp>
      <p:sp>
        <p:nvSpPr>
          <p:cNvPr id="4" name="Content Placeholder 3"/>
          <p:cNvSpPr>
            <a:spLocks noGrp="1"/>
          </p:cNvSpPr>
          <p:nvPr>
            <p:ph sz="quarter" idx="4"/>
          </p:nvPr>
        </p:nvSpPr>
        <p:spPr/>
        <p:txBody>
          <a:bodyPr/>
          <a:lstStyle/>
          <a:p>
            <a:pPr marL="0" indent="0">
              <a:buNone/>
            </a:pPr>
            <a:r>
              <a:rPr lang="en-US" dirty="0"/>
              <a:t>v = </a:t>
            </a:r>
            <a:r>
              <a:rPr lang="en-US" dirty="0" err="1"/>
              <a:t>ComputeVertex</a:t>
            </a:r>
            <a:r>
              <a:rPr lang="en-US" dirty="0"/>
              <a:t>()</a:t>
            </a:r>
          </a:p>
          <a:p>
            <a:pPr marL="0" indent="0">
              <a:buNone/>
            </a:pPr>
            <a:r>
              <a:rPr lang="en-US" dirty="0" err="1"/>
              <a:t>i</a:t>
            </a:r>
            <a:r>
              <a:rPr lang="en-US" dirty="0"/>
              <a:t> = </a:t>
            </a:r>
            <a:r>
              <a:rPr lang="en-US" dirty="0" err="1"/>
              <a:t>SV_InstanceID</a:t>
            </a:r>
            <a:endParaRPr lang="en-US" dirty="0"/>
          </a:p>
          <a:p>
            <a:pPr marL="0" indent="0">
              <a:buNone/>
            </a:pPr>
            <a:r>
              <a:rPr lang="en-US" dirty="0"/>
              <a:t>v’ = transform(v, </a:t>
            </a:r>
            <a:r>
              <a:rPr lang="en-US" dirty="0" err="1"/>
              <a:t>i</a:t>
            </a:r>
            <a:r>
              <a:rPr lang="en-US" dirty="0"/>
              <a:t>)</a:t>
            </a:r>
          </a:p>
        </p:txBody>
      </p:sp>
      <p:sp>
        <p:nvSpPr>
          <p:cNvPr id="8" name="Rectangle 7"/>
          <p:cNvSpPr/>
          <p:nvPr/>
        </p:nvSpPr>
        <p:spPr>
          <a:xfrm>
            <a:off x="6501448" y="5618163"/>
            <a:ext cx="4853940" cy="5715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err="1"/>
              <a:t>GL_AMD_vertex_shader_viewport_index</a:t>
            </a:r>
            <a:endParaRPr lang="en-US" dirty="0"/>
          </a:p>
        </p:txBody>
      </p:sp>
    </p:spTree>
    <p:extLst>
      <p:ext uri="{BB962C8B-B14F-4D97-AF65-F5344CB8AC3E}">
        <p14:creationId xmlns:p14="http://schemas.microsoft.com/office/powerpoint/2010/main" val="24009023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Implementation #5: Multiview</a:t>
            </a:r>
            <a:endParaRPr lang="en-US" dirty="0"/>
          </a:p>
        </p:txBody>
      </p:sp>
      <p:sp>
        <p:nvSpPr>
          <p:cNvPr id="5" name="Text Placeholder 4"/>
          <p:cNvSpPr>
            <a:spLocks noGrp="1"/>
          </p:cNvSpPr>
          <p:nvPr>
            <p:ph type="body" idx="1"/>
          </p:nvPr>
        </p:nvSpPr>
        <p:spPr/>
        <p:txBody>
          <a:bodyPr/>
          <a:lstStyle/>
          <a:p>
            <a:r>
              <a:rPr lang="en-US" dirty="0"/>
              <a:t>Application</a:t>
            </a:r>
          </a:p>
        </p:txBody>
      </p:sp>
      <p:sp>
        <p:nvSpPr>
          <p:cNvPr id="3" name="Content Placeholder 2"/>
          <p:cNvSpPr>
            <a:spLocks noGrp="1"/>
          </p:cNvSpPr>
          <p:nvPr>
            <p:ph sz="half" idx="2"/>
          </p:nvPr>
        </p:nvSpPr>
        <p:spPr/>
        <p:txBody>
          <a:bodyPr/>
          <a:lstStyle/>
          <a:p>
            <a:pPr marL="0" indent="0">
              <a:buNone/>
            </a:pPr>
            <a:r>
              <a:rPr lang="en-US" dirty="0"/>
              <a:t>set view state</a:t>
            </a:r>
          </a:p>
          <a:p>
            <a:pPr marL="0" indent="0">
              <a:buNone/>
            </a:pPr>
            <a:r>
              <a:rPr lang="en-US" dirty="0"/>
              <a:t>for each object:</a:t>
            </a:r>
          </a:p>
          <a:p>
            <a:pPr marL="0" indent="0">
              <a:buNone/>
            </a:pPr>
            <a:r>
              <a:rPr lang="en-US" dirty="0"/>
              <a:t>	set object state</a:t>
            </a:r>
          </a:p>
          <a:p>
            <a:pPr marL="0" indent="0">
              <a:buNone/>
            </a:pPr>
            <a:r>
              <a:rPr lang="en-US" dirty="0"/>
              <a:t>	issue draw</a:t>
            </a:r>
          </a:p>
          <a:p>
            <a:pPr marL="0" indent="0">
              <a:buNone/>
            </a:pPr>
            <a:endParaRPr lang="en-US" dirty="0"/>
          </a:p>
        </p:txBody>
      </p:sp>
      <p:sp>
        <p:nvSpPr>
          <p:cNvPr id="6" name="Text Placeholder 5"/>
          <p:cNvSpPr>
            <a:spLocks noGrp="1"/>
          </p:cNvSpPr>
          <p:nvPr>
            <p:ph type="body" sz="quarter" idx="3"/>
          </p:nvPr>
        </p:nvSpPr>
        <p:spPr/>
        <p:txBody>
          <a:bodyPr/>
          <a:lstStyle/>
          <a:p>
            <a:r>
              <a:rPr lang="en-US" dirty="0"/>
              <a:t>Vertex shader</a:t>
            </a:r>
          </a:p>
        </p:txBody>
      </p:sp>
      <p:sp>
        <p:nvSpPr>
          <p:cNvPr id="7" name="Content Placeholder 6"/>
          <p:cNvSpPr>
            <a:spLocks noGrp="1"/>
          </p:cNvSpPr>
          <p:nvPr>
            <p:ph sz="quarter" idx="4"/>
          </p:nvPr>
        </p:nvSpPr>
        <p:spPr/>
        <p:txBody>
          <a:bodyPr/>
          <a:lstStyle/>
          <a:p>
            <a:pPr marL="0" indent="0">
              <a:buNone/>
            </a:pPr>
            <a:r>
              <a:rPr lang="en-US" dirty="0"/>
              <a:t>v = </a:t>
            </a:r>
            <a:r>
              <a:rPr lang="en-US" dirty="0" err="1"/>
              <a:t>ComputeVertex</a:t>
            </a:r>
            <a:r>
              <a:rPr lang="en-US" dirty="0"/>
              <a:t>()</a:t>
            </a:r>
          </a:p>
          <a:p>
            <a:pPr marL="0" indent="0">
              <a:buNone/>
            </a:pPr>
            <a:r>
              <a:rPr lang="en-US" dirty="0"/>
              <a:t>for each view i:</a:t>
            </a:r>
          </a:p>
          <a:p>
            <a:pPr marL="0" indent="0">
              <a:buNone/>
            </a:pPr>
            <a:r>
              <a:rPr lang="en-US" dirty="0"/>
              <a:t>	v’[</a:t>
            </a:r>
            <a:r>
              <a:rPr lang="en-US" dirty="0" err="1"/>
              <a:t>i</a:t>
            </a:r>
            <a:r>
              <a:rPr lang="en-US" dirty="0"/>
              <a:t>] = transform(v, </a:t>
            </a:r>
            <a:r>
              <a:rPr lang="en-US" dirty="0" err="1"/>
              <a:t>i</a:t>
            </a:r>
            <a:r>
              <a:rPr lang="en-US" dirty="0"/>
              <a:t>)</a:t>
            </a:r>
          </a:p>
          <a:p>
            <a:pPr marL="0" indent="0">
              <a:buNone/>
            </a:pPr>
            <a:endParaRPr lang="en-US" dirty="0"/>
          </a:p>
        </p:txBody>
      </p:sp>
      <p:sp>
        <p:nvSpPr>
          <p:cNvPr id="8" name="Rectangle 7"/>
          <p:cNvSpPr/>
          <p:nvPr/>
        </p:nvSpPr>
        <p:spPr>
          <a:xfrm>
            <a:off x="6501448" y="5618163"/>
            <a:ext cx="4853940" cy="5715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err="1"/>
              <a:t>GL_OVR_multiview</a:t>
            </a:r>
            <a:endParaRPr lang="en-US" dirty="0"/>
          </a:p>
        </p:txBody>
      </p:sp>
    </p:spTree>
    <p:extLst>
      <p:ext uri="{BB962C8B-B14F-4D97-AF65-F5344CB8AC3E}">
        <p14:creationId xmlns:p14="http://schemas.microsoft.com/office/powerpoint/2010/main" val="29718867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Implementation: summary</a:t>
            </a:r>
          </a:p>
        </p:txBody>
      </p:sp>
      <p:sp>
        <p:nvSpPr>
          <p:cNvPr id="3" name="Content Placeholder 2"/>
          <p:cNvSpPr>
            <a:spLocks noGrp="1"/>
          </p:cNvSpPr>
          <p:nvPr>
            <p:ph sz="half" idx="1"/>
          </p:nvPr>
        </p:nvSpPr>
        <p:spPr>
          <a:xfrm>
            <a:off x="838200" y="1825625"/>
            <a:ext cx="4343400" cy="4351338"/>
          </a:xfrm>
        </p:spPr>
        <p:txBody>
          <a:bodyPr/>
          <a:lstStyle/>
          <a:p>
            <a:pPr marL="0" indent="0" algn="r">
              <a:buNone/>
            </a:pPr>
            <a:r>
              <a:rPr lang="en-US" dirty="0"/>
              <a:t>Outer loop:</a:t>
            </a:r>
            <a:br>
              <a:rPr lang="en-US" dirty="0"/>
            </a:br>
            <a:endParaRPr lang="en-US" dirty="0"/>
          </a:p>
          <a:p>
            <a:pPr marL="0" indent="0" algn="r">
              <a:buNone/>
            </a:pPr>
            <a:r>
              <a:rPr lang="en-US" dirty="0"/>
              <a:t>Inner loop:</a:t>
            </a:r>
            <a:br>
              <a:rPr lang="en-US" dirty="0"/>
            </a:br>
            <a:endParaRPr lang="en-US" dirty="0"/>
          </a:p>
          <a:p>
            <a:pPr marL="0" indent="0" algn="r">
              <a:buNone/>
            </a:pPr>
            <a:r>
              <a:rPr lang="en-US" dirty="0"/>
              <a:t>Geometry shader:</a:t>
            </a:r>
            <a:br>
              <a:rPr lang="en-US" dirty="0"/>
            </a:br>
            <a:endParaRPr lang="en-US" dirty="0"/>
          </a:p>
          <a:p>
            <a:pPr marL="0" indent="0" algn="r">
              <a:buNone/>
            </a:pPr>
            <a:r>
              <a:rPr lang="en-US" dirty="0"/>
              <a:t>Instancing:</a:t>
            </a:r>
            <a:br>
              <a:rPr lang="en-US" dirty="0"/>
            </a:br>
            <a:endParaRPr lang="en-US" dirty="0"/>
          </a:p>
          <a:p>
            <a:pPr marL="0" indent="0" algn="r">
              <a:buNone/>
            </a:pPr>
            <a:r>
              <a:rPr lang="en-US" dirty="0"/>
              <a:t>Multiview:</a:t>
            </a:r>
          </a:p>
        </p:txBody>
      </p:sp>
      <p:sp>
        <p:nvSpPr>
          <p:cNvPr id="4" name="Content Placeholder 3"/>
          <p:cNvSpPr>
            <a:spLocks noGrp="1"/>
          </p:cNvSpPr>
          <p:nvPr>
            <p:ph sz="half" idx="2"/>
          </p:nvPr>
        </p:nvSpPr>
        <p:spPr/>
        <p:txBody>
          <a:bodyPr/>
          <a:lstStyle/>
          <a:p>
            <a:pPr marL="0" indent="0">
              <a:buNone/>
            </a:pPr>
            <a:r>
              <a:rPr lang="en-US" dirty="0">
                <a:solidFill>
                  <a:srgbClr val="C00000"/>
                </a:solidFill>
              </a:rPr>
              <a:t>Bad</a:t>
            </a:r>
            <a:br>
              <a:rPr lang="en-US" dirty="0">
                <a:solidFill>
                  <a:srgbClr val="C00000"/>
                </a:solidFill>
              </a:rPr>
            </a:br>
            <a:endParaRPr lang="en-US" dirty="0">
              <a:solidFill>
                <a:srgbClr val="C00000"/>
              </a:solidFill>
            </a:endParaRPr>
          </a:p>
          <a:p>
            <a:pPr marL="0" indent="0">
              <a:buNone/>
            </a:pPr>
            <a:r>
              <a:rPr lang="en-US" dirty="0">
                <a:solidFill>
                  <a:srgbClr val="C00000"/>
                </a:solidFill>
              </a:rPr>
              <a:t>Bad</a:t>
            </a:r>
            <a:br>
              <a:rPr lang="en-US" dirty="0">
                <a:solidFill>
                  <a:srgbClr val="C00000"/>
                </a:solidFill>
              </a:rPr>
            </a:br>
            <a:endParaRPr lang="en-US" dirty="0">
              <a:solidFill>
                <a:srgbClr val="C00000"/>
              </a:solidFill>
            </a:endParaRPr>
          </a:p>
          <a:p>
            <a:pPr marL="0" indent="0">
              <a:buNone/>
            </a:pPr>
            <a:r>
              <a:rPr lang="en-US" dirty="0">
                <a:solidFill>
                  <a:srgbClr val="C00000"/>
                </a:solidFill>
              </a:rPr>
              <a:t>Bad</a:t>
            </a:r>
            <a:br>
              <a:rPr lang="en-US" dirty="0">
                <a:solidFill>
                  <a:srgbClr val="C00000"/>
                </a:solidFill>
              </a:rPr>
            </a:br>
            <a:endParaRPr lang="en-US" dirty="0">
              <a:solidFill>
                <a:srgbClr val="C00000"/>
              </a:solidFill>
            </a:endParaRPr>
          </a:p>
          <a:p>
            <a:pPr marL="0" indent="0">
              <a:buNone/>
            </a:pPr>
            <a:r>
              <a:rPr lang="en-US" dirty="0">
                <a:solidFill>
                  <a:schemeClr val="accent6"/>
                </a:solidFill>
              </a:rPr>
              <a:t>Good</a:t>
            </a:r>
            <a:br>
              <a:rPr lang="en-US" dirty="0">
                <a:solidFill>
                  <a:schemeClr val="accent6"/>
                </a:solidFill>
              </a:rPr>
            </a:br>
            <a:endParaRPr lang="en-US" dirty="0">
              <a:solidFill>
                <a:schemeClr val="accent6"/>
              </a:solidFill>
            </a:endParaRPr>
          </a:p>
          <a:p>
            <a:pPr marL="0" indent="0">
              <a:buNone/>
            </a:pPr>
            <a:r>
              <a:rPr lang="en-US" dirty="0">
                <a:solidFill>
                  <a:schemeClr val="accent6"/>
                </a:solidFill>
              </a:rPr>
              <a:t>Good</a:t>
            </a:r>
          </a:p>
        </p:txBody>
      </p:sp>
      <p:grpSp>
        <p:nvGrpSpPr>
          <p:cNvPr id="5" name="Group 4"/>
          <p:cNvGrpSpPr/>
          <p:nvPr/>
        </p:nvGrpSpPr>
        <p:grpSpPr>
          <a:xfrm>
            <a:off x="5316900" y="1683272"/>
            <a:ext cx="719999" cy="4293126"/>
            <a:chOff x="8240940" y="1652792"/>
            <a:chExt cx="719999" cy="4293126"/>
          </a:xfrm>
        </p:grpSpPr>
        <p:pic>
          <p:nvPicPr>
            <p:cNvPr id="1030" name="Picture 6" descr="Slightly Frowning Face on Apple iOS 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0940" y="2546223"/>
              <a:ext cx="719999"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lightly Frowning Face on Apple iOS 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0940" y="3439654"/>
              <a:ext cx="719999"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lightly Frowning Face on Apple iOS 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0940" y="1652792"/>
              <a:ext cx="719999"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rinning Face on Apple iOS 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0940" y="5225918"/>
              <a:ext cx="719999" cy="72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2" descr="Grinning Face on Apple iOS 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6900" y="4362967"/>
            <a:ext cx="719999"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113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6467475" y="1289051"/>
            <a:ext cx="4886325" cy="4886325"/>
          </a:xfrm>
          <a:prstGeom prst="rect">
            <a:avLst/>
          </a:prstGeom>
          <a:pattFill prst="lgCheck">
            <a:fgClr>
              <a:schemeClr val="bg2">
                <a:lumMod val="75000"/>
              </a:schemeClr>
            </a:fgClr>
            <a:bgClr>
              <a:schemeClr val="bg2">
                <a:lumMod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lstStyle/>
          <a:p>
            <a:r>
              <a:rPr lang="en-US" dirty="0"/>
              <a:t>Resolution constraints</a:t>
            </a:r>
          </a:p>
        </p:txBody>
      </p:sp>
      <p:pic>
        <p:nvPicPr>
          <p:cNvPr id="12" name="Picture 11"/>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38200" y="1325563"/>
            <a:ext cx="1085850" cy="1085850"/>
          </a:xfrm>
          <a:prstGeom prst="rect">
            <a:avLst/>
          </a:prstGeom>
        </p:spPr>
      </p:pic>
      <p:pic>
        <p:nvPicPr>
          <p:cNvPr id="13" name="Picture 12"/>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924050" y="1325563"/>
            <a:ext cx="2714625" cy="1085850"/>
          </a:xfrm>
          <a:prstGeom prst="rect">
            <a:avLst/>
          </a:prstGeom>
        </p:spPr>
      </p:pic>
      <p:pic>
        <p:nvPicPr>
          <p:cNvPr id="14" name="Picture 13"/>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638675" y="1325563"/>
            <a:ext cx="1085850" cy="1085850"/>
          </a:xfrm>
          <a:prstGeom prst="rect">
            <a:avLst/>
          </a:prstGeom>
        </p:spPr>
      </p:pic>
      <p:pic>
        <p:nvPicPr>
          <p:cNvPr id="15" name="Picture 14"/>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38200" y="2411413"/>
            <a:ext cx="1085850" cy="2714625"/>
          </a:xfrm>
          <a:prstGeom prst="rect">
            <a:avLst/>
          </a:prstGeom>
        </p:spPr>
      </p:pic>
      <p:pic>
        <p:nvPicPr>
          <p:cNvPr id="16" name="Picture 15"/>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1924050" y="2411413"/>
            <a:ext cx="2714625" cy="2714625"/>
          </a:xfrm>
          <a:prstGeom prst="rect">
            <a:avLst/>
          </a:prstGeom>
        </p:spPr>
      </p:pic>
      <p:pic>
        <p:nvPicPr>
          <p:cNvPr id="17" name="Picture 16"/>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4638675" y="2411413"/>
            <a:ext cx="1085850" cy="2714625"/>
          </a:xfrm>
          <a:prstGeom prst="rect">
            <a:avLst/>
          </a:prstGeom>
        </p:spPr>
      </p:pic>
      <p:pic>
        <p:nvPicPr>
          <p:cNvPr id="18" name="Picture 17"/>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838200" y="5126038"/>
            <a:ext cx="1085850" cy="1085850"/>
          </a:xfrm>
          <a:prstGeom prst="rect">
            <a:avLst/>
          </a:prstGeom>
        </p:spPr>
      </p:pic>
      <p:pic>
        <p:nvPicPr>
          <p:cNvPr id="19" name="Picture 18"/>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1924050" y="5126038"/>
            <a:ext cx="2714625" cy="1085850"/>
          </a:xfrm>
          <a:prstGeom prst="rect">
            <a:avLst/>
          </a:prstGeom>
        </p:spPr>
      </p:pic>
      <p:pic>
        <p:nvPicPr>
          <p:cNvPr id="20" name="Picture 19"/>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4638675" y="5126038"/>
            <a:ext cx="1085850" cy="1085850"/>
          </a:xfrm>
          <a:prstGeom prst="rect">
            <a:avLst/>
          </a:prstGeom>
        </p:spPr>
      </p:pic>
      <p:pic>
        <p:nvPicPr>
          <p:cNvPr id="23" name="Picture 22"/>
          <p:cNvPicPr>
            <a:picLocks/>
          </p:cNvPicPr>
          <p:nvPr/>
        </p:nvPicPr>
        <p:blipFill>
          <a:blip r:embed="rId12" cstate="print">
            <a:extLst>
              <a:ext uri="{28A0092B-C50C-407E-A947-70E740481C1C}">
                <a14:useLocalDpi xmlns:a14="http://schemas.microsoft.com/office/drawing/2010/main" val="0"/>
              </a:ext>
            </a:extLst>
          </a:blip>
          <a:stretch>
            <a:fillRect/>
          </a:stretch>
        </p:blipFill>
        <p:spPr>
          <a:xfrm>
            <a:off x="6833325" y="1652747"/>
            <a:ext cx="720000" cy="720000"/>
          </a:xfrm>
          <a:prstGeom prst="rect">
            <a:avLst/>
          </a:prstGeom>
        </p:spPr>
      </p:pic>
      <p:pic>
        <p:nvPicPr>
          <p:cNvPr id="24" name="Picture 23"/>
          <p:cNvPicPr>
            <a:picLocks/>
          </p:cNvPicPr>
          <p:nvPr/>
        </p:nvPicPr>
        <p:blipFill>
          <a:blip r:embed="rId13" cstate="print">
            <a:extLst>
              <a:ext uri="{28A0092B-C50C-407E-A947-70E740481C1C}">
                <a14:useLocalDpi xmlns:a14="http://schemas.microsoft.com/office/drawing/2010/main" val="0"/>
              </a:ext>
            </a:extLst>
          </a:blip>
          <a:stretch>
            <a:fillRect/>
          </a:stretch>
        </p:blipFill>
        <p:spPr>
          <a:xfrm>
            <a:off x="7830638" y="1289051"/>
            <a:ext cx="2160000" cy="1085850"/>
          </a:xfrm>
          <a:prstGeom prst="rect">
            <a:avLst/>
          </a:prstGeom>
        </p:spPr>
      </p:pic>
      <p:pic>
        <p:nvPicPr>
          <p:cNvPr id="25" name="Picture 24"/>
          <p:cNvPicPr>
            <a:picLocks/>
          </p:cNvPicPr>
          <p:nvPr/>
        </p:nvPicPr>
        <p:blipFill>
          <a:blip r:embed="rId14" cstate="print">
            <a:extLst>
              <a:ext uri="{28A0092B-C50C-407E-A947-70E740481C1C}">
                <a14:useLocalDpi xmlns:a14="http://schemas.microsoft.com/office/drawing/2010/main" val="0"/>
              </a:ext>
            </a:extLst>
          </a:blip>
          <a:stretch>
            <a:fillRect/>
          </a:stretch>
        </p:blipFill>
        <p:spPr>
          <a:xfrm>
            <a:off x="10267950" y="1658074"/>
            <a:ext cx="720000" cy="720000"/>
          </a:xfrm>
          <a:prstGeom prst="rect">
            <a:avLst/>
          </a:prstGeom>
        </p:spPr>
      </p:pic>
      <p:pic>
        <p:nvPicPr>
          <p:cNvPr id="26" name="Picture 25"/>
          <p:cNvPicPr>
            <a:picLocks/>
          </p:cNvPicPr>
          <p:nvPr/>
        </p:nvPicPr>
        <p:blipFill>
          <a:blip r:embed="rId15" cstate="print">
            <a:extLst>
              <a:ext uri="{28A0092B-C50C-407E-A947-70E740481C1C}">
                <a14:useLocalDpi xmlns:a14="http://schemas.microsoft.com/office/drawing/2010/main" val="0"/>
              </a:ext>
            </a:extLst>
          </a:blip>
          <a:stretch>
            <a:fillRect/>
          </a:stretch>
        </p:blipFill>
        <p:spPr>
          <a:xfrm>
            <a:off x="6467475" y="2650627"/>
            <a:ext cx="1085850" cy="2160000"/>
          </a:xfrm>
          <a:prstGeom prst="rect">
            <a:avLst/>
          </a:prstGeom>
        </p:spPr>
      </p:pic>
      <p:pic>
        <p:nvPicPr>
          <p:cNvPr id="27" name="Picture 26"/>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7553325" y="2374901"/>
            <a:ext cx="2714625" cy="2714625"/>
          </a:xfrm>
          <a:prstGeom prst="rect">
            <a:avLst/>
          </a:prstGeom>
        </p:spPr>
      </p:pic>
      <p:pic>
        <p:nvPicPr>
          <p:cNvPr id="28" name="Picture 27"/>
          <p:cNvPicPr>
            <a:picLocks/>
          </p:cNvPicPr>
          <p:nvPr/>
        </p:nvPicPr>
        <p:blipFill>
          <a:blip r:embed="rId16" cstate="print">
            <a:extLst>
              <a:ext uri="{28A0092B-C50C-407E-A947-70E740481C1C}">
                <a14:useLocalDpi xmlns:a14="http://schemas.microsoft.com/office/drawing/2010/main" val="0"/>
              </a:ext>
            </a:extLst>
          </a:blip>
          <a:stretch>
            <a:fillRect/>
          </a:stretch>
        </p:blipFill>
        <p:spPr>
          <a:xfrm>
            <a:off x="10267950" y="2650627"/>
            <a:ext cx="1085850" cy="2160000"/>
          </a:xfrm>
          <a:prstGeom prst="rect">
            <a:avLst/>
          </a:prstGeom>
        </p:spPr>
      </p:pic>
      <p:pic>
        <p:nvPicPr>
          <p:cNvPr id="29" name="Picture 28"/>
          <p:cNvPicPr>
            <a:picLocks/>
          </p:cNvPicPr>
          <p:nvPr/>
        </p:nvPicPr>
        <p:blipFill>
          <a:blip r:embed="rId17" cstate="print">
            <a:extLst>
              <a:ext uri="{28A0092B-C50C-407E-A947-70E740481C1C}">
                <a14:useLocalDpi xmlns:a14="http://schemas.microsoft.com/office/drawing/2010/main" val="0"/>
              </a:ext>
            </a:extLst>
          </a:blip>
          <a:stretch>
            <a:fillRect/>
          </a:stretch>
        </p:blipFill>
        <p:spPr>
          <a:xfrm>
            <a:off x="6833325" y="5086353"/>
            <a:ext cx="720000" cy="720000"/>
          </a:xfrm>
          <a:prstGeom prst="rect">
            <a:avLst/>
          </a:prstGeom>
        </p:spPr>
      </p:pic>
      <p:pic>
        <p:nvPicPr>
          <p:cNvPr id="30" name="Picture 29"/>
          <p:cNvPicPr>
            <a:picLocks/>
          </p:cNvPicPr>
          <p:nvPr/>
        </p:nvPicPr>
        <p:blipFill>
          <a:blip r:embed="rId18" cstate="print">
            <a:extLst>
              <a:ext uri="{28A0092B-C50C-407E-A947-70E740481C1C}">
                <a14:useLocalDpi xmlns:a14="http://schemas.microsoft.com/office/drawing/2010/main" val="0"/>
              </a:ext>
            </a:extLst>
          </a:blip>
          <a:stretch>
            <a:fillRect/>
          </a:stretch>
        </p:blipFill>
        <p:spPr>
          <a:xfrm>
            <a:off x="7830638" y="5089526"/>
            <a:ext cx="2160000" cy="1085850"/>
          </a:xfrm>
          <a:prstGeom prst="rect">
            <a:avLst/>
          </a:prstGeom>
        </p:spPr>
      </p:pic>
      <p:pic>
        <p:nvPicPr>
          <p:cNvPr id="31" name="Picture 30"/>
          <p:cNvPicPr>
            <a:picLocks/>
          </p:cNvPicPr>
          <p:nvPr/>
        </p:nvPicPr>
        <p:blipFill>
          <a:blip r:embed="rId19" cstate="print">
            <a:extLst>
              <a:ext uri="{28A0092B-C50C-407E-A947-70E740481C1C}">
                <a14:useLocalDpi xmlns:a14="http://schemas.microsoft.com/office/drawing/2010/main" val="0"/>
              </a:ext>
            </a:extLst>
          </a:blip>
          <a:stretch>
            <a:fillRect/>
          </a:stretch>
        </p:blipFill>
        <p:spPr>
          <a:xfrm>
            <a:off x="10267950" y="5089526"/>
            <a:ext cx="720000" cy="720000"/>
          </a:xfrm>
          <a:prstGeom prst="rect">
            <a:avLst/>
          </a:prstGeom>
        </p:spPr>
      </p:pic>
      <p:cxnSp>
        <p:nvCxnSpPr>
          <p:cNvPr id="33" name="Straight Connector 32"/>
          <p:cNvCxnSpPr/>
          <p:nvPr/>
        </p:nvCxnSpPr>
        <p:spPr>
          <a:xfrm>
            <a:off x="838199" y="2400756"/>
            <a:ext cx="4886325" cy="38666"/>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38198" y="5113338"/>
            <a:ext cx="4886325" cy="38666"/>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891256" y="1325563"/>
            <a:ext cx="32794" cy="4886325"/>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621738" y="1325563"/>
            <a:ext cx="32794" cy="4886325"/>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553323" y="2643190"/>
            <a:ext cx="0" cy="2167437"/>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277473" y="2643189"/>
            <a:ext cx="0" cy="2167437"/>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830638" y="2372747"/>
            <a:ext cx="21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830638" y="5081660"/>
            <a:ext cx="21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0381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Optimization: masking</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10972" y="1407350"/>
            <a:ext cx="1562318" cy="2324425"/>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7167" y="1626456"/>
            <a:ext cx="2191056" cy="210531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0972" y="3850522"/>
            <a:ext cx="1562318" cy="232442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7167" y="3850522"/>
            <a:ext cx="2191056" cy="210531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8641" y="1626455"/>
            <a:ext cx="3463508" cy="4329385"/>
          </a:xfrm>
          <a:prstGeom prst="rect">
            <a:avLst/>
          </a:prstGeom>
        </p:spPr>
      </p:pic>
    </p:spTree>
    <p:extLst>
      <p:ext uri="{BB962C8B-B14F-4D97-AF65-F5344CB8AC3E}">
        <p14:creationId xmlns:p14="http://schemas.microsoft.com/office/powerpoint/2010/main" val="3700947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Optimization: masking</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5671" y="1434654"/>
            <a:ext cx="2191056" cy="2105319"/>
          </a:xfrm>
          <a:prstGeom prst="rect">
            <a:avLst/>
          </a:prstGeom>
        </p:spPr>
      </p:pic>
      <p:grpSp>
        <p:nvGrpSpPr>
          <p:cNvPr id="32" name="Group 31"/>
          <p:cNvGrpSpPr/>
          <p:nvPr/>
        </p:nvGrpSpPr>
        <p:grpSpPr>
          <a:xfrm>
            <a:off x="673768" y="4248866"/>
            <a:ext cx="10617732" cy="1340662"/>
            <a:chOff x="701269" y="4015109"/>
            <a:chExt cx="10617732" cy="1340662"/>
          </a:xfrm>
        </p:grpSpPr>
        <p:sp>
          <p:nvSpPr>
            <p:cNvPr id="31" name="Rectangle 30"/>
            <p:cNvSpPr/>
            <p:nvPr/>
          </p:nvSpPr>
          <p:spPr>
            <a:xfrm>
              <a:off x="8415231" y="4015109"/>
              <a:ext cx="1540042" cy="1340661"/>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b"/>
            <a:lstStyle/>
            <a:p>
              <a:pPr algn="ctr"/>
              <a:r>
                <a:rPr lang="en-US" dirty="0"/>
                <a:t>Expensive</a:t>
              </a:r>
            </a:p>
          </p:txBody>
        </p:sp>
        <p:sp>
          <p:nvSpPr>
            <p:cNvPr id="30" name="Rectangle 29"/>
            <p:cNvSpPr/>
            <p:nvPr/>
          </p:nvSpPr>
          <p:spPr>
            <a:xfrm>
              <a:off x="701269" y="4015110"/>
              <a:ext cx="7617709" cy="1340661"/>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b"/>
            <a:lstStyle/>
            <a:p>
              <a:pPr algn="ctr"/>
              <a:r>
                <a:rPr lang="en-US" dirty="0"/>
                <a:t>Not free</a:t>
              </a:r>
            </a:p>
          </p:txBody>
        </p:sp>
        <p:grpSp>
          <p:nvGrpSpPr>
            <p:cNvPr id="29" name="Group 28"/>
            <p:cNvGrpSpPr/>
            <p:nvPr/>
          </p:nvGrpSpPr>
          <p:grpSpPr>
            <a:xfrm>
              <a:off x="872999" y="4144042"/>
              <a:ext cx="10446002" cy="720000"/>
              <a:chOff x="838200" y="4199044"/>
              <a:chExt cx="10446002" cy="720000"/>
            </a:xfrm>
          </p:grpSpPr>
          <p:sp>
            <p:nvSpPr>
              <p:cNvPr id="9" name="Rectangle 8"/>
              <p:cNvSpPr/>
              <p:nvPr/>
            </p:nvSpPr>
            <p:spPr>
              <a:xfrm>
                <a:off x="838200" y="4199044"/>
                <a:ext cx="1080000" cy="72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Vertex fetch</a:t>
                </a:r>
              </a:p>
            </p:txBody>
          </p:sp>
          <p:sp>
            <p:nvSpPr>
              <p:cNvPr id="10" name="Rectangle 9"/>
              <p:cNvSpPr/>
              <p:nvPr/>
            </p:nvSpPr>
            <p:spPr>
              <a:xfrm>
                <a:off x="2399200" y="4199044"/>
                <a:ext cx="1080000" cy="72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Vertex shader</a:t>
                </a:r>
              </a:p>
            </p:txBody>
          </p:sp>
          <p:sp>
            <p:nvSpPr>
              <p:cNvPr id="11" name="Rectangle 10"/>
              <p:cNvSpPr/>
              <p:nvPr/>
            </p:nvSpPr>
            <p:spPr>
              <a:xfrm>
                <a:off x="3960200" y="4199044"/>
                <a:ext cx="1080000" cy="72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Triangle setup</a:t>
                </a:r>
              </a:p>
            </p:txBody>
          </p:sp>
          <p:sp>
            <p:nvSpPr>
              <p:cNvPr id="12" name="Rectangle 11"/>
              <p:cNvSpPr/>
              <p:nvPr/>
            </p:nvSpPr>
            <p:spPr>
              <a:xfrm>
                <a:off x="5521200" y="4199044"/>
                <a:ext cx="1080000" cy="72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Raster</a:t>
                </a:r>
              </a:p>
            </p:txBody>
          </p:sp>
          <p:sp>
            <p:nvSpPr>
              <p:cNvPr id="13" name="Rectangle 12"/>
              <p:cNvSpPr/>
              <p:nvPr/>
            </p:nvSpPr>
            <p:spPr>
              <a:xfrm>
                <a:off x="7082200" y="4199044"/>
                <a:ext cx="1080000" cy="72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Depth Stencil</a:t>
                </a:r>
              </a:p>
            </p:txBody>
          </p:sp>
          <p:sp>
            <p:nvSpPr>
              <p:cNvPr id="14" name="Rectangle 13"/>
              <p:cNvSpPr/>
              <p:nvPr/>
            </p:nvSpPr>
            <p:spPr>
              <a:xfrm>
                <a:off x="8643200" y="4199044"/>
                <a:ext cx="1080000" cy="7200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Pixel shader</a:t>
                </a:r>
              </a:p>
            </p:txBody>
          </p:sp>
          <p:sp>
            <p:nvSpPr>
              <p:cNvPr id="15" name="Rectangle 14"/>
              <p:cNvSpPr/>
              <p:nvPr/>
            </p:nvSpPr>
            <p:spPr>
              <a:xfrm>
                <a:off x="10204202" y="4199044"/>
                <a:ext cx="1080000" cy="7200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Output merger</a:t>
                </a:r>
              </a:p>
            </p:txBody>
          </p:sp>
          <p:cxnSp>
            <p:nvCxnSpPr>
              <p:cNvPr id="17" name="Straight Arrow Connector 16"/>
              <p:cNvCxnSpPr>
                <a:stCxn id="9" idx="3"/>
                <a:endCxn id="10" idx="1"/>
              </p:cNvCxnSpPr>
              <p:nvPr/>
            </p:nvCxnSpPr>
            <p:spPr>
              <a:xfrm>
                <a:off x="1918200" y="4559044"/>
                <a:ext cx="481000" cy="0"/>
              </a:xfrm>
              <a:prstGeom prst="straightConnector1">
                <a:avLst/>
              </a:prstGeom>
              <a:ln w="31750">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0" idx="3"/>
                <a:endCxn id="11" idx="1"/>
              </p:cNvCxnSpPr>
              <p:nvPr/>
            </p:nvCxnSpPr>
            <p:spPr>
              <a:xfrm>
                <a:off x="3479200" y="4559044"/>
                <a:ext cx="481000" cy="0"/>
              </a:xfrm>
              <a:prstGeom prst="straightConnector1">
                <a:avLst/>
              </a:prstGeom>
              <a:ln w="31750">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1" idx="3"/>
                <a:endCxn id="12" idx="1"/>
              </p:cNvCxnSpPr>
              <p:nvPr/>
            </p:nvCxnSpPr>
            <p:spPr>
              <a:xfrm>
                <a:off x="5040200" y="4559044"/>
                <a:ext cx="481000" cy="0"/>
              </a:xfrm>
              <a:prstGeom prst="straightConnector1">
                <a:avLst/>
              </a:prstGeom>
              <a:ln w="31750">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2" idx="3"/>
                <a:endCxn id="13" idx="1"/>
              </p:cNvCxnSpPr>
              <p:nvPr/>
            </p:nvCxnSpPr>
            <p:spPr>
              <a:xfrm>
                <a:off x="6601200" y="4559044"/>
                <a:ext cx="481000" cy="0"/>
              </a:xfrm>
              <a:prstGeom prst="straightConnector1">
                <a:avLst/>
              </a:prstGeom>
              <a:ln w="31750">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3" idx="3"/>
                <a:endCxn id="14" idx="1"/>
              </p:cNvCxnSpPr>
              <p:nvPr/>
            </p:nvCxnSpPr>
            <p:spPr>
              <a:xfrm>
                <a:off x="8162200" y="4559044"/>
                <a:ext cx="481000" cy="0"/>
              </a:xfrm>
              <a:prstGeom prst="straightConnector1">
                <a:avLst/>
              </a:prstGeom>
              <a:ln w="31750">
                <a:solidFill>
                  <a:schemeClr val="accent3"/>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4" idx="3"/>
                <a:endCxn id="15" idx="1"/>
              </p:cNvCxnSpPr>
              <p:nvPr/>
            </p:nvCxnSpPr>
            <p:spPr>
              <a:xfrm>
                <a:off x="9723200" y="4559044"/>
                <a:ext cx="481002" cy="0"/>
              </a:xfrm>
              <a:prstGeom prst="straightConnector1">
                <a:avLst/>
              </a:prstGeom>
              <a:ln w="31750">
                <a:solidFill>
                  <a:schemeClr val="accent3"/>
                </a:solidFill>
                <a:tailEnd type="triangle" w="lg" len="lg"/>
              </a:ln>
            </p:spPr>
            <p:style>
              <a:lnRef idx="1">
                <a:schemeClr val="accent1"/>
              </a:lnRef>
              <a:fillRef idx="0">
                <a:schemeClr val="accent1"/>
              </a:fillRef>
              <a:effectRef idx="0">
                <a:schemeClr val="accent1"/>
              </a:effectRef>
              <a:fontRef idx="minor">
                <a:schemeClr val="tx1"/>
              </a:fontRef>
            </p:style>
          </p:cxnSp>
        </p:grpSp>
      </p:grpSp>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5671" y="1434654"/>
            <a:ext cx="2191056" cy="2105319"/>
          </a:xfrm>
          <a:prstGeom prst="rect">
            <a:avLst/>
          </a:prstGeom>
        </p:spPr>
      </p:pic>
    </p:spTree>
    <p:extLst>
      <p:ext uri="{BB962C8B-B14F-4D97-AF65-F5344CB8AC3E}">
        <p14:creationId xmlns:p14="http://schemas.microsoft.com/office/powerpoint/2010/main" val="117509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2000"/>
                                        <p:tgtEl>
                                          <p:spTgt spid="33"/>
                                        </p:tgtEl>
                                      </p:cBhvr>
                                    </p:animEffect>
                                  </p:childTnLst>
                                </p:cTn>
                              </p:par>
                            </p:childTnLst>
                          </p:cTn>
                        </p:par>
                        <p:par>
                          <p:cTn id="8" fill="hold">
                            <p:stCondLst>
                              <p:cond delay="2000"/>
                            </p:stCondLst>
                            <p:childTnLst>
                              <p:par>
                                <p:cTn id="9" presetID="10" presetClass="exit" presetSubtype="0" fill="hold" nodeType="afterEffect">
                                  <p:stCondLst>
                                    <p:cond delay="0"/>
                                  </p:stCondLst>
                                  <p:childTnLst>
                                    <p:animEffect transition="out" filter="fade">
                                      <p:cBhvr>
                                        <p:cTn id="10" dur="2000"/>
                                        <p:tgtEl>
                                          <p:spTgt spid="33"/>
                                        </p:tgtEl>
                                      </p:cBhvr>
                                    </p:animEffect>
                                    <p:set>
                                      <p:cBhvr>
                                        <p:cTn id="11" dur="1" fill="hold">
                                          <p:stCondLst>
                                            <p:cond delay="1999"/>
                                          </p:stCondLst>
                                        </p:cTn>
                                        <p:tgtEl>
                                          <p:spTgt spid="33"/>
                                        </p:tgtEl>
                                        <p:attrNameLst>
                                          <p:attrName>style.visibility</p:attrName>
                                        </p:attrNameLst>
                                      </p:cBhvr>
                                      <p:to>
                                        <p:strVal val="hidden"/>
                                      </p:to>
                                    </p:se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2000"/>
                                        <p:tgtEl>
                                          <p:spTgt spid="33"/>
                                        </p:tgtEl>
                                      </p:cBhvr>
                                    </p:animEffect>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2000"/>
                                        <p:tgtEl>
                                          <p:spTgt spid="33"/>
                                        </p:tgtEl>
                                      </p:cBhvr>
                                    </p:animEffect>
                                    <p:set>
                                      <p:cBhvr>
                                        <p:cTn id="19" dur="1" fill="hold">
                                          <p:stCondLst>
                                            <p:cond delay="19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Optimization: culling</a:t>
            </a:r>
            <a:endParaRPr lang="en-US" dirty="0"/>
          </a:p>
        </p:txBody>
      </p:sp>
      <p:grpSp>
        <p:nvGrpSpPr>
          <p:cNvPr id="4" name="Group 3"/>
          <p:cNvGrpSpPr/>
          <p:nvPr/>
        </p:nvGrpSpPr>
        <p:grpSpPr>
          <a:xfrm>
            <a:off x="843967" y="1093155"/>
            <a:ext cx="6817450" cy="5513901"/>
            <a:chOff x="3341305" y="1083537"/>
            <a:chExt cx="7033352" cy="5688522"/>
          </a:xfrm>
        </p:grpSpPr>
        <p:sp>
          <p:nvSpPr>
            <p:cNvPr id="5" name="Rectangle 4"/>
            <p:cNvSpPr/>
            <p:nvPr/>
          </p:nvSpPr>
          <p:spPr>
            <a:xfrm>
              <a:off x="3341305" y="1083537"/>
              <a:ext cx="7033352" cy="5688522"/>
            </a:xfrm>
            <a:prstGeom prst="rect">
              <a:avLst/>
            </a:prstGeom>
            <a:pattFill prst="lgCheck">
              <a:fgClr>
                <a:schemeClr val="bg2">
                  <a:lumMod val="90000"/>
                </a:schemeClr>
              </a:fgClr>
              <a:bgClr>
                <a:schemeClr val="bg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6833" y="1223331"/>
              <a:ext cx="1928877" cy="1295870"/>
            </a:xfrm>
            <a:prstGeom prst="rect">
              <a:avLst/>
            </a:prstGeom>
            <a:ln w="25400">
              <a:solidFill>
                <a:schemeClr val="accent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4165" y="1230473"/>
              <a:ext cx="2400644" cy="1283926"/>
            </a:xfrm>
            <a:prstGeom prst="rect">
              <a:avLst/>
            </a:prstGeom>
            <a:ln w="25400">
              <a:solidFill>
                <a:schemeClr val="accent1"/>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4004" y="1111038"/>
              <a:ext cx="2293153" cy="1403361"/>
            </a:xfrm>
            <a:prstGeom prst="rect">
              <a:avLst/>
            </a:prstGeom>
            <a:ln w="25400">
              <a:solidFill>
                <a:schemeClr val="accent1"/>
              </a:solidFill>
            </a:ln>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9002" y="2996657"/>
              <a:ext cx="1636260" cy="2317039"/>
            </a:xfrm>
            <a:prstGeom prst="rect">
              <a:avLst/>
            </a:prstGeom>
            <a:ln w="25400">
              <a:solidFill>
                <a:schemeClr val="accent1"/>
              </a:solidFill>
            </a:ln>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2959" y="2546241"/>
              <a:ext cx="2693260" cy="2770893"/>
            </a:xfrm>
            <a:prstGeom prst="rect">
              <a:avLst/>
            </a:prstGeom>
            <a:ln w="25400">
              <a:solidFill>
                <a:schemeClr val="accent1"/>
              </a:solidFill>
            </a:ln>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55416" y="2541900"/>
              <a:ext cx="2591741" cy="2764921"/>
            </a:xfrm>
            <a:prstGeom prst="rect">
              <a:avLst/>
            </a:prstGeom>
            <a:ln w="25400">
              <a:solidFill>
                <a:schemeClr val="accent1"/>
              </a:solidFill>
            </a:ln>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73512" y="5343851"/>
              <a:ext cx="1922904" cy="1301841"/>
            </a:xfrm>
            <a:prstGeom prst="rect">
              <a:avLst/>
            </a:prstGeom>
            <a:ln w="25400">
              <a:solidFill>
                <a:schemeClr val="accent1"/>
              </a:solidFill>
            </a:ln>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24165" y="5341197"/>
              <a:ext cx="2400644" cy="1283926"/>
            </a:xfrm>
            <a:prstGeom prst="rect">
              <a:avLst/>
            </a:prstGeom>
            <a:ln w="25400">
              <a:solidFill>
                <a:schemeClr val="accent1"/>
              </a:solidFill>
            </a:ln>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59975" y="5341197"/>
              <a:ext cx="2287181" cy="1403362"/>
            </a:xfrm>
            <a:prstGeom prst="rect">
              <a:avLst/>
            </a:prstGeom>
            <a:ln w="25400">
              <a:solidFill>
                <a:schemeClr val="accent1"/>
              </a:solidFill>
            </a:ln>
          </p:spPr>
        </p:pic>
      </p:grpSp>
      <p:grpSp>
        <p:nvGrpSpPr>
          <p:cNvPr id="3" name="Group 2"/>
          <p:cNvGrpSpPr/>
          <p:nvPr/>
        </p:nvGrpSpPr>
        <p:grpSpPr>
          <a:xfrm>
            <a:off x="8516764" y="2506751"/>
            <a:ext cx="2881520" cy="2768765"/>
            <a:chOff x="10455832" y="3391484"/>
            <a:chExt cx="1246554" cy="1197776"/>
          </a:xfrm>
        </p:grpSpPr>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55832" y="3391484"/>
              <a:ext cx="1246554" cy="1197776"/>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55832" y="3391484"/>
              <a:ext cx="1246554" cy="1197776"/>
            </a:xfrm>
            <a:prstGeom prst="rect">
              <a:avLst/>
            </a:prstGeom>
          </p:spPr>
        </p:pic>
      </p:grpSp>
      <p:cxnSp>
        <p:nvCxnSpPr>
          <p:cNvPr id="21" name="Straight Connector 20"/>
          <p:cNvCxnSpPr/>
          <p:nvPr/>
        </p:nvCxnSpPr>
        <p:spPr>
          <a:xfrm flipV="1">
            <a:off x="7983426" y="5220117"/>
            <a:ext cx="3738769" cy="97729"/>
          </a:xfrm>
          <a:prstGeom prst="line">
            <a:avLst/>
          </a:prstGeom>
          <a:ln w="317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1419291" y="2161478"/>
            <a:ext cx="7508" cy="3517429"/>
          </a:xfrm>
          <a:prstGeom prst="line">
            <a:avLst/>
          </a:prstGeom>
          <a:ln w="317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7983426" y="4732020"/>
            <a:ext cx="2631234" cy="735990"/>
          </a:xfrm>
          <a:prstGeom prst="line">
            <a:avLst/>
          </a:prstGeom>
          <a:ln w="317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9349740" y="1965960"/>
            <a:ext cx="2476500" cy="3672840"/>
          </a:xfrm>
          <a:prstGeom prst="line">
            <a:avLst/>
          </a:prstGeom>
          <a:ln w="317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8490108" y="1810557"/>
            <a:ext cx="0" cy="4031816"/>
          </a:xfrm>
          <a:prstGeom prst="line">
            <a:avLst/>
          </a:prstGeom>
          <a:ln w="317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983426" y="2487713"/>
            <a:ext cx="3987594" cy="0"/>
          </a:xfrm>
          <a:prstGeom prst="line">
            <a:avLst/>
          </a:prstGeom>
          <a:ln w="31750">
            <a:solidFill>
              <a:schemeClr val="accent2"/>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7197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38199" y="1093155"/>
            <a:ext cx="6823217" cy="5521917"/>
          </a:xfrm>
          <a:prstGeom prst="rect">
            <a:avLst/>
          </a:prstGeom>
        </p:spPr>
      </p:pic>
      <p:sp>
        <p:nvSpPr>
          <p:cNvPr id="2" name="Title 1"/>
          <p:cNvSpPr>
            <a:spLocks noGrp="1"/>
          </p:cNvSpPr>
          <p:nvPr>
            <p:ph type="title"/>
          </p:nvPr>
        </p:nvSpPr>
        <p:spPr/>
        <p:txBody>
          <a:bodyPr/>
          <a:lstStyle/>
          <a:p>
            <a:r>
              <a:rPr lang="en-US" dirty="0"/>
              <a:t>Post-processing</a:t>
            </a:r>
          </a:p>
        </p:txBody>
      </p:sp>
    </p:spTree>
    <p:extLst>
      <p:ext uri="{BB962C8B-B14F-4D97-AF65-F5344CB8AC3E}">
        <p14:creationId xmlns:p14="http://schemas.microsoft.com/office/powerpoint/2010/main" val="25327739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it fast?</a:t>
            </a:r>
            <a:endParaRPr lang="en-US" dirty="0"/>
          </a:p>
        </p:txBody>
      </p:sp>
    </p:spTree>
    <p:extLst>
      <p:ext uri="{BB962C8B-B14F-4D97-AF65-F5344CB8AC3E}">
        <p14:creationId xmlns:p14="http://schemas.microsoft.com/office/powerpoint/2010/main" val="36986693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it fast?</a:t>
            </a:r>
          </a:p>
        </p:txBody>
      </p:sp>
      <p:graphicFrame>
        <p:nvGraphicFramePr>
          <p:cNvPr id="4" name="Chart 3"/>
          <p:cNvGraphicFramePr>
            <a:graphicFrameLocks/>
          </p:cNvGraphicFramePr>
          <p:nvPr>
            <p:extLst>
              <p:ext uri="{D42A27DB-BD31-4B8C-83A1-F6EECF244321}">
                <p14:modId xmlns:p14="http://schemas.microsoft.com/office/powerpoint/2010/main" val="4034475108"/>
              </p:ext>
            </p:extLst>
          </p:nvPr>
        </p:nvGraphicFramePr>
        <p:xfrm>
          <a:off x="638818" y="1569005"/>
          <a:ext cx="3445043" cy="252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4273319039"/>
              </p:ext>
            </p:extLst>
          </p:nvPr>
        </p:nvGraphicFramePr>
        <p:xfrm>
          <a:off x="4083861" y="1569005"/>
          <a:ext cx="3355664" cy="2520000"/>
        </p:xfrm>
        <a:graphic>
          <a:graphicData uri="http://schemas.openxmlformats.org/drawingml/2006/chart">
            <c:chart xmlns:c="http://schemas.openxmlformats.org/drawingml/2006/chart" xmlns:r="http://schemas.openxmlformats.org/officeDocument/2006/relationships" r:id="rId4"/>
          </a:graphicData>
        </a:graphic>
      </p:graphicFrame>
      <p:grpSp>
        <p:nvGrpSpPr>
          <p:cNvPr id="16" name="Group 15"/>
          <p:cNvGrpSpPr/>
          <p:nvPr/>
        </p:nvGrpSpPr>
        <p:grpSpPr>
          <a:xfrm>
            <a:off x="7920787" y="475418"/>
            <a:ext cx="4186218" cy="2969054"/>
            <a:chOff x="6756102" y="2084705"/>
            <a:chExt cx="4186218" cy="2969054"/>
          </a:xfrm>
        </p:grpSpPr>
        <p:grpSp>
          <p:nvGrpSpPr>
            <p:cNvPr id="14" name="Group 13"/>
            <p:cNvGrpSpPr/>
            <p:nvPr/>
          </p:nvGrpSpPr>
          <p:grpSpPr>
            <a:xfrm>
              <a:off x="6756102" y="2084705"/>
              <a:ext cx="4186218" cy="2969054"/>
              <a:chOff x="3349962" y="1825625"/>
              <a:chExt cx="4186218" cy="2969054"/>
            </a:xfrm>
          </p:grpSpPr>
          <p:sp>
            <p:nvSpPr>
              <p:cNvPr id="6" name="Content Placeholder 2"/>
              <p:cNvSpPr txBox="1">
                <a:spLocks/>
              </p:cNvSpPr>
              <p:nvPr/>
            </p:nvSpPr>
            <p:spPr>
              <a:xfrm>
                <a:off x="3349962" y="1825626"/>
                <a:ext cx="2154771" cy="29690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Font typeface="Arial" panose="020B0604020202020204" pitchFamily="34" charset="0"/>
                  <a:buNone/>
                </a:pPr>
                <a:r>
                  <a:rPr lang="en-US" sz="2000" dirty="0"/>
                  <a:t>Outer loop:</a:t>
                </a:r>
              </a:p>
              <a:p>
                <a:pPr marL="0" indent="0" algn="r">
                  <a:lnSpc>
                    <a:spcPct val="150000"/>
                  </a:lnSpc>
                  <a:buFont typeface="Arial" panose="020B0604020202020204" pitchFamily="34" charset="0"/>
                  <a:buNone/>
                </a:pPr>
                <a:r>
                  <a:rPr lang="en-US" sz="2000" dirty="0"/>
                  <a:t>Inner loop:</a:t>
                </a:r>
              </a:p>
              <a:p>
                <a:pPr marL="0" indent="0" algn="r">
                  <a:lnSpc>
                    <a:spcPct val="150000"/>
                  </a:lnSpc>
                  <a:buFont typeface="Arial" panose="020B0604020202020204" pitchFamily="34" charset="0"/>
                  <a:buNone/>
                </a:pPr>
                <a:r>
                  <a:rPr lang="en-US" sz="2000" dirty="0"/>
                  <a:t>Geometry shader:</a:t>
                </a:r>
              </a:p>
              <a:p>
                <a:pPr marL="0" indent="0" algn="r">
                  <a:lnSpc>
                    <a:spcPct val="150000"/>
                  </a:lnSpc>
                  <a:buFont typeface="Arial" panose="020B0604020202020204" pitchFamily="34" charset="0"/>
                  <a:buNone/>
                </a:pPr>
                <a:r>
                  <a:rPr lang="en-US" sz="2000" dirty="0"/>
                  <a:t>Instancing:</a:t>
                </a:r>
              </a:p>
              <a:p>
                <a:pPr marL="0" indent="0" algn="r">
                  <a:lnSpc>
                    <a:spcPct val="150000"/>
                  </a:lnSpc>
                  <a:buFont typeface="Arial" panose="020B0604020202020204" pitchFamily="34" charset="0"/>
                  <a:buNone/>
                </a:pPr>
                <a:r>
                  <a:rPr lang="en-US" sz="2000" dirty="0"/>
                  <a:t>Multiview:</a:t>
                </a:r>
              </a:p>
            </p:txBody>
          </p:sp>
          <p:sp>
            <p:nvSpPr>
              <p:cNvPr id="7" name="Content Placeholder 3"/>
              <p:cNvSpPr txBox="1">
                <a:spLocks/>
              </p:cNvSpPr>
              <p:nvPr/>
            </p:nvSpPr>
            <p:spPr>
              <a:xfrm>
                <a:off x="5913120" y="1825625"/>
                <a:ext cx="1623060" cy="28934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000" dirty="0">
                    <a:solidFill>
                      <a:srgbClr val="C00000"/>
                    </a:solidFill>
                  </a:rPr>
                  <a:t>Bad</a:t>
                </a:r>
                <a:endParaRPr lang="en-US" sz="1600" dirty="0">
                  <a:solidFill>
                    <a:srgbClr val="C00000"/>
                  </a:solidFill>
                </a:endParaRPr>
              </a:p>
              <a:p>
                <a:pPr marL="0" indent="0">
                  <a:lnSpc>
                    <a:spcPct val="150000"/>
                  </a:lnSpc>
                  <a:buFont typeface="Arial" panose="020B0604020202020204" pitchFamily="34" charset="0"/>
                  <a:buNone/>
                </a:pPr>
                <a:r>
                  <a:rPr lang="en-US" sz="2000" dirty="0">
                    <a:solidFill>
                      <a:srgbClr val="C00000"/>
                    </a:solidFill>
                  </a:rPr>
                  <a:t>Bad</a:t>
                </a:r>
                <a:endParaRPr lang="en-US" sz="1600" dirty="0">
                  <a:solidFill>
                    <a:srgbClr val="C00000"/>
                  </a:solidFill>
                </a:endParaRPr>
              </a:p>
              <a:p>
                <a:pPr marL="0" indent="0">
                  <a:lnSpc>
                    <a:spcPct val="150000"/>
                  </a:lnSpc>
                  <a:buFont typeface="Arial" panose="020B0604020202020204" pitchFamily="34" charset="0"/>
                  <a:buNone/>
                </a:pPr>
                <a:r>
                  <a:rPr lang="en-US" sz="2000" dirty="0">
                    <a:solidFill>
                      <a:srgbClr val="C00000"/>
                    </a:solidFill>
                  </a:rPr>
                  <a:t>Bad</a:t>
                </a:r>
                <a:endParaRPr lang="en-US" sz="1600" dirty="0">
                  <a:solidFill>
                    <a:srgbClr val="C00000"/>
                  </a:solidFill>
                </a:endParaRPr>
              </a:p>
              <a:p>
                <a:pPr marL="0" indent="0">
                  <a:lnSpc>
                    <a:spcPct val="150000"/>
                  </a:lnSpc>
                  <a:buFont typeface="Arial" panose="020B0604020202020204" pitchFamily="34" charset="0"/>
                  <a:buNone/>
                </a:pPr>
                <a:r>
                  <a:rPr lang="en-US" sz="2000" dirty="0">
                    <a:solidFill>
                      <a:schemeClr val="accent6"/>
                    </a:solidFill>
                  </a:rPr>
                  <a:t>Good</a:t>
                </a:r>
                <a:endParaRPr lang="en-US" sz="1600" dirty="0">
                  <a:solidFill>
                    <a:schemeClr val="accent6"/>
                  </a:solidFill>
                </a:endParaRPr>
              </a:p>
              <a:p>
                <a:pPr marL="0" indent="0">
                  <a:lnSpc>
                    <a:spcPct val="150000"/>
                  </a:lnSpc>
                  <a:buFont typeface="Arial" panose="020B0604020202020204" pitchFamily="34" charset="0"/>
                  <a:buNone/>
                </a:pPr>
                <a:r>
                  <a:rPr lang="en-US" sz="2000" dirty="0">
                    <a:solidFill>
                      <a:schemeClr val="accent6"/>
                    </a:solidFill>
                  </a:rPr>
                  <a:t>Good</a:t>
                </a:r>
              </a:p>
            </p:txBody>
          </p:sp>
          <p:grpSp>
            <p:nvGrpSpPr>
              <p:cNvPr id="8" name="Group 7"/>
              <p:cNvGrpSpPr/>
              <p:nvPr/>
            </p:nvGrpSpPr>
            <p:grpSpPr>
              <a:xfrm>
                <a:off x="5517121" y="1913178"/>
                <a:ext cx="395999" cy="2741078"/>
                <a:chOff x="8441161" y="1882698"/>
                <a:chExt cx="395999" cy="2741078"/>
              </a:xfrm>
            </p:grpSpPr>
            <p:pic>
              <p:nvPicPr>
                <p:cNvPr id="10" name="Picture 6" descr="Slightly Frowning Face on Apple iOS 9.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1161" y="2468967"/>
                  <a:ext cx="395999" cy="39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Slightly Frowning Face on Apple iOS 9.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1161" y="3055236"/>
                  <a:ext cx="395999" cy="39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Slightly Frowning Face on Apple iOS 9.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1161" y="1882698"/>
                  <a:ext cx="395999" cy="396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Grinning Face on Apple iOS 9.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1161" y="4227776"/>
                  <a:ext cx="395999" cy="3960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5" name="Rectangle 14"/>
            <p:cNvSpPr/>
            <p:nvPr/>
          </p:nvSpPr>
          <p:spPr>
            <a:xfrm>
              <a:off x="7381174" y="2098455"/>
              <a:ext cx="2695073" cy="55586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Picture 17"/>
          <p:cNvPicPr>
            <a:picLocks noChangeAspect="1"/>
          </p:cNvPicPr>
          <p:nvPr/>
        </p:nvPicPr>
        <p:blipFill>
          <a:blip r:embed="rId7"/>
          <a:stretch>
            <a:fillRect/>
          </a:stretch>
        </p:blipFill>
        <p:spPr>
          <a:xfrm>
            <a:off x="1739786" y="4585751"/>
            <a:ext cx="5231355" cy="1826507"/>
          </a:xfrm>
          <a:prstGeom prst="rect">
            <a:avLst/>
          </a:prstGeom>
        </p:spPr>
      </p:pic>
      <p:sp>
        <p:nvSpPr>
          <p:cNvPr id="3" name="Left Brace 2"/>
          <p:cNvSpPr/>
          <p:nvPr/>
        </p:nvSpPr>
        <p:spPr>
          <a:xfrm rot="5400000">
            <a:off x="4269484" y="-1334066"/>
            <a:ext cx="302238" cy="5734195"/>
          </a:xfrm>
          <a:prstGeom prst="leftBrace">
            <a:avLst>
              <a:gd name="adj1" fmla="val 40180"/>
              <a:gd name="adj2" fmla="val 51079"/>
            </a:avLst>
          </a:prstGeom>
          <a:ln w="317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 name="Elbow Connector 18"/>
          <p:cNvCxnSpPr>
            <a:stCxn id="15" idx="1"/>
            <a:endCxn id="3" idx="1"/>
          </p:cNvCxnSpPr>
          <p:nvPr/>
        </p:nvCxnSpPr>
        <p:spPr>
          <a:xfrm rot="10800000" flipV="1">
            <a:off x="4358733" y="767099"/>
            <a:ext cx="4187127" cy="614814"/>
          </a:xfrm>
          <a:prstGeom prst="bentConnector4">
            <a:avLst>
              <a:gd name="adj1" fmla="val 47457"/>
              <a:gd name="adj2" fmla="val 196"/>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813595" y="4160846"/>
            <a:ext cx="3465436" cy="2100575"/>
          </a:xfrm>
          <a:prstGeom prst="rect">
            <a:avLst/>
          </a:prstGeom>
          <a:noFill/>
        </p:spPr>
        <p:txBody>
          <a:bodyPr wrap="none" rtlCol="0">
            <a:spAutoFit/>
          </a:bodyPr>
          <a:lstStyle/>
          <a:p>
            <a:r>
              <a:rPr lang="en-US" sz="2400" dirty="0"/>
              <a:t>Expect better results with:</a:t>
            </a:r>
          </a:p>
          <a:p>
            <a:endParaRPr lang="en-US" sz="1050" dirty="0"/>
          </a:p>
          <a:p>
            <a:pPr marL="285750" indent="-285750">
              <a:buFont typeface="Arial" panose="020B0604020202020204" pitchFamily="34" charset="0"/>
              <a:buChar char="•"/>
            </a:pPr>
            <a:r>
              <a:rPr lang="en-US" sz="2400" dirty="0"/>
              <a:t>Instancing or </a:t>
            </a:r>
            <a:r>
              <a:rPr lang="en-US" sz="2400" dirty="0" err="1"/>
              <a:t>multiview</a:t>
            </a:r>
            <a:endParaRPr lang="en-US" sz="2400" dirty="0"/>
          </a:p>
          <a:p>
            <a:pPr marL="285750" indent="-285750">
              <a:buFont typeface="Arial" panose="020B0604020202020204" pitchFamily="34" charset="0"/>
              <a:buChar char="•"/>
            </a:pPr>
            <a:r>
              <a:rPr lang="en-US" sz="2400" dirty="0"/>
              <a:t>Masking</a:t>
            </a:r>
          </a:p>
          <a:p>
            <a:pPr marL="285750" indent="-285750">
              <a:buFont typeface="Arial" panose="020B0604020202020204" pitchFamily="34" charset="0"/>
              <a:buChar char="•"/>
            </a:pPr>
            <a:r>
              <a:rPr lang="en-US" sz="2400" dirty="0"/>
              <a:t>Mask-aware culling</a:t>
            </a:r>
          </a:p>
          <a:p>
            <a:pPr marL="285750" indent="-285750">
              <a:buFont typeface="Arial" panose="020B0604020202020204" pitchFamily="34" charset="0"/>
              <a:buChar char="•"/>
            </a:pPr>
            <a:r>
              <a:rPr lang="en-US" sz="2400" dirty="0"/>
              <a:t>Expensive pixel shaders</a:t>
            </a:r>
          </a:p>
        </p:txBody>
      </p:sp>
      <p:pic>
        <p:nvPicPr>
          <p:cNvPr id="24" name="Picture 23" descr="Grinning Face on Apple iOS 9.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87946" y="2321778"/>
            <a:ext cx="395999" cy="396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7620000" y="1149240"/>
            <a:ext cx="4427220" cy="5586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377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2050" name="Picture 2" descr="http://assets.razerzone.com/eeimages/products/21289/byo-b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6874" y="609600"/>
            <a:ext cx="8658252" cy="6248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Head mounted display</a:t>
            </a:r>
          </a:p>
        </p:txBody>
      </p:sp>
      <p:sp>
        <p:nvSpPr>
          <p:cNvPr id="4" name="TextBox 3"/>
          <p:cNvSpPr txBox="1"/>
          <p:nvPr/>
        </p:nvSpPr>
        <p:spPr>
          <a:xfrm>
            <a:off x="7571000" y="2463225"/>
            <a:ext cx="1301959" cy="584775"/>
          </a:xfrm>
          <a:prstGeom prst="rect">
            <a:avLst/>
          </a:prstGeom>
          <a:noFill/>
        </p:spPr>
        <p:txBody>
          <a:bodyPr wrap="none" rtlCol="0">
            <a:spAutoFit/>
          </a:bodyPr>
          <a:lstStyle/>
          <a:p>
            <a:r>
              <a:rPr lang="en-US" sz="3200" dirty="0">
                <a:solidFill>
                  <a:schemeClr val="accent2"/>
                </a:solidFill>
              </a:rPr>
              <a:t>Lenses</a:t>
            </a:r>
          </a:p>
        </p:txBody>
      </p:sp>
      <p:sp>
        <p:nvSpPr>
          <p:cNvPr id="6" name="TextBox 5"/>
          <p:cNvSpPr txBox="1"/>
          <p:nvPr/>
        </p:nvSpPr>
        <p:spPr>
          <a:xfrm>
            <a:off x="8576276" y="3090734"/>
            <a:ext cx="1379288" cy="584775"/>
          </a:xfrm>
          <a:prstGeom prst="rect">
            <a:avLst/>
          </a:prstGeom>
          <a:noFill/>
        </p:spPr>
        <p:txBody>
          <a:bodyPr wrap="none" rtlCol="0">
            <a:spAutoFit/>
          </a:bodyPr>
          <a:lstStyle/>
          <a:p>
            <a:r>
              <a:rPr lang="en-US" sz="3200" dirty="0">
                <a:solidFill>
                  <a:schemeClr val="accent2"/>
                </a:solidFill>
              </a:rPr>
              <a:t>Display</a:t>
            </a:r>
          </a:p>
        </p:txBody>
      </p:sp>
      <p:cxnSp>
        <p:nvCxnSpPr>
          <p:cNvPr id="7" name="Straight Arrow Connector 6"/>
          <p:cNvCxnSpPr>
            <a:stCxn id="6" idx="1"/>
          </p:cNvCxnSpPr>
          <p:nvPr/>
        </p:nvCxnSpPr>
        <p:spPr>
          <a:xfrm flipH="1">
            <a:off x="7208520" y="3383122"/>
            <a:ext cx="1367756" cy="335121"/>
          </a:xfrm>
          <a:prstGeom prst="straightConnector1">
            <a:avLst/>
          </a:prstGeom>
          <a:ln w="3175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4" idx="1"/>
          </p:cNvCxnSpPr>
          <p:nvPr/>
        </p:nvCxnSpPr>
        <p:spPr>
          <a:xfrm flipH="1">
            <a:off x="6400800" y="2755613"/>
            <a:ext cx="1170200" cy="446593"/>
          </a:xfrm>
          <a:prstGeom prst="straightConnector1">
            <a:avLst/>
          </a:prstGeom>
          <a:ln w="3175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406869" y="6550223"/>
            <a:ext cx="4785131" cy="307777"/>
          </a:xfrm>
          <a:prstGeom prst="rect">
            <a:avLst/>
          </a:prstGeom>
          <a:noFill/>
        </p:spPr>
        <p:txBody>
          <a:bodyPr wrap="square" rtlCol="0">
            <a:spAutoFit/>
          </a:bodyPr>
          <a:lstStyle/>
          <a:p>
            <a:pPr algn="r"/>
            <a:r>
              <a:rPr lang="en-US" sz="1400" dirty="0">
                <a:solidFill>
                  <a:schemeClr val="bg1">
                    <a:lumMod val="50000"/>
                  </a:schemeClr>
                </a:solidFill>
              </a:rPr>
              <a:t>Image from http://www.osvr.org/hardware.html</a:t>
            </a:r>
          </a:p>
        </p:txBody>
      </p:sp>
    </p:spTree>
    <p:extLst>
      <p:ext uri="{BB962C8B-B14F-4D97-AF65-F5344CB8AC3E}">
        <p14:creationId xmlns:p14="http://schemas.microsoft.com/office/powerpoint/2010/main" val="27288510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Where do we go from here?</a:t>
            </a:r>
            <a:endParaRPr lang="en-US" dirty="0"/>
          </a:p>
        </p:txBody>
      </p:sp>
      <p:sp>
        <p:nvSpPr>
          <p:cNvPr id="3" name="Content Placeholder 2"/>
          <p:cNvSpPr>
            <a:spLocks noGrp="1"/>
          </p:cNvSpPr>
          <p:nvPr>
            <p:ph idx="1"/>
          </p:nvPr>
        </p:nvSpPr>
        <p:spPr/>
        <p:txBody>
          <a:bodyPr/>
          <a:lstStyle/>
          <a:p>
            <a:r>
              <a:rPr lang="sv-SE" dirty="0" smtClean="0"/>
              <a:t>Hardware: deal with multi-projection efficiently</a:t>
            </a:r>
          </a:p>
          <a:p>
            <a:r>
              <a:rPr lang="sv-SE" dirty="0" smtClean="0"/>
              <a:t>3D APIs: expose multi-projection in a vendor-independent way</a:t>
            </a:r>
          </a:p>
          <a:p>
            <a:r>
              <a:rPr lang="sv-SE" dirty="0" smtClean="0"/>
              <a:t>VR APIs: not just a per-eye projection matrix – what, then?</a:t>
            </a:r>
          </a:p>
          <a:p>
            <a:r>
              <a:rPr lang="sv-SE" dirty="0" smtClean="0"/>
              <a:t>Engines/middleware: implement parameter optimization</a:t>
            </a:r>
          </a:p>
          <a:p>
            <a:r>
              <a:rPr lang="sv-SE" dirty="0" smtClean="0"/>
              <a:t>Applications: re-imagine image-based techniques for VR with multi-projection in mind</a:t>
            </a:r>
          </a:p>
          <a:p>
            <a:r>
              <a:rPr lang="sv-SE" dirty="0" smtClean="0"/>
              <a:t>Performance/quality control: other optimization criteria?</a:t>
            </a:r>
          </a:p>
          <a:p>
            <a:r>
              <a:rPr lang="sv-SE" dirty="0" smtClean="0"/>
              <a:t>Eye-tracking: dynamic projection parameters?</a:t>
            </a:r>
            <a:endParaRPr lang="en-US" dirty="0"/>
          </a:p>
        </p:txBody>
      </p:sp>
    </p:spTree>
    <p:extLst>
      <p:ext uri="{BB962C8B-B14F-4D97-AF65-F5344CB8AC3E}">
        <p14:creationId xmlns:p14="http://schemas.microsoft.com/office/powerpoint/2010/main" val="24768344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Lens distortion</a:t>
            </a:r>
            <a:endParaRPr lang="en-US" dirty="0"/>
          </a:p>
        </p:txBody>
      </p:sp>
    </p:spTree>
    <p:extLst>
      <p:ext uri="{BB962C8B-B14F-4D97-AF65-F5344CB8AC3E}">
        <p14:creationId xmlns:p14="http://schemas.microsoft.com/office/powerpoint/2010/main" val="20583618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sv-SE" dirty="0"/>
              <a:t>Lens distortion</a:t>
            </a:r>
            <a:endParaRPr lang="en-US" dirty="0"/>
          </a:p>
        </p:txBody>
      </p:sp>
      <p:grpSp>
        <p:nvGrpSpPr>
          <p:cNvPr id="8" name="Group 7"/>
          <p:cNvGrpSpPr/>
          <p:nvPr/>
        </p:nvGrpSpPr>
        <p:grpSpPr>
          <a:xfrm>
            <a:off x="83319" y="1514924"/>
            <a:ext cx="3159103" cy="4972744"/>
            <a:chOff x="83319" y="1514924"/>
            <a:chExt cx="3159103" cy="4972744"/>
          </a:xfrm>
        </p:grpSpPr>
        <p:grpSp>
          <p:nvGrpSpPr>
            <p:cNvPr id="14" name="Group 13"/>
            <p:cNvGrpSpPr/>
            <p:nvPr/>
          </p:nvGrpSpPr>
          <p:grpSpPr>
            <a:xfrm rot="5400000">
              <a:off x="41576" y="3286821"/>
              <a:ext cx="4972744" cy="1428949"/>
              <a:chOff x="6381056" y="365125"/>
              <a:chExt cx="4972744" cy="1428949"/>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1056" y="365125"/>
                <a:ext cx="4972744" cy="1428949"/>
              </a:xfrm>
              <a:prstGeom prst="rect">
                <a:avLst/>
              </a:prstGeom>
            </p:spPr>
          </p:pic>
          <p:cxnSp>
            <p:nvCxnSpPr>
              <p:cNvPr id="9" name="Straight Connector 8"/>
              <p:cNvCxnSpPr/>
              <p:nvPr/>
            </p:nvCxnSpPr>
            <p:spPr>
              <a:xfrm>
                <a:off x="6381056" y="365125"/>
                <a:ext cx="4972744" cy="0"/>
              </a:xfrm>
              <a:prstGeom prst="line">
                <a:avLst/>
              </a:prstGeom>
              <a:ln w="31750"/>
            </p:spPr>
            <p:style>
              <a:lnRef idx="3">
                <a:schemeClr val="accent1"/>
              </a:lnRef>
              <a:fillRef idx="0">
                <a:schemeClr val="accent1"/>
              </a:fillRef>
              <a:effectRef idx="2">
                <a:schemeClr val="accent1"/>
              </a:effectRef>
              <a:fontRef idx="minor">
                <a:schemeClr val="tx1"/>
              </a:fontRef>
            </p:style>
          </p:cxnSp>
        </p:grpSp>
        <p:sp>
          <p:nvSpPr>
            <p:cNvPr id="3" name="TextBox 2"/>
            <p:cNvSpPr txBox="1"/>
            <p:nvPr/>
          </p:nvSpPr>
          <p:spPr>
            <a:xfrm>
              <a:off x="867090" y="2099291"/>
              <a:ext cx="1409414" cy="523220"/>
            </a:xfrm>
            <a:prstGeom prst="rect">
              <a:avLst/>
            </a:prstGeom>
            <a:noFill/>
          </p:spPr>
          <p:txBody>
            <a:bodyPr wrap="square" rtlCol="0">
              <a:spAutoFit/>
            </a:bodyPr>
            <a:lstStyle/>
            <a:p>
              <a:pPr algn="r"/>
              <a:r>
                <a:rPr lang="en-US" sz="2800" dirty="0">
                  <a:solidFill>
                    <a:schemeClr val="accent6"/>
                  </a:solidFill>
                </a:rPr>
                <a:t>Even PPI</a:t>
              </a:r>
              <a:endParaRPr lang="sv-SE" sz="2800" dirty="0">
                <a:solidFill>
                  <a:schemeClr val="accent6"/>
                </a:solidFill>
              </a:endParaRPr>
            </a:p>
          </p:txBody>
        </p:sp>
        <p:sp>
          <p:nvSpPr>
            <p:cNvPr id="17" name="TextBox 16"/>
            <p:cNvSpPr txBox="1"/>
            <p:nvPr/>
          </p:nvSpPr>
          <p:spPr>
            <a:xfrm>
              <a:off x="83319" y="5120299"/>
              <a:ext cx="2193185" cy="523220"/>
            </a:xfrm>
            <a:prstGeom prst="rect">
              <a:avLst/>
            </a:prstGeom>
            <a:noFill/>
          </p:spPr>
          <p:txBody>
            <a:bodyPr wrap="square" rtlCol="0">
              <a:spAutoFit/>
            </a:bodyPr>
            <a:lstStyle/>
            <a:p>
              <a:pPr algn="r"/>
              <a:r>
                <a:rPr lang="en-US" sz="2800" dirty="0">
                  <a:solidFill>
                    <a:srgbClr val="C00000"/>
                  </a:solidFill>
                </a:rPr>
                <a:t>Uneven PPD</a:t>
              </a:r>
              <a:endParaRPr lang="sv-SE" sz="2800" dirty="0">
                <a:solidFill>
                  <a:srgbClr val="C00000"/>
                </a:solidFill>
              </a:endParaRPr>
            </a:p>
          </p:txBody>
        </p:sp>
        <p:cxnSp>
          <p:nvCxnSpPr>
            <p:cNvPr id="10" name="Straight Arrow Connector 9"/>
            <p:cNvCxnSpPr>
              <a:stCxn id="17" idx="0"/>
            </p:cNvCxnSpPr>
            <p:nvPr/>
          </p:nvCxnSpPr>
          <p:spPr>
            <a:xfrm flipV="1">
              <a:off x="1179912" y="4138863"/>
              <a:ext cx="720028" cy="981436"/>
            </a:xfrm>
            <a:prstGeom prst="straightConnector1">
              <a:avLst/>
            </a:prstGeom>
            <a:ln w="28575">
              <a:solidFill>
                <a:srgbClr val="C00000"/>
              </a:solidFill>
              <a:tailEnd type="triangle" w="lg" len="lg"/>
            </a:ln>
          </p:spPr>
          <p:style>
            <a:lnRef idx="3">
              <a:schemeClr val="accent2"/>
            </a:lnRef>
            <a:fillRef idx="0">
              <a:schemeClr val="accent2"/>
            </a:fillRef>
            <a:effectRef idx="2">
              <a:schemeClr val="accent2"/>
            </a:effectRef>
            <a:fontRef idx="minor">
              <a:schemeClr val="tx1"/>
            </a:fontRef>
          </p:style>
        </p:cxnSp>
        <p:cxnSp>
          <p:nvCxnSpPr>
            <p:cNvPr id="24" name="Straight Arrow Connector 23"/>
            <p:cNvCxnSpPr>
              <a:stCxn id="3" idx="3"/>
            </p:cNvCxnSpPr>
            <p:nvPr/>
          </p:nvCxnSpPr>
          <p:spPr>
            <a:xfrm flipV="1">
              <a:off x="2276504" y="1828800"/>
              <a:ext cx="946383" cy="532101"/>
            </a:xfrm>
            <a:prstGeom prst="straightConnector1">
              <a:avLst/>
            </a:prstGeom>
            <a:ln w="28575">
              <a:solidFill>
                <a:schemeClr val="accent6"/>
              </a:solidFill>
              <a:tailEnd type="triangle" w="lg" len="lg"/>
            </a:ln>
          </p:spPr>
          <p:style>
            <a:lnRef idx="3">
              <a:schemeClr val="accent2"/>
            </a:lnRef>
            <a:fillRef idx="0">
              <a:schemeClr val="accent2"/>
            </a:fillRef>
            <a:effectRef idx="2">
              <a:schemeClr val="accent2"/>
            </a:effectRef>
            <a:fontRef idx="minor">
              <a:schemeClr val="tx1"/>
            </a:fontRef>
          </p:style>
        </p:cxnSp>
      </p:grpSp>
      <p:sp>
        <p:nvSpPr>
          <p:cNvPr id="26" name="TextBox 25"/>
          <p:cNvSpPr txBox="1"/>
          <p:nvPr/>
        </p:nvSpPr>
        <p:spPr>
          <a:xfrm>
            <a:off x="382742" y="2490587"/>
            <a:ext cx="1890261" cy="338554"/>
          </a:xfrm>
          <a:prstGeom prst="rect">
            <a:avLst/>
          </a:prstGeom>
          <a:noFill/>
        </p:spPr>
        <p:txBody>
          <a:bodyPr wrap="square" rtlCol="0">
            <a:spAutoFit/>
          </a:bodyPr>
          <a:lstStyle/>
          <a:p>
            <a:pPr algn="r"/>
            <a:r>
              <a:rPr lang="en-US" sz="1600" dirty="0">
                <a:solidFill>
                  <a:schemeClr val="bg1">
                    <a:lumMod val="50000"/>
                  </a:schemeClr>
                </a:solidFill>
              </a:rPr>
              <a:t>(pixels per inch)</a:t>
            </a:r>
          </a:p>
        </p:txBody>
      </p:sp>
      <p:sp>
        <p:nvSpPr>
          <p:cNvPr id="32" name="TextBox 31"/>
          <p:cNvSpPr txBox="1"/>
          <p:nvPr/>
        </p:nvSpPr>
        <p:spPr>
          <a:xfrm>
            <a:off x="366706" y="5545289"/>
            <a:ext cx="1890261" cy="338554"/>
          </a:xfrm>
          <a:prstGeom prst="rect">
            <a:avLst/>
          </a:prstGeom>
          <a:noFill/>
        </p:spPr>
        <p:txBody>
          <a:bodyPr wrap="square" rtlCol="0">
            <a:spAutoFit/>
          </a:bodyPr>
          <a:lstStyle/>
          <a:p>
            <a:pPr algn="r"/>
            <a:r>
              <a:rPr lang="en-US" sz="1600" dirty="0">
                <a:solidFill>
                  <a:schemeClr val="bg1">
                    <a:lumMod val="50000"/>
                  </a:schemeClr>
                </a:solidFill>
              </a:rPr>
              <a:t>(pixels per degree)</a:t>
            </a:r>
          </a:p>
        </p:txBody>
      </p:sp>
      <p:sp>
        <p:nvSpPr>
          <p:cNvPr id="27" name="Arc 26"/>
          <p:cNvSpPr/>
          <p:nvPr/>
        </p:nvSpPr>
        <p:spPr>
          <a:xfrm>
            <a:off x="917982" y="3103712"/>
            <a:ext cx="1800000" cy="1800000"/>
          </a:xfrm>
          <a:prstGeom prst="arc">
            <a:avLst>
              <a:gd name="adj1" fmla="val 20657504"/>
              <a:gd name="adj2" fmla="val 0"/>
            </a:avLst>
          </a:prstGeom>
          <a:ln w="317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p:cNvSpPr/>
          <p:nvPr/>
        </p:nvSpPr>
        <p:spPr>
          <a:xfrm>
            <a:off x="922492" y="3103712"/>
            <a:ext cx="1800000" cy="1800000"/>
          </a:xfrm>
          <a:prstGeom prst="arc">
            <a:avLst>
              <a:gd name="adj1" fmla="val 17969378"/>
              <a:gd name="adj2" fmla="val 18263104"/>
            </a:avLst>
          </a:prstGeom>
          <a:ln w="317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0" name="Straight Connector 29"/>
          <p:cNvCxnSpPr/>
          <p:nvPr/>
        </p:nvCxnSpPr>
        <p:spPr>
          <a:xfrm>
            <a:off x="3389468" y="1514922"/>
            <a:ext cx="0" cy="417006"/>
          </a:xfrm>
          <a:prstGeom prst="line">
            <a:avLst/>
          </a:prstGeom>
          <a:ln w="317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389468" y="3584288"/>
            <a:ext cx="0" cy="417006"/>
          </a:xfrm>
          <a:prstGeom prst="line">
            <a:avLst/>
          </a:prstGeom>
          <a:ln w="317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3802690" y="1512571"/>
            <a:ext cx="3302678" cy="4975096"/>
            <a:chOff x="3802690" y="1512571"/>
            <a:chExt cx="3302678" cy="4975096"/>
          </a:xfrm>
        </p:grpSpPr>
        <p:grpSp>
          <p:nvGrpSpPr>
            <p:cNvPr id="11" name="Group 10"/>
            <p:cNvGrpSpPr/>
            <p:nvPr/>
          </p:nvGrpSpPr>
          <p:grpSpPr>
            <a:xfrm>
              <a:off x="3802690" y="1514923"/>
              <a:ext cx="3178640" cy="4972744"/>
              <a:chOff x="3802690" y="1514923"/>
              <a:chExt cx="3178640" cy="4972744"/>
            </a:xfrm>
          </p:grpSpPr>
          <p:grpSp>
            <p:nvGrpSpPr>
              <p:cNvPr id="15" name="Group 14"/>
              <p:cNvGrpSpPr/>
              <p:nvPr/>
            </p:nvGrpSpPr>
            <p:grpSpPr>
              <a:xfrm rot="5400000">
                <a:off x="3780484" y="3286820"/>
                <a:ext cx="4972744" cy="1428949"/>
                <a:chOff x="6381056" y="2572345"/>
                <a:chExt cx="4972744" cy="1428949"/>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1056" y="2572345"/>
                  <a:ext cx="4972744" cy="1428949"/>
                </a:xfrm>
                <a:prstGeom prst="rect">
                  <a:avLst/>
                </a:prstGeom>
              </p:spPr>
            </p:pic>
            <p:cxnSp>
              <p:nvCxnSpPr>
                <p:cNvPr id="12" name="Straight Connector 11"/>
                <p:cNvCxnSpPr/>
                <p:nvPr/>
              </p:nvCxnSpPr>
              <p:spPr>
                <a:xfrm>
                  <a:off x="6381056" y="2572345"/>
                  <a:ext cx="4972744" cy="0"/>
                </a:xfrm>
                <a:prstGeom prst="line">
                  <a:avLst/>
                </a:prstGeom>
                <a:ln w="31750"/>
              </p:spPr>
              <p:style>
                <a:lnRef idx="3">
                  <a:schemeClr val="accent1"/>
                </a:lnRef>
                <a:fillRef idx="0">
                  <a:schemeClr val="accent1"/>
                </a:fillRef>
                <a:effectRef idx="2">
                  <a:schemeClr val="accent1"/>
                </a:effectRef>
                <a:fontRef idx="minor">
                  <a:schemeClr val="tx1"/>
                </a:fontRef>
              </p:style>
            </p:cxnSp>
          </p:grpSp>
          <p:sp>
            <p:nvSpPr>
              <p:cNvPr id="18" name="TextBox 17"/>
              <p:cNvSpPr txBox="1"/>
              <p:nvPr/>
            </p:nvSpPr>
            <p:spPr>
              <a:xfrm>
                <a:off x="3932608" y="2099291"/>
                <a:ext cx="2063267" cy="523220"/>
              </a:xfrm>
              <a:prstGeom prst="rect">
                <a:avLst/>
              </a:prstGeom>
              <a:noFill/>
            </p:spPr>
            <p:txBody>
              <a:bodyPr wrap="square" rtlCol="0">
                <a:spAutoFit/>
              </a:bodyPr>
              <a:lstStyle/>
              <a:p>
                <a:pPr algn="r"/>
                <a:r>
                  <a:rPr lang="en-US" sz="2800" dirty="0">
                    <a:solidFill>
                      <a:srgbClr val="C00000"/>
                    </a:solidFill>
                  </a:rPr>
                  <a:t>Uneven PPI</a:t>
                </a:r>
                <a:endParaRPr lang="sv-SE" sz="2800" dirty="0">
                  <a:solidFill>
                    <a:srgbClr val="C00000"/>
                  </a:solidFill>
                </a:endParaRPr>
              </a:p>
            </p:txBody>
          </p:sp>
          <p:sp>
            <p:nvSpPr>
              <p:cNvPr id="19" name="TextBox 18"/>
              <p:cNvSpPr txBox="1"/>
              <p:nvPr/>
            </p:nvSpPr>
            <p:spPr>
              <a:xfrm>
                <a:off x="3802690" y="5120299"/>
                <a:ext cx="2193185" cy="523220"/>
              </a:xfrm>
              <a:prstGeom prst="rect">
                <a:avLst/>
              </a:prstGeom>
              <a:noFill/>
            </p:spPr>
            <p:txBody>
              <a:bodyPr wrap="square" rtlCol="0">
                <a:spAutoFit/>
              </a:bodyPr>
              <a:lstStyle/>
              <a:p>
                <a:pPr algn="r"/>
                <a:r>
                  <a:rPr lang="en-US" sz="2800" dirty="0">
                    <a:solidFill>
                      <a:schemeClr val="accent6"/>
                    </a:solidFill>
                  </a:rPr>
                  <a:t>Even PPD</a:t>
                </a:r>
                <a:endParaRPr lang="sv-SE" sz="2800" dirty="0">
                  <a:solidFill>
                    <a:schemeClr val="accent6"/>
                  </a:solidFill>
                </a:endParaRPr>
              </a:p>
            </p:txBody>
          </p:sp>
          <p:cxnSp>
            <p:nvCxnSpPr>
              <p:cNvPr id="22" name="Straight Arrow Connector 21"/>
              <p:cNvCxnSpPr/>
              <p:nvPr/>
            </p:nvCxnSpPr>
            <p:spPr>
              <a:xfrm flipV="1">
                <a:off x="5269064" y="4188477"/>
                <a:ext cx="369784" cy="931822"/>
              </a:xfrm>
              <a:prstGeom prst="straightConnector1">
                <a:avLst/>
              </a:prstGeom>
              <a:ln w="28575">
                <a:solidFill>
                  <a:schemeClr val="accent6"/>
                </a:solidFill>
                <a:tailEnd type="triangle" w="lg" len="lg"/>
              </a:ln>
            </p:spPr>
            <p:style>
              <a:lnRef idx="3">
                <a:schemeClr val="accent2"/>
              </a:lnRef>
              <a:fillRef idx="0">
                <a:schemeClr val="accent2"/>
              </a:fillRef>
              <a:effectRef idx="2">
                <a:schemeClr val="accent2"/>
              </a:effectRef>
              <a:fontRef idx="minor">
                <a:schemeClr val="tx1"/>
              </a:fontRef>
            </p:style>
          </p:cxnSp>
          <p:cxnSp>
            <p:nvCxnSpPr>
              <p:cNvPr id="28" name="Straight Arrow Connector 27"/>
              <p:cNvCxnSpPr/>
              <p:nvPr/>
            </p:nvCxnSpPr>
            <p:spPr>
              <a:xfrm flipV="1">
                <a:off x="5995875" y="1980054"/>
                <a:ext cx="985455" cy="380847"/>
              </a:xfrm>
              <a:prstGeom prst="straightConnector1">
                <a:avLst/>
              </a:prstGeom>
              <a:ln w="28575">
                <a:solidFill>
                  <a:srgbClr val="C00000"/>
                </a:solidFill>
                <a:tailEnd type="triangle" w="lg" len="lg"/>
              </a:ln>
            </p:spPr>
            <p:style>
              <a:lnRef idx="3">
                <a:schemeClr val="accent2"/>
              </a:lnRef>
              <a:fillRef idx="0">
                <a:schemeClr val="accent2"/>
              </a:fillRef>
              <a:effectRef idx="2">
                <a:schemeClr val="accent2"/>
              </a:effectRef>
              <a:fontRef idx="minor">
                <a:schemeClr val="tx1"/>
              </a:fontRef>
            </p:style>
          </p:cxnSp>
        </p:grpSp>
        <p:sp>
          <p:nvSpPr>
            <p:cNvPr id="37" name="Arc 36"/>
            <p:cNvSpPr/>
            <p:nvPr/>
          </p:nvSpPr>
          <p:spPr>
            <a:xfrm>
              <a:off x="4633882" y="3101361"/>
              <a:ext cx="1800000" cy="1800000"/>
            </a:xfrm>
            <a:prstGeom prst="arc">
              <a:avLst>
                <a:gd name="adj1" fmla="val 21016139"/>
                <a:gd name="adj2" fmla="val 0"/>
              </a:avLst>
            </a:prstGeom>
            <a:ln w="317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Arc 37"/>
            <p:cNvSpPr/>
            <p:nvPr/>
          </p:nvSpPr>
          <p:spPr>
            <a:xfrm>
              <a:off x="4638392" y="3101361"/>
              <a:ext cx="1800000" cy="1800000"/>
            </a:xfrm>
            <a:prstGeom prst="arc">
              <a:avLst>
                <a:gd name="adj1" fmla="val 17969378"/>
                <a:gd name="adj2" fmla="val 18643697"/>
              </a:avLst>
            </a:prstGeom>
            <a:ln w="317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 name="Straight Connector 40"/>
            <p:cNvCxnSpPr/>
            <p:nvPr/>
          </p:nvCxnSpPr>
          <p:spPr>
            <a:xfrm>
              <a:off x="7105368" y="1512571"/>
              <a:ext cx="0" cy="790617"/>
            </a:xfrm>
            <a:prstGeom prst="line">
              <a:avLst/>
            </a:prstGeom>
            <a:ln w="317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05368" y="3719477"/>
              <a:ext cx="0" cy="279466"/>
            </a:xfrm>
            <a:prstGeom prst="line">
              <a:avLst/>
            </a:prstGeom>
            <a:ln w="317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7522061" y="1512571"/>
            <a:ext cx="3362507" cy="4975096"/>
            <a:chOff x="7522061" y="1512571"/>
            <a:chExt cx="3362507" cy="4975096"/>
          </a:xfrm>
        </p:grpSpPr>
        <p:grpSp>
          <p:nvGrpSpPr>
            <p:cNvPr id="25" name="Group 24"/>
            <p:cNvGrpSpPr/>
            <p:nvPr/>
          </p:nvGrpSpPr>
          <p:grpSpPr>
            <a:xfrm>
              <a:off x="7522061" y="1514923"/>
              <a:ext cx="3198178" cy="4972744"/>
              <a:chOff x="7522061" y="1514923"/>
              <a:chExt cx="3198178" cy="4972744"/>
            </a:xfrm>
          </p:grpSpPr>
          <p:grpSp>
            <p:nvGrpSpPr>
              <p:cNvPr id="16" name="Group 15"/>
              <p:cNvGrpSpPr/>
              <p:nvPr/>
            </p:nvGrpSpPr>
            <p:grpSpPr>
              <a:xfrm rot="5400000">
                <a:off x="7519392" y="3286820"/>
                <a:ext cx="4972744" cy="1428949"/>
                <a:chOff x="6381056" y="4748014"/>
                <a:chExt cx="4972744" cy="1428949"/>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1056" y="4748014"/>
                  <a:ext cx="4972744" cy="1428949"/>
                </a:xfrm>
                <a:prstGeom prst="rect">
                  <a:avLst/>
                </a:prstGeom>
              </p:spPr>
            </p:pic>
            <p:cxnSp>
              <p:nvCxnSpPr>
                <p:cNvPr id="13" name="Straight Connector 12"/>
                <p:cNvCxnSpPr/>
                <p:nvPr/>
              </p:nvCxnSpPr>
              <p:spPr>
                <a:xfrm>
                  <a:off x="6381056" y="4748014"/>
                  <a:ext cx="4972744" cy="0"/>
                </a:xfrm>
                <a:prstGeom prst="line">
                  <a:avLst/>
                </a:prstGeom>
                <a:ln w="31750"/>
              </p:spPr>
              <p:style>
                <a:lnRef idx="3">
                  <a:schemeClr val="accent1"/>
                </a:lnRef>
                <a:fillRef idx="0">
                  <a:schemeClr val="accent1"/>
                </a:fillRef>
                <a:effectRef idx="2">
                  <a:schemeClr val="accent1"/>
                </a:effectRef>
                <a:fontRef idx="minor">
                  <a:schemeClr val="tx1"/>
                </a:fontRef>
              </p:style>
            </p:cxnSp>
          </p:grpSp>
          <p:sp>
            <p:nvSpPr>
              <p:cNvPr id="20" name="TextBox 19"/>
              <p:cNvSpPr txBox="1"/>
              <p:nvPr/>
            </p:nvSpPr>
            <p:spPr>
              <a:xfrm>
                <a:off x="8305832" y="2099291"/>
                <a:ext cx="1409414" cy="523220"/>
              </a:xfrm>
              <a:prstGeom prst="rect">
                <a:avLst/>
              </a:prstGeom>
              <a:noFill/>
            </p:spPr>
            <p:txBody>
              <a:bodyPr wrap="square" rtlCol="0">
                <a:spAutoFit/>
              </a:bodyPr>
              <a:lstStyle/>
              <a:p>
                <a:pPr algn="r"/>
                <a:r>
                  <a:rPr lang="en-US" sz="2800" dirty="0">
                    <a:solidFill>
                      <a:schemeClr val="accent6"/>
                    </a:solidFill>
                  </a:rPr>
                  <a:t>Even PPI</a:t>
                </a:r>
                <a:endParaRPr lang="sv-SE" sz="2800" dirty="0">
                  <a:solidFill>
                    <a:schemeClr val="accent6"/>
                  </a:solidFill>
                </a:endParaRPr>
              </a:p>
            </p:txBody>
          </p:sp>
          <p:sp>
            <p:nvSpPr>
              <p:cNvPr id="21" name="TextBox 20"/>
              <p:cNvSpPr txBox="1"/>
              <p:nvPr/>
            </p:nvSpPr>
            <p:spPr>
              <a:xfrm>
                <a:off x="7522061" y="5120299"/>
                <a:ext cx="2193185" cy="523220"/>
              </a:xfrm>
              <a:prstGeom prst="rect">
                <a:avLst/>
              </a:prstGeom>
              <a:noFill/>
            </p:spPr>
            <p:txBody>
              <a:bodyPr wrap="square" rtlCol="0">
                <a:spAutoFit/>
              </a:bodyPr>
              <a:lstStyle/>
              <a:p>
                <a:pPr algn="r"/>
                <a:r>
                  <a:rPr lang="en-US" sz="2800" dirty="0">
                    <a:solidFill>
                      <a:schemeClr val="accent6"/>
                    </a:solidFill>
                  </a:rPr>
                  <a:t>Even PPD</a:t>
                </a:r>
                <a:endParaRPr lang="sv-SE" sz="2800" dirty="0">
                  <a:solidFill>
                    <a:schemeClr val="accent6"/>
                  </a:solidFill>
                </a:endParaRPr>
              </a:p>
            </p:txBody>
          </p:sp>
          <p:cxnSp>
            <p:nvCxnSpPr>
              <p:cNvPr id="23" name="Straight Arrow Connector 22"/>
              <p:cNvCxnSpPr/>
              <p:nvPr/>
            </p:nvCxnSpPr>
            <p:spPr>
              <a:xfrm flipV="1">
                <a:off x="9010539" y="4188476"/>
                <a:ext cx="367217" cy="931823"/>
              </a:xfrm>
              <a:prstGeom prst="straightConnector1">
                <a:avLst/>
              </a:prstGeom>
              <a:ln w="28575">
                <a:solidFill>
                  <a:schemeClr val="accent6"/>
                </a:solidFill>
                <a:tailEnd type="triangle" w="lg" len="lg"/>
              </a:ln>
            </p:spPr>
            <p:style>
              <a:lnRef idx="3">
                <a:schemeClr val="accent2"/>
              </a:lnRef>
              <a:fillRef idx="0">
                <a:schemeClr val="accent2"/>
              </a:fillRef>
              <a:effectRef idx="2">
                <a:schemeClr val="accent2"/>
              </a:effectRef>
              <a:fontRef idx="minor">
                <a:schemeClr val="tx1"/>
              </a:fontRef>
            </p:style>
          </p:cxnSp>
          <p:cxnSp>
            <p:nvCxnSpPr>
              <p:cNvPr id="31" name="Straight Arrow Connector 30"/>
              <p:cNvCxnSpPr>
                <a:stCxn id="20" idx="3"/>
              </p:cNvCxnSpPr>
              <p:nvPr/>
            </p:nvCxnSpPr>
            <p:spPr>
              <a:xfrm flipV="1">
                <a:off x="9715246" y="1762448"/>
                <a:ext cx="1004993" cy="598453"/>
              </a:xfrm>
              <a:prstGeom prst="straightConnector1">
                <a:avLst/>
              </a:prstGeom>
              <a:ln w="28575">
                <a:solidFill>
                  <a:schemeClr val="accent6"/>
                </a:solidFill>
                <a:tailEnd type="triangle" w="lg" len="lg"/>
              </a:ln>
            </p:spPr>
            <p:style>
              <a:lnRef idx="3">
                <a:schemeClr val="accent2"/>
              </a:lnRef>
              <a:fillRef idx="0">
                <a:schemeClr val="accent2"/>
              </a:fillRef>
              <a:effectRef idx="2">
                <a:schemeClr val="accent2"/>
              </a:effectRef>
              <a:fontRef idx="minor">
                <a:schemeClr val="tx1"/>
              </a:fontRef>
            </p:style>
          </p:cxnSp>
          <p:sp>
            <p:nvSpPr>
              <p:cNvPr id="39" name="TextBox 38"/>
              <p:cNvSpPr txBox="1"/>
              <p:nvPr/>
            </p:nvSpPr>
            <p:spPr>
              <a:xfrm>
                <a:off x="7758028" y="2840485"/>
                <a:ext cx="998224" cy="523220"/>
              </a:xfrm>
              <a:prstGeom prst="rect">
                <a:avLst/>
              </a:prstGeom>
              <a:noFill/>
            </p:spPr>
            <p:txBody>
              <a:bodyPr wrap="square" rtlCol="0">
                <a:spAutoFit/>
              </a:bodyPr>
              <a:lstStyle/>
              <a:p>
                <a:pPr algn="r"/>
                <a:r>
                  <a:rPr lang="en-US" sz="2800" dirty="0">
                    <a:solidFill>
                      <a:schemeClr val="accent5"/>
                    </a:solidFill>
                  </a:rPr>
                  <a:t>Lens</a:t>
                </a:r>
                <a:endParaRPr lang="sv-SE" sz="2800" dirty="0">
                  <a:solidFill>
                    <a:schemeClr val="accent5"/>
                  </a:solidFill>
                </a:endParaRPr>
              </a:p>
            </p:txBody>
          </p:sp>
          <p:cxnSp>
            <p:nvCxnSpPr>
              <p:cNvPr id="40" name="Straight Arrow Connector 39"/>
              <p:cNvCxnSpPr>
                <a:stCxn id="39" idx="3"/>
              </p:cNvCxnSpPr>
              <p:nvPr/>
            </p:nvCxnSpPr>
            <p:spPr>
              <a:xfrm flipV="1">
                <a:off x="8756252" y="3100710"/>
                <a:ext cx="1219646" cy="1385"/>
              </a:xfrm>
              <a:prstGeom prst="straightConnector1">
                <a:avLst/>
              </a:prstGeom>
              <a:ln w="28575">
                <a:solidFill>
                  <a:schemeClr val="accent5"/>
                </a:solidFill>
                <a:tailEnd type="triangle" w="lg" len="lg"/>
              </a:ln>
            </p:spPr>
            <p:style>
              <a:lnRef idx="3">
                <a:schemeClr val="accent2"/>
              </a:lnRef>
              <a:fillRef idx="0">
                <a:schemeClr val="accent2"/>
              </a:fillRef>
              <a:effectRef idx="2">
                <a:schemeClr val="accent2"/>
              </a:effectRef>
              <a:fontRef idx="minor">
                <a:schemeClr val="tx1"/>
              </a:fontRef>
            </p:style>
          </p:cxnSp>
        </p:grpSp>
        <p:cxnSp>
          <p:nvCxnSpPr>
            <p:cNvPr id="43" name="Straight Connector 42"/>
            <p:cNvCxnSpPr/>
            <p:nvPr/>
          </p:nvCxnSpPr>
          <p:spPr>
            <a:xfrm>
              <a:off x="10884568" y="1512571"/>
              <a:ext cx="0" cy="417006"/>
            </a:xfrm>
            <a:prstGeom prst="line">
              <a:avLst/>
            </a:prstGeom>
            <a:ln w="317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0884568" y="3581937"/>
              <a:ext cx="0" cy="417006"/>
            </a:xfrm>
            <a:prstGeom prst="line">
              <a:avLst/>
            </a:prstGeom>
            <a:ln w="317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Arc 44"/>
            <p:cNvSpPr/>
            <p:nvPr/>
          </p:nvSpPr>
          <p:spPr>
            <a:xfrm>
              <a:off x="8669742" y="3391928"/>
              <a:ext cx="1212269" cy="1212269"/>
            </a:xfrm>
            <a:prstGeom prst="arc">
              <a:avLst>
                <a:gd name="adj1" fmla="val 21016139"/>
                <a:gd name="adj2" fmla="val 0"/>
              </a:avLst>
            </a:prstGeom>
            <a:ln w="317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Arc 45"/>
            <p:cNvSpPr/>
            <p:nvPr/>
          </p:nvSpPr>
          <p:spPr>
            <a:xfrm>
              <a:off x="8674252" y="3391928"/>
              <a:ext cx="1212269" cy="1212269"/>
            </a:xfrm>
            <a:prstGeom prst="arc">
              <a:avLst>
                <a:gd name="adj1" fmla="val 17969378"/>
                <a:gd name="adj2" fmla="val 18643697"/>
              </a:avLst>
            </a:prstGeom>
            <a:ln w="317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2573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Lens distortion</a:t>
            </a:r>
            <a:endParaRPr lang="en-US" dirty="0"/>
          </a:p>
        </p:txBody>
      </p:sp>
      <p:grpSp>
        <p:nvGrpSpPr>
          <p:cNvPr id="5" name="Group 4"/>
          <p:cNvGrpSpPr/>
          <p:nvPr/>
        </p:nvGrpSpPr>
        <p:grpSpPr>
          <a:xfrm>
            <a:off x="1232561" y="4099542"/>
            <a:ext cx="2642440" cy="2053752"/>
            <a:chOff x="2327825" y="1485397"/>
            <a:chExt cx="1341570" cy="1042692"/>
          </a:xfrm>
        </p:grpSpPr>
        <p:sp>
          <p:nvSpPr>
            <p:cNvPr id="6" name="Rectangle 5"/>
            <p:cNvSpPr/>
            <p:nvPr/>
          </p:nvSpPr>
          <p:spPr>
            <a:xfrm>
              <a:off x="2327825" y="1485397"/>
              <a:ext cx="1341570" cy="104269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Picture 6"/>
            <p:cNvPicPr>
              <a:picLocks noChangeAspect="1"/>
            </p:cNvPicPr>
            <p:nvPr/>
          </p:nvPicPr>
          <p:blipFill>
            <a:blip r:embed="rId3"/>
            <a:stretch>
              <a:fillRect/>
            </a:stretch>
          </p:blipFill>
          <p:spPr>
            <a:xfrm>
              <a:off x="2327825" y="1527307"/>
              <a:ext cx="1341569" cy="958870"/>
            </a:xfrm>
            <a:prstGeom prst="rect">
              <a:avLst/>
            </a:prstGeom>
          </p:spPr>
        </p:pic>
      </p:grpSp>
      <p:grpSp>
        <p:nvGrpSpPr>
          <p:cNvPr id="9" name="Group 8"/>
          <p:cNvGrpSpPr/>
          <p:nvPr/>
        </p:nvGrpSpPr>
        <p:grpSpPr>
          <a:xfrm>
            <a:off x="6366425" y="61849"/>
            <a:ext cx="5497256" cy="4464886"/>
            <a:chOff x="5724049" y="718155"/>
            <a:chExt cx="3173070" cy="2577176"/>
          </a:xfrm>
        </p:grpSpPr>
        <p:sp>
          <p:nvSpPr>
            <p:cNvPr id="10" name="Rectangle 9"/>
            <p:cNvSpPr/>
            <p:nvPr/>
          </p:nvSpPr>
          <p:spPr>
            <a:xfrm>
              <a:off x="5724049" y="835359"/>
              <a:ext cx="3173070" cy="23894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Picture 10"/>
            <p:cNvPicPr>
              <a:picLocks noChangeAspect="1"/>
            </p:cNvPicPr>
            <p:nvPr/>
          </p:nvPicPr>
          <p:blipFill>
            <a:blip r:embed="rId4"/>
            <a:stretch>
              <a:fillRect/>
            </a:stretch>
          </p:blipFill>
          <p:spPr>
            <a:xfrm>
              <a:off x="5724050" y="718155"/>
              <a:ext cx="3173069" cy="2577176"/>
            </a:xfrm>
            <a:prstGeom prst="rect">
              <a:avLst/>
            </a:prstGeom>
          </p:spPr>
        </p:pic>
      </p:grpSp>
      <p:pic>
        <p:nvPicPr>
          <p:cNvPr id="4" name="Picture 3"/>
          <p:cNvPicPr>
            <a:picLocks noChangeAspect="1"/>
          </p:cNvPicPr>
          <p:nvPr/>
        </p:nvPicPr>
        <p:blipFill>
          <a:blip r:embed="rId5"/>
          <a:stretch>
            <a:fillRect/>
          </a:stretch>
        </p:blipFill>
        <p:spPr>
          <a:xfrm>
            <a:off x="4608743" y="4626958"/>
            <a:ext cx="2131270" cy="2076230"/>
          </a:xfrm>
          <a:prstGeom prst="rect">
            <a:avLst/>
          </a:prstGeom>
        </p:spPr>
      </p:pic>
      <p:sp>
        <p:nvSpPr>
          <p:cNvPr id="15" name="Arc 14"/>
          <p:cNvSpPr/>
          <p:nvPr/>
        </p:nvSpPr>
        <p:spPr>
          <a:xfrm>
            <a:off x="1966305" y="558271"/>
            <a:ext cx="6861436" cy="5086258"/>
          </a:xfrm>
          <a:prstGeom prst="arc">
            <a:avLst>
              <a:gd name="adj1" fmla="val 6307078"/>
              <a:gd name="adj2" fmla="val 7338613"/>
            </a:avLst>
          </a:prstGeom>
          <a:ln w="50800">
            <a:solidFill>
              <a:schemeClr val="accent2"/>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6" name="Arc 15"/>
          <p:cNvSpPr/>
          <p:nvPr/>
        </p:nvSpPr>
        <p:spPr>
          <a:xfrm>
            <a:off x="1966305" y="556813"/>
            <a:ext cx="6861436" cy="5086258"/>
          </a:xfrm>
          <a:prstGeom prst="arc">
            <a:avLst>
              <a:gd name="adj1" fmla="val 1628658"/>
              <a:gd name="adj2" fmla="val 3511748"/>
            </a:avLst>
          </a:prstGeom>
          <a:ln w="76200">
            <a:solidFill>
              <a:schemeClr val="accent2"/>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Tree>
    <p:extLst>
      <p:ext uri="{BB962C8B-B14F-4D97-AF65-F5344CB8AC3E}">
        <p14:creationId xmlns:p14="http://schemas.microsoft.com/office/powerpoint/2010/main" val="36079713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32561" y="4099542"/>
            <a:ext cx="2642440" cy="2053752"/>
            <a:chOff x="2327825" y="1485397"/>
            <a:chExt cx="1341570" cy="1042692"/>
          </a:xfrm>
        </p:grpSpPr>
        <p:sp>
          <p:nvSpPr>
            <p:cNvPr id="6" name="Rectangle 5"/>
            <p:cNvSpPr/>
            <p:nvPr/>
          </p:nvSpPr>
          <p:spPr>
            <a:xfrm>
              <a:off x="2327825" y="1485397"/>
              <a:ext cx="1341570" cy="104269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Picture 6"/>
            <p:cNvPicPr>
              <a:picLocks noChangeAspect="1"/>
            </p:cNvPicPr>
            <p:nvPr/>
          </p:nvPicPr>
          <p:blipFill>
            <a:blip r:embed="rId3"/>
            <a:stretch>
              <a:fillRect/>
            </a:stretch>
          </p:blipFill>
          <p:spPr>
            <a:xfrm>
              <a:off x="2327825" y="1527307"/>
              <a:ext cx="1341569" cy="958870"/>
            </a:xfrm>
            <a:prstGeom prst="rect">
              <a:avLst/>
            </a:prstGeom>
          </p:spPr>
        </p:pic>
      </p:grpSp>
      <p:pic>
        <p:nvPicPr>
          <p:cNvPr id="8" name="Picture 7"/>
          <p:cNvPicPr>
            <a:picLocks noChangeAspect="1"/>
          </p:cNvPicPr>
          <p:nvPr/>
        </p:nvPicPr>
        <p:blipFill>
          <a:blip r:embed="rId4"/>
          <a:stretch>
            <a:fillRect/>
          </a:stretch>
        </p:blipFill>
        <p:spPr>
          <a:xfrm>
            <a:off x="555302" y="1831351"/>
            <a:ext cx="2928877" cy="1647494"/>
          </a:xfrm>
          <a:prstGeom prst="rect">
            <a:avLst/>
          </a:prstGeom>
        </p:spPr>
      </p:pic>
      <p:grpSp>
        <p:nvGrpSpPr>
          <p:cNvPr id="9" name="Group 8"/>
          <p:cNvGrpSpPr/>
          <p:nvPr/>
        </p:nvGrpSpPr>
        <p:grpSpPr>
          <a:xfrm>
            <a:off x="6366425" y="61849"/>
            <a:ext cx="5497256" cy="4464886"/>
            <a:chOff x="5724049" y="718155"/>
            <a:chExt cx="3173070" cy="2577176"/>
          </a:xfrm>
        </p:grpSpPr>
        <p:sp>
          <p:nvSpPr>
            <p:cNvPr id="10" name="Rectangle 9"/>
            <p:cNvSpPr/>
            <p:nvPr/>
          </p:nvSpPr>
          <p:spPr>
            <a:xfrm>
              <a:off x="5724049" y="835359"/>
              <a:ext cx="3173070" cy="23894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Picture 10"/>
            <p:cNvPicPr>
              <a:picLocks noChangeAspect="1"/>
            </p:cNvPicPr>
            <p:nvPr/>
          </p:nvPicPr>
          <p:blipFill>
            <a:blip r:embed="rId5"/>
            <a:stretch>
              <a:fillRect/>
            </a:stretch>
          </p:blipFill>
          <p:spPr>
            <a:xfrm>
              <a:off x="5724050" y="718155"/>
              <a:ext cx="3173069" cy="2577176"/>
            </a:xfrm>
            <a:prstGeom prst="rect">
              <a:avLst/>
            </a:prstGeom>
          </p:spPr>
        </p:pic>
      </p:grpSp>
      <p:pic>
        <p:nvPicPr>
          <p:cNvPr id="4" name="Picture 3"/>
          <p:cNvPicPr>
            <a:picLocks noChangeAspect="1"/>
          </p:cNvPicPr>
          <p:nvPr/>
        </p:nvPicPr>
        <p:blipFill>
          <a:blip r:embed="rId6"/>
          <a:stretch>
            <a:fillRect/>
          </a:stretch>
        </p:blipFill>
        <p:spPr>
          <a:xfrm>
            <a:off x="4608743" y="4626958"/>
            <a:ext cx="2131270" cy="2076230"/>
          </a:xfrm>
          <a:prstGeom prst="rect">
            <a:avLst/>
          </a:prstGeom>
        </p:spPr>
      </p:pic>
      <p:sp>
        <p:nvSpPr>
          <p:cNvPr id="14" name="Arc 13"/>
          <p:cNvSpPr/>
          <p:nvPr/>
        </p:nvSpPr>
        <p:spPr>
          <a:xfrm>
            <a:off x="1966305" y="558271"/>
            <a:ext cx="6861436" cy="5086258"/>
          </a:xfrm>
          <a:prstGeom prst="arc">
            <a:avLst>
              <a:gd name="adj1" fmla="val 9784930"/>
              <a:gd name="adj2" fmla="val 10364282"/>
            </a:avLst>
          </a:prstGeom>
          <a:ln w="50800">
            <a:solidFill>
              <a:schemeClr val="accent2"/>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5" name="Arc 14"/>
          <p:cNvSpPr/>
          <p:nvPr/>
        </p:nvSpPr>
        <p:spPr>
          <a:xfrm>
            <a:off x="1966305" y="558271"/>
            <a:ext cx="6861436" cy="5086258"/>
          </a:xfrm>
          <a:prstGeom prst="arc">
            <a:avLst>
              <a:gd name="adj1" fmla="val 6307078"/>
              <a:gd name="adj2" fmla="val 7338613"/>
            </a:avLst>
          </a:prstGeom>
          <a:ln w="50800">
            <a:solidFill>
              <a:schemeClr val="accent2"/>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6" name="Arc 15"/>
          <p:cNvSpPr/>
          <p:nvPr/>
        </p:nvSpPr>
        <p:spPr>
          <a:xfrm>
            <a:off x="1966305" y="556813"/>
            <a:ext cx="6861436" cy="5086258"/>
          </a:xfrm>
          <a:prstGeom prst="arc">
            <a:avLst>
              <a:gd name="adj1" fmla="val 1628658"/>
              <a:gd name="adj2" fmla="val 3511748"/>
            </a:avLst>
          </a:prstGeom>
          <a:ln w="76200">
            <a:solidFill>
              <a:schemeClr val="accent2"/>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 name="Title 1"/>
          <p:cNvSpPr>
            <a:spLocks noGrp="1"/>
          </p:cNvSpPr>
          <p:nvPr>
            <p:ph type="title"/>
          </p:nvPr>
        </p:nvSpPr>
        <p:spPr/>
        <p:txBody>
          <a:bodyPr/>
          <a:lstStyle/>
          <a:p>
            <a:r>
              <a:rPr lang="sv-SE" dirty="0"/>
              <a:t>Lens distortion</a:t>
            </a:r>
            <a:endParaRPr lang="en-US" dirty="0"/>
          </a:p>
        </p:txBody>
      </p:sp>
    </p:spTree>
    <p:extLst>
      <p:ext uri="{BB962C8B-B14F-4D97-AF65-F5344CB8AC3E}">
        <p14:creationId xmlns:p14="http://schemas.microsoft.com/office/powerpoint/2010/main" val="27750023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Issue</a:t>
            </a:r>
            <a:endParaRPr lang="en-US"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25000" contrast="45000"/>
                    </a14:imgEffect>
                  </a14:imgLayer>
                </a14:imgProps>
              </a:ext>
            </a:extLst>
          </a:blip>
          <a:stretch>
            <a:fillRect/>
          </a:stretch>
        </p:blipFill>
        <p:spPr>
          <a:xfrm>
            <a:off x="7590916" y="1605618"/>
            <a:ext cx="3884209" cy="4351338"/>
          </a:xfrm>
          <a:prstGeom prst="rect">
            <a:avLst/>
          </a:prstGeom>
        </p:spPr>
      </p:pic>
      <p:sp>
        <p:nvSpPr>
          <p:cNvPr id="11" name="TextBox 10"/>
          <p:cNvSpPr txBox="1"/>
          <p:nvPr/>
        </p:nvSpPr>
        <p:spPr>
          <a:xfrm>
            <a:off x="4805863" y="2826058"/>
            <a:ext cx="2508764" cy="461665"/>
          </a:xfrm>
          <a:prstGeom prst="rect">
            <a:avLst/>
          </a:prstGeom>
          <a:noFill/>
        </p:spPr>
        <p:txBody>
          <a:bodyPr wrap="none" rtlCol="0">
            <a:spAutoFit/>
          </a:bodyPr>
          <a:lstStyle/>
          <a:p>
            <a:r>
              <a:rPr lang="en-US" sz="2400" dirty="0">
                <a:solidFill>
                  <a:srgbClr val="C00000"/>
                </a:solidFill>
              </a:rPr>
              <a:t>Density mismatch!</a:t>
            </a:r>
            <a:endParaRPr lang="sv-SE" sz="2400" dirty="0">
              <a:solidFill>
                <a:srgbClr val="C00000"/>
              </a:solidFill>
            </a:endParaRPr>
          </a:p>
        </p:txBody>
      </p:sp>
      <p:cxnSp>
        <p:nvCxnSpPr>
          <p:cNvPr id="13" name="Straight Arrow Connector 12"/>
          <p:cNvCxnSpPr/>
          <p:nvPr/>
        </p:nvCxnSpPr>
        <p:spPr>
          <a:xfrm flipV="1">
            <a:off x="7314627" y="2103807"/>
            <a:ext cx="962526" cy="818147"/>
          </a:xfrm>
          <a:prstGeom prst="straightConnector1">
            <a:avLst/>
          </a:prstGeom>
          <a:ln w="31750">
            <a:gradFill>
              <a:gsLst>
                <a:gs pos="0">
                  <a:srgbClr val="C00000"/>
                </a:gs>
                <a:gs pos="100000">
                  <a:srgbClr val="FFC000"/>
                </a:gs>
              </a:gsLst>
              <a:lin ang="5400000" scaled="1"/>
            </a:gra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1" idx="3"/>
          </p:cNvCxnSpPr>
          <p:nvPr/>
        </p:nvCxnSpPr>
        <p:spPr>
          <a:xfrm>
            <a:off x="7314627" y="3056891"/>
            <a:ext cx="2351314" cy="587314"/>
          </a:xfrm>
          <a:prstGeom prst="straightConnector1">
            <a:avLst/>
          </a:prstGeom>
          <a:ln w="31750">
            <a:gradFill>
              <a:gsLst>
                <a:gs pos="0">
                  <a:srgbClr val="C00000"/>
                </a:gs>
                <a:gs pos="100000">
                  <a:srgbClr val="FFC000"/>
                </a:gs>
              </a:gsLst>
              <a:lin ang="5400000" scaled="1"/>
            </a:gradFill>
            <a:tailEnd type="triangle" w="lg" len="lg"/>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232561" y="4099542"/>
            <a:ext cx="2642440" cy="2053752"/>
            <a:chOff x="2327825" y="1485397"/>
            <a:chExt cx="1341570" cy="1042692"/>
          </a:xfrm>
        </p:grpSpPr>
        <p:sp>
          <p:nvSpPr>
            <p:cNvPr id="23" name="Rectangle 22"/>
            <p:cNvSpPr/>
            <p:nvPr/>
          </p:nvSpPr>
          <p:spPr>
            <a:xfrm>
              <a:off x="2327825" y="1485397"/>
              <a:ext cx="1341570" cy="104269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4" name="Picture 23"/>
            <p:cNvPicPr>
              <a:picLocks noChangeAspect="1"/>
            </p:cNvPicPr>
            <p:nvPr/>
          </p:nvPicPr>
          <p:blipFill>
            <a:blip r:embed="rId5"/>
            <a:stretch>
              <a:fillRect/>
            </a:stretch>
          </p:blipFill>
          <p:spPr>
            <a:xfrm>
              <a:off x="2327825" y="1527307"/>
              <a:ext cx="1341569" cy="958870"/>
            </a:xfrm>
            <a:prstGeom prst="rect">
              <a:avLst/>
            </a:prstGeom>
          </p:spPr>
        </p:pic>
      </p:grpSp>
      <p:pic>
        <p:nvPicPr>
          <p:cNvPr id="25" name="Picture 24"/>
          <p:cNvPicPr>
            <a:picLocks noChangeAspect="1"/>
          </p:cNvPicPr>
          <p:nvPr/>
        </p:nvPicPr>
        <p:blipFill>
          <a:blip r:embed="rId6"/>
          <a:stretch>
            <a:fillRect/>
          </a:stretch>
        </p:blipFill>
        <p:spPr>
          <a:xfrm>
            <a:off x="555302" y="1831351"/>
            <a:ext cx="2928877" cy="1647494"/>
          </a:xfrm>
          <a:prstGeom prst="rect">
            <a:avLst/>
          </a:prstGeom>
        </p:spPr>
      </p:pic>
      <p:sp>
        <p:nvSpPr>
          <p:cNvPr id="26" name="Arc 25"/>
          <p:cNvSpPr/>
          <p:nvPr/>
        </p:nvSpPr>
        <p:spPr>
          <a:xfrm>
            <a:off x="1966305" y="558271"/>
            <a:ext cx="6861436" cy="5086258"/>
          </a:xfrm>
          <a:prstGeom prst="arc">
            <a:avLst>
              <a:gd name="adj1" fmla="val 9784930"/>
              <a:gd name="adj2" fmla="val 10364282"/>
            </a:avLst>
          </a:prstGeom>
          <a:ln w="50800">
            <a:solidFill>
              <a:schemeClr val="accent2"/>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7" name="Rectangle 26"/>
          <p:cNvSpPr/>
          <p:nvPr/>
        </p:nvSpPr>
        <p:spPr>
          <a:xfrm>
            <a:off x="0" y="1546916"/>
            <a:ext cx="3967663" cy="531108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6435513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Insight</a:t>
            </a:r>
            <a:endParaRPr lang="en-US" dirty="0"/>
          </a:p>
        </p:txBody>
      </p:sp>
      <p:cxnSp>
        <p:nvCxnSpPr>
          <p:cNvPr id="13" name="Straight Arrow Connector 12"/>
          <p:cNvCxnSpPr/>
          <p:nvPr/>
        </p:nvCxnSpPr>
        <p:spPr>
          <a:xfrm>
            <a:off x="5122015" y="3038833"/>
            <a:ext cx="1203158" cy="0"/>
          </a:xfrm>
          <a:prstGeom prst="straightConnector1">
            <a:avLst/>
          </a:prstGeom>
          <a:ln w="1016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648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12373</TotalTime>
  <Words>2497</Words>
  <Application>Microsoft Office PowerPoint</Application>
  <PresentationFormat>Widescreen</PresentationFormat>
  <Paragraphs>219</Paragraphs>
  <Slides>30</Slides>
  <Notes>30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Comparison of Projection Methods for Rendering Virtual Reality</vt:lpstr>
      <vt:lpstr>Virtual Reality</vt:lpstr>
      <vt:lpstr>Head mounted display</vt:lpstr>
      <vt:lpstr>Lens distortion</vt:lpstr>
      <vt:lpstr>Lens distortion</vt:lpstr>
      <vt:lpstr>Lens distortion</vt:lpstr>
      <vt:lpstr>Lens distortion</vt:lpstr>
      <vt:lpstr>Issue</vt:lpstr>
      <vt:lpstr>Insight</vt:lpstr>
      <vt:lpstr>Insight</vt:lpstr>
      <vt:lpstr>Prior methods</vt:lpstr>
      <vt:lpstr>Proposed class of projection sets</vt:lpstr>
      <vt:lpstr>Projection plane configuration</vt:lpstr>
      <vt:lpstr>Results</vt:lpstr>
      <vt:lpstr>Rendering projections</vt:lpstr>
      <vt:lpstr>Implementation #1: Outer loop over views</vt:lpstr>
      <vt:lpstr>Implementation #2: Inner loop over views</vt:lpstr>
      <vt:lpstr>Implementation #3: Geometry shader</vt:lpstr>
      <vt:lpstr>Implementation #3: Geometry shader</vt:lpstr>
      <vt:lpstr>Implementation #4: Instanced views</vt:lpstr>
      <vt:lpstr>Implementation #5: Multiview</vt:lpstr>
      <vt:lpstr>Implementation: summary</vt:lpstr>
      <vt:lpstr>Resolution constraints</vt:lpstr>
      <vt:lpstr>Optimization: masking</vt:lpstr>
      <vt:lpstr>Optimization: masking</vt:lpstr>
      <vt:lpstr>Optimization: culling</vt:lpstr>
      <vt:lpstr>Post-processing</vt:lpstr>
      <vt:lpstr>Is it fast?</vt:lpstr>
      <vt:lpstr>Is it fast?</vt:lpstr>
      <vt:lpstr>Where do we go from here?</vt:lpstr>
    </vt:vector>
  </TitlesOfParts>
  <Company>Intel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HPG presentation</dc:title>
  <dc:creator>Toth, Robert M</dc:creator>
  <cp:keywords>CTPClassification=CTP_IC:VisualMarkings=</cp:keywords>
  <cp:lastModifiedBy>Toth, Robert M</cp:lastModifiedBy>
  <cp:revision>145</cp:revision>
  <dcterms:created xsi:type="dcterms:W3CDTF">2016-06-13T07:36:17Z</dcterms:created>
  <dcterms:modified xsi:type="dcterms:W3CDTF">2016-09-05T11:52:18Z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a720dc0f-02a1-4079-af6a-363dcde23106</vt:lpwstr>
  </property>
  <property fmtid="{D5CDD505-2E9C-101B-9397-08002B2CF9AE}" pid="3" name="CTP_BU">
    <vt:lpwstr>IPG GROUP</vt:lpwstr>
  </property>
  <property fmtid="{D5CDD505-2E9C-101B-9397-08002B2CF9AE}" pid="4" name="CTP_TimeStamp">
    <vt:lpwstr>2016-09-05 11:52:16Z</vt:lpwstr>
  </property>
  <property fmtid="{D5CDD505-2E9C-101B-9397-08002B2CF9AE}" pid="5" name="CTPClassification">
    <vt:lpwstr>CTP_IC</vt:lpwstr>
  </property>
</Properties>
</file>