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56" r:id="rId2"/>
    <p:sldId id="257" r:id="rId3"/>
    <p:sldId id="259" r:id="rId4"/>
    <p:sldId id="312" r:id="rId5"/>
    <p:sldId id="264" r:id="rId6"/>
    <p:sldId id="265" r:id="rId7"/>
    <p:sldId id="304" r:id="rId8"/>
    <p:sldId id="261" r:id="rId9"/>
    <p:sldId id="278" r:id="rId10"/>
    <p:sldId id="279" r:id="rId11"/>
    <p:sldId id="280" r:id="rId12"/>
    <p:sldId id="281" r:id="rId13"/>
    <p:sldId id="274" r:id="rId14"/>
    <p:sldId id="262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272" r:id="rId23"/>
    <p:sldId id="293" r:id="rId24"/>
    <p:sldId id="282" r:id="rId25"/>
    <p:sldId id="275" r:id="rId26"/>
    <p:sldId id="263" r:id="rId27"/>
    <p:sldId id="266" r:id="rId28"/>
    <p:sldId id="267" r:id="rId29"/>
    <p:sldId id="28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 Kaplanyan" initials="A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5" autoAdjust="0"/>
    <p:restoredTop sz="88781" autoAdjust="0"/>
  </p:normalViewPr>
  <p:slideViewPr>
    <p:cSldViewPr snapToGrid="0">
      <p:cViewPr varScale="1">
        <p:scale>
          <a:sx n="99" d="100"/>
          <a:sy n="99" d="100"/>
        </p:scale>
        <p:origin x="72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16T20:58:13.750" idx="1">
    <p:pos x="10" y="10"/>
    <p:text>I would list here only the things that we actually intend to implement in the future.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E55BC-900A-422C-8E9E-7F0D5AF0209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B0CF5-870D-4DBF-A99A-84B8BF8B3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Host</a:t>
            </a:r>
            <a:r>
              <a:rPr lang="en-US" baseline="0" dirty="0" smtClean="0"/>
              <a:t> of new problems.  I’m going to explain how a change in the way we think about rendering can fix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8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grouping into blocks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casting we start by using the blocks to cull the scene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38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the tiles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33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finally within the pixels, we programmatically</a:t>
            </a:r>
            <a:r>
              <a:rPr lang="en-US" baseline="0" dirty="0" smtClean="0"/>
              <a:t> generate subsamples… (</a:t>
            </a:r>
            <a:r>
              <a:rPr lang="en-US" baseline="0" dirty="0" err="1" smtClean="0"/>
              <a:t>goto</a:t>
            </a:r>
            <a:r>
              <a:rPr lang="en-US" baseline="0" dirty="0" smtClean="0"/>
              <a:t> next slide)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50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MSAA-style, which give us the final rays we intersect with the triangles left </a:t>
            </a:r>
            <a:r>
              <a:rPr lang="en-US" baseline="0" dirty="0" err="1" smtClean="0"/>
              <a:t>unculled</a:t>
            </a:r>
            <a:r>
              <a:rPr lang="en-US" baseline="0" dirty="0" smtClean="0"/>
              <a:t> from each tile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37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HVVR time is</a:t>
            </a:r>
            <a:r>
              <a:rPr lang="en-US" baseline="0" dirty="0" smtClean="0"/>
              <a:t> for the full frame, including driver overhead and GGX shading. </a:t>
            </a:r>
            <a:r>
              <a:rPr lang="en-US" baseline="0" dirty="0" err="1" smtClean="0"/>
              <a:t>OptiX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Embree</a:t>
            </a:r>
            <a:r>
              <a:rPr lang="en-US" baseline="0" dirty="0" smtClean="0"/>
              <a:t> times only include traversal and intersect.</a:t>
            </a:r>
            <a:endParaRPr lang="en-US" dirty="0" smtClean="0"/>
          </a:p>
          <a:p>
            <a:r>
              <a:rPr lang="en-US" dirty="0" err="1" smtClean="0"/>
              <a:t>Quadro</a:t>
            </a:r>
            <a:r>
              <a:rPr lang="en-US" dirty="0" smtClean="0"/>
              <a:t> P6000 + i7-6850K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13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I’d like to put emphasis</a:t>
            </a:r>
            <a:r>
              <a:rPr lang="en-US" baseline="0" dirty="0" smtClean="0"/>
              <a:t> on the fact that even *without* hardware support, which means large FP32 bounding boxes, this is a solved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92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Emphatic</a:t>
            </a:r>
            <a:r>
              <a:rPr lang="en-US" baseline="0" dirty="0" smtClean="0"/>
              <a:t> note</a:t>
            </a:r>
            <a:r>
              <a:rPr lang="en-US" dirty="0" smtClean="0"/>
              <a:t>: </a:t>
            </a:r>
            <a:r>
              <a:rPr lang="en-US" smtClean="0"/>
              <a:t>it’s software!</a:t>
            </a:r>
            <a:r>
              <a:rPr lang="en-US" baseline="0" smtClean="0"/>
              <a:t>It </a:t>
            </a:r>
            <a:r>
              <a:rPr lang="en-US" baseline="0" dirty="0" smtClean="0"/>
              <a:t>should also inform hardware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Accurate Shadows</a:t>
            </a:r>
          </a:p>
          <a:p>
            <a:r>
              <a:rPr lang="en-US" dirty="0" smtClean="0"/>
              <a:t>Ray Tracer Integration</a:t>
            </a:r>
          </a:p>
          <a:p>
            <a:r>
              <a:rPr lang="en-US" dirty="0" smtClean="0"/>
              <a:t>Support Geometry Shading &amp; Tessellation</a:t>
            </a:r>
          </a:p>
          <a:p>
            <a:r>
              <a:rPr lang="en-US" dirty="0" smtClean="0"/>
              <a:t>Beam Racing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Support partial Transparency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41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2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composability. Emphasize</a:t>
            </a:r>
            <a:r>
              <a:rPr lang="en-US" baseline="0" dirty="0" smtClean="0"/>
              <a:t> composability.  Emphasize this is why ray-tracing has taken over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nearest neighbor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0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you can do “screen</a:t>
            </a:r>
            <a:r>
              <a:rPr lang="en-US" baseline="0" dirty="0" smtClean="0"/>
              <a:t> space” effects here w/o dealing with multiple projections.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3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Emphasis</a:t>
            </a:r>
            <a:r>
              <a:rPr lang="en-US" baseline="0" dirty="0" smtClean="0"/>
              <a:t>: it’s software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An example sample hierarchy. Pixel footprints in orange, with orange pixel center, blue differentials and blue subsample locations. Green tiles contain 4 pixels each and light blue blocks contain 4tiles each. In the actual system these groupings are much larger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7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build the hierarchy from the pixel centers and differentials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55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Grouping into tiles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B0CF5-870D-4DBF-A99A-84B8BF8B30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2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3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4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4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2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3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69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28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33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2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968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35369"/>
            <a:ext cx="9905998" cy="4155831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7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1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850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29508"/>
            <a:ext cx="4876800" cy="41616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1629508"/>
            <a:ext cx="4876800" cy="41616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66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8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675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3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7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74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599"/>
            <a:ext cx="9905998" cy="875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1629508"/>
            <a:ext cx="9905998" cy="4161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0857B3C-7239-4D4E-A554-C47EF1936681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3CA5B41-7554-4716-8FAF-D78FB4E4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26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acebookresearch/HVVR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HVV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Real-Time ray casting</a:t>
            </a:r>
            <a:br>
              <a:rPr lang="en-US" dirty="0" smtClean="0"/>
            </a:br>
            <a:r>
              <a:rPr lang="en-US" dirty="0" smtClean="0"/>
              <a:t>for virtual reality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Warren Hunt</a:t>
            </a:r>
          </a:p>
          <a:p>
            <a:r>
              <a:rPr lang="en-US" dirty="0" smtClean="0"/>
              <a:t>Oculus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84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Foveated</a:t>
            </a:r>
            <a:r>
              <a:rPr lang="en-US" dirty="0" smtClean="0"/>
              <a:t> Rendering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3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field of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3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 (using MSAA!)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Visibility for Virtual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97073"/>
            <a:ext cx="9905998" cy="4155831"/>
          </a:xfrm>
        </p:spPr>
        <p:txBody>
          <a:bodyPr/>
          <a:lstStyle/>
          <a:p>
            <a:r>
              <a:rPr lang="en-US" dirty="0"/>
              <a:t>3-stage Heterogeneous </a:t>
            </a:r>
            <a:r>
              <a:rPr lang="en-US" dirty="0" smtClean="0"/>
              <a:t>compute entry-point </a:t>
            </a:r>
            <a:r>
              <a:rPr lang="en-US" dirty="0"/>
              <a:t>search </a:t>
            </a:r>
            <a:r>
              <a:rPr lang="en-US" dirty="0" smtClean="0"/>
              <a:t>algorithm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Large packet traversal (CPU)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Small packet traversal (CPU)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Ray/triangle intersection And Shading (GPU)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23957" y="1506415"/>
            <a:ext cx="9823454" cy="4995822"/>
            <a:chOff x="950644" y="1336281"/>
            <a:chExt cx="9823454" cy="4995822"/>
          </a:xfrm>
        </p:grpSpPr>
        <p:sp>
          <p:nvSpPr>
            <p:cNvPr id="1018" name="Rectangle 1017"/>
            <p:cNvSpPr/>
            <p:nvPr/>
          </p:nvSpPr>
          <p:spPr>
            <a:xfrm>
              <a:off x="950644" y="1339479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Rectangle 1019"/>
            <p:cNvSpPr/>
            <p:nvPr/>
          </p:nvSpPr>
          <p:spPr>
            <a:xfrm rot="159819">
              <a:off x="1066282" y="146603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3" name="Oval 1052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4" name="Oval 1053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" name="Oval 1054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6" name="Oval 1055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7" name="Oval 1056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4" name="Oval 1043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5" name="Oval 1044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6" name="Oval 1045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7" name="Oval 1046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" name="Oval 1047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5" name="Oval 103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6" name="Oval 103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7" name="Oval 103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8" name="Oval 103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9" name="Oval 103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6" name="Oval 102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7" name="Oval 102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8" name="Oval 102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9" name="Oval 102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0" name="Oval 102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2" name="Rectangle 1061"/>
            <p:cNvSpPr/>
            <p:nvPr/>
          </p:nvSpPr>
          <p:spPr>
            <a:xfrm rot="21541225">
              <a:off x="1010937" y="385837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5" name="Oval 109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6" name="Oval 109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7" name="Oval 109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8" name="Oval 109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9" name="Oval 109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6" name="Oval 108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7" name="Oval 108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8" name="Oval 108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9" name="Oval 108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0" name="Oval 108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7" name="Oval 107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8" name="Oval 107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9" name="Oval 107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0" name="Oval 107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1" name="Oval 108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8" name="Oval 106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9" name="Oval 106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0" name="Oval 106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1" name="Oval 107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2" name="Oval 107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04" name="Rectangle 1103"/>
            <p:cNvSpPr/>
            <p:nvPr/>
          </p:nvSpPr>
          <p:spPr>
            <a:xfrm rot="21585711">
              <a:off x="3376672" y="387170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7" name="Oval 113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8" name="Oval 113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9" name="Oval 113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0" name="Oval 113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1" name="Oval 114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8" name="Oval 112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9" name="Oval 112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0" name="Oval 112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1" name="Oval 113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2" name="Oval 113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9" name="Oval 111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0" name="Oval 111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1" name="Oval 112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2" name="Oval 112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3" name="Oval 112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0" name="Oval 1109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1" name="Oval 1110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2" name="Oval 1111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3" name="Oval 1112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4" name="Oval 1113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6" name="Rectangle 1145"/>
            <p:cNvSpPr/>
            <p:nvPr/>
          </p:nvSpPr>
          <p:spPr>
            <a:xfrm rot="159819">
              <a:off x="3449939" y="150928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9" name="Oval 117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0" name="Oval 117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1" name="Oval 118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2" name="Oval 118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3" name="Oval 118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0" name="Oval 1169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1" name="Oval 1170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2" name="Oval 1171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3" name="Oval 1172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4" name="Oval 1173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1" name="Oval 1160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2" name="Oval 1161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3" name="Oval 1162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4" name="Oval 1163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5" name="Oval 1164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2" name="Oval 1151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3" name="Oval 1152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4" name="Oval 1153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5" name="Oval 1154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6" name="Oval 1155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87" name="Rectangle 1186"/>
            <p:cNvSpPr/>
            <p:nvPr/>
          </p:nvSpPr>
          <p:spPr>
            <a:xfrm>
              <a:off x="5883279" y="1336281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Rectangle 1188"/>
            <p:cNvSpPr/>
            <p:nvPr/>
          </p:nvSpPr>
          <p:spPr>
            <a:xfrm rot="159819">
              <a:off x="5998917" y="146893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2" name="Oval 1221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3" name="Oval 1222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4" name="Oval 1223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5" name="Oval 1224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6" name="Oval 1225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3" name="Oval 1212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4" name="Oval 1213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5" name="Oval 1214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6" name="Oval 1215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7" name="Oval 1216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4" name="Oval 1203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5" name="Oval 1204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6" name="Oval 1205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7" name="Oval 1206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8" name="Oval 1207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5" name="Oval 119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6" name="Oval 119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7" name="Oval 119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8" name="Oval 119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9" name="Oval 119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1" name="Rectangle 1230"/>
            <p:cNvSpPr/>
            <p:nvPr/>
          </p:nvSpPr>
          <p:spPr>
            <a:xfrm rot="21541225">
              <a:off x="5943572" y="386126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4" name="Oval 1263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5" name="Oval 1264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6" name="Oval 1265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7" name="Oval 1266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8" name="Oval 1267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5" name="Oval 125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6" name="Oval 125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7" name="Oval 125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8" name="Oval 125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9" name="Oval 125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6" name="Oval 124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7" name="Oval 124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8" name="Oval 124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9" name="Oval 124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0" name="Oval 124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7" name="Oval 123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8" name="Oval 123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9" name="Oval 123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0" name="Oval 123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1" name="Oval 124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73" name="Rectangle 1272"/>
            <p:cNvSpPr/>
            <p:nvPr/>
          </p:nvSpPr>
          <p:spPr>
            <a:xfrm rot="21585711">
              <a:off x="8309307" y="387459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6" name="Oval 130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7" name="Oval 130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8" name="Oval 130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9" name="Oval 130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0" name="Oval 130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7" name="Oval 129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8" name="Oval 129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9" name="Oval 129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0" name="Oval 129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1" name="Oval 130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8" name="Oval 128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9" name="Oval 128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0" name="Oval 128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1" name="Oval 129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2" name="Oval 129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9" name="Oval 127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0" name="Oval 127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1" name="Oval 128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2" name="Oval 128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3" name="Oval 128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15" name="Rectangle 1314"/>
            <p:cNvSpPr/>
            <p:nvPr/>
          </p:nvSpPr>
          <p:spPr>
            <a:xfrm rot="159819">
              <a:off x="8382574" y="151218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8" name="Oval 134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9" name="Oval 134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0" name="Oval 134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1" name="Oval 135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2" name="Oval 135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9" name="Oval 133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0" name="Oval 133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1" name="Oval 134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2" name="Oval 134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3" name="Oval 134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0" name="Oval 1329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1" name="Oval 1330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2" name="Oval 1331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3" name="Oval 1332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4" name="Oval 1333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1" name="Oval 1320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2" name="Oval 1321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3" name="Oval 1322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4" name="Oval 1323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5" name="Oval 1324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Ray Sample Hierarchy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1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38844" y="1747430"/>
            <a:ext cx="9564241" cy="4584864"/>
            <a:chOff x="1065531" y="1577296"/>
            <a:chExt cx="9564241" cy="4584864"/>
          </a:xfrm>
        </p:grpSpPr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Building the Ray Sample Hierarchy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84250" y="1636168"/>
            <a:ext cx="9694213" cy="4781553"/>
            <a:chOff x="1010937" y="1466034"/>
            <a:chExt cx="9694213" cy="4781553"/>
          </a:xfrm>
        </p:grpSpPr>
        <p:sp>
          <p:nvSpPr>
            <p:cNvPr id="1020" name="Rectangle 1019"/>
            <p:cNvSpPr/>
            <p:nvPr/>
          </p:nvSpPr>
          <p:spPr>
            <a:xfrm rot="159819">
              <a:off x="1066282" y="146603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2" name="Rectangle 1061"/>
            <p:cNvSpPr/>
            <p:nvPr/>
          </p:nvSpPr>
          <p:spPr>
            <a:xfrm rot="21541225">
              <a:off x="1010937" y="385837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04" name="Rectangle 1103"/>
            <p:cNvSpPr/>
            <p:nvPr/>
          </p:nvSpPr>
          <p:spPr>
            <a:xfrm rot="21585711">
              <a:off x="3376672" y="387170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6" name="Rectangle 1145"/>
            <p:cNvSpPr/>
            <p:nvPr/>
          </p:nvSpPr>
          <p:spPr>
            <a:xfrm rot="159819">
              <a:off x="3449939" y="150928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89" name="Rectangle 1188"/>
            <p:cNvSpPr/>
            <p:nvPr/>
          </p:nvSpPr>
          <p:spPr>
            <a:xfrm rot="159819">
              <a:off x="5998917" y="146893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1" name="Rectangle 1230"/>
            <p:cNvSpPr/>
            <p:nvPr/>
          </p:nvSpPr>
          <p:spPr>
            <a:xfrm rot="21541225">
              <a:off x="5943572" y="386126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73" name="Rectangle 1272"/>
            <p:cNvSpPr/>
            <p:nvPr/>
          </p:nvSpPr>
          <p:spPr>
            <a:xfrm rot="21585711">
              <a:off x="8309307" y="387459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15" name="Rectangle 1314"/>
            <p:cNvSpPr/>
            <p:nvPr/>
          </p:nvSpPr>
          <p:spPr>
            <a:xfrm rot="159819">
              <a:off x="8382574" y="151218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Building the Ray Sample Hierarchy</a:t>
            </a:r>
          </a:p>
        </p:txBody>
      </p:sp>
    </p:spTree>
    <p:extLst>
      <p:ext uri="{BB962C8B-B14F-4D97-AF65-F5344CB8AC3E}">
        <p14:creationId xmlns:p14="http://schemas.microsoft.com/office/powerpoint/2010/main" val="210289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23957" y="1506415"/>
            <a:ext cx="9823454" cy="4995822"/>
            <a:chOff x="950644" y="1336281"/>
            <a:chExt cx="9823454" cy="4995822"/>
          </a:xfrm>
        </p:grpSpPr>
        <p:sp>
          <p:nvSpPr>
            <p:cNvPr id="1018" name="Rectangle 1017"/>
            <p:cNvSpPr/>
            <p:nvPr/>
          </p:nvSpPr>
          <p:spPr>
            <a:xfrm>
              <a:off x="950644" y="1339479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Rectangle 1019"/>
            <p:cNvSpPr/>
            <p:nvPr/>
          </p:nvSpPr>
          <p:spPr>
            <a:xfrm rot="159819">
              <a:off x="1066282" y="146603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2" name="Rectangle 1061"/>
            <p:cNvSpPr/>
            <p:nvPr/>
          </p:nvSpPr>
          <p:spPr>
            <a:xfrm rot="21541225">
              <a:off x="1010937" y="385837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04" name="Rectangle 1103"/>
            <p:cNvSpPr/>
            <p:nvPr/>
          </p:nvSpPr>
          <p:spPr>
            <a:xfrm rot="21585711">
              <a:off x="3376672" y="387170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6" name="Rectangle 1145"/>
            <p:cNvSpPr/>
            <p:nvPr/>
          </p:nvSpPr>
          <p:spPr>
            <a:xfrm rot="159819">
              <a:off x="3449939" y="150928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87" name="Rectangle 1186"/>
            <p:cNvSpPr/>
            <p:nvPr/>
          </p:nvSpPr>
          <p:spPr>
            <a:xfrm>
              <a:off x="5883279" y="1336281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Rectangle 1188"/>
            <p:cNvSpPr/>
            <p:nvPr/>
          </p:nvSpPr>
          <p:spPr>
            <a:xfrm rot="159819">
              <a:off x="5998917" y="146893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1" name="Rectangle 1230"/>
            <p:cNvSpPr/>
            <p:nvPr/>
          </p:nvSpPr>
          <p:spPr>
            <a:xfrm rot="21541225">
              <a:off x="5943572" y="386126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73" name="Rectangle 1272"/>
            <p:cNvSpPr/>
            <p:nvPr/>
          </p:nvSpPr>
          <p:spPr>
            <a:xfrm rot="21585711">
              <a:off x="8309307" y="387459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15" name="Rectangle 1314"/>
            <p:cNvSpPr/>
            <p:nvPr/>
          </p:nvSpPr>
          <p:spPr>
            <a:xfrm rot="159819">
              <a:off x="8382574" y="151218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Building the Ray Sample Hierarchy</a:t>
            </a:r>
          </a:p>
        </p:txBody>
      </p:sp>
    </p:spTree>
    <p:extLst>
      <p:ext uri="{BB962C8B-B14F-4D97-AF65-F5344CB8AC3E}">
        <p14:creationId xmlns:p14="http://schemas.microsoft.com/office/powerpoint/2010/main" val="40532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23957" y="1506415"/>
            <a:ext cx="9823454" cy="4995822"/>
            <a:chOff x="950644" y="1336281"/>
            <a:chExt cx="9823454" cy="4995822"/>
          </a:xfrm>
        </p:grpSpPr>
        <p:sp>
          <p:nvSpPr>
            <p:cNvPr id="1020" name="Rectangle 1019"/>
            <p:cNvSpPr/>
            <p:nvPr/>
          </p:nvSpPr>
          <p:spPr>
            <a:xfrm rot="159819">
              <a:off x="1066282" y="146603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2" name="Rectangle 1061"/>
            <p:cNvSpPr/>
            <p:nvPr/>
          </p:nvSpPr>
          <p:spPr>
            <a:xfrm rot="21541225">
              <a:off x="1010937" y="385837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04" name="Rectangle 1103"/>
            <p:cNvSpPr/>
            <p:nvPr/>
          </p:nvSpPr>
          <p:spPr>
            <a:xfrm rot="21585711">
              <a:off x="3376672" y="387170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6" name="Rectangle 1145"/>
            <p:cNvSpPr/>
            <p:nvPr/>
          </p:nvSpPr>
          <p:spPr>
            <a:xfrm rot="159819">
              <a:off x="3449939" y="150928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89" name="Rectangle 1188"/>
            <p:cNvSpPr/>
            <p:nvPr/>
          </p:nvSpPr>
          <p:spPr>
            <a:xfrm rot="159819">
              <a:off x="5998917" y="146893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1" name="Rectangle 1230"/>
            <p:cNvSpPr/>
            <p:nvPr/>
          </p:nvSpPr>
          <p:spPr>
            <a:xfrm rot="21541225">
              <a:off x="5943572" y="386126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73" name="Rectangle 1272"/>
            <p:cNvSpPr/>
            <p:nvPr/>
          </p:nvSpPr>
          <p:spPr>
            <a:xfrm rot="21585711">
              <a:off x="8309307" y="387459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15" name="Rectangle 1314"/>
            <p:cNvSpPr/>
            <p:nvPr/>
          </p:nvSpPr>
          <p:spPr>
            <a:xfrm rot="159819">
              <a:off x="8382574" y="151218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18" name="Rectangle 1017"/>
            <p:cNvSpPr/>
            <p:nvPr/>
          </p:nvSpPr>
          <p:spPr>
            <a:xfrm>
              <a:off x="950644" y="1339479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" name="Rectangle 1186"/>
            <p:cNvSpPr/>
            <p:nvPr/>
          </p:nvSpPr>
          <p:spPr>
            <a:xfrm>
              <a:off x="5883279" y="1336281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Casting </a:t>
            </a:r>
            <a:r>
              <a:rPr lang="en-US" dirty="0"/>
              <a:t>the Ray Sample Hierarchy</a:t>
            </a:r>
          </a:p>
        </p:txBody>
      </p:sp>
    </p:spTree>
    <p:extLst>
      <p:ext uri="{BB962C8B-B14F-4D97-AF65-F5344CB8AC3E}">
        <p14:creationId xmlns:p14="http://schemas.microsoft.com/office/powerpoint/2010/main" val="31586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23957" y="1506415"/>
            <a:ext cx="9823454" cy="4995822"/>
            <a:chOff x="950644" y="1336281"/>
            <a:chExt cx="9823454" cy="4995822"/>
          </a:xfrm>
        </p:grpSpPr>
        <p:sp>
          <p:nvSpPr>
            <p:cNvPr id="1187" name="Rectangle 1186"/>
            <p:cNvSpPr/>
            <p:nvPr/>
          </p:nvSpPr>
          <p:spPr>
            <a:xfrm>
              <a:off x="5883279" y="1336281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8" name="Rectangle 1017"/>
            <p:cNvSpPr/>
            <p:nvPr/>
          </p:nvSpPr>
          <p:spPr>
            <a:xfrm>
              <a:off x="950644" y="1339479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20" name="Rectangle 1019"/>
            <p:cNvSpPr/>
            <p:nvPr/>
          </p:nvSpPr>
          <p:spPr>
            <a:xfrm rot="159819">
              <a:off x="1066282" y="146603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2" name="Rectangle 1061"/>
            <p:cNvSpPr/>
            <p:nvPr/>
          </p:nvSpPr>
          <p:spPr>
            <a:xfrm rot="21541225">
              <a:off x="1010937" y="385837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4" name="Rectangle 1103"/>
            <p:cNvSpPr/>
            <p:nvPr/>
          </p:nvSpPr>
          <p:spPr>
            <a:xfrm rot="21585711">
              <a:off x="3376672" y="387170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Rectangle 1188"/>
            <p:cNvSpPr/>
            <p:nvPr/>
          </p:nvSpPr>
          <p:spPr>
            <a:xfrm rot="159819">
              <a:off x="5998917" y="146893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1" name="Rectangle 1230"/>
            <p:cNvSpPr/>
            <p:nvPr/>
          </p:nvSpPr>
          <p:spPr>
            <a:xfrm rot="21541225">
              <a:off x="5943572" y="386126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3" name="Rectangle 1272"/>
            <p:cNvSpPr/>
            <p:nvPr/>
          </p:nvSpPr>
          <p:spPr>
            <a:xfrm rot="21585711">
              <a:off x="8309307" y="387459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6" name="Rectangle 1145"/>
            <p:cNvSpPr/>
            <p:nvPr/>
          </p:nvSpPr>
          <p:spPr>
            <a:xfrm rot="159819">
              <a:off x="3449939" y="150928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5" name="Rectangle 1314"/>
            <p:cNvSpPr/>
            <p:nvPr/>
          </p:nvSpPr>
          <p:spPr>
            <a:xfrm rot="159819">
              <a:off x="8382574" y="151218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Casting </a:t>
            </a:r>
            <a:r>
              <a:rPr lang="en-US" dirty="0"/>
              <a:t>the Ray Sample Hierarchy</a:t>
            </a:r>
          </a:p>
        </p:txBody>
      </p:sp>
    </p:spTree>
    <p:extLst>
      <p:ext uri="{BB962C8B-B14F-4D97-AF65-F5344CB8AC3E}">
        <p14:creationId xmlns:p14="http://schemas.microsoft.com/office/powerpoint/2010/main" val="28987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792356"/>
            <a:ext cx="9905998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Ray casting is </a:t>
            </a:r>
            <a:r>
              <a:rPr lang="en-US" sz="4400" dirty="0" smtClean="0"/>
              <a:t>a viable </a:t>
            </a:r>
            <a:r>
              <a:rPr lang="en-US" sz="4400" dirty="0" smtClean="0"/>
              <a:t>alternative to </a:t>
            </a:r>
            <a:r>
              <a:rPr lang="en-US" sz="4400" dirty="0" smtClean="0"/>
              <a:t>rasterization for VR/AR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351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23957" y="1506415"/>
            <a:ext cx="9823454" cy="4995822"/>
            <a:chOff x="950644" y="1336281"/>
            <a:chExt cx="9823454" cy="4995822"/>
          </a:xfrm>
        </p:grpSpPr>
        <p:sp>
          <p:nvSpPr>
            <p:cNvPr id="1187" name="Rectangle 1186"/>
            <p:cNvSpPr/>
            <p:nvPr/>
          </p:nvSpPr>
          <p:spPr>
            <a:xfrm>
              <a:off x="5883279" y="1336281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8" name="Rectangle 1017"/>
            <p:cNvSpPr/>
            <p:nvPr/>
          </p:nvSpPr>
          <p:spPr>
            <a:xfrm>
              <a:off x="950644" y="1339479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Rectangle 1019"/>
            <p:cNvSpPr/>
            <p:nvPr/>
          </p:nvSpPr>
          <p:spPr>
            <a:xfrm rot="159819">
              <a:off x="1066282" y="146603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2" name="Rectangle 1061"/>
            <p:cNvSpPr/>
            <p:nvPr/>
          </p:nvSpPr>
          <p:spPr>
            <a:xfrm rot="21541225">
              <a:off x="1010937" y="385837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04" name="Rectangle 1103"/>
            <p:cNvSpPr/>
            <p:nvPr/>
          </p:nvSpPr>
          <p:spPr>
            <a:xfrm rot="21585711">
              <a:off x="3376672" y="387170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6" name="Rectangle 1145"/>
            <p:cNvSpPr/>
            <p:nvPr/>
          </p:nvSpPr>
          <p:spPr>
            <a:xfrm rot="159819">
              <a:off x="3449939" y="150928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89" name="Rectangle 1188"/>
            <p:cNvSpPr/>
            <p:nvPr/>
          </p:nvSpPr>
          <p:spPr>
            <a:xfrm rot="159819">
              <a:off x="5998917" y="146893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1" name="Rectangle 1230"/>
            <p:cNvSpPr/>
            <p:nvPr/>
          </p:nvSpPr>
          <p:spPr>
            <a:xfrm rot="21541225">
              <a:off x="5943572" y="386126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73" name="Rectangle 1272"/>
            <p:cNvSpPr/>
            <p:nvPr/>
          </p:nvSpPr>
          <p:spPr>
            <a:xfrm rot="21585711">
              <a:off x="8309307" y="387459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15" name="Rectangle 1314"/>
            <p:cNvSpPr/>
            <p:nvPr/>
          </p:nvSpPr>
          <p:spPr>
            <a:xfrm rot="159819">
              <a:off x="8382574" y="151218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Casting </a:t>
            </a:r>
            <a:r>
              <a:rPr lang="en-US" dirty="0"/>
              <a:t>the Ray Sample Hierarchy</a:t>
            </a:r>
          </a:p>
        </p:txBody>
      </p:sp>
    </p:spTree>
    <p:extLst>
      <p:ext uri="{BB962C8B-B14F-4D97-AF65-F5344CB8AC3E}">
        <p14:creationId xmlns:p14="http://schemas.microsoft.com/office/powerpoint/2010/main" val="336797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23957" y="1506415"/>
            <a:ext cx="9823454" cy="4995822"/>
            <a:chOff x="950644" y="1336281"/>
            <a:chExt cx="9823454" cy="4995822"/>
          </a:xfrm>
        </p:grpSpPr>
        <p:sp>
          <p:nvSpPr>
            <p:cNvPr id="1018" name="Rectangle 1017"/>
            <p:cNvSpPr/>
            <p:nvPr/>
          </p:nvSpPr>
          <p:spPr>
            <a:xfrm>
              <a:off x="950644" y="1339479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Rectangle 1019"/>
            <p:cNvSpPr/>
            <p:nvPr/>
          </p:nvSpPr>
          <p:spPr>
            <a:xfrm rot="159819">
              <a:off x="1066282" y="146603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1" name="Group 1020"/>
            <p:cNvGrpSpPr/>
            <p:nvPr/>
          </p:nvGrpSpPr>
          <p:grpSpPr>
            <a:xfrm rot="333809">
              <a:off x="1154300" y="1578907"/>
              <a:ext cx="1061085" cy="1060704"/>
              <a:chOff x="5041392" y="1615440"/>
              <a:chExt cx="1061085" cy="1060704"/>
            </a:xfrm>
          </p:grpSpPr>
          <p:sp>
            <p:nvSpPr>
              <p:cNvPr id="1052" name="Rectangle 105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3" name="Oval 1052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4" name="Oval 1053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" name="Oval 1054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6" name="Oval 1055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7" name="Oval 1056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9" name="Straight Arrow Connector 105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60" name="Oval 105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oup 1021"/>
            <p:cNvGrpSpPr/>
            <p:nvPr/>
          </p:nvGrpSpPr>
          <p:grpSpPr>
            <a:xfrm rot="21420815">
              <a:off x="2252395" y="1577296"/>
              <a:ext cx="1061085" cy="1060704"/>
              <a:chOff x="5041392" y="1615440"/>
              <a:chExt cx="1061085" cy="1060704"/>
            </a:xfrm>
          </p:grpSpPr>
          <p:sp>
            <p:nvSpPr>
              <p:cNvPr id="1043" name="Rectangle 104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4" name="Oval 1043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5" name="Oval 1044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6" name="Oval 1045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7" name="Oval 1046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" name="Oval 1047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9" name="Straight Arrow Connector 104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0" name="Straight Arrow Connector 104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51" name="Oval 105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oup 1022"/>
            <p:cNvGrpSpPr/>
            <p:nvPr/>
          </p:nvGrpSpPr>
          <p:grpSpPr>
            <a:xfrm rot="206669">
              <a:off x="1135901" y="2665182"/>
              <a:ext cx="1061085" cy="1060704"/>
              <a:chOff x="5041392" y="1615440"/>
              <a:chExt cx="1061085" cy="1060704"/>
            </a:xfrm>
          </p:grpSpPr>
          <p:sp>
            <p:nvSpPr>
              <p:cNvPr id="1034" name="Rectangle 103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5" name="Oval 103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6" name="Oval 103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7" name="Oval 103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8" name="Oval 103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9" name="Oval 103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1" name="Straight Arrow Connector 104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42" name="Oval 104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 rot="264231">
              <a:off x="2239817" y="2695829"/>
              <a:ext cx="1061085" cy="1060704"/>
              <a:chOff x="5041392" y="1615440"/>
              <a:chExt cx="1061085" cy="1060704"/>
            </a:xfrm>
          </p:grpSpPr>
          <p:sp>
            <p:nvSpPr>
              <p:cNvPr id="1025" name="Rectangle 102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6" name="Oval 102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7" name="Oval 102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8" name="Oval 102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9" name="Oval 102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0" name="Oval 102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31" name="Straight Arrow Connector 103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2" name="Straight Arrow Connector 103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33" name="Oval 103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2" name="Rectangle 1061"/>
            <p:cNvSpPr/>
            <p:nvPr/>
          </p:nvSpPr>
          <p:spPr>
            <a:xfrm rot="21541225">
              <a:off x="1010937" y="385837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3" name="Group 1062"/>
            <p:cNvGrpSpPr/>
            <p:nvPr/>
          </p:nvGrpSpPr>
          <p:grpSpPr>
            <a:xfrm rot="115215">
              <a:off x="1065531" y="4006828"/>
              <a:ext cx="1061085" cy="1060704"/>
              <a:chOff x="5041392" y="1615440"/>
              <a:chExt cx="1061085" cy="1060704"/>
            </a:xfrm>
          </p:grpSpPr>
          <p:sp>
            <p:nvSpPr>
              <p:cNvPr id="1094" name="Rectangle 10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5" name="Oval 109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6" name="Oval 109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7" name="Oval 109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8" name="Oval 109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9" name="Oval 109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0" name="Straight Arrow Connector 10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01" name="Straight Arrow Connector 11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02" name="Oval 11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 rot="21202221">
              <a:off x="2161304" y="3935443"/>
              <a:ext cx="1061085" cy="1060704"/>
              <a:chOff x="5041392" y="1615440"/>
              <a:chExt cx="1061085" cy="1060704"/>
            </a:xfrm>
          </p:grpSpPr>
          <p:sp>
            <p:nvSpPr>
              <p:cNvPr id="1085" name="Rectangle 108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6" name="Oval 108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7" name="Oval 108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8" name="Oval 108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9" name="Oval 108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0" name="Oval 108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91" name="Straight Arrow Connector 109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92" name="Straight Arrow Connector 109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3" name="Oval 109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1064"/>
            <p:cNvGrpSpPr/>
            <p:nvPr/>
          </p:nvGrpSpPr>
          <p:grpSpPr>
            <a:xfrm rot="21588075">
              <a:off x="1116195" y="5092077"/>
              <a:ext cx="1061085" cy="1060704"/>
              <a:chOff x="5041392" y="1615440"/>
              <a:chExt cx="1061085" cy="1060704"/>
            </a:xfrm>
          </p:grpSpPr>
          <p:sp>
            <p:nvSpPr>
              <p:cNvPr id="1076" name="Rectangle 107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7" name="Oval 107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8" name="Oval 107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9" name="Oval 107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0" name="Oval 107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1" name="Oval 108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2" name="Straight Arrow Connector 108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83" name="Straight Arrow Connector 108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84" name="Oval 108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oup 1065"/>
            <p:cNvGrpSpPr/>
            <p:nvPr/>
          </p:nvGrpSpPr>
          <p:grpSpPr>
            <a:xfrm rot="45637">
              <a:off x="2219827" y="5052515"/>
              <a:ext cx="1061085" cy="1060704"/>
              <a:chOff x="5041392" y="1615440"/>
              <a:chExt cx="1061085" cy="1060704"/>
            </a:xfrm>
          </p:grpSpPr>
          <p:sp>
            <p:nvSpPr>
              <p:cNvPr id="1067" name="Rectangle 106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8" name="Oval 106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9" name="Oval 106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0" name="Oval 106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1" name="Oval 107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2" name="Oval 107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73" name="Straight Arrow Connector 107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74" name="Straight Arrow Connector 107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75" name="Oval 107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04" name="Rectangle 1103"/>
            <p:cNvSpPr/>
            <p:nvPr/>
          </p:nvSpPr>
          <p:spPr>
            <a:xfrm rot="21585711">
              <a:off x="3376672" y="3871700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5" name="Group 1104"/>
            <p:cNvGrpSpPr/>
            <p:nvPr/>
          </p:nvGrpSpPr>
          <p:grpSpPr>
            <a:xfrm rot="159701">
              <a:off x="3437883" y="4012746"/>
              <a:ext cx="1061085" cy="1060704"/>
              <a:chOff x="5041392" y="1615440"/>
              <a:chExt cx="1061085" cy="1060704"/>
            </a:xfrm>
          </p:grpSpPr>
          <p:sp>
            <p:nvSpPr>
              <p:cNvPr id="1136" name="Rectangle 11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7" name="Oval 113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8" name="Oval 113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9" name="Oval 113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0" name="Oval 113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1" name="Oval 114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42" name="Straight Arrow Connector 11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43" name="Straight Arrow Connector 11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44" name="Oval 11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1105"/>
            <p:cNvGrpSpPr/>
            <p:nvPr/>
          </p:nvGrpSpPr>
          <p:grpSpPr>
            <a:xfrm rot="21246707">
              <a:off x="4534489" y="3955547"/>
              <a:ext cx="1061085" cy="1060704"/>
              <a:chOff x="5041392" y="1615440"/>
              <a:chExt cx="1061085" cy="1060704"/>
            </a:xfrm>
          </p:grpSpPr>
          <p:sp>
            <p:nvSpPr>
              <p:cNvPr id="1127" name="Rectangle 112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8" name="Oval 112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9" name="Oval 112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0" name="Oval 112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1" name="Oval 113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2" name="Oval 113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3" name="Straight Arrow Connector 113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34" name="Straight Arrow Connector 113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35" name="Oval 113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1106"/>
            <p:cNvGrpSpPr/>
            <p:nvPr/>
          </p:nvGrpSpPr>
          <p:grpSpPr>
            <a:xfrm rot="32561">
              <a:off x="3474500" y="5098558"/>
              <a:ext cx="1061085" cy="1060704"/>
              <a:chOff x="5041392" y="1615440"/>
              <a:chExt cx="1061085" cy="1060704"/>
            </a:xfrm>
          </p:grpSpPr>
          <p:sp>
            <p:nvSpPr>
              <p:cNvPr id="1118" name="Rectangle 111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9" name="Oval 111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0" name="Oval 111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1" name="Oval 112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2" name="Oval 112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3" name="Oval 112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24" name="Straight Arrow Connector 112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25" name="Straight Arrow Connector 112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6" name="Oval 112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1107"/>
            <p:cNvGrpSpPr/>
            <p:nvPr/>
          </p:nvGrpSpPr>
          <p:grpSpPr>
            <a:xfrm rot="90123">
              <a:off x="4578552" y="5073281"/>
              <a:ext cx="1061085" cy="1060704"/>
              <a:chOff x="5041392" y="1615440"/>
              <a:chExt cx="1061085" cy="1060704"/>
            </a:xfrm>
          </p:grpSpPr>
          <p:sp>
            <p:nvSpPr>
              <p:cNvPr id="1109" name="Rectangle 110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0" name="Oval 1109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1" name="Oval 1110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2" name="Oval 1111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3" name="Oval 1112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4" name="Oval 1113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5" name="Straight Arrow Connector 111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16" name="Straight Arrow Connector 111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17" name="Oval 111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6" name="Rectangle 1145"/>
            <p:cNvSpPr/>
            <p:nvPr/>
          </p:nvSpPr>
          <p:spPr>
            <a:xfrm rot="159819">
              <a:off x="3449939" y="1509284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47" name="Group 1146"/>
            <p:cNvGrpSpPr/>
            <p:nvPr/>
          </p:nvGrpSpPr>
          <p:grpSpPr>
            <a:xfrm rot="333809">
              <a:off x="3537957" y="1622157"/>
              <a:ext cx="1061085" cy="1060704"/>
              <a:chOff x="5041392" y="1615440"/>
              <a:chExt cx="1061085" cy="1060704"/>
            </a:xfrm>
          </p:grpSpPr>
          <p:sp>
            <p:nvSpPr>
              <p:cNvPr id="1178" name="Rectangle 11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9" name="Oval 117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0" name="Oval 117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1" name="Oval 118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2" name="Oval 118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3" name="Oval 118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4" name="Straight Arrow Connector 11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5" name="Straight Arrow Connector 11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86" name="Oval 11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oup 1147"/>
            <p:cNvGrpSpPr/>
            <p:nvPr/>
          </p:nvGrpSpPr>
          <p:grpSpPr>
            <a:xfrm rot="21420815">
              <a:off x="4636052" y="1620546"/>
              <a:ext cx="1061085" cy="1060704"/>
              <a:chOff x="5041392" y="1615440"/>
              <a:chExt cx="1061085" cy="1060704"/>
            </a:xfrm>
          </p:grpSpPr>
          <p:sp>
            <p:nvSpPr>
              <p:cNvPr id="1169" name="Rectangle 116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0" name="Oval 1169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1" name="Oval 1170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2" name="Oval 1171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3" name="Oval 1172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4" name="Oval 1173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5" name="Straight Arrow Connector 117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6" name="Straight Arrow Connector 117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77" name="Oval 117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oup 1148"/>
            <p:cNvGrpSpPr/>
            <p:nvPr/>
          </p:nvGrpSpPr>
          <p:grpSpPr>
            <a:xfrm rot="206669">
              <a:off x="3519558" y="2708432"/>
              <a:ext cx="1061085" cy="1060704"/>
              <a:chOff x="5041392" y="1615440"/>
              <a:chExt cx="1061085" cy="1060704"/>
            </a:xfrm>
          </p:grpSpPr>
          <p:sp>
            <p:nvSpPr>
              <p:cNvPr id="1160" name="Rectangle 115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1" name="Oval 1160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2" name="Oval 1161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3" name="Oval 1162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4" name="Oval 1163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5" name="Oval 1164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6" name="Straight Arrow Connector 116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7" name="Straight Arrow Connector 116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68" name="Oval 116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oup 1149"/>
            <p:cNvGrpSpPr/>
            <p:nvPr/>
          </p:nvGrpSpPr>
          <p:grpSpPr>
            <a:xfrm rot="264231">
              <a:off x="4623474" y="2739079"/>
              <a:ext cx="1061085" cy="1060704"/>
              <a:chOff x="5041392" y="1615440"/>
              <a:chExt cx="1061085" cy="1060704"/>
            </a:xfrm>
          </p:grpSpPr>
          <p:sp>
            <p:nvSpPr>
              <p:cNvPr id="1151" name="Rectangle 115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2" name="Oval 1151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3" name="Oval 1152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4" name="Oval 1153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5" name="Oval 1154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6" name="Oval 1155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7" name="Straight Arrow Connector 115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58" name="Straight Arrow Connector 115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9" name="Oval 115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87" name="Rectangle 1186"/>
            <p:cNvSpPr/>
            <p:nvPr/>
          </p:nvSpPr>
          <p:spPr>
            <a:xfrm>
              <a:off x="5883279" y="1336281"/>
              <a:ext cx="4890819" cy="4992624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Rectangle 1188"/>
            <p:cNvSpPr/>
            <p:nvPr/>
          </p:nvSpPr>
          <p:spPr>
            <a:xfrm rot="159819">
              <a:off x="5998917" y="146893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90" name="Group 1189"/>
            <p:cNvGrpSpPr/>
            <p:nvPr/>
          </p:nvGrpSpPr>
          <p:grpSpPr>
            <a:xfrm rot="333809">
              <a:off x="6086935" y="1581805"/>
              <a:ext cx="1061085" cy="1060704"/>
              <a:chOff x="5041392" y="1615440"/>
              <a:chExt cx="1061085" cy="1060704"/>
            </a:xfrm>
          </p:grpSpPr>
          <p:sp>
            <p:nvSpPr>
              <p:cNvPr id="1221" name="Rectangle 1220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2" name="Oval 1221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3" name="Oval 1222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4" name="Oval 1223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5" name="Oval 1224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6" name="Oval 1225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27" name="Straight Arrow Connector 1226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28" name="Straight Arrow Connector 1227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9" name="Oval 1228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 rot="21420815">
              <a:off x="7185030" y="1580194"/>
              <a:ext cx="1061085" cy="1060704"/>
              <a:chOff x="5041392" y="1615440"/>
              <a:chExt cx="1061085" cy="1060704"/>
            </a:xfrm>
          </p:grpSpPr>
          <p:sp>
            <p:nvSpPr>
              <p:cNvPr id="1212" name="Rectangle 1211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3" name="Oval 1212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4" name="Oval 1213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5" name="Oval 1214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6" name="Oval 1215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7" name="Oval 1216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18" name="Straight Arrow Connector 1217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9" name="Straight Arrow Connector 1218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0" name="Oval 1219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 rot="206669">
              <a:off x="6068536" y="2668080"/>
              <a:ext cx="1061085" cy="1060704"/>
              <a:chOff x="5041392" y="1615440"/>
              <a:chExt cx="1061085" cy="1060704"/>
            </a:xfrm>
          </p:grpSpPr>
          <p:sp>
            <p:nvSpPr>
              <p:cNvPr id="1203" name="Rectangle 120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4" name="Oval 1203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5" name="Oval 1204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6" name="Oval 1205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7" name="Oval 1206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8" name="Oval 1207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9" name="Straight Arrow Connector 120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10" name="Straight Arrow Connector 120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1" name="Oval 121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oup 1192"/>
            <p:cNvGrpSpPr/>
            <p:nvPr/>
          </p:nvGrpSpPr>
          <p:grpSpPr>
            <a:xfrm rot="264231">
              <a:off x="7172452" y="2698727"/>
              <a:ext cx="1061085" cy="1060704"/>
              <a:chOff x="5041392" y="1615440"/>
              <a:chExt cx="1061085" cy="1060704"/>
            </a:xfrm>
          </p:grpSpPr>
          <p:sp>
            <p:nvSpPr>
              <p:cNvPr id="1194" name="Rectangle 119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5" name="Oval 119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6" name="Oval 119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7" name="Oval 119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8" name="Oval 119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9" name="Oval 119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1" name="Straight Arrow Connector 120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02" name="Oval 120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31" name="Rectangle 1230"/>
            <p:cNvSpPr/>
            <p:nvPr/>
          </p:nvSpPr>
          <p:spPr>
            <a:xfrm rot="21541225">
              <a:off x="5943572" y="386126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2" name="Group 1231"/>
            <p:cNvGrpSpPr/>
            <p:nvPr/>
          </p:nvGrpSpPr>
          <p:grpSpPr>
            <a:xfrm rot="115215">
              <a:off x="5998166" y="4009726"/>
              <a:ext cx="1061085" cy="1060704"/>
              <a:chOff x="5041392" y="1615440"/>
              <a:chExt cx="1061085" cy="1060704"/>
            </a:xfrm>
          </p:grpSpPr>
          <p:sp>
            <p:nvSpPr>
              <p:cNvPr id="1263" name="Rectangle 1262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4" name="Oval 1263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5" name="Oval 1264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6" name="Oval 1265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7" name="Oval 1266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8" name="Oval 1267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9" name="Straight Arrow Connector 1268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0" name="Straight Arrow Connector 1269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71" name="Oval 1270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oup 1232"/>
            <p:cNvGrpSpPr/>
            <p:nvPr/>
          </p:nvGrpSpPr>
          <p:grpSpPr>
            <a:xfrm rot="21202221">
              <a:off x="7093939" y="3938341"/>
              <a:ext cx="1061085" cy="1060704"/>
              <a:chOff x="5041392" y="1615440"/>
              <a:chExt cx="1061085" cy="1060704"/>
            </a:xfrm>
          </p:grpSpPr>
          <p:sp>
            <p:nvSpPr>
              <p:cNvPr id="1254" name="Rectangle 1253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5" name="Oval 1254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6" name="Oval 1255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7" name="Oval 1256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8" name="Oval 1257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9" name="Oval 1258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0" name="Straight Arrow Connector 1259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1" name="Straight Arrow Connector 1260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62" name="Oval 1261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oup 1233"/>
            <p:cNvGrpSpPr/>
            <p:nvPr/>
          </p:nvGrpSpPr>
          <p:grpSpPr>
            <a:xfrm rot="21588075">
              <a:off x="6048830" y="5094975"/>
              <a:ext cx="1061085" cy="1060704"/>
              <a:chOff x="5041392" y="1615440"/>
              <a:chExt cx="1061085" cy="1060704"/>
            </a:xfrm>
          </p:grpSpPr>
          <p:sp>
            <p:nvSpPr>
              <p:cNvPr id="1245" name="Rectangle 124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6" name="Oval 124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7" name="Oval 124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8" name="Oval 124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9" name="Oval 124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0" name="Oval 124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1" name="Straight Arrow Connector 125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52" name="Straight Arrow Connector 125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53" name="Oval 125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oup 1234"/>
            <p:cNvGrpSpPr/>
            <p:nvPr/>
          </p:nvGrpSpPr>
          <p:grpSpPr>
            <a:xfrm rot="45637">
              <a:off x="7152462" y="5055413"/>
              <a:ext cx="1061085" cy="1060704"/>
              <a:chOff x="5041392" y="1615440"/>
              <a:chExt cx="1061085" cy="1060704"/>
            </a:xfrm>
          </p:grpSpPr>
          <p:sp>
            <p:nvSpPr>
              <p:cNvPr id="1236" name="Rectangle 123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7" name="Oval 123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8" name="Oval 123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9" name="Oval 123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0" name="Oval 123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1" name="Oval 124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2" name="Straight Arrow Connector 124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43" name="Straight Arrow Connector 124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44" name="Oval 124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73" name="Rectangle 1272"/>
            <p:cNvSpPr/>
            <p:nvPr/>
          </p:nvSpPr>
          <p:spPr>
            <a:xfrm rot="21585711">
              <a:off x="8309307" y="3874598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4" name="Group 1273"/>
            <p:cNvGrpSpPr/>
            <p:nvPr/>
          </p:nvGrpSpPr>
          <p:grpSpPr>
            <a:xfrm rot="159701">
              <a:off x="8370518" y="4015644"/>
              <a:ext cx="1061085" cy="1060704"/>
              <a:chOff x="5041392" y="1615440"/>
              <a:chExt cx="1061085" cy="1060704"/>
            </a:xfrm>
          </p:grpSpPr>
          <p:sp>
            <p:nvSpPr>
              <p:cNvPr id="1305" name="Rectangle 1304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6" name="Oval 1305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7" name="Oval 1306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8" name="Oval 1307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9" name="Oval 1308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0" name="Oval 1309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1" name="Straight Arrow Connector 1310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12" name="Straight Arrow Connector 1311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13" name="Oval 1312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5" name="Group 1274"/>
            <p:cNvGrpSpPr/>
            <p:nvPr/>
          </p:nvGrpSpPr>
          <p:grpSpPr>
            <a:xfrm rot="21246707">
              <a:off x="9467124" y="3958445"/>
              <a:ext cx="1061085" cy="1060704"/>
              <a:chOff x="5041392" y="1615440"/>
              <a:chExt cx="1061085" cy="1060704"/>
            </a:xfrm>
          </p:grpSpPr>
          <p:sp>
            <p:nvSpPr>
              <p:cNvPr id="1296" name="Rectangle 1295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7" name="Oval 1296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8" name="Oval 1297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9" name="Oval 1298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0" name="Oval 1299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1" name="Oval 1300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Arrow Connector 1301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03" name="Straight Arrow Connector 1302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04" name="Oval 1303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6" name="Group 1275"/>
            <p:cNvGrpSpPr/>
            <p:nvPr/>
          </p:nvGrpSpPr>
          <p:grpSpPr>
            <a:xfrm rot="32561">
              <a:off x="8407135" y="5101456"/>
              <a:ext cx="1061085" cy="1060704"/>
              <a:chOff x="5041392" y="1615440"/>
              <a:chExt cx="1061085" cy="1060704"/>
            </a:xfrm>
          </p:grpSpPr>
          <p:sp>
            <p:nvSpPr>
              <p:cNvPr id="1287" name="Rectangle 128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8" name="Oval 128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9" name="Oval 128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0" name="Oval 128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1" name="Oval 129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2" name="Oval 129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3" name="Straight Arrow Connector 129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94" name="Straight Arrow Connector 129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95" name="Oval 129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7" name="Group 1276"/>
            <p:cNvGrpSpPr/>
            <p:nvPr/>
          </p:nvGrpSpPr>
          <p:grpSpPr>
            <a:xfrm rot="90123">
              <a:off x="9511187" y="5076179"/>
              <a:ext cx="1061085" cy="1060704"/>
              <a:chOff x="5041392" y="1615440"/>
              <a:chExt cx="1061085" cy="1060704"/>
            </a:xfrm>
          </p:grpSpPr>
          <p:sp>
            <p:nvSpPr>
              <p:cNvPr id="1278" name="Rectangle 127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9" name="Oval 127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0" name="Oval 127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1" name="Oval 128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2" name="Oval 128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3" name="Oval 128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4" name="Straight Arrow Connector 128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5" name="Straight Arrow Connector 128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86" name="Oval 128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15" name="Rectangle 1314"/>
            <p:cNvSpPr/>
            <p:nvPr/>
          </p:nvSpPr>
          <p:spPr>
            <a:xfrm rot="159819">
              <a:off x="8382574" y="1512182"/>
              <a:ext cx="2322576" cy="2372989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16" name="Group 1315"/>
            <p:cNvGrpSpPr/>
            <p:nvPr/>
          </p:nvGrpSpPr>
          <p:grpSpPr>
            <a:xfrm rot="333809">
              <a:off x="8470592" y="1625055"/>
              <a:ext cx="1061085" cy="1060704"/>
              <a:chOff x="5041392" y="1615440"/>
              <a:chExt cx="1061085" cy="1060704"/>
            </a:xfrm>
          </p:grpSpPr>
          <p:sp>
            <p:nvSpPr>
              <p:cNvPr id="1347" name="Rectangle 1346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8" name="Oval 1347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9" name="Oval 1348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0" name="Oval 1349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1" name="Oval 1350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2" name="Oval 1351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3" name="Straight Arrow Connector 1352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54" name="Straight Arrow Connector 1353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55" name="Oval 1354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7" name="Group 1316"/>
            <p:cNvGrpSpPr/>
            <p:nvPr/>
          </p:nvGrpSpPr>
          <p:grpSpPr>
            <a:xfrm rot="21420815">
              <a:off x="9568687" y="1623444"/>
              <a:ext cx="1061085" cy="1060704"/>
              <a:chOff x="5041392" y="1615440"/>
              <a:chExt cx="1061085" cy="1060704"/>
            </a:xfrm>
          </p:grpSpPr>
          <p:sp>
            <p:nvSpPr>
              <p:cNvPr id="1338" name="Rectangle 1337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9" name="Oval 1338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0" name="Oval 1339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1" name="Oval 1340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2" name="Oval 1341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3" name="Oval 1342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Arrow Connector 1343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45" name="Straight Arrow Connector 1344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46" name="Oval 1345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8" name="Group 1317"/>
            <p:cNvGrpSpPr/>
            <p:nvPr/>
          </p:nvGrpSpPr>
          <p:grpSpPr>
            <a:xfrm rot="206669">
              <a:off x="8452193" y="2711330"/>
              <a:ext cx="1061085" cy="1060704"/>
              <a:chOff x="5041392" y="1615440"/>
              <a:chExt cx="1061085" cy="1060704"/>
            </a:xfrm>
          </p:grpSpPr>
          <p:sp>
            <p:nvSpPr>
              <p:cNvPr id="1329" name="Rectangle 1328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0" name="Oval 1329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1" name="Oval 1330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2" name="Oval 1331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3" name="Oval 1332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4" name="Oval 1333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35" name="Straight Arrow Connector 1334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36" name="Straight Arrow Connector 1335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37" name="Oval 1336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9" name="Group 1318"/>
            <p:cNvGrpSpPr/>
            <p:nvPr/>
          </p:nvGrpSpPr>
          <p:grpSpPr>
            <a:xfrm rot="264231">
              <a:off x="9556109" y="2741977"/>
              <a:ext cx="1061085" cy="1060704"/>
              <a:chOff x="5041392" y="1615440"/>
              <a:chExt cx="1061085" cy="1060704"/>
            </a:xfrm>
          </p:grpSpPr>
          <p:sp>
            <p:nvSpPr>
              <p:cNvPr id="1320" name="Rectangle 1319"/>
              <p:cNvSpPr/>
              <p:nvPr/>
            </p:nvSpPr>
            <p:spPr>
              <a:xfrm>
                <a:off x="5041392" y="1615440"/>
                <a:ext cx="1060704" cy="1060704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1" name="Oval 1320"/>
              <p:cNvSpPr/>
              <p:nvPr/>
            </p:nvSpPr>
            <p:spPr>
              <a:xfrm>
                <a:off x="5189601" y="2188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2" name="Oval 1321"/>
              <p:cNvSpPr/>
              <p:nvPr/>
            </p:nvSpPr>
            <p:spPr>
              <a:xfrm>
                <a:off x="5857875" y="220370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3" name="Oval 1322"/>
              <p:cNvSpPr/>
              <p:nvPr/>
            </p:nvSpPr>
            <p:spPr>
              <a:xfrm>
                <a:off x="5491734" y="2395728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4" name="Oval 1323"/>
              <p:cNvSpPr/>
              <p:nvPr/>
            </p:nvSpPr>
            <p:spPr>
              <a:xfrm>
                <a:off x="5726049" y="185318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5" name="Oval 1324"/>
              <p:cNvSpPr/>
              <p:nvPr/>
            </p:nvSpPr>
            <p:spPr>
              <a:xfrm>
                <a:off x="5305425" y="1807464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atMod val="103000"/>
                      <a:lumMod val="102000"/>
                      <a:tint val="94000"/>
                    </a:srgbClr>
                  </a:gs>
                  <a:gs pos="50000">
                    <a:srgbClr val="5B9BD5">
                      <a:satMod val="110000"/>
                      <a:lumMod val="100000"/>
                      <a:shade val="100000"/>
                    </a:srgbClr>
                  </a:gs>
                  <a:gs pos="100000">
                    <a:srgbClr val="5B9BD5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6" name="Straight Arrow Connector 1325"/>
              <p:cNvCxnSpPr/>
              <p:nvPr/>
            </p:nvCxnSpPr>
            <p:spPr>
              <a:xfrm>
                <a:off x="5573649" y="2145792"/>
                <a:ext cx="528828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27" name="Straight Arrow Connector 1326"/>
              <p:cNvCxnSpPr/>
              <p:nvPr/>
            </p:nvCxnSpPr>
            <p:spPr>
              <a:xfrm flipV="1">
                <a:off x="5571744" y="1615440"/>
                <a:ext cx="0" cy="53644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28" name="Oval 1327"/>
              <p:cNvSpPr/>
              <p:nvPr/>
            </p:nvSpPr>
            <p:spPr>
              <a:xfrm>
                <a:off x="5513832" y="2087880"/>
                <a:ext cx="115824" cy="115824"/>
              </a:xfrm>
              <a:prstGeom prst="ellipse">
                <a:avLst/>
              </a:prstGeom>
              <a:gradFill rotWithShape="1">
                <a:gsLst>
                  <a:gs pos="0">
                    <a:srgbClr val="ED7D31">
                      <a:satMod val="103000"/>
                      <a:lumMod val="102000"/>
                      <a:tint val="94000"/>
                    </a:srgbClr>
                  </a:gs>
                  <a:gs pos="50000">
                    <a:srgbClr val="ED7D31">
                      <a:satMod val="110000"/>
                      <a:lumMod val="100000"/>
                      <a:shade val="100000"/>
                    </a:srgbClr>
                  </a:gs>
                  <a:gs pos="100000">
                    <a:srgbClr val="ED7D31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57" name="Title 1"/>
          <p:cNvSpPr txBox="1">
            <a:spLocks/>
          </p:cNvSpPr>
          <p:nvPr/>
        </p:nvSpPr>
        <p:spPr>
          <a:xfrm>
            <a:off x="1141413" y="609600"/>
            <a:ext cx="9905998" cy="89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Casting the Ray Sample Hierarchy</a:t>
            </a:r>
          </a:p>
        </p:txBody>
      </p:sp>
    </p:spTree>
    <p:extLst>
      <p:ext uri="{BB962C8B-B14F-4D97-AF65-F5344CB8AC3E}">
        <p14:creationId xmlns:p14="http://schemas.microsoft.com/office/powerpoint/2010/main" val="28479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Coherence </a:t>
            </a:r>
            <a:r>
              <a:rPr lang="en-US" dirty="0" smtClean="0">
                <a:sym typeface="Wingdings" panose="05000000000000000000" pitchFamily="2" charset="2"/>
              </a:rPr>
              <a:t>=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/>
              <a:t>performance!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486431"/>
              </p:ext>
            </p:extLst>
          </p:nvPr>
        </p:nvGraphicFramePr>
        <p:xfrm>
          <a:off x="1141413" y="2050717"/>
          <a:ext cx="9906000" cy="2481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411575076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70543825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79664630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7408524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768009674"/>
                    </a:ext>
                  </a:extLst>
                </a:gridCol>
              </a:tblGrid>
              <a:tr h="110941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Bunny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Conf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baseline="0" dirty="0" smtClean="0"/>
                        <a:t>Room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Sponza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284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HVVR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18,432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24,674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15,840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12,375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44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OptiX</a:t>
                      </a:r>
                      <a:r>
                        <a:rPr lang="en-US" sz="2400" dirty="0" smtClean="0"/>
                        <a:t> Prime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578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568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552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968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Embree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263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223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7595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1413" y="4770228"/>
            <a:ext cx="525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MRay</a:t>
            </a:r>
            <a:r>
              <a:rPr lang="en-US" dirty="0" smtClean="0"/>
              <a:t>/s, 2160x1200, 32xAA (per sub-pixel)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83" y="2050716"/>
            <a:ext cx="1983458" cy="1101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16" y="2050718"/>
            <a:ext cx="1962508" cy="1089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88" y="2050717"/>
            <a:ext cx="1978720" cy="1098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29" y="2050716"/>
            <a:ext cx="1978722" cy="10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BVH </a:t>
            </a:r>
            <a:r>
              <a:rPr lang="en-US" dirty="0" smtClean="0"/>
              <a:t>refit </a:t>
            </a:r>
            <a:r>
              <a:rPr lang="en-US" dirty="0" smtClean="0"/>
              <a:t>is FAST!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307631"/>
              </p:ext>
            </p:extLst>
          </p:nvPr>
        </p:nvGraphicFramePr>
        <p:xfrm>
          <a:off x="2302582" y="1568219"/>
          <a:ext cx="7615909" cy="4770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4198">
                <a:tc>
                  <a:txBody>
                    <a:bodyPr/>
                    <a:lstStyle/>
                    <a:p>
                      <a:r>
                        <a:rPr lang="en-US" dirty="0" smtClean="0"/>
                        <a:t>Scene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#Triangles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Refit Time (</a:t>
                      </a:r>
                      <a:r>
                        <a:rPr lang="el-GR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baseline="0" dirty="0" smtClean="0"/>
                        <a:t>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1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159,588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139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1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69,451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69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1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331,179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482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41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262,137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208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21" y="3488791"/>
            <a:ext cx="1658509" cy="920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21" y="2529239"/>
            <a:ext cx="1655865" cy="919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85" y="4442338"/>
            <a:ext cx="1662201" cy="922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85" y="5402059"/>
            <a:ext cx="1662201" cy="92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0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Ray casting</a:t>
            </a:r>
            <a:br>
              <a:rPr lang="en-US" dirty="0" smtClean="0"/>
            </a:br>
            <a:r>
              <a:rPr lang="en-US" dirty="0" smtClean="0"/>
              <a:t>Open Problems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Call for participation!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0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Open source!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05803"/>
            <a:ext cx="9905998" cy="4625695"/>
          </a:xfrm>
        </p:spPr>
        <p:txBody>
          <a:bodyPr/>
          <a:lstStyle/>
          <a:p>
            <a:pPr marL="0" indent="0">
              <a:buNone/>
            </a:pPr>
            <a:r>
              <a:rPr lang="en-US" sz="3600" u="sng" dirty="0">
                <a:effectLst/>
                <a:hlinkClick r:id="rId2"/>
              </a:rPr>
              <a:t>https://</a:t>
            </a:r>
            <a:r>
              <a:rPr lang="en-US" sz="3600" u="sng" dirty="0" smtClean="0">
                <a:effectLst/>
                <a:hlinkClick r:id="rId2"/>
              </a:rPr>
              <a:t>github.com/facebookresearch/HVVR</a:t>
            </a:r>
            <a:endParaRPr lang="en-US" sz="3600" u="sng" dirty="0" smtClean="0">
              <a:effectLst/>
            </a:endParaRPr>
          </a:p>
          <a:p>
            <a:pPr marL="0" indent="0">
              <a:buNone/>
            </a:pPr>
            <a:endParaRPr lang="en-US" sz="3600" dirty="0">
              <a:effectLst/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41413" y="1635369"/>
            <a:ext cx="9905998" cy="4155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Special Thanks to Michael Mara and Alex Nankervis!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casting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Primary Visibility is First Class!</a:t>
            </a:r>
          </a:p>
          <a:p>
            <a:pPr lvl="1"/>
            <a:r>
              <a:rPr lang="en-US" dirty="0" smtClean="0"/>
              <a:t>Implicit coherence</a:t>
            </a:r>
          </a:p>
          <a:p>
            <a:pPr lvl="1"/>
            <a:r>
              <a:rPr lang="en-US" dirty="0" smtClean="0"/>
              <a:t>Distinct sub-pixel distortions, layouts and differentials</a:t>
            </a:r>
          </a:p>
          <a:p>
            <a:pPr lvl="1"/>
            <a:r>
              <a:rPr lang="en-US" dirty="0" smtClean="0"/>
              <a:t>Beam racing/demand driven </a:t>
            </a:r>
            <a:r>
              <a:rPr lang="en-US" dirty="0" smtClean="0"/>
              <a:t>rendering</a:t>
            </a:r>
          </a:p>
          <a:p>
            <a:pPr lvl="1"/>
            <a:r>
              <a:rPr lang="en-US" dirty="0" smtClean="0"/>
              <a:t>Multi-sample anti-aliasing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HVVR API goal: unify and extend established APIs</a:t>
            </a:r>
          </a:p>
          <a:p>
            <a:pPr lvl="1"/>
            <a:r>
              <a:rPr lang="en-US" dirty="0" smtClean="0"/>
              <a:t>Come talk to us about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for collaboration!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70946"/>
            <a:ext cx="9905998" cy="4155831"/>
          </a:xfrm>
        </p:spPr>
        <p:txBody>
          <a:bodyPr>
            <a:normAutofit/>
          </a:bodyPr>
          <a:lstStyle/>
          <a:p>
            <a:r>
              <a:rPr lang="en-US" dirty="0" smtClean="0"/>
              <a:t>Multi-Level </a:t>
            </a:r>
            <a:r>
              <a:rPr lang="en-US" dirty="0" smtClean="0"/>
              <a:t>BVHs: Static + Dynamic Geometry &amp; Instancing</a:t>
            </a:r>
          </a:p>
          <a:p>
            <a:pPr lvl="2"/>
            <a:endParaRPr lang="en-US" dirty="0" smtClean="0"/>
          </a:p>
          <a:p>
            <a:r>
              <a:rPr lang="en-US" dirty="0"/>
              <a:t>Multiple </a:t>
            </a:r>
            <a:r>
              <a:rPr lang="en-US" dirty="0" smtClean="0"/>
              <a:t>Materials, Transparency </a:t>
            </a:r>
            <a:r>
              <a:rPr lang="en-US" dirty="0"/>
              <a:t>&amp; Improved Shading </a:t>
            </a:r>
            <a:r>
              <a:rPr lang="en-US" dirty="0" smtClean="0"/>
              <a:t>Efficiency</a:t>
            </a:r>
          </a:p>
          <a:p>
            <a:pPr lvl="2"/>
            <a:endParaRPr lang="en-US" dirty="0"/>
          </a:p>
          <a:p>
            <a:r>
              <a:rPr lang="en-US" dirty="0" smtClean="0"/>
              <a:t>Support </a:t>
            </a:r>
            <a:r>
              <a:rPr lang="en-US" dirty="0" smtClean="0"/>
              <a:t>for Particle </a:t>
            </a:r>
            <a:r>
              <a:rPr lang="en-US" dirty="0" smtClean="0"/>
              <a:t>Systems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Beam racing, Motion </a:t>
            </a:r>
            <a:r>
              <a:rPr lang="en-US" dirty="0"/>
              <a:t>Blur &amp; Rolling </a:t>
            </a:r>
            <a:r>
              <a:rPr lang="en-US" dirty="0" smtClean="0"/>
              <a:t>Shutter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721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Oculus Research is hiring!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16667"/>
            <a:ext cx="9905998" cy="4155831"/>
          </a:xfrm>
        </p:spPr>
        <p:txBody>
          <a:bodyPr/>
          <a:lstStyle/>
          <a:p>
            <a:r>
              <a:rPr lang="en-US" dirty="0" smtClean="0"/>
              <a:t>Software Engineers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Graphics Post-doc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GPU Architect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Visiting </a:t>
            </a:r>
            <a:r>
              <a:rPr lang="en-US" dirty="0" smtClean="0"/>
              <a:t>professors</a:t>
            </a:r>
          </a:p>
          <a:p>
            <a:endParaRPr lang="en-US" dirty="0"/>
          </a:p>
          <a:p>
            <a:r>
              <a:rPr lang="en-US" dirty="0" smtClean="0"/>
              <a:t>Also: Research grants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96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366889"/>
            <a:ext cx="9905998" cy="4155831"/>
          </a:xfrm>
        </p:spPr>
        <p:txBody>
          <a:bodyPr/>
          <a:lstStyle/>
          <a:p>
            <a:r>
              <a:rPr lang="en-US" dirty="0" smtClean="0"/>
              <a:t>Ray casting is well matched to augmented and virtual reality</a:t>
            </a:r>
          </a:p>
          <a:p>
            <a:endParaRPr lang="en-US" dirty="0" smtClean="0"/>
          </a:p>
          <a:p>
            <a:r>
              <a:rPr lang="en-US" dirty="0" smtClean="0"/>
              <a:t>HVVR is an open source real-time ray casting platform from Oculus Research</a:t>
            </a:r>
          </a:p>
          <a:p>
            <a:endParaRPr lang="en-US" dirty="0" smtClean="0"/>
          </a:p>
          <a:p>
            <a:r>
              <a:rPr lang="en-US" dirty="0" smtClean="0"/>
              <a:t>Come collaborate: </a:t>
            </a:r>
            <a:r>
              <a:rPr lang="en-US" u="sng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hlinkClick r:id="rId3"/>
              </a:rPr>
              <a:t>https</a:t>
            </a:r>
            <a:r>
              <a:rPr lang="en-US" u="sng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hlinkClick r:id="rId3"/>
              </a:rPr>
              <a:t>://</a:t>
            </a:r>
            <a:r>
              <a:rPr lang="en-US" u="sng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hlinkClick r:id="rId3"/>
              </a:rPr>
              <a:t>github.com/facebookresearch/HVVR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386483"/>
            <a:ext cx="9905998" cy="4155831"/>
          </a:xfrm>
        </p:spPr>
        <p:txBody>
          <a:bodyPr/>
          <a:lstStyle/>
          <a:p>
            <a:r>
              <a:rPr lang="en-US" dirty="0" smtClean="0"/>
              <a:t>Applicability of </a:t>
            </a:r>
            <a:r>
              <a:rPr lang="en-US" dirty="0"/>
              <a:t>r</a:t>
            </a:r>
            <a:r>
              <a:rPr lang="en-US" dirty="0" smtClean="0"/>
              <a:t>ay casting for VR/AR</a:t>
            </a:r>
          </a:p>
          <a:p>
            <a:endParaRPr lang="en-US" dirty="0"/>
          </a:p>
          <a:p>
            <a:r>
              <a:rPr lang="en-US" dirty="0" smtClean="0"/>
              <a:t>Reference ray casting </a:t>
            </a:r>
            <a:r>
              <a:rPr lang="en-US" dirty="0"/>
              <a:t>framework: HVVR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Open problems/Call for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5037" cy="6758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for VR &amp; 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366889"/>
            <a:ext cx="9905998" cy="4155831"/>
          </a:xfrm>
        </p:spPr>
        <p:txBody>
          <a:bodyPr/>
          <a:lstStyle/>
          <a:p>
            <a:r>
              <a:rPr lang="en-US" dirty="0" smtClean="0"/>
              <a:t>Fast</a:t>
            </a:r>
            <a:r>
              <a:rPr lang="en-US" dirty="0"/>
              <a:t>, mature hardware available</a:t>
            </a:r>
          </a:p>
          <a:p>
            <a:endParaRPr lang="en-US" dirty="0" smtClean="0"/>
          </a:p>
          <a:p>
            <a:r>
              <a:rPr lang="en-US" dirty="0" smtClean="0"/>
              <a:t>Fundamentally based on grids</a:t>
            </a:r>
          </a:p>
          <a:p>
            <a:endParaRPr lang="en-US" dirty="0" smtClean="0"/>
          </a:p>
          <a:p>
            <a:r>
              <a:rPr lang="en-US" dirty="0" smtClean="0"/>
              <a:t>Well matched to current displays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5735" y="1195753"/>
            <a:ext cx="4227758" cy="45133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6934201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7338648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743095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8147542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8551989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8956436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9360883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9765330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10169777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10574224" y="1439007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6934201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7338648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7743095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8147542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8551989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8956436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9360883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9765330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10169777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10574224" y="1869244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6934201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7338648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7743095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8147542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8551989" y="2299481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8956436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9360883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9765330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10169777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10574224" y="2299481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6934201" y="2729718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7338648" y="2729718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7743095" y="2729718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8147542" y="2729718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>
            <a:off x="8551989" y="2729718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8956436" y="2729718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/>
          <p:cNvSpPr/>
          <p:nvPr/>
        </p:nvSpPr>
        <p:spPr>
          <a:xfrm>
            <a:off x="9360883" y="2729718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9765330" y="2729718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10169777" y="2729718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10574224" y="2729718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6934201" y="3159955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7338648" y="3159955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7743095" y="3159955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8147542" y="3159955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8551989" y="3159955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8956436" y="3159955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9360883" y="3159955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9765330" y="3159955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>
            <a:off x="10169777" y="3159955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10574224" y="3159955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>
            <a:off x="6934201" y="3590192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>
            <a:off x="7338648" y="3590192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/>
          <p:cNvSpPr/>
          <p:nvPr/>
        </p:nvSpPr>
        <p:spPr>
          <a:xfrm>
            <a:off x="7743095" y="3590192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/>
          <p:cNvSpPr/>
          <p:nvPr/>
        </p:nvSpPr>
        <p:spPr>
          <a:xfrm>
            <a:off x="8147542" y="3590192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>
            <a:off x="8551989" y="3590192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/>
          <p:cNvSpPr/>
          <p:nvPr/>
        </p:nvSpPr>
        <p:spPr>
          <a:xfrm>
            <a:off x="8956436" y="3590192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owchart: Connector 67"/>
          <p:cNvSpPr/>
          <p:nvPr/>
        </p:nvSpPr>
        <p:spPr>
          <a:xfrm>
            <a:off x="9360883" y="3590192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Connector 68"/>
          <p:cNvSpPr/>
          <p:nvPr/>
        </p:nvSpPr>
        <p:spPr>
          <a:xfrm>
            <a:off x="9765330" y="3590192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/>
          <p:cNvSpPr/>
          <p:nvPr/>
        </p:nvSpPr>
        <p:spPr>
          <a:xfrm>
            <a:off x="10169777" y="3590192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Connector 70"/>
          <p:cNvSpPr/>
          <p:nvPr/>
        </p:nvSpPr>
        <p:spPr>
          <a:xfrm>
            <a:off x="10574224" y="3590192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/>
          <p:cNvSpPr/>
          <p:nvPr/>
        </p:nvSpPr>
        <p:spPr>
          <a:xfrm>
            <a:off x="6934201" y="4020429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/>
          <p:cNvSpPr/>
          <p:nvPr/>
        </p:nvSpPr>
        <p:spPr>
          <a:xfrm>
            <a:off x="7338648" y="4020429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/>
          <p:cNvSpPr/>
          <p:nvPr/>
        </p:nvSpPr>
        <p:spPr>
          <a:xfrm>
            <a:off x="7743095" y="4020429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/>
          <p:cNvSpPr/>
          <p:nvPr/>
        </p:nvSpPr>
        <p:spPr>
          <a:xfrm>
            <a:off x="8147542" y="4020429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/>
          <p:cNvSpPr/>
          <p:nvPr/>
        </p:nvSpPr>
        <p:spPr>
          <a:xfrm>
            <a:off x="8551989" y="4020429"/>
            <a:ext cx="134815" cy="1348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Connector 77"/>
          <p:cNvSpPr/>
          <p:nvPr/>
        </p:nvSpPr>
        <p:spPr>
          <a:xfrm>
            <a:off x="8956436" y="4020429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78"/>
          <p:cNvSpPr/>
          <p:nvPr/>
        </p:nvSpPr>
        <p:spPr>
          <a:xfrm>
            <a:off x="9360883" y="4020429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9765330" y="4020429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10169777" y="4020429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Connector 81"/>
          <p:cNvSpPr/>
          <p:nvPr/>
        </p:nvSpPr>
        <p:spPr>
          <a:xfrm>
            <a:off x="10574224" y="4020429"/>
            <a:ext cx="134815" cy="13481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6934201" y="4450666"/>
            <a:ext cx="3774838" cy="134815"/>
            <a:chOff x="6934201" y="2299481"/>
            <a:chExt cx="3774838" cy="134815"/>
          </a:xfrm>
        </p:grpSpPr>
        <p:sp>
          <p:nvSpPr>
            <p:cNvPr id="84" name="Flowchart: Connector 83"/>
            <p:cNvSpPr/>
            <p:nvPr/>
          </p:nvSpPr>
          <p:spPr>
            <a:xfrm>
              <a:off x="6934201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7338648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7743095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8147542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owchart: Connector 87"/>
            <p:cNvSpPr/>
            <p:nvPr/>
          </p:nvSpPr>
          <p:spPr>
            <a:xfrm>
              <a:off x="8551989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lowchart: Connector 88"/>
            <p:cNvSpPr/>
            <p:nvPr/>
          </p:nvSpPr>
          <p:spPr>
            <a:xfrm>
              <a:off x="8956436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Connector 89"/>
            <p:cNvSpPr/>
            <p:nvPr/>
          </p:nvSpPr>
          <p:spPr>
            <a:xfrm>
              <a:off x="9360883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Connector 90"/>
            <p:cNvSpPr/>
            <p:nvPr/>
          </p:nvSpPr>
          <p:spPr>
            <a:xfrm>
              <a:off x="9765330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lowchart: Connector 91"/>
            <p:cNvSpPr/>
            <p:nvPr/>
          </p:nvSpPr>
          <p:spPr>
            <a:xfrm>
              <a:off x="10169777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lowchart: Connector 92"/>
            <p:cNvSpPr/>
            <p:nvPr/>
          </p:nvSpPr>
          <p:spPr>
            <a:xfrm>
              <a:off x="10574224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934201" y="4880903"/>
            <a:ext cx="3774838" cy="134815"/>
            <a:chOff x="6934201" y="2299481"/>
            <a:chExt cx="3774838" cy="134815"/>
          </a:xfrm>
        </p:grpSpPr>
        <p:sp>
          <p:nvSpPr>
            <p:cNvPr id="95" name="Flowchart: Connector 94"/>
            <p:cNvSpPr/>
            <p:nvPr/>
          </p:nvSpPr>
          <p:spPr>
            <a:xfrm>
              <a:off x="6934201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lowchart: Connector 95"/>
            <p:cNvSpPr/>
            <p:nvPr/>
          </p:nvSpPr>
          <p:spPr>
            <a:xfrm>
              <a:off x="7338648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lowchart: Connector 96"/>
            <p:cNvSpPr/>
            <p:nvPr/>
          </p:nvSpPr>
          <p:spPr>
            <a:xfrm>
              <a:off x="7743095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lowchart: Connector 97"/>
            <p:cNvSpPr/>
            <p:nvPr/>
          </p:nvSpPr>
          <p:spPr>
            <a:xfrm>
              <a:off x="8147542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Connector 98"/>
            <p:cNvSpPr/>
            <p:nvPr/>
          </p:nvSpPr>
          <p:spPr>
            <a:xfrm>
              <a:off x="8551989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lowchart: Connector 99"/>
            <p:cNvSpPr/>
            <p:nvPr/>
          </p:nvSpPr>
          <p:spPr>
            <a:xfrm>
              <a:off x="8956436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lowchart: Connector 100"/>
            <p:cNvSpPr/>
            <p:nvPr/>
          </p:nvSpPr>
          <p:spPr>
            <a:xfrm>
              <a:off x="9360883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lowchart: Connector 101"/>
            <p:cNvSpPr/>
            <p:nvPr/>
          </p:nvSpPr>
          <p:spPr>
            <a:xfrm>
              <a:off x="9765330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Connector 102"/>
            <p:cNvSpPr/>
            <p:nvPr/>
          </p:nvSpPr>
          <p:spPr>
            <a:xfrm>
              <a:off x="10169777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lowchart: Connector 103"/>
            <p:cNvSpPr/>
            <p:nvPr/>
          </p:nvSpPr>
          <p:spPr>
            <a:xfrm>
              <a:off x="10574224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934201" y="5311140"/>
            <a:ext cx="3774838" cy="134815"/>
            <a:chOff x="6934201" y="2299481"/>
            <a:chExt cx="3774838" cy="134815"/>
          </a:xfrm>
        </p:grpSpPr>
        <p:sp>
          <p:nvSpPr>
            <p:cNvPr id="106" name="Flowchart: Connector 105"/>
            <p:cNvSpPr/>
            <p:nvPr/>
          </p:nvSpPr>
          <p:spPr>
            <a:xfrm>
              <a:off x="6934201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lowchart: Connector 106"/>
            <p:cNvSpPr/>
            <p:nvPr/>
          </p:nvSpPr>
          <p:spPr>
            <a:xfrm>
              <a:off x="7338648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Connector 107"/>
            <p:cNvSpPr/>
            <p:nvPr/>
          </p:nvSpPr>
          <p:spPr>
            <a:xfrm>
              <a:off x="7743095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Connector 108"/>
            <p:cNvSpPr/>
            <p:nvPr/>
          </p:nvSpPr>
          <p:spPr>
            <a:xfrm>
              <a:off x="8147542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lowchart: Connector 109"/>
            <p:cNvSpPr/>
            <p:nvPr/>
          </p:nvSpPr>
          <p:spPr>
            <a:xfrm>
              <a:off x="8551989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lowchart: Connector 110"/>
            <p:cNvSpPr/>
            <p:nvPr/>
          </p:nvSpPr>
          <p:spPr>
            <a:xfrm>
              <a:off x="8956436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Connector 111"/>
            <p:cNvSpPr/>
            <p:nvPr/>
          </p:nvSpPr>
          <p:spPr>
            <a:xfrm>
              <a:off x="9360883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lowchart: Connector 112"/>
            <p:cNvSpPr/>
            <p:nvPr/>
          </p:nvSpPr>
          <p:spPr>
            <a:xfrm>
              <a:off x="9765330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lowchart: Connector 113"/>
            <p:cNvSpPr/>
            <p:nvPr/>
          </p:nvSpPr>
          <p:spPr>
            <a:xfrm>
              <a:off x="10169777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lowchart: Connector 114"/>
            <p:cNvSpPr/>
            <p:nvPr/>
          </p:nvSpPr>
          <p:spPr>
            <a:xfrm>
              <a:off x="10574224" y="2299481"/>
              <a:ext cx="134815" cy="134815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Isosceles Triangle 115"/>
          <p:cNvSpPr/>
          <p:nvPr/>
        </p:nvSpPr>
        <p:spPr>
          <a:xfrm rot="20990809">
            <a:off x="7406049" y="1849352"/>
            <a:ext cx="2491164" cy="2257571"/>
          </a:xfrm>
          <a:prstGeom prst="triangl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4.googleusercontent.com/TK1pKBd2WrRQABs-545u5rnUbbsG1TD62sYrYS93gF8JcU_swBpztwMXysMbzekHY6GXCKiDmsk9vVfyG_1CmAtZzG_0Nei00L_xlSZxeAjfVvfmerlPCYSKPPbd7iTkKQlsbpkwE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16" y="1641945"/>
            <a:ext cx="5444418" cy="30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new set of requirements!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99363"/>
            <a:ext cx="7861230" cy="47003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Wide field of view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Lens distortion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Sub-pixel rendering</a:t>
            </a:r>
          </a:p>
          <a:p>
            <a:r>
              <a:rPr lang="en-US" dirty="0">
                <a:solidFill>
                  <a:schemeClr val="tx2"/>
                </a:solidFill>
              </a:rPr>
              <a:t>Low </a:t>
            </a:r>
            <a:r>
              <a:rPr lang="en-US" dirty="0" smtClean="0">
                <a:solidFill>
                  <a:schemeClr val="tx2"/>
                </a:solidFill>
              </a:rPr>
              <a:t>latency</a:t>
            </a:r>
          </a:p>
          <a:p>
            <a:r>
              <a:rPr lang="en-US" dirty="0">
                <a:solidFill>
                  <a:schemeClr val="tx2"/>
                </a:solidFill>
              </a:rPr>
              <a:t>Rolling display correction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Depth of Field</a:t>
            </a:r>
          </a:p>
          <a:p>
            <a:r>
              <a:rPr lang="en-US" dirty="0">
                <a:solidFill>
                  <a:schemeClr val="tx2"/>
                </a:solidFill>
              </a:rPr>
              <a:t>High resolution &amp; Frame rate</a:t>
            </a:r>
          </a:p>
          <a:p>
            <a:r>
              <a:rPr lang="en-US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Foveated</a:t>
            </a:r>
            <a:r>
              <a:rPr lang="en-US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rendering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Efficient Anti-Aliasing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691495"/>
              </p:ext>
            </p:extLst>
          </p:nvPr>
        </p:nvGraphicFramePr>
        <p:xfrm>
          <a:off x="876243" y="534690"/>
          <a:ext cx="10470996" cy="580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170">
                  <a:extLst>
                    <a:ext uri="{9D8B030D-6E8A-4147-A177-3AD203B41FA5}">
                      <a16:colId xmlns:a16="http://schemas.microsoft.com/office/drawing/2014/main" val="3757042599"/>
                    </a:ext>
                  </a:extLst>
                </a:gridCol>
                <a:gridCol w="2307320">
                  <a:extLst>
                    <a:ext uri="{9D8B030D-6E8A-4147-A177-3AD203B41FA5}">
                      <a16:colId xmlns:a16="http://schemas.microsoft.com/office/drawing/2014/main" val="2577035396"/>
                    </a:ext>
                  </a:extLst>
                </a:gridCol>
                <a:gridCol w="2160447">
                  <a:extLst>
                    <a:ext uri="{9D8B030D-6E8A-4147-A177-3AD203B41FA5}">
                      <a16:colId xmlns:a16="http://schemas.microsoft.com/office/drawing/2014/main" val="672608127"/>
                    </a:ext>
                  </a:extLst>
                </a:gridCol>
                <a:gridCol w="2312059">
                  <a:extLst>
                    <a:ext uri="{9D8B030D-6E8A-4147-A177-3AD203B41FA5}">
                      <a16:colId xmlns:a16="http://schemas.microsoft.com/office/drawing/2014/main" val="4089407321"/>
                    </a:ext>
                  </a:extLst>
                </a:gridCol>
              </a:tblGrid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Rasterization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Ray</a:t>
                      </a:r>
                      <a:r>
                        <a:rPr lang="en-US" baseline="0" dirty="0" smtClean="0"/>
                        <a:t> Tracing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Ray Casting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446575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Wide Field of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endParaRPr lang="en-US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846160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Lens Distortion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889371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Sub-Pixel Rendering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851774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r>
                        <a:rPr lang="en-US" baseline="0" dirty="0" smtClean="0"/>
                        <a:t> Latency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0201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Rolling Shutter Correction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096732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Depth of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6317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Foveated</a:t>
                      </a:r>
                      <a:r>
                        <a:rPr lang="en-US" dirty="0" smtClean="0"/>
                        <a:t> Rendering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569368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Resolution + Frame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385600"/>
                  </a:ext>
                </a:extLst>
              </a:tr>
              <a:tr h="580700">
                <a:tc>
                  <a:txBody>
                    <a:bodyPr/>
                    <a:lstStyle/>
                    <a:p>
                      <a:r>
                        <a:rPr lang="en-US" dirty="0" smtClean="0"/>
                        <a:t>Efficient Anti-aliasing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0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7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Visibility for Virtual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10+Brays/s</a:t>
            </a:r>
            <a:r>
              <a:rPr lang="en-US" dirty="0" smtClean="0"/>
              <a:t> including shading on commodity hardware</a:t>
            </a:r>
          </a:p>
          <a:p>
            <a:r>
              <a:rPr lang="en-US" dirty="0" smtClean="0"/>
              <a:t>Full dynamic scene support</a:t>
            </a:r>
          </a:p>
          <a:p>
            <a:r>
              <a:rPr lang="en-US" dirty="0" smtClean="0"/>
              <a:t>Arbitrary coherent ray distributions</a:t>
            </a:r>
          </a:p>
          <a:p>
            <a:pPr lvl="1"/>
            <a:r>
              <a:rPr lang="en-US" dirty="0" smtClean="0"/>
              <a:t>Including non-point-origin!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4069797"/>
            <a:ext cx="12192000" cy="172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5037" cy="67583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distortion &amp; MSAA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6263</TotalTime>
  <Words>727</Words>
  <Application>Microsoft Office PowerPoint</Application>
  <PresentationFormat>Widescreen</PresentationFormat>
  <Paragraphs>214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Wingdings</vt:lpstr>
      <vt:lpstr>Mesh</vt:lpstr>
      <vt:lpstr>Real-Time ray casting for virtual reality</vt:lpstr>
      <vt:lpstr>PowerPoint Presentation</vt:lpstr>
      <vt:lpstr>This talk</vt:lpstr>
      <vt:lpstr>Rendering for VR &amp; AR</vt:lpstr>
      <vt:lpstr>Rasterization</vt:lpstr>
      <vt:lpstr>a new set of requirements!</vt:lpstr>
      <vt:lpstr>PowerPoint Presentation</vt:lpstr>
      <vt:lpstr>Hierarchical Visibility for Virtual Reality</vt:lpstr>
      <vt:lpstr>Direct distortion &amp; MSAA</vt:lpstr>
      <vt:lpstr>Foveated Rendering</vt:lpstr>
      <vt:lpstr>Wide field of view</vt:lpstr>
      <vt:lpstr>Depth of field (using MSAA!)</vt:lpstr>
      <vt:lpstr>Hierarchical Visibility for Virtual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Coherence = performance!</vt:lpstr>
      <vt:lpstr>BVH refit is FAST!</vt:lpstr>
      <vt:lpstr>Real-Time Ray casting Open Problems</vt:lpstr>
      <vt:lpstr>It’s Open source!</vt:lpstr>
      <vt:lpstr>Ray casting API</vt:lpstr>
      <vt:lpstr>Opportunities for collaboration!</vt:lpstr>
      <vt:lpstr>Oculus Research is hiring!</vt:lpstr>
      <vt:lpstr>In short:</vt:lpstr>
    </vt:vector>
  </TitlesOfParts>
  <Company>Facebook,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Time ray-casting for virtual reality</dc:title>
  <dc:creator>Warren Hunt</dc:creator>
  <cp:lastModifiedBy>Warren Hunt</cp:lastModifiedBy>
  <cp:revision>60</cp:revision>
  <dcterms:created xsi:type="dcterms:W3CDTF">2017-07-12T18:56:06Z</dcterms:created>
  <dcterms:modified xsi:type="dcterms:W3CDTF">2017-07-28T23:58:25Z</dcterms:modified>
</cp:coreProperties>
</file>