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298" r:id="rId3"/>
    <p:sldId id="264" r:id="rId4"/>
    <p:sldId id="272" r:id="rId5"/>
    <p:sldId id="271" r:id="rId6"/>
    <p:sldId id="273" r:id="rId7"/>
    <p:sldId id="274" r:id="rId8"/>
    <p:sldId id="275" r:id="rId9"/>
    <p:sldId id="276" r:id="rId10"/>
    <p:sldId id="257" r:id="rId11"/>
    <p:sldId id="299" r:id="rId12"/>
    <p:sldId id="277" r:id="rId13"/>
    <p:sldId id="269" r:id="rId14"/>
    <p:sldId id="278" r:id="rId15"/>
    <p:sldId id="280" r:id="rId16"/>
    <p:sldId id="279" r:id="rId17"/>
    <p:sldId id="282" r:id="rId18"/>
    <p:sldId id="266" r:id="rId19"/>
    <p:sldId id="281" r:id="rId20"/>
    <p:sldId id="285" r:id="rId21"/>
    <p:sldId id="283" r:id="rId22"/>
    <p:sldId id="286" r:id="rId23"/>
    <p:sldId id="289" r:id="rId24"/>
    <p:sldId id="292" r:id="rId25"/>
    <p:sldId id="291" r:id="rId26"/>
    <p:sldId id="300" r:id="rId27"/>
    <p:sldId id="284" r:id="rId28"/>
    <p:sldId id="293" r:id="rId29"/>
    <p:sldId id="297" r:id="rId30"/>
    <p:sldId id="296" r:id="rId31"/>
    <p:sldId id="295" r:id="rId32"/>
    <p:sldId id="258" r:id="rId33"/>
  </p:sldIdLst>
  <p:sldSz cx="9144000" cy="5715000" type="screen16x10"/>
  <p:notesSz cx="6858000" cy="9144000"/>
  <p:defaultTextStyle>
    <a:defPPr>
      <a:defRPr lang="zh-CN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D67C4A7-0318-4497-9DC2-C40C707DA81C}">
          <p14:sldIdLst>
            <p14:sldId id="256"/>
          </p14:sldIdLst>
        </p14:section>
        <p14:section name="Sampling" id="{C750D057-3663-416D-B154-AC56C3497364}">
          <p14:sldIdLst>
            <p14:sldId id="298"/>
            <p14:sldId id="264"/>
            <p14:sldId id="272"/>
            <p14:sldId id="271"/>
            <p14:sldId id="273"/>
            <p14:sldId id="274"/>
            <p14:sldId id="275"/>
            <p14:sldId id="276"/>
            <p14:sldId id="257"/>
            <p14:sldId id="299"/>
            <p14:sldId id="277"/>
            <p14:sldId id="269"/>
            <p14:sldId id="278"/>
            <p14:sldId id="280"/>
            <p14:sldId id="279"/>
            <p14:sldId id="282"/>
            <p14:sldId id="266"/>
            <p14:sldId id="281"/>
            <p14:sldId id="285"/>
            <p14:sldId id="283"/>
            <p14:sldId id="286"/>
            <p14:sldId id="289"/>
            <p14:sldId id="292"/>
            <p14:sldId id="291"/>
            <p14:sldId id="300"/>
            <p14:sldId id="284"/>
            <p14:sldId id="293"/>
            <p14:sldId id="297"/>
            <p14:sldId id="296"/>
            <p14:sldId id="295"/>
          </p14:sldIdLst>
        </p14:section>
        <p14:section name="Thanks" id="{6B759CA8-C789-4A97-931B-5FBCD0EF83BF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1E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7" autoAdjust="0"/>
    <p:restoredTop sz="86818" autoAdjust="0"/>
  </p:normalViewPr>
  <p:slideViewPr>
    <p:cSldViewPr snapToGrid="0">
      <p:cViewPr varScale="1">
        <p:scale>
          <a:sx n="93" d="100"/>
          <a:sy n="93" d="100"/>
        </p:scale>
        <p:origin x="47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8F895-3DC6-4E93-8781-100091F61FC3}" type="datetimeFigureOut">
              <a:rPr lang="zh-CN" altLang="en-US" smtClean="0"/>
              <a:t>2017/7/30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93C71-B4E5-4FC5-ABBE-4A414D7125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091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Maximal Poisson-disk samples ensured that there are no such points in the sample plane that are not covered by a sample disk with radius r.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93C71-B4E5-4FC5-ABBE-4A414D71251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108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93C71-B4E5-4FC5-ABBE-4A414D71251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240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Tiling methods more or less have regular</a:t>
            </a:r>
            <a:r>
              <a:rPr lang="en-US" altLang="zh-CN" baseline="0" dirty="0" smtClean="0"/>
              <a:t> artifacts.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93C71-B4E5-4FC5-ABBE-4A414D71251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761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To solve the regular artifacts,</a:t>
            </a:r>
            <a:r>
              <a:rPr lang="en-US" altLang="zh-CN" baseline="0" dirty="0" smtClean="0"/>
              <a:t> people are trying to add more randomness in tiling.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93C71-B4E5-4FC5-ABBE-4A414D71251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22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Size of the leaf node will be controlled</a:t>
            </a:r>
            <a:r>
              <a:rPr lang="en-US" altLang="zh-CN" baseline="0" dirty="0" smtClean="0"/>
              <a:t> such that all dimensions of the leaf node will be smaller than 1/ratio.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93C71-B4E5-4FC5-ABBE-4A414D71251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60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It is maximal coverage, easy to prove.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But it is not conflict-free, which is not acceptable.</a:t>
            </a:r>
          </a:p>
          <a:p>
            <a:r>
              <a:rPr lang="en-US" altLang="zh-CN" baseline="0" dirty="0" smtClean="0"/>
              <a:t>Next step is to conquer all building blocks into one single sample set by elimination and insertion.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93C71-B4E5-4FC5-ABBE-4A414D71251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947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Notice that we have some necessary redundant</a:t>
            </a:r>
            <a:r>
              <a:rPr lang="en-US" altLang="zh-CN" baseline="0" dirty="0" smtClean="0"/>
              <a:t> to keep the final result maximal.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93C71-B4E5-4FC5-ABBE-4A414D71251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To solve these problems, introduce gap detector.</a:t>
            </a:r>
          </a:p>
          <a:p>
            <a:r>
              <a:rPr lang="en-US" altLang="zh-CN" dirty="0" smtClean="0"/>
              <a:t>When a sample point is eliminated from the original set due to </a:t>
            </a:r>
            <a:r>
              <a:rPr lang="en-US" altLang="zh-CN" dirty="0" err="1" smtClean="0"/>
              <a:t>conficts</a:t>
            </a:r>
            <a:r>
              <a:rPr lang="en-US" altLang="zh-CN" dirty="0" smtClean="0"/>
              <a:t> with pivot point, we mark all disks intersecting the eliminated sample point as </a:t>
            </a:r>
            <a:r>
              <a:rPr lang="en-US" altLang="zh-CN" dirty="0" err="1" smtClean="0"/>
              <a:t>GapDetectors</a:t>
            </a:r>
            <a:r>
              <a:rPr lang="en-US" altLang="zh-CN" dirty="0" smtClean="0"/>
              <a:t>. </a:t>
            </a:r>
          </a:p>
          <a:p>
            <a:r>
              <a:rPr lang="en-US" altLang="zh-CN" dirty="0" smtClean="0"/>
              <a:t>All gaps are formed by arcs of gap detectors.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93C71-B4E5-4FC5-ABBE-4A414D71251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638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 If we </a:t>
            </a:r>
            <a:r>
              <a:rPr lang="en-US" altLang="zh-CN" dirty="0" err="1" smtClean="0"/>
              <a:t>defne</a:t>
            </a:r>
            <a:r>
              <a:rPr lang="en-US" altLang="zh-CN" dirty="0" smtClean="0"/>
              <a:t> a gap that need at most N inserted points</a:t>
            </a:r>
          </a:p>
          <a:p>
            <a:r>
              <a:rPr lang="en-US" altLang="zh-CN" dirty="0" smtClean="0"/>
              <a:t>to cover as type N gap, then each iteration solves the type 1 gap,</a:t>
            </a:r>
          </a:p>
          <a:p>
            <a:r>
              <a:rPr lang="en-US" altLang="zh-CN" dirty="0" smtClean="0"/>
              <a:t>and reduce the type of other gaps by 1. As each gap must have a</a:t>
            </a:r>
          </a:p>
          <a:p>
            <a:r>
              <a:rPr lang="en-US" altLang="zh-CN" dirty="0" err="1" smtClean="0"/>
              <a:t>fnite</a:t>
            </a:r>
            <a:r>
              <a:rPr lang="en-US" altLang="zh-CN" dirty="0" smtClean="0"/>
              <a:t> number of type, in this case, the algorithm is able to meet a</a:t>
            </a:r>
          </a:p>
          <a:p>
            <a:r>
              <a:rPr lang="en-US" altLang="zh-CN" dirty="0" smtClean="0"/>
              <a:t>termination condition, which is all gap type decreased to 1, and</a:t>
            </a:r>
          </a:p>
          <a:p>
            <a:r>
              <a:rPr lang="en-US" altLang="zh-CN" dirty="0" smtClean="0"/>
              <a:t>then solved by a single insertion loop.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93C71-B4E5-4FC5-ABBE-4A414D71251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72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Rendering and anti-aliasing</a:t>
            </a:r>
            <a:r>
              <a:rPr lang="en-US" altLang="zh-CN" baseline="0" dirty="0" smtClean="0"/>
              <a:t> may not be the best application for MPS, but it shows that the samples generated with our method performs quite similar to the unbiased MPS samples.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93C71-B4E5-4FC5-ABBE-4A414D71251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018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632460"/>
            <a:ext cx="7063740" cy="336804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000500"/>
            <a:ext cx="7063740" cy="1409700"/>
          </a:xfrm>
        </p:spPr>
        <p:txBody>
          <a:bodyPr>
            <a:normAutofit/>
          </a:bodyPr>
          <a:lstStyle>
            <a:lvl1pPr marL="0" indent="0" algn="l">
              <a:buNone/>
              <a:defRPr sz="1650" baseline="0">
                <a:solidFill>
                  <a:schemeClr val="tx1">
                    <a:lumMod val="75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5E173E1-1340-4E65-A88F-8E985A940E8D}" type="datetimeFigureOut">
              <a:rPr lang="zh-CN" altLang="en-US" smtClean="0"/>
              <a:t>2017/7/30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543810D9-F438-4A85-A99A-4E45D31F11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7174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73E1-1340-4E65-A88F-8E985A940E8D}" type="datetimeFigureOut">
              <a:rPr lang="zh-CN" altLang="en-US" smtClean="0"/>
              <a:t>2017/7/30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10D9-F438-4A85-A99A-4E45D31F11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883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17500"/>
            <a:ext cx="1857375" cy="491463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17500"/>
            <a:ext cx="5800725" cy="491463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73E1-1340-4E65-A88F-8E985A940E8D}" type="datetimeFigureOut">
              <a:rPr lang="zh-CN" altLang="en-US" smtClean="0"/>
              <a:t>2017/7/30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10D9-F438-4A85-A99A-4E45D31F11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34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73E1-1340-4E65-A88F-8E985A940E8D}" type="datetimeFigureOut">
              <a:rPr lang="zh-CN" altLang="en-US" smtClean="0"/>
              <a:t>2017/7/30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10D9-F438-4A85-A99A-4E45D31F11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44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632460"/>
            <a:ext cx="7063740" cy="336804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5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000500"/>
            <a:ext cx="7063740" cy="1409700"/>
          </a:xfrm>
        </p:spPr>
        <p:txBody>
          <a:bodyPr anchor="t"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73E1-1340-4E65-A88F-8E985A940E8D}" type="datetimeFigureOut">
              <a:rPr lang="zh-CN" altLang="en-US" smtClean="0"/>
              <a:t>2017/7/30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10D9-F438-4A85-A99A-4E45D31F11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744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524001"/>
            <a:ext cx="3360420" cy="3626114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524001"/>
            <a:ext cx="3360420" cy="3626114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73E1-1340-4E65-A88F-8E985A940E8D}" type="datetimeFigureOut">
              <a:rPr lang="zh-CN" altLang="en-US" smtClean="0"/>
              <a:t>2017/7/30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10D9-F438-4A85-A99A-4E45D31F11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0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428046"/>
            <a:ext cx="3360420" cy="6096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089625"/>
            <a:ext cx="3360420" cy="3053875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4860" y="1428046"/>
            <a:ext cx="3360420" cy="60960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15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500"/>
              </a:spcBef>
              <a:buFontTx/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089625"/>
            <a:ext cx="3360420" cy="3053875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73E1-1340-4E65-A88F-8E985A940E8D}" type="datetimeFigureOut">
              <a:rPr lang="zh-CN" altLang="en-US" smtClean="0"/>
              <a:t>2017/7/30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10D9-F438-4A85-A99A-4E45D31F11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95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73E1-1340-4E65-A88F-8E985A940E8D}" type="datetimeFigureOut">
              <a:rPr lang="zh-CN" altLang="en-US" smtClean="0"/>
              <a:t>2017/7/30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10D9-F438-4A85-A99A-4E45D31F11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22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73E1-1340-4E65-A88F-8E985A940E8D}" type="datetimeFigureOut">
              <a:rPr lang="zh-CN" altLang="en-US" smtClean="0"/>
              <a:t>2017/7/30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10D9-F438-4A85-A99A-4E45D31F11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56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81000"/>
            <a:ext cx="2400300" cy="1333498"/>
          </a:xfrm>
        </p:spPr>
        <p:txBody>
          <a:bodyPr anchor="b">
            <a:normAutofit/>
          </a:bodyPr>
          <a:lstStyle>
            <a:lvl1pPr>
              <a:defRPr sz="2400" b="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571500"/>
            <a:ext cx="4559300" cy="457200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749779"/>
            <a:ext cx="2400300" cy="3175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sz="9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73E1-1340-4E65-A88F-8E985A940E8D}" type="datetimeFigureOut">
              <a:rPr lang="zh-CN" altLang="en-US" smtClean="0"/>
              <a:t>2017/7/30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10D9-F438-4A85-A99A-4E45D31F11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772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254500"/>
            <a:ext cx="8469630" cy="1460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81500"/>
            <a:ext cx="7486650" cy="762000"/>
          </a:xfrm>
        </p:spPr>
        <p:txBody>
          <a:bodyPr anchor="b">
            <a:normAutofit/>
          </a:bodyPr>
          <a:lstStyle>
            <a:lvl1pPr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469630" cy="427410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090491"/>
            <a:ext cx="7486650" cy="49750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75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73E1-1340-4E65-A88F-8E985A940E8D}" type="datetimeFigureOut">
              <a:rPr lang="zh-CN" altLang="en-US" smtClean="0"/>
              <a:t>2017/7/30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10D9-F438-4A85-A99A-4E45D31F11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105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469630" y="0"/>
            <a:ext cx="685800" cy="5715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895" y="304801"/>
            <a:ext cx="7654989" cy="6284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895" y="1121790"/>
            <a:ext cx="7654989" cy="4028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018782" y="847328"/>
            <a:ext cx="15874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5E173E1-1340-4E65-A88F-8E985A940E8D}" type="datetimeFigureOut">
              <a:rPr lang="zh-CN" altLang="en-US" smtClean="0"/>
              <a:t>2017/7/30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320281" y="3387328"/>
            <a:ext cx="298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630" y="5143500"/>
            <a:ext cx="685800" cy="494771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27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43810D9-F438-4A85-A99A-4E45D31F11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38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spc="-38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5000"/>
        </a:lnSpc>
        <a:spcBef>
          <a:spcPts val="1050"/>
        </a:spcBef>
        <a:spcAft>
          <a:spcPts val="150"/>
        </a:spcAft>
        <a:buClr>
          <a:schemeClr val="accent1"/>
        </a:buClr>
        <a:buSzPct val="80000"/>
        <a:buFont typeface="Arial" pitchFamily="34" charset="0"/>
        <a:buChar char="•"/>
        <a:defRPr sz="1350" kern="1200" spc="8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0288" y="1767526"/>
            <a:ext cx="8240017" cy="1097044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Century Gothic" panose="020B0502020202020204" pitchFamily="34" charset="0"/>
              </a:rPr>
              <a:t>Fast Maximal Poisson-Disk Sampling by Randomized Tiling</a:t>
            </a:r>
            <a:endParaRPr lang="zh-CN" altLang="en-US" sz="3600" dirty="0">
              <a:latin typeface="Century Gothic" panose="020B0502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03983" y="3123807"/>
            <a:ext cx="7063740" cy="1409700"/>
          </a:xfrm>
        </p:spPr>
        <p:txBody>
          <a:bodyPr/>
          <a:lstStyle/>
          <a:p>
            <a:r>
              <a:rPr lang="en-US" altLang="zh-CN" dirty="0"/>
              <a:t>TONG WANG, REIJI SUDA,</a:t>
            </a:r>
          </a:p>
          <a:p>
            <a:r>
              <a:rPr lang="en-US" altLang="zh-CN" dirty="0"/>
              <a:t>IST, University of Tokyo</a:t>
            </a:r>
          </a:p>
          <a:p>
            <a:endParaRPr lang="zh-CN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292" y="3251629"/>
            <a:ext cx="22860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8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Performance and Regularity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0895" y="1121790"/>
            <a:ext cx="7654989" cy="4028325"/>
          </a:xfrm>
        </p:spPr>
        <p:txBody>
          <a:bodyPr/>
          <a:lstStyle/>
          <a:p>
            <a:r>
              <a:rPr lang="en-US" altLang="zh-CN" dirty="0"/>
              <a:t>For Poisson-disk sample generation:</a:t>
            </a:r>
          </a:p>
          <a:p>
            <a:endParaRPr lang="zh-CN" altLang="en-US" dirty="0"/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xmlns="" id="{D6811C51-17B4-467B-81AC-D1E31DD13C20}"/>
              </a:ext>
            </a:extLst>
          </p:cNvPr>
          <p:cNvCxnSpPr/>
          <p:nvPr/>
        </p:nvCxnSpPr>
        <p:spPr>
          <a:xfrm>
            <a:off x="601722" y="3586308"/>
            <a:ext cx="448675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xmlns="" id="{9622C4F2-BE56-42FA-A681-B2B8073A722E}"/>
              </a:ext>
            </a:extLst>
          </p:cNvPr>
          <p:cNvCxnSpPr>
            <a:cxnSpLocks/>
          </p:cNvCxnSpPr>
          <p:nvPr/>
        </p:nvCxnSpPr>
        <p:spPr>
          <a:xfrm flipV="1">
            <a:off x="2842856" y="1495865"/>
            <a:ext cx="0" cy="41062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>
            <a:extLst>
              <a:ext uri="{FF2B5EF4-FFF2-40B4-BE49-F238E27FC236}">
                <a16:creationId xmlns:a16="http://schemas.microsoft.com/office/drawing/2014/main" xmlns="" id="{4A63B023-590F-4CBB-9B5E-32673A51250B}"/>
              </a:ext>
            </a:extLst>
          </p:cNvPr>
          <p:cNvSpPr/>
          <p:nvPr/>
        </p:nvSpPr>
        <p:spPr>
          <a:xfrm>
            <a:off x="4895655" y="1749221"/>
            <a:ext cx="116237" cy="11623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ECE181E2-5CC2-4ECC-97CB-9B5D8D5E698B}"/>
              </a:ext>
            </a:extLst>
          </p:cNvPr>
          <p:cNvSpPr txBox="1"/>
          <p:nvPr/>
        </p:nvSpPr>
        <p:spPr>
          <a:xfrm>
            <a:off x="4181148" y="3648650"/>
            <a:ext cx="1805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+mj-lt"/>
                <a:cs typeface="Times New Roman" panose="02020603050405020304" pitchFamily="18" charset="0"/>
              </a:rPr>
              <a:t>Regularity Artifact</a:t>
            </a:r>
            <a:endParaRPr lang="zh-CN" altLang="en-US" sz="1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18E119AA-5800-4854-9CE8-FB1F03841308}"/>
              </a:ext>
            </a:extLst>
          </p:cNvPr>
          <p:cNvSpPr txBox="1"/>
          <p:nvPr/>
        </p:nvSpPr>
        <p:spPr>
          <a:xfrm>
            <a:off x="1549018" y="1473051"/>
            <a:ext cx="1400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+mj-lt"/>
                <a:cs typeface="Times New Roman" panose="02020603050405020304" pitchFamily="18" charset="0"/>
              </a:rPr>
              <a:t>Performance</a:t>
            </a:r>
            <a:endParaRPr lang="zh-CN" altLang="en-US" sz="1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516632DF-F993-4836-9162-46F5120EECD7}"/>
              </a:ext>
            </a:extLst>
          </p:cNvPr>
          <p:cNvSpPr txBox="1"/>
          <p:nvPr/>
        </p:nvSpPr>
        <p:spPr>
          <a:xfrm>
            <a:off x="4199703" y="1448770"/>
            <a:ext cx="181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latin typeface="+mj-lt"/>
                <a:cs typeface="Times New Roman" panose="02020603050405020304" pitchFamily="18" charset="0"/>
              </a:rPr>
              <a:t>Regular Sampling</a:t>
            </a:r>
            <a:endParaRPr lang="zh-CN" altLang="en-US" sz="1400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xmlns="" id="{4A63B023-590F-4CBB-9B5E-32673A51250B}"/>
              </a:ext>
            </a:extLst>
          </p:cNvPr>
          <p:cNvSpPr/>
          <p:nvPr/>
        </p:nvSpPr>
        <p:spPr>
          <a:xfrm>
            <a:off x="3234028" y="2991066"/>
            <a:ext cx="116237" cy="1162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516632DF-F993-4836-9162-46F5120EECD7}"/>
              </a:ext>
            </a:extLst>
          </p:cNvPr>
          <p:cNvSpPr txBox="1"/>
          <p:nvPr/>
        </p:nvSpPr>
        <p:spPr>
          <a:xfrm>
            <a:off x="2810299" y="3099116"/>
            <a:ext cx="181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 smtClean="0">
                <a:latin typeface="+mj-lt"/>
                <a:cs typeface="Times New Roman" panose="02020603050405020304" pitchFamily="18" charset="0"/>
              </a:rPr>
              <a:t>Wang Tiles</a:t>
            </a:r>
            <a:r>
              <a:rPr lang="en-US" altLang="zh-CN" sz="1400" i="1" baseline="30000" dirty="0" smtClean="0">
                <a:latin typeface="+mj-lt"/>
                <a:cs typeface="Times New Roman" panose="02020603050405020304" pitchFamily="18" charset="0"/>
              </a:rPr>
              <a:t>[1]</a:t>
            </a:r>
            <a:endParaRPr lang="zh-CN" altLang="en-US" sz="1400" i="1" baseline="30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83909" y="1970392"/>
            <a:ext cx="265931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 smtClean="0">
                <a:solidFill>
                  <a:srgbClr val="222222"/>
                </a:solidFill>
                <a:latin typeface="Arial" panose="020B0604020202020204" pitchFamily="34" charset="0"/>
              </a:rPr>
              <a:t>[1]. [Kopf </a:t>
            </a:r>
            <a:r>
              <a:rPr lang="en-US" altLang="zh-CN" sz="1000" dirty="0">
                <a:solidFill>
                  <a:srgbClr val="222222"/>
                </a:solidFill>
                <a:latin typeface="Arial" panose="020B0604020202020204" pitchFamily="34" charset="0"/>
              </a:rPr>
              <a:t>J, Cohen-Or D, </a:t>
            </a:r>
            <a:r>
              <a:rPr lang="en-US" altLang="zh-CN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Deussen</a:t>
            </a:r>
            <a:r>
              <a:rPr lang="en-US" altLang="zh-CN" sz="1000" dirty="0">
                <a:solidFill>
                  <a:srgbClr val="222222"/>
                </a:solidFill>
                <a:latin typeface="Arial" panose="020B0604020202020204" pitchFamily="34" charset="0"/>
              </a:rPr>
              <a:t> O, et al. Recursive Wang tiles for real-time blue noise[M]. ACM, 2006</a:t>
            </a:r>
            <a:r>
              <a:rPr lang="en-US" altLang="zh-CN" sz="1000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US" altLang="zh-CN" sz="1000" dirty="0" smtClean="0">
                <a:solidFill>
                  <a:srgbClr val="222222"/>
                </a:solidFill>
                <a:latin typeface="Arial" panose="020B0604020202020204" pitchFamily="34" charset="0"/>
              </a:rPr>
              <a:t>[2]. </a:t>
            </a:r>
            <a:r>
              <a:rPr lang="en-US" altLang="zh-CN" sz="1000" dirty="0" err="1"/>
              <a:t>Ip</a:t>
            </a:r>
            <a:r>
              <a:rPr lang="en-US" altLang="zh-CN" sz="1000" dirty="0"/>
              <a:t> C Y, </a:t>
            </a:r>
            <a:r>
              <a:rPr lang="en-US" altLang="zh-CN" sz="1000" dirty="0" err="1"/>
              <a:t>Yalçin</a:t>
            </a:r>
            <a:r>
              <a:rPr lang="en-US" altLang="zh-CN" sz="1000" dirty="0"/>
              <a:t> M A, </a:t>
            </a:r>
            <a:r>
              <a:rPr lang="en-US" altLang="zh-CN" sz="1000" dirty="0" err="1"/>
              <a:t>Luebke</a:t>
            </a:r>
            <a:r>
              <a:rPr lang="en-US" altLang="zh-CN" sz="1000" dirty="0"/>
              <a:t> D, et al. </a:t>
            </a:r>
            <a:r>
              <a:rPr lang="en-US" altLang="zh-CN" sz="1000" dirty="0" err="1"/>
              <a:t>Pixelpie</a:t>
            </a:r>
            <a:r>
              <a:rPr lang="en-US" altLang="zh-CN" sz="1000" dirty="0"/>
              <a:t>: Maximal </a:t>
            </a:r>
            <a:r>
              <a:rPr lang="en-US" altLang="zh-CN" sz="1000" dirty="0" err="1"/>
              <a:t>poisson</a:t>
            </a:r>
            <a:r>
              <a:rPr lang="en-US" altLang="zh-CN" sz="1000" dirty="0"/>
              <a:t>-disk sampling with rasterization[C]//Proceedings of the 5th High-Performance Graphics Conference. ACM, 2013: 17-26.</a:t>
            </a:r>
            <a:endParaRPr lang="en-US" altLang="zh-CN" sz="10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altLang="zh-CN" sz="1000" dirty="0" smtClean="0">
                <a:solidFill>
                  <a:srgbClr val="222222"/>
                </a:solidFill>
                <a:latin typeface="Arial" panose="020B0604020202020204" pitchFamily="34" charset="0"/>
              </a:rPr>
              <a:t>[3]. </a:t>
            </a:r>
            <a:r>
              <a:rPr lang="en-US" altLang="zh-CN" sz="1000" dirty="0"/>
              <a:t>Kalantari N K, Sen P. Fast generation of approximate blue noise point sets[C]//Computer Graphics Forum. Blackwell Publishing Ltd, 2012, 31(4): 1529-1535.</a:t>
            </a:r>
            <a:r>
              <a:rPr lang="en-US" altLang="zh-CN" sz="1000" dirty="0" smtClean="0"/>
              <a:t>Transactions </a:t>
            </a:r>
            <a:r>
              <a:rPr lang="en-US" altLang="zh-CN" sz="1000" dirty="0"/>
              <a:t>on Graphics (TOG), 2012, 31(6): 171.</a:t>
            </a:r>
            <a:endParaRPr lang="en-US" altLang="zh-CN" sz="10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altLang="zh-CN" sz="1000" dirty="0" smtClean="0">
                <a:solidFill>
                  <a:srgbClr val="222222"/>
                </a:solidFill>
                <a:latin typeface="Arial" panose="020B0604020202020204" pitchFamily="34" charset="0"/>
              </a:rPr>
              <a:t>[4].</a:t>
            </a:r>
            <a:r>
              <a:rPr lang="en-US" altLang="zh-CN" sz="1000" dirty="0"/>
              <a:t> </a:t>
            </a:r>
            <a:r>
              <a:rPr lang="en-US" altLang="zh-CN" sz="1000" dirty="0" err="1"/>
              <a:t>Balzer</a:t>
            </a:r>
            <a:r>
              <a:rPr lang="en-US" altLang="zh-CN" sz="1000" dirty="0"/>
              <a:t> M, </a:t>
            </a:r>
            <a:r>
              <a:rPr lang="en-US" altLang="zh-CN" sz="1000" dirty="0" err="1"/>
              <a:t>Schlömer</a:t>
            </a:r>
            <a:r>
              <a:rPr lang="en-US" altLang="zh-CN" sz="1000" dirty="0"/>
              <a:t> T, </a:t>
            </a:r>
            <a:r>
              <a:rPr lang="en-US" altLang="zh-CN" sz="1000" dirty="0" err="1"/>
              <a:t>Deussen</a:t>
            </a:r>
            <a:r>
              <a:rPr lang="en-US" altLang="zh-CN" sz="1000" dirty="0"/>
              <a:t> O. Capacity-constrained point distributions: a variant of Lloyd's method[M]. ACM, 2009</a:t>
            </a:r>
            <a:r>
              <a:rPr lang="en-US" altLang="zh-CN" sz="1000" dirty="0" smtClean="0"/>
              <a:t>.</a:t>
            </a:r>
          </a:p>
          <a:p>
            <a:r>
              <a:rPr lang="en-US" altLang="zh-CN" sz="1000" dirty="0" smtClean="0"/>
              <a:t>[5]. </a:t>
            </a:r>
            <a:r>
              <a:rPr lang="en-US" altLang="zh-CN" sz="1000" dirty="0" err="1"/>
              <a:t>Ebeida</a:t>
            </a:r>
            <a:r>
              <a:rPr lang="en-US" altLang="zh-CN" sz="1000" dirty="0"/>
              <a:t> M S, Mitchell S A, </a:t>
            </a:r>
            <a:r>
              <a:rPr lang="en-US" altLang="zh-CN" sz="1000" dirty="0" err="1"/>
              <a:t>Patney</a:t>
            </a:r>
            <a:r>
              <a:rPr lang="en-US" altLang="zh-CN" sz="1000" dirty="0"/>
              <a:t> A, et al. A Simple Algorithm for Maximal Poisson‐Disk Sampling in High Dimensions[C]//Computer Graphics Forum. Blackwell Publishing Ltd, 2012, 31(2pt4): 785-794.</a:t>
            </a:r>
            <a:endParaRPr lang="zh-CN" altLang="en-US" sz="1000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xmlns="" id="{4A63B023-590F-4CBB-9B5E-32673A51250B}"/>
              </a:ext>
            </a:extLst>
          </p:cNvPr>
          <p:cNvSpPr/>
          <p:nvPr/>
        </p:nvSpPr>
        <p:spPr>
          <a:xfrm>
            <a:off x="597232" y="4879989"/>
            <a:ext cx="116237" cy="11623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516632DF-F993-4836-9162-46F5120EECD7}"/>
              </a:ext>
            </a:extLst>
          </p:cNvPr>
          <p:cNvSpPr txBox="1"/>
          <p:nvPr/>
        </p:nvSpPr>
        <p:spPr>
          <a:xfrm>
            <a:off x="156343" y="4966841"/>
            <a:ext cx="181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 smtClean="0">
                <a:latin typeface="+mj-lt"/>
                <a:cs typeface="Times New Roman" panose="02020603050405020304" pitchFamily="18" charset="0"/>
              </a:rPr>
              <a:t>Dart Throw</a:t>
            </a:r>
            <a:endParaRPr lang="zh-CN" altLang="en-US" sz="1400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516632DF-F993-4836-9162-46F5120EECD7}"/>
              </a:ext>
            </a:extLst>
          </p:cNvPr>
          <p:cNvSpPr txBox="1"/>
          <p:nvPr/>
        </p:nvSpPr>
        <p:spPr>
          <a:xfrm>
            <a:off x="3716656" y="1792081"/>
            <a:ext cx="181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 smtClean="0">
                <a:latin typeface="+mj-lt"/>
                <a:cs typeface="Times New Roman" panose="02020603050405020304" pitchFamily="18" charset="0"/>
              </a:rPr>
              <a:t>Regular Tiling</a:t>
            </a:r>
            <a:endParaRPr lang="zh-CN" altLang="en-US" sz="1400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xmlns="" id="{4A63B023-590F-4CBB-9B5E-32673A51250B}"/>
              </a:ext>
            </a:extLst>
          </p:cNvPr>
          <p:cNvSpPr/>
          <p:nvPr/>
        </p:nvSpPr>
        <p:spPr>
          <a:xfrm>
            <a:off x="4235614" y="2106339"/>
            <a:ext cx="116237" cy="1162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4A63B023-590F-4CBB-9B5E-32673A51250B}"/>
              </a:ext>
            </a:extLst>
          </p:cNvPr>
          <p:cNvSpPr/>
          <p:nvPr/>
        </p:nvSpPr>
        <p:spPr>
          <a:xfrm>
            <a:off x="805771" y="2854738"/>
            <a:ext cx="116237" cy="11623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516632DF-F993-4836-9162-46F5120EECD7}"/>
              </a:ext>
            </a:extLst>
          </p:cNvPr>
          <p:cNvSpPr txBox="1"/>
          <p:nvPr/>
        </p:nvSpPr>
        <p:spPr>
          <a:xfrm>
            <a:off x="424456" y="2954677"/>
            <a:ext cx="181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 err="1" smtClean="0">
                <a:latin typeface="+mj-lt"/>
                <a:cs typeface="Times New Roman" panose="02020603050405020304" pitchFamily="18" charset="0"/>
              </a:rPr>
              <a:t>PixelPie</a:t>
            </a:r>
            <a:r>
              <a:rPr lang="en-US" altLang="zh-CN" sz="1400" i="1" baseline="30000" dirty="0" smtClean="0">
                <a:latin typeface="+mj-lt"/>
                <a:cs typeface="Times New Roman" panose="02020603050405020304" pitchFamily="18" charset="0"/>
              </a:rPr>
              <a:t>[2]</a:t>
            </a:r>
            <a:endParaRPr lang="zh-CN" altLang="en-US" sz="1400" i="1" baseline="30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4A63B023-590F-4CBB-9B5E-32673A51250B}"/>
              </a:ext>
            </a:extLst>
          </p:cNvPr>
          <p:cNvSpPr/>
          <p:nvPr/>
        </p:nvSpPr>
        <p:spPr>
          <a:xfrm>
            <a:off x="1056417" y="2583030"/>
            <a:ext cx="116237" cy="1162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516632DF-F993-4836-9162-46F5120EECD7}"/>
              </a:ext>
            </a:extLst>
          </p:cNvPr>
          <p:cNvSpPr txBox="1"/>
          <p:nvPr/>
        </p:nvSpPr>
        <p:spPr>
          <a:xfrm>
            <a:off x="1104281" y="2481198"/>
            <a:ext cx="675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i="1" dirty="0" smtClean="0">
                <a:latin typeface="+mj-lt"/>
                <a:cs typeface="Times New Roman" panose="02020603050405020304" pitchFamily="18" charset="0"/>
              </a:rPr>
              <a:t>Ours</a:t>
            </a:r>
            <a:endParaRPr lang="zh-CN" altLang="en-US" sz="1400" b="1" i="1" baseline="30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810299" y="4583882"/>
            <a:ext cx="1635319" cy="308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Lloyd’s Relaxation</a:t>
            </a:r>
            <a:endParaRPr lang="zh-CN" altLang="en-US" dirty="0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xmlns="" id="{4A63B023-590F-4CBB-9B5E-32673A51250B}"/>
              </a:ext>
            </a:extLst>
          </p:cNvPr>
          <p:cNvSpPr/>
          <p:nvPr/>
        </p:nvSpPr>
        <p:spPr>
          <a:xfrm>
            <a:off x="3507241" y="4504855"/>
            <a:ext cx="116237" cy="11623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228682" y="4309023"/>
            <a:ext cx="1946367" cy="5245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/>
              <a:t>Capacity Constrained </a:t>
            </a:r>
          </a:p>
          <a:p>
            <a:pPr algn="ctr"/>
            <a:r>
              <a:rPr lang="en-US" altLang="zh-CN" dirty="0" smtClean="0"/>
              <a:t>Relaxation</a:t>
            </a:r>
            <a:r>
              <a:rPr lang="en-US" altLang="zh-CN" baseline="30000" dirty="0" smtClean="0"/>
              <a:t>[4]</a:t>
            </a:r>
            <a:endParaRPr lang="zh-CN" altLang="en-US" baseline="30000" dirty="0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4A63B023-590F-4CBB-9B5E-32673A51250B}"/>
              </a:ext>
            </a:extLst>
          </p:cNvPr>
          <p:cNvSpPr/>
          <p:nvPr/>
        </p:nvSpPr>
        <p:spPr>
          <a:xfrm>
            <a:off x="2137317" y="4266503"/>
            <a:ext cx="116237" cy="11623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xmlns="" id="{4A63B023-590F-4CBB-9B5E-32673A51250B}"/>
              </a:ext>
            </a:extLst>
          </p:cNvPr>
          <p:cNvSpPr/>
          <p:nvPr/>
        </p:nvSpPr>
        <p:spPr>
          <a:xfrm>
            <a:off x="1504565" y="2277016"/>
            <a:ext cx="116237" cy="1162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516632DF-F993-4836-9162-46F5120EECD7}"/>
              </a:ext>
            </a:extLst>
          </p:cNvPr>
          <p:cNvSpPr txBox="1"/>
          <p:nvPr/>
        </p:nvSpPr>
        <p:spPr>
          <a:xfrm>
            <a:off x="847714" y="1995423"/>
            <a:ext cx="2124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 smtClean="0">
                <a:latin typeface="+mj-lt"/>
                <a:cs typeface="Times New Roman" panose="02020603050405020304" pitchFamily="18" charset="0"/>
              </a:rPr>
              <a:t>Approximate Tiling</a:t>
            </a:r>
            <a:r>
              <a:rPr lang="en-US" altLang="zh-CN" sz="1400" i="1" baseline="30000" dirty="0" smtClean="0">
                <a:latin typeface="+mj-lt"/>
                <a:cs typeface="Times New Roman" panose="02020603050405020304" pitchFamily="18" charset="0"/>
              </a:rPr>
              <a:t>[3]</a:t>
            </a:r>
            <a:endParaRPr lang="zh-CN" altLang="en-US" sz="1400" i="1" baseline="30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5870" y="3720123"/>
            <a:ext cx="1328344" cy="524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Flat Quad-tree Dart Throw</a:t>
            </a:r>
            <a:r>
              <a:rPr lang="en-US" altLang="zh-CN" baseline="30000" dirty="0" smtClean="0"/>
              <a:t>[5]</a:t>
            </a:r>
            <a:endParaRPr lang="zh-CN" altLang="en-US" baseline="30000" dirty="0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xmlns="" id="{4A63B023-590F-4CBB-9B5E-32673A51250B}"/>
              </a:ext>
            </a:extLst>
          </p:cNvPr>
          <p:cNvSpPr/>
          <p:nvPr/>
        </p:nvSpPr>
        <p:spPr>
          <a:xfrm>
            <a:off x="613805" y="3654558"/>
            <a:ext cx="116237" cy="11623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45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Our algorithm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780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Algorithm 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0895" y="1121790"/>
            <a:ext cx="7654989" cy="3916935"/>
          </a:xfrm>
        </p:spPr>
        <p:txBody>
          <a:bodyPr/>
          <a:lstStyle/>
          <a:p>
            <a:r>
              <a:rPr lang="en-US" altLang="zh-CN" dirty="0" smtClean="0"/>
              <a:t>Prepare a pre-generated MPS pattern.</a:t>
            </a:r>
          </a:p>
          <a:p>
            <a:r>
              <a:rPr lang="en-US" altLang="zh-CN" dirty="0" smtClean="0"/>
              <a:t>KD-tree based randomized tiling (KDRT) is </a:t>
            </a:r>
            <a:r>
              <a:rPr lang="en-US" altLang="zh-CN" dirty="0"/>
              <a:t>divide-and-conquer based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 smtClean="0"/>
              <a:t>Divide: Subdivide the sampling plane using KD-tree.</a:t>
            </a:r>
          </a:p>
          <a:p>
            <a:pPr lvl="2"/>
            <a:r>
              <a:rPr lang="en-US" altLang="zh-CN" dirty="0" smtClean="0"/>
              <a:t>Each leaf node square (2d case) is called a building block of the entire sampling plane.</a:t>
            </a:r>
          </a:p>
          <a:p>
            <a:pPr lvl="1"/>
            <a:r>
              <a:rPr lang="en-US" altLang="zh-CN" dirty="0" smtClean="0"/>
              <a:t>Tile: Fill each building block with points clipped from a pre-generated MPS pattern.</a:t>
            </a:r>
          </a:p>
          <a:p>
            <a:pPr lvl="1"/>
            <a:r>
              <a:rPr lang="en-US" altLang="zh-CN" dirty="0" smtClean="0"/>
              <a:t>Conquer: Eliminate conflicts on the edge, and insert new samples in the gap to ensure maximal coverage property.</a:t>
            </a:r>
          </a:p>
          <a:p>
            <a:r>
              <a:rPr lang="en-US" altLang="zh-CN" dirty="0" smtClean="0"/>
              <a:t>Divide and clipping from MPS pattern are randomized, no regular artifacts.</a:t>
            </a:r>
          </a:p>
          <a:p>
            <a:r>
              <a:rPr lang="en-US" altLang="zh-CN" dirty="0" smtClean="0"/>
              <a:t>Conquering process is determined and easy to convergence.</a:t>
            </a:r>
          </a:p>
        </p:txBody>
      </p:sp>
    </p:spTree>
    <p:extLst>
      <p:ext uri="{BB962C8B-B14F-4D97-AF65-F5344CB8AC3E}">
        <p14:creationId xmlns:p14="http://schemas.microsoft.com/office/powerpoint/2010/main" val="374131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2A852CE-4CBB-41C3-990B-F7FAC79C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Prepare pre-generated pattern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53942B8-5F0A-4C73-A8D2-A45A2BD95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Use any unbiased Poisson-disk sampling method to generate a pattern.</a:t>
            </a:r>
          </a:p>
          <a:p>
            <a:pPr lvl="1"/>
            <a:r>
              <a:rPr lang="en-US" altLang="zh-CN" dirty="0" smtClean="0"/>
              <a:t>Here we use algorithm described in [1] to generate a pattern.</a:t>
            </a:r>
          </a:p>
          <a:p>
            <a:r>
              <a:rPr lang="en-US" altLang="zh-CN" dirty="0" smtClean="0"/>
              <a:t>Define a scale factor </a:t>
            </a:r>
            <a:r>
              <a:rPr lang="en-US" altLang="zh-CN" i="1" dirty="0" smtClean="0"/>
              <a:t>ratio </a:t>
            </a:r>
            <a:r>
              <a:rPr lang="en-US" altLang="zh-CN" dirty="0" smtClean="0"/>
              <a:t>as how many times samples that the final sampling plane contains compared with the pattern.</a:t>
            </a:r>
            <a:endParaRPr lang="en-US" altLang="zh-CN" dirty="0"/>
          </a:p>
          <a:p>
            <a:pPr lvl="1"/>
            <a:r>
              <a:rPr lang="en-US" altLang="zh-CN" dirty="0" smtClean="0"/>
              <a:t>The final sample set size is controlled by manipulate this parameter.</a:t>
            </a:r>
          </a:p>
        </p:txBody>
      </p:sp>
      <p:sp>
        <p:nvSpPr>
          <p:cNvPr id="4" name="矩形 3"/>
          <p:cNvSpPr/>
          <p:nvPr/>
        </p:nvSpPr>
        <p:spPr>
          <a:xfrm>
            <a:off x="215862" y="4985162"/>
            <a:ext cx="84281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 smtClean="0"/>
              <a:t>[1]. </a:t>
            </a:r>
            <a:r>
              <a:rPr lang="en-US" altLang="zh-CN" sz="1000" dirty="0" err="1"/>
              <a:t>Ebeida</a:t>
            </a:r>
            <a:r>
              <a:rPr lang="en-US" altLang="zh-CN" sz="1000" dirty="0"/>
              <a:t> M S, Mitchell S A, </a:t>
            </a:r>
            <a:r>
              <a:rPr lang="en-US" altLang="zh-CN" sz="1000" dirty="0" err="1"/>
              <a:t>Patney</a:t>
            </a:r>
            <a:r>
              <a:rPr lang="en-US" altLang="zh-CN" sz="1000" dirty="0"/>
              <a:t> A, et al. A Simple Algorithm for Maximal Poisson‐Disk Sampling in High Dimensions[C]//Computer Graphics Forum. Blackwell Publishing Ltd, 2012, 31(2pt4): 785-794.</a:t>
            </a:r>
            <a:endParaRPr lang="zh-CN" altLang="en-US" sz="1000" dirty="0"/>
          </a:p>
        </p:txBody>
      </p:sp>
      <p:grpSp>
        <p:nvGrpSpPr>
          <p:cNvPr id="5" name="组合 4"/>
          <p:cNvGrpSpPr/>
          <p:nvPr/>
        </p:nvGrpSpPr>
        <p:grpSpPr>
          <a:xfrm>
            <a:off x="1426452" y="2839393"/>
            <a:ext cx="1523132" cy="1683866"/>
            <a:chOff x="3399185" y="2196229"/>
            <a:chExt cx="1523132" cy="1683866"/>
          </a:xfrm>
        </p:grpSpPr>
        <p:grpSp>
          <p:nvGrpSpPr>
            <p:cNvPr id="6" name="组合 5"/>
            <p:cNvGrpSpPr/>
            <p:nvPr/>
          </p:nvGrpSpPr>
          <p:grpSpPr>
            <a:xfrm>
              <a:off x="3399185" y="2196229"/>
              <a:ext cx="1381685" cy="1381684"/>
              <a:chOff x="776376" y="1544128"/>
              <a:chExt cx="2838092" cy="2838091"/>
            </a:xfrm>
          </p:grpSpPr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xmlns="" id="{CED46B52-F75E-4452-BDAC-21E03A90CA4F}"/>
                  </a:ext>
                </a:extLst>
              </p:cNvPr>
              <p:cNvSpPr/>
              <p:nvPr/>
            </p:nvSpPr>
            <p:spPr>
              <a:xfrm>
                <a:off x="1173333" y="3909510"/>
                <a:ext cx="81131" cy="8113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xmlns="" id="{962A1CE7-363D-44D2-86ED-D400B6FB4614}"/>
                  </a:ext>
                </a:extLst>
              </p:cNvPr>
              <p:cNvSpPr/>
              <p:nvPr/>
            </p:nvSpPr>
            <p:spPr>
              <a:xfrm>
                <a:off x="1071733" y="2922608"/>
                <a:ext cx="81131" cy="8113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xmlns="" id="{98B40AC3-7A83-489A-88D2-790A43C36973}"/>
                  </a:ext>
                </a:extLst>
              </p:cNvPr>
              <p:cNvSpPr/>
              <p:nvPr/>
            </p:nvSpPr>
            <p:spPr>
              <a:xfrm>
                <a:off x="1706733" y="2442385"/>
                <a:ext cx="81131" cy="8113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xmlns="" id="{BF7BC590-3489-4F48-8DAB-61239840CA98}"/>
                  </a:ext>
                </a:extLst>
              </p:cNvPr>
              <p:cNvSpPr/>
              <p:nvPr/>
            </p:nvSpPr>
            <p:spPr>
              <a:xfrm>
                <a:off x="1031168" y="1767599"/>
                <a:ext cx="81131" cy="8113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xmlns="" id="{ACB08772-EE40-43D2-A262-2462CAA1B6DB}"/>
                  </a:ext>
                </a:extLst>
              </p:cNvPr>
              <p:cNvSpPr/>
              <p:nvPr/>
            </p:nvSpPr>
            <p:spPr>
              <a:xfrm>
                <a:off x="1996316" y="1734228"/>
                <a:ext cx="81131" cy="8113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xmlns="" id="{935A0971-7F2E-48D2-939B-B93E897D0960}"/>
                  </a:ext>
                </a:extLst>
              </p:cNvPr>
              <p:cNvSpPr/>
              <p:nvPr/>
            </p:nvSpPr>
            <p:spPr>
              <a:xfrm>
                <a:off x="2665954" y="2442384"/>
                <a:ext cx="81131" cy="8113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xmlns="" id="{4E5224AA-F768-4CE2-9705-108A28117E00}"/>
                  </a:ext>
                </a:extLst>
              </p:cNvPr>
              <p:cNvSpPr/>
              <p:nvPr/>
            </p:nvSpPr>
            <p:spPr>
              <a:xfrm>
                <a:off x="3147310" y="1616733"/>
                <a:ext cx="81131" cy="8113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xmlns="" id="{87EAB9BB-0FD6-40C7-9CE7-4DBBE2317DD6}"/>
                  </a:ext>
                </a:extLst>
              </p:cNvPr>
              <p:cNvSpPr/>
              <p:nvPr/>
            </p:nvSpPr>
            <p:spPr>
              <a:xfrm>
                <a:off x="3433504" y="2728203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xmlns="" id="{5C44CBCB-2341-42F1-857D-8885B463FDAE}"/>
                  </a:ext>
                </a:extLst>
              </p:cNvPr>
              <p:cNvSpPr/>
              <p:nvPr/>
            </p:nvSpPr>
            <p:spPr>
              <a:xfrm>
                <a:off x="2994735" y="3615160"/>
                <a:ext cx="81131" cy="8113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xmlns="" id="{F97787A9-4898-4B1C-99C5-F6528B3D0638}"/>
                  </a:ext>
                </a:extLst>
              </p:cNvPr>
              <p:cNvSpPr/>
              <p:nvPr/>
            </p:nvSpPr>
            <p:spPr>
              <a:xfrm>
                <a:off x="2036219" y="3407732"/>
                <a:ext cx="81131" cy="8113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xmlns="" id="{557EB2F9-2D8C-430E-80A9-7883F10D6557}"/>
                  </a:ext>
                </a:extLst>
              </p:cNvPr>
              <p:cNvSpPr/>
              <p:nvPr/>
            </p:nvSpPr>
            <p:spPr>
              <a:xfrm>
                <a:off x="2177342" y="4195057"/>
                <a:ext cx="81131" cy="8113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xmlns="" id="{E150CE56-2633-4959-9EC1-DA5202568604}"/>
                  </a:ext>
                </a:extLst>
              </p:cNvPr>
              <p:cNvSpPr/>
              <p:nvPr/>
            </p:nvSpPr>
            <p:spPr>
              <a:xfrm>
                <a:off x="3402962" y="4262543"/>
                <a:ext cx="81131" cy="8113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xmlns="" id="{4C0625B4-C113-4482-8191-A2C695A3C5AF}"/>
                  </a:ext>
                </a:extLst>
              </p:cNvPr>
              <p:cNvSpPr/>
              <p:nvPr/>
            </p:nvSpPr>
            <p:spPr>
              <a:xfrm>
                <a:off x="776376" y="1544128"/>
                <a:ext cx="2838092" cy="2838091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22295B37-8FAB-4B4E-9981-428395AD7CFB}"/>
                </a:ext>
              </a:extLst>
            </p:cNvPr>
            <p:cNvSpPr txBox="1"/>
            <p:nvPr/>
          </p:nvSpPr>
          <p:spPr>
            <a:xfrm>
              <a:off x="3578866" y="3571677"/>
              <a:ext cx="1343451" cy="308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i="1" dirty="0" smtClean="0">
                  <a:latin typeface="+mj-lt"/>
                  <a:cs typeface="Times New Roman" panose="02020603050405020304" pitchFamily="18" charset="0"/>
                </a:rPr>
                <a:t>Pattern</a:t>
              </a:r>
              <a:endParaRPr lang="zh-CN" altLang="en-US" b="1" i="1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073218" y="2850054"/>
            <a:ext cx="1381685" cy="1381684"/>
            <a:chOff x="776376" y="1544128"/>
            <a:chExt cx="2838092" cy="2838091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xmlns="" id="{CED46B52-F75E-4452-BDAC-21E03A90CA4F}"/>
                </a:ext>
              </a:extLst>
            </p:cNvPr>
            <p:cNvSpPr/>
            <p:nvPr/>
          </p:nvSpPr>
          <p:spPr>
            <a:xfrm>
              <a:off x="966079" y="3831185"/>
              <a:ext cx="81130" cy="8113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xmlns="" id="{962A1CE7-363D-44D2-86ED-D400B6FB4614}"/>
                </a:ext>
              </a:extLst>
            </p:cNvPr>
            <p:cNvSpPr/>
            <p:nvPr/>
          </p:nvSpPr>
          <p:spPr>
            <a:xfrm>
              <a:off x="1071730" y="2834323"/>
              <a:ext cx="81130" cy="8113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xmlns="" id="{98B40AC3-7A83-489A-88D2-790A43C36973}"/>
                </a:ext>
              </a:extLst>
            </p:cNvPr>
            <p:cNvSpPr/>
            <p:nvPr/>
          </p:nvSpPr>
          <p:spPr>
            <a:xfrm>
              <a:off x="1512033" y="2324019"/>
              <a:ext cx="81130" cy="8113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xmlns="" id="{BF7BC590-3489-4F48-8DAB-61239840CA98}"/>
                </a:ext>
              </a:extLst>
            </p:cNvPr>
            <p:cNvSpPr/>
            <p:nvPr/>
          </p:nvSpPr>
          <p:spPr>
            <a:xfrm>
              <a:off x="1361267" y="1727034"/>
              <a:ext cx="81130" cy="8113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xmlns="" id="{ACB08772-EE40-43D2-A262-2462CAA1B6DB}"/>
                </a:ext>
              </a:extLst>
            </p:cNvPr>
            <p:cNvSpPr/>
            <p:nvPr/>
          </p:nvSpPr>
          <p:spPr>
            <a:xfrm>
              <a:off x="2424609" y="1651183"/>
              <a:ext cx="81130" cy="8113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xmlns="" id="{935A0971-7F2E-48D2-939B-B93E897D0960}"/>
                </a:ext>
              </a:extLst>
            </p:cNvPr>
            <p:cNvSpPr/>
            <p:nvPr/>
          </p:nvSpPr>
          <p:spPr>
            <a:xfrm>
              <a:off x="2491079" y="2336161"/>
              <a:ext cx="81130" cy="8113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xmlns="" id="{4E5224AA-F768-4CE2-9705-108A28117E00}"/>
                </a:ext>
              </a:extLst>
            </p:cNvPr>
            <p:cNvSpPr/>
            <p:nvPr/>
          </p:nvSpPr>
          <p:spPr>
            <a:xfrm>
              <a:off x="3147140" y="1721818"/>
              <a:ext cx="81130" cy="8113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xmlns="" id="{87EAB9BB-0FD6-40C7-9CE7-4DBBE2317DD6}"/>
                </a:ext>
              </a:extLst>
            </p:cNvPr>
            <p:cNvSpPr/>
            <p:nvPr/>
          </p:nvSpPr>
          <p:spPr>
            <a:xfrm>
              <a:off x="3420686" y="2635408"/>
              <a:ext cx="81130" cy="8113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xmlns="" id="{5C44CBCB-2341-42F1-857D-8885B463FDAE}"/>
                </a:ext>
              </a:extLst>
            </p:cNvPr>
            <p:cNvSpPr/>
            <p:nvPr/>
          </p:nvSpPr>
          <p:spPr>
            <a:xfrm>
              <a:off x="3387722" y="3369048"/>
              <a:ext cx="81130" cy="8113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xmlns="" id="{F97787A9-4898-4B1C-99C5-F6528B3D0638}"/>
                </a:ext>
              </a:extLst>
            </p:cNvPr>
            <p:cNvSpPr/>
            <p:nvPr/>
          </p:nvSpPr>
          <p:spPr>
            <a:xfrm>
              <a:off x="1850594" y="3416162"/>
              <a:ext cx="81130" cy="8113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xmlns="" id="{557EB2F9-2D8C-430E-80A9-7883F10D6557}"/>
                </a:ext>
              </a:extLst>
            </p:cNvPr>
            <p:cNvSpPr/>
            <p:nvPr/>
          </p:nvSpPr>
          <p:spPr>
            <a:xfrm>
              <a:off x="1977803" y="4154491"/>
              <a:ext cx="81130" cy="8113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xmlns="" id="{E150CE56-2633-4959-9EC1-DA5202568604}"/>
                </a:ext>
              </a:extLst>
            </p:cNvPr>
            <p:cNvSpPr/>
            <p:nvPr/>
          </p:nvSpPr>
          <p:spPr>
            <a:xfrm>
              <a:off x="3407020" y="3899800"/>
              <a:ext cx="81130" cy="8113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xmlns="" id="{4C0625B4-C113-4482-8191-A2C695A3C5AF}"/>
                </a:ext>
              </a:extLst>
            </p:cNvPr>
            <p:cNvSpPr/>
            <p:nvPr/>
          </p:nvSpPr>
          <p:spPr>
            <a:xfrm>
              <a:off x="776376" y="1544128"/>
              <a:ext cx="2838092" cy="2838091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xmlns="" id="{BF7BC590-3489-4F48-8DAB-61239840CA98}"/>
                </a:ext>
              </a:extLst>
            </p:cNvPr>
            <p:cNvSpPr/>
            <p:nvPr/>
          </p:nvSpPr>
          <p:spPr>
            <a:xfrm>
              <a:off x="1031166" y="2025430"/>
              <a:ext cx="81130" cy="8113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xmlns="" id="{98B40AC3-7A83-489A-88D2-790A43C36973}"/>
                </a:ext>
              </a:extLst>
            </p:cNvPr>
            <p:cNvSpPr/>
            <p:nvPr/>
          </p:nvSpPr>
          <p:spPr>
            <a:xfrm>
              <a:off x="1875666" y="2675974"/>
              <a:ext cx="81130" cy="8113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xmlns="" id="{ACB08772-EE40-43D2-A262-2462CAA1B6DB}"/>
                </a:ext>
              </a:extLst>
            </p:cNvPr>
            <p:cNvSpPr/>
            <p:nvPr/>
          </p:nvSpPr>
          <p:spPr>
            <a:xfrm>
              <a:off x="2018367" y="2090820"/>
              <a:ext cx="81130" cy="8113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xmlns="" id="{935A0971-7F2E-48D2-939B-B93E897D0960}"/>
                </a:ext>
              </a:extLst>
            </p:cNvPr>
            <p:cNvSpPr/>
            <p:nvPr/>
          </p:nvSpPr>
          <p:spPr>
            <a:xfrm>
              <a:off x="2538937" y="2718873"/>
              <a:ext cx="81130" cy="8113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xmlns="" id="{4E5224AA-F768-4CE2-9705-108A28117E00}"/>
                </a:ext>
              </a:extLst>
            </p:cNvPr>
            <p:cNvSpPr/>
            <p:nvPr/>
          </p:nvSpPr>
          <p:spPr>
            <a:xfrm>
              <a:off x="3035513" y="2191443"/>
              <a:ext cx="81130" cy="8113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xmlns="" id="{87EAB9BB-0FD6-40C7-9CE7-4DBBE2317DD6}"/>
                </a:ext>
              </a:extLst>
            </p:cNvPr>
            <p:cNvSpPr/>
            <p:nvPr/>
          </p:nvSpPr>
          <p:spPr>
            <a:xfrm>
              <a:off x="2938409" y="3032375"/>
              <a:ext cx="81130" cy="8113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xmlns="" id="{5C44CBCB-2341-42F1-857D-8885B463FDAE}"/>
                </a:ext>
              </a:extLst>
            </p:cNvPr>
            <p:cNvSpPr/>
            <p:nvPr/>
          </p:nvSpPr>
          <p:spPr>
            <a:xfrm>
              <a:off x="2938409" y="3766245"/>
              <a:ext cx="81130" cy="8113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xmlns="" id="{E150CE56-2633-4959-9EC1-DA5202568604}"/>
                </a:ext>
              </a:extLst>
            </p:cNvPr>
            <p:cNvSpPr/>
            <p:nvPr/>
          </p:nvSpPr>
          <p:spPr>
            <a:xfrm>
              <a:off x="2930435" y="4257961"/>
              <a:ext cx="81130" cy="8113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xmlns="" id="{557EB2F9-2D8C-430E-80A9-7883F10D6557}"/>
                </a:ext>
              </a:extLst>
            </p:cNvPr>
            <p:cNvSpPr/>
            <p:nvPr/>
          </p:nvSpPr>
          <p:spPr>
            <a:xfrm>
              <a:off x="2384435" y="3887609"/>
              <a:ext cx="81130" cy="8113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xmlns="" id="{F97787A9-4898-4B1C-99C5-F6528B3D0638}"/>
                </a:ext>
              </a:extLst>
            </p:cNvPr>
            <p:cNvSpPr/>
            <p:nvPr/>
          </p:nvSpPr>
          <p:spPr>
            <a:xfrm>
              <a:off x="2316597" y="3307904"/>
              <a:ext cx="81130" cy="8113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xmlns="" id="{962A1CE7-363D-44D2-86ED-D400B6FB4614}"/>
                </a:ext>
              </a:extLst>
            </p:cNvPr>
            <p:cNvSpPr/>
            <p:nvPr/>
          </p:nvSpPr>
          <p:spPr>
            <a:xfrm>
              <a:off x="1413324" y="3132128"/>
              <a:ext cx="81130" cy="8113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xmlns="" id="{CED46B52-F75E-4452-BDAC-21E03A90CA4F}"/>
                </a:ext>
              </a:extLst>
            </p:cNvPr>
            <p:cNvSpPr/>
            <p:nvPr/>
          </p:nvSpPr>
          <p:spPr>
            <a:xfrm>
              <a:off x="1413324" y="3788144"/>
              <a:ext cx="81130" cy="8113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22295B37-8FAB-4B4E-9981-428395AD7CFB}"/>
              </a:ext>
            </a:extLst>
          </p:cNvPr>
          <p:cNvSpPr txBox="1"/>
          <p:nvPr/>
        </p:nvSpPr>
        <p:spPr>
          <a:xfrm>
            <a:off x="3252899" y="4225502"/>
            <a:ext cx="1343451" cy="52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latin typeface="+mj-lt"/>
                <a:cs typeface="Times New Roman" panose="02020603050405020304" pitchFamily="18" charset="0"/>
              </a:rPr>
              <a:t>Result</a:t>
            </a:r>
          </a:p>
          <a:p>
            <a:r>
              <a:rPr lang="en-US" altLang="zh-CN" b="1" i="1" dirty="0" smtClean="0">
                <a:latin typeface="+mj-lt"/>
                <a:cs typeface="Times New Roman" panose="02020603050405020304" pitchFamily="18" charset="0"/>
              </a:rPr>
              <a:t>Ratio=2</a:t>
            </a:r>
            <a:endParaRPr lang="zh-CN" altLang="en-US" b="1" i="1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698818" y="2850054"/>
            <a:ext cx="1523132" cy="1899951"/>
            <a:chOff x="3399185" y="2196229"/>
            <a:chExt cx="1523132" cy="1899951"/>
          </a:xfrm>
        </p:grpSpPr>
        <p:grpSp>
          <p:nvGrpSpPr>
            <p:cNvPr id="39" name="组合 38"/>
            <p:cNvGrpSpPr/>
            <p:nvPr/>
          </p:nvGrpSpPr>
          <p:grpSpPr>
            <a:xfrm>
              <a:off x="3399185" y="2196229"/>
              <a:ext cx="1381685" cy="1381684"/>
              <a:chOff x="776376" y="1544128"/>
              <a:chExt cx="2838092" cy="2838091"/>
            </a:xfrm>
          </p:grpSpPr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xmlns="" id="{CED46B52-F75E-4452-BDAC-21E03A90CA4F}"/>
                  </a:ext>
                </a:extLst>
              </p:cNvPr>
              <p:cNvSpPr/>
              <p:nvPr/>
            </p:nvSpPr>
            <p:spPr>
              <a:xfrm>
                <a:off x="1173333" y="3909510"/>
                <a:ext cx="81131" cy="8113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xmlns="" id="{962A1CE7-363D-44D2-86ED-D400B6FB4614}"/>
                  </a:ext>
                </a:extLst>
              </p:cNvPr>
              <p:cNvSpPr/>
              <p:nvPr/>
            </p:nvSpPr>
            <p:spPr>
              <a:xfrm>
                <a:off x="859168" y="2932323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xmlns="" id="{98B40AC3-7A83-489A-88D2-790A43C36973}"/>
                  </a:ext>
                </a:extLst>
              </p:cNvPr>
              <p:cNvSpPr/>
              <p:nvPr/>
            </p:nvSpPr>
            <p:spPr>
              <a:xfrm>
                <a:off x="1775191" y="2523602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xmlns="" id="{BF7BC590-3489-4F48-8DAB-61239840CA98}"/>
                  </a:ext>
                </a:extLst>
              </p:cNvPr>
              <p:cNvSpPr/>
              <p:nvPr/>
            </p:nvSpPr>
            <p:spPr>
              <a:xfrm>
                <a:off x="1031168" y="1767599"/>
                <a:ext cx="81131" cy="8113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xmlns="" id="{ACB08772-EE40-43D2-A262-2462CAA1B6DB}"/>
                  </a:ext>
                </a:extLst>
              </p:cNvPr>
              <p:cNvSpPr/>
              <p:nvPr/>
            </p:nvSpPr>
            <p:spPr>
              <a:xfrm>
                <a:off x="1996316" y="1734228"/>
                <a:ext cx="81131" cy="8113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xmlns="" id="{935A0971-7F2E-48D2-939B-B93E897D0960}"/>
                  </a:ext>
                </a:extLst>
              </p:cNvPr>
              <p:cNvSpPr/>
              <p:nvPr/>
            </p:nvSpPr>
            <p:spPr>
              <a:xfrm>
                <a:off x="2665954" y="2442384"/>
                <a:ext cx="81131" cy="8113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xmlns="" id="{4E5224AA-F768-4CE2-9705-108A28117E00}"/>
                  </a:ext>
                </a:extLst>
              </p:cNvPr>
              <p:cNvSpPr/>
              <p:nvPr/>
            </p:nvSpPr>
            <p:spPr>
              <a:xfrm>
                <a:off x="3280518" y="1631198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xmlns="" id="{87EAB9BB-0FD6-40C7-9CE7-4DBBE2317DD6}"/>
                  </a:ext>
                </a:extLst>
              </p:cNvPr>
              <p:cNvSpPr/>
              <p:nvPr/>
            </p:nvSpPr>
            <p:spPr>
              <a:xfrm>
                <a:off x="3306701" y="2619963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xmlns="" id="{5C44CBCB-2341-42F1-857D-8885B463FDAE}"/>
                  </a:ext>
                </a:extLst>
              </p:cNvPr>
              <p:cNvSpPr/>
              <p:nvPr/>
            </p:nvSpPr>
            <p:spPr>
              <a:xfrm>
                <a:off x="2706517" y="3633825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xmlns="" id="{F97787A9-4898-4B1C-99C5-F6528B3D0638}"/>
                  </a:ext>
                </a:extLst>
              </p:cNvPr>
              <p:cNvSpPr/>
              <p:nvPr/>
            </p:nvSpPr>
            <p:spPr>
              <a:xfrm>
                <a:off x="2263023" y="3290074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xmlns="" id="{557EB2F9-2D8C-430E-80A9-7883F10D6557}"/>
                  </a:ext>
                </a:extLst>
              </p:cNvPr>
              <p:cNvSpPr/>
              <p:nvPr/>
            </p:nvSpPr>
            <p:spPr>
              <a:xfrm>
                <a:off x="2501218" y="4213723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xmlns="" id="{E150CE56-2633-4959-9EC1-DA5202568604}"/>
                  </a:ext>
                </a:extLst>
              </p:cNvPr>
              <p:cNvSpPr/>
              <p:nvPr/>
            </p:nvSpPr>
            <p:spPr>
              <a:xfrm>
                <a:off x="3402962" y="4262543"/>
                <a:ext cx="81131" cy="8113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xmlns="" id="{4C0625B4-C113-4482-8191-A2C695A3C5AF}"/>
                  </a:ext>
                </a:extLst>
              </p:cNvPr>
              <p:cNvSpPr/>
              <p:nvPr/>
            </p:nvSpPr>
            <p:spPr>
              <a:xfrm>
                <a:off x="776376" y="1544128"/>
                <a:ext cx="2838092" cy="2838091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xmlns="" id="{BF7BC590-3489-4F48-8DAB-61239840CA98}"/>
                  </a:ext>
                </a:extLst>
              </p:cNvPr>
              <p:cNvSpPr/>
              <p:nvPr/>
            </p:nvSpPr>
            <p:spPr>
              <a:xfrm>
                <a:off x="1495296" y="1642722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xmlns="" id="{BF7BC590-3489-4F48-8DAB-61239840CA98}"/>
                  </a:ext>
                </a:extLst>
              </p:cNvPr>
              <p:cNvSpPr/>
              <p:nvPr/>
            </p:nvSpPr>
            <p:spPr>
              <a:xfrm>
                <a:off x="1054839" y="2232007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xmlns="" id="{ACB08772-EE40-43D2-A262-2462CAA1B6DB}"/>
                  </a:ext>
                </a:extLst>
              </p:cNvPr>
              <p:cNvSpPr/>
              <p:nvPr/>
            </p:nvSpPr>
            <p:spPr>
              <a:xfrm>
                <a:off x="1447530" y="2044085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xmlns="" id="{ACB08772-EE40-43D2-A262-2462CAA1B6DB}"/>
                  </a:ext>
                </a:extLst>
              </p:cNvPr>
              <p:cNvSpPr/>
              <p:nvPr/>
            </p:nvSpPr>
            <p:spPr>
              <a:xfrm>
                <a:off x="2431952" y="1738138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xmlns="" id="{ACB08772-EE40-43D2-A262-2462CAA1B6DB}"/>
                  </a:ext>
                </a:extLst>
              </p:cNvPr>
              <p:cNvSpPr/>
              <p:nvPr/>
            </p:nvSpPr>
            <p:spPr>
              <a:xfrm>
                <a:off x="2147814" y="2119606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xmlns="" id="{ACB08772-EE40-43D2-A262-2462CAA1B6DB}"/>
                  </a:ext>
                </a:extLst>
              </p:cNvPr>
              <p:cNvSpPr/>
              <p:nvPr/>
            </p:nvSpPr>
            <p:spPr>
              <a:xfrm>
                <a:off x="2316281" y="2412306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xmlns="" id="{4E5224AA-F768-4CE2-9705-108A28117E00}"/>
                  </a:ext>
                </a:extLst>
              </p:cNvPr>
              <p:cNvSpPr/>
              <p:nvPr/>
            </p:nvSpPr>
            <p:spPr>
              <a:xfrm>
                <a:off x="3421974" y="1974813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xmlns="" id="{4E5224AA-F768-4CE2-9705-108A28117E00}"/>
                  </a:ext>
                </a:extLst>
              </p:cNvPr>
              <p:cNvSpPr/>
              <p:nvPr/>
            </p:nvSpPr>
            <p:spPr>
              <a:xfrm>
                <a:off x="2648835" y="2047924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>
                <a:extLst>
                  <a:ext uri="{FF2B5EF4-FFF2-40B4-BE49-F238E27FC236}">
                    <a16:creationId xmlns:a16="http://schemas.microsoft.com/office/drawing/2014/main" xmlns="" id="{4E5224AA-F768-4CE2-9705-108A28117E00}"/>
                  </a:ext>
                </a:extLst>
              </p:cNvPr>
              <p:cNvSpPr/>
              <p:nvPr/>
            </p:nvSpPr>
            <p:spPr>
              <a:xfrm>
                <a:off x="2856235" y="1674371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xmlns="" id="{935A0971-7F2E-48D2-939B-B93E897D0960}"/>
                  </a:ext>
                </a:extLst>
              </p:cNvPr>
              <p:cNvSpPr/>
              <p:nvPr/>
            </p:nvSpPr>
            <p:spPr>
              <a:xfrm>
                <a:off x="2990816" y="2466002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椭圆 90">
                <a:extLst>
                  <a:ext uri="{FF2B5EF4-FFF2-40B4-BE49-F238E27FC236}">
                    <a16:creationId xmlns:a16="http://schemas.microsoft.com/office/drawing/2014/main" xmlns="" id="{935A0971-7F2E-48D2-939B-B93E897D0960}"/>
                  </a:ext>
                </a:extLst>
              </p:cNvPr>
              <p:cNvSpPr/>
              <p:nvPr/>
            </p:nvSpPr>
            <p:spPr>
              <a:xfrm>
                <a:off x="3146253" y="2142239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>
                <a:extLst>
                  <a:ext uri="{FF2B5EF4-FFF2-40B4-BE49-F238E27FC236}">
                    <a16:creationId xmlns:a16="http://schemas.microsoft.com/office/drawing/2014/main" xmlns="" id="{935A0971-7F2E-48D2-939B-B93E897D0960}"/>
                  </a:ext>
                </a:extLst>
              </p:cNvPr>
              <p:cNvSpPr/>
              <p:nvPr/>
            </p:nvSpPr>
            <p:spPr>
              <a:xfrm>
                <a:off x="2625387" y="2807033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xmlns="" id="{87EAB9BB-0FD6-40C7-9CE7-4DBBE2317DD6}"/>
                  </a:ext>
                </a:extLst>
              </p:cNvPr>
              <p:cNvSpPr/>
              <p:nvPr/>
            </p:nvSpPr>
            <p:spPr>
              <a:xfrm>
                <a:off x="3006045" y="2851193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:a16="http://schemas.microsoft.com/office/drawing/2014/main" xmlns="" id="{87EAB9BB-0FD6-40C7-9CE7-4DBBE2317DD6}"/>
                  </a:ext>
                </a:extLst>
              </p:cNvPr>
              <p:cNvSpPr/>
              <p:nvPr/>
            </p:nvSpPr>
            <p:spPr>
              <a:xfrm>
                <a:off x="3249752" y="3208944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xmlns="" id="{87EAB9BB-0FD6-40C7-9CE7-4DBBE2317DD6}"/>
                  </a:ext>
                </a:extLst>
              </p:cNvPr>
              <p:cNvSpPr/>
              <p:nvPr/>
            </p:nvSpPr>
            <p:spPr>
              <a:xfrm>
                <a:off x="3449336" y="3003737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xmlns="" id="{5C44CBCB-2341-42F1-857D-8885B463FDAE}"/>
                  </a:ext>
                </a:extLst>
              </p:cNvPr>
              <p:cNvSpPr/>
              <p:nvPr/>
            </p:nvSpPr>
            <p:spPr>
              <a:xfrm>
                <a:off x="2938745" y="3345268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xmlns="" id="{5C44CBCB-2341-42F1-857D-8885B463FDAE}"/>
                  </a:ext>
                </a:extLst>
              </p:cNvPr>
              <p:cNvSpPr/>
              <p:nvPr/>
            </p:nvSpPr>
            <p:spPr>
              <a:xfrm>
                <a:off x="3428105" y="3603537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xmlns="" id="{5C44CBCB-2341-42F1-857D-8885B463FDAE}"/>
                  </a:ext>
                </a:extLst>
              </p:cNvPr>
              <p:cNvSpPr/>
              <p:nvPr/>
            </p:nvSpPr>
            <p:spPr>
              <a:xfrm>
                <a:off x="3105689" y="3674389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xmlns="" id="{E150CE56-2633-4959-9EC1-DA5202568604}"/>
                  </a:ext>
                </a:extLst>
              </p:cNvPr>
              <p:cNvSpPr/>
              <p:nvPr/>
            </p:nvSpPr>
            <p:spPr>
              <a:xfrm>
                <a:off x="3210149" y="3934251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xmlns="" id="{E150CE56-2633-4959-9EC1-DA5202568604}"/>
                  </a:ext>
                </a:extLst>
              </p:cNvPr>
              <p:cNvSpPr/>
              <p:nvPr/>
            </p:nvSpPr>
            <p:spPr>
              <a:xfrm>
                <a:off x="2967468" y="4232261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xmlns="" id="{E150CE56-2633-4959-9EC1-DA5202568604}"/>
                  </a:ext>
                </a:extLst>
              </p:cNvPr>
              <p:cNvSpPr/>
              <p:nvPr/>
            </p:nvSpPr>
            <p:spPr>
              <a:xfrm>
                <a:off x="2751775" y="3953364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xmlns="" id="{557EB2F9-2D8C-430E-80A9-7883F10D6557}"/>
                  </a:ext>
                </a:extLst>
              </p:cNvPr>
              <p:cNvSpPr/>
              <p:nvPr/>
            </p:nvSpPr>
            <p:spPr>
              <a:xfrm>
                <a:off x="2238302" y="3721522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xmlns="" id="{557EB2F9-2D8C-430E-80A9-7883F10D6557}"/>
                  </a:ext>
                </a:extLst>
              </p:cNvPr>
              <p:cNvSpPr/>
              <p:nvPr/>
            </p:nvSpPr>
            <p:spPr>
              <a:xfrm>
                <a:off x="1768187" y="3898497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>
                <a:extLst>
                  <a:ext uri="{FF2B5EF4-FFF2-40B4-BE49-F238E27FC236}">
                    <a16:creationId xmlns:a16="http://schemas.microsoft.com/office/drawing/2014/main" xmlns="" id="{557EB2F9-2D8C-430E-80A9-7883F10D6557}"/>
                  </a:ext>
                </a:extLst>
              </p:cNvPr>
              <p:cNvSpPr/>
              <p:nvPr/>
            </p:nvSpPr>
            <p:spPr>
              <a:xfrm>
                <a:off x="1856259" y="3462578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>
                <a:extLst>
                  <a:ext uri="{FF2B5EF4-FFF2-40B4-BE49-F238E27FC236}">
                    <a16:creationId xmlns:a16="http://schemas.microsoft.com/office/drawing/2014/main" xmlns="" id="{F97787A9-4898-4B1C-99C5-F6528B3D0638}"/>
                  </a:ext>
                </a:extLst>
              </p:cNvPr>
              <p:cNvSpPr/>
              <p:nvPr/>
            </p:nvSpPr>
            <p:spPr>
              <a:xfrm>
                <a:off x="2182784" y="2838663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椭圆 106">
                <a:extLst>
                  <a:ext uri="{FF2B5EF4-FFF2-40B4-BE49-F238E27FC236}">
                    <a16:creationId xmlns:a16="http://schemas.microsoft.com/office/drawing/2014/main" xmlns="" id="{F97787A9-4898-4B1C-99C5-F6528B3D0638}"/>
                  </a:ext>
                </a:extLst>
              </p:cNvPr>
              <p:cNvSpPr/>
              <p:nvPr/>
            </p:nvSpPr>
            <p:spPr>
              <a:xfrm>
                <a:off x="1808753" y="3073634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>
                <a:extLst>
                  <a:ext uri="{FF2B5EF4-FFF2-40B4-BE49-F238E27FC236}">
                    <a16:creationId xmlns:a16="http://schemas.microsoft.com/office/drawing/2014/main" xmlns="" id="{F97787A9-4898-4B1C-99C5-F6528B3D0638}"/>
                  </a:ext>
                </a:extLst>
              </p:cNvPr>
              <p:cNvSpPr/>
              <p:nvPr/>
            </p:nvSpPr>
            <p:spPr>
              <a:xfrm>
                <a:off x="2564126" y="3132128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>
                <a:extLst>
                  <a:ext uri="{FF2B5EF4-FFF2-40B4-BE49-F238E27FC236}">
                    <a16:creationId xmlns:a16="http://schemas.microsoft.com/office/drawing/2014/main" xmlns="" id="{962A1CE7-363D-44D2-86ED-D400B6FB4614}"/>
                  </a:ext>
                </a:extLst>
              </p:cNvPr>
              <p:cNvSpPr/>
              <p:nvPr/>
            </p:nvSpPr>
            <p:spPr>
              <a:xfrm>
                <a:off x="1429493" y="2809958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>
                <a:extLst>
                  <a:ext uri="{FF2B5EF4-FFF2-40B4-BE49-F238E27FC236}">
                    <a16:creationId xmlns:a16="http://schemas.microsoft.com/office/drawing/2014/main" xmlns="" id="{962A1CE7-363D-44D2-86ED-D400B6FB4614}"/>
                  </a:ext>
                </a:extLst>
              </p:cNvPr>
              <p:cNvSpPr/>
              <p:nvPr/>
            </p:nvSpPr>
            <p:spPr>
              <a:xfrm>
                <a:off x="1192880" y="3178844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椭圆 110">
                <a:extLst>
                  <a:ext uri="{FF2B5EF4-FFF2-40B4-BE49-F238E27FC236}">
                    <a16:creationId xmlns:a16="http://schemas.microsoft.com/office/drawing/2014/main" xmlns="" id="{962A1CE7-363D-44D2-86ED-D400B6FB4614}"/>
                  </a:ext>
                </a:extLst>
              </p:cNvPr>
              <p:cNvSpPr/>
              <p:nvPr/>
            </p:nvSpPr>
            <p:spPr>
              <a:xfrm>
                <a:off x="1456299" y="3331813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>
                <a:extLst>
                  <a:ext uri="{FF2B5EF4-FFF2-40B4-BE49-F238E27FC236}">
                    <a16:creationId xmlns:a16="http://schemas.microsoft.com/office/drawing/2014/main" xmlns="" id="{98B40AC3-7A83-489A-88D2-790A43C36973}"/>
                  </a:ext>
                </a:extLst>
              </p:cNvPr>
              <p:cNvSpPr/>
              <p:nvPr/>
            </p:nvSpPr>
            <p:spPr>
              <a:xfrm>
                <a:off x="1034405" y="2629022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>
                <a:extLst>
                  <a:ext uri="{FF2B5EF4-FFF2-40B4-BE49-F238E27FC236}">
                    <a16:creationId xmlns:a16="http://schemas.microsoft.com/office/drawing/2014/main" xmlns="" id="{98B40AC3-7A83-489A-88D2-790A43C36973}"/>
                  </a:ext>
                </a:extLst>
              </p:cNvPr>
              <p:cNvSpPr/>
              <p:nvPr/>
            </p:nvSpPr>
            <p:spPr>
              <a:xfrm>
                <a:off x="1355676" y="2442384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>
                <a:extLst>
                  <a:ext uri="{FF2B5EF4-FFF2-40B4-BE49-F238E27FC236}">
                    <a16:creationId xmlns:a16="http://schemas.microsoft.com/office/drawing/2014/main" xmlns="" id="{98B40AC3-7A83-489A-88D2-790A43C36973}"/>
                  </a:ext>
                </a:extLst>
              </p:cNvPr>
              <p:cNvSpPr/>
              <p:nvPr/>
            </p:nvSpPr>
            <p:spPr>
              <a:xfrm>
                <a:off x="1808755" y="2167622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椭圆 114">
                <a:extLst>
                  <a:ext uri="{FF2B5EF4-FFF2-40B4-BE49-F238E27FC236}">
                    <a16:creationId xmlns:a16="http://schemas.microsoft.com/office/drawing/2014/main" xmlns="" id="{CED46B52-F75E-4452-BDAC-21E03A90CA4F}"/>
                  </a:ext>
                </a:extLst>
              </p:cNvPr>
              <p:cNvSpPr/>
              <p:nvPr/>
            </p:nvSpPr>
            <p:spPr>
              <a:xfrm>
                <a:off x="995224" y="3499817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>
                <a:extLst>
                  <a:ext uri="{FF2B5EF4-FFF2-40B4-BE49-F238E27FC236}">
                    <a16:creationId xmlns:a16="http://schemas.microsoft.com/office/drawing/2014/main" xmlns="" id="{CED46B52-F75E-4452-BDAC-21E03A90CA4F}"/>
                  </a:ext>
                </a:extLst>
              </p:cNvPr>
              <p:cNvSpPr/>
              <p:nvPr/>
            </p:nvSpPr>
            <p:spPr>
              <a:xfrm>
                <a:off x="1475330" y="3685115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>
                <a:extLst>
                  <a:ext uri="{FF2B5EF4-FFF2-40B4-BE49-F238E27FC236}">
                    <a16:creationId xmlns:a16="http://schemas.microsoft.com/office/drawing/2014/main" xmlns="" id="{CED46B52-F75E-4452-BDAC-21E03A90CA4F}"/>
                  </a:ext>
                </a:extLst>
              </p:cNvPr>
              <p:cNvSpPr/>
              <p:nvPr/>
            </p:nvSpPr>
            <p:spPr>
              <a:xfrm>
                <a:off x="931426" y="4136417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>
                <a:extLst>
                  <a:ext uri="{FF2B5EF4-FFF2-40B4-BE49-F238E27FC236}">
                    <a16:creationId xmlns:a16="http://schemas.microsoft.com/office/drawing/2014/main" xmlns="" id="{557EB2F9-2D8C-430E-80A9-7883F10D6557}"/>
                  </a:ext>
                </a:extLst>
              </p:cNvPr>
              <p:cNvSpPr/>
              <p:nvPr/>
            </p:nvSpPr>
            <p:spPr>
              <a:xfrm>
                <a:off x="2077447" y="4132593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椭圆 118">
                <a:extLst>
                  <a:ext uri="{FF2B5EF4-FFF2-40B4-BE49-F238E27FC236}">
                    <a16:creationId xmlns:a16="http://schemas.microsoft.com/office/drawing/2014/main" xmlns="" id="{557EB2F9-2D8C-430E-80A9-7883F10D6557}"/>
                  </a:ext>
                </a:extLst>
              </p:cNvPr>
              <p:cNvSpPr/>
              <p:nvPr/>
            </p:nvSpPr>
            <p:spPr>
              <a:xfrm>
                <a:off x="1510623" y="4131124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xmlns="" id="{22295B37-8FAB-4B4E-9981-428395AD7CFB}"/>
                </a:ext>
              </a:extLst>
            </p:cNvPr>
            <p:cNvSpPr txBox="1"/>
            <p:nvPr/>
          </p:nvSpPr>
          <p:spPr>
            <a:xfrm>
              <a:off x="3578866" y="3571677"/>
              <a:ext cx="1343451" cy="524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i="1" dirty="0" smtClean="0">
                  <a:latin typeface="+mj-lt"/>
                  <a:cs typeface="Times New Roman" panose="02020603050405020304" pitchFamily="18" charset="0"/>
                </a:rPr>
                <a:t>Result</a:t>
              </a:r>
            </a:p>
            <a:p>
              <a:r>
                <a:rPr lang="en-US" altLang="zh-CN" b="1" i="1" dirty="0" smtClean="0">
                  <a:latin typeface="+mj-lt"/>
                  <a:cs typeface="Times New Roman" panose="02020603050405020304" pitchFamily="18" charset="0"/>
                </a:rPr>
                <a:t>Ratio=4</a:t>
              </a:r>
              <a:endParaRPr lang="zh-CN" altLang="en-US" b="1" i="1" dirty="0">
                <a:latin typeface="+mj-lt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662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690644" y="1205749"/>
            <a:ext cx="4003275" cy="3990294"/>
            <a:chOff x="793808" y="1296597"/>
            <a:chExt cx="3703128" cy="3691120"/>
          </a:xfrm>
        </p:grpSpPr>
        <p:sp>
          <p:nvSpPr>
            <p:cNvPr id="21" name="矩形 20"/>
            <p:cNvSpPr/>
            <p:nvPr/>
          </p:nvSpPr>
          <p:spPr>
            <a:xfrm rot="5400000">
              <a:off x="4051651" y="1363854"/>
              <a:ext cx="132977" cy="75759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5400000">
              <a:off x="1106116" y="4056807"/>
              <a:ext cx="132977" cy="75759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 rot="5400000">
              <a:off x="1815718" y="3742293"/>
              <a:ext cx="132977" cy="59943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 rot="5400000">
              <a:off x="1027041" y="1975228"/>
              <a:ext cx="132977" cy="57542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805816" y="1296597"/>
              <a:ext cx="3691120" cy="3691120"/>
              <a:chOff x="646068" y="1109663"/>
              <a:chExt cx="4165688" cy="4165688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2199106" y="1968444"/>
                <a:ext cx="1709023" cy="1083892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646068" y="1109663"/>
                <a:ext cx="4165688" cy="4165688"/>
                <a:chOff x="2718147" y="200416"/>
                <a:chExt cx="5736922" cy="5736922"/>
              </a:xfrm>
            </p:grpSpPr>
            <p:sp>
              <p:nvSpPr>
                <p:cNvPr id="28" name="矩形 27"/>
                <p:cNvSpPr/>
                <p:nvPr/>
              </p:nvSpPr>
              <p:spPr>
                <a:xfrm>
                  <a:off x="4753627" y="200416"/>
                  <a:ext cx="206680" cy="5736922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 rot="5400000">
                  <a:off x="6604348" y="1128456"/>
                  <a:ext cx="206680" cy="3494762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 rot="5400000">
                  <a:off x="3632547" y="2289897"/>
                  <a:ext cx="206680" cy="20354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7107268" y="200416"/>
                  <a:ext cx="206680" cy="257208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>
                  <a:off x="6350348" y="2979177"/>
                  <a:ext cx="206680" cy="295816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3612506" y="200416"/>
                  <a:ext cx="206680" cy="300388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3819186" y="3410978"/>
                  <a:ext cx="206680" cy="252636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 rot="5400000">
                  <a:off x="5930448" y="309636"/>
                  <a:ext cx="206680" cy="214696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 rot="5400000">
                  <a:off x="7402708" y="3109516"/>
                  <a:ext cx="206680" cy="189804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 rot="5400000">
                  <a:off x="5551987" y="3937557"/>
                  <a:ext cx="206680" cy="139004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2718147" y="200416"/>
                  <a:ext cx="5736922" cy="5736922"/>
                </a:xfrm>
                <a:prstGeom prst="rect">
                  <a:avLst/>
                </a:prstGeom>
                <a:noFill/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39" name="矩形 38"/>
            <p:cNvSpPr/>
            <p:nvPr/>
          </p:nvSpPr>
          <p:spPr>
            <a:xfrm rot="5400000">
              <a:off x="1747451" y="2191823"/>
              <a:ext cx="132977" cy="59943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Divide: </a:t>
            </a:r>
            <a:r>
              <a:rPr lang="en-US" altLang="zh-CN" dirty="0"/>
              <a:t>Subdivide the sampling plane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6" name="右箭头 15"/>
          <p:cNvSpPr/>
          <p:nvPr/>
        </p:nvSpPr>
        <p:spPr>
          <a:xfrm rot="20154499">
            <a:off x="3231570" y="1811334"/>
            <a:ext cx="2209954" cy="107684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内容占位符 2"/>
          <p:cNvSpPr>
            <a:spLocks noGrp="1"/>
          </p:cNvSpPr>
          <p:nvPr>
            <p:ph idx="1"/>
          </p:nvPr>
        </p:nvSpPr>
        <p:spPr>
          <a:xfrm>
            <a:off x="5435716" y="1176338"/>
            <a:ext cx="3053842" cy="566313"/>
          </a:xfrm>
        </p:spPr>
        <p:txBody>
          <a:bodyPr/>
          <a:lstStyle/>
          <a:p>
            <a:r>
              <a:rPr lang="en-US" altLang="zh-CN" dirty="0" smtClean="0"/>
              <a:t>Building blocks of the sampling plane.</a:t>
            </a:r>
          </a:p>
        </p:txBody>
      </p:sp>
      <p:sp>
        <p:nvSpPr>
          <p:cNvPr id="18" name="右箭头 17"/>
          <p:cNvSpPr/>
          <p:nvPr/>
        </p:nvSpPr>
        <p:spPr>
          <a:xfrm rot="20892531">
            <a:off x="3304065" y="3143955"/>
            <a:ext cx="2069604" cy="113882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内容占位符 2"/>
          <p:cNvSpPr txBox="1">
            <a:spLocks/>
          </p:cNvSpPr>
          <p:nvPr/>
        </p:nvSpPr>
        <p:spPr>
          <a:xfrm>
            <a:off x="5435716" y="2694142"/>
            <a:ext cx="3053842" cy="566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37160" indent="-137160" algn="l" defTabSz="685800" rtl="0" eaLnBrk="1" latinLnBrk="0" hangingPunct="1">
              <a:lnSpc>
                <a:spcPct val="95000"/>
              </a:lnSpc>
              <a:spcBef>
                <a:spcPts val="1050"/>
              </a:spcBef>
              <a:spcAft>
                <a:spcPts val="15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600" kern="1200" spc="8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Conflict area that will be processed in conquering.</a:t>
            </a:r>
          </a:p>
        </p:txBody>
      </p:sp>
    </p:spTree>
    <p:extLst>
      <p:ext uri="{BB962C8B-B14F-4D97-AF65-F5344CB8AC3E}">
        <p14:creationId xmlns:p14="http://schemas.microsoft.com/office/powerpoint/2010/main" val="196512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rot="5400000">
            <a:off x="7634224" y="1256013"/>
            <a:ext cx="132977" cy="7575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 rot="5400000">
            <a:off x="4688689" y="3948966"/>
            <a:ext cx="132977" cy="7575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 rot="5400000">
            <a:off x="5398291" y="3634452"/>
            <a:ext cx="132977" cy="599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 rot="5400000">
            <a:off x="4609614" y="1867387"/>
            <a:ext cx="132977" cy="5754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Tiling: Filling building block with samples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46" y="1188756"/>
            <a:ext cx="3658197" cy="375606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4388389" y="1188756"/>
            <a:ext cx="3691120" cy="3691120"/>
            <a:chOff x="646068" y="1109663"/>
            <a:chExt cx="4165688" cy="4165688"/>
          </a:xfrm>
        </p:grpSpPr>
        <p:sp>
          <p:nvSpPr>
            <p:cNvPr id="5" name="矩形 4"/>
            <p:cNvSpPr/>
            <p:nvPr/>
          </p:nvSpPr>
          <p:spPr>
            <a:xfrm>
              <a:off x="2199106" y="1968444"/>
              <a:ext cx="1709023" cy="1083892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646068" y="1109663"/>
              <a:ext cx="4165688" cy="4165688"/>
              <a:chOff x="2718147" y="200416"/>
              <a:chExt cx="5736922" cy="5736922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753627" y="200416"/>
                <a:ext cx="206680" cy="573692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 rot="5400000">
                <a:off x="6604348" y="1128456"/>
                <a:ext cx="206680" cy="349476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 rot="5400000">
                <a:off x="3632547" y="2289897"/>
                <a:ext cx="206680" cy="2035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7107268" y="200416"/>
                <a:ext cx="206680" cy="257208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6350348" y="2979177"/>
                <a:ext cx="206680" cy="295816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3612506" y="200416"/>
                <a:ext cx="206680" cy="300388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3819186" y="3410978"/>
                <a:ext cx="206680" cy="252636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 rot="5400000">
                <a:off x="5930448" y="309636"/>
                <a:ext cx="206680" cy="214696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 rot="5400000">
                <a:off x="7402708" y="3109516"/>
                <a:ext cx="206680" cy="189804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 rot="5400000">
                <a:off x="5551987" y="3937557"/>
                <a:ext cx="206680" cy="139004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2718147" y="200416"/>
                <a:ext cx="5736922" cy="5736922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0" name="矩形 19"/>
          <p:cNvSpPr/>
          <p:nvPr/>
        </p:nvSpPr>
        <p:spPr>
          <a:xfrm rot="5400000">
            <a:off x="5330024" y="2083982"/>
            <a:ext cx="132977" cy="599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/>
          <a:srcRect l="2432" t="16700" r="16245" b="31736"/>
          <a:stretch/>
        </p:blipFill>
        <p:spPr>
          <a:xfrm>
            <a:off x="535164" y="1818475"/>
            <a:ext cx="2970230" cy="1934375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5764499" y="1955409"/>
            <a:ext cx="1522566" cy="951914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76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48941 0.059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79" y="2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941 0.05916 L 1.94444E-6 -1.1111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62" y="-280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49202 -0.06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1" y="-3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4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Tiling: Filling building block with samples 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338106" y="1373250"/>
            <a:ext cx="7877778" cy="3838780"/>
            <a:chOff x="984250" y="1439708"/>
            <a:chExt cx="7877778" cy="383878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/>
            <a:srcRect l="9097" t="20608" r="8041" b="7882"/>
            <a:stretch/>
          </p:blipFill>
          <p:spPr>
            <a:xfrm>
              <a:off x="5061435" y="1439708"/>
              <a:ext cx="3800593" cy="3499605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4250" y="1439708"/>
              <a:ext cx="2305802" cy="2367486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1915467" y="1439708"/>
              <a:ext cx="778606" cy="135756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229542" y="2615100"/>
              <a:ext cx="778606" cy="8097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602605" y="2897360"/>
              <a:ext cx="1249709" cy="8097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65675" y="1946480"/>
              <a:ext cx="484042" cy="8097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/>
            <a:srcRect l="40082" r="25680" b="41459"/>
            <a:stretch/>
          </p:blipFill>
          <p:spPr>
            <a:xfrm>
              <a:off x="3504850" y="1439708"/>
              <a:ext cx="789451" cy="1357569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3511847" y="1439708"/>
              <a:ext cx="778606" cy="135756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/>
            <a:srcRect l="54031" t="49939" r="12261" b="16802"/>
            <a:stretch/>
          </p:blipFill>
          <p:spPr>
            <a:xfrm>
              <a:off x="3505428" y="3154680"/>
              <a:ext cx="777240" cy="787400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3504850" y="3147778"/>
              <a:ext cx="778606" cy="8097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/>
            <a:srcRect l="26934" t="61891" r="19090" b="4421"/>
            <a:stretch/>
          </p:blipFill>
          <p:spPr>
            <a:xfrm>
              <a:off x="2045452" y="4007359"/>
              <a:ext cx="1244600" cy="797560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2042777" y="3999761"/>
              <a:ext cx="1249709" cy="8097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/>
            <a:srcRect l="8206" t="21370" r="71084" b="44513"/>
            <a:stretch/>
          </p:blipFill>
          <p:spPr>
            <a:xfrm>
              <a:off x="1016617" y="4007359"/>
              <a:ext cx="477520" cy="807720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1008812" y="4008199"/>
              <a:ext cx="484042" cy="8097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燕尾形箭头 18"/>
            <p:cNvSpPr/>
            <p:nvPr/>
          </p:nvSpPr>
          <p:spPr>
            <a:xfrm>
              <a:off x="2618845" y="1870408"/>
              <a:ext cx="982875" cy="294640"/>
            </a:xfrm>
            <a:prstGeom prst="notchedRightArrow">
              <a:avLst/>
            </a:prstGeom>
            <a:solidFill>
              <a:srgbClr val="EBFF3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燕尾形箭头 19"/>
            <p:cNvSpPr/>
            <p:nvPr/>
          </p:nvSpPr>
          <p:spPr>
            <a:xfrm rot="1800000">
              <a:off x="2841450" y="3088522"/>
              <a:ext cx="982875" cy="294640"/>
            </a:xfrm>
            <a:prstGeom prst="notchedRightArrow">
              <a:avLst/>
            </a:prstGeom>
            <a:solidFill>
              <a:srgbClr val="EBFF3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燕尾形箭头 20"/>
            <p:cNvSpPr/>
            <p:nvPr/>
          </p:nvSpPr>
          <p:spPr>
            <a:xfrm rot="3600000">
              <a:off x="1862131" y="3759956"/>
              <a:ext cx="982875" cy="294640"/>
            </a:xfrm>
            <a:prstGeom prst="notchedRightArrow">
              <a:avLst/>
            </a:prstGeom>
            <a:solidFill>
              <a:srgbClr val="EBFF3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燕尾形箭头 21"/>
            <p:cNvSpPr/>
            <p:nvPr/>
          </p:nvSpPr>
          <p:spPr>
            <a:xfrm rot="5765010">
              <a:off x="414220" y="3260698"/>
              <a:ext cx="1769947" cy="294640"/>
            </a:xfrm>
            <a:prstGeom prst="notchedRightArrow">
              <a:avLst/>
            </a:prstGeom>
            <a:solidFill>
              <a:srgbClr val="EBFF3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右箭头 22"/>
            <p:cNvSpPr/>
            <p:nvPr/>
          </p:nvSpPr>
          <p:spPr>
            <a:xfrm>
              <a:off x="4507497" y="2615100"/>
              <a:ext cx="479939" cy="93328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567002" y="489551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741158" y="4909156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708951" y="933255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MPS Pattern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041815" y="1598128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Clipping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 rot="1800000">
            <a:off x="2331477" y="2823117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Clipping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 rot="3600000">
            <a:off x="1478921" y="3521584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Clipping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 rot="16636468">
            <a:off x="26846" y="3043851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Clipping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215138" y="1017331"/>
            <a:ext cx="2472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Tilled Sampling Domain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979146" y="1729258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Tile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998735" y="3298952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Tile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747277" y="4188471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Tile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21317" y="4160095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Tile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600256" y="1451667"/>
            <a:ext cx="466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Tile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048174" y="1451667"/>
            <a:ext cx="466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Tile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600256" y="1951104"/>
            <a:ext cx="466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Tile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113930" y="1965043"/>
            <a:ext cx="466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Tile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6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Tiling: Filling building block with samples 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50800" y="1144730"/>
            <a:ext cx="8324402" cy="4100370"/>
            <a:chOff x="801077" y="724421"/>
            <a:chExt cx="9711041" cy="4783390"/>
          </a:xfrm>
        </p:grpSpPr>
        <p:sp>
          <p:nvSpPr>
            <p:cNvPr id="5" name="文本框 4"/>
            <p:cNvSpPr txBox="1"/>
            <p:nvPr/>
          </p:nvSpPr>
          <p:spPr>
            <a:xfrm>
              <a:off x="2838700" y="5138479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994899" y="5138479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/>
            <a:srcRect l="9942" t="6500" r="9228" b="7113"/>
            <a:stretch/>
          </p:blipFill>
          <p:spPr>
            <a:xfrm>
              <a:off x="801077" y="724421"/>
              <a:ext cx="4529216" cy="45212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l="10354" t="6635" r="8815" b="8186"/>
            <a:stretch/>
          </p:blipFill>
          <p:spPr>
            <a:xfrm>
              <a:off x="5931651" y="724421"/>
              <a:ext cx="4580467" cy="45042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65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BFB4F58-B6B3-4543-AC5F-143244C67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97" y="-45064"/>
            <a:ext cx="7654989" cy="628454"/>
          </a:xfrm>
        </p:spPr>
        <p:txBody>
          <a:bodyPr/>
          <a:lstStyle/>
          <a:p>
            <a:r>
              <a:rPr lang="en-US" altLang="zh-CN" dirty="0" smtClean="0"/>
              <a:t>Conquering: Outline</a:t>
            </a:r>
            <a:endParaRPr lang="zh-CN" altLang="en-US" dirty="0"/>
          </a:p>
        </p:txBody>
      </p:sp>
      <p:grpSp>
        <p:nvGrpSpPr>
          <p:cNvPr id="386" name="组合 385"/>
          <p:cNvGrpSpPr/>
          <p:nvPr/>
        </p:nvGrpSpPr>
        <p:grpSpPr>
          <a:xfrm>
            <a:off x="1490587" y="583390"/>
            <a:ext cx="2377471" cy="2584370"/>
            <a:chOff x="753987" y="583390"/>
            <a:chExt cx="2377471" cy="2584370"/>
          </a:xfrm>
        </p:grpSpPr>
        <p:grpSp>
          <p:nvGrpSpPr>
            <p:cNvPr id="384" name="组合 383"/>
            <p:cNvGrpSpPr/>
            <p:nvPr/>
          </p:nvGrpSpPr>
          <p:grpSpPr>
            <a:xfrm>
              <a:off x="753987" y="776808"/>
              <a:ext cx="1152437" cy="2389365"/>
              <a:chOff x="461887" y="652831"/>
              <a:chExt cx="1152437" cy="2389365"/>
            </a:xfrm>
          </p:grpSpPr>
          <p:grpSp>
            <p:nvGrpSpPr>
              <p:cNvPr id="381" name="组合 380"/>
              <p:cNvGrpSpPr/>
              <p:nvPr/>
            </p:nvGrpSpPr>
            <p:grpSpPr>
              <a:xfrm>
                <a:off x="461887" y="834650"/>
                <a:ext cx="1152437" cy="2207546"/>
                <a:chOff x="461887" y="834650"/>
                <a:chExt cx="1152437" cy="2207546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582537" y="919297"/>
                  <a:ext cx="80909" cy="809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" name="椭圆 5"/>
                <p:cNvSpPr/>
                <p:nvPr/>
              </p:nvSpPr>
              <p:spPr>
                <a:xfrm>
                  <a:off x="755387" y="919297"/>
                  <a:ext cx="80909" cy="809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" name="椭圆 6"/>
                <p:cNvSpPr/>
                <p:nvPr/>
              </p:nvSpPr>
              <p:spPr>
                <a:xfrm>
                  <a:off x="1028885" y="919297"/>
                  <a:ext cx="80909" cy="809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" name="椭圆 7"/>
                <p:cNvSpPr/>
                <p:nvPr/>
              </p:nvSpPr>
              <p:spPr>
                <a:xfrm>
                  <a:off x="1186956" y="1046176"/>
                  <a:ext cx="80909" cy="809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椭圆 8"/>
                <p:cNvSpPr/>
                <p:nvPr/>
              </p:nvSpPr>
              <p:spPr>
                <a:xfrm>
                  <a:off x="1106047" y="1190987"/>
                  <a:ext cx="80909" cy="809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886734" y="1110077"/>
                  <a:ext cx="80909" cy="809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648196" y="1182000"/>
                  <a:ext cx="80909" cy="809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椭圆 11"/>
                <p:cNvSpPr/>
                <p:nvPr/>
              </p:nvSpPr>
              <p:spPr>
                <a:xfrm>
                  <a:off x="582535" y="1431019"/>
                  <a:ext cx="80909" cy="809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椭圆 12"/>
                <p:cNvSpPr/>
                <p:nvPr/>
              </p:nvSpPr>
              <p:spPr>
                <a:xfrm>
                  <a:off x="767338" y="1375853"/>
                  <a:ext cx="80909" cy="809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椭圆 13"/>
                <p:cNvSpPr/>
                <p:nvPr/>
              </p:nvSpPr>
              <p:spPr>
                <a:xfrm>
                  <a:off x="1019653" y="1462580"/>
                  <a:ext cx="80909" cy="809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椭圆 14"/>
                <p:cNvSpPr/>
                <p:nvPr/>
              </p:nvSpPr>
              <p:spPr>
                <a:xfrm>
                  <a:off x="959464" y="1274890"/>
                  <a:ext cx="80909" cy="809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椭圆 15"/>
                <p:cNvSpPr/>
                <p:nvPr/>
              </p:nvSpPr>
              <p:spPr>
                <a:xfrm>
                  <a:off x="1199922" y="1358450"/>
                  <a:ext cx="80909" cy="809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1201221" y="1604769"/>
                  <a:ext cx="80909" cy="809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848247" y="1566633"/>
                  <a:ext cx="80909" cy="809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>
                  <a:off x="652183" y="1632030"/>
                  <a:ext cx="80909" cy="809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椭圆 19"/>
                <p:cNvSpPr/>
                <p:nvPr/>
              </p:nvSpPr>
              <p:spPr>
                <a:xfrm>
                  <a:off x="559422" y="1814142"/>
                  <a:ext cx="80909" cy="809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椭圆 20"/>
                <p:cNvSpPr/>
                <p:nvPr/>
              </p:nvSpPr>
              <p:spPr>
                <a:xfrm>
                  <a:off x="807792" y="1895051"/>
                  <a:ext cx="80909" cy="809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919672" y="1732562"/>
                  <a:ext cx="80909" cy="809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椭圆 22"/>
                <p:cNvSpPr/>
                <p:nvPr/>
              </p:nvSpPr>
              <p:spPr>
                <a:xfrm>
                  <a:off x="1023170" y="1867110"/>
                  <a:ext cx="80909" cy="809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椭圆 23"/>
                <p:cNvSpPr/>
                <p:nvPr/>
              </p:nvSpPr>
              <p:spPr>
                <a:xfrm>
                  <a:off x="1216156" y="1803181"/>
                  <a:ext cx="80909" cy="809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942749" y="2104346"/>
                  <a:ext cx="80909" cy="809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631527" y="1969541"/>
                  <a:ext cx="80909" cy="809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椭圆 26"/>
                <p:cNvSpPr/>
                <p:nvPr/>
              </p:nvSpPr>
              <p:spPr>
                <a:xfrm>
                  <a:off x="599876" y="2204500"/>
                  <a:ext cx="80909" cy="809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椭圆 27"/>
                <p:cNvSpPr/>
                <p:nvPr/>
              </p:nvSpPr>
              <p:spPr>
                <a:xfrm>
                  <a:off x="767338" y="2183013"/>
                  <a:ext cx="80909" cy="809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椭圆 28"/>
                <p:cNvSpPr/>
                <p:nvPr/>
              </p:nvSpPr>
              <p:spPr>
                <a:xfrm>
                  <a:off x="854102" y="2361828"/>
                  <a:ext cx="80909" cy="809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1066750" y="2264199"/>
                  <a:ext cx="80909" cy="809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椭圆 30"/>
                <p:cNvSpPr/>
                <p:nvPr/>
              </p:nvSpPr>
              <p:spPr>
                <a:xfrm>
                  <a:off x="1212414" y="2348927"/>
                  <a:ext cx="80909" cy="809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1112182" y="2536257"/>
                  <a:ext cx="80909" cy="809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椭圆 32"/>
                <p:cNvSpPr/>
                <p:nvPr/>
              </p:nvSpPr>
              <p:spPr>
                <a:xfrm>
                  <a:off x="910430" y="2549331"/>
                  <a:ext cx="80909" cy="809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椭圆 33"/>
                <p:cNvSpPr/>
                <p:nvPr/>
              </p:nvSpPr>
              <p:spPr>
                <a:xfrm>
                  <a:off x="690950" y="2584524"/>
                  <a:ext cx="80909" cy="809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椭圆 34"/>
                <p:cNvSpPr/>
                <p:nvPr/>
              </p:nvSpPr>
              <p:spPr>
                <a:xfrm>
                  <a:off x="591002" y="2431801"/>
                  <a:ext cx="80909" cy="809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" name="椭圆 35"/>
                <p:cNvSpPr/>
                <p:nvPr/>
              </p:nvSpPr>
              <p:spPr>
                <a:xfrm>
                  <a:off x="1492635" y="1000204"/>
                  <a:ext cx="80909" cy="809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椭圆 36"/>
                <p:cNvSpPr/>
                <p:nvPr/>
              </p:nvSpPr>
              <p:spPr>
                <a:xfrm>
                  <a:off x="1308320" y="882426"/>
                  <a:ext cx="80909" cy="809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>
                  <a:off x="1344585" y="1181723"/>
                  <a:ext cx="80909" cy="809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1409027" y="1358450"/>
                  <a:ext cx="80909" cy="809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1459925" y="1515424"/>
                  <a:ext cx="80909" cy="809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椭圆 40"/>
                <p:cNvSpPr/>
                <p:nvPr/>
              </p:nvSpPr>
              <p:spPr>
                <a:xfrm>
                  <a:off x="1348773" y="1670059"/>
                  <a:ext cx="80909" cy="809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" name="椭圆 41"/>
                <p:cNvSpPr/>
                <p:nvPr/>
              </p:nvSpPr>
              <p:spPr>
                <a:xfrm>
                  <a:off x="1432396" y="1885571"/>
                  <a:ext cx="80909" cy="809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椭圆 42"/>
                <p:cNvSpPr/>
                <p:nvPr/>
              </p:nvSpPr>
              <p:spPr>
                <a:xfrm>
                  <a:off x="1390023" y="2117942"/>
                  <a:ext cx="80909" cy="809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椭圆 43"/>
                <p:cNvSpPr/>
                <p:nvPr/>
              </p:nvSpPr>
              <p:spPr>
                <a:xfrm>
                  <a:off x="1409027" y="2350891"/>
                  <a:ext cx="80909" cy="809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椭圆 44"/>
                <p:cNvSpPr/>
                <p:nvPr/>
              </p:nvSpPr>
              <p:spPr>
                <a:xfrm>
                  <a:off x="1339196" y="2573665"/>
                  <a:ext cx="80909" cy="809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0" name="椭圆 89"/>
                <p:cNvSpPr/>
                <p:nvPr/>
              </p:nvSpPr>
              <p:spPr>
                <a:xfrm>
                  <a:off x="1201221" y="2033012"/>
                  <a:ext cx="80909" cy="809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" name="矩形 90"/>
                <p:cNvSpPr/>
                <p:nvPr/>
              </p:nvSpPr>
              <p:spPr>
                <a:xfrm>
                  <a:off x="461887" y="834650"/>
                  <a:ext cx="1152437" cy="1908260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3" name="文本框 182"/>
                <p:cNvSpPr txBox="1"/>
                <p:nvPr/>
              </p:nvSpPr>
              <p:spPr>
                <a:xfrm>
                  <a:off x="731798" y="2733778"/>
                  <a:ext cx="633250" cy="3084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Tile A</a:t>
                  </a:r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89" name="右箭头 188"/>
              <p:cNvSpPr/>
              <p:nvPr/>
            </p:nvSpPr>
            <p:spPr>
              <a:xfrm>
                <a:off x="1168217" y="652831"/>
                <a:ext cx="267041" cy="132272"/>
              </a:xfrm>
              <a:prstGeom prst="rightArrow">
                <a:avLst>
                  <a:gd name="adj1" fmla="val 50000"/>
                  <a:gd name="adj2" fmla="val 34309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3" name="组合 382"/>
            <p:cNvGrpSpPr/>
            <p:nvPr/>
          </p:nvGrpSpPr>
          <p:grpSpPr>
            <a:xfrm>
              <a:off x="1979021" y="795580"/>
              <a:ext cx="1152437" cy="2372180"/>
              <a:chOff x="1686921" y="671603"/>
              <a:chExt cx="1152437" cy="2372180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1896610" y="952733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2159674" y="989507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2025509" y="1081451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1863290" y="1114547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1766802" y="1253292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1750609" y="2004815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1782380" y="2244792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1801219" y="2484770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2078361" y="2525485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1929216" y="2364946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2025509" y="2218288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1989167" y="2058990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1796176" y="1787002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1841673" y="1621808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1942676" y="1489312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2017199" y="1291000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2267599" y="1269712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2424187" y="1176543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2398651" y="1000541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2648949" y="1040995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2614556" y="1212587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2468554" y="1346491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2169225" y="1434178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2184136" y="1612205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2036824" y="1712596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2198952" y="1794031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2011193" y="1883462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2306039" y="1971804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2161327" y="2070733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2267599" y="2199321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2152537" y="2341790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2413907" y="2356890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2306037" y="2582420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2467775" y="2579870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2576347" y="2430062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2654063" y="2255770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2446126" y="2174861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2548066" y="2030279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2464641" y="1877778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2387826" y="1709506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2413026" y="1544463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2623661" y="1567473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2576346" y="1726910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2707576" y="1812519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1686921" y="837809"/>
                <a:ext cx="1152437" cy="190826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文本框 183"/>
              <p:cNvSpPr txBox="1"/>
              <p:nvPr/>
            </p:nvSpPr>
            <p:spPr>
              <a:xfrm>
                <a:off x="1942055" y="2735365"/>
                <a:ext cx="633571" cy="308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Tile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右箭头 189"/>
              <p:cNvSpPr/>
              <p:nvPr/>
            </p:nvSpPr>
            <p:spPr>
              <a:xfrm rot="10800000">
                <a:off x="1885496" y="671603"/>
                <a:ext cx="267041" cy="132272"/>
              </a:xfrm>
              <a:prstGeom prst="rightArrow">
                <a:avLst>
                  <a:gd name="adj1" fmla="val 50000"/>
                  <a:gd name="adj2" fmla="val 34309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1" name="文本框 190"/>
            <p:cNvSpPr txBox="1"/>
            <p:nvPr/>
          </p:nvSpPr>
          <p:spPr>
            <a:xfrm>
              <a:off x="1609031" y="583390"/>
              <a:ext cx="716091" cy="269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Conquer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5" name="组合 384"/>
          <p:cNvGrpSpPr/>
          <p:nvPr/>
        </p:nvGrpSpPr>
        <p:grpSpPr>
          <a:xfrm>
            <a:off x="4219993" y="634876"/>
            <a:ext cx="2085557" cy="2512498"/>
            <a:chOff x="3483393" y="634876"/>
            <a:chExt cx="2085557" cy="2512498"/>
          </a:xfrm>
        </p:grpSpPr>
        <p:sp>
          <p:nvSpPr>
            <p:cNvPr id="94" name="椭圆 93"/>
            <p:cNvSpPr/>
            <p:nvPr/>
          </p:nvSpPr>
          <p:spPr>
            <a:xfrm>
              <a:off x="3604043" y="1046433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>
            <a:xfrm>
              <a:off x="3776892" y="1046433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>
            <a:xfrm>
              <a:off x="4050391" y="1046433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>
              <a:off x="4208462" y="1173312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>
            <a:xfrm>
              <a:off x="4127553" y="1318122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>
              <a:off x="3908239" y="1237212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>
              <a:off x="3669702" y="1309135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椭圆 100"/>
            <p:cNvSpPr/>
            <p:nvPr/>
          </p:nvSpPr>
          <p:spPr>
            <a:xfrm>
              <a:off x="3604041" y="1558155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>
            <a:xfrm>
              <a:off x="3788844" y="1502989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椭圆 102"/>
            <p:cNvSpPr/>
            <p:nvPr/>
          </p:nvSpPr>
          <p:spPr>
            <a:xfrm>
              <a:off x="4041159" y="1589716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>
            <a:xfrm>
              <a:off x="3980970" y="1402026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椭圆 104"/>
            <p:cNvSpPr/>
            <p:nvPr/>
          </p:nvSpPr>
          <p:spPr>
            <a:xfrm>
              <a:off x="4221428" y="1485585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>
            <a:xfrm>
              <a:off x="4222727" y="1731905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椭圆 106"/>
            <p:cNvSpPr/>
            <p:nvPr/>
          </p:nvSpPr>
          <p:spPr>
            <a:xfrm>
              <a:off x="3869753" y="1693769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椭圆 107"/>
            <p:cNvSpPr/>
            <p:nvPr/>
          </p:nvSpPr>
          <p:spPr>
            <a:xfrm>
              <a:off x="3673689" y="1759166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椭圆 108"/>
            <p:cNvSpPr/>
            <p:nvPr/>
          </p:nvSpPr>
          <p:spPr>
            <a:xfrm>
              <a:off x="3580928" y="1941278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椭圆 109"/>
            <p:cNvSpPr/>
            <p:nvPr/>
          </p:nvSpPr>
          <p:spPr>
            <a:xfrm>
              <a:off x="3829298" y="2022187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椭圆 110"/>
            <p:cNvSpPr/>
            <p:nvPr/>
          </p:nvSpPr>
          <p:spPr>
            <a:xfrm>
              <a:off x="3941178" y="1859698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椭圆 111"/>
            <p:cNvSpPr/>
            <p:nvPr/>
          </p:nvSpPr>
          <p:spPr>
            <a:xfrm>
              <a:off x="4044676" y="1994246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4237662" y="1930317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椭圆 113"/>
            <p:cNvSpPr/>
            <p:nvPr/>
          </p:nvSpPr>
          <p:spPr>
            <a:xfrm>
              <a:off x="3964255" y="2231482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3653033" y="2096677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3621382" y="2331636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椭圆 116"/>
            <p:cNvSpPr/>
            <p:nvPr/>
          </p:nvSpPr>
          <p:spPr>
            <a:xfrm>
              <a:off x="3788844" y="2310149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>
            <a:xfrm>
              <a:off x="3875608" y="2488964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>
            <a:xfrm>
              <a:off x="4088256" y="2391335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>
            <a:xfrm>
              <a:off x="4233920" y="2476063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椭圆 120"/>
            <p:cNvSpPr/>
            <p:nvPr/>
          </p:nvSpPr>
          <p:spPr>
            <a:xfrm>
              <a:off x="4133688" y="2663393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椭圆 121"/>
            <p:cNvSpPr/>
            <p:nvPr/>
          </p:nvSpPr>
          <p:spPr>
            <a:xfrm>
              <a:off x="3931936" y="2676467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>
              <a:off x="3712456" y="2711660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椭圆 123"/>
            <p:cNvSpPr/>
            <p:nvPr/>
          </p:nvSpPr>
          <p:spPr>
            <a:xfrm>
              <a:off x="3612508" y="2558936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椭圆 124"/>
            <p:cNvSpPr/>
            <p:nvPr/>
          </p:nvSpPr>
          <p:spPr>
            <a:xfrm>
              <a:off x="4514141" y="1127340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椭圆 125"/>
            <p:cNvSpPr/>
            <p:nvPr/>
          </p:nvSpPr>
          <p:spPr>
            <a:xfrm>
              <a:off x="4329826" y="1009562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椭圆 126"/>
            <p:cNvSpPr/>
            <p:nvPr/>
          </p:nvSpPr>
          <p:spPr>
            <a:xfrm>
              <a:off x="4366091" y="1308858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椭圆 127"/>
            <p:cNvSpPr/>
            <p:nvPr/>
          </p:nvSpPr>
          <p:spPr>
            <a:xfrm>
              <a:off x="4430533" y="1485585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椭圆 128"/>
            <p:cNvSpPr/>
            <p:nvPr/>
          </p:nvSpPr>
          <p:spPr>
            <a:xfrm>
              <a:off x="4481431" y="1642560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>
              <a:off x="4370279" y="1797195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椭圆 130"/>
            <p:cNvSpPr/>
            <p:nvPr/>
          </p:nvSpPr>
          <p:spPr>
            <a:xfrm>
              <a:off x="4453902" y="2012706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椭圆 131"/>
            <p:cNvSpPr/>
            <p:nvPr/>
          </p:nvSpPr>
          <p:spPr>
            <a:xfrm>
              <a:off x="4411529" y="2245077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椭圆 132"/>
            <p:cNvSpPr/>
            <p:nvPr/>
          </p:nvSpPr>
          <p:spPr>
            <a:xfrm>
              <a:off x="4430533" y="2478027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椭圆 133"/>
            <p:cNvSpPr/>
            <p:nvPr/>
          </p:nvSpPr>
          <p:spPr>
            <a:xfrm>
              <a:off x="4360702" y="2700801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椭圆 134"/>
            <p:cNvSpPr/>
            <p:nvPr/>
          </p:nvSpPr>
          <p:spPr>
            <a:xfrm>
              <a:off x="4626202" y="1071773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椭圆 135"/>
            <p:cNvSpPr/>
            <p:nvPr/>
          </p:nvSpPr>
          <p:spPr>
            <a:xfrm>
              <a:off x="4889266" y="1108548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椭圆 136"/>
            <p:cNvSpPr/>
            <p:nvPr/>
          </p:nvSpPr>
          <p:spPr>
            <a:xfrm>
              <a:off x="4755100" y="1200491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椭圆 137"/>
            <p:cNvSpPr/>
            <p:nvPr/>
          </p:nvSpPr>
          <p:spPr>
            <a:xfrm>
              <a:off x="4592881" y="1233588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椭圆 138"/>
            <p:cNvSpPr/>
            <p:nvPr/>
          </p:nvSpPr>
          <p:spPr>
            <a:xfrm>
              <a:off x="4496393" y="1372333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椭圆 139"/>
            <p:cNvSpPr/>
            <p:nvPr/>
          </p:nvSpPr>
          <p:spPr>
            <a:xfrm>
              <a:off x="4480201" y="2123855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椭圆 140"/>
            <p:cNvSpPr/>
            <p:nvPr/>
          </p:nvSpPr>
          <p:spPr>
            <a:xfrm>
              <a:off x="4511972" y="2363833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椭圆 141"/>
            <p:cNvSpPr/>
            <p:nvPr/>
          </p:nvSpPr>
          <p:spPr>
            <a:xfrm>
              <a:off x="4530811" y="2603811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椭圆 142"/>
            <p:cNvSpPr/>
            <p:nvPr/>
          </p:nvSpPr>
          <p:spPr>
            <a:xfrm>
              <a:off x="4807952" y="2644526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椭圆 143"/>
            <p:cNvSpPr/>
            <p:nvPr/>
          </p:nvSpPr>
          <p:spPr>
            <a:xfrm>
              <a:off x="4658807" y="2483986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椭圆 144"/>
            <p:cNvSpPr/>
            <p:nvPr/>
          </p:nvSpPr>
          <p:spPr>
            <a:xfrm>
              <a:off x="4755100" y="2337329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椭圆 145"/>
            <p:cNvSpPr/>
            <p:nvPr/>
          </p:nvSpPr>
          <p:spPr>
            <a:xfrm>
              <a:off x="4718758" y="2178031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椭圆 146"/>
            <p:cNvSpPr/>
            <p:nvPr/>
          </p:nvSpPr>
          <p:spPr>
            <a:xfrm>
              <a:off x="4525768" y="1906043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椭圆 147"/>
            <p:cNvSpPr/>
            <p:nvPr/>
          </p:nvSpPr>
          <p:spPr>
            <a:xfrm>
              <a:off x="4571265" y="1740849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椭圆 148"/>
            <p:cNvSpPr/>
            <p:nvPr/>
          </p:nvSpPr>
          <p:spPr>
            <a:xfrm>
              <a:off x="4672268" y="1608353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椭圆 149"/>
            <p:cNvSpPr/>
            <p:nvPr/>
          </p:nvSpPr>
          <p:spPr>
            <a:xfrm>
              <a:off x="4746791" y="1410040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椭圆 150"/>
            <p:cNvSpPr/>
            <p:nvPr/>
          </p:nvSpPr>
          <p:spPr>
            <a:xfrm>
              <a:off x="4997191" y="1388752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椭圆 151"/>
            <p:cNvSpPr/>
            <p:nvPr/>
          </p:nvSpPr>
          <p:spPr>
            <a:xfrm>
              <a:off x="5153779" y="1295584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椭圆 152"/>
            <p:cNvSpPr/>
            <p:nvPr/>
          </p:nvSpPr>
          <p:spPr>
            <a:xfrm>
              <a:off x="5128243" y="1119582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" name="椭圆 153"/>
            <p:cNvSpPr/>
            <p:nvPr/>
          </p:nvSpPr>
          <p:spPr>
            <a:xfrm>
              <a:off x="5378541" y="1160036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椭圆 154"/>
            <p:cNvSpPr/>
            <p:nvPr/>
          </p:nvSpPr>
          <p:spPr>
            <a:xfrm>
              <a:off x="5344148" y="1331628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椭圆 155"/>
            <p:cNvSpPr/>
            <p:nvPr/>
          </p:nvSpPr>
          <p:spPr>
            <a:xfrm>
              <a:off x="5198146" y="1465531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椭圆 156"/>
            <p:cNvSpPr/>
            <p:nvPr/>
          </p:nvSpPr>
          <p:spPr>
            <a:xfrm>
              <a:off x="4898817" y="1553219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椭圆 157"/>
            <p:cNvSpPr/>
            <p:nvPr/>
          </p:nvSpPr>
          <p:spPr>
            <a:xfrm>
              <a:off x="4913728" y="1731245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椭圆 158"/>
            <p:cNvSpPr/>
            <p:nvPr/>
          </p:nvSpPr>
          <p:spPr>
            <a:xfrm>
              <a:off x="4766416" y="1831636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椭圆 159"/>
            <p:cNvSpPr/>
            <p:nvPr/>
          </p:nvSpPr>
          <p:spPr>
            <a:xfrm>
              <a:off x="4928544" y="1913071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椭圆 160"/>
            <p:cNvSpPr/>
            <p:nvPr/>
          </p:nvSpPr>
          <p:spPr>
            <a:xfrm>
              <a:off x="4740785" y="2002503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椭圆 161"/>
            <p:cNvSpPr/>
            <p:nvPr/>
          </p:nvSpPr>
          <p:spPr>
            <a:xfrm>
              <a:off x="5035630" y="2090844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椭圆 162"/>
            <p:cNvSpPr/>
            <p:nvPr/>
          </p:nvSpPr>
          <p:spPr>
            <a:xfrm>
              <a:off x="4890919" y="2189773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" name="椭圆 163"/>
            <p:cNvSpPr/>
            <p:nvPr/>
          </p:nvSpPr>
          <p:spPr>
            <a:xfrm>
              <a:off x="4997191" y="2318361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5" name="椭圆 164"/>
            <p:cNvSpPr/>
            <p:nvPr/>
          </p:nvSpPr>
          <p:spPr>
            <a:xfrm>
              <a:off x="4882129" y="2460830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6" name="椭圆 165"/>
            <p:cNvSpPr/>
            <p:nvPr/>
          </p:nvSpPr>
          <p:spPr>
            <a:xfrm>
              <a:off x="5143498" y="2475930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椭圆 166"/>
            <p:cNvSpPr/>
            <p:nvPr/>
          </p:nvSpPr>
          <p:spPr>
            <a:xfrm>
              <a:off x="5035629" y="2701461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椭圆 167"/>
            <p:cNvSpPr/>
            <p:nvPr/>
          </p:nvSpPr>
          <p:spPr>
            <a:xfrm>
              <a:off x="5197367" y="2698911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椭圆 168"/>
            <p:cNvSpPr/>
            <p:nvPr/>
          </p:nvSpPr>
          <p:spPr>
            <a:xfrm>
              <a:off x="5305939" y="2549102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椭圆 169"/>
            <p:cNvSpPr/>
            <p:nvPr/>
          </p:nvSpPr>
          <p:spPr>
            <a:xfrm>
              <a:off x="5383655" y="2374811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椭圆 170"/>
            <p:cNvSpPr/>
            <p:nvPr/>
          </p:nvSpPr>
          <p:spPr>
            <a:xfrm>
              <a:off x="5175718" y="2293901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>
              <a:off x="5277658" y="2149319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>
              <a:off x="5194233" y="1996818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>
              <a:off x="5117417" y="1828547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>
              <a:off x="5142618" y="1663503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>
              <a:off x="5353253" y="1686514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7" name="椭圆 176"/>
            <p:cNvSpPr/>
            <p:nvPr/>
          </p:nvSpPr>
          <p:spPr>
            <a:xfrm>
              <a:off x="5305937" y="1845950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8" name="椭圆 177"/>
            <p:cNvSpPr/>
            <p:nvPr/>
          </p:nvSpPr>
          <p:spPr>
            <a:xfrm>
              <a:off x="5437168" y="1931560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9" name="椭圆 178"/>
            <p:cNvSpPr/>
            <p:nvPr/>
          </p:nvSpPr>
          <p:spPr>
            <a:xfrm>
              <a:off x="4222727" y="2160148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0" name="矩形 179"/>
            <p:cNvSpPr/>
            <p:nvPr/>
          </p:nvSpPr>
          <p:spPr>
            <a:xfrm>
              <a:off x="3483393" y="961786"/>
              <a:ext cx="1152437" cy="190826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1" name="矩形 180"/>
            <p:cNvSpPr/>
            <p:nvPr/>
          </p:nvSpPr>
          <p:spPr>
            <a:xfrm>
              <a:off x="4416513" y="956849"/>
              <a:ext cx="1152437" cy="190826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5" name="文本框 184"/>
            <p:cNvSpPr txBox="1"/>
            <p:nvPr/>
          </p:nvSpPr>
          <p:spPr>
            <a:xfrm>
              <a:off x="3950458" y="634876"/>
              <a:ext cx="1048877" cy="269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Conflict Area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6" name="矩形 185"/>
            <p:cNvSpPr/>
            <p:nvPr/>
          </p:nvSpPr>
          <p:spPr>
            <a:xfrm>
              <a:off x="4430533" y="972513"/>
              <a:ext cx="195669" cy="1885465"/>
            </a:xfrm>
            <a:prstGeom prst="rect">
              <a:avLst/>
            </a:prstGeom>
            <a:solidFill>
              <a:srgbClr val="7030A0">
                <a:alpha val="4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右箭头 186"/>
            <p:cNvSpPr/>
            <p:nvPr/>
          </p:nvSpPr>
          <p:spPr>
            <a:xfrm rot="15300000">
              <a:off x="4379109" y="908361"/>
              <a:ext cx="267041" cy="13227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文本框 187"/>
            <p:cNvSpPr txBox="1"/>
            <p:nvPr/>
          </p:nvSpPr>
          <p:spPr>
            <a:xfrm>
              <a:off x="3713805" y="2838956"/>
              <a:ext cx="633250" cy="30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Tile 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" name="文本框 191"/>
            <p:cNvSpPr txBox="1"/>
            <p:nvPr/>
          </p:nvSpPr>
          <p:spPr>
            <a:xfrm>
              <a:off x="4748154" y="2824936"/>
              <a:ext cx="633571" cy="30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Tile 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8" name="组合 387"/>
          <p:cNvGrpSpPr/>
          <p:nvPr/>
        </p:nvGrpSpPr>
        <p:grpSpPr>
          <a:xfrm>
            <a:off x="4254910" y="3521550"/>
            <a:ext cx="2107266" cy="2139011"/>
            <a:chOff x="3333682" y="3522110"/>
            <a:chExt cx="2107266" cy="2139011"/>
          </a:xfrm>
        </p:grpSpPr>
        <p:sp>
          <p:nvSpPr>
            <p:cNvPr id="285" name="椭圆 284"/>
            <p:cNvSpPr/>
            <p:nvPr/>
          </p:nvSpPr>
          <p:spPr>
            <a:xfrm>
              <a:off x="3474719" y="3606758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6" name="椭圆 285"/>
            <p:cNvSpPr/>
            <p:nvPr/>
          </p:nvSpPr>
          <p:spPr>
            <a:xfrm>
              <a:off x="3647569" y="3606758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7" name="椭圆 286"/>
            <p:cNvSpPr/>
            <p:nvPr/>
          </p:nvSpPr>
          <p:spPr>
            <a:xfrm>
              <a:off x="3921067" y="3606758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8" name="椭圆 287"/>
            <p:cNvSpPr/>
            <p:nvPr/>
          </p:nvSpPr>
          <p:spPr>
            <a:xfrm>
              <a:off x="4079138" y="3733637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9" name="椭圆 288"/>
            <p:cNvSpPr/>
            <p:nvPr/>
          </p:nvSpPr>
          <p:spPr>
            <a:xfrm>
              <a:off x="3998229" y="3878447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0" name="椭圆 289"/>
            <p:cNvSpPr/>
            <p:nvPr/>
          </p:nvSpPr>
          <p:spPr>
            <a:xfrm>
              <a:off x="3778916" y="3797537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1" name="椭圆 290"/>
            <p:cNvSpPr/>
            <p:nvPr/>
          </p:nvSpPr>
          <p:spPr>
            <a:xfrm>
              <a:off x="3540378" y="3869460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2" name="椭圆 291"/>
            <p:cNvSpPr/>
            <p:nvPr/>
          </p:nvSpPr>
          <p:spPr>
            <a:xfrm>
              <a:off x="3474717" y="4118480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3" name="椭圆 292"/>
            <p:cNvSpPr/>
            <p:nvPr/>
          </p:nvSpPr>
          <p:spPr>
            <a:xfrm>
              <a:off x="3659520" y="4063314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4" name="椭圆 293"/>
            <p:cNvSpPr/>
            <p:nvPr/>
          </p:nvSpPr>
          <p:spPr>
            <a:xfrm>
              <a:off x="3911835" y="4150041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5" name="椭圆 294"/>
            <p:cNvSpPr/>
            <p:nvPr/>
          </p:nvSpPr>
          <p:spPr>
            <a:xfrm>
              <a:off x="3851646" y="3962351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6" name="椭圆 295"/>
            <p:cNvSpPr/>
            <p:nvPr/>
          </p:nvSpPr>
          <p:spPr>
            <a:xfrm>
              <a:off x="4092104" y="4045910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7" name="椭圆 296"/>
            <p:cNvSpPr/>
            <p:nvPr/>
          </p:nvSpPr>
          <p:spPr>
            <a:xfrm>
              <a:off x="4093403" y="4292230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8" name="椭圆 297"/>
            <p:cNvSpPr/>
            <p:nvPr/>
          </p:nvSpPr>
          <p:spPr>
            <a:xfrm>
              <a:off x="3740429" y="4254094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9" name="椭圆 298"/>
            <p:cNvSpPr/>
            <p:nvPr/>
          </p:nvSpPr>
          <p:spPr>
            <a:xfrm>
              <a:off x="3544365" y="4319491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0" name="椭圆 299"/>
            <p:cNvSpPr/>
            <p:nvPr/>
          </p:nvSpPr>
          <p:spPr>
            <a:xfrm>
              <a:off x="3451604" y="4501603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1" name="椭圆 300"/>
            <p:cNvSpPr/>
            <p:nvPr/>
          </p:nvSpPr>
          <p:spPr>
            <a:xfrm>
              <a:off x="3699974" y="4582512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2" name="椭圆 301"/>
            <p:cNvSpPr/>
            <p:nvPr/>
          </p:nvSpPr>
          <p:spPr>
            <a:xfrm>
              <a:off x="3811854" y="4420023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3" name="椭圆 302"/>
            <p:cNvSpPr/>
            <p:nvPr/>
          </p:nvSpPr>
          <p:spPr>
            <a:xfrm>
              <a:off x="3915352" y="4554571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4" name="椭圆 303"/>
            <p:cNvSpPr/>
            <p:nvPr/>
          </p:nvSpPr>
          <p:spPr>
            <a:xfrm>
              <a:off x="4108338" y="4490642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5" name="椭圆 304"/>
            <p:cNvSpPr/>
            <p:nvPr/>
          </p:nvSpPr>
          <p:spPr>
            <a:xfrm>
              <a:off x="3834931" y="4791807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6" name="椭圆 305"/>
            <p:cNvSpPr/>
            <p:nvPr/>
          </p:nvSpPr>
          <p:spPr>
            <a:xfrm>
              <a:off x="3523709" y="4657002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7" name="椭圆 306"/>
            <p:cNvSpPr/>
            <p:nvPr/>
          </p:nvSpPr>
          <p:spPr>
            <a:xfrm>
              <a:off x="3492058" y="4891961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8" name="椭圆 307"/>
            <p:cNvSpPr/>
            <p:nvPr/>
          </p:nvSpPr>
          <p:spPr>
            <a:xfrm>
              <a:off x="3659520" y="4870474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9" name="椭圆 308"/>
            <p:cNvSpPr/>
            <p:nvPr/>
          </p:nvSpPr>
          <p:spPr>
            <a:xfrm>
              <a:off x="3746284" y="5049288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0" name="椭圆 309"/>
            <p:cNvSpPr/>
            <p:nvPr/>
          </p:nvSpPr>
          <p:spPr>
            <a:xfrm>
              <a:off x="3958932" y="4951660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1" name="椭圆 310"/>
            <p:cNvSpPr/>
            <p:nvPr/>
          </p:nvSpPr>
          <p:spPr>
            <a:xfrm>
              <a:off x="4104596" y="5036388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2" name="椭圆 311"/>
            <p:cNvSpPr/>
            <p:nvPr/>
          </p:nvSpPr>
          <p:spPr>
            <a:xfrm>
              <a:off x="4004364" y="5223718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3" name="椭圆 312"/>
            <p:cNvSpPr/>
            <p:nvPr/>
          </p:nvSpPr>
          <p:spPr>
            <a:xfrm>
              <a:off x="3802612" y="5236792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4" name="椭圆 313"/>
            <p:cNvSpPr/>
            <p:nvPr/>
          </p:nvSpPr>
          <p:spPr>
            <a:xfrm>
              <a:off x="3583132" y="5271985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5" name="椭圆 314"/>
            <p:cNvSpPr/>
            <p:nvPr/>
          </p:nvSpPr>
          <p:spPr>
            <a:xfrm>
              <a:off x="3483184" y="5119261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6" name="椭圆 315"/>
            <p:cNvSpPr/>
            <p:nvPr/>
          </p:nvSpPr>
          <p:spPr>
            <a:xfrm>
              <a:off x="4384817" y="3687665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7" name="椭圆 316"/>
            <p:cNvSpPr/>
            <p:nvPr/>
          </p:nvSpPr>
          <p:spPr>
            <a:xfrm>
              <a:off x="4200502" y="3569886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8" name="椭圆 317"/>
            <p:cNvSpPr/>
            <p:nvPr/>
          </p:nvSpPr>
          <p:spPr>
            <a:xfrm>
              <a:off x="4236767" y="3869183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9" name="椭圆 318"/>
            <p:cNvSpPr/>
            <p:nvPr/>
          </p:nvSpPr>
          <p:spPr>
            <a:xfrm>
              <a:off x="4301209" y="4045910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0" name="椭圆 319"/>
            <p:cNvSpPr/>
            <p:nvPr/>
          </p:nvSpPr>
          <p:spPr>
            <a:xfrm>
              <a:off x="4240955" y="4357520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1" name="椭圆 320"/>
            <p:cNvSpPr/>
            <p:nvPr/>
          </p:nvSpPr>
          <p:spPr>
            <a:xfrm>
              <a:off x="4324578" y="4573031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2" name="椭圆 321"/>
            <p:cNvSpPr/>
            <p:nvPr/>
          </p:nvSpPr>
          <p:spPr>
            <a:xfrm>
              <a:off x="4282205" y="4805402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3" name="椭圆 322"/>
            <p:cNvSpPr/>
            <p:nvPr/>
          </p:nvSpPr>
          <p:spPr>
            <a:xfrm>
              <a:off x="4301209" y="5038352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4" name="椭圆 323"/>
            <p:cNvSpPr/>
            <p:nvPr/>
          </p:nvSpPr>
          <p:spPr>
            <a:xfrm>
              <a:off x="4231378" y="5261126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5" name="椭圆 324"/>
            <p:cNvSpPr/>
            <p:nvPr/>
          </p:nvSpPr>
          <p:spPr>
            <a:xfrm>
              <a:off x="4759942" y="3668873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6" name="椭圆 325"/>
            <p:cNvSpPr/>
            <p:nvPr/>
          </p:nvSpPr>
          <p:spPr>
            <a:xfrm>
              <a:off x="4625776" y="3760816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7" name="椭圆 326"/>
            <p:cNvSpPr/>
            <p:nvPr/>
          </p:nvSpPr>
          <p:spPr>
            <a:xfrm>
              <a:off x="4463557" y="3793913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8" name="椭圆 327"/>
            <p:cNvSpPr/>
            <p:nvPr/>
          </p:nvSpPr>
          <p:spPr>
            <a:xfrm>
              <a:off x="4382648" y="4924158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9" name="椭圆 328"/>
            <p:cNvSpPr/>
            <p:nvPr/>
          </p:nvSpPr>
          <p:spPr>
            <a:xfrm>
              <a:off x="4401487" y="5164136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0" name="椭圆 329"/>
            <p:cNvSpPr/>
            <p:nvPr/>
          </p:nvSpPr>
          <p:spPr>
            <a:xfrm>
              <a:off x="4678628" y="5204850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1" name="椭圆 330"/>
            <p:cNvSpPr/>
            <p:nvPr/>
          </p:nvSpPr>
          <p:spPr>
            <a:xfrm>
              <a:off x="4529483" y="5044311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2" name="椭圆 331"/>
            <p:cNvSpPr/>
            <p:nvPr/>
          </p:nvSpPr>
          <p:spPr>
            <a:xfrm>
              <a:off x="4625776" y="4897653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3" name="椭圆 332"/>
            <p:cNvSpPr/>
            <p:nvPr/>
          </p:nvSpPr>
          <p:spPr>
            <a:xfrm>
              <a:off x="4589435" y="4738356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4" name="椭圆 333"/>
            <p:cNvSpPr/>
            <p:nvPr/>
          </p:nvSpPr>
          <p:spPr>
            <a:xfrm>
              <a:off x="4468587" y="4478120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5" name="椭圆 334"/>
            <p:cNvSpPr/>
            <p:nvPr/>
          </p:nvSpPr>
          <p:spPr>
            <a:xfrm>
              <a:off x="4441941" y="4301174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6" name="椭圆 335"/>
            <p:cNvSpPr/>
            <p:nvPr/>
          </p:nvSpPr>
          <p:spPr>
            <a:xfrm>
              <a:off x="4542944" y="4168678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7" name="椭圆 336"/>
            <p:cNvSpPr/>
            <p:nvPr/>
          </p:nvSpPr>
          <p:spPr>
            <a:xfrm>
              <a:off x="4617467" y="3970365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8" name="椭圆 337"/>
            <p:cNvSpPr/>
            <p:nvPr/>
          </p:nvSpPr>
          <p:spPr>
            <a:xfrm>
              <a:off x="4867867" y="3949077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9" name="椭圆 338"/>
            <p:cNvSpPr/>
            <p:nvPr/>
          </p:nvSpPr>
          <p:spPr>
            <a:xfrm>
              <a:off x="5024455" y="3855909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0" name="椭圆 339"/>
            <p:cNvSpPr/>
            <p:nvPr/>
          </p:nvSpPr>
          <p:spPr>
            <a:xfrm>
              <a:off x="4998919" y="3679907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1" name="椭圆 340"/>
            <p:cNvSpPr/>
            <p:nvPr/>
          </p:nvSpPr>
          <p:spPr>
            <a:xfrm>
              <a:off x="5249217" y="3720361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2" name="椭圆 341"/>
            <p:cNvSpPr/>
            <p:nvPr/>
          </p:nvSpPr>
          <p:spPr>
            <a:xfrm>
              <a:off x="5214824" y="3891953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3" name="椭圆 342"/>
            <p:cNvSpPr/>
            <p:nvPr/>
          </p:nvSpPr>
          <p:spPr>
            <a:xfrm>
              <a:off x="5068822" y="4025856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4" name="椭圆 343"/>
            <p:cNvSpPr/>
            <p:nvPr/>
          </p:nvSpPr>
          <p:spPr>
            <a:xfrm>
              <a:off x="4769493" y="4113544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5" name="椭圆 344"/>
            <p:cNvSpPr/>
            <p:nvPr/>
          </p:nvSpPr>
          <p:spPr>
            <a:xfrm>
              <a:off x="4784404" y="4291570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6" name="椭圆 345"/>
            <p:cNvSpPr/>
            <p:nvPr/>
          </p:nvSpPr>
          <p:spPr>
            <a:xfrm>
              <a:off x="4637092" y="4391961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7" name="椭圆 346"/>
            <p:cNvSpPr/>
            <p:nvPr/>
          </p:nvSpPr>
          <p:spPr>
            <a:xfrm>
              <a:off x="4799220" y="4473396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8" name="椭圆 347"/>
            <p:cNvSpPr/>
            <p:nvPr/>
          </p:nvSpPr>
          <p:spPr>
            <a:xfrm>
              <a:off x="4611461" y="4562827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9" name="椭圆 348"/>
            <p:cNvSpPr/>
            <p:nvPr/>
          </p:nvSpPr>
          <p:spPr>
            <a:xfrm>
              <a:off x="4906306" y="4651169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0" name="椭圆 349"/>
            <p:cNvSpPr/>
            <p:nvPr/>
          </p:nvSpPr>
          <p:spPr>
            <a:xfrm>
              <a:off x="4761595" y="4750098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1" name="椭圆 350"/>
            <p:cNvSpPr/>
            <p:nvPr/>
          </p:nvSpPr>
          <p:spPr>
            <a:xfrm>
              <a:off x="4867867" y="4878686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2" name="椭圆 351"/>
            <p:cNvSpPr/>
            <p:nvPr/>
          </p:nvSpPr>
          <p:spPr>
            <a:xfrm>
              <a:off x="4752805" y="5021155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3" name="椭圆 352"/>
            <p:cNvSpPr/>
            <p:nvPr/>
          </p:nvSpPr>
          <p:spPr>
            <a:xfrm>
              <a:off x="5014174" y="5036255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4" name="椭圆 353"/>
            <p:cNvSpPr/>
            <p:nvPr/>
          </p:nvSpPr>
          <p:spPr>
            <a:xfrm>
              <a:off x="4906305" y="5261786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5" name="椭圆 354"/>
            <p:cNvSpPr/>
            <p:nvPr/>
          </p:nvSpPr>
          <p:spPr>
            <a:xfrm>
              <a:off x="5068043" y="5259236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6" name="椭圆 355"/>
            <p:cNvSpPr/>
            <p:nvPr/>
          </p:nvSpPr>
          <p:spPr>
            <a:xfrm>
              <a:off x="5176615" y="5109427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7" name="椭圆 356"/>
            <p:cNvSpPr/>
            <p:nvPr/>
          </p:nvSpPr>
          <p:spPr>
            <a:xfrm>
              <a:off x="5254331" y="4935136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8" name="椭圆 357"/>
            <p:cNvSpPr/>
            <p:nvPr/>
          </p:nvSpPr>
          <p:spPr>
            <a:xfrm>
              <a:off x="5046394" y="4854226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9" name="椭圆 358"/>
            <p:cNvSpPr/>
            <p:nvPr/>
          </p:nvSpPr>
          <p:spPr>
            <a:xfrm>
              <a:off x="5148334" y="4709644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0" name="椭圆 359"/>
            <p:cNvSpPr/>
            <p:nvPr/>
          </p:nvSpPr>
          <p:spPr>
            <a:xfrm>
              <a:off x="5064909" y="4557143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1" name="椭圆 360"/>
            <p:cNvSpPr/>
            <p:nvPr/>
          </p:nvSpPr>
          <p:spPr>
            <a:xfrm>
              <a:off x="4988093" y="4388872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2" name="椭圆 361"/>
            <p:cNvSpPr/>
            <p:nvPr/>
          </p:nvSpPr>
          <p:spPr>
            <a:xfrm>
              <a:off x="5013294" y="4223828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3" name="椭圆 362"/>
            <p:cNvSpPr/>
            <p:nvPr/>
          </p:nvSpPr>
          <p:spPr>
            <a:xfrm>
              <a:off x="5223929" y="4246839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4" name="椭圆 363"/>
            <p:cNvSpPr/>
            <p:nvPr/>
          </p:nvSpPr>
          <p:spPr>
            <a:xfrm>
              <a:off x="5176613" y="4406275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5" name="椭圆 364"/>
            <p:cNvSpPr/>
            <p:nvPr/>
          </p:nvSpPr>
          <p:spPr>
            <a:xfrm>
              <a:off x="5307844" y="4491885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6" name="椭圆 365"/>
            <p:cNvSpPr/>
            <p:nvPr/>
          </p:nvSpPr>
          <p:spPr>
            <a:xfrm>
              <a:off x="4093403" y="4720473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7" name="椭圆 366"/>
            <p:cNvSpPr/>
            <p:nvPr/>
          </p:nvSpPr>
          <p:spPr>
            <a:xfrm>
              <a:off x="4529877" y="3560026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8" name="椭圆 367"/>
            <p:cNvSpPr/>
            <p:nvPr/>
          </p:nvSpPr>
          <p:spPr>
            <a:xfrm>
              <a:off x="4441941" y="3979246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9" name="椭圆 368"/>
            <p:cNvSpPr/>
            <p:nvPr/>
          </p:nvSpPr>
          <p:spPr>
            <a:xfrm>
              <a:off x="4282205" y="4198278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0" name="椭圆 369"/>
            <p:cNvSpPr/>
            <p:nvPr/>
          </p:nvSpPr>
          <p:spPr>
            <a:xfrm>
              <a:off x="4441941" y="4710340"/>
              <a:ext cx="80909" cy="809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1" name="矩形 370"/>
            <p:cNvSpPr/>
            <p:nvPr/>
          </p:nvSpPr>
          <p:spPr>
            <a:xfrm>
              <a:off x="3333682" y="3522110"/>
              <a:ext cx="2107266" cy="190826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3" name="文本框 372"/>
            <p:cNvSpPr txBox="1"/>
            <p:nvPr/>
          </p:nvSpPr>
          <p:spPr>
            <a:xfrm>
              <a:off x="3758357" y="5391181"/>
              <a:ext cx="1348763" cy="269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Conquered Result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9" name="组合 388"/>
          <p:cNvGrpSpPr/>
          <p:nvPr/>
        </p:nvGrpSpPr>
        <p:grpSpPr>
          <a:xfrm>
            <a:off x="1614723" y="3225408"/>
            <a:ext cx="3030116" cy="2442196"/>
            <a:chOff x="878123" y="3225408"/>
            <a:chExt cx="3030116" cy="2442196"/>
          </a:xfrm>
        </p:grpSpPr>
        <p:sp>
          <p:nvSpPr>
            <p:cNvPr id="376" name="文本框 375"/>
            <p:cNvSpPr txBox="1"/>
            <p:nvPr/>
          </p:nvSpPr>
          <p:spPr>
            <a:xfrm>
              <a:off x="2133790" y="3229975"/>
              <a:ext cx="17744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zh-C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Inserted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87" name="组合 386"/>
            <p:cNvGrpSpPr/>
            <p:nvPr/>
          </p:nvGrpSpPr>
          <p:grpSpPr>
            <a:xfrm>
              <a:off x="878123" y="3225408"/>
              <a:ext cx="2109696" cy="2442196"/>
              <a:chOff x="878123" y="3225408"/>
              <a:chExt cx="2109696" cy="2442196"/>
            </a:xfrm>
          </p:grpSpPr>
          <p:sp>
            <p:nvSpPr>
              <p:cNvPr id="194" name="椭圆 193"/>
              <p:cNvSpPr/>
              <p:nvPr/>
            </p:nvSpPr>
            <p:spPr>
              <a:xfrm>
                <a:off x="984656" y="3613073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5" name="椭圆 194"/>
              <p:cNvSpPr/>
              <p:nvPr/>
            </p:nvSpPr>
            <p:spPr>
              <a:xfrm>
                <a:off x="1157506" y="3613073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>
                <a:off x="1431004" y="3613073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>
                <a:off x="1589075" y="3739952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>
                <a:off x="1508166" y="3884763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9" name="椭圆 198"/>
              <p:cNvSpPr/>
              <p:nvPr/>
            </p:nvSpPr>
            <p:spPr>
              <a:xfrm>
                <a:off x="1288853" y="3803853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>
                <a:off x="1050315" y="3875776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>
                <a:off x="984654" y="4124796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>
                <a:off x="1169457" y="4069630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3" name="椭圆 202"/>
              <p:cNvSpPr/>
              <p:nvPr/>
            </p:nvSpPr>
            <p:spPr>
              <a:xfrm>
                <a:off x="1421772" y="4156356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>
                <a:off x="1361583" y="3968667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>
                <a:off x="1602041" y="4052226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/>
              <p:cNvSpPr/>
              <p:nvPr/>
            </p:nvSpPr>
            <p:spPr>
              <a:xfrm>
                <a:off x="1603340" y="4298545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7" name="椭圆 206"/>
              <p:cNvSpPr/>
              <p:nvPr/>
            </p:nvSpPr>
            <p:spPr>
              <a:xfrm>
                <a:off x="1250366" y="4260410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>
                <a:off x="1054302" y="4325807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椭圆 208"/>
              <p:cNvSpPr/>
              <p:nvPr/>
            </p:nvSpPr>
            <p:spPr>
              <a:xfrm>
                <a:off x="961541" y="4507918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>
                <a:off x="1209911" y="4588827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1" name="椭圆 210"/>
              <p:cNvSpPr/>
              <p:nvPr/>
            </p:nvSpPr>
            <p:spPr>
              <a:xfrm>
                <a:off x="1321791" y="4426339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>
                <a:off x="1425289" y="4560886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>
                <a:off x="1618275" y="4496958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>
                <a:off x="1344868" y="4798123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5" name="椭圆 214"/>
              <p:cNvSpPr/>
              <p:nvPr/>
            </p:nvSpPr>
            <p:spPr>
              <a:xfrm>
                <a:off x="1033646" y="4663318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椭圆 215"/>
              <p:cNvSpPr/>
              <p:nvPr/>
            </p:nvSpPr>
            <p:spPr>
              <a:xfrm>
                <a:off x="1001995" y="4898276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/>
              <p:cNvSpPr/>
              <p:nvPr/>
            </p:nvSpPr>
            <p:spPr>
              <a:xfrm>
                <a:off x="1169457" y="4876790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/>
              <p:cNvSpPr/>
              <p:nvPr/>
            </p:nvSpPr>
            <p:spPr>
              <a:xfrm>
                <a:off x="1256221" y="5055604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9" name="椭圆 218"/>
              <p:cNvSpPr/>
              <p:nvPr/>
            </p:nvSpPr>
            <p:spPr>
              <a:xfrm>
                <a:off x="1468869" y="4957976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>
                <a:off x="1614533" y="5042704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>
                <a:off x="1514301" y="5230033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>
                <a:off x="1312549" y="5243107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3" name="椭圆 222"/>
              <p:cNvSpPr/>
              <p:nvPr/>
            </p:nvSpPr>
            <p:spPr>
              <a:xfrm>
                <a:off x="1093069" y="5278300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>
                <a:off x="993121" y="5125577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>
                <a:off x="1894754" y="3693980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>
                <a:off x="1710439" y="3576202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7" name="椭圆 226"/>
              <p:cNvSpPr/>
              <p:nvPr/>
            </p:nvSpPr>
            <p:spPr>
              <a:xfrm>
                <a:off x="1746704" y="3875499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>
                <a:off x="1811146" y="4052226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/>
              <p:cNvSpPr/>
              <p:nvPr/>
            </p:nvSpPr>
            <p:spPr>
              <a:xfrm>
                <a:off x="1862044" y="4209201"/>
                <a:ext cx="80909" cy="8090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椭圆 229"/>
              <p:cNvSpPr/>
              <p:nvPr/>
            </p:nvSpPr>
            <p:spPr>
              <a:xfrm>
                <a:off x="1750892" y="4363835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1" name="椭圆 230"/>
              <p:cNvSpPr/>
              <p:nvPr/>
            </p:nvSpPr>
            <p:spPr>
              <a:xfrm>
                <a:off x="1834515" y="4579347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>
                <a:off x="1792142" y="4811718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>
                <a:off x="1811146" y="5044668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>
                <a:off x="1741315" y="5267441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5" name="椭圆 234"/>
              <p:cNvSpPr/>
              <p:nvPr/>
            </p:nvSpPr>
            <p:spPr>
              <a:xfrm>
                <a:off x="2006815" y="3638414"/>
                <a:ext cx="80909" cy="8090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>
                <a:off x="2269879" y="3675188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椭圆 236"/>
              <p:cNvSpPr/>
              <p:nvPr/>
            </p:nvSpPr>
            <p:spPr>
              <a:xfrm>
                <a:off x="2135713" y="3767132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>
                <a:off x="1973494" y="3800229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9" name="椭圆 238"/>
              <p:cNvSpPr/>
              <p:nvPr/>
            </p:nvSpPr>
            <p:spPr>
              <a:xfrm>
                <a:off x="1877006" y="3938974"/>
                <a:ext cx="80909" cy="8090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/>
              <p:cNvSpPr/>
              <p:nvPr/>
            </p:nvSpPr>
            <p:spPr>
              <a:xfrm>
                <a:off x="1860814" y="4690496"/>
                <a:ext cx="80909" cy="8090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/>
              <p:cNvSpPr/>
              <p:nvPr/>
            </p:nvSpPr>
            <p:spPr>
              <a:xfrm>
                <a:off x="1892585" y="4930473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/>
              <p:cNvSpPr/>
              <p:nvPr/>
            </p:nvSpPr>
            <p:spPr>
              <a:xfrm>
                <a:off x="1911424" y="5170451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3" name="椭圆 242"/>
              <p:cNvSpPr/>
              <p:nvPr/>
            </p:nvSpPr>
            <p:spPr>
              <a:xfrm>
                <a:off x="2188565" y="5211166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4" name="椭圆 243"/>
              <p:cNvSpPr/>
              <p:nvPr/>
            </p:nvSpPr>
            <p:spPr>
              <a:xfrm>
                <a:off x="2039420" y="5050627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5" name="椭圆 244"/>
              <p:cNvSpPr/>
              <p:nvPr/>
            </p:nvSpPr>
            <p:spPr>
              <a:xfrm>
                <a:off x="2135713" y="4903969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6" name="椭圆 245"/>
              <p:cNvSpPr/>
              <p:nvPr/>
            </p:nvSpPr>
            <p:spPr>
              <a:xfrm>
                <a:off x="2099372" y="4744671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" name="椭圆 246"/>
              <p:cNvSpPr/>
              <p:nvPr/>
            </p:nvSpPr>
            <p:spPr>
              <a:xfrm>
                <a:off x="1978524" y="4484435"/>
                <a:ext cx="80909" cy="80909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" name="椭圆 247"/>
              <p:cNvSpPr/>
              <p:nvPr/>
            </p:nvSpPr>
            <p:spPr>
              <a:xfrm>
                <a:off x="1951878" y="4307489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9" name="椭圆 248"/>
              <p:cNvSpPr/>
              <p:nvPr/>
            </p:nvSpPr>
            <p:spPr>
              <a:xfrm>
                <a:off x="2052881" y="4174993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0" name="椭圆 249"/>
              <p:cNvSpPr/>
              <p:nvPr/>
            </p:nvSpPr>
            <p:spPr>
              <a:xfrm>
                <a:off x="2127404" y="3976681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1" name="椭圆 250"/>
              <p:cNvSpPr/>
              <p:nvPr/>
            </p:nvSpPr>
            <p:spPr>
              <a:xfrm>
                <a:off x="2377804" y="3955393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2" name="椭圆 251"/>
              <p:cNvSpPr/>
              <p:nvPr/>
            </p:nvSpPr>
            <p:spPr>
              <a:xfrm>
                <a:off x="2534392" y="3862225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3" name="椭圆 252"/>
              <p:cNvSpPr/>
              <p:nvPr/>
            </p:nvSpPr>
            <p:spPr>
              <a:xfrm>
                <a:off x="2508856" y="3686223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" name="椭圆 253"/>
              <p:cNvSpPr/>
              <p:nvPr/>
            </p:nvSpPr>
            <p:spPr>
              <a:xfrm>
                <a:off x="2759154" y="3726676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" name="椭圆 254"/>
              <p:cNvSpPr/>
              <p:nvPr/>
            </p:nvSpPr>
            <p:spPr>
              <a:xfrm>
                <a:off x="2724761" y="3898268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6" name="椭圆 255"/>
              <p:cNvSpPr/>
              <p:nvPr/>
            </p:nvSpPr>
            <p:spPr>
              <a:xfrm>
                <a:off x="2578759" y="4032172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7" name="椭圆 256"/>
              <p:cNvSpPr/>
              <p:nvPr/>
            </p:nvSpPr>
            <p:spPr>
              <a:xfrm>
                <a:off x="2279430" y="4119859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8" name="椭圆 257"/>
              <p:cNvSpPr/>
              <p:nvPr/>
            </p:nvSpPr>
            <p:spPr>
              <a:xfrm>
                <a:off x="2294341" y="4297886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9" name="椭圆 258"/>
              <p:cNvSpPr/>
              <p:nvPr/>
            </p:nvSpPr>
            <p:spPr>
              <a:xfrm>
                <a:off x="2147029" y="4398277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0" name="椭圆 259"/>
              <p:cNvSpPr/>
              <p:nvPr/>
            </p:nvSpPr>
            <p:spPr>
              <a:xfrm>
                <a:off x="2309157" y="4479712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1" name="椭圆 260"/>
              <p:cNvSpPr/>
              <p:nvPr/>
            </p:nvSpPr>
            <p:spPr>
              <a:xfrm>
                <a:off x="2121398" y="4569143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2" name="椭圆 261"/>
              <p:cNvSpPr/>
              <p:nvPr/>
            </p:nvSpPr>
            <p:spPr>
              <a:xfrm>
                <a:off x="2416243" y="4657485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3" name="椭圆 262"/>
              <p:cNvSpPr/>
              <p:nvPr/>
            </p:nvSpPr>
            <p:spPr>
              <a:xfrm>
                <a:off x="2271532" y="4756414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4" name="椭圆 263"/>
              <p:cNvSpPr/>
              <p:nvPr/>
            </p:nvSpPr>
            <p:spPr>
              <a:xfrm>
                <a:off x="2377804" y="4885002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5" name="椭圆 264"/>
              <p:cNvSpPr/>
              <p:nvPr/>
            </p:nvSpPr>
            <p:spPr>
              <a:xfrm>
                <a:off x="2262742" y="5027471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6" name="椭圆 265"/>
              <p:cNvSpPr/>
              <p:nvPr/>
            </p:nvSpPr>
            <p:spPr>
              <a:xfrm>
                <a:off x="2524111" y="5042571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7" name="椭圆 266"/>
              <p:cNvSpPr/>
              <p:nvPr/>
            </p:nvSpPr>
            <p:spPr>
              <a:xfrm>
                <a:off x="2416242" y="5268101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8" name="椭圆 267"/>
              <p:cNvSpPr/>
              <p:nvPr/>
            </p:nvSpPr>
            <p:spPr>
              <a:xfrm>
                <a:off x="2577980" y="5265551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9" name="椭圆 268"/>
              <p:cNvSpPr/>
              <p:nvPr/>
            </p:nvSpPr>
            <p:spPr>
              <a:xfrm>
                <a:off x="2686552" y="5115743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0" name="椭圆 269"/>
              <p:cNvSpPr/>
              <p:nvPr/>
            </p:nvSpPr>
            <p:spPr>
              <a:xfrm>
                <a:off x="2764268" y="4941451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1" name="椭圆 270"/>
              <p:cNvSpPr/>
              <p:nvPr/>
            </p:nvSpPr>
            <p:spPr>
              <a:xfrm>
                <a:off x="2556331" y="4860542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2" name="椭圆 271"/>
              <p:cNvSpPr/>
              <p:nvPr/>
            </p:nvSpPr>
            <p:spPr>
              <a:xfrm>
                <a:off x="2658271" y="4715960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3" name="椭圆 272"/>
              <p:cNvSpPr/>
              <p:nvPr/>
            </p:nvSpPr>
            <p:spPr>
              <a:xfrm>
                <a:off x="2574846" y="4563459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4" name="椭圆 273"/>
              <p:cNvSpPr/>
              <p:nvPr/>
            </p:nvSpPr>
            <p:spPr>
              <a:xfrm>
                <a:off x="2498030" y="4395188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5" name="椭圆 274"/>
              <p:cNvSpPr/>
              <p:nvPr/>
            </p:nvSpPr>
            <p:spPr>
              <a:xfrm>
                <a:off x="2523231" y="4230144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6" name="椭圆 275"/>
              <p:cNvSpPr/>
              <p:nvPr/>
            </p:nvSpPr>
            <p:spPr>
              <a:xfrm>
                <a:off x="2733866" y="4253154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7" name="椭圆 276"/>
              <p:cNvSpPr/>
              <p:nvPr/>
            </p:nvSpPr>
            <p:spPr>
              <a:xfrm>
                <a:off x="2686550" y="4412591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8" name="椭圆 277"/>
              <p:cNvSpPr/>
              <p:nvPr/>
            </p:nvSpPr>
            <p:spPr>
              <a:xfrm>
                <a:off x="2817781" y="4498200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9" name="椭圆 278"/>
              <p:cNvSpPr/>
              <p:nvPr/>
            </p:nvSpPr>
            <p:spPr>
              <a:xfrm>
                <a:off x="1603340" y="4726788"/>
                <a:ext cx="80909" cy="8090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0" name="椭圆 279"/>
              <p:cNvSpPr/>
              <p:nvPr/>
            </p:nvSpPr>
            <p:spPr>
              <a:xfrm>
                <a:off x="2039814" y="3566342"/>
                <a:ext cx="80909" cy="80909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1" name="椭圆 280"/>
              <p:cNvSpPr/>
              <p:nvPr/>
            </p:nvSpPr>
            <p:spPr>
              <a:xfrm>
                <a:off x="1951878" y="3985562"/>
                <a:ext cx="80909" cy="80909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2" name="椭圆 281"/>
              <p:cNvSpPr/>
              <p:nvPr/>
            </p:nvSpPr>
            <p:spPr>
              <a:xfrm>
                <a:off x="1792142" y="4204594"/>
                <a:ext cx="80909" cy="80909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3" name="椭圆 282"/>
              <p:cNvSpPr/>
              <p:nvPr/>
            </p:nvSpPr>
            <p:spPr>
              <a:xfrm>
                <a:off x="1904964" y="4458125"/>
                <a:ext cx="80909" cy="8090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4" name="椭圆 283"/>
              <p:cNvSpPr/>
              <p:nvPr/>
            </p:nvSpPr>
            <p:spPr>
              <a:xfrm>
                <a:off x="1951878" y="4716655"/>
                <a:ext cx="80909" cy="80909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4" name="矩形 373"/>
              <p:cNvSpPr/>
              <p:nvPr/>
            </p:nvSpPr>
            <p:spPr>
              <a:xfrm>
                <a:off x="880553" y="3524180"/>
                <a:ext cx="2107266" cy="190826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5" name="文本框 374"/>
              <p:cNvSpPr txBox="1"/>
              <p:nvPr/>
            </p:nvSpPr>
            <p:spPr>
              <a:xfrm>
                <a:off x="915089" y="3225408"/>
                <a:ext cx="10707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Eliminated</a:t>
                </a:r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7" name="椭圆 376"/>
              <p:cNvSpPr/>
              <p:nvPr/>
            </p:nvSpPr>
            <p:spPr>
              <a:xfrm>
                <a:off x="2076167" y="3328583"/>
                <a:ext cx="121667" cy="121667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78" name="椭圆 377"/>
              <p:cNvSpPr/>
              <p:nvPr/>
            </p:nvSpPr>
            <p:spPr>
              <a:xfrm>
                <a:off x="878123" y="3323337"/>
                <a:ext cx="119580" cy="1195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79" name="文本框 378"/>
              <p:cNvSpPr txBox="1"/>
              <p:nvPr/>
            </p:nvSpPr>
            <p:spPr>
              <a:xfrm>
                <a:off x="1464718" y="5397664"/>
                <a:ext cx="931668" cy="269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Conquering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451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Conquering: Necessary Redundant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131683" y="1725996"/>
            <a:ext cx="858424" cy="886251"/>
            <a:chOff x="742278" y="860612"/>
            <a:chExt cx="4211619" cy="421161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59" name="椭圆 158"/>
            <p:cNvSpPr/>
            <p:nvPr/>
          </p:nvSpPr>
          <p:spPr>
            <a:xfrm>
              <a:off x="742278" y="860612"/>
              <a:ext cx="4211619" cy="4211619"/>
            </a:xfrm>
            <a:prstGeom prst="ellipse">
              <a:avLst/>
            </a:prstGeom>
            <a:grp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椭圆 159"/>
            <p:cNvSpPr/>
            <p:nvPr/>
          </p:nvSpPr>
          <p:spPr>
            <a:xfrm>
              <a:off x="2802710" y="2921044"/>
              <a:ext cx="90753" cy="90753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291603" y="1501298"/>
            <a:ext cx="858424" cy="886251"/>
            <a:chOff x="742278" y="860612"/>
            <a:chExt cx="4211619" cy="421161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57" name="椭圆 156"/>
            <p:cNvSpPr/>
            <p:nvPr/>
          </p:nvSpPr>
          <p:spPr>
            <a:xfrm>
              <a:off x="742278" y="860612"/>
              <a:ext cx="4211619" cy="4211619"/>
            </a:xfrm>
            <a:prstGeom prst="ellipse">
              <a:avLst/>
            </a:prstGeom>
            <a:grp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椭圆 157"/>
            <p:cNvSpPr/>
            <p:nvPr/>
          </p:nvSpPr>
          <p:spPr>
            <a:xfrm>
              <a:off x="2802710" y="2921044"/>
              <a:ext cx="90753" cy="90753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17603" y="2241259"/>
            <a:ext cx="858424" cy="886251"/>
            <a:chOff x="742278" y="860612"/>
            <a:chExt cx="4211619" cy="421161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55" name="椭圆 154"/>
            <p:cNvSpPr/>
            <p:nvPr/>
          </p:nvSpPr>
          <p:spPr>
            <a:xfrm>
              <a:off x="742278" y="860612"/>
              <a:ext cx="4211619" cy="4211619"/>
            </a:xfrm>
            <a:prstGeom prst="ellipse">
              <a:avLst/>
            </a:prstGeom>
            <a:grp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椭圆 155"/>
            <p:cNvSpPr/>
            <p:nvPr/>
          </p:nvSpPr>
          <p:spPr>
            <a:xfrm>
              <a:off x="2802710" y="2921044"/>
              <a:ext cx="90753" cy="90753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41084" y="1384603"/>
            <a:ext cx="858424" cy="886251"/>
            <a:chOff x="742278" y="860612"/>
            <a:chExt cx="4211619" cy="421161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53" name="椭圆 152"/>
            <p:cNvSpPr/>
            <p:nvPr/>
          </p:nvSpPr>
          <p:spPr>
            <a:xfrm>
              <a:off x="742278" y="860612"/>
              <a:ext cx="4211619" cy="4211619"/>
            </a:xfrm>
            <a:prstGeom prst="ellipse">
              <a:avLst/>
            </a:prstGeom>
            <a:grp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" name="椭圆 153"/>
            <p:cNvSpPr/>
            <p:nvPr/>
          </p:nvSpPr>
          <p:spPr>
            <a:xfrm>
              <a:off x="2802710" y="2921044"/>
              <a:ext cx="90753" cy="90753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90418" y="1911649"/>
            <a:ext cx="858424" cy="886251"/>
            <a:chOff x="742278" y="860612"/>
            <a:chExt cx="4211619" cy="421161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51" name="椭圆 150"/>
            <p:cNvSpPr/>
            <p:nvPr/>
          </p:nvSpPr>
          <p:spPr>
            <a:xfrm>
              <a:off x="742278" y="860612"/>
              <a:ext cx="4211619" cy="4211619"/>
            </a:xfrm>
            <a:prstGeom prst="ellipse">
              <a:avLst/>
            </a:prstGeom>
            <a:grp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椭圆 151"/>
            <p:cNvSpPr/>
            <p:nvPr/>
          </p:nvSpPr>
          <p:spPr>
            <a:xfrm>
              <a:off x="2802710" y="2921044"/>
              <a:ext cx="90753" cy="90753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43441" y="2879585"/>
            <a:ext cx="858424" cy="886251"/>
            <a:chOff x="742278" y="860612"/>
            <a:chExt cx="4211619" cy="421161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49" name="椭圆 148"/>
            <p:cNvSpPr/>
            <p:nvPr/>
          </p:nvSpPr>
          <p:spPr>
            <a:xfrm>
              <a:off x="742278" y="860612"/>
              <a:ext cx="4211619" cy="4211619"/>
            </a:xfrm>
            <a:prstGeom prst="ellipse">
              <a:avLst/>
            </a:prstGeom>
            <a:grp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0" name="椭圆 149"/>
            <p:cNvSpPr/>
            <p:nvPr/>
          </p:nvSpPr>
          <p:spPr>
            <a:xfrm>
              <a:off x="2802710" y="2921044"/>
              <a:ext cx="90753" cy="90753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015131" y="3195778"/>
            <a:ext cx="858424" cy="886251"/>
            <a:chOff x="742278" y="860612"/>
            <a:chExt cx="4211619" cy="421161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47" name="椭圆 146"/>
            <p:cNvSpPr/>
            <p:nvPr/>
          </p:nvSpPr>
          <p:spPr>
            <a:xfrm>
              <a:off x="742278" y="860612"/>
              <a:ext cx="4211619" cy="4211619"/>
            </a:xfrm>
            <a:prstGeom prst="ellipse">
              <a:avLst/>
            </a:prstGeom>
            <a:grp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椭圆 147"/>
            <p:cNvSpPr/>
            <p:nvPr/>
          </p:nvSpPr>
          <p:spPr>
            <a:xfrm>
              <a:off x="2802710" y="2921044"/>
              <a:ext cx="90753" cy="90753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645704" y="2771750"/>
            <a:ext cx="858424" cy="886251"/>
            <a:chOff x="742278" y="860612"/>
            <a:chExt cx="4211619" cy="421161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45" name="椭圆 144"/>
            <p:cNvSpPr/>
            <p:nvPr/>
          </p:nvSpPr>
          <p:spPr>
            <a:xfrm>
              <a:off x="742278" y="860612"/>
              <a:ext cx="4211619" cy="4211619"/>
            </a:xfrm>
            <a:prstGeom prst="ellipse">
              <a:avLst/>
            </a:prstGeom>
            <a:grp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椭圆 145"/>
            <p:cNvSpPr/>
            <p:nvPr/>
          </p:nvSpPr>
          <p:spPr>
            <a:xfrm>
              <a:off x="2802710" y="2921044"/>
              <a:ext cx="90753" cy="90753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507334" y="3241735"/>
            <a:ext cx="858424" cy="886251"/>
            <a:chOff x="742278" y="860612"/>
            <a:chExt cx="4211619" cy="421161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43" name="椭圆 142"/>
            <p:cNvSpPr/>
            <p:nvPr/>
          </p:nvSpPr>
          <p:spPr>
            <a:xfrm>
              <a:off x="742278" y="860612"/>
              <a:ext cx="4211619" cy="4211619"/>
            </a:xfrm>
            <a:prstGeom prst="ellipse">
              <a:avLst/>
            </a:prstGeom>
            <a:grp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椭圆 143"/>
            <p:cNvSpPr/>
            <p:nvPr/>
          </p:nvSpPr>
          <p:spPr>
            <a:xfrm>
              <a:off x="2802710" y="2921044"/>
              <a:ext cx="90753" cy="90753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04860" y="2419350"/>
            <a:ext cx="858424" cy="886251"/>
            <a:chOff x="742278" y="860612"/>
            <a:chExt cx="4211619" cy="421161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41" name="椭圆 140"/>
            <p:cNvSpPr/>
            <p:nvPr/>
          </p:nvSpPr>
          <p:spPr>
            <a:xfrm>
              <a:off x="742278" y="860612"/>
              <a:ext cx="4211619" cy="4211619"/>
            </a:xfrm>
            <a:prstGeom prst="ellipse">
              <a:avLst/>
            </a:prstGeom>
            <a:grp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椭圆 141"/>
            <p:cNvSpPr/>
            <p:nvPr/>
          </p:nvSpPr>
          <p:spPr>
            <a:xfrm>
              <a:off x="2802710" y="2921044"/>
              <a:ext cx="90753" cy="90753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41302" y="2687192"/>
            <a:ext cx="858424" cy="886251"/>
            <a:chOff x="742278" y="860612"/>
            <a:chExt cx="4211619" cy="421161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9" name="椭圆 138"/>
            <p:cNvSpPr/>
            <p:nvPr/>
          </p:nvSpPr>
          <p:spPr>
            <a:xfrm>
              <a:off x="742278" y="860612"/>
              <a:ext cx="4211619" cy="4211619"/>
            </a:xfrm>
            <a:prstGeom prst="ellipse">
              <a:avLst/>
            </a:prstGeom>
            <a:grp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椭圆 139"/>
            <p:cNvSpPr/>
            <p:nvPr/>
          </p:nvSpPr>
          <p:spPr>
            <a:xfrm>
              <a:off x="2802710" y="2921044"/>
              <a:ext cx="90753" cy="90753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839037" y="2294490"/>
            <a:ext cx="858424" cy="886251"/>
            <a:chOff x="742278" y="860612"/>
            <a:chExt cx="4211619" cy="421161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7" name="椭圆 136"/>
            <p:cNvSpPr/>
            <p:nvPr/>
          </p:nvSpPr>
          <p:spPr>
            <a:xfrm>
              <a:off x="742278" y="860612"/>
              <a:ext cx="4211619" cy="4211619"/>
            </a:xfrm>
            <a:prstGeom prst="ellipse">
              <a:avLst/>
            </a:prstGeom>
            <a:grp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椭圆 137"/>
            <p:cNvSpPr/>
            <p:nvPr/>
          </p:nvSpPr>
          <p:spPr>
            <a:xfrm>
              <a:off x="2802710" y="2921044"/>
              <a:ext cx="90753" cy="90753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767806" y="1778045"/>
            <a:ext cx="858424" cy="886251"/>
            <a:chOff x="742278" y="860612"/>
            <a:chExt cx="4211619" cy="421161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5" name="椭圆 134"/>
            <p:cNvSpPr/>
            <p:nvPr/>
          </p:nvSpPr>
          <p:spPr>
            <a:xfrm>
              <a:off x="742278" y="860612"/>
              <a:ext cx="4211619" cy="4211619"/>
            </a:xfrm>
            <a:prstGeom prst="ellipse">
              <a:avLst/>
            </a:prstGeom>
            <a:grp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椭圆 135"/>
            <p:cNvSpPr/>
            <p:nvPr/>
          </p:nvSpPr>
          <p:spPr>
            <a:xfrm>
              <a:off x="2802710" y="2921044"/>
              <a:ext cx="90753" cy="90753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270791" y="2072454"/>
            <a:ext cx="858424" cy="886251"/>
            <a:chOff x="742278" y="860612"/>
            <a:chExt cx="4211619" cy="421161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3" name="椭圆 132"/>
            <p:cNvSpPr/>
            <p:nvPr/>
          </p:nvSpPr>
          <p:spPr>
            <a:xfrm>
              <a:off x="742278" y="860612"/>
              <a:ext cx="4211619" cy="4211619"/>
            </a:xfrm>
            <a:prstGeom prst="ellipse">
              <a:avLst/>
            </a:prstGeom>
            <a:grp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椭圆 133"/>
            <p:cNvSpPr/>
            <p:nvPr/>
          </p:nvSpPr>
          <p:spPr>
            <a:xfrm>
              <a:off x="2802710" y="2921044"/>
              <a:ext cx="90753" cy="90753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00433" y="3640630"/>
            <a:ext cx="858424" cy="886251"/>
            <a:chOff x="742278" y="860612"/>
            <a:chExt cx="4211619" cy="421161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1" name="椭圆 130"/>
            <p:cNvSpPr/>
            <p:nvPr/>
          </p:nvSpPr>
          <p:spPr>
            <a:xfrm>
              <a:off x="742278" y="860612"/>
              <a:ext cx="4211619" cy="4211619"/>
            </a:xfrm>
            <a:prstGeom prst="ellipse">
              <a:avLst/>
            </a:prstGeom>
            <a:grp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椭圆 131"/>
            <p:cNvSpPr/>
            <p:nvPr/>
          </p:nvSpPr>
          <p:spPr>
            <a:xfrm>
              <a:off x="2802710" y="2921044"/>
              <a:ext cx="90753" cy="90753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94939" y="3311020"/>
            <a:ext cx="858424" cy="886251"/>
            <a:chOff x="742278" y="860612"/>
            <a:chExt cx="4211619" cy="421161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29" name="椭圆 128"/>
            <p:cNvSpPr/>
            <p:nvPr/>
          </p:nvSpPr>
          <p:spPr>
            <a:xfrm>
              <a:off x="742278" y="860612"/>
              <a:ext cx="4211619" cy="4211619"/>
            </a:xfrm>
            <a:prstGeom prst="ellipse">
              <a:avLst/>
            </a:prstGeom>
            <a:grp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>
              <a:off x="2802710" y="2921044"/>
              <a:ext cx="90753" cy="90753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482934" y="1706728"/>
            <a:ext cx="1868612" cy="24601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箭头连接符 21"/>
          <p:cNvCxnSpPr/>
          <p:nvPr/>
        </p:nvCxnSpPr>
        <p:spPr>
          <a:xfrm>
            <a:off x="519214" y="4972283"/>
            <a:ext cx="183233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926876" y="4972283"/>
            <a:ext cx="67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194195" y="2694008"/>
            <a:ext cx="737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 flipV="1">
            <a:off x="3194195" y="1706728"/>
            <a:ext cx="0" cy="2453941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rot="16200000">
            <a:off x="3392979" y="3302376"/>
            <a:ext cx="0" cy="178670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16200000">
            <a:off x="3261378" y="785289"/>
            <a:ext cx="0" cy="178670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68314" y="4294150"/>
            <a:ext cx="0" cy="97529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2365759" y="4222315"/>
            <a:ext cx="0" cy="97529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1496830" y="5377964"/>
            <a:ext cx="43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4177922" y="933255"/>
            <a:ext cx="4479969" cy="4763550"/>
            <a:chOff x="4177922" y="933255"/>
            <a:chExt cx="4479969" cy="4763550"/>
          </a:xfrm>
        </p:grpSpPr>
        <p:grpSp>
          <p:nvGrpSpPr>
            <p:cNvPr id="31" name="组合 30"/>
            <p:cNvGrpSpPr/>
            <p:nvPr/>
          </p:nvGrpSpPr>
          <p:grpSpPr>
            <a:xfrm>
              <a:off x="4177922" y="933255"/>
              <a:ext cx="3243909" cy="3847112"/>
              <a:chOff x="240804" y="306170"/>
              <a:chExt cx="6092743" cy="6998812"/>
            </a:xfrm>
          </p:grpSpPr>
          <p:grpSp>
            <p:nvGrpSpPr>
              <p:cNvPr id="44" name="组合 43"/>
              <p:cNvGrpSpPr/>
              <p:nvPr/>
            </p:nvGrpSpPr>
            <p:grpSpPr>
              <a:xfrm>
                <a:off x="240804" y="5692681"/>
                <a:ext cx="1612301" cy="1612301"/>
                <a:chOff x="742278" y="860612"/>
                <a:chExt cx="4211619" cy="4211619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127" name="椭圆 126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8" name="椭圆 127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>
                <a:off x="3859195" y="481941"/>
                <a:ext cx="1612301" cy="1612301"/>
                <a:chOff x="742278" y="860612"/>
                <a:chExt cx="4211619" cy="4211619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125" name="椭圆 124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6" name="椭圆 125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6" name="组合 45"/>
              <p:cNvGrpSpPr/>
              <p:nvPr/>
            </p:nvGrpSpPr>
            <p:grpSpPr>
              <a:xfrm>
                <a:off x="2613292" y="306170"/>
                <a:ext cx="1612301" cy="1612301"/>
                <a:chOff x="742278" y="860612"/>
                <a:chExt cx="4211619" cy="4211619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123" name="椭圆 122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4" name="椭圆 123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7" name="组合 46"/>
              <p:cNvGrpSpPr/>
              <p:nvPr/>
            </p:nvGrpSpPr>
            <p:grpSpPr>
              <a:xfrm>
                <a:off x="868209" y="1537838"/>
                <a:ext cx="1612301" cy="1612301"/>
                <a:chOff x="742278" y="860612"/>
                <a:chExt cx="4211619" cy="4211619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121" name="椭圆 120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2" name="椭圆 121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8" name="组合 47"/>
              <p:cNvGrpSpPr/>
              <p:nvPr/>
            </p:nvGrpSpPr>
            <p:grpSpPr>
              <a:xfrm>
                <a:off x="4721246" y="1064387"/>
                <a:ext cx="1612301" cy="1612301"/>
                <a:chOff x="742278" y="860612"/>
                <a:chExt cx="4211619" cy="4211619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119" name="椭圆 118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0" name="椭圆 119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9" name="组合 48"/>
              <p:cNvGrpSpPr/>
              <p:nvPr/>
            </p:nvGrpSpPr>
            <p:grpSpPr>
              <a:xfrm>
                <a:off x="3046782" y="1129059"/>
                <a:ext cx="1612301" cy="1612301"/>
                <a:chOff x="742278" y="860612"/>
                <a:chExt cx="4211619" cy="4211619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117" name="椭圆 116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8" name="椭圆 117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0" name="组合 49"/>
              <p:cNvGrpSpPr/>
              <p:nvPr/>
            </p:nvGrpSpPr>
            <p:grpSpPr>
              <a:xfrm>
                <a:off x="1029584" y="2475224"/>
                <a:ext cx="1612301" cy="1612301"/>
                <a:chOff x="742278" y="860612"/>
                <a:chExt cx="4211619" cy="4211619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115" name="椭圆 114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6" name="椭圆 115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1" name="组合 50"/>
              <p:cNvGrpSpPr/>
              <p:nvPr/>
            </p:nvGrpSpPr>
            <p:grpSpPr>
              <a:xfrm>
                <a:off x="2012791" y="916762"/>
                <a:ext cx="1612301" cy="1612301"/>
                <a:chOff x="742278" y="860612"/>
                <a:chExt cx="4211619" cy="4211619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113" name="椭圆 112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4" name="椭圆 113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2" name="组合 51"/>
              <p:cNvGrpSpPr/>
              <p:nvPr/>
            </p:nvGrpSpPr>
            <p:grpSpPr>
              <a:xfrm>
                <a:off x="1917631" y="1875584"/>
                <a:ext cx="1612301" cy="1612301"/>
                <a:chOff x="742278" y="860612"/>
                <a:chExt cx="4211619" cy="4211619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111" name="椭圆 110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2" name="椭圆 111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3" name="组合 52"/>
              <p:cNvGrpSpPr/>
              <p:nvPr/>
            </p:nvGrpSpPr>
            <p:grpSpPr>
              <a:xfrm>
                <a:off x="1641577" y="3636491"/>
                <a:ext cx="1612301" cy="1612301"/>
                <a:chOff x="742278" y="860612"/>
                <a:chExt cx="4211619" cy="4211619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109" name="椭圆 108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10" name="椭圆 109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4" name="组合 53"/>
              <p:cNvGrpSpPr/>
              <p:nvPr/>
            </p:nvGrpSpPr>
            <p:grpSpPr>
              <a:xfrm>
                <a:off x="1216850" y="575908"/>
                <a:ext cx="1612301" cy="1612301"/>
                <a:chOff x="742278" y="860612"/>
                <a:chExt cx="4211619" cy="4211619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107" name="椭圆 106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8" name="椭圆 107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5" name="组合 54"/>
              <p:cNvGrpSpPr/>
              <p:nvPr/>
            </p:nvGrpSpPr>
            <p:grpSpPr>
              <a:xfrm>
                <a:off x="4440123" y="5354078"/>
                <a:ext cx="1612301" cy="1612301"/>
                <a:chOff x="742278" y="860612"/>
                <a:chExt cx="4211619" cy="4211619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105" name="椭圆 104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6" name="椭圆 105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6" name="组合 55"/>
              <p:cNvGrpSpPr/>
              <p:nvPr/>
            </p:nvGrpSpPr>
            <p:grpSpPr>
              <a:xfrm>
                <a:off x="3203906" y="5271877"/>
                <a:ext cx="1612301" cy="1612301"/>
                <a:chOff x="742278" y="860612"/>
                <a:chExt cx="4211619" cy="4211619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103" name="椭圆 102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4" name="椭圆 103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7" name="组合 56"/>
              <p:cNvGrpSpPr/>
              <p:nvPr/>
            </p:nvGrpSpPr>
            <p:grpSpPr>
              <a:xfrm>
                <a:off x="4677881" y="3340406"/>
                <a:ext cx="1612301" cy="1612301"/>
                <a:chOff x="742278" y="860612"/>
                <a:chExt cx="4211619" cy="4211619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101" name="椭圆 100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2" name="椭圆 101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8" name="组合 57"/>
              <p:cNvGrpSpPr/>
              <p:nvPr/>
            </p:nvGrpSpPr>
            <p:grpSpPr>
              <a:xfrm>
                <a:off x="2527509" y="4211720"/>
                <a:ext cx="1612301" cy="1612301"/>
                <a:chOff x="742278" y="860612"/>
                <a:chExt cx="4211619" cy="4211619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99" name="椭圆 98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0" name="椭圆 99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9" name="组合 58"/>
              <p:cNvGrpSpPr/>
              <p:nvPr/>
            </p:nvGrpSpPr>
            <p:grpSpPr>
              <a:xfrm>
                <a:off x="3711857" y="3440313"/>
                <a:ext cx="1612301" cy="1612301"/>
                <a:chOff x="742278" y="860612"/>
                <a:chExt cx="4211619" cy="4211619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97" name="椭圆 96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8" name="椭圆 97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0" name="组合 59"/>
              <p:cNvGrpSpPr/>
              <p:nvPr/>
            </p:nvGrpSpPr>
            <p:grpSpPr>
              <a:xfrm>
                <a:off x="4434675" y="4229092"/>
                <a:ext cx="1612301" cy="1612301"/>
                <a:chOff x="742278" y="860612"/>
                <a:chExt cx="4211619" cy="4211619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95" name="椭圆 94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6" name="椭圆 95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1" name="组合 60"/>
              <p:cNvGrpSpPr/>
              <p:nvPr/>
            </p:nvGrpSpPr>
            <p:grpSpPr>
              <a:xfrm>
                <a:off x="3451971" y="4295327"/>
                <a:ext cx="1612301" cy="1612301"/>
                <a:chOff x="742278" y="860612"/>
                <a:chExt cx="4211619" cy="4211619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93" name="椭圆 92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4" name="椭圆 93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2" name="组合 61"/>
              <p:cNvGrpSpPr/>
              <p:nvPr/>
            </p:nvGrpSpPr>
            <p:grpSpPr>
              <a:xfrm>
                <a:off x="1944756" y="2799213"/>
                <a:ext cx="1612301" cy="1612301"/>
                <a:chOff x="742278" y="860612"/>
                <a:chExt cx="4211619" cy="4211619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91" name="椭圆 90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" name="椭圆 91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3" name="组合 62"/>
              <p:cNvGrpSpPr/>
              <p:nvPr/>
            </p:nvGrpSpPr>
            <p:grpSpPr>
              <a:xfrm>
                <a:off x="2764486" y="3286482"/>
                <a:ext cx="1612301" cy="1612301"/>
                <a:chOff x="742278" y="860612"/>
                <a:chExt cx="4211619" cy="4211619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89" name="椭圆 88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0" name="椭圆 89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4" name="组合 63"/>
              <p:cNvGrpSpPr/>
              <p:nvPr/>
            </p:nvGrpSpPr>
            <p:grpSpPr>
              <a:xfrm>
                <a:off x="4074977" y="2572064"/>
                <a:ext cx="1612301" cy="1612301"/>
                <a:chOff x="742278" y="860612"/>
                <a:chExt cx="4211619" cy="4211619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87" name="椭圆 86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椭圆 87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5" name="组合 64"/>
              <p:cNvGrpSpPr/>
              <p:nvPr/>
            </p:nvGrpSpPr>
            <p:grpSpPr>
              <a:xfrm>
                <a:off x="3941190" y="1632528"/>
                <a:ext cx="1612301" cy="1612301"/>
                <a:chOff x="742278" y="860612"/>
                <a:chExt cx="4211619" cy="4211619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85" name="椭圆 84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6" name="椭圆 85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6" name="组合 65"/>
              <p:cNvGrpSpPr/>
              <p:nvPr/>
            </p:nvGrpSpPr>
            <p:grpSpPr>
              <a:xfrm>
                <a:off x="3007692" y="2168127"/>
                <a:ext cx="1612301" cy="1612301"/>
                <a:chOff x="742278" y="860612"/>
                <a:chExt cx="4211619" cy="4211619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83" name="椭圆 82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4" name="椭圆 83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7" name="组合 66"/>
              <p:cNvGrpSpPr/>
              <p:nvPr/>
            </p:nvGrpSpPr>
            <p:grpSpPr>
              <a:xfrm>
                <a:off x="1936442" y="5021013"/>
                <a:ext cx="1612301" cy="1612301"/>
                <a:chOff x="742278" y="860612"/>
                <a:chExt cx="4211619" cy="4211619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81" name="椭圆 80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2" name="椭圆 81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8" name="组合 67"/>
              <p:cNvGrpSpPr/>
              <p:nvPr/>
            </p:nvGrpSpPr>
            <p:grpSpPr>
              <a:xfrm>
                <a:off x="987016" y="4421373"/>
                <a:ext cx="1612301" cy="1612301"/>
                <a:chOff x="742278" y="860612"/>
                <a:chExt cx="4211619" cy="4211619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79" name="椭圆 78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" name="椭圆 79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9" name="组合 68"/>
              <p:cNvGrpSpPr/>
              <p:nvPr/>
            </p:nvGrpSpPr>
            <p:grpSpPr>
              <a:xfrm>
                <a:off x="665881" y="3340406"/>
                <a:ext cx="1612301" cy="1612301"/>
                <a:chOff x="742278" y="860612"/>
                <a:chExt cx="4211619" cy="4211619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77" name="椭圆 76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" name="椭圆 77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0" name="组合 69"/>
              <p:cNvGrpSpPr/>
              <p:nvPr/>
            </p:nvGrpSpPr>
            <p:grpSpPr>
              <a:xfrm>
                <a:off x="282128" y="778596"/>
                <a:ext cx="1612301" cy="1612301"/>
                <a:chOff x="742278" y="860612"/>
                <a:chExt cx="4211619" cy="4211619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75" name="椭圆 74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椭圆 75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1" name="组合 70"/>
              <p:cNvGrpSpPr/>
              <p:nvPr/>
            </p:nvGrpSpPr>
            <p:grpSpPr>
              <a:xfrm>
                <a:off x="1031598" y="5417865"/>
                <a:ext cx="1612301" cy="1612301"/>
                <a:chOff x="742278" y="860612"/>
                <a:chExt cx="4211619" cy="4211619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73" name="椭圆 72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" name="椭圆 73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2" name="矩形 71"/>
              <p:cNvSpPr/>
              <p:nvPr/>
            </p:nvSpPr>
            <p:spPr>
              <a:xfrm>
                <a:off x="938600" y="1043577"/>
                <a:ext cx="4748678" cy="5589737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32" name="直接箭头连接符 31"/>
            <p:cNvCxnSpPr/>
            <p:nvPr/>
          </p:nvCxnSpPr>
          <p:spPr>
            <a:xfrm>
              <a:off x="4587381" y="4961651"/>
              <a:ext cx="2452424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组合 32"/>
            <p:cNvGrpSpPr/>
            <p:nvPr/>
          </p:nvGrpSpPr>
          <p:grpSpPr>
            <a:xfrm>
              <a:off x="4549444" y="4278272"/>
              <a:ext cx="2528299" cy="988545"/>
              <a:chOff x="895302" y="3988916"/>
              <a:chExt cx="2610256" cy="769351"/>
            </a:xfrm>
          </p:grpSpPr>
          <p:cxnSp>
            <p:nvCxnSpPr>
              <p:cNvPr id="42" name="直接连接符 41"/>
              <p:cNvCxnSpPr/>
              <p:nvPr/>
            </p:nvCxnSpPr>
            <p:spPr>
              <a:xfrm>
                <a:off x="895302" y="3999231"/>
                <a:ext cx="0" cy="759036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3505558" y="3988916"/>
                <a:ext cx="0" cy="759036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文本框 33"/>
            <p:cNvSpPr txBox="1"/>
            <p:nvPr/>
          </p:nvSpPr>
          <p:spPr>
            <a:xfrm>
              <a:off x="5431183" y="4961651"/>
              <a:ext cx="1049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width+2r</a:t>
              </a:r>
              <a:endPara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570710" y="2782927"/>
              <a:ext cx="1087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height+2r</a:t>
              </a:r>
              <a:endPara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直接箭头连接符 35"/>
            <p:cNvCxnSpPr/>
            <p:nvPr/>
          </p:nvCxnSpPr>
          <p:spPr>
            <a:xfrm flipV="1">
              <a:off x="7562710" y="1358362"/>
              <a:ext cx="0" cy="3052802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组合 36"/>
            <p:cNvGrpSpPr/>
            <p:nvPr/>
          </p:nvGrpSpPr>
          <p:grpSpPr>
            <a:xfrm rot="16200000">
              <a:off x="5965973" y="2100840"/>
              <a:ext cx="3113133" cy="1571999"/>
              <a:chOff x="5088600" y="3934857"/>
              <a:chExt cx="1958952" cy="814943"/>
            </a:xfrm>
          </p:grpSpPr>
          <p:cxnSp>
            <p:nvCxnSpPr>
              <p:cNvPr id="40" name="直接连接符 39"/>
              <p:cNvCxnSpPr/>
              <p:nvPr/>
            </p:nvCxnSpPr>
            <p:spPr>
              <a:xfrm>
                <a:off x="5088600" y="3990764"/>
                <a:ext cx="0" cy="759036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7047552" y="3934857"/>
                <a:ext cx="0" cy="759036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文本框 37"/>
            <p:cNvSpPr txBox="1"/>
            <p:nvPr/>
          </p:nvSpPr>
          <p:spPr>
            <a:xfrm>
              <a:off x="5824626" y="5327473"/>
              <a:ext cx="439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4880182" y="1640912"/>
              <a:ext cx="1868612" cy="2460189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841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Maximal </a:t>
            </a:r>
            <a:br>
              <a:rPr kumimoji="1" lang="en-US" altLang="ja-JP" dirty="0" smtClean="0"/>
            </a:br>
            <a:r>
              <a:rPr kumimoji="1" lang="en-US" altLang="ja-JP" dirty="0" smtClean="0"/>
              <a:t>Poisson Disk Sampling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37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Conquering: Gap detection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0895" y="1121790"/>
            <a:ext cx="7654989" cy="1030567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Gap detection</a:t>
            </a:r>
            <a:r>
              <a:rPr lang="en-US" altLang="zh-CN" baseline="30000" dirty="0" smtClean="0"/>
              <a:t>[1]</a:t>
            </a:r>
            <a:r>
              <a:rPr lang="en-US" altLang="zh-CN" dirty="0" smtClean="0"/>
              <a:t>: A </a:t>
            </a:r>
            <a:r>
              <a:rPr lang="en-US" altLang="zh-CN" dirty="0"/>
              <a:t>gap exist among three </a:t>
            </a:r>
            <a:r>
              <a:rPr lang="en-US" altLang="zh-CN" dirty="0" smtClean="0"/>
              <a:t>disks centered </a:t>
            </a:r>
            <a:r>
              <a:rPr lang="en-US" altLang="zh-CN" dirty="0"/>
              <a:t>at </a:t>
            </a:r>
            <a:r>
              <a:rPr lang="en-US" altLang="zh-CN" dirty="0" err="1"/>
              <a:t>i,j,k</a:t>
            </a:r>
            <a:r>
              <a:rPr lang="en-US" altLang="zh-CN" dirty="0"/>
              <a:t> ( </a:t>
            </a:r>
            <a:r>
              <a:rPr lang="en-US" altLang="zh-CN" dirty="0" err="1"/>
              <a:t>i,j,k</a:t>
            </a:r>
            <a:r>
              <a:rPr lang="en-US" altLang="zh-CN" dirty="0"/>
              <a:t> ∈ C ), if the circumcenter c of the </a:t>
            </a:r>
            <a:r>
              <a:rPr lang="en-US" altLang="zh-CN" dirty="0" smtClean="0"/>
              <a:t>triangle </a:t>
            </a:r>
            <a:r>
              <a:rPr lang="en-US" altLang="zh-CN" dirty="0" err="1" smtClean="0"/>
              <a:t>i,j,k</a:t>
            </a:r>
            <a:r>
              <a:rPr lang="en-US" altLang="zh-CN" dirty="0" smtClean="0"/>
              <a:t> </a:t>
            </a:r>
            <a:r>
              <a:rPr lang="en-US" altLang="zh-CN" dirty="0"/>
              <a:t>is not covered by any disks.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1589649" y="1921087"/>
            <a:ext cx="4617428" cy="2299561"/>
            <a:chOff x="255078" y="1197371"/>
            <a:chExt cx="7269672" cy="3620426"/>
          </a:xfrm>
        </p:grpSpPr>
        <p:sp>
          <p:nvSpPr>
            <p:cNvPr id="5" name="矩形 4"/>
            <p:cNvSpPr/>
            <p:nvPr/>
          </p:nvSpPr>
          <p:spPr>
            <a:xfrm>
              <a:off x="255078" y="1197371"/>
              <a:ext cx="3633035" cy="36204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925154" y="1197593"/>
              <a:ext cx="3599596" cy="36202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572587" y="1274276"/>
              <a:ext cx="6886775" cy="3279832"/>
              <a:chOff x="572587" y="1274276"/>
              <a:chExt cx="6886775" cy="3279832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1250767" y="1477544"/>
                <a:ext cx="1612301" cy="1612301"/>
                <a:chOff x="742278" y="860612"/>
                <a:chExt cx="4211619" cy="4211619"/>
              </a:xfrm>
              <a:noFill/>
            </p:grpSpPr>
            <p:sp>
              <p:nvSpPr>
                <p:cNvPr id="47" name="椭圆 46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48" name="椭圆 47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572587" y="2678084"/>
                <a:ext cx="1612301" cy="1612301"/>
                <a:chOff x="742278" y="860612"/>
                <a:chExt cx="4211619" cy="4211619"/>
              </a:xfrm>
              <a:noFill/>
            </p:grpSpPr>
            <p:sp>
              <p:nvSpPr>
                <p:cNvPr id="45" name="椭圆 44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2083028" y="2798859"/>
                <a:ext cx="1612301" cy="1612301"/>
                <a:chOff x="742278" y="860612"/>
                <a:chExt cx="4211619" cy="4211619"/>
              </a:xfrm>
              <a:noFill/>
            </p:grpSpPr>
            <p:sp>
              <p:nvSpPr>
                <p:cNvPr id="43" name="椭圆 42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44" name="椭圆 43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11" name="直接连接符 10"/>
              <p:cNvCxnSpPr/>
              <p:nvPr/>
            </p:nvCxnSpPr>
            <p:spPr>
              <a:xfrm flipH="1">
                <a:off x="1300480" y="2266323"/>
                <a:ext cx="2268480" cy="140353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flipH="1" flipV="1">
                <a:off x="648603" y="2266323"/>
                <a:ext cx="2049422" cy="118039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flipV="1">
                <a:off x="2067947" y="2432455"/>
                <a:ext cx="157507" cy="191488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椭圆 13"/>
              <p:cNvSpPr/>
              <p:nvPr/>
            </p:nvSpPr>
            <p:spPr>
              <a:xfrm>
                <a:off x="2132716" y="3098131"/>
                <a:ext cx="76904" cy="7690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>
                <a:off x="4530150" y="2941807"/>
                <a:ext cx="1612301" cy="1612301"/>
                <a:chOff x="742278" y="860612"/>
                <a:chExt cx="4211619" cy="4211619"/>
              </a:xfrm>
              <a:noFill/>
            </p:grpSpPr>
            <p:sp>
              <p:nvSpPr>
                <p:cNvPr id="41" name="椭圆 40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42" name="椭圆 41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" name="组合 15"/>
              <p:cNvGrpSpPr/>
              <p:nvPr/>
            </p:nvGrpSpPr>
            <p:grpSpPr>
              <a:xfrm>
                <a:off x="3955322" y="1556402"/>
                <a:ext cx="1612301" cy="1612301"/>
                <a:chOff x="742278" y="860612"/>
                <a:chExt cx="4211619" cy="4211619"/>
              </a:xfrm>
              <a:noFill/>
            </p:grpSpPr>
            <p:sp>
              <p:nvSpPr>
                <p:cNvPr id="39" name="椭圆 38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5847061" y="2639223"/>
                <a:ext cx="1612301" cy="1612301"/>
                <a:chOff x="742278" y="860612"/>
                <a:chExt cx="4211619" cy="4211619"/>
              </a:xfrm>
              <a:noFill/>
            </p:grpSpPr>
            <p:sp>
              <p:nvSpPr>
                <p:cNvPr id="37" name="椭圆 36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18" name="直接连接符 17"/>
              <p:cNvCxnSpPr/>
              <p:nvPr/>
            </p:nvCxnSpPr>
            <p:spPr>
              <a:xfrm flipH="1">
                <a:off x="4942631" y="1510381"/>
                <a:ext cx="1522956" cy="273325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H="1">
                <a:off x="4370986" y="2615730"/>
                <a:ext cx="1716969" cy="73621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 flipV="1">
                <a:off x="5633109" y="2115628"/>
                <a:ext cx="542241" cy="227501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椭圆 20"/>
              <p:cNvSpPr/>
              <p:nvPr/>
            </p:nvSpPr>
            <p:spPr>
              <a:xfrm>
                <a:off x="5721023" y="2700671"/>
                <a:ext cx="131755" cy="13175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5537797" y="1274276"/>
                <a:ext cx="1612301" cy="1612301"/>
                <a:chOff x="742278" y="860612"/>
                <a:chExt cx="4211619" cy="4211619"/>
              </a:xfrm>
              <a:noFill/>
            </p:grpSpPr>
            <p:sp>
              <p:nvSpPr>
                <p:cNvPr id="35" name="椭圆 34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6" name="椭圆 35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3" name="文本框 22"/>
              <p:cNvSpPr txBox="1"/>
              <p:nvPr/>
            </p:nvSpPr>
            <p:spPr>
              <a:xfrm>
                <a:off x="1909092" y="1979212"/>
                <a:ext cx="2487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zh-CN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129951" y="3243919"/>
                <a:ext cx="2487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endParaRPr lang="zh-CN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749986" y="3587638"/>
                <a:ext cx="287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zh-CN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4501593" y="2221505"/>
                <a:ext cx="2487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zh-CN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6605712" y="3259211"/>
                <a:ext cx="287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zh-CN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5256674" y="3648698"/>
                <a:ext cx="2487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endParaRPr lang="zh-CN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9" name="直接连接符 28"/>
              <p:cNvCxnSpPr>
                <a:stCxn id="48" idx="5"/>
                <a:endCxn id="25" idx="0"/>
              </p:cNvCxnSpPr>
              <p:nvPr/>
            </p:nvCxnSpPr>
            <p:spPr>
              <a:xfrm>
                <a:off x="2069200" y="2295977"/>
                <a:ext cx="824415" cy="1291661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>
                <a:stCxn id="46" idx="6"/>
                <a:endCxn id="25" idx="0"/>
              </p:cNvCxnSpPr>
              <p:nvPr/>
            </p:nvCxnSpPr>
            <p:spPr>
              <a:xfrm>
                <a:off x="1396108" y="3484234"/>
                <a:ext cx="1497507" cy="103404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>
                <a:stCxn id="46" idx="7"/>
                <a:endCxn id="48" idx="3"/>
              </p:cNvCxnSpPr>
              <p:nvPr/>
            </p:nvCxnSpPr>
            <p:spPr>
              <a:xfrm flipV="1">
                <a:off x="1391020" y="2295977"/>
                <a:ext cx="653614" cy="1175974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>
                <a:stCxn id="40" idx="6"/>
              </p:cNvCxnSpPr>
              <p:nvPr/>
            </p:nvCxnSpPr>
            <p:spPr>
              <a:xfrm>
                <a:off x="4778843" y="2362552"/>
                <a:ext cx="546806" cy="1383468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>
                <a:stCxn id="38" idx="3"/>
                <a:endCxn id="42" idx="6"/>
              </p:cNvCxnSpPr>
              <p:nvPr/>
            </p:nvCxnSpPr>
            <p:spPr>
              <a:xfrm flipH="1">
                <a:off x="5353671" y="3457656"/>
                <a:ext cx="1287257" cy="290301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>
                <a:stCxn id="38" idx="0"/>
              </p:cNvCxnSpPr>
              <p:nvPr/>
            </p:nvCxnSpPr>
            <p:spPr>
              <a:xfrm flipH="1" flipV="1">
                <a:off x="4780411" y="2365679"/>
                <a:ext cx="1872800" cy="1062323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矩形 48"/>
          <p:cNvSpPr/>
          <p:nvPr/>
        </p:nvSpPr>
        <p:spPr>
          <a:xfrm>
            <a:off x="377727" y="5045207"/>
            <a:ext cx="75611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smtClean="0">
                <a:solidFill>
                  <a:srgbClr val="222222"/>
                </a:solidFill>
                <a:latin typeface="Arial" panose="020B0604020202020204" pitchFamily="34" charset="0"/>
              </a:rPr>
              <a:t>[1]. Yan </a:t>
            </a:r>
            <a:r>
              <a:rPr lang="en-US" altLang="zh-CN" sz="1100" dirty="0">
                <a:solidFill>
                  <a:srgbClr val="222222"/>
                </a:solidFill>
                <a:latin typeface="Arial" panose="020B0604020202020204" pitchFamily="34" charset="0"/>
              </a:rPr>
              <a:t>D M, Wonka P. Gap processing for adaptive maximal Poisson-disk sampling[J]. ACM Transactions on Graphics (TOG), 2013, 32(5): 148.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5385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Conquering: Elimination</a:t>
            </a:r>
            <a:endParaRPr lang="zh-CN" altLang="en-US" dirty="0"/>
          </a:p>
        </p:txBody>
      </p:sp>
      <p:grpSp>
        <p:nvGrpSpPr>
          <p:cNvPr id="173" name="组合 172"/>
          <p:cNvGrpSpPr/>
          <p:nvPr/>
        </p:nvGrpSpPr>
        <p:grpSpPr>
          <a:xfrm>
            <a:off x="519956" y="1274039"/>
            <a:ext cx="1176283" cy="1176283"/>
            <a:chOff x="742278" y="860612"/>
            <a:chExt cx="4211619" cy="4211619"/>
          </a:xfrm>
          <a:solidFill>
            <a:srgbClr val="00B0F0">
              <a:alpha val="41961"/>
            </a:srgbClr>
          </a:solidFill>
        </p:grpSpPr>
        <p:sp>
          <p:nvSpPr>
            <p:cNvPr id="174" name="椭圆 173"/>
            <p:cNvSpPr/>
            <p:nvPr/>
          </p:nvSpPr>
          <p:spPr>
            <a:xfrm>
              <a:off x="742278" y="860612"/>
              <a:ext cx="4211619" cy="4211619"/>
            </a:xfrm>
            <a:prstGeom prst="ellipse">
              <a:avLst/>
            </a:prstGeom>
            <a:grp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5" name="椭圆 174"/>
            <p:cNvSpPr/>
            <p:nvPr/>
          </p:nvSpPr>
          <p:spPr>
            <a:xfrm>
              <a:off x="2802710" y="2921044"/>
              <a:ext cx="90753" cy="90753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395814" y="2075273"/>
            <a:ext cx="1176283" cy="1176283"/>
            <a:chOff x="742278" y="860612"/>
            <a:chExt cx="4211619" cy="4211619"/>
          </a:xfrm>
          <a:solidFill>
            <a:srgbClr val="00B0F0">
              <a:alpha val="41961"/>
            </a:srgbClr>
          </a:solidFill>
        </p:grpSpPr>
        <p:sp>
          <p:nvSpPr>
            <p:cNvPr id="177" name="椭圆 176"/>
            <p:cNvSpPr/>
            <p:nvPr/>
          </p:nvSpPr>
          <p:spPr>
            <a:xfrm>
              <a:off x="742278" y="860612"/>
              <a:ext cx="4211619" cy="4211619"/>
            </a:xfrm>
            <a:prstGeom prst="ellipse">
              <a:avLst/>
            </a:prstGeom>
            <a:grp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8" name="椭圆 177"/>
            <p:cNvSpPr/>
            <p:nvPr/>
          </p:nvSpPr>
          <p:spPr>
            <a:xfrm>
              <a:off x="2802710" y="2921044"/>
              <a:ext cx="90753" cy="90753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1518750" y="1306862"/>
            <a:ext cx="1176283" cy="1176283"/>
            <a:chOff x="742278" y="860612"/>
            <a:chExt cx="4211619" cy="4211619"/>
          </a:xfrm>
          <a:solidFill>
            <a:srgbClr val="00B0F0">
              <a:alpha val="41961"/>
            </a:srgbClr>
          </a:solidFill>
        </p:grpSpPr>
        <p:sp>
          <p:nvSpPr>
            <p:cNvPr id="180" name="椭圆 179"/>
            <p:cNvSpPr/>
            <p:nvPr/>
          </p:nvSpPr>
          <p:spPr>
            <a:xfrm>
              <a:off x="742278" y="860612"/>
              <a:ext cx="4211619" cy="4211619"/>
            </a:xfrm>
            <a:prstGeom prst="ellipse">
              <a:avLst/>
            </a:prstGeom>
            <a:grp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181" name="椭圆 180"/>
            <p:cNvSpPr/>
            <p:nvPr/>
          </p:nvSpPr>
          <p:spPr>
            <a:xfrm>
              <a:off x="2802710" y="2921044"/>
              <a:ext cx="90753" cy="90753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2" name="组合 181"/>
          <p:cNvGrpSpPr/>
          <p:nvPr/>
        </p:nvGrpSpPr>
        <p:grpSpPr>
          <a:xfrm>
            <a:off x="2053544" y="1882330"/>
            <a:ext cx="1176283" cy="1176283"/>
            <a:chOff x="742278" y="860612"/>
            <a:chExt cx="4211619" cy="4211619"/>
          </a:xfrm>
          <a:solidFill>
            <a:srgbClr val="00B0F0">
              <a:alpha val="41961"/>
            </a:srgbClr>
          </a:solidFill>
        </p:grpSpPr>
        <p:sp>
          <p:nvSpPr>
            <p:cNvPr id="183" name="椭圆 182"/>
            <p:cNvSpPr/>
            <p:nvPr/>
          </p:nvSpPr>
          <p:spPr>
            <a:xfrm>
              <a:off x="742278" y="860612"/>
              <a:ext cx="4211619" cy="4211619"/>
            </a:xfrm>
            <a:prstGeom prst="ellipse">
              <a:avLst/>
            </a:prstGeom>
            <a:grp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84" name="椭圆 183"/>
            <p:cNvSpPr/>
            <p:nvPr/>
          </p:nvSpPr>
          <p:spPr>
            <a:xfrm>
              <a:off x="2802710" y="2921044"/>
              <a:ext cx="90753" cy="90753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85" name="椭圆 184"/>
          <p:cNvSpPr/>
          <p:nvPr/>
        </p:nvSpPr>
        <p:spPr>
          <a:xfrm>
            <a:off x="1231016" y="2394967"/>
            <a:ext cx="1176283" cy="1176283"/>
          </a:xfrm>
          <a:prstGeom prst="ellipse">
            <a:avLst/>
          </a:prstGeom>
          <a:solidFill>
            <a:srgbClr val="FFC000">
              <a:alpha val="41961"/>
            </a:srgbClr>
          </a:solidFill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6" name="椭圆 185"/>
          <p:cNvSpPr/>
          <p:nvPr/>
        </p:nvSpPr>
        <p:spPr>
          <a:xfrm>
            <a:off x="1806485" y="2969131"/>
            <a:ext cx="25347" cy="25347"/>
          </a:xfrm>
          <a:prstGeom prst="ellipse">
            <a:avLst/>
          </a:prstGeom>
          <a:solidFill>
            <a:schemeClr val="accent2">
              <a:alpha val="41961"/>
            </a:schemeClr>
          </a:solidFill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87" name="组合 186"/>
          <p:cNvGrpSpPr/>
          <p:nvPr/>
        </p:nvGrpSpPr>
        <p:grpSpPr>
          <a:xfrm>
            <a:off x="2276933" y="1246160"/>
            <a:ext cx="1176283" cy="1176283"/>
            <a:chOff x="742278" y="860612"/>
            <a:chExt cx="4211619" cy="4211619"/>
          </a:xfrm>
          <a:solidFill>
            <a:srgbClr val="00B0F0">
              <a:alpha val="41961"/>
            </a:srgbClr>
          </a:solidFill>
        </p:grpSpPr>
        <p:sp>
          <p:nvSpPr>
            <p:cNvPr id="188" name="椭圆 187"/>
            <p:cNvSpPr/>
            <p:nvPr/>
          </p:nvSpPr>
          <p:spPr>
            <a:xfrm>
              <a:off x="742278" y="860612"/>
              <a:ext cx="4211619" cy="4211619"/>
            </a:xfrm>
            <a:prstGeom prst="ellipse">
              <a:avLst/>
            </a:prstGeom>
            <a:grp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89" name="椭圆 188"/>
            <p:cNvSpPr/>
            <p:nvPr/>
          </p:nvSpPr>
          <p:spPr>
            <a:xfrm>
              <a:off x="2802710" y="2921044"/>
              <a:ext cx="90753" cy="90753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90" name="组合 189"/>
          <p:cNvGrpSpPr/>
          <p:nvPr/>
        </p:nvGrpSpPr>
        <p:grpSpPr>
          <a:xfrm>
            <a:off x="2203595" y="2790165"/>
            <a:ext cx="1176283" cy="1176283"/>
            <a:chOff x="742278" y="860612"/>
            <a:chExt cx="4211619" cy="4211619"/>
          </a:xfrm>
          <a:solidFill>
            <a:srgbClr val="00B0F0">
              <a:alpha val="41961"/>
            </a:srgbClr>
          </a:solidFill>
        </p:grpSpPr>
        <p:sp>
          <p:nvSpPr>
            <p:cNvPr id="191" name="椭圆 190"/>
            <p:cNvSpPr/>
            <p:nvPr/>
          </p:nvSpPr>
          <p:spPr>
            <a:xfrm>
              <a:off x="742278" y="860612"/>
              <a:ext cx="4211619" cy="4211619"/>
            </a:xfrm>
            <a:prstGeom prst="ellipse">
              <a:avLst/>
            </a:prstGeom>
            <a:grp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92" name="椭圆 191"/>
            <p:cNvSpPr/>
            <p:nvPr/>
          </p:nvSpPr>
          <p:spPr>
            <a:xfrm>
              <a:off x="2802710" y="2921044"/>
              <a:ext cx="90753" cy="90753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5" name="组合 214"/>
          <p:cNvGrpSpPr/>
          <p:nvPr/>
        </p:nvGrpSpPr>
        <p:grpSpPr>
          <a:xfrm>
            <a:off x="1186782" y="1909961"/>
            <a:ext cx="1176283" cy="1176283"/>
            <a:chOff x="742278" y="860612"/>
            <a:chExt cx="4211619" cy="4211619"/>
          </a:xfrm>
          <a:solidFill>
            <a:srgbClr val="FF0000">
              <a:alpha val="41961"/>
            </a:srgbClr>
          </a:solidFill>
        </p:grpSpPr>
        <p:sp>
          <p:nvSpPr>
            <p:cNvPr id="216" name="椭圆 215"/>
            <p:cNvSpPr/>
            <p:nvPr/>
          </p:nvSpPr>
          <p:spPr>
            <a:xfrm>
              <a:off x="742278" y="860612"/>
              <a:ext cx="4211619" cy="4211619"/>
            </a:xfrm>
            <a:prstGeom prst="ellipse">
              <a:avLst/>
            </a:prstGeom>
            <a:grp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17" name="椭圆 216"/>
            <p:cNvSpPr/>
            <p:nvPr/>
          </p:nvSpPr>
          <p:spPr>
            <a:xfrm>
              <a:off x="2802710" y="2921044"/>
              <a:ext cx="90753" cy="90753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218" name="内容占位符 2"/>
          <p:cNvSpPr>
            <a:spLocks noGrp="1"/>
          </p:cNvSpPr>
          <p:nvPr>
            <p:ph idx="1"/>
          </p:nvPr>
        </p:nvSpPr>
        <p:spPr>
          <a:xfrm>
            <a:off x="3982052" y="1178546"/>
            <a:ext cx="3914611" cy="312616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Processing yellow point.</a:t>
            </a:r>
          </a:p>
          <a:p>
            <a:r>
              <a:rPr lang="en-US" altLang="zh-CN" dirty="0" smtClean="0"/>
              <a:t>Eliminate red point to avoid conflicts.</a:t>
            </a:r>
          </a:p>
          <a:p>
            <a:r>
              <a:rPr lang="en-US" altLang="zh-CN" dirty="0" smtClean="0"/>
              <a:t>Insert blue point to ensure maximal coverage.</a:t>
            </a:r>
          </a:p>
        </p:txBody>
      </p:sp>
      <p:pic>
        <p:nvPicPr>
          <p:cNvPr id="219" name="图片 2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754" y="2844495"/>
            <a:ext cx="4556961" cy="2724991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1012761" y="1719488"/>
            <a:ext cx="1176283" cy="1176283"/>
            <a:chOff x="742278" y="860612"/>
            <a:chExt cx="4211619" cy="4211619"/>
          </a:xfrm>
          <a:solidFill>
            <a:srgbClr val="002060">
              <a:alpha val="41961"/>
            </a:srgbClr>
          </a:solidFill>
        </p:grpSpPr>
        <p:sp>
          <p:nvSpPr>
            <p:cNvPr id="29" name="椭圆 28"/>
            <p:cNvSpPr/>
            <p:nvPr/>
          </p:nvSpPr>
          <p:spPr>
            <a:xfrm>
              <a:off x="742278" y="860612"/>
              <a:ext cx="4211619" cy="4211619"/>
            </a:xfrm>
            <a:prstGeom prst="ellipse">
              <a:avLst/>
            </a:prstGeom>
            <a:grp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0" name="椭圆 29"/>
            <p:cNvSpPr/>
            <p:nvPr/>
          </p:nvSpPr>
          <p:spPr>
            <a:xfrm>
              <a:off x="2802710" y="2921044"/>
              <a:ext cx="90753" cy="90753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08098" y="1862181"/>
            <a:ext cx="1007755" cy="1106950"/>
            <a:chOff x="1108098" y="1862181"/>
            <a:chExt cx="1007755" cy="1106950"/>
          </a:xfrm>
        </p:grpSpPr>
        <p:cxnSp>
          <p:nvCxnSpPr>
            <p:cNvPr id="4" name="直接连接符 3"/>
            <p:cNvCxnSpPr>
              <a:stCxn id="181" idx="5"/>
            </p:cNvCxnSpPr>
            <p:nvPr/>
          </p:nvCxnSpPr>
          <p:spPr>
            <a:xfrm flipH="1">
              <a:off x="1831832" y="1903965"/>
              <a:ext cx="284021" cy="10651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>
              <a:stCxn id="175" idx="4"/>
            </p:cNvCxnSpPr>
            <p:nvPr/>
          </p:nvCxnSpPr>
          <p:spPr>
            <a:xfrm>
              <a:off x="1108098" y="1874854"/>
              <a:ext cx="698387" cy="1094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stCxn id="175" idx="6"/>
              <a:endCxn id="181" idx="1"/>
            </p:cNvCxnSpPr>
            <p:nvPr/>
          </p:nvCxnSpPr>
          <p:spPr>
            <a:xfrm>
              <a:off x="1120771" y="1862181"/>
              <a:ext cx="977159" cy="238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288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Conquering: Insertion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0895" y="1121790"/>
            <a:ext cx="7654989" cy="1002432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Notice that there are circumstances </a:t>
            </a:r>
            <a:r>
              <a:rPr lang="en-US" altLang="zh-CN" dirty="0"/>
              <a:t>that  if </a:t>
            </a:r>
            <a:r>
              <a:rPr lang="en-US" altLang="zh-CN" dirty="0" err="1"/>
              <a:t>GapDetectionAndInsertion</a:t>
            </a:r>
            <a:r>
              <a:rPr lang="en-US" altLang="zh-CN" dirty="0"/>
              <a:t> being applied on all </a:t>
            </a:r>
            <a:r>
              <a:rPr lang="en-US" altLang="zh-CN" dirty="0" smtClean="0"/>
              <a:t>sample </a:t>
            </a:r>
            <a:r>
              <a:rPr lang="en-US" altLang="zh-CN" dirty="0"/>
              <a:t>points p ∈ C , it is not guaranteed that all gaps could be covered.</a:t>
            </a:r>
            <a:endParaRPr lang="zh-CN" altLang="en-US" dirty="0"/>
          </a:p>
        </p:txBody>
      </p:sp>
      <p:grpSp>
        <p:nvGrpSpPr>
          <p:cNvPr id="145" name="组合 144"/>
          <p:cNvGrpSpPr/>
          <p:nvPr/>
        </p:nvGrpSpPr>
        <p:grpSpPr>
          <a:xfrm>
            <a:off x="134753" y="1940999"/>
            <a:ext cx="8756257" cy="3687773"/>
            <a:chOff x="200140" y="1456397"/>
            <a:chExt cx="10413793" cy="4385859"/>
          </a:xfrm>
        </p:grpSpPr>
        <p:sp>
          <p:nvSpPr>
            <p:cNvPr id="6" name="文本框 5"/>
            <p:cNvSpPr txBox="1"/>
            <p:nvPr/>
          </p:nvSpPr>
          <p:spPr>
            <a:xfrm>
              <a:off x="2469194" y="5403010"/>
              <a:ext cx="5852488" cy="439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 Gaps that cannot be covered by single insertion</a:t>
              </a:r>
              <a:endParaRPr lang="zh-CN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222617" y="1456397"/>
              <a:ext cx="3391316" cy="3980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8" name="矩形 7"/>
            <p:cNvSpPr/>
            <p:nvPr/>
          </p:nvSpPr>
          <p:spPr>
            <a:xfrm>
              <a:off x="3780803" y="1457595"/>
              <a:ext cx="3391316" cy="3980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" name="矩形 8"/>
            <p:cNvSpPr/>
            <p:nvPr/>
          </p:nvSpPr>
          <p:spPr>
            <a:xfrm>
              <a:off x="200140" y="1468559"/>
              <a:ext cx="3543495" cy="3980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42336" y="1514106"/>
              <a:ext cx="9160867" cy="2859049"/>
              <a:chOff x="775670" y="541628"/>
              <a:chExt cx="12556569" cy="3918826"/>
            </a:xfrm>
          </p:grpSpPr>
          <p:grpSp>
            <p:nvGrpSpPr>
              <p:cNvPr id="119" name="组合 118"/>
              <p:cNvGrpSpPr/>
              <p:nvPr/>
            </p:nvGrpSpPr>
            <p:grpSpPr>
              <a:xfrm>
                <a:off x="945828" y="926954"/>
                <a:ext cx="1612301" cy="1612301"/>
                <a:chOff x="742278" y="860612"/>
                <a:chExt cx="4211619" cy="4211619"/>
              </a:xfrm>
              <a:solidFill>
                <a:srgbClr val="00B0F0">
                  <a:alpha val="41961"/>
                </a:srgbClr>
              </a:solidFill>
            </p:grpSpPr>
            <p:sp>
              <p:nvSpPr>
                <p:cNvPr id="143" name="椭圆 142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144" name="椭圆 143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</p:grpSp>
          <p:grpSp>
            <p:nvGrpSpPr>
              <p:cNvPr id="120" name="组合 119"/>
              <p:cNvGrpSpPr/>
              <p:nvPr/>
            </p:nvGrpSpPr>
            <p:grpSpPr>
              <a:xfrm>
                <a:off x="775670" y="2025184"/>
                <a:ext cx="1612301" cy="1612301"/>
                <a:chOff x="742278" y="860612"/>
                <a:chExt cx="4211619" cy="4211619"/>
              </a:xfrm>
              <a:solidFill>
                <a:srgbClr val="00B0F0">
                  <a:alpha val="41961"/>
                </a:srgbClr>
              </a:solidFill>
            </p:grpSpPr>
            <p:sp>
              <p:nvSpPr>
                <p:cNvPr id="141" name="椭圆 140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142" name="椭圆 141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</p:grpSp>
          <p:grpSp>
            <p:nvGrpSpPr>
              <p:cNvPr id="121" name="组合 120"/>
              <p:cNvGrpSpPr/>
              <p:nvPr/>
            </p:nvGrpSpPr>
            <p:grpSpPr>
              <a:xfrm>
                <a:off x="2175909" y="541628"/>
                <a:ext cx="1612301" cy="1612301"/>
                <a:chOff x="742278" y="860612"/>
                <a:chExt cx="4211619" cy="4211619"/>
              </a:xfrm>
              <a:solidFill>
                <a:srgbClr val="00B0F0">
                  <a:alpha val="41961"/>
                </a:srgbClr>
              </a:solidFill>
            </p:grpSpPr>
            <p:sp>
              <p:nvSpPr>
                <p:cNvPr id="139" name="椭圆 138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 dirty="0"/>
                </a:p>
              </p:txBody>
            </p:sp>
            <p:sp>
              <p:nvSpPr>
                <p:cNvPr id="140" name="椭圆 139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</p:grpSp>
          <p:grpSp>
            <p:nvGrpSpPr>
              <p:cNvPr id="122" name="组合 121"/>
              <p:cNvGrpSpPr/>
              <p:nvPr/>
            </p:nvGrpSpPr>
            <p:grpSpPr>
              <a:xfrm>
                <a:off x="3554549" y="1858224"/>
                <a:ext cx="1612301" cy="1612301"/>
                <a:chOff x="742278" y="860612"/>
                <a:chExt cx="4211619" cy="4211619"/>
              </a:xfrm>
              <a:solidFill>
                <a:srgbClr val="00B0F0">
                  <a:alpha val="41961"/>
                </a:srgbClr>
              </a:solidFill>
            </p:grpSpPr>
            <p:sp>
              <p:nvSpPr>
                <p:cNvPr id="137" name="椭圆 136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138" name="椭圆 137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</p:grpSp>
          <p:grpSp>
            <p:nvGrpSpPr>
              <p:cNvPr id="123" name="组合 122"/>
              <p:cNvGrpSpPr/>
              <p:nvPr/>
            </p:nvGrpSpPr>
            <p:grpSpPr>
              <a:xfrm>
                <a:off x="2112404" y="1840850"/>
                <a:ext cx="1612289" cy="1612289"/>
                <a:chOff x="742278" y="860612"/>
                <a:chExt cx="4211619" cy="4211619"/>
              </a:xfrm>
              <a:solidFill>
                <a:srgbClr val="FF0000">
                  <a:alpha val="41961"/>
                </a:srgbClr>
              </a:solidFill>
            </p:grpSpPr>
            <p:sp>
              <p:nvSpPr>
                <p:cNvPr id="135" name="椭圆 134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136" name="椭圆 135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</p:grpSp>
          <p:grpSp>
            <p:nvGrpSpPr>
              <p:cNvPr id="124" name="组合 123"/>
              <p:cNvGrpSpPr/>
              <p:nvPr/>
            </p:nvGrpSpPr>
            <p:grpSpPr>
              <a:xfrm>
                <a:off x="3354073" y="888740"/>
                <a:ext cx="1612301" cy="1612301"/>
                <a:chOff x="742278" y="860612"/>
                <a:chExt cx="4211619" cy="4211619"/>
              </a:xfrm>
              <a:solidFill>
                <a:srgbClr val="00B0F0">
                  <a:alpha val="41961"/>
                </a:srgbClr>
              </a:solidFill>
            </p:grpSpPr>
            <p:sp>
              <p:nvSpPr>
                <p:cNvPr id="133" name="椭圆 132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134" name="椭圆 133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</p:grpSp>
          <p:grpSp>
            <p:nvGrpSpPr>
              <p:cNvPr id="125" name="组合 124"/>
              <p:cNvGrpSpPr/>
              <p:nvPr/>
            </p:nvGrpSpPr>
            <p:grpSpPr>
              <a:xfrm>
                <a:off x="3278984" y="1521335"/>
                <a:ext cx="10053255" cy="2939119"/>
                <a:chOff x="742278" y="-2605274"/>
                <a:chExt cx="26260903" cy="7677505"/>
              </a:xfrm>
              <a:solidFill>
                <a:srgbClr val="00B0F0">
                  <a:alpha val="41961"/>
                </a:srgbClr>
              </a:solidFill>
            </p:grpSpPr>
            <p:sp>
              <p:nvSpPr>
                <p:cNvPr id="129" name="椭圆 128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130" name="椭圆 129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131" name="椭圆 130"/>
                <p:cNvSpPr/>
                <p:nvPr/>
              </p:nvSpPr>
              <p:spPr>
                <a:xfrm>
                  <a:off x="22791561" y="-2605274"/>
                  <a:ext cx="4211620" cy="4211619"/>
                </a:xfrm>
                <a:prstGeom prst="ellipse">
                  <a:avLst/>
                </a:prstGeom>
                <a:solidFill>
                  <a:srgbClr val="92D05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132" name="椭圆 131"/>
                <p:cNvSpPr/>
                <p:nvPr/>
              </p:nvSpPr>
              <p:spPr>
                <a:xfrm>
                  <a:off x="24852001" y="-544841"/>
                  <a:ext cx="90754" cy="90754"/>
                </a:xfrm>
                <a:prstGeom prst="ellipse">
                  <a:avLst/>
                </a:prstGeom>
                <a:solidFill>
                  <a:schemeClr val="accent6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</p:grpSp>
          <p:grpSp>
            <p:nvGrpSpPr>
              <p:cNvPr id="126" name="组合 125"/>
              <p:cNvGrpSpPr/>
              <p:nvPr/>
            </p:nvGrpSpPr>
            <p:grpSpPr>
              <a:xfrm>
                <a:off x="1889761" y="2539255"/>
                <a:ext cx="1612301" cy="1612301"/>
                <a:chOff x="742278" y="860612"/>
                <a:chExt cx="4211619" cy="4211619"/>
              </a:xfrm>
              <a:solidFill>
                <a:schemeClr val="accent2">
                  <a:alpha val="41961"/>
                </a:schemeClr>
              </a:solidFill>
            </p:grpSpPr>
            <p:sp>
              <p:nvSpPr>
                <p:cNvPr id="127" name="椭圆 126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solidFill>
                  <a:srgbClr val="FFFF00">
                    <a:alpha val="50980"/>
                  </a:srgbClr>
                </a:solidFill>
                <a:ln w="3175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128" name="椭圆 127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</p:grpSp>
        </p:grpSp>
        <p:grpSp>
          <p:nvGrpSpPr>
            <p:cNvPr id="11" name="组合 10"/>
            <p:cNvGrpSpPr/>
            <p:nvPr/>
          </p:nvGrpSpPr>
          <p:grpSpPr>
            <a:xfrm>
              <a:off x="3944678" y="1837561"/>
              <a:ext cx="1176283" cy="1176283"/>
              <a:chOff x="742278" y="860612"/>
              <a:chExt cx="4211619" cy="4211619"/>
            </a:xfrm>
            <a:solidFill>
              <a:srgbClr val="00B0F0">
                <a:alpha val="41961"/>
              </a:srgbClr>
            </a:solidFill>
          </p:grpSpPr>
          <p:sp>
            <p:nvSpPr>
              <p:cNvPr id="117" name="椭圆 116"/>
              <p:cNvSpPr/>
              <p:nvPr/>
            </p:nvSpPr>
            <p:spPr>
              <a:xfrm>
                <a:off x="742278" y="860612"/>
                <a:ext cx="4211619" cy="4211619"/>
              </a:xfrm>
              <a:prstGeom prst="ellipse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2802710" y="2921044"/>
                <a:ext cx="90753" cy="90753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3820536" y="2638795"/>
              <a:ext cx="1176283" cy="1176283"/>
              <a:chOff x="742278" y="860612"/>
              <a:chExt cx="4211619" cy="4211619"/>
            </a:xfrm>
            <a:solidFill>
              <a:srgbClr val="00B0F0">
                <a:alpha val="41961"/>
              </a:srgbClr>
            </a:solidFill>
          </p:grpSpPr>
          <p:sp>
            <p:nvSpPr>
              <p:cNvPr id="115" name="椭圆 114"/>
              <p:cNvSpPr/>
              <p:nvPr/>
            </p:nvSpPr>
            <p:spPr>
              <a:xfrm>
                <a:off x="742278" y="860612"/>
                <a:ext cx="4211619" cy="4211619"/>
              </a:xfrm>
              <a:prstGeom prst="ellipse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116" name="椭圆 115"/>
              <p:cNvSpPr/>
              <p:nvPr/>
            </p:nvSpPr>
            <p:spPr>
              <a:xfrm>
                <a:off x="2802710" y="2921044"/>
                <a:ext cx="90753" cy="90753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4842105" y="1556440"/>
              <a:ext cx="1176283" cy="1176283"/>
              <a:chOff x="742278" y="860612"/>
              <a:chExt cx="4211619" cy="4211619"/>
            </a:xfrm>
            <a:solidFill>
              <a:srgbClr val="00B0F0">
                <a:alpha val="41961"/>
              </a:srgbClr>
            </a:solidFill>
          </p:grpSpPr>
          <p:sp>
            <p:nvSpPr>
              <p:cNvPr id="113" name="椭圆 112"/>
              <p:cNvSpPr/>
              <p:nvPr/>
            </p:nvSpPr>
            <p:spPr>
              <a:xfrm>
                <a:off x="742278" y="860612"/>
                <a:ext cx="4211619" cy="4211619"/>
              </a:xfrm>
              <a:prstGeom prst="ellipse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/>
              </a:p>
            </p:txBody>
          </p:sp>
          <p:sp>
            <p:nvSpPr>
              <p:cNvPr id="114" name="椭圆 113"/>
              <p:cNvSpPr/>
              <p:nvPr/>
            </p:nvSpPr>
            <p:spPr>
              <a:xfrm>
                <a:off x="2802710" y="2921044"/>
                <a:ext cx="90753" cy="90753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5847916" y="2516986"/>
              <a:ext cx="1176283" cy="1176283"/>
              <a:chOff x="742278" y="860612"/>
              <a:chExt cx="4211619" cy="4211619"/>
            </a:xfrm>
            <a:solidFill>
              <a:srgbClr val="00B0F0">
                <a:alpha val="41961"/>
              </a:srgbClr>
            </a:solidFill>
          </p:grpSpPr>
          <p:sp>
            <p:nvSpPr>
              <p:cNvPr id="111" name="椭圆 110"/>
              <p:cNvSpPr/>
              <p:nvPr/>
            </p:nvSpPr>
            <p:spPr>
              <a:xfrm>
                <a:off x="742278" y="860612"/>
                <a:ext cx="4211619" cy="4211619"/>
              </a:xfrm>
              <a:prstGeom prst="ellipse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2802710" y="2921044"/>
                <a:ext cx="90753" cy="90753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sp>
          <p:nvSpPr>
            <p:cNvPr id="15" name="椭圆 14"/>
            <p:cNvSpPr/>
            <p:nvPr/>
          </p:nvSpPr>
          <p:spPr>
            <a:xfrm>
              <a:off x="4646014" y="3024426"/>
              <a:ext cx="1176283" cy="1176283"/>
            </a:xfrm>
            <a:prstGeom prst="ellipse">
              <a:avLst/>
            </a:prstGeom>
            <a:solidFill>
              <a:srgbClr val="FFFF00">
                <a:alpha val="42000"/>
              </a:srgbClr>
            </a:solidFill>
            <a:ln w="31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6" name="椭圆 15"/>
            <p:cNvSpPr/>
            <p:nvPr/>
          </p:nvSpPr>
          <p:spPr>
            <a:xfrm>
              <a:off x="5231207" y="3532653"/>
              <a:ext cx="25347" cy="25347"/>
            </a:xfrm>
            <a:prstGeom prst="ellipse">
              <a:avLst/>
            </a:prstGeom>
            <a:solidFill>
              <a:schemeClr val="accent2">
                <a:alpha val="41961"/>
              </a:schemeClr>
            </a:solidFill>
            <a:ln w="31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701655" y="1809682"/>
              <a:ext cx="1176283" cy="1176283"/>
              <a:chOff x="742278" y="860612"/>
              <a:chExt cx="4211619" cy="4211619"/>
            </a:xfrm>
            <a:solidFill>
              <a:srgbClr val="00B0F0">
                <a:alpha val="41961"/>
              </a:srgbClr>
            </a:solidFill>
          </p:grpSpPr>
          <p:sp>
            <p:nvSpPr>
              <p:cNvPr id="109" name="椭圆 108"/>
              <p:cNvSpPr/>
              <p:nvPr/>
            </p:nvSpPr>
            <p:spPr>
              <a:xfrm>
                <a:off x="742278" y="860612"/>
                <a:ext cx="4211619" cy="4211619"/>
              </a:xfrm>
              <a:prstGeom prst="ellipse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110" name="椭圆 109"/>
              <p:cNvSpPr/>
              <p:nvPr/>
            </p:nvSpPr>
            <p:spPr>
              <a:xfrm>
                <a:off x="2802710" y="2921044"/>
                <a:ext cx="90753" cy="90753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5646873" y="3239206"/>
              <a:ext cx="1176283" cy="1176283"/>
              <a:chOff x="742278" y="860612"/>
              <a:chExt cx="4211619" cy="4211619"/>
            </a:xfrm>
            <a:solidFill>
              <a:srgbClr val="00B0F0">
                <a:alpha val="41961"/>
              </a:srgbClr>
            </a:solidFill>
          </p:grpSpPr>
          <p:sp>
            <p:nvSpPr>
              <p:cNvPr id="107" name="椭圆 106"/>
              <p:cNvSpPr/>
              <p:nvPr/>
            </p:nvSpPr>
            <p:spPr>
              <a:xfrm>
                <a:off x="742278" y="860612"/>
                <a:ext cx="4211619" cy="4211619"/>
              </a:xfrm>
              <a:prstGeom prst="ellipse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108" name="椭圆 107"/>
              <p:cNvSpPr/>
              <p:nvPr/>
            </p:nvSpPr>
            <p:spPr>
              <a:xfrm>
                <a:off x="2802710" y="2921044"/>
                <a:ext cx="90753" cy="90753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7300336" y="1514106"/>
              <a:ext cx="3203663" cy="2859049"/>
              <a:chOff x="775670" y="541628"/>
              <a:chExt cx="4391180" cy="3918826"/>
            </a:xfrm>
          </p:grpSpPr>
          <p:grpSp>
            <p:nvGrpSpPr>
              <p:cNvPr id="86" name="组合 85"/>
              <p:cNvGrpSpPr/>
              <p:nvPr/>
            </p:nvGrpSpPr>
            <p:grpSpPr>
              <a:xfrm>
                <a:off x="945828" y="926954"/>
                <a:ext cx="1612301" cy="1612301"/>
                <a:chOff x="742278" y="860612"/>
                <a:chExt cx="4211619" cy="4211619"/>
              </a:xfrm>
              <a:solidFill>
                <a:srgbClr val="00B0F0">
                  <a:alpha val="41961"/>
                </a:srgbClr>
              </a:solidFill>
            </p:grpSpPr>
            <p:sp>
              <p:nvSpPr>
                <p:cNvPr id="105" name="椭圆 104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106" name="椭圆 105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</p:grpSp>
          <p:grpSp>
            <p:nvGrpSpPr>
              <p:cNvPr id="87" name="组合 86"/>
              <p:cNvGrpSpPr/>
              <p:nvPr/>
            </p:nvGrpSpPr>
            <p:grpSpPr>
              <a:xfrm>
                <a:off x="775670" y="2025184"/>
                <a:ext cx="1612301" cy="1612301"/>
                <a:chOff x="742278" y="860612"/>
                <a:chExt cx="4211619" cy="4211619"/>
              </a:xfrm>
              <a:solidFill>
                <a:srgbClr val="00B0F0">
                  <a:alpha val="41961"/>
                </a:srgbClr>
              </a:solidFill>
            </p:grpSpPr>
            <p:sp>
              <p:nvSpPr>
                <p:cNvPr id="103" name="椭圆 102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104" name="椭圆 103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</p:grpSp>
          <p:grpSp>
            <p:nvGrpSpPr>
              <p:cNvPr id="88" name="组合 87"/>
              <p:cNvGrpSpPr/>
              <p:nvPr/>
            </p:nvGrpSpPr>
            <p:grpSpPr>
              <a:xfrm>
                <a:off x="2175909" y="541628"/>
                <a:ext cx="1612301" cy="1612301"/>
                <a:chOff x="742278" y="860612"/>
                <a:chExt cx="4211619" cy="4211619"/>
              </a:xfrm>
              <a:solidFill>
                <a:srgbClr val="00B0F0">
                  <a:alpha val="41961"/>
                </a:srgbClr>
              </a:solidFill>
            </p:grpSpPr>
            <p:sp>
              <p:nvSpPr>
                <p:cNvPr id="101" name="椭圆 100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 dirty="0"/>
                </a:p>
              </p:txBody>
            </p:sp>
            <p:sp>
              <p:nvSpPr>
                <p:cNvPr id="102" name="椭圆 101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</p:grpSp>
          <p:grpSp>
            <p:nvGrpSpPr>
              <p:cNvPr id="89" name="组合 88"/>
              <p:cNvGrpSpPr/>
              <p:nvPr/>
            </p:nvGrpSpPr>
            <p:grpSpPr>
              <a:xfrm>
                <a:off x="3554549" y="1858224"/>
                <a:ext cx="1612301" cy="1612301"/>
                <a:chOff x="742278" y="860612"/>
                <a:chExt cx="4211619" cy="4211619"/>
              </a:xfrm>
              <a:solidFill>
                <a:srgbClr val="00B0F0">
                  <a:alpha val="41961"/>
                </a:srgbClr>
              </a:solidFill>
            </p:grpSpPr>
            <p:sp>
              <p:nvSpPr>
                <p:cNvPr id="99" name="椭圆 98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100" name="椭圆 99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</p:grpSp>
          <p:grpSp>
            <p:nvGrpSpPr>
              <p:cNvPr id="90" name="组合 89"/>
              <p:cNvGrpSpPr/>
              <p:nvPr/>
            </p:nvGrpSpPr>
            <p:grpSpPr>
              <a:xfrm>
                <a:off x="3354073" y="888740"/>
                <a:ext cx="1612301" cy="1612301"/>
                <a:chOff x="742278" y="860612"/>
                <a:chExt cx="4211619" cy="4211619"/>
              </a:xfrm>
              <a:solidFill>
                <a:srgbClr val="00B0F0">
                  <a:alpha val="41961"/>
                </a:srgbClr>
              </a:solidFill>
            </p:grpSpPr>
            <p:sp>
              <p:nvSpPr>
                <p:cNvPr id="97" name="椭圆 96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98" name="椭圆 97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</p:grpSp>
          <p:grpSp>
            <p:nvGrpSpPr>
              <p:cNvPr id="91" name="组合 90"/>
              <p:cNvGrpSpPr/>
              <p:nvPr/>
            </p:nvGrpSpPr>
            <p:grpSpPr>
              <a:xfrm>
                <a:off x="3278984" y="2848153"/>
                <a:ext cx="1612301" cy="1612301"/>
                <a:chOff x="742278" y="860612"/>
                <a:chExt cx="4211619" cy="4211619"/>
              </a:xfrm>
              <a:solidFill>
                <a:srgbClr val="00B0F0">
                  <a:alpha val="41961"/>
                </a:srgbClr>
              </a:solidFill>
            </p:grpSpPr>
            <p:sp>
              <p:nvSpPr>
                <p:cNvPr id="95" name="椭圆 94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96" name="椭圆 95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</p:grpSp>
          <p:grpSp>
            <p:nvGrpSpPr>
              <p:cNvPr id="92" name="组合 91"/>
              <p:cNvGrpSpPr/>
              <p:nvPr/>
            </p:nvGrpSpPr>
            <p:grpSpPr>
              <a:xfrm>
                <a:off x="1889759" y="2514599"/>
                <a:ext cx="1612301" cy="1612301"/>
                <a:chOff x="742274" y="796207"/>
                <a:chExt cx="4211619" cy="4211619"/>
              </a:xfrm>
              <a:solidFill>
                <a:schemeClr val="accent2">
                  <a:alpha val="41961"/>
                </a:schemeClr>
              </a:solidFill>
            </p:grpSpPr>
            <p:sp>
              <p:nvSpPr>
                <p:cNvPr id="93" name="椭圆 92"/>
                <p:cNvSpPr/>
                <p:nvPr/>
              </p:nvSpPr>
              <p:spPr>
                <a:xfrm>
                  <a:off x="742274" y="796207"/>
                  <a:ext cx="4211619" cy="4211619"/>
                </a:xfrm>
                <a:prstGeom prst="ellipse">
                  <a:avLst/>
                </a:prstGeom>
                <a:solidFill>
                  <a:srgbClr val="FFFF00">
                    <a:alpha val="42000"/>
                  </a:srgbClr>
                </a:solidFill>
                <a:ln w="3175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  <p:sp>
              <p:nvSpPr>
                <p:cNvPr id="94" name="椭圆 93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/>
                </a:p>
              </p:txBody>
            </p:sp>
          </p:grpSp>
        </p:grpSp>
        <p:sp>
          <p:nvSpPr>
            <p:cNvPr id="20" name="文本框 19"/>
            <p:cNvSpPr txBox="1"/>
            <p:nvPr/>
          </p:nvSpPr>
          <p:spPr>
            <a:xfrm>
              <a:off x="238239" y="4391547"/>
              <a:ext cx="3208932" cy="439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(1). Processing yellow disk</a:t>
              </a:r>
              <a:endPara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993548" y="4464604"/>
              <a:ext cx="2873397" cy="768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(2). Red disk eliminated</a:t>
              </a:r>
            </a:p>
            <a:p>
              <a:pPr algn="ctr"/>
              <a:r>
                <a: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gap generated</a:t>
              </a:r>
              <a:endPara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873516" y="4482284"/>
              <a:ext cx="1943051" cy="768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(3). Green disk </a:t>
              </a:r>
            </a:p>
            <a:p>
              <a:pPr algn="ctr"/>
              <a:r>
                <a: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inserted in gap</a:t>
              </a:r>
              <a:endPara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12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Conquering: Insertion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0895" y="1121790"/>
            <a:ext cx="7654989" cy="1002432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Notice that there are circumstances </a:t>
            </a:r>
            <a:r>
              <a:rPr lang="en-US" altLang="zh-CN" dirty="0"/>
              <a:t>that  if </a:t>
            </a:r>
            <a:r>
              <a:rPr lang="en-US" altLang="zh-CN" dirty="0" err="1"/>
              <a:t>GapDetectionAndInsertion</a:t>
            </a:r>
            <a:r>
              <a:rPr lang="en-US" altLang="zh-CN" dirty="0"/>
              <a:t> being applied on all </a:t>
            </a:r>
            <a:r>
              <a:rPr lang="en-US" altLang="zh-CN" dirty="0" smtClean="0"/>
              <a:t>sample </a:t>
            </a:r>
            <a:r>
              <a:rPr lang="en-US" altLang="zh-CN" dirty="0"/>
              <a:t>points p ∈ C , it is not guaranteed that all gaps could be covered.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282218" y="2027970"/>
            <a:ext cx="8510752" cy="3468056"/>
            <a:chOff x="306018" y="2688514"/>
            <a:chExt cx="10443152" cy="4255492"/>
          </a:xfrm>
        </p:grpSpPr>
        <p:sp>
          <p:nvSpPr>
            <p:cNvPr id="81" name="矩形 80"/>
            <p:cNvSpPr/>
            <p:nvPr/>
          </p:nvSpPr>
          <p:spPr>
            <a:xfrm>
              <a:off x="7345400" y="2688514"/>
              <a:ext cx="3391316" cy="3980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82" name="矩形 81"/>
            <p:cNvSpPr/>
            <p:nvPr/>
          </p:nvSpPr>
          <p:spPr>
            <a:xfrm>
              <a:off x="3891188" y="2692093"/>
              <a:ext cx="3391316" cy="3980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83" name="矩形 82"/>
            <p:cNvSpPr/>
            <p:nvPr/>
          </p:nvSpPr>
          <p:spPr>
            <a:xfrm>
              <a:off x="308152" y="2692093"/>
              <a:ext cx="3543495" cy="3980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2043812" y="6605452"/>
              <a:ext cx="53374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 Gaps that cannot be detected by current processing sample</a:t>
              </a:r>
              <a:endParaRPr lang="zh-CN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306018" y="5345610"/>
              <a:ext cx="24240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(1). Processing yellow disk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文本框 145"/>
            <p:cNvSpPr txBox="1"/>
            <p:nvPr/>
          </p:nvSpPr>
          <p:spPr>
            <a:xfrm>
              <a:off x="4436453" y="5343313"/>
              <a:ext cx="21739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(2). Red disk eliminated</a:t>
              </a:r>
            </a:p>
            <a:p>
              <a:pPr algn="ctr"/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gap generated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" name="文本框 146"/>
            <p:cNvSpPr txBox="1"/>
            <p:nvPr/>
          </p:nvSpPr>
          <p:spPr>
            <a:xfrm>
              <a:off x="7953689" y="5332127"/>
              <a:ext cx="19944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(3). No gaps detected,</a:t>
              </a:r>
            </a:p>
            <a:p>
              <a:pPr algn="ctr"/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No insertion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8" name="组合 147"/>
            <p:cNvGrpSpPr/>
            <p:nvPr/>
          </p:nvGrpSpPr>
          <p:grpSpPr>
            <a:xfrm>
              <a:off x="760151" y="3202772"/>
              <a:ext cx="1144190" cy="1144190"/>
              <a:chOff x="742278" y="860612"/>
              <a:chExt cx="4211619" cy="4211619"/>
            </a:xfrm>
            <a:solidFill>
              <a:srgbClr val="00B0F0">
                <a:alpha val="41961"/>
              </a:srgbClr>
            </a:solidFill>
          </p:grpSpPr>
          <p:sp>
            <p:nvSpPr>
              <p:cNvPr id="149" name="椭圆 148"/>
              <p:cNvSpPr/>
              <p:nvPr/>
            </p:nvSpPr>
            <p:spPr>
              <a:xfrm>
                <a:off x="742278" y="860612"/>
                <a:ext cx="4211619" cy="4211619"/>
              </a:xfrm>
              <a:prstGeom prst="ellipse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0" name="椭圆 149"/>
              <p:cNvSpPr/>
              <p:nvPr/>
            </p:nvSpPr>
            <p:spPr>
              <a:xfrm>
                <a:off x="2802710" y="2921044"/>
                <a:ext cx="90753" cy="90753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151" name="组合 150"/>
            <p:cNvGrpSpPr/>
            <p:nvPr/>
          </p:nvGrpSpPr>
          <p:grpSpPr>
            <a:xfrm>
              <a:off x="399984" y="3798214"/>
              <a:ext cx="1144190" cy="1144190"/>
              <a:chOff x="742278" y="860612"/>
              <a:chExt cx="4211619" cy="4211619"/>
            </a:xfrm>
            <a:solidFill>
              <a:srgbClr val="00B0F0">
                <a:alpha val="41961"/>
              </a:srgbClr>
            </a:solidFill>
          </p:grpSpPr>
          <p:sp>
            <p:nvSpPr>
              <p:cNvPr id="152" name="椭圆 151"/>
              <p:cNvSpPr/>
              <p:nvPr/>
            </p:nvSpPr>
            <p:spPr>
              <a:xfrm>
                <a:off x="742278" y="860612"/>
                <a:ext cx="4211619" cy="4211619"/>
              </a:xfrm>
              <a:prstGeom prst="ellipse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3" name="椭圆 152"/>
              <p:cNvSpPr/>
              <p:nvPr/>
            </p:nvSpPr>
            <p:spPr>
              <a:xfrm>
                <a:off x="2802710" y="2921044"/>
                <a:ext cx="90753" cy="90753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154" name="组合 153"/>
            <p:cNvGrpSpPr/>
            <p:nvPr/>
          </p:nvGrpSpPr>
          <p:grpSpPr>
            <a:xfrm>
              <a:off x="1621520" y="3145902"/>
              <a:ext cx="1144190" cy="1144190"/>
              <a:chOff x="742278" y="860612"/>
              <a:chExt cx="4211619" cy="4211619"/>
            </a:xfrm>
            <a:solidFill>
              <a:srgbClr val="00B0F0">
                <a:alpha val="41961"/>
              </a:srgbClr>
            </a:solidFill>
          </p:grpSpPr>
          <p:sp>
            <p:nvSpPr>
              <p:cNvPr id="155" name="椭圆 154"/>
              <p:cNvSpPr/>
              <p:nvPr/>
            </p:nvSpPr>
            <p:spPr>
              <a:xfrm>
                <a:off x="742278" y="860612"/>
                <a:ext cx="4211619" cy="4211619"/>
              </a:xfrm>
              <a:prstGeom prst="ellipse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156" name="椭圆 155"/>
              <p:cNvSpPr/>
              <p:nvPr/>
            </p:nvSpPr>
            <p:spPr>
              <a:xfrm>
                <a:off x="2802710" y="2921044"/>
                <a:ext cx="90753" cy="90753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157" name="组合 156"/>
            <p:cNvGrpSpPr/>
            <p:nvPr/>
          </p:nvGrpSpPr>
          <p:grpSpPr>
            <a:xfrm>
              <a:off x="2383060" y="3965092"/>
              <a:ext cx="1144190" cy="1144190"/>
              <a:chOff x="742278" y="860612"/>
              <a:chExt cx="4211619" cy="4211619"/>
            </a:xfrm>
            <a:solidFill>
              <a:srgbClr val="00B0F0">
                <a:alpha val="41961"/>
              </a:srgbClr>
            </a:solidFill>
          </p:grpSpPr>
          <p:sp>
            <p:nvSpPr>
              <p:cNvPr id="158" name="椭圆 157"/>
              <p:cNvSpPr/>
              <p:nvPr/>
            </p:nvSpPr>
            <p:spPr>
              <a:xfrm>
                <a:off x="742278" y="860612"/>
                <a:ext cx="4211619" cy="4211619"/>
              </a:xfrm>
              <a:prstGeom prst="ellipse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9" name="椭圆 158"/>
              <p:cNvSpPr/>
              <p:nvPr/>
            </p:nvSpPr>
            <p:spPr>
              <a:xfrm>
                <a:off x="2802710" y="2921044"/>
                <a:ext cx="90753" cy="90753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160" name="组合 159"/>
            <p:cNvGrpSpPr/>
            <p:nvPr/>
          </p:nvGrpSpPr>
          <p:grpSpPr>
            <a:xfrm>
              <a:off x="1843538" y="3705669"/>
              <a:ext cx="1144181" cy="1144181"/>
              <a:chOff x="742278" y="860612"/>
              <a:chExt cx="4211619" cy="4211619"/>
            </a:xfrm>
            <a:solidFill>
              <a:srgbClr val="FF0000">
                <a:alpha val="41961"/>
              </a:srgbClr>
            </a:solidFill>
          </p:grpSpPr>
          <p:sp>
            <p:nvSpPr>
              <p:cNvPr id="161" name="椭圆 160"/>
              <p:cNvSpPr/>
              <p:nvPr/>
            </p:nvSpPr>
            <p:spPr>
              <a:xfrm>
                <a:off x="742278" y="860612"/>
                <a:ext cx="4211619" cy="4211619"/>
              </a:xfrm>
              <a:prstGeom prst="ellipse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62" name="椭圆 161"/>
              <p:cNvSpPr/>
              <p:nvPr/>
            </p:nvSpPr>
            <p:spPr>
              <a:xfrm>
                <a:off x="2802710" y="2921044"/>
                <a:ext cx="90753" cy="90753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163" name="组合 162"/>
            <p:cNvGrpSpPr/>
            <p:nvPr/>
          </p:nvGrpSpPr>
          <p:grpSpPr>
            <a:xfrm>
              <a:off x="2650199" y="2955835"/>
              <a:ext cx="1144190" cy="1144190"/>
              <a:chOff x="742278" y="860612"/>
              <a:chExt cx="4211619" cy="4211619"/>
            </a:xfrm>
            <a:solidFill>
              <a:srgbClr val="00B0F0">
                <a:alpha val="41961"/>
              </a:srgbClr>
            </a:solidFill>
          </p:grpSpPr>
          <p:sp>
            <p:nvSpPr>
              <p:cNvPr id="164" name="椭圆 163"/>
              <p:cNvSpPr/>
              <p:nvPr/>
            </p:nvSpPr>
            <p:spPr>
              <a:xfrm>
                <a:off x="742278" y="860612"/>
                <a:ext cx="4211619" cy="4211619"/>
              </a:xfrm>
              <a:prstGeom prst="ellipse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65" name="椭圆 164"/>
              <p:cNvSpPr/>
              <p:nvPr/>
            </p:nvSpPr>
            <p:spPr>
              <a:xfrm>
                <a:off x="2802710" y="2921044"/>
                <a:ext cx="90753" cy="90753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166" name="组合 165"/>
            <p:cNvGrpSpPr/>
            <p:nvPr/>
          </p:nvGrpSpPr>
          <p:grpSpPr>
            <a:xfrm>
              <a:off x="1459390" y="3847550"/>
              <a:ext cx="1144190" cy="1144190"/>
              <a:chOff x="742278" y="860612"/>
              <a:chExt cx="4211619" cy="4211619"/>
            </a:xfrm>
            <a:solidFill>
              <a:schemeClr val="accent2">
                <a:alpha val="41961"/>
              </a:schemeClr>
            </a:solidFill>
          </p:grpSpPr>
          <p:sp>
            <p:nvSpPr>
              <p:cNvPr id="167" name="椭圆 166"/>
              <p:cNvSpPr/>
              <p:nvPr/>
            </p:nvSpPr>
            <p:spPr>
              <a:xfrm>
                <a:off x="742278" y="860612"/>
                <a:ext cx="4211619" cy="4211619"/>
              </a:xfrm>
              <a:prstGeom prst="ellipse">
                <a:avLst/>
              </a:prstGeom>
              <a:solidFill>
                <a:srgbClr val="FFFF00">
                  <a:alpha val="50196"/>
                </a:srgbClr>
              </a:solidFill>
              <a:ln w="31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68" name="椭圆 167"/>
              <p:cNvSpPr/>
              <p:nvPr/>
            </p:nvSpPr>
            <p:spPr>
              <a:xfrm>
                <a:off x="2802710" y="2921044"/>
                <a:ext cx="90753" cy="90753"/>
              </a:xfrm>
              <a:prstGeom prst="ellipse">
                <a:avLst/>
              </a:prstGeom>
              <a:grpFill/>
              <a:ln w="31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169" name="组合 168"/>
            <p:cNvGrpSpPr/>
            <p:nvPr/>
          </p:nvGrpSpPr>
          <p:grpSpPr>
            <a:xfrm>
              <a:off x="4241341" y="3264223"/>
              <a:ext cx="1144190" cy="1144190"/>
              <a:chOff x="742278" y="860612"/>
              <a:chExt cx="4211619" cy="4211619"/>
            </a:xfrm>
            <a:solidFill>
              <a:srgbClr val="00B0F0">
                <a:alpha val="41961"/>
              </a:srgbClr>
            </a:solidFill>
          </p:grpSpPr>
          <p:sp>
            <p:nvSpPr>
              <p:cNvPr id="170" name="椭圆 169"/>
              <p:cNvSpPr/>
              <p:nvPr/>
            </p:nvSpPr>
            <p:spPr>
              <a:xfrm>
                <a:off x="742278" y="860612"/>
                <a:ext cx="4211619" cy="4211619"/>
              </a:xfrm>
              <a:prstGeom prst="ellipse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71" name="椭圆 170"/>
              <p:cNvSpPr/>
              <p:nvPr/>
            </p:nvSpPr>
            <p:spPr>
              <a:xfrm>
                <a:off x="2802710" y="2921044"/>
                <a:ext cx="90753" cy="90753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172" name="组合 171"/>
            <p:cNvGrpSpPr/>
            <p:nvPr/>
          </p:nvGrpSpPr>
          <p:grpSpPr>
            <a:xfrm>
              <a:off x="3881174" y="3859666"/>
              <a:ext cx="1144190" cy="1144190"/>
              <a:chOff x="742278" y="860612"/>
              <a:chExt cx="4211619" cy="4211619"/>
            </a:xfrm>
            <a:solidFill>
              <a:srgbClr val="00B0F0">
                <a:alpha val="41961"/>
              </a:srgbClr>
            </a:solidFill>
          </p:grpSpPr>
          <p:sp>
            <p:nvSpPr>
              <p:cNvPr id="173" name="椭圆 172"/>
              <p:cNvSpPr/>
              <p:nvPr/>
            </p:nvSpPr>
            <p:spPr>
              <a:xfrm>
                <a:off x="742278" y="860612"/>
                <a:ext cx="4211619" cy="4211619"/>
              </a:xfrm>
              <a:prstGeom prst="ellipse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74" name="椭圆 173"/>
              <p:cNvSpPr/>
              <p:nvPr/>
            </p:nvSpPr>
            <p:spPr>
              <a:xfrm>
                <a:off x="2802710" y="2921044"/>
                <a:ext cx="90753" cy="90753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175" name="组合 174"/>
            <p:cNvGrpSpPr/>
            <p:nvPr/>
          </p:nvGrpSpPr>
          <p:grpSpPr>
            <a:xfrm>
              <a:off x="5102710" y="3207353"/>
              <a:ext cx="1144190" cy="1144190"/>
              <a:chOff x="742278" y="860612"/>
              <a:chExt cx="4211619" cy="4211619"/>
            </a:xfrm>
            <a:solidFill>
              <a:srgbClr val="00B0F0">
                <a:alpha val="41961"/>
              </a:srgbClr>
            </a:solidFill>
          </p:grpSpPr>
          <p:sp>
            <p:nvSpPr>
              <p:cNvPr id="176" name="椭圆 175"/>
              <p:cNvSpPr/>
              <p:nvPr/>
            </p:nvSpPr>
            <p:spPr>
              <a:xfrm>
                <a:off x="742278" y="860612"/>
                <a:ext cx="4211619" cy="4211619"/>
              </a:xfrm>
              <a:prstGeom prst="ellipse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177" name="椭圆 176"/>
              <p:cNvSpPr/>
              <p:nvPr/>
            </p:nvSpPr>
            <p:spPr>
              <a:xfrm>
                <a:off x="2802710" y="2921044"/>
                <a:ext cx="90753" cy="90753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178" name="组合 177"/>
            <p:cNvGrpSpPr/>
            <p:nvPr/>
          </p:nvGrpSpPr>
          <p:grpSpPr>
            <a:xfrm>
              <a:off x="5864250" y="4026543"/>
              <a:ext cx="1144190" cy="1144190"/>
              <a:chOff x="742278" y="860612"/>
              <a:chExt cx="4211619" cy="4211619"/>
            </a:xfrm>
            <a:solidFill>
              <a:srgbClr val="00B0F0">
                <a:alpha val="41961"/>
              </a:srgbClr>
            </a:solidFill>
          </p:grpSpPr>
          <p:sp>
            <p:nvSpPr>
              <p:cNvPr id="179" name="椭圆 178"/>
              <p:cNvSpPr/>
              <p:nvPr/>
            </p:nvSpPr>
            <p:spPr>
              <a:xfrm>
                <a:off x="742278" y="860612"/>
                <a:ext cx="4211619" cy="4211619"/>
              </a:xfrm>
              <a:prstGeom prst="ellipse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80" name="椭圆 179"/>
              <p:cNvSpPr/>
              <p:nvPr/>
            </p:nvSpPr>
            <p:spPr>
              <a:xfrm>
                <a:off x="2802710" y="2921044"/>
                <a:ext cx="90753" cy="90753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181" name="组合 180"/>
            <p:cNvGrpSpPr/>
            <p:nvPr/>
          </p:nvGrpSpPr>
          <p:grpSpPr>
            <a:xfrm>
              <a:off x="6131389" y="3017286"/>
              <a:ext cx="1144190" cy="1144190"/>
              <a:chOff x="742278" y="860612"/>
              <a:chExt cx="4211619" cy="4211619"/>
            </a:xfrm>
            <a:solidFill>
              <a:srgbClr val="00B0F0">
                <a:alpha val="41961"/>
              </a:srgbClr>
            </a:solidFill>
          </p:grpSpPr>
          <p:sp>
            <p:nvSpPr>
              <p:cNvPr id="182" name="椭圆 181"/>
              <p:cNvSpPr/>
              <p:nvPr/>
            </p:nvSpPr>
            <p:spPr>
              <a:xfrm>
                <a:off x="742278" y="860612"/>
                <a:ext cx="4211619" cy="4211619"/>
              </a:xfrm>
              <a:prstGeom prst="ellipse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83" name="椭圆 182"/>
              <p:cNvSpPr/>
              <p:nvPr/>
            </p:nvSpPr>
            <p:spPr>
              <a:xfrm>
                <a:off x="2802710" y="2921044"/>
                <a:ext cx="90753" cy="90753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184" name="组合 183"/>
            <p:cNvGrpSpPr/>
            <p:nvPr/>
          </p:nvGrpSpPr>
          <p:grpSpPr>
            <a:xfrm>
              <a:off x="4915605" y="3891053"/>
              <a:ext cx="1144190" cy="1144190"/>
              <a:chOff x="742278" y="860612"/>
              <a:chExt cx="4211619" cy="4211619"/>
            </a:xfrm>
            <a:solidFill>
              <a:schemeClr val="accent2">
                <a:alpha val="41961"/>
              </a:schemeClr>
            </a:solidFill>
          </p:grpSpPr>
          <p:sp>
            <p:nvSpPr>
              <p:cNvPr id="185" name="椭圆 184"/>
              <p:cNvSpPr/>
              <p:nvPr/>
            </p:nvSpPr>
            <p:spPr>
              <a:xfrm>
                <a:off x="742278" y="860612"/>
                <a:ext cx="4211619" cy="4211619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31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86" name="椭圆 185"/>
              <p:cNvSpPr/>
              <p:nvPr/>
            </p:nvSpPr>
            <p:spPr>
              <a:xfrm>
                <a:off x="2802710" y="2921044"/>
                <a:ext cx="90753" cy="90753"/>
              </a:xfrm>
              <a:prstGeom prst="ellipse">
                <a:avLst/>
              </a:prstGeom>
              <a:grpFill/>
              <a:ln w="31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187" name="组合 186"/>
            <p:cNvGrpSpPr/>
            <p:nvPr/>
          </p:nvGrpSpPr>
          <p:grpSpPr>
            <a:xfrm>
              <a:off x="7714932" y="3381854"/>
              <a:ext cx="1144190" cy="1144190"/>
              <a:chOff x="742278" y="860612"/>
              <a:chExt cx="4211619" cy="4211619"/>
            </a:xfrm>
            <a:solidFill>
              <a:srgbClr val="00B0F0">
                <a:alpha val="41961"/>
              </a:srgbClr>
            </a:solidFill>
          </p:grpSpPr>
          <p:sp>
            <p:nvSpPr>
              <p:cNvPr id="188" name="椭圆 187"/>
              <p:cNvSpPr/>
              <p:nvPr/>
            </p:nvSpPr>
            <p:spPr>
              <a:xfrm>
                <a:off x="742278" y="860612"/>
                <a:ext cx="4211619" cy="4211619"/>
              </a:xfrm>
              <a:prstGeom prst="ellipse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89" name="椭圆 188"/>
              <p:cNvSpPr/>
              <p:nvPr/>
            </p:nvSpPr>
            <p:spPr>
              <a:xfrm>
                <a:off x="2802710" y="2921044"/>
                <a:ext cx="90753" cy="90753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190" name="组合 189"/>
            <p:cNvGrpSpPr/>
            <p:nvPr/>
          </p:nvGrpSpPr>
          <p:grpSpPr>
            <a:xfrm>
              <a:off x="7354765" y="3977297"/>
              <a:ext cx="1144190" cy="1144190"/>
              <a:chOff x="742278" y="860612"/>
              <a:chExt cx="4211619" cy="4211619"/>
            </a:xfrm>
            <a:solidFill>
              <a:srgbClr val="00B0F0">
                <a:alpha val="41961"/>
              </a:srgbClr>
            </a:solidFill>
          </p:grpSpPr>
          <p:sp>
            <p:nvSpPr>
              <p:cNvPr id="191" name="椭圆 190"/>
              <p:cNvSpPr/>
              <p:nvPr/>
            </p:nvSpPr>
            <p:spPr>
              <a:xfrm>
                <a:off x="742278" y="860612"/>
                <a:ext cx="4211619" cy="4211619"/>
              </a:xfrm>
              <a:prstGeom prst="ellipse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92" name="椭圆 191"/>
              <p:cNvSpPr/>
              <p:nvPr/>
            </p:nvSpPr>
            <p:spPr>
              <a:xfrm>
                <a:off x="2802710" y="2921044"/>
                <a:ext cx="90753" cy="90753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193" name="组合 192"/>
            <p:cNvGrpSpPr/>
            <p:nvPr/>
          </p:nvGrpSpPr>
          <p:grpSpPr>
            <a:xfrm>
              <a:off x="8576302" y="3324984"/>
              <a:ext cx="1144190" cy="1144190"/>
              <a:chOff x="742278" y="860612"/>
              <a:chExt cx="4211619" cy="4211619"/>
            </a:xfrm>
            <a:solidFill>
              <a:srgbClr val="00B0F0">
                <a:alpha val="41961"/>
              </a:srgbClr>
            </a:solidFill>
          </p:grpSpPr>
          <p:sp>
            <p:nvSpPr>
              <p:cNvPr id="194" name="椭圆 193"/>
              <p:cNvSpPr/>
              <p:nvPr/>
            </p:nvSpPr>
            <p:spPr>
              <a:xfrm>
                <a:off x="742278" y="860612"/>
                <a:ext cx="4211619" cy="4211619"/>
              </a:xfrm>
              <a:prstGeom prst="ellipse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195" name="椭圆 194"/>
              <p:cNvSpPr/>
              <p:nvPr/>
            </p:nvSpPr>
            <p:spPr>
              <a:xfrm>
                <a:off x="2802710" y="2921044"/>
                <a:ext cx="90753" cy="90753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196" name="组合 195"/>
            <p:cNvGrpSpPr/>
            <p:nvPr/>
          </p:nvGrpSpPr>
          <p:grpSpPr>
            <a:xfrm>
              <a:off x="9337841" y="4144174"/>
              <a:ext cx="1144190" cy="1144190"/>
              <a:chOff x="742278" y="860612"/>
              <a:chExt cx="4211619" cy="4211619"/>
            </a:xfrm>
            <a:solidFill>
              <a:srgbClr val="00B0F0">
                <a:alpha val="41961"/>
              </a:srgbClr>
            </a:solidFill>
          </p:grpSpPr>
          <p:sp>
            <p:nvSpPr>
              <p:cNvPr id="197" name="椭圆 196"/>
              <p:cNvSpPr/>
              <p:nvPr/>
            </p:nvSpPr>
            <p:spPr>
              <a:xfrm>
                <a:off x="742278" y="860612"/>
                <a:ext cx="4211619" cy="4211619"/>
              </a:xfrm>
              <a:prstGeom prst="ellipse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98" name="椭圆 197"/>
              <p:cNvSpPr/>
              <p:nvPr/>
            </p:nvSpPr>
            <p:spPr>
              <a:xfrm>
                <a:off x="2802710" y="2921044"/>
                <a:ext cx="90753" cy="90753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199" name="组合 198"/>
            <p:cNvGrpSpPr/>
            <p:nvPr/>
          </p:nvGrpSpPr>
          <p:grpSpPr>
            <a:xfrm>
              <a:off x="9604980" y="3134917"/>
              <a:ext cx="1144190" cy="1144190"/>
              <a:chOff x="742278" y="860612"/>
              <a:chExt cx="4211619" cy="4211619"/>
            </a:xfrm>
            <a:solidFill>
              <a:srgbClr val="00B0F0">
                <a:alpha val="41961"/>
              </a:srgbClr>
            </a:solidFill>
          </p:grpSpPr>
          <p:sp>
            <p:nvSpPr>
              <p:cNvPr id="200" name="椭圆 199"/>
              <p:cNvSpPr/>
              <p:nvPr/>
            </p:nvSpPr>
            <p:spPr>
              <a:xfrm>
                <a:off x="742278" y="860612"/>
                <a:ext cx="4211619" cy="4211619"/>
              </a:xfrm>
              <a:prstGeom prst="ellipse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01" name="椭圆 200"/>
              <p:cNvSpPr/>
              <p:nvPr/>
            </p:nvSpPr>
            <p:spPr>
              <a:xfrm>
                <a:off x="2802710" y="2921044"/>
                <a:ext cx="90753" cy="90753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202" name="组合 201"/>
            <p:cNvGrpSpPr/>
            <p:nvPr/>
          </p:nvGrpSpPr>
          <p:grpSpPr>
            <a:xfrm>
              <a:off x="8408373" y="4031243"/>
              <a:ext cx="1144190" cy="1144190"/>
              <a:chOff x="742278" y="860612"/>
              <a:chExt cx="4211619" cy="4211619"/>
            </a:xfrm>
            <a:solidFill>
              <a:schemeClr val="accent2">
                <a:alpha val="41961"/>
              </a:schemeClr>
            </a:solidFill>
          </p:grpSpPr>
          <p:sp>
            <p:nvSpPr>
              <p:cNvPr id="203" name="椭圆 202"/>
              <p:cNvSpPr/>
              <p:nvPr/>
            </p:nvSpPr>
            <p:spPr>
              <a:xfrm>
                <a:off x="742278" y="860612"/>
                <a:ext cx="4211619" cy="4211619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31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04" name="椭圆 203"/>
              <p:cNvSpPr/>
              <p:nvPr/>
            </p:nvSpPr>
            <p:spPr>
              <a:xfrm>
                <a:off x="2802710" y="2921044"/>
                <a:ext cx="90753" cy="90753"/>
              </a:xfrm>
              <a:prstGeom prst="ellipse">
                <a:avLst/>
              </a:prstGeom>
              <a:grpFill/>
              <a:ln w="31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57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Conquering: Insertion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437" y="900430"/>
            <a:ext cx="3342447" cy="478174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560895" y="988617"/>
            <a:ext cx="4089628" cy="4700983"/>
            <a:chOff x="4033484" y="-227763"/>
            <a:chExt cx="7000161" cy="8046608"/>
          </a:xfrm>
        </p:grpSpPr>
        <p:sp>
          <p:nvSpPr>
            <p:cNvPr id="6" name="矩形 5"/>
            <p:cNvSpPr/>
            <p:nvPr/>
          </p:nvSpPr>
          <p:spPr>
            <a:xfrm>
              <a:off x="4053737" y="-227763"/>
              <a:ext cx="3391316" cy="3980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131456" y="-170054"/>
              <a:ext cx="3203663" cy="2859049"/>
              <a:chOff x="775670" y="541628"/>
              <a:chExt cx="4391180" cy="3918826"/>
            </a:xfrm>
          </p:grpSpPr>
          <p:grpSp>
            <p:nvGrpSpPr>
              <p:cNvPr id="87" name="组合 86"/>
              <p:cNvGrpSpPr/>
              <p:nvPr/>
            </p:nvGrpSpPr>
            <p:grpSpPr>
              <a:xfrm>
                <a:off x="945828" y="926954"/>
                <a:ext cx="1612301" cy="1612301"/>
                <a:chOff x="742278" y="860612"/>
                <a:chExt cx="4211619" cy="4211619"/>
              </a:xfrm>
              <a:solidFill>
                <a:srgbClr val="00B0F0">
                  <a:alpha val="41961"/>
                </a:srgbClr>
              </a:solidFill>
            </p:grpSpPr>
            <p:sp>
              <p:nvSpPr>
                <p:cNvPr id="106" name="椭圆 105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107" name="椭圆 106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</p:grpSp>
          <p:grpSp>
            <p:nvGrpSpPr>
              <p:cNvPr id="88" name="组合 87"/>
              <p:cNvGrpSpPr/>
              <p:nvPr/>
            </p:nvGrpSpPr>
            <p:grpSpPr>
              <a:xfrm>
                <a:off x="775670" y="2025184"/>
                <a:ext cx="1612301" cy="1612301"/>
                <a:chOff x="742278" y="860612"/>
                <a:chExt cx="4211619" cy="4211619"/>
              </a:xfrm>
              <a:solidFill>
                <a:srgbClr val="00B0F0">
                  <a:alpha val="41961"/>
                </a:srgbClr>
              </a:solidFill>
            </p:grpSpPr>
            <p:sp>
              <p:nvSpPr>
                <p:cNvPr id="104" name="椭圆 103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105" name="椭圆 104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</p:grpSp>
          <p:grpSp>
            <p:nvGrpSpPr>
              <p:cNvPr id="89" name="组合 88"/>
              <p:cNvGrpSpPr/>
              <p:nvPr/>
            </p:nvGrpSpPr>
            <p:grpSpPr>
              <a:xfrm>
                <a:off x="2175909" y="541628"/>
                <a:ext cx="1612301" cy="1612301"/>
                <a:chOff x="742278" y="860612"/>
                <a:chExt cx="4211619" cy="4211619"/>
              </a:xfrm>
              <a:solidFill>
                <a:srgbClr val="00B0F0">
                  <a:alpha val="41961"/>
                </a:srgbClr>
              </a:solidFill>
            </p:grpSpPr>
            <p:sp>
              <p:nvSpPr>
                <p:cNvPr id="102" name="椭圆 101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dirty="0"/>
                </a:p>
              </p:txBody>
            </p:sp>
            <p:sp>
              <p:nvSpPr>
                <p:cNvPr id="103" name="椭圆 102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</p:grpSp>
          <p:grpSp>
            <p:nvGrpSpPr>
              <p:cNvPr id="90" name="组合 89"/>
              <p:cNvGrpSpPr/>
              <p:nvPr/>
            </p:nvGrpSpPr>
            <p:grpSpPr>
              <a:xfrm>
                <a:off x="3554549" y="1858224"/>
                <a:ext cx="1612301" cy="1612301"/>
                <a:chOff x="742278" y="860612"/>
                <a:chExt cx="4211619" cy="4211619"/>
              </a:xfrm>
              <a:solidFill>
                <a:srgbClr val="00B0F0">
                  <a:alpha val="41961"/>
                </a:srgbClr>
              </a:solidFill>
            </p:grpSpPr>
            <p:sp>
              <p:nvSpPr>
                <p:cNvPr id="100" name="椭圆 99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101" name="椭圆 100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</p:grpSp>
          <p:grpSp>
            <p:nvGrpSpPr>
              <p:cNvPr id="91" name="组合 90"/>
              <p:cNvGrpSpPr/>
              <p:nvPr/>
            </p:nvGrpSpPr>
            <p:grpSpPr>
              <a:xfrm>
                <a:off x="3354073" y="888740"/>
                <a:ext cx="1612301" cy="1612301"/>
                <a:chOff x="742278" y="860612"/>
                <a:chExt cx="4211619" cy="4211619"/>
              </a:xfrm>
              <a:solidFill>
                <a:srgbClr val="00B0F0">
                  <a:alpha val="41961"/>
                </a:srgbClr>
              </a:solidFill>
            </p:grpSpPr>
            <p:sp>
              <p:nvSpPr>
                <p:cNvPr id="98" name="椭圆 97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99" name="椭圆 98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</p:grpSp>
          <p:grpSp>
            <p:nvGrpSpPr>
              <p:cNvPr id="92" name="组合 91"/>
              <p:cNvGrpSpPr/>
              <p:nvPr/>
            </p:nvGrpSpPr>
            <p:grpSpPr>
              <a:xfrm>
                <a:off x="3278984" y="2848153"/>
                <a:ext cx="1612301" cy="1612301"/>
                <a:chOff x="742278" y="860612"/>
                <a:chExt cx="4211619" cy="4211619"/>
              </a:xfrm>
              <a:solidFill>
                <a:srgbClr val="00B0F0">
                  <a:alpha val="41961"/>
                </a:srgbClr>
              </a:solidFill>
            </p:grpSpPr>
            <p:sp>
              <p:nvSpPr>
                <p:cNvPr id="96" name="椭圆 95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97" name="椭圆 96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</p:grpSp>
          <p:grpSp>
            <p:nvGrpSpPr>
              <p:cNvPr id="93" name="组合 92"/>
              <p:cNvGrpSpPr/>
              <p:nvPr/>
            </p:nvGrpSpPr>
            <p:grpSpPr>
              <a:xfrm>
                <a:off x="1889759" y="2514599"/>
                <a:ext cx="1612301" cy="1612301"/>
                <a:chOff x="742274" y="796207"/>
                <a:chExt cx="4211619" cy="4211619"/>
              </a:xfrm>
              <a:solidFill>
                <a:schemeClr val="accent2">
                  <a:alpha val="41961"/>
                </a:schemeClr>
              </a:solidFill>
            </p:grpSpPr>
            <p:sp>
              <p:nvSpPr>
                <p:cNvPr id="94" name="椭圆 93"/>
                <p:cNvSpPr/>
                <p:nvPr/>
              </p:nvSpPr>
              <p:spPr>
                <a:xfrm>
                  <a:off x="742274" y="796207"/>
                  <a:ext cx="4211619" cy="4211619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3175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95" name="椭圆 94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</p:grpSp>
        </p:grpSp>
        <p:sp>
          <p:nvSpPr>
            <p:cNvPr id="8" name="文本框 7"/>
            <p:cNvSpPr txBox="1"/>
            <p:nvPr/>
          </p:nvSpPr>
          <p:spPr>
            <a:xfrm>
              <a:off x="4295747" y="2798123"/>
              <a:ext cx="2760851" cy="790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All samples are</a:t>
              </a:r>
            </a:p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marked as gap detector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282961" y="517262"/>
              <a:ext cx="1176283" cy="1176283"/>
            </a:xfrm>
            <a:prstGeom prst="ellipse">
              <a:avLst/>
            </a:prstGeom>
            <a:solidFill>
              <a:srgbClr val="70AD47">
                <a:alpha val="56078"/>
              </a:srgb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0" name="椭圆 9"/>
            <p:cNvSpPr/>
            <p:nvPr/>
          </p:nvSpPr>
          <p:spPr>
            <a:xfrm>
              <a:off x="5858431" y="1092729"/>
              <a:ext cx="25347" cy="25347"/>
            </a:xfrm>
            <a:prstGeom prst="ellipse">
              <a:avLst/>
            </a:prstGeom>
            <a:solidFill>
              <a:srgbClr val="70AD47">
                <a:alpha val="56078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1" name="矩形 10"/>
            <p:cNvSpPr/>
            <p:nvPr/>
          </p:nvSpPr>
          <p:spPr>
            <a:xfrm>
              <a:off x="7542003" y="-227763"/>
              <a:ext cx="3391316" cy="3980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7619722" y="-170054"/>
              <a:ext cx="3203663" cy="2859049"/>
              <a:chOff x="775670" y="541628"/>
              <a:chExt cx="4391180" cy="3918826"/>
            </a:xfrm>
          </p:grpSpPr>
          <p:grpSp>
            <p:nvGrpSpPr>
              <p:cNvPr id="66" name="组合 65"/>
              <p:cNvGrpSpPr/>
              <p:nvPr/>
            </p:nvGrpSpPr>
            <p:grpSpPr>
              <a:xfrm>
                <a:off x="945828" y="926954"/>
                <a:ext cx="1612301" cy="1612301"/>
                <a:chOff x="742278" y="860612"/>
                <a:chExt cx="4211619" cy="4211619"/>
              </a:xfrm>
              <a:solidFill>
                <a:srgbClr val="00B0F0">
                  <a:alpha val="41961"/>
                </a:srgbClr>
              </a:solidFill>
            </p:grpSpPr>
            <p:sp>
              <p:nvSpPr>
                <p:cNvPr id="85" name="椭圆 84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86" name="椭圆 85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</p:grpSp>
          <p:grpSp>
            <p:nvGrpSpPr>
              <p:cNvPr id="67" name="组合 66"/>
              <p:cNvGrpSpPr/>
              <p:nvPr/>
            </p:nvGrpSpPr>
            <p:grpSpPr>
              <a:xfrm>
                <a:off x="775670" y="2025184"/>
                <a:ext cx="1612301" cy="1612301"/>
                <a:chOff x="742278" y="860612"/>
                <a:chExt cx="4211619" cy="4211619"/>
              </a:xfrm>
              <a:solidFill>
                <a:srgbClr val="00B0F0">
                  <a:alpha val="41961"/>
                </a:srgbClr>
              </a:solidFill>
            </p:grpSpPr>
            <p:sp>
              <p:nvSpPr>
                <p:cNvPr id="83" name="椭圆 82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84" name="椭圆 83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</p:grpSp>
          <p:grpSp>
            <p:nvGrpSpPr>
              <p:cNvPr id="68" name="组合 67"/>
              <p:cNvGrpSpPr/>
              <p:nvPr/>
            </p:nvGrpSpPr>
            <p:grpSpPr>
              <a:xfrm>
                <a:off x="2175909" y="541628"/>
                <a:ext cx="1612301" cy="1612301"/>
                <a:chOff x="742278" y="860612"/>
                <a:chExt cx="4211619" cy="4211619"/>
              </a:xfrm>
              <a:solidFill>
                <a:srgbClr val="00B0F0">
                  <a:alpha val="41961"/>
                </a:srgbClr>
              </a:solidFill>
            </p:grpSpPr>
            <p:sp>
              <p:nvSpPr>
                <p:cNvPr id="81" name="椭圆 80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dirty="0"/>
                </a:p>
              </p:txBody>
            </p:sp>
            <p:sp>
              <p:nvSpPr>
                <p:cNvPr id="82" name="椭圆 81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</p:grpSp>
          <p:grpSp>
            <p:nvGrpSpPr>
              <p:cNvPr id="69" name="组合 68"/>
              <p:cNvGrpSpPr/>
              <p:nvPr/>
            </p:nvGrpSpPr>
            <p:grpSpPr>
              <a:xfrm>
                <a:off x="3554549" y="1858224"/>
                <a:ext cx="1612301" cy="1612301"/>
                <a:chOff x="742278" y="860612"/>
                <a:chExt cx="4211619" cy="4211619"/>
              </a:xfrm>
              <a:solidFill>
                <a:srgbClr val="00B0F0">
                  <a:alpha val="41961"/>
                </a:srgbClr>
              </a:solidFill>
            </p:grpSpPr>
            <p:sp>
              <p:nvSpPr>
                <p:cNvPr id="79" name="椭圆 78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80" name="椭圆 79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</p:grpSp>
          <p:grpSp>
            <p:nvGrpSpPr>
              <p:cNvPr id="70" name="组合 69"/>
              <p:cNvGrpSpPr/>
              <p:nvPr/>
            </p:nvGrpSpPr>
            <p:grpSpPr>
              <a:xfrm>
                <a:off x="3354073" y="888740"/>
                <a:ext cx="1612301" cy="1612301"/>
                <a:chOff x="742278" y="860612"/>
                <a:chExt cx="4211619" cy="4211619"/>
              </a:xfrm>
              <a:solidFill>
                <a:srgbClr val="00B0F0">
                  <a:alpha val="41961"/>
                </a:srgbClr>
              </a:solidFill>
            </p:grpSpPr>
            <p:sp>
              <p:nvSpPr>
                <p:cNvPr id="77" name="椭圆 76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78" name="椭圆 77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</p:grpSp>
          <p:grpSp>
            <p:nvGrpSpPr>
              <p:cNvPr id="71" name="组合 70"/>
              <p:cNvGrpSpPr/>
              <p:nvPr/>
            </p:nvGrpSpPr>
            <p:grpSpPr>
              <a:xfrm>
                <a:off x="3278984" y="2848153"/>
                <a:ext cx="1612301" cy="1612301"/>
                <a:chOff x="742278" y="860612"/>
                <a:chExt cx="4211619" cy="4211619"/>
              </a:xfrm>
              <a:solidFill>
                <a:srgbClr val="00B0F0">
                  <a:alpha val="41961"/>
                </a:srgbClr>
              </a:solidFill>
            </p:grpSpPr>
            <p:sp>
              <p:nvSpPr>
                <p:cNvPr id="75" name="椭圆 74"/>
                <p:cNvSpPr/>
                <p:nvPr/>
              </p:nvSpPr>
              <p:spPr>
                <a:xfrm>
                  <a:off x="742278" y="860612"/>
                  <a:ext cx="4211619" cy="4211619"/>
                </a:xfrm>
                <a:prstGeom prst="ellipse">
                  <a:avLst/>
                </a:prstGeom>
                <a:grp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76" name="椭圆 75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</p:grpSp>
          <p:grpSp>
            <p:nvGrpSpPr>
              <p:cNvPr id="72" name="组合 71"/>
              <p:cNvGrpSpPr/>
              <p:nvPr/>
            </p:nvGrpSpPr>
            <p:grpSpPr>
              <a:xfrm>
                <a:off x="1889759" y="2514599"/>
                <a:ext cx="1612301" cy="1612301"/>
                <a:chOff x="742274" y="796207"/>
                <a:chExt cx="4211619" cy="4211619"/>
              </a:xfrm>
              <a:solidFill>
                <a:schemeClr val="accent2">
                  <a:alpha val="41961"/>
                </a:schemeClr>
              </a:solidFill>
            </p:grpSpPr>
            <p:sp>
              <p:nvSpPr>
                <p:cNvPr id="73" name="椭圆 72"/>
                <p:cNvSpPr/>
                <p:nvPr/>
              </p:nvSpPr>
              <p:spPr>
                <a:xfrm>
                  <a:off x="742274" y="796207"/>
                  <a:ext cx="4211619" cy="4211619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3175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74" name="椭圆 73"/>
                <p:cNvSpPr/>
                <p:nvPr/>
              </p:nvSpPr>
              <p:spPr>
                <a:xfrm>
                  <a:off x="2802710" y="2921044"/>
                  <a:ext cx="90753" cy="90753"/>
                </a:xfrm>
                <a:prstGeom prst="ellipse">
                  <a:avLst/>
                </a:prstGeom>
                <a:grpFill/>
                <a:ln w="3175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</p:grpSp>
        </p:grpSp>
        <p:sp>
          <p:nvSpPr>
            <p:cNvPr id="13" name="文本框 12"/>
            <p:cNvSpPr txBox="1"/>
            <p:nvPr/>
          </p:nvSpPr>
          <p:spPr>
            <a:xfrm>
              <a:off x="8009002" y="2798123"/>
              <a:ext cx="2310862" cy="790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New gaps detected</a:t>
              </a:r>
            </a:p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by the green disk 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8771227" y="517262"/>
              <a:ext cx="1176283" cy="1176283"/>
            </a:xfrm>
            <a:prstGeom prst="ellipse">
              <a:avLst/>
            </a:prstGeom>
            <a:solidFill>
              <a:srgbClr val="70AD47">
                <a:alpha val="56078"/>
              </a:srgb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5" name="椭圆 14"/>
            <p:cNvSpPr/>
            <p:nvPr/>
          </p:nvSpPr>
          <p:spPr>
            <a:xfrm>
              <a:off x="9346697" y="1092729"/>
              <a:ext cx="25347" cy="25347"/>
            </a:xfrm>
            <a:prstGeom prst="ellipse">
              <a:avLst/>
            </a:prstGeom>
            <a:solidFill>
              <a:srgbClr val="70AD47">
                <a:alpha val="56078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6" name="椭圆 15"/>
            <p:cNvSpPr/>
            <p:nvPr/>
          </p:nvSpPr>
          <p:spPr>
            <a:xfrm>
              <a:off x="8192406" y="712898"/>
              <a:ext cx="1176283" cy="1176283"/>
            </a:xfrm>
            <a:prstGeom prst="ellipse">
              <a:avLst/>
            </a:prstGeom>
            <a:solidFill>
              <a:srgbClr val="7030A0">
                <a:alpha val="56078"/>
              </a:srgb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7" name="椭圆 16"/>
            <p:cNvSpPr/>
            <p:nvPr/>
          </p:nvSpPr>
          <p:spPr>
            <a:xfrm>
              <a:off x="8767876" y="1288365"/>
              <a:ext cx="25347" cy="25347"/>
            </a:xfrm>
            <a:prstGeom prst="ellipse">
              <a:avLst/>
            </a:prstGeom>
            <a:solidFill>
              <a:srgbClr val="7030A0">
                <a:alpha val="56078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8" name="矩形 17"/>
            <p:cNvSpPr/>
            <p:nvPr/>
          </p:nvSpPr>
          <p:spPr>
            <a:xfrm>
              <a:off x="4043498" y="3838791"/>
              <a:ext cx="3391316" cy="3980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295350" y="6490012"/>
              <a:ext cx="2760851" cy="790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All samples are </a:t>
              </a:r>
            </a:p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marked as gap detector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93651" y="4410921"/>
              <a:ext cx="1144190" cy="1144190"/>
              <a:chOff x="742278" y="860612"/>
              <a:chExt cx="4211619" cy="4211619"/>
            </a:xfrm>
            <a:solidFill>
              <a:srgbClr val="00B0F0">
                <a:alpha val="41961"/>
              </a:srgbClr>
            </a:solidFill>
          </p:grpSpPr>
          <p:sp>
            <p:nvSpPr>
              <p:cNvPr id="64" name="椭圆 63"/>
              <p:cNvSpPr/>
              <p:nvPr/>
            </p:nvSpPr>
            <p:spPr>
              <a:xfrm>
                <a:off x="742278" y="860612"/>
                <a:ext cx="4211619" cy="4211619"/>
              </a:xfrm>
              <a:prstGeom prst="ellipse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2802710" y="2921044"/>
                <a:ext cx="90753" cy="90753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4033484" y="5006364"/>
              <a:ext cx="1144190" cy="1144190"/>
              <a:chOff x="742278" y="860612"/>
              <a:chExt cx="4211619" cy="4211619"/>
            </a:xfrm>
            <a:solidFill>
              <a:srgbClr val="00B0F0">
                <a:alpha val="41961"/>
              </a:srgbClr>
            </a:solidFill>
          </p:grpSpPr>
          <p:sp>
            <p:nvSpPr>
              <p:cNvPr id="62" name="椭圆 61"/>
              <p:cNvSpPr/>
              <p:nvPr/>
            </p:nvSpPr>
            <p:spPr>
              <a:xfrm>
                <a:off x="742278" y="860612"/>
                <a:ext cx="4211619" cy="4211619"/>
              </a:xfrm>
              <a:prstGeom prst="ellipse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2802710" y="2921044"/>
                <a:ext cx="90753" cy="90753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5255020" y="4354051"/>
              <a:ext cx="1144190" cy="1144190"/>
              <a:chOff x="742278" y="860612"/>
              <a:chExt cx="4211619" cy="4211619"/>
            </a:xfrm>
            <a:solidFill>
              <a:srgbClr val="00B0F0">
                <a:alpha val="41961"/>
              </a:srgbClr>
            </a:solidFill>
          </p:grpSpPr>
          <p:sp>
            <p:nvSpPr>
              <p:cNvPr id="60" name="椭圆 59"/>
              <p:cNvSpPr/>
              <p:nvPr/>
            </p:nvSpPr>
            <p:spPr>
              <a:xfrm>
                <a:off x="742278" y="860612"/>
                <a:ext cx="4211619" cy="4211619"/>
              </a:xfrm>
              <a:prstGeom prst="ellipse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2802710" y="2921044"/>
                <a:ext cx="90753" cy="90753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6016560" y="5173241"/>
              <a:ext cx="1144190" cy="1144190"/>
              <a:chOff x="742278" y="860612"/>
              <a:chExt cx="4211619" cy="4211619"/>
            </a:xfrm>
            <a:solidFill>
              <a:srgbClr val="00B0F0">
                <a:alpha val="41961"/>
              </a:srgbClr>
            </a:solidFill>
          </p:grpSpPr>
          <p:sp>
            <p:nvSpPr>
              <p:cNvPr id="58" name="椭圆 57"/>
              <p:cNvSpPr/>
              <p:nvPr/>
            </p:nvSpPr>
            <p:spPr>
              <a:xfrm>
                <a:off x="742278" y="860612"/>
                <a:ext cx="4211619" cy="4211619"/>
              </a:xfrm>
              <a:prstGeom prst="ellipse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2802710" y="2921044"/>
                <a:ext cx="90753" cy="90753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6283699" y="4163984"/>
              <a:ext cx="1144190" cy="1144190"/>
              <a:chOff x="742278" y="860612"/>
              <a:chExt cx="4211619" cy="4211619"/>
            </a:xfrm>
            <a:solidFill>
              <a:srgbClr val="00B0F0">
                <a:alpha val="41961"/>
              </a:srgbClr>
            </a:solidFill>
          </p:grpSpPr>
          <p:sp>
            <p:nvSpPr>
              <p:cNvPr id="56" name="椭圆 55"/>
              <p:cNvSpPr/>
              <p:nvPr/>
            </p:nvSpPr>
            <p:spPr>
              <a:xfrm>
                <a:off x="742278" y="860612"/>
                <a:ext cx="4211619" cy="4211619"/>
              </a:xfrm>
              <a:prstGeom prst="ellipse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2802710" y="2921044"/>
                <a:ext cx="90753" cy="90753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5067915" y="5037751"/>
              <a:ext cx="1144190" cy="1144190"/>
              <a:chOff x="742278" y="860612"/>
              <a:chExt cx="4211619" cy="4211619"/>
            </a:xfrm>
            <a:solidFill>
              <a:schemeClr val="accent2">
                <a:alpha val="41961"/>
              </a:schemeClr>
            </a:solidFill>
          </p:grpSpPr>
          <p:sp>
            <p:nvSpPr>
              <p:cNvPr id="54" name="椭圆 53"/>
              <p:cNvSpPr/>
              <p:nvPr/>
            </p:nvSpPr>
            <p:spPr>
              <a:xfrm>
                <a:off x="742278" y="860612"/>
                <a:ext cx="4211619" cy="4211619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31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2802710" y="2921044"/>
                <a:ext cx="90753" cy="90753"/>
              </a:xfrm>
              <a:prstGeom prst="ellipse">
                <a:avLst/>
              </a:prstGeom>
              <a:grpFill/>
              <a:ln w="31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7542003" y="3838791"/>
              <a:ext cx="3391316" cy="3980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435923" y="6630757"/>
              <a:ext cx="3597722" cy="790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Gap detected by triangle </a:t>
              </a:r>
              <a:r>
                <a:rPr lang="en-US" altLang="zh-CN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i,j,k</a:t>
              </a:r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while dealing one of the vertex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7892156" y="4410921"/>
              <a:ext cx="1144190" cy="1144190"/>
              <a:chOff x="742278" y="860612"/>
              <a:chExt cx="4211619" cy="4211619"/>
            </a:xfrm>
            <a:solidFill>
              <a:srgbClr val="00B0F0">
                <a:alpha val="41961"/>
              </a:srgbClr>
            </a:solidFill>
          </p:grpSpPr>
          <p:sp>
            <p:nvSpPr>
              <p:cNvPr id="52" name="椭圆 51"/>
              <p:cNvSpPr/>
              <p:nvPr/>
            </p:nvSpPr>
            <p:spPr>
              <a:xfrm>
                <a:off x="742278" y="860612"/>
                <a:ext cx="4211619" cy="4211619"/>
              </a:xfrm>
              <a:prstGeom prst="ellipse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2802710" y="2921044"/>
                <a:ext cx="90753" cy="90753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7531989" y="5006364"/>
              <a:ext cx="1144190" cy="1144190"/>
              <a:chOff x="742278" y="860612"/>
              <a:chExt cx="4211619" cy="4211619"/>
            </a:xfrm>
            <a:solidFill>
              <a:srgbClr val="00B0F0">
                <a:alpha val="41961"/>
              </a:srgbClr>
            </a:solidFill>
          </p:grpSpPr>
          <p:sp>
            <p:nvSpPr>
              <p:cNvPr id="50" name="椭圆 49"/>
              <p:cNvSpPr/>
              <p:nvPr/>
            </p:nvSpPr>
            <p:spPr>
              <a:xfrm>
                <a:off x="742278" y="860612"/>
                <a:ext cx="4211619" cy="4211619"/>
              </a:xfrm>
              <a:prstGeom prst="ellipse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2802710" y="2921044"/>
                <a:ext cx="90753" cy="90753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8753525" y="4354051"/>
              <a:ext cx="1144190" cy="1144190"/>
              <a:chOff x="742278" y="860612"/>
              <a:chExt cx="4211619" cy="4211619"/>
            </a:xfrm>
            <a:solidFill>
              <a:srgbClr val="00B0F0">
                <a:alpha val="41961"/>
              </a:srgbClr>
            </a:solidFill>
          </p:grpSpPr>
          <p:sp>
            <p:nvSpPr>
              <p:cNvPr id="48" name="椭圆 47"/>
              <p:cNvSpPr/>
              <p:nvPr/>
            </p:nvSpPr>
            <p:spPr>
              <a:xfrm>
                <a:off x="742278" y="860612"/>
                <a:ext cx="4211619" cy="4211619"/>
              </a:xfrm>
              <a:prstGeom prst="ellipse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2802710" y="2921044"/>
                <a:ext cx="90753" cy="90753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9515065" y="5173241"/>
              <a:ext cx="1144190" cy="1144190"/>
              <a:chOff x="742278" y="860612"/>
              <a:chExt cx="4211619" cy="4211619"/>
            </a:xfrm>
            <a:solidFill>
              <a:srgbClr val="00B0F0">
                <a:alpha val="41961"/>
              </a:srgbClr>
            </a:solidFill>
          </p:grpSpPr>
          <p:sp>
            <p:nvSpPr>
              <p:cNvPr id="46" name="椭圆 45"/>
              <p:cNvSpPr/>
              <p:nvPr/>
            </p:nvSpPr>
            <p:spPr>
              <a:xfrm>
                <a:off x="742278" y="860612"/>
                <a:ext cx="4211619" cy="4211619"/>
              </a:xfrm>
              <a:prstGeom prst="ellipse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2802710" y="2921044"/>
                <a:ext cx="90753" cy="90753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9782204" y="4163984"/>
              <a:ext cx="1144190" cy="1144190"/>
              <a:chOff x="742278" y="860612"/>
              <a:chExt cx="4211619" cy="4211619"/>
            </a:xfrm>
            <a:solidFill>
              <a:srgbClr val="00B0F0">
                <a:alpha val="41961"/>
              </a:srgbClr>
            </a:solidFill>
          </p:grpSpPr>
          <p:sp>
            <p:nvSpPr>
              <p:cNvPr id="44" name="椭圆 43"/>
              <p:cNvSpPr/>
              <p:nvPr/>
            </p:nvSpPr>
            <p:spPr>
              <a:xfrm>
                <a:off x="742278" y="860612"/>
                <a:ext cx="4211619" cy="4211619"/>
              </a:xfrm>
              <a:prstGeom prst="ellipse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2802710" y="2921044"/>
                <a:ext cx="90753" cy="90753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8566420" y="5037751"/>
              <a:ext cx="1144190" cy="1144190"/>
              <a:chOff x="742278" y="860612"/>
              <a:chExt cx="4211619" cy="4211619"/>
            </a:xfrm>
            <a:solidFill>
              <a:schemeClr val="accent2">
                <a:alpha val="41961"/>
              </a:schemeClr>
            </a:solidFill>
          </p:grpSpPr>
          <p:sp>
            <p:nvSpPr>
              <p:cNvPr id="42" name="椭圆 41"/>
              <p:cNvSpPr/>
              <p:nvPr/>
            </p:nvSpPr>
            <p:spPr>
              <a:xfrm>
                <a:off x="742278" y="860612"/>
                <a:ext cx="4211619" cy="4211619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31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2802710" y="2921044"/>
                <a:ext cx="90753" cy="90753"/>
              </a:xfrm>
              <a:prstGeom prst="ellipse">
                <a:avLst/>
              </a:prstGeom>
              <a:grpFill/>
              <a:ln w="31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</p:grpSp>
        <p:cxnSp>
          <p:nvCxnSpPr>
            <p:cNvPr id="34" name="直接连接符 33"/>
            <p:cNvCxnSpPr>
              <a:stCxn id="45" idx="4"/>
              <a:endCxn id="47" idx="7"/>
            </p:cNvCxnSpPr>
            <p:nvPr/>
          </p:nvCxnSpPr>
          <p:spPr>
            <a:xfrm flipH="1">
              <a:off x="10095876" y="4748406"/>
              <a:ext cx="258423" cy="988213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stCxn id="45" idx="4"/>
              <a:endCxn id="49" idx="6"/>
            </p:cNvCxnSpPr>
            <p:nvPr/>
          </p:nvCxnSpPr>
          <p:spPr>
            <a:xfrm flipH="1">
              <a:off x="9337947" y="4748406"/>
              <a:ext cx="1016352" cy="17774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stCxn id="49" idx="6"/>
              <a:endCxn id="47" idx="6"/>
            </p:cNvCxnSpPr>
            <p:nvPr/>
          </p:nvCxnSpPr>
          <p:spPr>
            <a:xfrm>
              <a:off x="9337947" y="4926146"/>
              <a:ext cx="761540" cy="81919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9150841" y="4602025"/>
              <a:ext cx="390176" cy="474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zh-CN" alt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0074832" y="5542189"/>
              <a:ext cx="390176" cy="474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zh-CN" alt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0210670" y="4373672"/>
              <a:ext cx="434077" cy="474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zh-CN" alt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9313036" y="4575979"/>
              <a:ext cx="1176283" cy="1176283"/>
            </a:xfrm>
            <a:prstGeom prst="ellipse">
              <a:avLst/>
            </a:prstGeom>
            <a:solidFill>
              <a:srgbClr val="7030A0">
                <a:alpha val="56078"/>
              </a:srgb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1" name="椭圆 40"/>
            <p:cNvSpPr/>
            <p:nvPr/>
          </p:nvSpPr>
          <p:spPr>
            <a:xfrm>
              <a:off x="9888506" y="5151446"/>
              <a:ext cx="25347" cy="25347"/>
            </a:xfrm>
            <a:prstGeom prst="ellipse">
              <a:avLst/>
            </a:prstGeom>
            <a:solidFill>
              <a:srgbClr val="7030A0">
                <a:alpha val="56078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293760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Conquering: Insertion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0895" y="1137030"/>
            <a:ext cx="4000945" cy="4028325"/>
          </a:xfrm>
        </p:spPr>
        <p:txBody>
          <a:bodyPr/>
          <a:lstStyle/>
          <a:p>
            <a:r>
              <a:rPr lang="en-US" altLang="zh-CN" dirty="0" smtClean="0"/>
              <a:t>All gaps can be detected this way.</a:t>
            </a:r>
          </a:p>
          <a:p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1572260" y="1510511"/>
            <a:ext cx="5264560" cy="4118129"/>
            <a:chOff x="199807" y="-468531"/>
            <a:chExt cx="10157453" cy="794552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/>
            <a:srcRect b="11870"/>
            <a:stretch/>
          </p:blipFill>
          <p:spPr>
            <a:xfrm>
              <a:off x="5412773" y="3593585"/>
              <a:ext cx="4944487" cy="326072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9807" y="-468531"/>
              <a:ext cx="4857750" cy="36004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12773" y="-468531"/>
              <a:ext cx="4944487" cy="360045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625240" y="3131919"/>
              <a:ext cx="2006881" cy="593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Type N Gap</a:t>
              </a:r>
              <a:endParaRPr lang="zh-CN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805493" y="3131919"/>
              <a:ext cx="2294514" cy="593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Type N-1 Gap</a:t>
              </a:r>
              <a:endParaRPr lang="zh-CN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6"/>
            <a:srcRect b="16038"/>
            <a:stretch/>
          </p:blipFill>
          <p:spPr>
            <a:xfrm>
              <a:off x="199807" y="3593584"/>
              <a:ext cx="4857750" cy="3260725"/>
            </a:xfrm>
            <a:prstGeom prst="rect">
              <a:avLst/>
            </a:prstGeom>
          </p:spPr>
        </p:pic>
        <p:sp>
          <p:nvSpPr>
            <p:cNvPr id="11" name="右箭头 10"/>
            <p:cNvSpPr/>
            <p:nvPr/>
          </p:nvSpPr>
          <p:spPr>
            <a:xfrm>
              <a:off x="4883150" y="817033"/>
              <a:ext cx="819150" cy="958850"/>
            </a:xfrm>
            <a:prstGeom prst="right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12" name="右箭头 11"/>
            <p:cNvSpPr/>
            <p:nvPr/>
          </p:nvSpPr>
          <p:spPr>
            <a:xfrm>
              <a:off x="4883150" y="4652433"/>
              <a:ext cx="819150" cy="958850"/>
            </a:xfrm>
            <a:prstGeom prst="right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54622" y="6874961"/>
              <a:ext cx="1948115" cy="593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Type 1 Gap</a:t>
              </a:r>
              <a:endParaRPr lang="zh-CN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230263" y="6883170"/>
              <a:ext cx="1444974" cy="593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 Gap</a:t>
              </a:r>
              <a:endParaRPr lang="zh-CN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491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Results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77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360" y="619028"/>
            <a:ext cx="4859274" cy="506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2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4695" y="177800"/>
            <a:ext cx="7654989" cy="628454"/>
          </a:xfrm>
        </p:spPr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544" y="177800"/>
            <a:ext cx="4738909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6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1615" y="1405067"/>
            <a:ext cx="5842000" cy="301163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86204" y="1172849"/>
            <a:ext cx="7086600" cy="30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Time taken by each procedure to generate 1 </a:t>
            </a:r>
            <a:r>
              <a:rPr lang="zh-CN" altLang="en-US" dirty="0" smtClean="0"/>
              <a:t>million samples</a:t>
            </a:r>
            <a:r>
              <a:rPr lang="zh-CN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002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组合 110"/>
          <p:cNvGrpSpPr/>
          <p:nvPr/>
        </p:nvGrpSpPr>
        <p:grpSpPr>
          <a:xfrm>
            <a:off x="3225070" y="1989195"/>
            <a:ext cx="2264568" cy="727444"/>
            <a:chOff x="3225070" y="1989195"/>
            <a:chExt cx="2264568" cy="727444"/>
          </a:xfrm>
        </p:grpSpPr>
        <p:sp>
          <p:nvSpPr>
            <p:cNvPr id="38" name="右箭头 37"/>
            <p:cNvSpPr/>
            <p:nvPr/>
          </p:nvSpPr>
          <p:spPr>
            <a:xfrm rot="20634238">
              <a:off x="4384752" y="2480228"/>
              <a:ext cx="635046" cy="83311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xmlns="" id="{B03EF30E-BE9D-4BC2-B7BC-D593DC91724F}"/>
                </a:ext>
              </a:extLst>
            </p:cNvPr>
            <p:cNvSpPr txBox="1"/>
            <p:nvPr/>
          </p:nvSpPr>
          <p:spPr>
            <a:xfrm>
              <a:off x="4954985" y="2330999"/>
              <a:ext cx="53465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Sample</a:t>
              </a:r>
              <a:endParaRPr lang="zh-CN" alt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0" name="组合 109"/>
            <p:cNvGrpSpPr/>
            <p:nvPr/>
          </p:nvGrpSpPr>
          <p:grpSpPr>
            <a:xfrm>
              <a:off x="3225070" y="1989195"/>
              <a:ext cx="1094029" cy="727444"/>
              <a:chOff x="3225070" y="1989195"/>
              <a:chExt cx="1094029" cy="727444"/>
            </a:xfrm>
          </p:grpSpPr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xmlns="" id="{FD74FB23-49BC-4E19-915E-71690C61B7E3}"/>
                  </a:ext>
                </a:extLst>
              </p:cNvPr>
              <p:cNvSpPr/>
              <p:nvPr/>
            </p:nvSpPr>
            <p:spPr>
              <a:xfrm>
                <a:off x="3225070" y="1989195"/>
                <a:ext cx="635810" cy="63581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xmlns="" id="{B03EF30E-BE9D-4BC2-B7BC-D593DC91724F}"/>
                  </a:ext>
                </a:extLst>
              </p:cNvPr>
              <p:cNvSpPr txBox="1"/>
              <p:nvPr/>
            </p:nvSpPr>
            <p:spPr>
              <a:xfrm rot="20700000">
                <a:off x="3633235" y="2297908"/>
                <a:ext cx="51834" cy="40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zh-CN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5" name="直接箭头连接符 104">
                <a:extLst>
                  <a:ext uri="{FF2B5EF4-FFF2-40B4-BE49-F238E27FC236}">
                    <a16:creationId xmlns:a16="http://schemas.microsoft.com/office/drawing/2014/main" xmlns="" id="{96553CB9-051B-46F7-9147-F5A03788298F}"/>
                  </a:ext>
                </a:extLst>
              </p:cNvPr>
              <p:cNvCxnSpPr>
                <a:cxnSpLocks/>
              </p:cNvCxnSpPr>
              <p:nvPr/>
            </p:nvCxnSpPr>
            <p:spPr>
              <a:xfrm rot="20700000" flipV="1">
                <a:off x="3663406" y="2301807"/>
                <a:ext cx="0" cy="318941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>
                <a:extLst>
                  <a:ext uri="{FF2B5EF4-FFF2-40B4-BE49-F238E27FC236}">
                    <a16:creationId xmlns:a16="http://schemas.microsoft.com/office/drawing/2014/main" xmlns="" id="{4CA8A07A-4E5D-412D-B4DF-FDF1DCA60DA1}"/>
                  </a:ext>
                </a:extLst>
              </p:cNvPr>
              <p:cNvCxnSpPr>
                <a:cxnSpLocks/>
              </p:cNvCxnSpPr>
              <p:nvPr/>
            </p:nvCxnSpPr>
            <p:spPr>
              <a:xfrm rot="15300000">
                <a:off x="3720056" y="2552554"/>
                <a:ext cx="0" cy="125521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>
                <a:extLst>
                  <a:ext uri="{FF2B5EF4-FFF2-40B4-BE49-F238E27FC236}">
                    <a16:creationId xmlns:a16="http://schemas.microsoft.com/office/drawing/2014/main" xmlns="" id="{B894C390-A6B9-421D-957A-1D0FFD67346D}"/>
                  </a:ext>
                </a:extLst>
              </p:cNvPr>
              <p:cNvCxnSpPr>
                <a:cxnSpLocks/>
              </p:cNvCxnSpPr>
              <p:nvPr/>
            </p:nvCxnSpPr>
            <p:spPr>
              <a:xfrm rot="15300000">
                <a:off x="3626454" y="2238946"/>
                <a:ext cx="0" cy="125521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箭头连接符 107">
                <a:extLst>
                  <a:ext uri="{FF2B5EF4-FFF2-40B4-BE49-F238E27FC236}">
                    <a16:creationId xmlns:a16="http://schemas.microsoft.com/office/drawing/2014/main" xmlns="" id="{96553CB9-051B-46F7-9147-F5A0378829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91613" y="2649939"/>
                <a:ext cx="427486" cy="7060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xmlns="" id="{B03EF30E-BE9D-4BC2-B7BC-D593DC91724F}"/>
                  </a:ext>
                </a:extLst>
              </p:cNvPr>
              <p:cNvSpPr txBox="1"/>
              <p:nvPr/>
            </p:nvSpPr>
            <p:spPr>
              <a:xfrm>
                <a:off x="3968082" y="2408221"/>
                <a:ext cx="209882" cy="30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zh-CN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FD6E55A-1B3E-4A3B-9363-89EE3249E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Poisson-disk sampling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544F667-0413-4943-B861-4D5E86304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Definition: Poisson-disk sampling pattern is a group of samples with no two of them within a specified distance </a:t>
            </a:r>
            <a:r>
              <a:rPr lang="en-US" altLang="zh-CN" i="1" u="sng" dirty="0"/>
              <a:t>r</a:t>
            </a:r>
            <a:r>
              <a:rPr lang="en-US" altLang="zh-CN" dirty="0"/>
              <a:t>.</a:t>
            </a:r>
          </a:p>
          <a:p>
            <a:pPr lvl="1"/>
            <a:r>
              <a:rPr lang="en-US" altLang="zh-CN" dirty="0"/>
              <a:t>Considered a good property in many applications.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Essentials </a:t>
            </a:r>
            <a:r>
              <a:rPr lang="en-US" altLang="zh-CN" dirty="0"/>
              <a:t>in many computer graphics applications.</a:t>
            </a:r>
          </a:p>
          <a:p>
            <a:pPr lvl="1"/>
            <a:r>
              <a:rPr lang="en-US" altLang="zh-CN" dirty="0"/>
              <a:t>Texture generation, Object placement, Rendering and anti-aliasing, Image stippling, etc.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</p:txBody>
      </p:sp>
      <p:grpSp>
        <p:nvGrpSpPr>
          <p:cNvPr id="101" name="组合 100"/>
          <p:cNvGrpSpPr/>
          <p:nvPr/>
        </p:nvGrpSpPr>
        <p:grpSpPr>
          <a:xfrm>
            <a:off x="1053811" y="2196229"/>
            <a:ext cx="1413421" cy="1668253"/>
            <a:chOff x="1053811" y="2196229"/>
            <a:chExt cx="1413421" cy="1668253"/>
          </a:xfrm>
        </p:grpSpPr>
        <p:sp>
          <p:nvSpPr>
            <p:cNvPr id="86" name="矩形 85">
              <a:extLst>
                <a:ext uri="{FF2B5EF4-FFF2-40B4-BE49-F238E27FC236}">
                  <a16:creationId xmlns:a16="http://schemas.microsoft.com/office/drawing/2014/main" xmlns="" id="{4C0625B4-C113-4482-8191-A2C695A3C5AF}"/>
                </a:ext>
              </a:extLst>
            </p:cNvPr>
            <p:cNvSpPr/>
            <p:nvPr/>
          </p:nvSpPr>
          <p:spPr>
            <a:xfrm>
              <a:off x="1053811" y="2196229"/>
              <a:ext cx="1381685" cy="138168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xmlns="" id="{962A1CE7-363D-44D2-86ED-D400B6FB4614}"/>
                </a:ext>
              </a:extLst>
            </p:cNvPr>
            <p:cNvSpPr/>
            <p:nvPr/>
          </p:nvSpPr>
          <p:spPr>
            <a:xfrm>
              <a:off x="1177601" y="2281957"/>
              <a:ext cx="39497" cy="3949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xmlns="" id="{962A1CE7-363D-44D2-86ED-D400B6FB4614}"/>
                </a:ext>
              </a:extLst>
            </p:cNvPr>
            <p:cNvSpPr/>
            <p:nvPr/>
          </p:nvSpPr>
          <p:spPr>
            <a:xfrm>
              <a:off x="1253648" y="2262208"/>
              <a:ext cx="39497" cy="3949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xmlns="" id="{962A1CE7-363D-44D2-86ED-D400B6FB4614}"/>
                </a:ext>
              </a:extLst>
            </p:cNvPr>
            <p:cNvSpPr/>
            <p:nvPr/>
          </p:nvSpPr>
          <p:spPr>
            <a:xfrm>
              <a:off x="1253647" y="2851466"/>
              <a:ext cx="39497" cy="3949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xmlns="" id="{962A1CE7-363D-44D2-86ED-D400B6FB4614}"/>
                </a:ext>
              </a:extLst>
            </p:cNvPr>
            <p:cNvSpPr/>
            <p:nvPr/>
          </p:nvSpPr>
          <p:spPr>
            <a:xfrm>
              <a:off x="1601309" y="2867322"/>
              <a:ext cx="39497" cy="3949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xmlns="" id="{962A1CE7-363D-44D2-86ED-D400B6FB4614}"/>
                </a:ext>
              </a:extLst>
            </p:cNvPr>
            <p:cNvSpPr/>
            <p:nvPr/>
          </p:nvSpPr>
          <p:spPr>
            <a:xfrm>
              <a:off x="2214346" y="2285274"/>
              <a:ext cx="39497" cy="3949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xmlns="" id="{962A1CE7-363D-44D2-86ED-D400B6FB4614}"/>
                </a:ext>
              </a:extLst>
            </p:cNvPr>
            <p:cNvSpPr/>
            <p:nvPr/>
          </p:nvSpPr>
          <p:spPr>
            <a:xfrm>
              <a:off x="2255628" y="3472235"/>
              <a:ext cx="39497" cy="3949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xmlns="" id="{962A1CE7-363D-44D2-86ED-D400B6FB4614}"/>
                </a:ext>
              </a:extLst>
            </p:cNvPr>
            <p:cNvSpPr/>
            <p:nvPr/>
          </p:nvSpPr>
          <p:spPr>
            <a:xfrm>
              <a:off x="1393615" y="3432738"/>
              <a:ext cx="39497" cy="3949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xmlns="" id="{962A1CE7-363D-44D2-86ED-D400B6FB4614}"/>
                </a:ext>
              </a:extLst>
            </p:cNvPr>
            <p:cNvSpPr/>
            <p:nvPr/>
          </p:nvSpPr>
          <p:spPr>
            <a:xfrm>
              <a:off x="1328528" y="3328032"/>
              <a:ext cx="39497" cy="3949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xmlns="" id="{962A1CE7-363D-44D2-86ED-D400B6FB4614}"/>
                </a:ext>
              </a:extLst>
            </p:cNvPr>
            <p:cNvSpPr/>
            <p:nvPr/>
          </p:nvSpPr>
          <p:spPr>
            <a:xfrm>
              <a:off x="1499101" y="3399333"/>
              <a:ext cx="39497" cy="3949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xmlns="" id="{962A1CE7-363D-44D2-86ED-D400B6FB4614}"/>
                </a:ext>
              </a:extLst>
            </p:cNvPr>
            <p:cNvSpPr/>
            <p:nvPr/>
          </p:nvSpPr>
          <p:spPr>
            <a:xfrm>
              <a:off x="1842670" y="2831717"/>
              <a:ext cx="39497" cy="3949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xmlns="" id="{962A1CE7-363D-44D2-86ED-D400B6FB4614}"/>
                </a:ext>
              </a:extLst>
            </p:cNvPr>
            <p:cNvSpPr/>
            <p:nvPr/>
          </p:nvSpPr>
          <p:spPr>
            <a:xfrm>
              <a:off x="1822921" y="2973760"/>
              <a:ext cx="39497" cy="3949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xmlns="" id="{962A1CE7-363D-44D2-86ED-D400B6FB4614}"/>
                </a:ext>
              </a:extLst>
            </p:cNvPr>
            <p:cNvSpPr/>
            <p:nvPr/>
          </p:nvSpPr>
          <p:spPr>
            <a:xfrm>
              <a:off x="2100733" y="2557468"/>
              <a:ext cx="39497" cy="3949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文本框 98">
              <a:extLst>
                <a:ext uri="{FF2B5EF4-FFF2-40B4-BE49-F238E27FC236}">
                  <a16:creationId xmlns:a16="http://schemas.microsoft.com/office/drawing/2014/main" xmlns="" id="{22295B37-8FAB-4B4E-9981-428395AD7CFB}"/>
                </a:ext>
              </a:extLst>
            </p:cNvPr>
            <p:cNvSpPr txBox="1"/>
            <p:nvPr/>
          </p:nvSpPr>
          <p:spPr>
            <a:xfrm>
              <a:off x="1313883" y="3556064"/>
              <a:ext cx="1153349" cy="308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i="1" dirty="0" smtClean="0">
                  <a:latin typeface="+mj-lt"/>
                  <a:cs typeface="Times New Roman" panose="02020603050405020304" pitchFamily="18" charset="0"/>
                </a:rPr>
                <a:t>Random</a:t>
              </a:r>
              <a:endParaRPr lang="zh-CN" altLang="en-US" b="1" i="1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3399185" y="2196229"/>
            <a:ext cx="1425543" cy="1671336"/>
            <a:chOff x="3399185" y="2196229"/>
            <a:chExt cx="1425543" cy="1671336"/>
          </a:xfrm>
        </p:grpSpPr>
        <p:grpSp>
          <p:nvGrpSpPr>
            <p:cNvPr id="37" name="组合 36"/>
            <p:cNvGrpSpPr/>
            <p:nvPr/>
          </p:nvGrpSpPr>
          <p:grpSpPr>
            <a:xfrm>
              <a:off x="3399185" y="2196229"/>
              <a:ext cx="1381685" cy="1381684"/>
              <a:chOff x="776376" y="1544128"/>
              <a:chExt cx="2838092" cy="2838091"/>
            </a:xfrm>
          </p:grpSpPr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xmlns="" id="{CED46B52-F75E-4452-BDAC-21E03A90CA4F}"/>
                  </a:ext>
                </a:extLst>
              </p:cNvPr>
              <p:cNvSpPr/>
              <p:nvPr/>
            </p:nvSpPr>
            <p:spPr>
              <a:xfrm>
                <a:off x="1173333" y="3909510"/>
                <a:ext cx="81131" cy="8113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xmlns="" id="{962A1CE7-363D-44D2-86ED-D400B6FB4614}"/>
                  </a:ext>
                </a:extLst>
              </p:cNvPr>
              <p:cNvSpPr/>
              <p:nvPr/>
            </p:nvSpPr>
            <p:spPr>
              <a:xfrm>
                <a:off x="1071733" y="2922608"/>
                <a:ext cx="81131" cy="8113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xmlns="" id="{98B40AC3-7A83-489A-88D2-790A43C36973}"/>
                  </a:ext>
                </a:extLst>
              </p:cNvPr>
              <p:cNvSpPr/>
              <p:nvPr/>
            </p:nvSpPr>
            <p:spPr>
              <a:xfrm>
                <a:off x="1706733" y="2442385"/>
                <a:ext cx="81131" cy="8113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xmlns="" id="{BF7BC590-3489-4F48-8DAB-61239840CA98}"/>
                  </a:ext>
                </a:extLst>
              </p:cNvPr>
              <p:cNvSpPr/>
              <p:nvPr/>
            </p:nvSpPr>
            <p:spPr>
              <a:xfrm>
                <a:off x="1031168" y="1767599"/>
                <a:ext cx="81131" cy="8113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xmlns="" id="{ACB08772-EE40-43D2-A262-2462CAA1B6DB}"/>
                  </a:ext>
                </a:extLst>
              </p:cNvPr>
              <p:cNvSpPr/>
              <p:nvPr/>
            </p:nvSpPr>
            <p:spPr>
              <a:xfrm>
                <a:off x="1996316" y="1734228"/>
                <a:ext cx="81131" cy="8113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xmlns="" id="{935A0971-7F2E-48D2-939B-B93E897D0960}"/>
                  </a:ext>
                </a:extLst>
              </p:cNvPr>
              <p:cNvSpPr/>
              <p:nvPr/>
            </p:nvSpPr>
            <p:spPr>
              <a:xfrm>
                <a:off x="2665954" y="2442384"/>
                <a:ext cx="81131" cy="8113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xmlns="" id="{4E5224AA-F768-4CE2-9705-108A28117E00}"/>
                  </a:ext>
                </a:extLst>
              </p:cNvPr>
              <p:cNvSpPr/>
              <p:nvPr/>
            </p:nvSpPr>
            <p:spPr>
              <a:xfrm>
                <a:off x="3147310" y="1616733"/>
                <a:ext cx="81131" cy="8113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xmlns="" id="{87EAB9BB-0FD6-40C7-9CE7-4DBBE2317DD6}"/>
                  </a:ext>
                </a:extLst>
              </p:cNvPr>
              <p:cNvSpPr/>
              <p:nvPr/>
            </p:nvSpPr>
            <p:spPr>
              <a:xfrm>
                <a:off x="3433504" y="2728203"/>
                <a:ext cx="81130" cy="811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xmlns="" id="{5C44CBCB-2341-42F1-857D-8885B463FDAE}"/>
                  </a:ext>
                </a:extLst>
              </p:cNvPr>
              <p:cNvSpPr/>
              <p:nvPr/>
            </p:nvSpPr>
            <p:spPr>
              <a:xfrm>
                <a:off x="2994735" y="3615160"/>
                <a:ext cx="81131" cy="8113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xmlns="" id="{F97787A9-4898-4B1C-99C5-F6528B3D0638}"/>
                  </a:ext>
                </a:extLst>
              </p:cNvPr>
              <p:cNvSpPr/>
              <p:nvPr/>
            </p:nvSpPr>
            <p:spPr>
              <a:xfrm>
                <a:off x="2036219" y="3407732"/>
                <a:ext cx="81131" cy="8113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xmlns="" id="{557EB2F9-2D8C-430E-80A9-7883F10D6557}"/>
                  </a:ext>
                </a:extLst>
              </p:cNvPr>
              <p:cNvSpPr/>
              <p:nvPr/>
            </p:nvSpPr>
            <p:spPr>
              <a:xfrm>
                <a:off x="2177342" y="4195057"/>
                <a:ext cx="81131" cy="8113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xmlns="" id="{E150CE56-2633-4959-9EC1-DA5202568604}"/>
                  </a:ext>
                </a:extLst>
              </p:cNvPr>
              <p:cNvSpPr/>
              <p:nvPr/>
            </p:nvSpPr>
            <p:spPr>
              <a:xfrm>
                <a:off x="3402962" y="4262543"/>
                <a:ext cx="81131" cy="8113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xmlns="" id="{4C0625B4-C113-4482-8191-A2C695A3C5AF}"/>
                  </a:ext>
                </a:extLst>
              </p:cNvPr>
              <p:cNvSpPr/>
              <p:nvPr/>
            </p:nvSpPr>
            <p:spPr>
              <a:xfrm>
                <a:off x="776376" y="1544128"/>
                <a:ext cx="2838092" cy="2838091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0" name="文本框 99">
              <a:extLst>
                <a:ext uri="{FF2B5EF4-FFF2-40B4-BE49-F238E27FC236}">
                  <a16:creationId xmlns:a16="http://schemas.microsoft.com/office/drawing/2014/main" xmlns="" id="{22295B37-8FAB-4B4E-9981-428395AD7CFB}"/>
                </a:ext>
              </a:extLst>
            </p:cNvPr>
            <p:cNvSpPr txBox="1"/>
            <p:nvPr/>
          </p:nvSpPr>
          <p:spPr>
            <a:xfrm>
              <a:off x="3481277" y="3559147"/>
              <a:ext cx="1343451" cy="308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i="1" dirty="0" smtClean="0">
                  <a:latin typeface="+mj-lt"/>
                  <a:cs typeface="Times New Roman" panose="02020603050405020304" pitchFamily="18" charset="0"/>
                </a:rPr>
                <a:t>Poisson-disk</a:t>
              </a:r>
              <a:endParaRPr lang="zh-CN" altLang="en-US" b="1" i="1" dirty="0">
                <a:latin typeface="+mj-lt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143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7466" y="77264"/>
            <a:ext cx="7654989" cy="628454"/>
          </a:xfrm>
        </p:spPr>
        <p:txBody>
          <a:bodyPr/>
          <a:lstStyle/>
          <a:p>
            <a:r>
              <a:rPr lang="en-US" altLang="zh-CN" dirty="0" smtClean="0"/>
              <a:t>Combining MPS sample sets</a:t>
            </a:r>
            <a:endParaRPr lang="zh-CN" altLang="en-US" dirty="0"/>
          </a:p>
        </p:txBody>
      </p:sp>
      <p:grpSp>
        <p:nvGrpSpPr>
          <p:cNvPr id="25" name="组合 24"/>
          <p:cNvGrpSpPr/>
          <p:nvPr/>
        </p:nvGrpSpPr>
        <p:grpSpPr>
          <a:xfrm>
            <a:off x="451338" y="541590"/>
            <a:ext cx="7387244" cy="2676332"/>
            <a:chOff x="-5211311" y="1327728"/>
            <a:chExt cx="10586406" cy="3835360"/>
          </a:xfrm>
        </p:grpSpPr>
        <p:sp>
          <p:nvSpPr>
            <p:cNvPr id="90" name="文本框 89"/>
            <p:cNvSpPr txBox="1"/>
            <p:nvPr/>
          </p:nvSpPr>
          <p:spPr>
            <a:xfrm>
              <a:off x="2462740" y="1327728"/>
              <a:ext cx="2360519" cy="396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Vertical Zipping Result </a:t>
              </a:r>
              <a:endParaRPr lang="zh-CN" alt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-5211311" y="1491851"/>
              <a:ext cx="10586406" cy="3671237"/>
              <a:chOff x="-5181600" y="1498479"/>
              <a:chExt cx="10586406" cy="3671237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 rotWithShape="1">
              <a:blip r:embed="rId2"/>
              <a:srcRect l="13793" t="7443" r="9650" b="11862"/>
              <a:stretch/>
            </p:blipFill>
            <p:spPr>
              <a:xfrm rot="10800000">
                <a:off x="4119153" y="1879405"/>
                <a:ext cx="1067919" cy="1050412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2"/>
              <a:srcRect l="13793" t="7443" r="9650" b="11862"/>
              <a:stretch/>
            </p:blipFill>
            <p:spPr>
              <a:xfrm>
                <a:off x="-5179248" y="1891924"/>
                <a:ext cx="1067919" cy="1050412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2"/>
              <a:srcRect l="13793" t="7443" r="9650" b="11862"/>
              <a:stretch/>
            </p:blipFill>
            <p:spPr>
              <a:xfrm rot="16200000">
                <a:off x="-5179248" y="2998886"/>
                <a:ext cx="1067919" cy="1050411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2"/>
              <a:srcRect l="13793" t="7443" r="9650" b="11862"/>
              <a:stretch/>
            </p:blipFill>
            <p:spPr>
              <a:xfrm rot="10800000">
                <a:off x="-5181600" y="4106499"/>
                <a:ext cx="1067919" cy="1050412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2"/>
              <a:srcRect l="13793" t="7443" r="9650" b="11862"/>
              <a:stretch/>
            </p:blipFill>
            <p:spPr>
              <a:xfrm rot="5400000">
                <a:off x="-4070157" y="1891924"/>
                <a:ext cx="1067919" cy="1050411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2"/>
              <a:srcRect l="13793" t="7443" r="9650" b="11862"/>
              <a:stretch/>
            </p:blipFill>
            <p:spPr>
              <a:xfrm rot="16200000">
                <a:off x="-4070157" y="2998886"/>
                <a:ext cx="1067919" cy="1050411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2"/>
              <a:srcRect l="13793" t="7443" r="9650" b="11862"/>
              <a:stretch/>
            </p:blipFill>
            <p:spPr>
              <a:xfrm rot="5400000">
                <a:off x="-4077212" y="4106499"/>
                <a:ext cx="1067919" cy="1050411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2"/>
              <a:srcRect l="13793" t="7443" r="9650" b="11862"/>
              <a:stretch/>
            </p:blipFill>
            <p:spPr>
              <a:xfrm rot="10800000">
                <a:off x="-2961066" y="1887873"/>
                <a:ext cx="1067919" cy="1050412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2"/>
              <a:srcRect l="13793" t="7443" r="9650" b="11862"/>
              <a:stretch/>
            </p:blipFill>
            <p:spPr>
              <a:xfrm>
                <a:off x="-2961066" y="2998885"/>
                <a:ext cx="1067919" cy="1050412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2"/>
              <a:srcRect l="13793" t="7443" r="9650" b="11862"/>
              <a:stretch/>
            </p:blipFill>
            <p:spPr>
              <a:xfrm rot="10800000">
                <a:off x="-2961066" y="4108196"/>
                <a:ext cx="1067919" cy="1050412"/>
              </a:xfrm>
              <a:prstGeom prst="rect">
                <a:avLst/>
              </a:prstGeom>
            </p:spPr>
          </p:pic>
          <p:sp>
            <p:nvSpPr>
              <p:cNvPr id="16" name="矩形 15"/>
              <p:cNvSpPr/>
              <p:nvPr/>
            </p:nvSpPr>
            <p:spPr>
              <a:xfrm>
                <a:off x="-5179248" y="1883170"/>
                <a:ext cx="1067919" cy="10679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-4070157" y="1883170"/>
                <a:ext cx="1067919" cy="10679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-2961066" y="1883170"/>
                <a:ext cx="1067919" cy="10679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-5179248" y="2985755"/>
                <a:ext cx="1067919" cy="10679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-4070157" y="2985755"/>
                <a:ext cx="1067919" cy="10679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-2961066" y="2985755"/>
                <a:ext cx="1067919" cy="10679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-5179538" y="4097745"/>
                <a:ext cx="1067919" cy="10679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-4070447" y="4097745"/>
                <a:ext cx="1067919" cy="10679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-2961355" y="4097745"/>
                <a:ext cx="1067919" cy="10679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pic>
            <p:nvPicPr>
              <p:cNvPr id="26" name="图片 25"/>
              <p:cNvPicPr>
                <a:picLocks noChangeAspect="1"/>
              </p:cNvPicPr>
              <p:nvPr/>
            </p:nvPicPr>
            <p:blipFill rotWithShape="1">
              <a:blip r:embed="rId2"/>
              <a:srcRect l="13793" t="7443" r="9650" b="11862"/>
              <a:stretch/>
            </p:blipFill>
            <p:spPr>
              <a:xfrm>
                <a:off x="-1524514" y="1883457"/>
                <a:ext cx="1067919" cy="1050412"/>
              </a:xfrm>
              <a:prstGeom prst="rect">
                <a:avLst/>
              </a:prstGeom>
            </p:spPr>
          </p:pic>
          <p:sp>
            <p:nvSpPr>
              <p:cNvPr id="27" name="矩形 26"/>
              <p:cNvSpPr/>
              <p:nvPr/>
            </p:nvSpPr>
            <p:spPr>
              <a:xfrm>
                <a:off x="-1524514" y="1874703"/>
                <a:ext cx="1067919" cy="10679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pic>
            <p:nvPicPr>
              <p:cNvPr id="29" name="图片 28"/>
              <p:cNvPicPr>
                <a:picLocks noChangeAspect="1"/>
              </p:cNvPicPr>
              <p:nvPr/>
            </p:nvPicPr>
            <p:blipFill rotWithShape="1">
              <a:blip r:embed="rId2"/>
              <a:srcRect l="13793" t="7443" r="9650" b="11862"/>
              <a:stretch/>
            </p:blipFill>
            <p:spPr>
              <a:xfrm rot="5400000">
                <a:off x="-471824" y="1883457"/>
                <a:ext cx="1067919" cy="1050411"/>
              </a:xfrm>
              <a:prstGeom prst="rect">
                <a:avLst/>
              </a:prstGeom>
            </p:spPr>
          </p:pic>
          <p:sp>
            <p:nvSpPr>
              <p:cNvPr id="30" name="矩形 29"/>
              <p:cNvSpPr/>
              <p:nvPr/>
            </p:nvSpPr>
            <p:spPr>
              <a:xfrm>
                <a:off x="-471824" y="1874703"/>
                <a:ext cx="1067919" cy="10679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pic>
            <p:nvPicPr>
              <p:cNvPr id="32" name="图片 31"/>
              <p:cNvPicPr>
                <a:picLocks noChangeAspect="1"/>
              </p:cNvPicPr>
              <p:nvPr/>
            </p:nvPicPr>
            <p:blipFill rotWithShape="1">
              <a:blip r:embed="rId2"/>
              <a:srcRect l="13793" t="7443" r="9650" b="11862"/>
              <a:stretch/>
            </p:blipFill>
            <p:spPr>
              <a:xfrm rot="10800000">
                <a:off x="591547" y="1879406"/>
                <a:ext cx="1067919" cy="1050412"/>
              </a:xfrm>
              <a:prstGeom prst="rect">
                <a:avLst/>
              </a:prstGeom>
            </p:spPr>
          </p:pic>
          <p:sp>
            <p:nvSpPr>
              <p:cNvPr id="33" name="矩形 32"/>
              <p:cNvSpPr/>
              <p:nvPr/>
            </p:nvSpPr>
            <p:spPr>
              <a:xfrm>
                <a:off x="591547" y="1874703"/>
                <a:ext cx="1067919" cy="10679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pic>
            <p:nvPicPr>
              <p:cNvPr id="35" name="图片 34"/>
              <p:cNvPicPr>
                <a:picLocks noChangeAspect="1"/>
              </p:cNvPicPr>
              <p:nvPr/>
            </p:nvPicPr>
            <p:blipFill rotWithShape="1">
              <a:blip r:embed="rId2"/>
              <a:srcRect l="13793" t="7443" r="9650" b="11862"/>
              <a:stretch/>
            </p:blipFill>
            <p:spPr>
              <a:xfrm rot="16200000">
                <a:off x="-1524514" y="2990419"/>
                <a:ext cx="1067919" cy="1050411"/>
              </a:xfrm>
              <a:prstGeom prst="rect">
                <a:avLst/>
              </a:prstGeom>
            </p:spPr>
          </p:pic>
          <p:sp>
            <p:nvSpPr>
              <p:cNvPr id="36" name="矩形 35"/>
              <p:cNvSpPr/>
              <p:nvPr/>
            </p:nvSpPr>
            <p:spPr>
              <a:xfrm>
                <a:off x="-1524514" y="2977288"/>
                <a:ext cx="1067919" cy="10679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2"/>
              <a:srcRect l="13793" t="7443" r="9650" b="11862"/>
              <a:stretch/>
            </p:blipFill>
            <p:spPr>
              <a:xfrm rot="16200000">
                <a:off x="-471824" y="2990419"/>
                <a:ext cx="1067919" cy="1050411"/>
              </a:xfrm>
              <a:prstGeom prst="rect">
                <a:avLst/>
              </a:prstGeom>
            </p:spPr>
          </p:pic>
          <p:sp>
            <p:nvSpPr>
              <p:cNvPr id="39" name="矩形 38"/>
              <p:cNvSpPr/>
              <p:nvPr/>
            </p:nvSpPr>
            <p:spPr>
              <a:xfrm>
                <a:off x="-471824" y="2977288"/>
                <a:ext cx="1067919" cy="10679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pic>
            <p:nvPicPr>
              <p:cNvPr id="41" name="图片 40"/>
              <p:cNvPicPr>
                <a:picLocks noChangeAspect="1"/>
              </p:cNvPicPr>
              <p:nvPr/>
            </p:nvPicPr>
            <p:blipFill rotWithShape="1">
              <a:blip r:embed="rId2"/>
              <a:srcRect l="13793" t="7443" r="9650" b="11862"/>
              <a:stretch/>
            </p:blipFill>
            <p:spPr>
              <a:xfrm>
                <a:off x="591547" y="2990418"/>
                <a:ext cx="1067919" cy="1050412"/>
              </a:xfrm>
              <a:prstGeom prst="rect">
                <a:avLst/>
              </a:prstGeom>
            </p:spPr>
          </p:pic>
          <p:sp>
            <p:nvSpPr>
              <p:cNvPr id="42" name="矩形 41"/>
              <p:cNvSpPr/>
              <p:nvPr/>
            </p:nvSpPr>
            <p:spPr>
              <a:xfrm>
                <a:off x="591547" y="2977288"/>
                <a:ext cx="1067919" cy="10679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pic>
            <p:nvPicPr>
              <p:cNvPr id="44" name="图片 43"/>
              <p:cNvPicPr>
                <a:picLocks noChangeAspect="1"/>
              </p:cNvPicPr>
              <p:nvPr/>
            </p:nvPicPr>
            <p:blipFill rotWithShape="1">
              <a:blip r:embed="rId2"/>
              <a:srcRect l="13793" t="7443" r="9650" b="11862"/>
              <a:stretch/>
            </p:blipFill>
            <p:spPr>
              <a:xfrm rot="10800000">
                <a:off x="-1526866" y="4098032"/>
                <a:ext cx="1067919" cy="1050412"/>
              </a:xfrm>
              <a:prstGeom prst="rect">
                <a:avLst/>
              </a:prstGeom>
            </p:spPr>
          </p:pic>
          <p:sp>
            <p:nvSpPr>
              <p:cNvPr id="45" name="矩形 44"/>
              <p:cNvSpPr/>
              <p:nvPr/>
            </p:nvSpPr>
            <p:spPr>
              <a:xfrm>
                <a:off x="-1524804" y="4089278"/>
                <a:ext cx="1067919" cy="10679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pic>
            <p:nvPicPr>
              <p:cNvPr id="47" name="图片 46"/>
              <p:cNvPicPr>
                <a:picLocks noChangeAspect="1"/>
              </p:cNvPicPr>
              <p:nvPr/>
            </p:nvPicPr>
            <p:blipFill rotWithShape="1">
              <a:blip r:embed="rId2"/>
              <a:srcRect l="13793" t="7443" r="9650" b="11862"/>
              <a:stretch/>
            </p:blipFill>
            <p:spPr>
              <a:xfrm rot="5400000">
                <a:off x="-478879" y="4098032"/>
                <a:ext cx="1067919" cy="1050411"/>
              </a:xfrm>
              <a:prstGeom prst="rect">
                <a:avLst/>
              </a:prstGeom>
            </p:spPr>
          </p:pic>
          <p:sp>
            <p:nvSpPr>
              <p:cNvPr id="48" name="矩形 47"/>
              <p:cNvSpPr/>
              <p:nvPr/>
            </p:nvSpPr>
            <p:spPr>
              <a:xfrm>
                <a:off x="-472114" y="4089278"/>
                <a:ext cx="1067919" cy="10679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pic>
            <p:nvPicPr>
              <p:cNvPr id="50" name="图片 49"/>
              <p:cNvPicPr>
                <a:picLocks noChangeAspect="1"/>
              </p:cNvPicPr>
              <p:nvPr/>
            </p:nvPicPr>
            <p:blipFill rotWithShape="1">
              <a:blip r:embed="rId2"/>
              <a:srcRect l="13793" t="7443" r="9650" b="11862"/>
              <a:stretch/>
            </p:blipFill>
            <p:spPr>
              <a:xfrm rot="10800000">
                <a:off x="591547" y="4099729"/>
                <a:ext cx="1067919" cy="1050412"/>
              </a:xfrm>
              <a:prstGeom prst="rect">
                <a:avLst/>
              </a:prstGeom>
            </p:spPr>
          </p:pic>
          <p:sp>
            <p:nvSpPr>
              <p:cNvPr id="51" name="矩形 50"/>
              <p:cNvSpPr/>
              <p:nvPr/>
            </p:nvSpPr>
            <p:spPr>
              <a:xfrm>
                <a:off x="591258" y="4089278"/>
                <a:ext cx="1067919" cy="10679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-518160" y="1883170"/>
                <a:ext cx="56206" cy="327374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575122" y="1874376"/>
                <a:ext cx="56206" cy="327374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pic>
            <p:nvPicPr>
              <p:cNvPr id="54" name="图片 53"/>
              <p:cNvPicPr>
                <a:picLocks noChangeAspect="1"/>
              </p:cNvPicPr>
              <p:nvPr/>
            </p:nvPicPr>
            <p:blipFill rotWithShape="1">
              <a:blip r:embed="rId2"/>
              <a:srcRect l="13793" t="7443" r="9650" b="11862"/>
              <a:stretch/>
            </p:blipFill>
            <p:spPr>
              <a:xfrm>
                <a:off x="2031157" y="1879405"/>
                <a:ext cx="1067919" cy="1050412"/>
              </a:xfrm>
              <a:prstGeom prst="rect">
                <a:avLst/>
              </a:prstGeom>
            </p:spPr>
          </p:pic>
          <p:sp>
            <p:nvSpPr>
              <p:cNvPr id="55" name="矩形 54"/>
              <p:cNvSpPr/>
              <p:nvPr/>
            </p:nvSpPr>
            <p:spPr>
              <a:xfrm>
                <a:off x="2016377" y="1874703"/>
                <a:ext cx="3177045" cy="10679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pic>
            <p:nvPicPr>
              <p:cNvPr id="56" name="图片 55"/>
              <p:cNvPicPr>
                <a:picLocks noChangeAspect="1"/>
              </p:cNvPicPr>
              <p:nvPr/>
            </p:nvPicPr>
            <p:blipFill rotWithShape="1">
              <a:blip r:embed="rId2"/>
              <a:srcRect l="13793" t="7443" r="9650" b="11862"/>
              <a:stretch/>
            </p:blipFill>
            <p:spPr>
              <a:xfrm rot="5400000">
                <a:off x="3098843" y="1888779"/>
                <a:ext cx="1044955" cy="1047283"/>
              </a:xfrm>
              <a:prstGeom prst="rect">
                <a:avLst/>
              </a:prstGeom>
            </p:spPr>
          </p:pic>
          <p:pic>
            <p:nvPicPr>
              <p:cNvPr id="57" name="图片 56"/>
              <p:cNvPicPr>
                <a:picLocks noChangeAspect="1"/>
              </p:cNvPicPr>
              <p:nvPr/>
            </p:nvPicPr>
            <p:blipFill rotWithShape="1">
              <a:blip r:embed="rId2"/>
              <a:srcRect l="13793" t="7443" r="9650" b="11862"/>
              <a:stretch/>
            </p:blipFill>
            <p:spPr>
              <a:xfrm rot="10800000">
                <a:off x="4119153" y="2994834"/>
                <a:ext cx="1067919" cy="1050412"/>
              </a:xfrm>
              <a:prstGeom prst="rect">
                <a:avLst/>
              </a:prstGeom>
            </p:spPr>
          </p:pic>
          <p:pic>
            <p:nvPicPr>
              <p:cNvPr id="58" name="图片 57"/>
              <p:cNvPicPr>
                <a:picLocks noChangeAspect="1"/>
              </p:cNvPicPr>
              <p:nvPr/>
            </p:nvPicPr>
            <p:blipFill rotWithShape="1">
              <a:blip r:embed="rId2"/>
              <a:srcRect l="13793" t="7443" r="9650" b="11862"/>
              <a:stretch/>
            </p:blipFill>
            <p:spPr>
              <a:xfrm>
                <a:off x="2031157" y="2994834"/>
                <a:ext cx="1067919" cy="1050412"/>
              </a:xfrm>
              <a:prstGeom prst="rect">
                <a:avLst/>
              </a:prstGeom>
            </p:spPr>
          </p:pic>
          <p:sp>
            <p:nvSpPr>
              <p:cNvPr id="59" name="矩形 58"/>
              <p:cNvSpPr/>
              <p:nvPr/>
            </p:nvSpPr>
            <p:spPr>
              <a:xfrm>
                <a:off x="2016377" y="2990132"/>
                <a:ext cx="3177045" cy="10679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pic>
            <p:nvPicPr>
              <p:cNvPr id="60" name="图片 59"/>
              <p:cNvPicPr>
                <a:picLocks noChangeAspect="1"/>
              </p:cNvPicPr>
              <p:nvPr/>
            </p:nvPicPr>
            <p:blipFill rotWithShape="1">
              <a:blip r:embed="rId2"/>
              <a:srcRect l="13793" t="7443" r="9650" b="11862"/>
              <a:stretch/>
            </p:blipFill>
            <p:spPr>
              <a:xfrm rot="5400000">
                <a:off x="3098842" y="3004209"/>
                <a:ext cx="1044955" cy="1047282"/>
              </a:xfrm>
              <a:prstGeom prst="rect">
                <a:avLst/>
              </a:prstGeom>
            </p:spPr>
          </p:pic>
          <p:pic>
            <p:nvPicPr>
              <p:cNvPr id="61" name="图片 60"/>
              <p:cNvPicPr>
                <a:picLocks noChangeAspect="1"/>
              </p:cNvPicPr>
              <p:nvPr/>
            </p:nvPicPr>
            <p:blipFill rotWithShape="1">
              <a:blip r:embed="rId2"/>
              <a:srcRect l="13793" t="7443" r="9650" b="11862"/>
              <a:stretch/>
            </p:blipFill>
            <p:spPr>
              <a:xfrm rot="10800000">
                <a:off x="4121881" y="4106499"/>
                <a:ext cx="1067919" cy="1050412"/>
              </a:xfrm>
              <a:prstGeom prst="rect">
                <a:avLst/>
              </a:prstGeom>
            </p:spPr>
          </p:pic>
          <p:pic>
            <p:nvPicPr>
              <p:cNvPr id="62" name="图片 61"/>
              <p:cNvPicPr>
                <a:picLocks noChangeAspect="1"/>
              </p:cNvPicPr>
              <p:nvPr/>
            </p:nvPicPr>
            <p:blipFill rotWithShape="1">
              <a:blip r:embed="rId2"/>
              <a:srcRect l="13793" t="7443" r="9650" b="11862"/>
              <a:stretch/>
            </p:blipFill>
            <p:spPr>
              <a:xfrm>
                <a:off x="2033885" y="4106499"/>
                <a:ext cx="1067919" cy="1050412"/>
              </a:xfrm>
              <a:prstGeom prst="rect">
                <a:avLst/>
              </a:prstGeom>
            </p:spPr>
          </p:pic>
          <p:sp>
            <p:nvSpPr>
              <p:cNvPr id="63" name="矩形 62"/>
              <p:cNvSpPr/>
              <p:nvPr/>
            </p:nvSpPr>
            <p:spPr>
              <a:xfrm>
                <a:off x="2019105" y="4101797"/>
                <a:ext cx="3177045" cy="10679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pic>
            <p:nvPicPr>
              <p:cNvPr id="64" name="图片 63"/>
              <p:cNvPicPr>
                <a:picLocks noChangeAspect="1"/>
              </p:cNvPicPr>
              <p:nvPr/>
            </p:nvPicPr>
            <p:blipFill rotWithShape="1">
              <a:blip r:embed="rId2"/>
              <a:srcRect l="13793" t="7443" r="9650" b="11862"/>
              <a:stretch/>
            </p:blipFill>
            <p:spPr>
              <a:xfrm rot="5400000">
                <a:off x="3100206" y="4117238"/>
                <a:ext cx="1044955" cy="1044553"/>
              </a:xfrm>
              <a:prstGeom prst="rect">
                <a:avLst/>
              </a:prstGeom>
            </p:spPr>
          </p:pic>
          <p:sp>
            <p:nvSpPr>
              <p:cNvPr id="88" name="文本框 87"/>
              <p:cNvSpPr txBox="1"/>
              <p:nvPr/>
            </p:nvSpPr>
            <p:spPr>
              <a:xfrm>
                <a:off x="-5161758" y="1522592"/>
                <a:ext cx="3225739" cy="396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 MPS set each 1017625 samples</a:t>
                </a:r>
                <a:endParaRPr lang="zh-CN" altLang="en-US" sz="1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文本框 88"/>
              <p:cNvSpPr txBox="1"/>
              <p:nvPr/>
            </p:nvSpPr>
            <p:spPr>
              <a:xfrm>
                <a:off x="-811502" y="1498479"/>
                <a:ext cx="1696627" cy="396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Vertical Zipping</a:t>
                </a:r>
                <a:endParaRPr lang="zh-CN" altLang="en-US" sz="1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2079556" y="1553370"/>
                <a:ext cx="3325250" cy="396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MPS set each 2991817 samples   </a:t>
                </a:r>
                <a:endParaRPr lang="zh-CN" altLang="en-US" sz="1200" dirty="0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459087" y="3180171"/>
            <a:ext cx="4755199" cy="2458630"/>
            <a:chOff x="-5120823" y="5195953"/>
            <a:chExt cx="6784547" cy="350788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/>
            <a:srcRect l="13793" t="7443" r="9650" b="11862"/>
            <a:stretch/>
          </p:blipFill>
          <p:spPr>
            <a:xfrm rot="5400000">
              <a:off x="-440734" y="5572271"/>
              <a:ext cx="1063112" cy="1045682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2"/>
            <a:srcRect l="13793" t="7443" r="9650" b="11862"/>
            <a:stretch/>
          </p:blipFill>
          <p:spPr>
            <a:xfrm rot="10800000">
              <a:off x="-3018047" y="5518370"/>
              <a:ext cx="1067919" cy="1050412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2"/>
            <a:srcRect l="13793" t="7443" r="9650" b="11862"/>
            <a:stretch/>
          </p:blipFill>
          <p:spPr>
            <a:xfrm>
              <a:off x="-5106043" y="5518370"/>
              <a:ext cx="1067919" cy="1050412"/>
            </a:xfrm>
            <a:prstGeom prst="rect">
              <a:avLst/>
            </a:prstGeom>
          </p:spPr>
        </p:pic>
        <p:sp>
          <p:nvSpPr>
            <p:cNvPr id="67" name="矩形 66"/>
            <p:cNvSpPr/>
            <p:nvPr/>
          </p:nvSpPr>
          <p:spPr>
            <a:xfrm>
              <a:off x="-5120823" y="5513668"/>
              <a:ext cx="3177045" cy="10679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2"/>
            <a:srcRect l="13793" t="7443" r="9650" b="11862"/>
            <a:stretch/>
          </p:blipFill>
          <p:spPr>
            <a:xfrm rot="5400000">
              <a:off x="-4059029" y="5526533"/>
              <a:ext cx="1044955" cy="1049705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2"/>
            <a:srcRect l="13793" t="7443" r="9650" b="11862"/>
            <a:stretch/>
          </p:blipFill>
          <p:spPr>
            <a:xfrm rot="10800000">
              <a:off x="-3018047" y="6594014"/>
              <a:ext cx="1067919" cy="105041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2"/>
            <a:srcRect l="13793" t="7443" r="9650" b="11862"/>
            <a:stretch/>
          </p:blipFill>
          <p:spPr>
            <a:xfrm>
              <a:off x="-5106043" y="6594014"/>
              <a:ext cx="1067919" cy="1050412"/>
            </a:xfrm>
            <a:prstGeom prst="rect">
              <a:avLst/>
            </a:prstGeom>
          </p:spPr>
        </p:pic>
        <p:sp>
          <p:nvSpPr>
            <p:cNvPr id="71" name="矩形 70"/>
            <p:cNvSpPr/>
            <p:nvPr/>
          </p:nvSpPr>
          <p:spPr>
            <a:xfrm>
              <a:off x="-5120823" y="6589312"/>
              <a:ext cx="3177045" cy="10679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2"/>
            <a:srcRect l="13793" t="7443" r="9650" b="11862"/>
            <a:stretch/>
          </p:blipFill>
          <p:spPr>
            <a:xfrm rot="5400000">
              <a:off x="-4046224" y="6589372"/>
              <a:ext cx="1044955" cy="1075317"/>
            </a:xfrm>
            <a:prstGeom prst="rect">
              <a:avLst/>
            </a:prstGeom>
          </p:spPr>
        </p:pic>
        <p:pic>
          <p:nvPicPr>
            <p:cNvPr id="73" name="图片 72"/>
            <p:cNvPicPr>
              <a:picLocks noChangeAspect="1"/>
            </p:cNvPicPr>
            <p:nvPr/>
          </p:nvPicPr>
          <p:blipFill rotWithShape="1">
            <a:blip r:embed="rId2"/>
            <a:srcRect l="13793" t="7443" r="9650" b="11862"/>
            <a:stretch/>
          </p:blipFill>
          <p:spPr>
            <a:xfrm rot="10800000">
              <a:off x="-3018047" y="7640621"/>
              <a:ext cx="1067919" cy="1050412"/>
            </a:xfrm>
            <a:prstGeom prst="rect">
              <a:avLst/>
            </a:prstGeom>
          </p:spPr>
        </p:pic>
        <p:pic>
          <p:nvPicPr>
            <p:cNvPr id="74" name="图片 73"/>
            <p:cNvPicPr>
              <a:picLocks noChangeAspect="1"/>
            </p:cNvPicPr>
            <p:nvPr/>
          </p:nvPicPr>
          <p:blipFill rotWithShape="1">
            <a:blip r:embed="rId2"/>
            <a:srcRect l="13793" t="7443" r="9650" b="11862"/>
            <a:stretch/>
          </p:blipFill>
          <p:spPr>
            <a:xfrm>
              <a:off x="-5106043" y="7640621"/>
              <a:ext cx="1067919" cy="1050412"/>
            </a:xfrm>
            <a:prstGeom prst="rect">
              <a:avLst/>
            </a:prstGeom>
          </p:spPr>
        </p:pic>
        <p:sp>
          <p:nvSpPr>
            <p:cNvPr id="75" name="矩形 74"/>
            <p:cNvSpPr/>
            <p:nvPr/>
          </p:nvSpPr>
          <p:spPr>
            <a:xfrm>
              <a:off x="-5120823" y="7635919"/>
              <a:ext cx="3177045" cy="10679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pic>
          <p:nvPicPr>
            <p:cNvPr id="76" name="图片 75"/>
            <p:cNvPicPr>
              <a:picLocks noChangeAspect="1"/>
            </p:cNvPicPr>
            <p:nvPr/>
          </p:nvPicPr>
          <p:blipFill rotWithShape="1">
            <a:blip r:embed="rId2"/>
            <a:srcRect l="13793" t="7443" r="9650" b="11862"/>
            <a:stretch/>
          </p:blipFill>
          <p:spPr>
            <a:xfrm rot="5400000">
              <a:off x="-4048086" y="7659725"/>
              <a:ext cx="1044955" cy="1027823"/>
            </a:xfrm>
            <a:prstGeom prst="rect">
              <a:avLst/>
            </a:prstGeom>
          </p:spPr>
        </p:pic>
        <p:sp>
          <p:nvSpPr>
            <p:cNvPr id="77" name="矩形 76"/>
            <p:cNvSpPr/>
            <p:nvPr/>
          </p:nvSpPr>
          <p:spPr>
            <a:xfrm>
              <a:off x="-5120495" y="6544733"/>
              <a:ext cx="3170367" cy="6714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78" name="矩形 77"/>
            <p:cNvSpPr/>
            <p:nvPr/>
          </p:nvSpPr>
          <p:spPr>
            <a:xfrm>
              <a:off x="-5120495" y="7592592"/>
              <a:ext cx="3170367" cy="6714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pic>
          <p:nvPicPr>
            <p:cNvPr id="79" name="图片 78"/>
            <p:cNvPicPr>
              <a:picLocks noChangeAspect="1"/>
            </p:cNvPicPr>
            <p:nvPr/>
          </p:nvPicPr>
          <p:blipFill rotWithShape="1">
            <a:blip r:embed="rId2"/>
            <a:srcRect l="13793" t="7443" r="9650" b="11862"/>
            <a:stretch/>
          </p:blipFill>
          <p:spPr>
            <a:xfrm rot="10800000">
              <a:off x="589455" y="5565718"/>
              <a:ext cx="1067919" cy="1050412"/>
            </a:xfrm>
            <a:prstGeom prst="rect">
              <a:avLst/>
            </a:prstGeom>
          </p:spPr>
        </p:pic>
        <p:pic>
          <p:nvPicPr>
            <p:cNvPr id="80" name="图片 79"/>
            <p:cNvPicPr>
              <a:picLocks noChangeAspect="1"/>
            </p:cNvPicPr>
            <p:nvPr/>
          </p:nvPicPr>
          <p:blipFill rotWithShape="1">
            <a:blip r:embed="rId2"/>
            <a:srcRect l="13793" t="7443" r="9650" b="11862"/>
            <a:stretch/>
          </p:blipFill>
          <p:spPr>
            <a:xfrm>
              <a:off x="-1498541" y="5565718"/>
              <a:ext cx="1067919" cy="1050412"/>
            </a:xfrm>
            <a:prstGeom prst="rect">
              <a:avLst/>
            </a:prstGeom>
          </p:spPr>
        </p:pic>
        <p:sp>
          <p:nvSpPr>
            <p:cNvPr id="81" name="矩形 80"/>
            <p:cNvSpPr/>
            <p:nvPr/>
          </p:nvSpPr>
          <p:spPr>
            <a:xfrm>
              <a:off x="-1513321" y="5563555"/>
              <a:ext cx="3177045" cy="31402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pic>
          <p:nvPicPr>
            <p:cNvPr id="82" name="图片 81"/>
            <p:cNvPicPr>
              <a:picLocks noChangeAspect="1"/>
            </p:cNvPicPr>
            <p:nvPr/>
          </p:nvPicPr>
          <p:blipFill rotWithShape="1">
            <a:blip r:embed="rId2"/>
            <a:srcRect l="13793" t="7443" r="9650" b="11862"/>
            <a:stretch/>
          </p:blipFill>
          <p:spPr>
            <a:xfrm rot="10800000">
              <a:off x="589455" y="6600087"/>
              <a:ext cx="1067919" cy="1050412"/>
            </a:xfrm>
            <a:prstGeom prst="rect">
              <a:avLst/>
            </a:prstGeom>
          </p:spPr>
        </p:pic>
        <p:pic>
          <p:nvPicPr>
            <p:cNvPr id="83" name="图片 82"/>
            <p:cNvPicPr>
              <a:picLocks noChangeAspect="1"/>
            </p:cNvPicPr>
            <p:nvPr/>
          </p:nvPicPr>
          <p:blipFill rotWithShape="1">
            <a:blip r:embed="rId2"/>
            <a:srcRect l="13793" t="7443" r="9650" b="11862"/>
            <a:stretch/>
          </p:blipFill>
          <p:spPr>
            <a:xfrm>
              <a:off x="-1498541" y="6600087"/>
              <a:ext cx="1067919" cy="1050412"/>
            </a:xfrm>
            <a:prstGeom prst="rect">
              <a:avLst/>
            </a:prstGeom>
          </p:spPr>
        </p:pic>
        <p:pic>
          <p:nvPicPr>
            <p:cNvPr id="84" name="图片 83"/>
            <p:cNvPicPr>
              <a:picLocks noChangeAspect="1"/>
            </p:cNvPicPr>
            <p:nvPr/>
          </p:nvPicPr>
          <p:blipFill rotWithShape="1">
            <a:blip r:embed="rId2"/>
            <a:srcRect l="13793" t="7443" r="9650" b="11862"/>
            <a:stretch/>
          </p:blipFill>
          <p:spPr>
            <a:xfrm rot="5400000">
              <a:off x="-431656" y="6610262"/>
              <a:ext cx="1044955" cy="1045681"/>
            </a:xfrm>
            <a:prstGeom prst="rect">
              <a:avLst/>
            </a:prstGeom>
          </p:spPr>
        </p:pic>
        <p:pic>
          <p:nvPicPr>
            <p:cNvPr id="85" name="图片 84"/>
            <p:cNvPicPr>
              <a:picLocks noChangeAspect="1"/>
            </p:cNvPicPr>
            <p:nvPr/>
          </p:nvPicPr>
          <p:blipFill rotWithShape="1">
            <a:blip r:embed="rId2"/>
            <a:srcRect l="13793" t="7443" r="9650" b="11862"/>
            <a:stretch/>
          </p:blipFill>
          <p:spPr>
            <a:xfrm rot="10800000">
              <a:off x="589455" y="7646694"/>
              <a:ext cx="1067919" cy="1050412"/>
            </a:xfrm>
            <a:prstGeom prst="rect">
              <a:avLst/>
            </a:prstGeom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 rotWithShape="1">
            <a:blip r:embed="rId2"/>
            <a:srcRect l="13793" t="7443" r="9650" b="11862"/>
            <a:stretch/>
          </p:blipFill>
          <p:spPr>
            <a:xfrm>
              <a:off x="-1498541" y="7646694"/>
              <a:ext cx="1067919" cy="1050412"/>
            </a:xfrm>
            <a:prstGeom prst="rect">
              <a:avLst/>
            </a:prstGeom>
          </p:spPr>
        </p:pic>
        <p:pic>
          <p:nvPicPr>
            <p:cNvPr id="87" name="图片 86"/>
            <p:cNvPicPr>
              <a:picLocks noChangeAspect="1"/>
            </p:cNvPicPr>
            <p:nvPr/>
          </p:nvPicPr>
          <p:blipFill rotWithShape="1">
            <a:blip r:embed="rId2"/>
            <a:srcRect l="13793" t="7443" r="9650" b="11862"/>
            <a:stretch/>
          </p:blipFill>
          <p:spPr>
            <a:xfrm rot="5400000">
              <a:off x="-440585" y="7659448"/>
              <a:ext cx="1044955" cy="1027823"/>
            </a:xfrm>
            <a:prstGeom prst="rect">
              <a:avLst/>
            </a:prstGeom>
          </p:spPr>
        </p:pic>
        <p:sp>
          <p:nvSpPr>
            <p:cNvPr id="92" name="文本框 91"/>
            <p:cNvSpPr txBox="1"/>
            <p:nvPr/>
          </p:nvSpPr>
          <p:spPr>
            <a:xfrm>
              <a:off x="-4484162" y="5195953"/>
              <a:ext cx="1953648" cy="395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Horizontal Zipping</a:t>
              </a:r>
              <a:endParaRPr lang="zh-CN" alt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-1407721" y="5201888"/>
              <a:ext cx="2889073" cy="395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Result with 8795941 samples </a:t>
              </a:r>
              <a:endParaRPr lang="zh-CN" alt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94" name="表格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628602"/>
              </p:ext>
            </p:extLst>
          </p:nvPr>
        </p:nvGraphicFramePr>
        <p:xfrm>
          <a:off x="5401979" y="3402851"/>
          <a:ext cx="2876020" cy="2312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010">
                  <a:extLst>
                    <a:ext uri="{9D8B030D-6E8A-4147-A177-3AD203B41FA5}">
                      <a16:colId xmlns:a16="http://schemas.microsoft.com/office/drawing/2014/main" xmlns="" val="1718123298"/>
                    </a:ext>
                  </a:extLst>
                </a:gridCol>
                <a:gridCol w="1438010">
                  <a:extLst>
                    <a:ext uri="{9D8B030D-6E8A-4147-A177-3AD203B41FA5}">
                      <a16:colId xmlns:a16="http://schemas.microsoft.com/office/drawing/2014/main" xmlns="" val="37020124"/>
                    </a:ext>
                  </a:extLst>
                </a:gridCol>
              </a:tblGrid>
              <a:tr h="385358">
                <a:tc>
                  <a:txBody>
                    <a:bodyPr/>
                    <a:lstStyle/>
                    <a:p>
                      <a:r>
                        <a:rPr lang="en-US" altLang="zh-CN" sz="110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Combining</a:t>
                      </a:r>
                      <a:r>
                        <a:rPr lang="en-US" altLang="zh-CN" sz="1100" i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10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Size</a:t>
                      </a:r>
                      <a:endParaRPr lang="zh-CN" altLang="en-US" sz="110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01" marR="76101" marT="38050" marB="3805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CPU Time (</a:t>
                      </a:r>
                      <a:r>
                        <a:rPr lang="en-US" altLang="zh-CN" sz="1100" i="1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US" altLang="zh-CN" sz="110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10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01" marR="76101" marT="38050" marB="3805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4058772"/>
                  </a:ext>
                </a:extLst>
              </a:tr>
              <a:tr h="385358">
                <a:tc>
                  <a:txBody>
                    <a:bodyPr/>
                    <a:lstStyle/>
                    <a:p>
                      <a:r>
                        <a:rPr lang="en-US" altLang="zh-CN" sz="15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3751372</a:t>
                      </a:r>
                      <a:endParaRPr lang="zh-CN" altLang="en-US" sz="11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01" marR="76101" marT="38050" marB="3805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zh-CN" altLang="en-US" sz="11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01" marR="76101" marT="38050" marB="3805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7525546"/>
                  </a:ext>
                </a:extLst>
              </a:tr>
              <a:tr h="385358">
                <a:tc>
                  <a:txBody>
                    <a:bodyPr/>
                    <a:lstStyle/>
                    <a:p>
                      <a:r>
                        <a:rPr lang="en-US" altLang="zh-CN" sz="15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4689216</a:t>
                      </a:r>
                      <a:endParaRPr lang="zh-CN" altLang="en-US" sz="11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01" marR="76101" marT="38050" marB="3805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zh-CN" altLang="en-US" sz="11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01" marR="76101" marT="38050" marB="3805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6924402"/>
                  </a:ext>
                </a:extLst>
              </a:tr>
              <a:tr h="385358">
                <a:tc>
                  <a:txBody>
                    <a:bodyPr/>
                    <a:lstStyle/>
                    <a:p>
                      <a:r>
                        <a:rPr lang="en-US" altLang="zh-CN" sz="15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5861520</a:t>
                      </a:r>
                      <a:endParaRPr lang="zh-CN" altLang="en-US" sz="11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01" marR="76101" marT="38050" marB="3805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zh-CN" altLang="en-US" sz="11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01" marR="76101" marT="38050" marB="3805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37590592"/>
                  </a:ext>
                </a:extLst>
              </a:tr>
              <a:tr h="385358">
                <a:tc>
                  <a:txBody>
                    <a:bodyPr/>
                    <a:lstStyle/>
                    <a:p>
                      <a:r>
                        <a:rPr lang="en-US" altLang="zh-CN" sz="15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7326900</a:t>
                      </a:r>
                      <a:endParaRPr lang="zh-CN" altLang="en-US" sz="11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01" marR="76101" marT="38050" marB="3805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zh-CN" altLang="en-US" sz="11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01" marR="76101" marT="38050" marB="3805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50451569"/>
                  </a:ext>
                </a:extLst>
              </a:tr>
              <a:tr h="3853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9158625</a:t>
                      </a:r>
                      <a:endParaRPr lang="zh-CN" altLang="en-US" sz="11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01" marR="76101" marT="38050" marB="3805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endParaRPr lang="zh-CN" altLang="en-US" sz="11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01" marR="76101" marT="38050" marB="3805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29147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99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KDST is a tile based method that can generate maximal Poisson-disk samples.</a:t>
            </a:r>
          </a:p>
          <a:p>
            <a:r>
              <a:rPr lang="en-US" altLang="zh-CN" dirty="0" smtClean="0"/>
              <a:t>KDST is a divide and conquer method, including:</a:t>
            </a:r>
          </a:p>
          <a:p>
            <a:pPr lvl="1"/>
            <a:r>
              <a:rPr lang="en-US" altLang="zh-CN" dirty="0" smtClean="0"/>
              <a:t>Divide: Randomly divide the sample plane into building blocks.</a:t>
            </a:r>
          </a:p>
          <a:p>
            <a:pPr lvl="1"/>
            <a:r>
              <a:rPr lang="en-US" altLang="zh-CN" dirty="0" smtClean="0"/>
              <a:t>Tiling: Fill the building blocks with samples clipped from a pre-generated pattern.</a:t>
            </a:r>
          </a:p>
          <a:p>
            <a:pPr lvl="1"/>
            <a:r>
              <a:rPr lang="en-US" altLang="zh-CN" dirty="0" smtClean="0"/>
              <a:t>Conquer: Eliminate conflict points and insert new points in the gap.</a:t>
            </a:r>
          </a:p>
          <a:p>
            <a:r>
              <a:rPr lang="en-US" altLang="zh-CN" dirty="0" smtClean="0"/>
              <a:t>Conquering step can be used to combine MPS sample sets together to form a larger one.</a:t>
            </a:r>
          </a:p>
          <a:p>
            <a:r>
              <a:rPr lang="en-US" altLang="zh-CN" dirty="0" smtClean="0"/>
              <a:t>KDST performs fast on CPU and GPU, and is very easy to implement.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996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37696" y="3405051"/>
            <a:ext cx="7269480" cy="1718938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Thanks for all reviewers for your constructive comments.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Special thanks to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Anjul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Patney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for his efforts to help the author to get the U.S. visa. 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85942715-E3B6-4730-85D0-99BC2D86DB94}"/>
              </a:ext>
            </a:extLst>
          </p:cNvPr>
          <p:cNvSpPr/>
          <p:nvPr/>
        </p:nvSpPr>
        <p:spPr>
          <a:xfrm>
            <a:off x="2432710" y="1852201"/>
            <a:ext cx="38779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b="1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2272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CB7946C-AE18-4283-B74B-ECADB4554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Blue noise property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B934747-AB36-425F-A604-7E776BB70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054" y="1132033"/>
            <a:ext cx="7654989" cy="4028325"/>
          </a:xfrm>
        </p:spPr>
        <p:txBody>
          <a:bodyPr/>
          <a:lstStyle/>
          <a:p>
            <a:r>
              <a:rPr lang="en-US" altLang="zh-CN" dirty="0"/>
              <a:t>One reason that Poisson-disk sampling is good for many applications is because of its blue noise spectral properties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 [1]</a:t>
            </a:r>
            <a:r>
              <a:rPr lang="en-US" altLang="zh-CN" dirty="0"/>
              <a:t>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01FC78A-59C4-454A-8933-F7697CE18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995" y="1837551"/>
            <a:ext cx="2186278" cy="2181147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1FC82579-353E-4F86-8AA0-50AA534D99DF}"/>
              </a:ext>
            </a:extLst>
          </p:cNvPr>
          <p:cNvGrpSpPr/>
          <p:nvPr/>
        </p:nvGrpSpPr>
        <p:grpSpPr>
          <a:xfrm>
            <a:off x="359994" y="1852185"/>
            <a:ext cx="2151881" cy="2151881"/>
            <a:chOff x="1676935" y="2508095"/>
            <a:chExt cx="2572278" cy="2572278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A2095560-A861-46A8-B513-17350454BEF5}"/>
                </a:ext>
              </a:extLst>
            </p:cNvPr>
            <p:cNvSpPr/>
            <p:nvPr/>
          </p:nvSpPr>
          <p:spPr>
            <a:xfrm>
              <a:off x="1676935" y="2508095"/>
              <a:ext cx="2572278" cy="2572278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xmlns="" id="{ED3E8858-530F-4B04-9319-D51E6814C1E2}"/>
                </a:ext>
              </a:extLst>
            </p:cNvPr>
            <p:cNvSpPr/>
            <p:nvPr/>
          </p:nvSpPr>
          <p:spPr>
            <a:xfrm>
              <a:off x="1821051" y="2688956"/>
              <a:ext cx="92990" cy="9299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xmlns="" id="{1D84C893-8CCB-4C73-A7DC-E9DE28F60E59}"/>
                </a:ext>
              </a:extLst>
            </p:cNvPr>
            <p:cNvSpPr/>
            <p:nvPr/>
          </p:nvSpPr>
          <p:spPr>
            <a:xfrm>
              <a:off x="2399545" y="2560369"/>
              <a:ext cx="92990" cy="9299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xmlns="" id="{823735C9-AA61-4C38-8CC9-1109E61704DD}"/>
                </a:ext>
              </a:extLst>
            </p:cNvPr>
            <p:cNvSpPr/>
            <p:nvPr/>
          </p:nvSpPr>
          <p:spPr>
            <a:xfrm>
              <a:off x="2916579" y="2823389"/>
              <a:ext cx="92990" cy="9299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DF351E78-8B13-4DFE-B5F0-F76C6A96B1AA}"/>
                </a:ext>
              </a:extLst>
            </p:cNvPr>
            <p:cNvSpPr/>
            <p:nvPr/>
          </p:nvSpPr>
          <p:spPr>
            <a:xfrm>
              <a:off x="2306555" y="3143573"/>
              <a:ext cx="92990" cy="9299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xmlns="" id="{03B4DBAE-D000-4422-8BFA-EF8AE0CF1A3A}"/>
                </a:ext>
              </a:extLst>
            </p:cNvPr>
            <p:cNvSpPr/>
            <p:nvPr/>
          </p:nvSpPr>
          <p:spPr>
            <a:xfrm>
              <a:off x="3161302" y="3340532"/>
              <a:ext cx="92990" cy="9299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7453A1A8-E9E4-4BD1-B066-70C0092990C7}"/>
                </a:ext>
              </a:extLst>
            </p:cNvPr>
            <p:cNvSpPr/>
            <p:nvPr/>
          </p:nvSpPr>
          <p:spPr>
            <a:xfrm>
              <a:off x="3536401" y="2916379"/>
              <a:ext cx="92990" cy="9299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FFC55483-4619-4E0E-9A96-D44545E0A16F}"/>
                </a:ext>
              </a:extLst>
            </p:cNvPr>
            <p:cNvSpPr/>
            <p:nvPr/>
          </p:nvSpPr>
          <p:spPr>
            <a:xfrm>
              <a:off x="3961009" y="2560369"/>
              <a:ext cx="92990" cy="9299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F2F28F27-3D7F-439E-8393-97E9DD383EB2}"/>
                </a:ext>
              </a:extLst>
            </p:cNvPr>
            <p:cNvSpPr/>
            <p:nvPr/>
          </p:nvSpPr>
          <p:spPr>
            <a:xfrm>
              <a:off x="3982300" y="3340532"/>
              <a:ext cx="92990" cy="9299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xmlns="" id="{59D9686C-BDD7-419D-B657-3455976FF606}"/>
                </a:ext>
              </a:extLst>
            </p:cNvPr>
            <p:cNvSpPr/>
            <p:nvPr/>
          </p:nvSpPr>
          <p:spPr>
            <a:xfrm>
              <a:off x="3521486" y="3781186"/>
              <a:ext cx="92990" cy="9299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3B66B3E1-233D-495A-9213-1B224382F6AC}"/>
                </a:ext>
              </a:extLst>
            </p:cNvPr>
            <p:cNvSpPr/>
            <p:nvPr/>
          </p:nvSpPr>
          <p:spPr>
            <a:xfrm>
              <a:off x="2845991" y="4054907"/>
              <a:ext cx="92990" cy="9299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="" id="{AC6CEC26-422D-4E51-B0B7-0BF620F69DFC}"/>
                </a:ext>
              </a:extLst>
            </p:cNvPr>
            <p:cNvSpPr/>
            <p:nvPr/>
          </p:nvSpPr>
          <p:spPr>
            <a:xfrm>
              <a:off x="2508471" y="3645332"/>
              <a:ext cx="92990" cy="9299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0CBBE961-9655-49EA-9CE5-BF106AC3D154}"/>
                </a:ext>
              </a:extLst>
            </p:cNvPr>
            <p:cNvSpPr/>
            <p:nvPr/>
          </p:nvSpPr>
          <p:spPr>
            <a:xfrm>
              <a:off x="2027459" y="3920427"/>
              <a:ext cx="92990" cy="9299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xmlns="" id="{16113AD3-78DC-4585-ABA2-E68A8DA3B4B1}"/>
                </a:ext>
              </a:extLst>
            </p:cNvPr>
            <p:cNvSpPr/>
            <p:nvPr/>
          </p:nvSpPr>
          <p:spPr>
            <a:xfrm>
              <a:off x="1739852" y="3487039"/>
              <a:ext cx="92990" cy="9299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xmlns="" id="{5B1D0B9A-9BC4-4A3B-9E21-15A7A8AEF7E9}"/>
                </a:ext>
              </a:extLst>
            </p:cNvPr>
            <p:cNvSpPr/>
            <p:nvPr/>
          </p:nvSpPr>
          <p:spPr>
            <a:xfrm>
              <a:off x="1740645" y="4283706"/>
              <a:ext cx="92990" cy="9299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xmlns="" id="{7A162671-8387-482D-8498-9573D82B5FD1}"/>
                </a:ext>
              </a:extLst>
            </p:cNvPr>
            <p:cNvSpPr/>
            <p:nvPr/>
          </p:nvSpPr>
          <p:spPr>
            <a:xfrm>
              <a:off x="2326129" y="4436888"/>
              <a:ext cx="92990" cy="9299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xmlns="" id="{6839BF7C-510D-457A-B747-654621F69AE3}"/>
                </a:ext>
              </a:extLst>
            </p:cNvPr>
            <p:cNvSpPr/>
            <p:nvPr/>
          </p:nvSpPr>
          <p:spPr>
            <a:xfrm>
              <a:off x="3331290" y="4649681"/>
              <a:ext cx="92990" cy="9299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xmlns="" id="{318229AC-5899-4B8B-9EEF-3CB3A809A269}"/>
                </a:ext>
              </a:extLst>
            </p:cNvPr>
            <p:cNvSpPr/>
            <p:nvPr/>
          </p:nvSpPr>
          <p:spPr>
            <a:xfrm>
              <a:off x="3770475" y="4190716"/>
              <a:ext cx="92990" cy="9299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xmlns="" id="{EEC333C5-F8B8-4C1F-B006-7BB47786BFB4}"/>
                </a:ext>
              </a:extLst>
            </p:cNvPr>
            <p:cNvSpPr/>
            <p:nvPr/>
          </p:nvSpPr>
          <p:spPr>
            <a:xfrm>
              <a:off x="3982300" y="4747823"/>
              <a:ext cx="92990" cy="9299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xmlns="" id="{4FEFB63F-4CED-4857-92C5-D0438C52C684}"/>
                </a:ext>
              </a:extLst>
            </p:cNvPr>
            <p:cNvSpPr/>
            <p:nvPr/>
          </p:nvSpPr>
          <p:spPr>
            <a:xfrm>
              <a:off x="2696425" y="4895461"/>
              <a:ext cx="92990" cy="9299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xmlns="" id="{A0D0D66E-909D-410C-9D15-6C8DA7DD2138}"/>
                </a:ext>
              </a:extLst>
            </p:cNvPr>
            <p:cNvSpPr/>
            <p:nvPr/>
          </p:nvSpPr>
          <p:spPr>
            <a:xfrm>
              <a:off x="1793326" y="4919839"/>
              <a:ext cx="92990" cy="9299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0CD840B5-EC7F-4382-8EE1-880B77138425}"/>
              </a:ext>
            </a:extLst>
          </p:cNvPr>
          <p:cNvSpPr/>
          <p:nvPr/>
        </p:nvSpPr>
        <p:spPr>
          <a:xfrm>
            <a:off x="558349" y="4591134"/>
            <a:ext cx="7357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222222"/>
                </a:solidFill>
                <a:latin typeface="Arial" panose="020B0604020202020204" pitchFamily="34" charset="0"/>
              </a:rPr>
              <a:t>[1] </a:t>
            </a:r>
            <a:r>
              <a:rPr lang="en-US" altLang="zh-CN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Gamito</a:t>
            </a:r>
            <a:r>
              <a:rPr lang="en-US" altLang="zh-CN" sz="1200" dirty="0">
                <a:solidFill>
                  <a:srgbClr val="222222"/>
                </a:solidFill>
                <a:latin typeface="Arial" panose="020B0604020202020204" pitchFamily="34" charset="0"/>
              </a:rPr>
              <a:t> M N, Maddock S C. Accurate multidimensional Poisson-disk sampling[J]. ACM Transactions on Graphics (TOG), 2009, 29(1): 8.</a:t>
            </a:r>
            <a:endParaRPr lang="zh-CN" altLang="en-US" sz="1200" dirty="0"/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2282C228-CEE2-4AA5-845B-164D30D9DEE4}"/>
              </a:ext>
            </a:extLst>
          </p:cNvPr>
          <p:cNvGrpSpPr/>
          <p:nvPr/>
        </p:nvGrpSpPr>
        <p:grpSpPr>
          <a:xfrm>
            <a:off x="4695051" y="1561381"/>
            <a:ext cx="4456901" cy="2454888"/>
            <a:chOff x="4021151" y="2511661"/>
            <a:chExt cx="5301769" cy="2210891"/>
          </a:xfrm>
        </p:grpSpPr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xmlns="" id="{C2B52D67-30E1-4FDD-8367-5EE83C6A8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3831" y="2771524"/>
              <a:ext cx="4949089" cy="1951028"/>
            </a:xfrm>
            <a:prstGeom prst="rect">
              <a:avLst/>
            </a:prstGeom>
          </p:spPr>
        </p:pic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xmlns="" id="{22295B37-8FAB-4B4E-9981-428395AD7CFB}"/>
                </a:ext>
              </a:extLst>
            </p:cNvPr>
            <p:cNvSpPr txBox="1"/>
            <p:nvPr/>
          </p:nvSpPr>
          <p:spPr>
            <a:xfrm>
              <a:off x="6362627" y="2511661"/>
              <a:ext cx="1371982" cy="277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i="1" dirty="0" smtClean="0">
                  <a:latin typeface="+mj-lt"/>
                  <a:cs typeface="Times New Roman" panose="02020603050405020304" pitchFamily="18" charset="0"/>
                </a:rPr>
                <a:t>Frequency</a:t>
              </a:r>
              <a:endParaRPr lang="zh-CN" altLang="en-US" b="1" i="1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xmlns="" id="{A5D10893-62BA-47CE-BA61-FD466A3E8E48}"/>
                </a:ext>
              </a:extLst>
            </p:cNvPr>
            <p:cNvSpPr txBox="1"/>
            <p:nvPr/>
          </p:nvSpPr>
          <p:spPr>
            <a:xfrm rot="16200000">
              <a:off x="3702690" y="3356383"/>
              <a:ext cx="1003805" cy="366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i="1" dirty="0">
                  <a:latin typeface="+mj-lt"/>
                  <a:cs typeface="Times New Roman" panose="02020603050405020304" pitchFamily="18" charset="0"/>
                </a:rPr>
                <a:t>Power</a:t>
              </a:r>
              <a:endParaRPr lang="zh-CN" altLang="en-US" b="1" i="1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xmlns="" id="{AD22FBB8-42B0-4372-A63D-5E629706FBDB}"/>
              </a:ext>
            </a:extLst>
          </p:cNvPr>
          <p:cNvSpPr txBox="1"/>
          <p:nvPr/>
        </p:nvSpPr>
        <p:spPr>
          <a:xfrm>
            <a:off x="994542" y="3984915"/>
            <a:ext cx="1370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latin typeface="+mj-lt"/>
                <a:cs typeface="Times New Roman" panose="02020603050405020304" pitchFamily="18" charset="0"/>
              </a:rPr>
              <a:t>Samples</a:t>
            </a:r>
            <a:endParaRPr lang="zh-CN" altLang="en-US" sz="1600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2486B9AD-CB0C-4B11-8C9D-A8B8725A3EE4}"/>
              </a:ext>
            </a:extLst>
          </p:cNvPr>
          <p:cNvSpPr txBox="1"/>
          <p:nvPr/>
        </p:nvSpPr>
        <p:spPr>
          <a:xfrm>
            <a:off x="2786875" y="3983914"/>
            <a:ext cx="1805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latin typeface="+mj-lt"/>
                <a:cs typeface="Times New Roman" panose="02020603050405020304" pitchFamily="18" charset="0"/>
              </a:rPr>
              <a:t>Power Spectrum</a:t>
            </a:r>
            <a:endParaRPr lang="zh-CN" altLang="en-US" sz="1600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xmlns="" id="{42086AE9-E6D6-41AD-AB40-3CB81E71E192}"/>
              </a:ext>
            </a:extLst>
          </p:cNvPr>
          <p:cNvSpPr txBox="1"/>
          <p:nvPr/>
        </p:nvSpPr>
        <p:spPr>
          <a:xfrm>
            <a:off x="6337232" y="3989251"/>
            <a:ext cx="1805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i="1" dirty="0">
                <a:latin typeface="+mj-lt"/>
                <a:cs typeface="Times New Roman" panose="02020603050405020304" pitchFamily="18" charset="0"/>
              </a:rPr>
              <a:t>Radial Mean</a:t>
            </a:r>
            <a:endParaRPr lang="zh-CN" altLang="en-US" sz="1600" b="1" i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85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>
            <a:extLst>
              <a:ext uri="{FF2B5EF4-FFF2-40B4-BE49-F238E27FC236}">
                <a16:creationId xmlns:a16="http://schemas.microsoft.com/office/drawing/2014/main" xmlns="" id="{B23A4BBC-F896-4D8E-8B86-4B16787F5677}"/>
              </a:ext>
            </a:extLst>
          </p:cNvPr>
          <p:cNvGrpSpPr/>
          <p:nvPr/>
        </p:nvGrpSpPr>
        <p:grpSpPr>
          <a:xfrm>
            <a:off x="418730" y="1004295"/>
            <a:ext cx="3815954" cy="3951815"/>
            <a:chOff x="418730" y="1004295"/>
            <a:chExt cx="3815954" cy="3951815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xmlns="" id="{B83F391D-AA65-4887-9001-BE2E6EB01CB5}"/>
                </a:ext>
              </a:extLst>
            </p:cNvPr>
            <p:cNvSpPr/>
            <p:nvPr/>
          </p:nvSpPr>
          <p:spPr>
            <a:xfrm>
              <a:off x="560895" y="3297072"/>
              <a:ext cx="1306005" cy="130600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xmlns="" id="{821B782D-E02F-4758-AB1C-C4714CC7AB56}"/>
                </a:ext>
              </a:extLst>
            </p:cNvPr>
            <p:cNvSpPr/>
            <p:nvPr/>
          </p:nvSpPr>
          <p:spPr>
            <a:xfrm>
              <a:off x="459295" y="2310170"/>
              <a:ext cx="1306005" cy="130600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xmlns="" id="{B2ECE30A-3AE1-4AFA-A296-7000C9905BD4}"/>
                </a:ext>
              </a:extLst>
            </p:cNvPr>
            <p:cNvSpPr/>
            <p:nvPr/>
          </p:nvSpPr>
          <p:spPr>
            <a:xfrm>
              <a:off x="1094295" y="1829947"/>
              <a:ext cx="1306005" cy="130600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xmlns="" id="{FD74FB23-49BC-4E19-915E-71690C61B7E3}"/>
                </a:ext>
              </a:extLst>
            </p:cNvPr>
            <p:cNvSpPr/>
            <p:nvPr/>
          </p:nvSpPr>
          <p:spPr>
            <a:xfrm>
              <a:off x="418730" y="1155161"/>
              <a:ext cx="1306005" cy="130600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xmlns="" id="{A6162AE4-A0A0-41DF-801F-93944758169D}"/>
                </a:ext>
              </a:extLst>
            </p:cNvPr>
            <p:cNvSpPr/>
            <p:nvPr/>
          </p:nvSpPr>
          <p:spPr>
            <a:xfrm>
              <a:off x="1383878" y="1121790"/>
              <a:ext cx="1306005" cy="130600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xmlns="" id="{A927F9DC-6462-42AD-BFC2-3AD1DC667956}"/>
                </a:ext>
              </a:extLst>
            </p:cNvPr>
            <p:cNvSpPr/>
            <p:nvPr/>
          </p:nvSpPr>
          <p:spPr>
            <a:xfrm>
              <a:off x="2053516" y="1829946"/>
              <a:ext cx="1306005" cy="130600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xmlns="" id="{8B9229DA-DC2E-478C-83E3-C385A6273187}"/>
                </a:ext>
              </a:extLst>
            </p:cNvPr>
            <p:cNvSpPr/>
            <p:nvPr/>
          </p:nvSpPr>
          <p:spPr>
            <a:xfrm>
              <a:off x="2534872" y="1004295"/>
              <a:ext cx="1306005" cy="130600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xmlns="" id="{F74A861C-D33E-4E2D-8F94-467EEFA76752}"/>
                </a:ext>
              </a:extLst>
            </p:cNvPr>
            <p:cNvSpPr/>
            <p:nvPr/>
          </p:nvSpPr>
          <p:spPr>
            <a:xfrm>
              <a:off x="2928679" y="2115764"/>
              <a:ext cx="1306005" cy="130600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xmlns="" id="{1BE4058A-3187-4DF7-932D-1BCBD347EB8B}"/>
                </a:ext>
              </a:extLst>
            </p:cNvPr>
            <p:cNvSpPr/>
            <p:nvPr/>
          </p:nvSpPr>
          <p:spPr>
            <a:xfrm>
              <a:off x="2382297" y="3002722"/>
              <a:ext cx="1306005" cy="130600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xmlns="" id="{E5ADD609-5CE1-45C2-9C55-E9A8291E2C1D}"/>
                </a:ext>
              </a:extLst>
            </p:cNvPr>
            <p:cNvSpPr/>
            <p:nvPr/>
          </p:nvSpPr>
          <p:spPr>
            <a:xfrm>
              <a:off x="1423781" y="2795294"/>
              <a:ext cx="1306005" cy="130600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xmlns="" id="{19638F9E-41EC-402E-80BB-45B0D20D478A}"/>
                </a:ext>
              </a:extLst>
            </p:cNvPr>
            <p:cNvSpPr/>
            <p:nvPr/>
          </p:nvSpPr>
          <p:spPr>
            <a:xfrm>
              <a:off x="1564904" y="3582619"/>
              <a:ext cx="1306005" cy="130600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xmlns="" id="{61280752-B74A-42D6-9E2E-DD6A829E78DC}"/>
                </a:ext>
              </a:extLst>
            </p:cNvPr>
            <p:cNvSpPr/>
            <p:nvPr/>
          </p:nvSpPr>
          <p:spPr>
            <a:xfrm>
              <a:off x="2790524" y="3650105"/>
              <a:ext cx="1306005" cy="130600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B20B040-4D5E-48AD-A115-A6C7CAEBA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Maximal Poisson-disk samples (MPS)</a:t>
            </a:r>
            <a:endParaRPr lang="zh-CN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CED46B52-F75E-4452-BDAC-21E03A90CA4F}"/>
              </a:ext>
            </a:extLst>
          </p:cNvPr>
          <p:cNvSpPr/>
          <p:nvPr/>
        </p:nvSpPr>
        <p:spPr>
          <a:xfrm>
            <a:off x="1173333" y="3909510"/>
            <a:ext cx="81131" cy="811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="" id="{962A1CE7-363D-44D2-86ED-D400B6FB4614}"/>
              </a:ext>
            </a:extLst>
          </p:cNvPr>
          <p:cNvSpPr/>
          <p:nvPr/>
        </p:nvSpPr>
        <p:spPr>
          <a:xfrm>
            <a:off x="1071733" y="2922608"/>
            <a:ext cx="81131" cy="811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xmlns="" id="{98B40AC3-7A83-489A-88D2-790A43C36973}"/>
              </a:ext>
            </a:extLst>
          </p:cNvPr>
          <p:cNvSpPr/>
          <p:nvPr/>
        </p:nvSpPr>
        <p:spPr>
          <a:xfrm>
            <a:off x="1706733" y="2442385"/>
            <a:ext cx="81131" cy="811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BF7BC590-3489-4F48-8DAB-61239840CA98}"/>
              </a:ext>
            </a:extLst>
          </p:cNvPr>
          <p:cNvSpPr/>
          <p:nvPr/>
        </p:nvSpPr>
        <p:spPr>
          <a:xfrm>
            <a:off x="1031168" y="1767599"/>
            <a:ext cx="81131" cy="811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xmlns="" id="{ACB08772-EE40-43D2-A262-2462CAA1B6DB}"/>
              </a:ext>
            </a:extLst>
          </p:cNvPr>
          <p:cNvSpPr/>
          <p:nvPr/>
        </p:nvSpPr>
        <p:spPr>
          <a:xfrm>
            <a:off x="1996316" y="1734228"/>
            <a:ext cx="81131" cy="811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xmlns="" id="{935A0971-7F2E-48D2-939B-B93E897D0960}"/>
              </a:ext>
            </a:extLst>
          </p:cNvPr>
          <p:cNvSpPr/>
          <p:nvPr/>
        </p:nvSpPr>
        <p:spPr>
          <a:xfrm>
            <a:off x="2665954" y="2442384"/>
            <a:ext cx="81131" cy="811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xmlns="" id="{4E5224AA-F768-4CE2-9705-108A28117E00}"/>
              </a:ext>
            </a:extLst>
          </p:cNvPr>
          <p:cNvSpPr/>
          <p:nvPr/>
        </p:nvSpPr>
        <p:spPr>
          <a:xfrm>
            <a:off x="3147310" y="1616733"/>
            <a:ext cx="81131" cy="811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xmlns="" id="{87EAB9BB-0FD6-40C7-9CE7-4DBBE2317DD6}"/>
              </a:ext>
            </a:extLst>
          </p:cNvPr>
          <p:cNvSpPr/>
          <p:nvPr/>
        </p:nvSpPr>
        <p:spPr>
          <a:xfrm>
            <a:off x="3541117" y="2728202"/>
            <a:ext cx="81131" cy="811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5C44CBCB-2341-42F1-857D-8885B463FDAE}"/>
              </a:ext>
            </a:extLst>
          </p:cNvPr>
          <p:cNvSpPr/>
          <p:nvPr/>
        </p:nvSpPr>
        <p:spPr>
          <a:xfrm>
            <a:off x="2994735" y="3615160"/>
            <a:ext cx="81131" cy="811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xmlns="" id="{F97787A9-4898-4B1C-99C5-F6528B3D0638}"/>
              </a:ext>
            </a:extLst>
          </p:cNvPr>
          <p:cNvSpPr/>
          <p:nvPr/>
        </p:nvSpPr>
        <p:spPr>
          <a:xfrm>
            <a:off x="2036219" y="3407732"/>
            <a:ext cx="81131" cy="811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xmlns="" id="{557EB2F9-2D8C-430E-80A9-7883F10D6557}"/>
              </a:ext>
            </a:extLst>
          </p:cNvPr>
          <p:cNvSpPr/>
          <p:nvPr/>
        </p:nvSpPr>
        <p:spPr>
          <a:xfrm>
            <a:off x="2177342" y="4195057"/>
            <a:ext cx="81131" cy="811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xmlns="" id="{E150CE56-2633-4959-9EC1-DA5202568604}"/>
              </a:ext>
            </a:extLst>
          </p:cNvPr>
          <p:cNvSpPr/>
          <p:nvPr/>
        </p:nvSpPr>
        <p:spPr>
          <a:xfrm>
            <a:off x="3402962" y="4262543"/>
            <a:ext cx="81131" cy="811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4C0625B4-C113-4482-8191-A2C695A3C5AF}"/>
              </a:ext>
            </a:extLst>
          </p:cNvPr>
          <p:cNvSpPr/>
          <p:nvPr/>
        </p:nvSpPr>
        <p:spPr>
          <a:xfrm>
            <a:off x="776377" y="1544128"/>
            <a:ext cx="2838091" cy="283809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xmlns="" id="{F73F0C5B-1A8F-4E95-A7D7-AE028190AE27}"/>
              </a:ext>
            </a:extLst>
          </p:cNvPr>
          <p:cNvGrpSpPr/>
          <p:nvPr/>
        </p:nvGrpSpPr>
        <p:grpSpPr>
          <a:xfrm rot="20700000">
            <a:off x="1166207" y="1751452"/>
            <a:ext cx="312145" cy="671989"/>
            <a:chOff x="1071733" y="1803765"/>
            <a:chExt cx="312145" cy="671989"/>
          </a:xfrm>
        </p:grpSpPr>
        <p:cxnSp>
          <p:nvCxnSpPr>
            <p:cNvPr id="55" name="直接箭头连接符 54">
              <a:extLst>
                <a:ext uri="{FF2B5EF4-FFF2-40B4-BE49-F238E27FC236}">
                  <a16:creationId xmlns:a16="http://schemas.microsoft.com/office/drawing/2014/main" xmlns="" id="{94290AE0-D1B6-48A0-8FDE-7C5045283F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1733" y="1809750"/>
              <a:ext cx="2211" cy="65141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xmlns="" id="{B909F0F9-90F8-4769-B4BB-02A59BFD5E76}"/>
                </a:ext>
              </a:extLst>
            </p:cNvPr>
            <p:cNvGrpSpPr/>
            <p:nvPr/>
          </p:nvGrpSpPr>
          <p:grpSpPr>
            <a:xfrm>
              <a:off x="1107057" y="1803765"/>
              <a:ext cx="276821" cy="671989"/>
              <a:chOff x="3867305" y="1241501"/>
              <a:chExt cx="1980492" cy="2517087"/>
            </a:xfrm>
          </p:grpSpPr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xmlns="" id="{B03EF30E-BE9D-4BC2-B7BC-D593DC91724F}"/>
                  </a:ext>
                </a:extLst>
              </p:cNvPr>
              <p:cNvSpPr txBox="1"/>
              <p:nvPr/>
            </p:nvSpPr>
            <p:spPr>
              <a:xfrm>
                <a:off x="4720257" y="2256866"/>
                <a:ext cx="761747" cy="30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zh-CN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8" name="直接箭头连接符 57">
                <a:extLst>
                  <a:ext uri="{FF2B5EF4-FFF2-40B4-BE49-F238E27FC236}">
                    <a16:creationId xmlns:a16="http://schemas.microsoft.com/office/drawing/2014/main" xmlns="" id="{96553CB9-051B-46F7-9147-F5A0378829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20257" y="1269586"/>
                <a:ext cx="0" cy="2453941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>
                <a:extLst>
                  <a:ext uri="{FF2B5EF4-FFF2-40B4-BE49-F238E27FC236}">
                    <a16:creationId xmlns:a16="http://schemas.microsoft.com/office/drawing/2014/main" xmlns="" id="{4CA8A07A-4E5D-412D-B4DF-FDF1DCA60DA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925485" y="2836275"/>
                <a:ext cx="0" cy="1844625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xmlns="" id="{B894C390-A6B9-421D-957A-1D0FFD67346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789618" y="319188"/>
                <a:ext cx="0" cy="1844625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内容占位符 2">
            <a:extLst>
              <a:ext uri="{FF2B5EF4-FFF2-40B4-BE49-F238E27FC236}">
                <a16:creationId xmlns:a16="http://schemas.microsoft.com/office/drawing/2014/main" xmlns="" id="{BD9572B9-26E2-4BC1-8839-F57D6F68F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9658" y="1121790"/>
            <a:ext cx="4046226" cy="4028325"/>
          </a:xfrm>
        </p:spPr>
        <p:txBody>
          <a:bodyPr/>
          <a:lstStyle/>
          <a:p>
            <a:r>
              <a:rPr lang="en-US" altLang="zh-CN" dirty="0" smtClean="0"/>
              <a:t>A </a:t>
            </a:r>
            <a:r>
              <a:rPr lang="en-US" altLang="zh-CN" dirty="0"/>
              <a:t>Poisson-disk sample set is maximal coverage </a:t>
            </a:r>
            <a:r>
              <a:rPr lang="en-US" altLang="zh-CN" i="1" dirty="0" err="1"/>
              <a:t>iff</a:t>
            </a:r>
            <a:r>
              <a:rPr lang="en-US" altLang="zh-CN" i="1" dirty="0" smtClean="0"/>
              <a:t>.</a:t>
            </a:r>
          </a:p>
          <a:p>
            <a:endParaRPr lang="en-US" altLang="zh-CN" i="1" dirty="0" smtClean="0"/>
          </a:p>
          <a:p>
            <a:pPr marL="205740" lvl="1" indent="0">
              <a:buNone/>
            </a:pPr>
            <a:r>
              <a:rPr lang="en-US" altLang="zh-CN" sz="1200" dirty="0" smtClean="0"/>
              <a:t>	For sample set </a:t>
            </a:r>
            <a:r>
              <a:rPr lang="en-US" altLang="zh-CN" sz="1200" dirty="0"/>
              <a:t>as </a:t>
            </a:r>
            <a:r>
              <a:rPr lang="en-US" altLang="zh-CN" sz="1200" i="1" dirty="0"/>
              <a:t>X</a:t>
            </a:r>
            <a:r>
              <a:rPr lang="en-US" altLang="zh-CN" sz="1200" dirty="0"/>
              <a:t> in domain </a:t>
            </a:r>
            <a:r>
              <a:rPr lang="en-US" altLang="zh-CN" sz="1200" i="1" dirty="0" smtClean="0"/>
              <a:t>D.</a:t>
            </a:r>
            <a:endParaRPr lang="en-US" altLang="zh-CN" i="1" dirty="0" smtClean="0"/>
          </a:p>
          <a:p>
            <a:r>
              <a:rPr lang="en-US" altLang="zh-CN" dirty="0" smtClean="0"/>
              <a:t>Guaranteed </a:t>
            </a:r>
            <a:r>
              <a:rPr lang="en-US" altLang="zh-CN" dirty="0"/>
              <a:t>the quality of samples.</a:t>
            </a:r>
          </a:p>
          <a:p>
            <a:pPr lvl="1"/>
            <a:r>
              <a:rPr lang="en-US" altLang="zh-CN" dirty="0"/>
              <a:t>No big gaps and clusters.</a:t>
            </a:r>
          </a:p>
          <a:p>
            <a:pPr lvl="1"/>
            <a:r>
              <a:rPr lang="en-US" altLang="zh-CN" dirty="0"/>
              <a:t>Evenly distributed sampling density.</a:t>
            </a:r>
          </a:p>
          <a:p>
            <a:pPr lvl="1"/>
            <a:endParaRPr lang="en-US" altLang="zh-CN" dirty="0"/>
          </a:p>
        </p:txBody>
      </p:sp>
      <p:pic>
        <p:nvPicPr>
          <p:cNvPr id="68" name="图片 67">
            <a:extLst>
              <a:ext uri="{FF2B5EF4-FFF2-40B4-BE49-F238E27FC236}">
                <a16:creationId xmlns:a16="http://schemas.microsoft.com/office/drawing/2014/main" xmlns="" id="{37A9A9F7-81B3-47EB-BAB5-726B00636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484" y="1600362"/>
            <a:ext cx="3382616" cy="41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2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Generate Poisson-disk samples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43091" y="879204"/>
            <a:ext cx="1281628" cy="462297"/>
          </a:xfrm>
        </p:spPr>
        <p:txBody>
          <a:bodyPr/>
          <a:lstStyle/>
          <a:p>
            <a:r>
              <a:rPr lang="en-US" altLang="zh-CN" dirty="0" smtClean="0"/>
              <a:t>Dart throw</a:t>
            </a:r>
            <a:endParaRPr lang="zh-CN" altLang="en-US" dirty="0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xmlns="" id="{CED46B52-F75E-4452-BDAC-21E03A90CA4F}"/>
              </a:ext>
            </a:extLst>
          </p:cNvPr>
          <p:cNvSpPr/>
          <p:nvPr/>
        </p:nvSpPr>
        <p:spPr>
          <a:xfrm>
            <a:off x="1080702" y="3898410"/>
            <a:ext cx="81131" cy="811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xmlns="" id="{962A1CE7-363D-44D2-86ED-D400B6FB4614}"/>
              </a:ext>
            </a:extLst>
          </p:cNvPr>
          <p:cNvSpPr/>
          <p:nvPr/>
        </p:nvSpPr>
        <p:spPr>
          <a:xfrm>
            <a:off x="979102" y="2911508"/>
            <a:ext cx="81131" cy="811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xmlns="" id="{98B40AC3-7A83-489A-88D2-790A43C36973}"/>
              </a:ext>
            </a:extLst>
          </p:cNvPr>
          <p:cNvSpPr/>
          <p:nvPr/>
        </p:nvSpPr>
        <p:spPr>
          <a:xfrm>
            <a:off x="1614102" y="2431285"/>
            <a:ext cx="81131" cy="811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xmlns="" id="{BF7BC590-3489-4F48-8DAB-61239840CA98}"/>
              </a:ext>
            </a:extLst>
          </p:cNvPr>
          <p:cNvSpPr/>
          <p:nvPr/>
        </p:nvSpPr>
        <p:spPr>
          <a:xfrm>
            <a:off x="938537" y="1756499"/>
            <a:ext cx="81131" cy="811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ACB08772-EE40-43D2-A262-2462CAA1B6DB}"/>
              </a:ext>
            </a:extLst>
          </p:cNvPr>
          <p:cNvSpPr/>
          <p:nvPr/>
        </p:nvSpPr>
        <p:spPr>
          <a:xfrm>
            <a:off x="1903685" y="1723128"/>
            <a:ext cx="81131" cy="811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935A0971-7F2E-48D2-939B-B93E897D0960}"/>
              </a:ext>
            </a:extLst>
          </p:cNvPr>
          <p:cNvSpPr/>
          <p:nvPr/>
        </p:nvSpPr>
        <p:spPr>
          <a:xfrm>
            <a:off x="2573323" y="2431284"/>
            <a:ext cx="81131" cy="811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xmlns="" id="{4E5224AA-F768-4CE2-9705-108A28117E00}"/>
              </a:ext>
            </a:extLst>
          </p:cNvPr>
          <p:cNvSpPr/>
          <p:nvPr/>
        </p:nvSpPr>
        <p:spPr>
          <a:xfrm>
            <a:off x="3054679" y="1605633"/>
            <a:ext cx="81131" cy="811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87EAB9BB-0FD6-40C7-9CE7-4DBBE2317DD6}"/>
              </a:ext>
            </a:extLst>
          </p:cNvPr>
          <p:cNvSpPr/>
          <p:nvPr/>
        </p:nvSpPr>
        <p:spPr>
          <a:xfrm>
            <a:off x="3448486" y="2717102"/>
            <a:ext cx="81131" cy="811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xmlns="" id="{5C44CBCB-2341-42F1-857D-8885B463FDAE}"/>
              </a:ext>
            </a:extLst>
          </p:cNvPr>
          <p:cNvSpPr/>
          <p:nvPr/>
        </p:nvSpPr>
        <p:spPr>
          <a:xfrm>
            <a:off x="2902104" y="3604060"/>
            <a:ext cx="81131" cy="811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xmlns="" id="{F97787A9-4898-4B1C-99C5-F6528B3D0638}"/>
              </a:ext>
            </a:extLst>
          </p:cNvPr>
          <p:cNvSpPr/>
          <p:nvPr/>
        </p:nvSpPr>
        <p:spPr>
          <a:xfrm>
            <a:off x="1943588" y="3396632"/>
            <a:ext cx="81131" cy="811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xmlns="" id="{557EB2F9-2D8C-430E-80A9-7883F10D6557}"/>
              </a:ext>
            </a:extLst>
          </p:cNvPr>
          <p:cNvSpPr/>
          <p:nvPr/>
        </p:nvSpPr>
        <p:spPr>
          <a:xfrm>
            <a:off x="2084711" y="4183957"/>
            <a:ext cx="81131" cy="811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xmlns="" id="{E150CE56-2633-4959-9EC1-DA5202568604}"/>
              </a:ext>
            </a:extLst>
          </p:cNvPr>
          <p:cNvSpPr/>
          <p:nvPr/>
        </p:nvSpPr>
        <p:spPr>
          <a:xfrm>
            <a:off x="3310331" y="4251443"/>
            <a:ext cx="81131" cy="811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4C0625B4-C113-4482-8191-A2C695A3C5AF}"/>
              </a:ext>
            </a:extLst>
          </p:cNvPr>
          <p:cNvSpPr/>
          <p:nvPr/>
        </p:nvSpPr>
        <p:spPr>
          <a:xfrm>
            <a:off x="683746" y="1533028"/>
            <a:ext cx="2838091" cy="283809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xmlns="" id="{BF7BC590-3489-4F48-8DAB-61239840CA98}"/>
              </a:ext>
            </a:extLst>
          </p:cNvPr>
          <p:cNvSpPr/>
          <p:nvPr/>
        </p:nvSpPr>
        <p:spPr>
          <a:xfrm>
            <a:off x="1279418" y="1812888"/>
            <a:ext cx="81131" cy="81131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F73F0C5B-1A8F-4E95-A7D7-AE028190AE27}"/>
              </a:ext>
            </a:extLst>
          </p:cNvPr>
          <p:cNvGrpSpPr/>
          <p:nvPr/>
        </p:nvGrpSpPr>
        <p:grpSpPr>
          <a:xfrm rot="16909781">
            <a:off x="1172142" y="1364310"/>
            <a:ext cx="312145" cy="671989"/>
            <a:chOff x="1071733" y="1803765"/>
            <a:chExt cx="312145" cy="671989"/>
          </a:xfrm>
        </p:grpSpPr>
        <p:cxnSp>
          <p:nvCxnSpPr>
            <p:cNvPr id="40" name="直接箭头连接符 39">
              <a:extLst>
                <a:ext uri="{FF2B5EF4-FFF2-40B4-BE49-F238E27FC236}">
                  <a16:creationId xmlns:a16="http://schemas.microsoft.com/office/drawing/2014/main" xmlns="" id="{94290AE0-D1B6-48A0-8FDE-7C5045283F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1733" y="1809750"/>
              <a:ext cx="2211" cy="65141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xmlns="" id="{B909F0F9-90F8-4769-B4BB-02A59BFD5E76}"/>
                </a:ext>
              </a:extLst>
            </p:cNvPr>
            <p:cNvGrpSpPr/>
            <p:nvPr/>
          </p:nvGrpSpPr>
          <p:grpSpPr>
            <a:xfrm>
              <a:off x="1107057" y="1803765"/>
              <a:ext cx="276821" cy="671989"/>
              <a:chOff x="3867305" y="1241501"/>
              <a:chExt cx="1980492" cy="2517087"/>
            </a:xfrm>
          </p:grpSpPr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xmlns="" id="{B03EF30E-BE9D-4BC2-B7BC-D593DC91724F}"/>
                  </a:ext>
                </a:extLst>
              </p:cNvPr>
              <p:cNvSpPr txBox="1"/>
              <p:nvPr/>
            </p:nvSpPr>
            <p:spPr>
              <a:xfrm>
                <a:off x="4720257" y="2256866"/>
                <a:ext cx="761747" cy="30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zh-CN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3" name="直接箭头连接符 42">
                <a:extLst>
                  <a:ext uri="{FF2B5EF4-FFF2-40B4-BE49-F238E27FC236}">
                    <a16:creationId xmlns:a16="http://schemas.microsoft.com/office/drawing/2014/main" xmlns="" id="{96553CB9-051B-46F7-9147-F5A0378829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20257" y="1269586"/>
                <a:ext cx="0" cy="2453941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xmlns="" id="{4CA8A07A-4E5D-412D-B4DF-FDF1DCA60DA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925485" y="2836275"/>
                <a:ext cx="0" cy="1844625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xmlns="" id="{B894C390-A6B9-421D-957A-1D0FFD67346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789618" y="319188"/>
                <a:ext cx="0" cy="1844625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椭圆 45"/>
          <p:cNvSpPr/>
          <p:nvPr/>
        </p:nvSpPr>
        <p:spPr>
          <a:xfrm>
            <a:off x="342411" y="1144355"/>
            <a:ext cx="1270757" cy="1270757"/>
          </a:xfrm>
          <a:prstGeom prst="ellipse">
            <a:avLst/>
          </a:prstGeom>
          <a:solidFill>
            <a:srgbClr val="F1EDE7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xmlns="" id="{4E5224AA-F768-4CE2-9705-108A28117E00}"/>
              </a:ext>
            </a:extLst>
          </p:cNvPr>
          <p:cNvSpPr/>
          <p:nvPr/>
        </p:nvSpPr>
        <p:spPr>
          <a:xfrm>
            <a:off x="2902104" y="1853453"/>
            <a:ext cx="81131" cy="81131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xmlns="" id="{4E5224AA-F768-4CE2-9705-108A28117E00}"/>
              </a:ext>
            </a:extLst>
          </p:cNvPr>
          <p:cNvSpPr/>
          <p:nvPr/>
        </p:nvSpPr>
        <p:spPr>
          <a:xfrm>
            <a:off x="3374859" y="2906786"/>
            <a:ext cx="81131" cy="81131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xmlns="" id="{BF7BC590-3489-4F48-8DAB-61239840CA98}"/>
              </a:ext>
            </a:extLst>
          </p:cNvPr>
          <p:cNvSpPr/>
          <p:nvPr/>
        </p:nvSpPr>
        <p:spPr>
          <a:xfrm>
            <a:off x="4211251" y="1743328"/>
            <a:ext cx="81131" cy="811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xmlns="" id="{4C0625B4-C113-4482-8191-A2C695A3C5AF}"/>
              </a:ext>
            </a:extLst>
          </p:cNvPr>
          <p:cNvSpPr/>
          <p:nvPr/>
        </p:nvSpPr>
        <p:spPr>
          <a:xfrm>
            <a:off x="3765628" y="1533028"/>
            <a:ext cx="2838091" cy="283809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xmlns="" id="{BF7BC590-3489-4F48-8DAB-61239840CA98}"/>
              </a:ext>
            </a:extLst>
          </p:cNvPr>
          <p:cNvSpPr/>
          <p:nvPr/>
        </p:nvSpPr>
        <p:spPr>
          <a:xfrm>
            <a:off x="4653742" y="1868782"/>
            <a:ext cx="81131" cy="811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xmlns="" id="{BF7BC590-3489-4F48-8DAB-61239840CA98}"/>
              </a:ext>
            </a:extLst>
          </p:cNvPr>
          <p:cNvSpPr/>
          <p:nvPr/>
        </p:nvSpPr>
        <p:spPr>
          <a:xfrm>
            <a:off x="5634085" y="2071005"/>
            <a:ext cx="81131" cy="811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xmlns="" id="{BF7BC590-3489-4F48-8DAB-61239840CA98}"/>
              </a:ext>
            </a:extLst>
          </p:cNvPr>
          <p:cNvSpPr/>
          <p:nvPr/>
        </p:nvSpPr>
        <p:spPr>
          <a:xfrm>
            <a:off x="5786485" y="2223405"/>
            <a:ext cx="81131" cy="811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>
            <a:extLst>
              <a:ext uri="{FF2B5EF4-FFF2-40B4-BE49-F238E27FC236}">
                <a16:creationId xmlns:a16="http://schemas.microsoft.com/office/drawing/2014/main" xmlns="" id="{BF7BC590-3489-4F48-8DAB-61239840CA98}"/>
              </a:ext>
            </a:extLst>
          </p:cNvPr>
          <p:cNvSpPr/>
          <p:nvPr/>
        </p:nvSpPr>
        <p:spPr>
          <a:xfrm>
            <a:off x="5568468" y="2752952"/>
            <a:ext cx="81131" cy="811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xmlns="" id="{BF7BC590-3489-4F48-8DAB-61239840CA98}"/>
              </a:ext>
            </a:extLst>
          </p:cNvPr>
          <p:cNvSpPr/>
          <p:nvPr/>
        </p:nvSpPr>
        <p:spPr>
          <a:xfrm>
            <a:off x="5786485" y="4143391"/>
            <a:ext cx="81131" cy="811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xmlns="" id="{BF7BC590-3489-4F48-8DAB-61239840CA98}"/>
              </a:ext>
            </a:extLst>
          </p:cNvPr>
          <p:cNvSpPr/>
          <p:nvPr/>
        </p:nvSpPr>
        <p:spPr>
          <a:xfrm>
            <a:off x="4712308" y="3718753"/>
            <a:ext cx="81131" cy="811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>
            <a:extLst>
              <a:ext uri="{FF2B5EF4-FFF2-40B4-BE49-F238E27FC236}">
                <a16:creationId xmlns:a16="http://schemas.microsoft.com/office/drawing/2014/main" xmlns="" id="{BF7BC590-3489-4F48-8DAB-61239840CA98}"/>
              </a:ext>
            </a:extLst>
          </p:cNvPr>
          <p:cNvSpPr/>
          <p:nvPr/>
        </p:nvSpPr>
        <p:spPr>
          <a:xfrm>
            <a:off x="3958774" y="3202287"/>
            <a:ext cx="81131" cy="811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xmlns="" id="{BF7BC590-3489-4F48-8DAB-61239840CA98}"/>
              </a:ext>
            </a:extLst>
          </p:cNvPr>
          <p:cNvSpPr/>
          <p:nvPr/>
        </p:nvSpPr>
        <p:spPr>
          <a:xfrm>
            <a:off x="3958774" y="2350153"/>
            <a:ext cx="81131" cy="811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xmlns="" id="{BF7BC590-3489-4F48-8DAB-61239840CA98}"/>
              </a:ext>
            </a:extLst>
          </p:cNvPr>
          <p:cNvSpPr/>
          <p:nvPr/>
        </p:nvSpPr>
        <p:spPr>
          <a:xfrm>
            <a:off x="4530019" y="3258353"/>
            <a:ext cx="81131" cy="811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xmlns="" id="{BF7BC590-3489-4F48-8DAB-61239840CA98}"/>
              </a:ext>
            </a:extLst>
          </p:cNvPr>
          <p:cNvSpPr/>
          <p:nvPr/>
        </p:nvSpPr>
        <p:spPr>
          <a:xfrm>
            <a:off x="4263574" y="3507087"/>
            <a:ext cx="81131" cy="811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xmlns="" id="{BF7BC590-3489-4F48-8DAB-61239840CA98}"/>
              </a:ext>
            </a:extLst>
          </p:cNvPr>
          <p:cNvSpPr/>
          <p:nvPr/>
        </p:nvSpPr>
        <p:spPr>
          <a:xfrm>
            <a:off x="5019193" y="2732632"/>
            <a:ext cx="81131" cy="811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内容占位符 2"/>
          <p:cNvSpPr txBox="1">
            <a:spLocks/>
          </p:cNvSpPr>
          <p:nvPr/>
        </p:nvSpPr>
        <p:spPr>
          <a:xfrm>
            <a:off x="3690172" y="854732"/>
            <a:ext cx="1396433" cy="462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37160" indent="-137160" algn="l" defTabSz="685800" rtl="0" eaLnBrk="1" latinLnBrk="0" hangingPunct="1">
              <a:lnSpc>
                <a:spcPct val="95000"/>
              </a:lnSpc>
              <a:spcBef>
                <a:spcPts val="1050"/>
              </a:spcBef>
              <a:spcAft>
                <a:spcPts val="15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600" kern="1200" spc="8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Relaxation</a:t>
            </a:r>
            <a:endParaRPr lang="zh-CN" altLang="en-US" dirty="0"/>
          </a:p>
        </p:txBody>
      </p:sp>
      <p:sp>
        <p:nvSpPr>
          <p:cNvPr id="100" name="内容占位符 2">
            <a:extLst>
              <a:ext uri="{FF2B5EF4-FFF2-40B4-BE49-F238E27FC236}">
                <a16:creationId xmlns:a16="http://schemas.microsoft.com/office/drawing/2014/main" xmlns="" id="{BD9572B9-26E2-4BC1-8839-F57D6F68F1CF}"/>
              </a:ext>
            </a:extLst>
          </p:cNvPr>
          <p:cNvSpPr txBox="1">
            <a:spLocks/>
          </p:cNvSpPr>
          <p:nvPr/>
        </p:nvSpPr>
        <p:spPr>
          <a:xfrm>
            <a:off x="2654454" y="4925922"/>
            <a:ext cx="5331309" cy="427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37160" indent="-137160" algn="l" defTabSz="685800" rtl="0" eaLnBrk="1" latinLnBrk="0" hangingPunct="1">
              <a:lnSpc>
                <a:spcPct val="95000"/>
              </a:lnSpc>
              <a:spcBef>
                <a:spcPts val="1050"/>
              </a:spcBef>
              <a:spcAft>
                <a:spcPts val="15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600" kern="1200" spc="8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Often need many iterations to reach maximal coverage.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0829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01267 0.03223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1611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0.05226 -0.01222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-611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0.06389 -0.06444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-3222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0.07466 0.09945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4972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0.04132 0.12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6000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0.05504 0.01195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583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04271 0.07444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3722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0.01545 0.13695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" y="6833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0.075 0.01611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806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0.04201 -0.01694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-861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-0.0224 -0.11195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" y="-5611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55112E-17 L 0.06042 -0.03972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-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8" grpId="0" animBg="1"/>
      <p:bldP spid="38" grpId="1" animBg="1"/>
      <p:bldP spid="46" grpId="0" animBg="1"/>
      <p:bldP spid="46" grpId="1" animBg="1"/>
      <p:bldP spid="54" grpId="0" animBg="1"/>
      <p:bldP spid="54" grpId="1" animBg="1"/>
      <p:bldP spid="55" grpId="0" animBg="1"/>
      <p:bldP spid="55" grpId="1" animBg="1"/>
      <p:bldP spid="59" grpId="0" animBg="1"/>
      <p:bldP spid="59" grpId="1" animBg="1"/>
      <p:bldP spid="68" grpId="0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Tile based method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4C0625B4-C113-4482-8191-A2C695A3C5AF}"/>
              </a:ext>
            </a:extLst>
          </p:cNvPr>
          <p:cNvSpPr/>
          <p:nvPr/>
        </p:nvSpPr>
        <p:spPr>
          <a:xfrm>
            <a:off x="4591051" y="1585914"/>
            <a:ext cx="2971090" cy="32004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73415" y="1585914"/>
            <a:ext cx="787139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Tile Set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307211" y="709547"/>
            <a:ext cx="1301959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Sample Plane</a:t>
            </a:r>
            <a:endParaRPr lang="zh-CN" altLang="en-US" dirty="0"/>
          </a:p>
        </p:txBody>
      </p:sp>
      <p:grpSp>
        <p:nvGrpSpPr>
          <p:cNvPr id="54" name="组合 53"/>
          <p:cNvGrpSpPr/>
          <p:nvPr/>
        </p:nvGrpSpPr>
        <p:grpSpPr>
          <a:xfrm>
            <a:off x="5588719" y="2658221"/>
            <a:ext cx="981992" cy="1042144"/>
            <a:chOff x="3724842" y="2363044"/>
            <a:chExt cx="1461520" cy="1551045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2"/>
            <a:srcRect l="24843" t="9323" r="8452" b="13312"/>
            <a:stretch/>
          </p:blipFill>
          <p:spPr>
            <a:xfrm>
              <a:off x="3765548" y="2368176"/>
              <a:ext cx="1420814" cy="1545913"/>
            </a:xfrm>
            <a:prstGeom prst="rect">
              <a:avLst/>
            </a:prstGeom>
          </p:spPr>
        </p:pic>
        <p:sp>
          <p:nvSpPr>
            <p:cNvPr id="53" name="矩形 52"/>
            <p:cNvSpPr/>
            <p:nvPr/>
          </p:nvSpPr>
          <p:spPr>
            <a:xfrm>
              <a:off x="3724842" y="2363044"/>
              <a:ext cx="1440192" cy="1551045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621016" y="2658221"/>
            <a:ext cx="981992" cy="1042144"/>
            <a:chOff x="3724842" y="2363044"/>
            <a:chExt cx="1461520" cy="1551045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 rotWithShape="1">
            <a:blip r:embed="rId2"/>
            <a:srcRect l="24843" t="9323" r="8452" b="13312"/>
            <a:stretch/>
          </p:blipFill>
          <p:spPr>
            <a:xfrm>
              <a:off x="3765548" y="2368176"/>
              <a:ext cx="1420814" cy="1545913"/>
            </a:xfrm>
            <a:prstGeom prst="rect">
              <a:avLst/>
            </a:prstGeom>
          </p:spPr>
        </p:pic>
        <p:sp>
          <p:nvSpPr>
            <p:cNvPr id="57" name="矩形 56"/>
            <p:cNvSpPr/>
            <p:nvPr/>
          </p:nvSpPr>
          <p:spPr>
            <a:xfrm>
              <a:off x="3724842" y="2363044"/>
              <a:ext cx="1440192" cy="1551045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554590" y="2658221"/>
            <a:ext cx="981992" cy="1042144"/>
            <a:chOff x="3724842" y="2363044"/>
            <a:chExt cx="1461520" cy="1551045"/>
          </a:xfrm>
        </p:grpSpPr>
        <p:pic>
          <p:nvPicPr>
            <p:cNvPr id="62" name="图片 61"/>
            <p:cNvPicPr>
              <a:picLocks noChangeAspect="1"/>
            </p:cNvPicPr>
            <p:nvPr/>
          </p:nvPicPr>
          <p:blipFill rotWithShape="1">
            <a:blip r:embed="rId2"/>
            <a:srcRect l="24843" t="9323" r="8452" b="13312"/>
            <a:stretch/>
          </p:blipFill>
          <p:spPr>
            <a:xfrm>
              <a:off x="3765548" y="2368176"/>
              <a:ext cx="1420814" cy="1545913"/>
            </a:xfrm>
            <a:prstGeom prst="rect">
              <a:avLst/>
            </a:prstGeom>
          </p:spPr>
        </p:pic>
        <p:sp>
          <p:nvSpPr>
            <p:cNvPr id="63" name="矩形 62"/>
            <p:cNvSpPr/>
            <p:nvPr/>
          </p:nvSpPr>
          <p:spPr>
            <a:xfrm>
              <a:off x="3724842" y="2363044"/>
              <a:ext cx="1440192" cy="1551045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588719" y="1616077"/>
            <a:ext cx="981992" cy="1042144"/>
            <a:chOff x="3724842" y="2363044"/>
            <a:chExt cx="1461520" cy="1551045"/>
          </a:xfrm>
        </p:grpSpPr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2"/>
            <a:srcRect l="24843" t="9323" r="8452" b="13312"/>
            <a:stretch/>
          </p:blipFill>
          <p:spPr>
            <a:xfrm>
              <a:off x="3765548" y="2368176"/>
              <a:ext cx="1420814" cy="1545913"/>
            </a:xfrm>
            <a:prstGeom prst="rect">
              <a:avLst/>
            </a:prstGeom>
          </p:spPr>
        </p:pic>
        <p:sp>
          <p:nvSpPr>
            <p:cNvPr id="66" name="矩形 65"/>
            <p:cNvSpPr/>
            <p:nvPr/>
          </p:nvSpPr>
          <p:spPr>
            <a:xfrm>
              <a:off x="3724842" y="2363044"/>
              <a:ext cx="1440192" cy="1551045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621016" y="1616077"/>
            <a:ext cx="981992" cy="1042144"/>
            <a:chOff x="3724842" y="2363044"/>
            <a:chExt cx="1461520" cy="1551045"/>
          </a:xfrm>
        </p:grpSpPr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2"/>
            <a:srcRect l="24843" t="9323" r="8452" b="13312"/>
            <a:stretch/>
          </p:blipFill>
          <p:spPr>
            <a:xfrm>
              <a:off x="3765548" y="2368176"/>
              <a:ext cx="1420814" cy="1545913"/>
            </a:xfrm>
            <a:prstGeom prst="rect">
              <a:avLst/>
            </a:prstGeom>
          </p:spPr>
        </p:pic>
        <p:sp>
          <p:nvSpPr>
            <p:cNvPr id="69" name="矩形 68"/>
            <p:cNvSpPr/>
            <p:nvPr/>
          </p:nvSpPr>
          <p:spPr>
            <a:xfrm>
              <a:off x="3724842" y="2363044"/>
              <a:ext cx="1440192" cy="1551045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554590" y="1616077"/>
            <a:ext cx="981992" cy="1042144"/>
            <a:chOff x="3724842" y="2363044"/>
            <a:chExt cx="1461520" cy="1551045"/>
          </a:xfrm>
        </p:grpSpPr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2"/>
            <a:srcRect l="24843" t="9323" r="8452" b="13312"/>
            <a:stretch/>
          </p:blipFill>
          <p:spPr>
            <a:xfrm>
              <a:off x="3765548" y="2368176"/>
              <a:ext cx="1420814" cy="1545913"/>
            </a:xfrm>
            <a:prstGeom prst="rect">
              <a:avLst/>
            </a:prstGeom>
          </p:spPr>
        </p:pic>
        <p:sp>
          <p:nvSpPr>
            <p:cNvPr id="72" name="矩形 71"/>
            <p:cNvSpPr/>
            <p:nvPr/>
          </p:nvSpPr>
          <p:spPr>
            <a:xfrm>
              <a:off x="3724842" y="2363044"/>
              <a:ext cx="1440192" cy="1551045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5588608" y="3696917"/>
            <a:ext cx="981992" cy="1042144"/>
            <a:chOff x="3724842" y="2363044"/>
            <a:chExt cx="1461520" cy="1551045"/>
          </a:xfrm>
        </p:grpSpPr>
        <p:pic>
          <p:nvPicPr>
            <p:cNvPr id="74" name="图片 73"/>
            <p:cNvPicPr>
              <a:picLocks noChangeAspect="1"/>
            </p:cNvPicPr>
            <p:nvPr/>
          </p:nvPicPr>
          <p:blipFill rotWithShape="1">
            <a:blip r:embed="rId2"/>
            <a:srcRect l="24843" t="9323" r="8452" b="13312"/>
            <a:stretch/>
          </p:blipFill>
          <p:spPr>
            <a:xfrm>
              <a:off x="3765548" y="2368176"/>
              <a:ext cx="1420814" cy="1545913"/>
            </a:xfrm>
            <a:prstGeom prst="rect">
              <a:avLst/>
            </a:prstGeom>
          </p:spPr>
        </p:pic>
        <p:sp>
          <p:nvSpPr>
            <p:cNvPr id="75" name="矩形 74"/>
            <p:cNvSpPr/>
            <p:nvPr/>
          </p:nvSpPr>
          <p:spPr>
            <a:xfrm>
              <a:off x="3724842" y="2363044"/>
              <a:ext cx="1440192" cy="1551045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4620905" y="3696917"/>
            <a:ext cx="981992" cy="1042144"/>
            <a:chOff x="3724842" y="2363044"/>
            <a:chExt cx="1461520" cy="1551045"/>
          </a:xfrm>
        </p:grpSpPr>
        <p:pic>
          <p:nvPicPr>
            <p:cNvPr id="77" name="图片 76"/>
            <p:cNvPicPr>
              <a:picLocks noChangeAspect="1"/>
            </p:cNvPicPr>
            <p:nvPr/>
          </p:nvPicPr>
          <p:blipFill rotWithShape="1">
            <a:blip r:embed="rId2"/>
            <a:srcRect l="24843" t="9323" r="8452" b="13312"/>
            <a:stretch/>
          </p:blipFill>
          <p:spPr>
            <a:xfrm>
              <a:off x="3765548" y="2368176"/>
              <a:ext cx="1420814" cy="1545913"/>
            </a:xfrm>
            <a:prstGeom prst="rect">
              <a:avLst/>
            </a:prstGeom>
          </p:spPr>
        </p:pic>
        <p:sp>
          <p:nvSpPr>
            <p:cNvPr id="78" name="矩形 77"/>
            <p:cNvSpPr/>
            <p:nvPr/>
          </p:nvSpPr>
          <p:spPr>
            <a:xfrm>
              <a:off x="3724842" y="2363044"/>
              <a:ext cx="1440192" cy="1551045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6554479" y="3696917"/>
            <a:ext cx="981992" cy="1042144"/>
            <a:chOff x="3724842" y="2363044"/>
            <a:chExt cx="1461520" cy="1551045"/>
          </a:xfrm>
        </p:grpSpPr>
        <p:pic>
          <p:nvPicPr>
            <p:cNvPr id="80" name="图片 79"/>
            <p:cNvPicPr>
              <a:picLocks noChangeAspect="1"/>
            </p:cNvPicPr>
            <p:nvPr/>
          </p:nvPicPr>
          <p:blipFill rotWithShape="1">
            <a:blip r:embed="rId2"/>
            <a:srcRect l="24843" t="9323" r="8452" b="13312"/>
            <a:stretch/>
          </p:blipFill>
          <p:spPr>
            <a:xfrm>
              <a:off x="3765548" y="2368176"/>
              <a:ext cx="1420814" cy="1545913"/>
            </a:xfrm>
            <a:prstGeom prst="rect">
              <a:avLst/>
            </a:prstGeom>
          </p:spPr>
        </p:pic>
        <p:sp>
          <p:nvSpPr>
            <p:cNvPr id="81" name="矩形 80"/>
            <p:cNvSpPr/>
            <p:nvPr/>
          </p:nvSpPr>
          <p:spPr>
            <a:xfrm>
              <a:off x="3724842" y="2363044"/>
              <a:ext cx="1440192" cy="1551045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560896" y="2137149"/>
            <a:ext cx="768691" cy="815777"/>
            <a:chOff x="1439286" y="1267670"/>
            <a:chExt cx="1461520" cy="155104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/>
            <a:srcRect l="24843" t="9323" r="8452" b="13312"/>
            <a:stretch/>
          </p:blipFill>
          <p:spPr>
            <a:xfrm>
              <a:off x="1479992" y="1272802"/>
              <a:ext cx="1420814" cy="1545913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1439286" y="1267670"/>
              <a:ext cx="1440192" cy="1551045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4" name="图片 83"/>
          <p:cNvPicPr>
            <a:picLocks noChangeAspect="1"/>
          </p:cNvPicPr>
          <p:nvPr/>
        </p:nvPicPr>
        <p:blipFill rotWithShape="1">
          <a:blip r:embed="rId2"/>
          <a:srcRect l="24843" t="9323" r="8452" b="13312"/>
          <a:stretch/>
        </p:blipFill>
        <p:spPr>
          <a:xfrm rot="10800000">
            <a:off x="1380288" y="2144436"/>
            <a:ext cx="747281" cy="813077"/>
          </a:xfrm>
          <a:prstGeom prst="rect">
            <a:avLst/>
          </a:prstGeom>
        </p:spPr>
      </p:pic>
      <p:sp>
        <p:nvSpPr>
          <p:cNvPr id="85" name="矩形 84"/>
          <p:cNvSpPr/>
          <p:nvPr/>
        </p:nvSpPr>
        <p:spPr>
          <a:xfrm>
            <a:off x="1381067" y="2137148"/>
            <a:ext cx="757473" cy="815777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4" name="图片 93"/>
          <p:cNvPicPr>
            <a:picLocks noChangeAspect="1"/>
          </p:cNvPicPr>
          <p:nvPr/>
        </p:nvPicPr>
        <p:blipFill rotWithShape="1">
          <a:blip r:embed="rId2"/>
          <a:srcRect l="24843" t="9323" r="8452" b="13312"/>
          <a:stretch/>
        </p:blipFill>
        <p:spPr>
          <a:xfrm rot="10800000">
            <a:off x="2201238" y="2141709"/>
            <a:ext cx="747281" cy="813077"/>
          </a:xfrm>
          <a:prstGeom prst="rect">
            <a:avLst/>
          </a:prstGeom>
        </p:spPr>
      </p:pic>
      <p:sp>
        <p:nvSpPr>
          <p:cNvPr id="95" name="矩形 94"/>
          <p:cNvSpPr/>
          <p:nvPr/>
        </p:nvSpPr>
        <p:spPr>
          <a:xfrm>
            <a:off x="2202017" y="2134421"/>
            <a:ext cx="757473" cy="815777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内容占位符 2"/>
          <p:cNvSpPr txBox="1">
            <a:spLocks/>
          </p:cNvSpPr>
          <p:nvPr/>
        </p:nvSpPr>
        <p:spPr>
          <a:xfrm>
            <a:off x="3022187" y="2240970"/>
            <a:ext cx="3034424" cy="781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37160" indent="-137160" algn="l" defTabSz="685800" rtl="0" eaLnBrk="1" latinLnBrk="0" hangingPunct="1">
              <a:lnSpc>
                <a:spcPct val="95000"/>
              </a:lnSpc>
              <a:spcBef>
                <a:spcPts val="1050"/>
              </a:spcBef>
              <a:spcAft>
                <a:spcPts val="15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600" kern="1200" spc="8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97" name="内容占位符 2"/>
          <p:cNvSpPr txBox="1">
            <a:spLocks/>
          </p:cNvSpPr>
          <p:nvPr/>
        </p:nvSpPr>
        <p:spPr>
          <a:xfrm>
            <a:off x="2763084" y="2250027"/>
            <a:ext cx="3034424" cy="781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37160" indent="-137160" algn="l" defTabSz="685800" rtl="0" eaLnBrk="1" latinLnBrk="0" hangingPunct="1">
              <a:lnSpc>
                <a:spcPct val="95000"/>
              </a:lnSpc>
              <a:spcBef>
                <a:spcPts val="1050"/>
              </a:spcBef>
              <a:spcAft>
                <a:spcPts val="15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600" kern="1200" spc="8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98" name="内容占位符 2"/>
          <p:cNvSpPr txBox="1">
            <a:spLocks/>
          </p:cNvSpPr>
          <p:nvPr/>
        </p:nvSpPr>
        <p:spPr>
          <a:xfrm>
            <a:off x="3037019" y="2341638"/>
            <a:ext cx="472567" cy="401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37160" indent="-137160" algn="l" defTabSz="685800" rtl="0" eaLnBrk="1" latinLnBrk="0" hangingPunct="1">
              <a:lnSpc>
                <a:spcPct val="95000"/>
              </a:lnSpc>
              <a:spcBef>
                <a:spcPts val="1050"/>
              </a:spcBef>
              <a:spcAft>
                <a:spcPts val="15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600" kern="1200" spc="8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smtClean="0"/>
              <a:t>…</a:t>
            </a:r>
            <a:endParaRPr lang="zh-CN" altLang="en-US" dirty="0"/>
          </a:p>
        </p:txBody>
      </p:sp>
      <p:sp>
        <p:nvSpPr>
          <p:cNvPr id="99" name="内容占位符 98"/>
          <p:cNvSpPr>
            <a:spLocks noGrp="1"/>
          </p:cNvSpPr>
          <p:nvPr>
            <p:ph idx="1"/>
          </p:nvPr>
        </p:nvSpPr>
        <p:spPr>
          <a:xfrm>
            <a:off x="560895" y="3113896"/>
            <a:ext cx="2948691" cy="2036219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Preprocessing.</a:t>
            </a:r>
          </a:p>
          <a:p>
            <a:pPr lvl="1"/>
            <a:r>
              <a:rPr lang="en-US" altLang="zh-CN" dirty="0" smtClean="0"/>
              <a:t>Generate tile set, etc.</a:t>
            </a:r>
          </a:p>
          <a:p>
            <a:r>
              <a:rPr lang="en-US" altLang="zh-CN" dirty="0" smtClean="0"/>
              <a:t>Choose a tile from tile set.</a:t>
            </a:r>
          </a:p>
          <a:p>
            <a:r>
              <a:rPr lang="en-US" altLang="zh-CN" dirty="0" smtClean="0"/>
              <a:t>Tile on the plane.</a:t>
            </a:r>
          </a:p>
        </p:txBody>
      </p:sp>
      <p:sp>
        <p:nvSpPr>
          <p:cNvPr id="100" name="右箭头 99"/>
          <p:cNvSpPr/>
          <p:nvPr/>
        </p:nvSpPr>
        <p:spPr>
          <a:xfrm>
            <a:off x="3638095" y="2319994"/>
            <a:ext cx="500063" cy="461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71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Tile based 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Extremely fast to fill the sample plane.</a:t>
            </a:r>
          </a:p>
          <a:p>
            <a:pPr marL="0" indent="0">
              <a:buNone/>
            </a:pPr>
            <a:r>
              <a:rPr lang="en-US" altLang="zh-CN" dirty="0" smtClean="0"/>
              <a:t>But</a:t>
            </a:r>
          </a:p>
          <a:p>
            <a:r>
              <a:rPr lang="en-US" altLang="zh-CN" dirty="0" smtClean="0"/>
              <a:t>Preprocessing takes a long time.</a:t>
            </a:r>
          </a:p>
          <a:p>
            <a:r>
              <a:rPr lang="en-US" altLang="zh-CN" dirty="0" smtClean="0"/>
              <a:t>Regular artifacts are not desirable in many applications.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71475" y="2653463"/>
            <a:ext cx="7645239" cy="2685187"/>
            <a:chOff x="270404" y="2557319"/>
            <a:chExt cx="8655948" cy="304017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404" y="2557319"/>
              <a:ext cx="3084795" cy="3040172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61444" y="2728253"/>
              <a:ext cx="2899349" cy="2691472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64855" y="2728253"/>
              <a:ext cx="3461497" cy="2595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760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Add more randomness in tiling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0895" y="1121791"/>
            <a:ext cx="7654989" cy="3545460"/>
          </a:xfrm>
        </p:spPr>
        <p:txBody>
          <a:bodyPr/>
          <a:lstStyle/>
          <a:p>
            <a:r>
              <a:rPr lang="en-US" altLang="zh-CN" dirty="0" smtClean="0"/>
              <a:t>Design the tile sets and tiling techniques: [1][2].</a:t>
            </a:r>
          </a:p>
          <a:p>
            <a:pPr lvl="1"/>
            <a:r>
              <a:rPr lang="en-US" altLang="zh-CN" dirty="0" smtClean="0"/>
              <a:t>Affect preprocessing and tiling performance.</a:t>
            </a:r>
          </a:p>
          <a:p>
            <a:r>
              <a:rPr lang="en-US" altLang="zh-CN" dirty="0" smtClean="0"/>
              <a:t>Transform and rotate tiles to make </a:t>
            </a:r>
            <a:r>
              <a:rPr lang="en-US" altLang="zh-CN" dirty="0"/>
              <a:t>tiles </a:t>
            </a:r>
            <a:r>
              <a:rPr lang="en-US" altLang="zh-CN" dirty="0" smtClean="0"/>
              <a:t>non-periodic: [3].</a:t>
            </a:r>
          </a:p>
          <a:p>
            <a:pPr lvl="1"/>
            <a:r>
              <a:rPr lang="en-US" altLang="zh-CN" dirty="0" smtClean="0"/>
              <a:t>But [3] didn’t deal with sample conflicts, which is not acceptable in many applications.</a:t>
            </a:r>
            <a:endParaRPr lang="en-US" altLang="zh-CN" dirty="0"/>
          </a:p>
          <a:p>
            <a:r>
              <a:rPr lang="en-US" altLang="zh-CN" dirty="0" smtClean="0"/>
              <a:t>Randomly subdivide the space and fetch tiles on-the-fly.</a:t>
            </a:r>
          </a:p>
          <a:p>
            <a:pPr lvl="1"/>
            <a:r>
              <a:rPr lang="en-US" altLang="zh-CN" dirty="0" smtClean="0"/>
              <a:t>Our method.</a:t>
            </a:r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94995" y="3638122"/>
            <a:ext cx="8472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[1]. Kopf </a:t>
            </a:r>
            <a:r>
              <a:rPr lang="en-US" altLang="zh-CN" sz="1400" dirty="0">
                <a:solidFill>
                  <a:srgbClr val="222222"/>
                </a:solidFill>
                <a:latin typeface="Arial" panose="020B0604020202020204" pitchFamily="34" charset="0"/>
              </a:rPr>
              <a:t>J, Cohen-Or D, </a:t>
            </a:r>
            <a:r>
              <a:rPr lang="en-US" altLang="zh-CN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Deussen</a:t>
            </a:r>
            <a:r>
              <a:rPr lang="en-US" altLang="zh-CN" sz="1400" dirty="0">
                <a:solidFill>
                  <a:srgbClr val="222222"/>
                </a:solidFill>
                <a:latin typeface="Arial" panose="020B0604020202020204" pitchFamily="34" charset="0"/>
              </a:rPr>
              <a:t> O, et al. Recursive Wang tiles for real-time blue noise[M]. ACM, 2006</a:t>
            </a:r>
            <a:r>
              <a:rPr lang="en-US" altLang="zh-CN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[2]. </a:t>
            </a:r>
            <a:r>
              <a:rPr lang="en-US" altLang="zh-CN" sz="1400" dirty="0" err="1"/>
              <a:t>Wachtel</a:t>
            </a:r>
            <a:r>
              <a:rPr lang="en-US" altLang="zh-CN" sz="1400" dirty="0"/>
              <a:t> F, </a:t>
            </a:r>
            <a:r>
              <a:rPr lang="en-US" altLang="zh-CN" sz="1400" dirty="0" err="1"/>
              <a:t>Pilleboue</a:t>
            </a:r>
            <a:r>
              <a:rPr lang="en-US" altLang="zh-CN" sz="1400" dirty="0"/>
              <a:t> A, </a:t>
            </a:r>
            <a:r>
              <a:rPr lang="en-US" altLang="zh-CN" sz="1400" dirty="0" err="1"/>
              <a:t>Coeurjolly</a:t>
            </a:r>
            <a:r>
              <a:rPr lang="en-US" altLang="zh-CN" sz="1400" dirty="0"/>
              <a:t> D, et al. Fast tile-based adaptive sampling with user-specified Fourier spectra[J]. ACM Transactions on Graphics (TOG), 2014, 33(4): 56</a:t>
            </a:r>
            <a:r>
              <a:rPr lang="en-US" altLang="zh-CN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222222"/>
                </a:solidFill>
                <a:latin typeface="Arial" panose="020B0604020202020204" pitchFamily="34" charset="0"/>
              </a:rPr>
              <a:t>[3]. </a:t>
            </a:r>
            <a:r>
              <a:rPr lang="en-US" altLang="zh-CN" sz="1400" dirty="0"/>
              <a:t>Kalantari N K, Sen P. Fast generation of approximate blue noise point sets[C]//Computer Graphics Forum. Blackwell Publishing Ltd, 2012, 31(4): 1529-1535.Transactions on Graphics (TOG), 2012, 31(6): 171.</a:t>
            </a:r>
            <a:endParaRPr lang="en-US" altLang="zh-CN" sz="1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9695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TM03457515[[fn=视图]]</Template>
  <TotalTime>2300</TotalTime>
  <Words>1704</Words>
  <Application>Microsoft Office PowerPoint</Application>
  <PresentationFormat>画面に合わせる (16:10)</PresentationFormat>
  <Paragraphs>256</Paragraphs>
  <Slides>32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40" baseType="lpstr">
      <vt:lpstr>等线</vt:lpstr>
      <vt:lpstr>ＭＳ Ｐゴシック</vt:lpstr>
      <vt:lpstr>黑体</vt:lpstr>
      <vt:lpstr>Arial</vt:lpstr>
      <vt:lpstr>Century Gothic</vt:lpstr>
      <vt:lpstr>Times New Roman</vt:lpstr>
      <vt:lpstr>Wingdings 2</vt:lpstr>
      <vt:lpstr>View</vt:lpstr>
      <vt:lpstr>Fast Maximal Poisson-Disk Sampling by Randomized Tiling</vt:lpstr>
      <vt:lpstr>Maximal  Poisson Disk Sampling</vt:lpstr>
      <vt:lpstr>Poisson-disk sampling</vt:lpstr>
      <vt:lpstr>Blue noise property</vt:lpstr>
      <vt:lpstr>Maximal Poisson-disk samples (MPS)</vt:lpstr>
      <vt:lpstr>Generate Poisson-disk samples</vt:lpstr>
      <vt:lpstr>Tile based method</vt:lpstr>
      <vt:lpstr>Tile based method</vt:lpstr>
      <vt:lpstr>Add more randomness in tiling</vt:lpstr>
      <vt:lpstr>Performance and Regularity</vt:lpstr>
      <vt:lpstr>Our algorithm</vt:lpstr>
      <vt:lpstr>Algorithm Outline</vt:lpstr>
      <vt:lpstr>Prepare pre-generated pattern</vt:lpstr>
      <vt:lpstr>Divide: Subdivide the sampling plane </vt:lpstr>
      <vt:lpstr>Tiling: Filling building block with samples</vt:lpstr>
      <vt:lpstr>Tiling: Filling building block with samples </vt:lpstr>
      <vt:lpstr>Tiling: Filling building block with samples </vt:lpstr>
      <vt:lpstr>Conquering: Outline</vt:lpstr>
      <vt:lpstr>Conquering: Necessary Redundant</vt:lpstr>
      <vt:lpstr>Conquering: Gap detection</vt:lpstr>
      <vt:lpstr>Conquering: Elimination</vt:lpstr>
      <vt:lpstr>Conquering: Insertion</vt:lpstr>
      <vt:lpstr>Conquering: Insertion</vt:lpstr>
      <vt:lpstr>Conquering: Insertion</vt:lpstr>
      <vt:lpstr>Conquering: Insertion</vt:lpstr>
      <vt:lpstr>Results</vt:lpstr>
      <vt:lpstr>Results</vt:lpstr>
      <vt:lpstr>Results</vt:lpstr>
      <vt:lpstr>Results</vt:lpstr>
      <vt:lpstr>Combining MPS sample sets</vt:lpstr>
      <vt:lpstr>Conclusion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王桐</dc:creator>
  <cp:lastModifiedBy>reiji</cp:lastModifiedBy>
  <cp:revision>123</cp:revision>
  <dcterms:created xsi:type="dcterms:W3CDTF">2017-07-23T05:13:32Z</dcterms:created>
  <dcterms:modified xsi:type="dcterms:W3CDTF">2017-07-30T21:20:14Z</dcterms:modified>
</cp:coreProperties>
</file>