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50"/>
  </p:notesMasterIdLst>
  <p:sldIdLst>
    <p:sldId id="256" r:id="rId2"/>
    <p:sldId id="260" r:id="rId3"/>
    <p:sldId id="257" r:id="rId4"/>
    <p:sldId id="258" r:id="rId5"/>
    <p:sldId id="259" r:id="rId6"/>
    <p:sldId id="261" r:id="rId7"/>
    <p:sldId id="279" r:id="rId8"/>
    <p:sldId id="280" r:id="rId9"/>
    <p:sldId id="269" r:id="rId10"/>
    <p:sldId id="268" r:id="rId11"/>
    <p:sldId id="263" r:id="rId12"/>
    <p:sldId id="281" r:id="rId13"/>
    <p:sldId id="264" r:id="rId14"/>
    <p:sldId id="282" r:id="rId15"/>
    <p:sldId id="283" r:id="rId16"/>
    <p:sldId id="284" r:id="rId17"/>
    <p:sldId id="287" r:id="rId18"/>
    <p:sldId id="289" r:id="rId19"/>
    <p:sldId id="288" r:id="rId20"/>
    <p:sldId id="290" r:id="rId21"/>
    <p:sldId id="291" r:id="rId22"/>
    <p:sldId id="265" r:id="rId23"/>
    <p:sldId id="292" r:id="rId24"/>
    <p:sldId id="266" r:id="rId25"/>
    <p:sldId id="267" r:id="rId26"/>
    <p:sldId id="270" r:id="rId27"/>
    <p:sldId id="271" r:id="rId28"/>
    <p:sldId id="294" r:id="rId29"/>
    <p:sldId id="272" r:id="rId30"/>
    <p:sldId id="295" r:id="rId31"/>
    <p:sldId id="296" r:id="rId32"/>
    <p:sldId id="297" r:id="rId33"/>
    <p:sldId id="301" r:id="rId34"/>
    <p:sldId id="299" r:id="rId35"/>
    <p:sldId id="300" r:id="rId36"/>
    <p:sldId id="273" r:id="rId37"/>
    <p:sldId id="293" r:id="rId38"/>
    <p:sldId id="302" r:id="rId39"/>
    <p:sldId id="275" r:id="rId40"/>
    <p:sldId id="276" r:id="rId41"/>
    <p:sldId id="262" r:id="rId42"/>
    <p:sldId id="298" r:id="rId43"/>
    <p:sldId id="277" r:id="rId44"/>
    <p:sldId id="278" r:id="rId45"/>
    <p:sldId id="304" r:id="rId46"/>
    <p:sldId id="303" r:id="rId47"/>
    <p:sldId id="305" r:id="rId48"/>
    <p:sldId id="306" r:id="rId4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akovos Stamoulis"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06CA4"/>
    <a:srgbClr val="053D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984BBD5-7D64-494B-B758-AFF7C064DD60}">
  <a:tblStyle styleId="{4984BBD5-7D64-494B-B758-AFF7C064DD6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96"/>
    <p:restoredTop sz="81100"/>
  </p:normalViewPr>
  <p:slideViewPr>
    <p:cSldViewPr snapToGrid="0">
      <p:cViewPr varScale="1">
        <p:scale>
          <a:sx n="115" d="100"/>
          <a:sy n="115" d="100"/>
        </p:scale>
        <p:origin x="864" y="19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dirty="0"/>
              <a:t>HPG and Hot3D are normally about the latest and greatest hardware.</a:t>
            </a:r>
          </a:p>
          <a:p>
            <a:pPr marL="0" lvl="0" indent="0">
              <a:spcBef>
                <a:spcPts val="0"/>
              </a:spcBef>
              <a:spcAft>
                <a:spcPts val="0"/>
              </a:spcAft>
              <a:buNone/>
            </a:pPr>
            <a:r>
              <a:rPr lang="en-GB" dirty="0"/>
              <a:t>This isn’t that – this is about some hardware from before NVIDIA started calling their products GPUs.</a:t>
            </a:r>
          </a:p>
          <a:p>
            <a:pPr marL="0" lvl="0" indent="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3dd44743b4_0_5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 name="Google Shape;128;g3dd44743b4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dirty="0"/>
              <a:t>Inside the AR250 was a custom Arnie CPU core.</a:t>
            </a:r>
          </a:p>
          <a:p>
            <a:pPr marL="0" lvl="0" indent="0">
              <a:spcBef>
                <a:spcPts val="0"/>
              </a:spcBef>
              <a:spcAft>
                <a:spcPts val="0"/>
              </a:spcAft>
              <a:buNone/>
            </a:pPr>
            <a:r>
              <a:rPr lang="en-GB" dirty="0"/>
              <a:t>This was originally to be an ARM7, then moved to an in-house design apparently because it simplified the coprocessor interface; the instruction set was still very similar to ARM, including conditional instructions.</a:t>
            </a:r>
          </a:p>
          <a:p>
            <a:pPr marL="0" lvl="0" indent="0">
              <a:spcBef>
                <a:spcPts val="0"/>
              </a:spcBef>
              <a:spcAft>
                <a:spcPts val="0"/>
              </a:spcAft>
              <a:buNone/>
            </a:pPr>
            <a:r>
              <a:rPr lang="en-GB" dirty="0"/>
              <a:t>There was a SIMD shading coprocessor (of which more later), and a custom ray intersection coprocessor.</a:t>
            </a:r>
          </a:p>
          <a:p>
            <a:pPr marL="0" lvl="0" indent="0">
              <a:spcBef>
                <a:spcPts val="0"/>
              </a:spcBef>
              <a:spcAft>
                <a:spcPts val="0"/>
              </a:spcAft>
              <a:buNone/>
            </a:pPr>
            <a:r>
              <a:rPr lang="en-GB" dirty="0"/>
              <a:t>The chip ran at 40MHz, and included 32 IEEE754 units, giving a peak of 1.2GFLOPS.</a:t>
            </a:r>
          </a:p>
          <a:p>
            <a:pPr marL="0" lvl="0" indent="0">
              <a:spcBef>
                <a:spcPts val="0"/>
              </a:spcBef>
              <a:spcAft>
                <a:spcPts val="0"/>
              </a:spcAft>
              <a:buNone/>
            </a:pPr>
            <a:r>
              <a:rPr lang="en-GB" dirty="0"/>
              <a:t>Originally the numerical representation was to be a log format, on the basis that multiplies and power operations were common – adds and subtracts would incorporate a log/exponentiation step. This was eventually seen as too costly, but is still mentioned in ART’s patents.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dd44743b4_0_2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Google Shape;98;g3dd44743b4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dirty="0"/>
              <a:t>The rendering model was distributed fire and forget:</a:t>
            </a:r>
          </a:p>
          <a:p>
            <a:pPr marL="0" lvl="0" indent="0">
              <a:spcBef>
                <a:spcPts val="0"/>
              </a:spcBef>
              <a:spcAft>
                <a:spcPts val="0"/>
              </a:spcAft>
              <a:buNone/>
            </a:pPr>
            <a:r>
              <a:rPr lang="en-GB" dirty="0"/>
              <a:t>Rays were stored only in the SDRAM attached to the AR250s.</a:t>
            </a:r>
          </a:p>
          <a:p>
            <a:pPr marL="0" lvl="0" indent="0">
              <a:spcBef>
                <a:spcPts val="0"/>
              </a:spcBef>
              <a:spcAft>
                <a:spcPts val="0"/>
              </a:spcAft>
              <a:buNone/>
            </a:pPr>
            <a:r>
              <a:rPr lang="en-GB" dirty="0"/>
              <a:t>Rays have a weighting and calculated a value to be accumulated into pixels.</a:t>
            </a:r>
          </a:p>
          <a:p>
            <a:pPr marL="0" lvl="0" indent="0">
              <a:spcBef>
                <a:spcPts val="0"/>
              </a:spcBef>
              <a:spcAft>
                <a:spcPts val="0"/>
              </a:spcAft>
              <a:buNone/>
            </a:pPr>
            <a:r>
              <a:rPr lang="en-GB" dirty="0"/>
              <a:t>Geometry is streamed over the rays by the AR250s, and the BVH traversal is streamed out to the AR250s from the host processor – only the Alpha held the full scene.</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dd44743b4_0_3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Google Shape;104;g3dd44743b4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dirty="0"/>
              <a:t>The ray intersection unit could intersect rays with 6 primitives at a time, deeply pipelined – one result per cycle.</a:t>
            </a:r>
          </a:p>
          <a:p>
            <a:pPr marL="0" lvl="0" indent="0">
              <a:spcBef>
                <a:spcPts val="0"/>
              </a:spcBef>
              <a:spcAft>
                <a:spcPts val="0"/>
              </a:spcAft>
              <a:buNone/>
            </a:pPr>
            <a:r>
              <a:rPr lang="en-GB" dirty="0"/>
              <a:t>The hardware could treat the three vertices as a triangle (for final geometry), a parallelogram (used to define a bounding box for spatial subdivision), or an elliptical segment – which was unused.</a:t>
            </a:r>
          </a:p>
        </p:txBody>
      </p:sp>
    </p:spTree>
    <p:extLst>
      <p:ext uri="{BB962C8B-B14F-4D97-AF65-F5344CB8AC3E}">
        <p14:creationId xmlns:p14="http://schemas.microsoft.com/office/powerpoint/2010/main" val="32432040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dd44743b4_0_3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Google Shape;104;g3dd44743b4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dirty="0"/>
              <a:t>AR250 rays held an ID, which connected the ray back to the originating pixel.</a:t>
            </a:r>
          </a:p>
          <a:p>
            <a:pPr marL="0" lvl="0" indent="0">
              <a:spcBef>
                <a:spcPts val="0"/>
              </a:spcBef>
              <a:spcAft>
                <a:spcPts val="0"/>
              </a:spcAft>
              <a:buNone/>
            </a:pPr>
            <a:r>
              <a:rPr lang="en-GB" dirty="0"/>
              <a:t>There was a colour (float 3-tuple) ray weight, and a vector origin and ray direction.</a:t>
            </a:r>
          </a:p>
          <a:p>
            <a:pPr marL="0" lvl="0" indent="0">
              <a:spcBef>
                <a:spcPts val="0"/>
              </a:spcBef>
              <a:spcAft>
                <a:spcPts val="0"/>
              </a:spcAft>
              <a:buNone/>
            </a:pPr>
            <a:r>
              <a:rPr lang="en-GB" dirty="0"/>
              <a:t>Lambda, U, V and the id of the surface hit were set during intersection.</a:t>
            </a:r>
          </a:p>
          <a:p>
            <a:pPr marL="0" lvl="0" indent="0">
              <a:spcBef>
                <a:spcPts val="0"/>
              </a:spcBef>
              <a:spcAft>
                <a:spcPts val="0"/>
              </a:spcAft>
              <a:buNone/>
            </a:pPr>
            <a:r>
              <a:rPr lang="en-GB" dirty="0"/>
              <a:t>There was a ”from surface” identifier to limit self-intersection.</a:t>
            </a:r>
          </a:p>
          <a:p>
            <a:pPr marL="0" lvl="0" indent="0">
              <a:spcBef>
                <a:spcPts val="0"/>
              </a:spcBef>
              <a:spcAft>
                <a:spcPts val="0"/>
              </a:spcAft>
              <a:buNone/>
            </a:pPr>
            <a:r>
              <a:rPr lang="en-GB" dirty="0"/>
              <a:t>Rays also had an arbitrary payload used during shading – the shading process didn’t have access to the geometry, so uniform and varying parameters attached to the surface needed to be stored in the ray at intersection time.</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dd44743b4_0_3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Google Shape;104;g3dd44743b4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dirty="0"/>
              <a:t>During processing, the rays stored on the AR250s were run against the top level of the BVH.</a:t>
            </a:r>
          </a:p>
          <a:p>
            <a:pPr marL="0" lvl="0" indent="0">
              <a:spcBef>
                <a:spcPts val="0"/>
              </a:spcBef>
              <a:spcAft>
                <a:spcPts val="0"/>
              </a:spcAft>
              <a:buNone/>
            </a:pPr>
            <a:r>
              <a:rPr lang="en-GB" dirty="0"/>
              <a:t>The top level was typically kept cached, since all new rays would have to intersect against it.</a:t>
            </a:r>
          </a:p>
          <a:p>
            <a:pPr marL="0" lvl="0" indent="0">
              <a:spcBef>
                <a:spcPts val="0"/>
              </a:spcBef>
              <a:spcAft>
                <a:spcPts val="0"/>
              </a:spcAft>
              <a:buNone/>
            </a:pPr>
            <a:r>
              <a:rPr lang="en-GB" dirty="0"/>
              <a:t>After intersection, the rays which hit are collected on a stack.</a:t>
            </a:r>
          </a:p>
          <a:p>
            <a:pPr marL="0" lvl="0" indent="0">
              <a:spcBef>
                <a:spcPts val="0"/>
              </a:spcBef>
              <a:spcAft>
                <a:spcPts val="0"/>
              </a:spcAft>
              <a:buNone/>
            </a:pPr>
            <a:r>
              <a:rPr lang="en-GB" dirty="0"/>
              <a:t>Each AR250 which had a hit would flag this, with the results being multiplexed for host access, and the host processor would broadcast geometry and the BVH only if any AR250s still had rays which hit it.</a:t>
            </a:r>
            <a:endParaRPr dirty="0"/>
          </a:p>
        </p:txBody>
      </p:sp>
    </p:spTree>
    <p:extLst>
      <p:ext uri="{BB962C8B-B14F-4D97-AF65-F5344CB8AC3E}">
        <p14:creationId xmlns:p14="http://schemas.microsoft.com/office/powerpoint/2010/main" val="15486178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dd44743b4_0_3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Google Shape;104;g3dd44743b4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dirty="0"/>
              <a:t>In more detail: All rays on the AR250s (orange) are intersected with top level of the BVH (orange).</a:t>
            </a:r>
            <a:endParaRPr dirty="0"/>
          </a:p>
        </p:txBody>
      </p:sp>
    </p:spTree>
    <p:extLst>
      <p:ext uri="{BB962C8B-B14F-4D97-AF65-F5344CB8AC3E}">
        <p14:creationId xmlns:p14="http://schemas.microsoft.com/office/powerpoint/2010/main" val="25899542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dd44743b4_0_3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Google Shape;104;g3dd44743b4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dirty="0"/>
              <a:t>The AR250s intersect the top level geometry with their local rays – some of which miss (blue).</a:t>
            </a:r>
            <a:endParaRPr dirty="0"/>
          </a:p>
        </p:txBody>
      </p:sp>
    </p:spTree>
    <p:extLst>
      <p:ext uri="{BB962C8B-B14F-4D97-AF65-F5344CB8AC3E}">
        <p14:creationId xmlns:p14="http://schemas.microsoft.com/office/powerpoint/2010/main" val="31131093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dd44743b4_0_3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Google Shape;104;g3dd44743b4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dirty="0"/>
              <a:t>Rays which hit are collated.</a:t>
            </a:r>
          </a:p>
          <a:p>
            <a:pPr marL="0" lvl="0" indent="0">
              <a:spcBef>
                <a:spcPts val="0"/>
              </a:spcBef>
              <a:spcAft>
                <a:spcPts val="0"/>
              </a:spcAft>
              <a:buNone/>
            </a:pPr>
            <a:r>
              <a:rPr lang="en-GB" dirty="0"/>
              <a:t>Unfortunately, I haven’t been able to confirm whether the ray structures themselves were copied (which would improve memory coherency) or whether there was indirection via a pointer (which would have made the copy mechanism faster).</a:t>
            </a:r>
          </a:p>
          <a:p>
            <a:pPr marL="0" lvl="0" indent="0">
              <a:spcBef>
                <a:spcPts val="0"/>
              </a:spcBef>
              <a:spcAft>
                <a:spcPts val="0"/>
              </a:spcAft>
              <a:buNone/>
            </a:pPr>
            <a:endParaRPr dirty="0"/>
          </a:p>
        </p:txBody>
      </p:sp>
    </p:spTree>
    <p:extLst>
      <p:ext uri="{BB962C8B-B14F-4D97-AF65-F5344CB8AC3E}">
        <p14:creationId xmlns:p14="http://schemas.microsoft.com/office/powerpoint/2010/main" val="35684226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dd44743b4_0_3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Google Shape;104;g3dd44743b4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dirty="0"/>
              <a:t>Since the AR250s report hits, geometry for the next level of the BVH is broadcast from the host to the AR250s.</a:t>
            </a:r>
            <a:endParaRPr dirty="0"/>
          </a:p>
        </p:txBody>
      </p:sp>
    </p:spTree>
    <p:extLst>
      <p:ext uri="{BB962C8B-B14F-4D97-AF65-F5344CB8AC3E}">
        <p14:creationId xmlns:p14="http://schemas.microsoft.com/office/powerpoint/2010/main" val="20533334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dd44743b4_0_3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Google Shape;104;g3dd44743b4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dirty="0"/>
              <a:t>The live set of rays is intersected against the new geometry – on this occasion, only the first two AR250s contain rays which hit.</a:t>
            </a:r>
            <a:endParaRPr dirty="0"/>
          </a:p>
        </p:txBody>
      </p:sp>
    </p:spTree>
    <p:extLst>
      <p:ext uri="{BB962C8B-B14F-4D97-AF65-F5344CB8AC3E}">
        <p14:creationId xmlns:p14="http://schemas.microsoft.com/office/powerpoint/2010/main" val="3266152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dd44743b4_0_1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Google Shape;77;g3dd44743b4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dirty="0"/>
              <a:t>Why is this being presented at HPG?</a:t>
            </a:r>
          </a:p>
          <a:p>
            <a:pPr marL="0" lvl="0" indent="0">
              <a:spcBef>
                <a:spcPts val="0"/>
              </a:spcBef>
              <a:spcAft>
                <a:spcPts val="0"/>
              </a:spcAft>
              <a:buNone/>
            </a:pPr>
            <a:r>
              <a:rPr lang="en-GB" dirty="0"/>
              <a:t>In many recent conferences, someone has presented a good rendering technique, and I’ve gone up and said it was interesting, but did they know we did it some years before?</a:t>
            </a:r>
          </a:p>
          <a:p>
            <a:pPr marL="0" lvl="0" indent="0">
              <a:spcBef>
                <a:spcPts val="0"/>
              </a:spcBef>
              <a:spcAft>
                <a:spcPts val="0"/>
              </a:spcAft>
              <a:buNone/>
            </a:pPr>
            <a:r>
              <a:rPr lang="en-GB" dirty="0"/>
              <a:t>An obviously they didn’t, because we didn’t publish it.</a:t>
            </a:r>
          </a:p>
          <a:p>
            <a:pPr marL="0" lvl="0" indent="0">
              <a:spcBef>
                <a:spcPts val="0"/>
              </a:spcBef>
              <a:spcAft>
                <a:spcPts val="0"/>
              </a:spcAft>
              <a:buNone/>
            </a:pPr>
            <a:r>
              <a:rPr lang="en-GB" dirty="0"/>
              <a:t>We can’t be alone in this (although others might not actually tell the presenters), so this is a call for people to describe old technology as the patents start expiring and people stop caring about protecting the IP.</a:t>
            </a:r>
          </a:p>
          <a:p>
            <a:pPr marL="0" lvl="0" indent="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dd44743b4_0_3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Google Shape;104;g3dd44743b4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dirty="0"/>
              <a:t>The live rays are again collated. On this occasion, two of the AR250s have nothing to do.</a:t>
            </a:r>
            <a:endParaRPr dirty="0"/>
          </a:p>
        </p:txBody>
      </p:sp>
    </p:spTree>
    <p:extLst>
      <p:ext uri="{BB962C8B-B14F-4D97-AF65-F5344CB8AC3E}">
        <p14:creationId xmlns:p14="http://schemas.microsoft.com/office/powerpoint/2010/main" val="39727658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dd44743b4_0_3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Google Shape;104;g3dd44743b4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dirty="0"/>
              <a:t>Two of the AR250s are still active, so the next level of the BVH is broadcast.</a:t>
            </a:r>
          </a:p>
          <a:p>
            <a:pPr marL="0" lvl="0" indent="0">
              <a:spcBef>
                <a:spcPts val="0"/>
              </a:spcBef>
              <a:spcAft>
                <a:spcPts val="0"/>
              </a:spcAft>
              <a:buNone/>
            </a:pPr>
            <a:r>
              <a:rPr lang="en-GB" dirty="0"/>
              <a:t>If none of the AR250s were active, BVH traversal would stop at this point, and we would move on to the next unvisited node.</a:t>
            </a:r>
            <a:endParaRPr dirty="0"/>
          </a:p>
        </p:txBody>
      </p:sp>
    </p:spTree>
    <p:extLst>
      <p:ext uri="{BB962C8B-B14F-4D97-AF65-F5344CB8AC3E}">
        <p14:creationId xmlns:p14="http://schemas.microsoft.com/office/powerpoint/2010/main" val="30924324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dd44743b4_0_3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Google Shape;110;g3dd44743b4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dirty="0"/>
              <a:t>For shading, the rays were sorted by shader – so the same shader could be run over a consecutive sequence of rays.</a:t>
            </a:r>
          </a:p>
          <a:p>
            <a:pPr marL="0" lvl="0" indent="0">
              <a:spcBef>
                <a:spcPts val="0"/>
              </a:spcBef>
              <a:spcAft>
                <a:spcPts val="0"/>
              </a:spcAft>
              <a:buNone/>
            </a:pPr>
            <a:r>
              <a:rPr lang="en-GB" dirty="0"/>
              <a:t>Shading progressed one ray at a time on each AR250.</a:t>
            </a:r>
          </a:p>
          <a:p>
            <a:pPr marL="0" lvl="0" indent="0">
              <a:spcBef>
                <a:spcPts val="0"/>
              </a:spcBef>
              <a:spcAft>
                <a:spcPts val="0"/>
              </a:spcAft>
              <a:buNone/>
            </a:pPr>
            <a:r>
              <a:rPr lang="en-GB" dirty="0"/>
              <a:t>The shader acceleration hardware consisted of 16 registers each of 32-bit float, 4x32-bit vector and 3x32-bit colour.</a:t>
            </a:r>
          </a:p>
          <a:p>
            <a:pPr marL="0" lvl="0" indent="0">
              <a:spcBef>
                <a:spcPts val="0"/>
              </a:spcBef>
              <a:spcAft>
                <a:spcPts val="0"/>
              </a:spcAft>
              <a:buNone/>
            </a:pPr>
            <a:r>
              <a:rPr lang="en-GB" dirty="0"/>
              <a:t>Instruction set varied by register – you could “dot” a vector or colour but not a float, you could “cross” only a vector, etc.</a:t>
            </a:r>
          </a:p>
          <a:p>
            <a:pPr marL="0" lvl="0" indent="0">
              <a:spcBef>
                <a:spcPts val="0"/>
              </a:spcBef>
              <a:spcAft>
                <a:spcPts val="0"/>
              </a:spcAft>
              <a:buNone/>
            </a:pPr>
            <a:r>
              <a:rPr lang="en-GB" dirty="0"/>
              <a:t>Unusually, there was a helper opcode for evaluating Perlin noise in up to 4 dimensions.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Here’s some example AR250 code.</a:t>
            </a:r>
          </a:p>
          <a:p>
            <a:pPr marL="158750" indent="0">
              <a:buNone/>
            </a:pPr>
            <a:r>
              <a:rPr lang="en-US" dirty="0"/>
              <a:t>Note that there are vector cross and scale instructions, and float abs and sign instructions.</a:t>
            </a:r>
          </a:p>
          <a:p>
            <a:pPr marL="158750" indent="0">
              <a:buNone/>
            </a:pPr>
            <a:r>
              <a:rPr lang="en-US" dirty="0" err="1"/>
              <a:t>Colour</a:t>
            </a:r>
            <a:r>
              <a:rPr lang="en-US" dirty="0"/>
              <a:t> operations were similarly prefixed by ”c” (</a:t>
            </a:r>
            <a:r>
              <a:rPr lang="en-US" dirty="0" err="1"/>
              <a:t>cadd</a:t>
            </a:r>
            <a:r>
              <a:rPr lang="en-US" dirty="0"/>
              <a:t>, </a:t>
            </a:r>
            <a:r>
              <a:rPr lang="en-US" dirty="0" err="1"/>
              <a:t>cmul</a:t>
            </a:r>
            <a:r>
              <a:rPr lang="en-US" dirty="0"/>
              <a:t>, etc.).</a:t>
            </a:r>
          </a:p>
        </p:txBody>
      </p:sp>
    </p:spTree>
    <p:extLst>
      <p:ext uri="{BB962C8B-B14F-4D97-AF65-F5344CB8AC3E}">
        <p14:creationId xmlns:p14="http://schemas.microsoft.com/office/powerpoint/2010/main" val="13255475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dd44743b4_0_4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Google Shape;116;g3dd44743b4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dirty="0"/>
              <a:t>What were these shaders evaluating?</a:t>
            </a:r>
          </a:p>
          <a:p>
            <a:pPr marL="0" lvl="0" indent="0">
              <a:spcBef>
                <a:spcPts val="0"/>
              </a:spcBef>
              <a:spcAft>
                <a:spcPts val="0"/>
              </a:spcAft>
              <a:buNone/>
            </a:pPr>
            <a:r>
              <a:rPr lang="en-GB" dirty="0"/>
              <a:t>A non-obvious thing is the opacity of the surface (which is an explicit output of a </a:t>
            </a:r>
            <a:r>
              <a:rPr lang="en-GB" dirty="0" err="1"/>
              <a:t>RenderMan</a:t>
            </a:r>
            <a:r>
              <a:rPr lang="en-GB" dirty="0"/>
              <a:t> shader).</a:t>
            </a:r>
          </a:p>
          <a:p>
            <a:pPr marL="0" lvl="0" indent="0">
              <a:spcBef>
                <a:spcPts val="0"/>
              </a:spcBef>
              <a:spcAft>
                <a:spcPts val="0"/>
              </a:spcAft>
              <a:buNone/>
            </a:pPr>
            <a:r>
              <a:rPr lang="en-GB" dirty="0"/>
              <a:t>This was used both for transparency (via a continuation ray – continuing in the same direction as the current incoming ray) and for shadows.</a:t>
            </a:r>
          </a:p>
          <a:p>
            <a:pPr marL="0" lvl="0" indent="0">
              <a:spcBef>
                <a:spcPts val="0"/>
              </a:spcBef>
              <a:spcAft>
                <a:spcPts val="0"/>
              </a:spcAft>
              <a:buNone/>
            </a:pPr>
            <a:r>
              <a:rPr lang="en-GB" dirty="0"/>
              <a:t>I don’t recall there being an “any hit” optimisation for shadows; I suspect shaders were the same for shadow and conventional rays, but secondary ray generation for shadow rays was suppressed.</a:t>
            </a:r>
          </a:p>
          <a:p>
            <a:pPr marL="0" lvl="0" indent="0">
              <a:spcBef>
                <a:spcPts val="0"/>
              </a:spcBef>
              <a:spcAft>
                <a:spcPts val="0"/>
              </a:spcAft>
              <a:buNone/>
            </a:pPr>
            <a:r>
              <a:rPr lang="en-GB" dirty="0"/>
              <a:t>Output also have to include an emission amount that contributes directly to the pixel value and a </a:t>
            </a:r>
            <a:r>
              <a:rPr lang="en-GB" dirty="0" err="1"/>
              <a:t>callback</a:t>
            </a:r>
            <a:r>
              <a:rPr lang="en-GB" dirty="0"/>
              <a:t> for illuminance (which generated shadow rays – more on this later).</a:t>
            </a:r>
          </a:p>
          <a:p>
            <a:pPr marL="0" lvl="0" indent="0">
              <a:spcBef>
                <a:spcPts val="0"/>
              </a:spcBef>
              <a:spcAft>
                <a:spcPts val="0"/>
              </a:spcAft>
              <a:buNone/>
            </a:pPr>
            <a:r>
              <a:rPr lang="en-GB" dirty="0"/>
              <a:t>Lights were handled explicitly by the framework, so individual shaders didn’t need hard-wired knowledge of lights.</a:t>
            </a: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3dd44743b4_0_4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Google Shape;122;g3dd44743b4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dirty="0"/>
              <a:t>I believe the shading order was that the surface shader would generate rays, including light rays.</a:t>
            </a:r>
          </a:p>
          <a:p>
            <a:pPr marL="0" lvl="0" indent="0">
              <a:spcBef>
                <a:spcPts val="0"/>
              </a:spcBef>
              <a:spcAft>
                <a:spcPts val="0"/>
              </a:spcAft>
              <a:buNone/>
            </a:pPr>
            <a:r>
              <a:rPr lang="en-GB" dirty="0"/>
              <a:t>Light rays would then get shaded by the light shader, which meant that they could be culled if outside a spotlight cone, if too dim due to distance, or blocked by a projector.</a:t>
            </a:r>
          </a:p>
          <a:p>
            <a:pPr marL="0" lvl="0" indent="0">
              <a:spcBef>
                <a:spcPts val="0"/>
              </a:spcBef>
              <a:spcAft>
                <a:spcPts val="0"/>
              </a:spcAft>
              <a:buNone/>
            </a:pPr>
            <a:r>
              <a:rPr lang="en-GB" dirty="0"/>
              <a:t>Light rays could be combined if there were many low-contribution lights in roughly the same direction.</a:t>
            </a:r>
          </a:p>
          <a:p>
            <a:pPr marL="0" lvl="0" indent="0">
              <a:spcBef>
                <a:spcPts val="0"/>
              </a:spcBef>
              <a:spcAft>
                <a:spcPts val="0"/>
              </a:spcAft>
              <a:buNone/>
            </a:pPr>
            <a:r>
              <a:rPr lang="en-GB" dirty="0"/>
              <a:t>Other shader types such as atmosphere and volume shaders were effectively run alongside surface shading.</a:t>
            </a: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3dd44743b4_0_5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4" name="Google Shape;154;g3dd44743b4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dirty="0"/>
              <a:t>The host processor was responsible for ray management.</a:t>
            </a:r>
          </a:p>
          <a:p>
            <a:pPr marL="0" lvl="0" indent="0">
              <a:spcBef>
                <a:spcPts val="0"/>
              </a:spcBef>
              <a:spcAft>
                <a:spcPts val="0"/>
              </a:spcAft>
              <a:buNone/>
            </a:pPr>
            <a:r>
              <a:rPr lang="en-GB" dirty="0"/>
              <a:t>Ray processing used adaptive sampling, throwing more rays if a discontinuity was detected.</a:t>
            </a:r>
          </a:p>
          <a:p>
            <a:pPr marL="0" lvl="0" indent="0">
              <a:spcBef>
                <a:spcPts val="0"/>
              </a:spcBef>
              <a:spcAft>
                <a:spcPts val="0"/>
              </a:spcAft>
              <a:buNone/>
            </a:pPr>
            <a:r>
              <a:rPr lang="en-GB" dirty="0"/>
              <a:t>Initial and final quality were configurable; at the lowest quality, one ray was emitted by default every four pixels, relying on the adaptive sampling to increase resolution.</a:t>
            </a:r>
          </a:p>
          <a:p>
            <a:pPr marL="0" lvl="0" indent="0">
              <a:spcBef>
                <a:spcPts val="0"/>
              </a:spcBef>
              <a:spcAft>
                <a:spcPts val="0"/>
              </a:spcAft>
              <a:buNone/>
            </a:pPr>
            <a:r>
              <a:rPr lang="en-GB" dirty="0"/>
              <a:t>The ray buffer was kept full – if an AR250 was running low on rays, more work could be dispatched.</a:t>
            </a:r>
          </a:p>
          <a:p>
            <a:pPr marL="0" lvl="0" indent="0">
              <a:spcBef>
                <a:spcPts val="0"/>
              </a:spcBef>
              <a:spcAft>
                <a:spcPts val="0"/>
              </a:spcAft>
              <a:buNone/>
            </a:pPr>
            <a:r>
              <a:rPr lang="en-GB" dirty="0"/>
              <a:t>Processing was one tile at a time, mostly to improve texturing performance during shading.</a:t>
            </a:r>
          </a:p>
          <a:p>
            <a:pPr marL="0" lvl="0" indent="0">
              <a:spcBef>
                <a:spcPts val="0"/>
              </a:spcBef>
              <a:spcAft>
                <a:spcPts val="0"/>
              </a:spcAft>
              <a:buNone/>
            </a:pPr>
            <a:r>
              <a:rPr lang="en-GB" dirty="0"/>
              <a:t>The Alpha was responsible for lens flare (using the floating point format) – there’s a patent on emulating the effect of lenses, including the human iris.</a:t>
            </a:r>
          </a:p>
          <a:p>
            <a:pPr marL="0" lvl="0" indent="0">
              <a:spcBef>
                <a:spcPts val="0"/>
              </a:spcBef>
              <a:spcAft>
                <a:spcPts val="0"/>
              </a:spcAft>
              <a:buNone/>
            </a:pPr>
            <a:r>
              <a:rPr lang="en-GB" dirty="0"/>
              <a:t>Compositing was supported with rays that missed geometry (including with partial transparency).</a:t>
            </a: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dd44743b4_0_6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Google Shape;160;g3dd44743b4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dirty="0"/>
              <a:t>Geometry was submitted to the </a:t>
            </a:r>
            <a:r>
              <a:rPr lang="en-GB" dirty="0" err="1"/>
              <a:t>RenderDrive</a:t>
            </a:r>
            <a:r>
              <a:rPr lang="en-GB" dirty="0"/>
              <a:t> using a RIB file, which was compressed over the ethernet interface.</a:t>
            </a:r>
          </a:p>
          <a:p>
            <a:pPr marL="0" lvl="0" indent="0">
              <a:spcBef>
                <a:spcPts val="0"/>
              </a:spcBef>
              <a:spcAft>
                <a:spcPts val="0"/>
              </a:spcAft>
              <a:buNone/>
            </a:pPr>
            <a:r>
              <a:rPr lang="en-GB" dirty="0"/>
              <a:t>The </a:t>
            </a:r>
            <a:r>
              <a:rPr lang="en-GB" dirty="0" err="1"/>
              <a:t>RenderDrive</a:t>
            </a:r>
            <a:r>
              <a:rPr lang="en-GB" dirty="0"/>
              <a:t> supported displacement and transformation shaders. I have no recollection of this being done using the AR250s, and the transformed geometry data would have needed to be back on the Alpha in order to generate the BVH, so it’s currently a mystery how this was supported (but it was).</a:t>
            </a:r>
          </a:p>
          <a:p>
            <a:pPr marL="0" lvl="0" indent="0">
              <a:spcBef>
                <a:spcPts val="0"/>
              </a:spcBef>
              <a:spcAft>
                <a:spcPts val="0"/>
              </a:spcAft>
              <a:buNone/>
            </a:pPr>
            <a:r>
              <a:rPr lang="en-GB" dirty="0"/>
              <a:t>Plug-ins for 3DS Max and Maya sent triangles without further shading, post-tessellation – this was more precise than trying to emulate higher-order surfaces.</a:t>
            </a:r>
          </a:p>
          <a:p>
            <a:pPr marL="0" lvl="0" indent="0">
              <a:spcBef>
                <a:spcPts val="0"/>
              </a:spcBef>
              <a:spcAft>
                <a:spcPts val="0"/>
              </a:spcAft>
              <a:buNone/>
            </a:pPr>
            <a:r>
              <a:rPr lang="en-GB" dirty="0"/>
              <a:t>The BVH was built on the Alpha (with no custom hardware), using viewpoint-aware tessellation.</a:t>
            </a:r>
          </a:p>
          <a:p>
            <a:pPr marL="0" lvl="0" indent="0">
              <a:spcBef>
                <a:spcPts val="0"/>
              </a:spcBef>
              <a:spcAft>
                <a:spcPts val="0"/>
              </a:spcAft>
              <a:buNone/>
            </a:pPr>
            <a:r>
              <a:rPr lang="en-GB" dirty="0"/>
              <a:t>Animation was supported in two ways: Rays had a time field, and these could be used to intersect instances of geometry which were moved in the style of an accumulation buffer.</a:t>
            </a:r>
          </a:p>
          <a:p>
            <a:pPr marL="0" lvl="0" indent="0">
              <a:spcBef>
                <a:spcPts val="0"/>
              </a:spcBef>
              <a:spcAft>
                <a:spcPts val="0"/>
              </a:spcAft>
              <a:buNone/>
            </a:pPr>
            <a:r>
              <a:rPr lang="en-GB" dirty="0"/>
              <a:t>A moving camera was supported directly, generating rays along the path of the camera.</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dd44743b4_0_6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6" name="Google Shape;166;g3dd44743b4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dirty="0"/>
              <a:t>Non-geometric shaders were run on the AR250s.</a:t>
            </a:r>
          </a:p>
          <a:p>
            <a:pPr marL="0" lvl="0" indent="0">
              <a:spcBef>
                <a:spcPts val="0"/>
              </a:spcBef>
              <a:spcAft>
                <a:spcPts val="0"/>
              </a:spcAft>
              <a:buNone/>
            </a:pPr>
            <a:r>
              <a:rPr lang="en-GB" dirty="0" err="1"/>
              <a:t>RenderMan’s</a:t>
            </a:r>
            <a:r>
              <a:rPr lang="en-GB" dirty="0"/>
              <a:t> nested surface model including atmosphere and volume shaders were supported.</a:t>
            </a:r>
          </a:p>
          <a:p>
            <a:pPr marL="0" lvl="0" indent="0">
              <a:spcBef>
                <a:spcPts val="0"/>
              </a:spcBef>
              <a:spcAft>
                <a:spcPts val="0"/>
              </a:spcAft>
              <a:buNone/>
            </a:pPr>
            <a:r>
              <a:rPr lang="en-GB" dirty="0" err="1"/>
              <a:t>RenderMan’s</a:t>
            </a:r>
            <a:r>
              <a:rPr lang="en-GB" dirty="0"/>
              <a:t> shading model looks like a recursive traversal, so transformations were needed to support the fire-and-forget shading model and to separate illuminance.</a:t>
            </a:r>
            <a:endParaRPr dirty="0"/>
          </a:p>
        </p:txBody>
      </p:sp>
    </p:spTree>
    <p:extLst>
      <p:ext uri="{BB962C8B-B14F-4D97-AF65-F5344CB8AC3E}">
        <p14:creationId xmlns:p14="http://schemas.microsoft.com/office/powerpoint/2010/main" val="38987784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dd44743b4_0_6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6" name="Google Shape;166;g3dd44743b4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dirty="0"/>
              <a:t>Starting with a simple constant shader:</a:t>
            </a:r>
          </a:p>
          <a:p>
            <a:pPr marL="0" lvl="0" indent="0">
              <a:spcBef>
                <a:spcPts val="0"/>
              </a:spcBef>
              <a:spcAft>
                <a:spcPts val="0"/>
              </a:spcAft>
              <a:buNone/>
            </a:pPr>
            <a:r>
              <a:rPr lang="en-GB" dirty="0"/>
              <a:t>In RSL, Ci is output surface colour, Cs is input (default) surface colour, Oi is output surface opacity (a colour version of alpha), and </a:t>
            </a:r>
            <a:r>
              <a:rPr lang="en-GB" dirty="0" err="1"/>
              <a:t>Os</a:t>
            </a:r>
            <a:r>
              <a:rPr lang="en-GB" dirty="0"/>
              <a:t> is input surface opacity.</a:t>
            </a:r>
          </a:p>
          <a:p>
            <a:pPr marL="0" lvl="0" indent="0">
              <a:spcBef>
                <a:spcPts val="0"/>
              </a:spcBef>
              <a:spcAft>
                <a:spcPts val="0"/>
              </a:spcAft>
              <a:buNone/>
            </a:pPr>
            <a:r>
              <a:rPr lang="en-GB" dirty="0"/>
              <a:t>The shader compiler produced a constant output value (to be accumulated back into the ray) scaled by the incoming ray weight.</a:t>
            </a:r>
          </a:p>
          <a:p>
            <a:pPr marL="0" lvl="0" indent="0">
              <a:spcBef>
                <a:spcPts val="0"/>
              </a:spcBef>
              <a:spcAft>
                <a:spcPts val="0"/>
              </a:spcAft>
              <a:buNone/>
            </a:pPr>
            <a:r>
              <a:rPr lang="en-GB" dirty="0"/>
              <a:t>For opacity, a further ray was cast continuing in the same direction as the original, with weighting scaled by 1-opacity.</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dd44743b4_0_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Google Shape;58;g3dd44743b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dirty="0"/>
              <a:t>ART was founded in Cambridge, England in 1995, based on Adrian Wrigley’s 1994 PhD thesis in the Rainbow Graphics Group in the computer laboratory.</a:t>
            </a:r>
          </a:p>
          <a:p>
            <a:pPr marL="0" lvl="0" indent="0">
              <a:spcBef>
                <a:spcPts val="0"/>
              </a:spcBef>
              <a:spcAft>
                <a:spcPts val="0"/>
              </a:spcAft>
              <a:buNone/>
            </a:pPr>
            <a:r>
              <a:rPr lang="en-GB" dirty="0"/>
              <a:t>(See http://</a:t>
            </a:r>
            <a:r>
              <a:rPr lang="en-GB" dirty="0" err="1"/>
              <a:t>www.lib.cam.ac.uk</a:t>
            </a:r>
            <a:r>
              <a:rPr lang="en-GB" dirty="0"/>
              <a:t>/collections/departments/manuscripts-university-archives/subject-guides/theses-dissertations-and-1 for information on ordering the thesis; it does not appear to be online. The corresponding patent is available at https://</a:t>
            </a:r>
            <a:r>
              <a:rPr lang="en-GB" dirty="0" err="1"/>
              <a:t>patents.google.com</a:t>
            </a:r>
            <a:r>
              <a:rPr lang="en-GB" dirty="0"/>
              <a:t>/patent/US5933146A/</a:t>
            </a:r>
            <a:r>
              <a:rPr lang="en-GB" dirty="0" err="1"/>
              <a:t>en</a:t>
            </a:r>
            <a:r>
              <a:rPr lang="en-GB" dirty="0"/>
              <a:t>.)</a:t>
            </a:r>
          </a:p>
          <a:p>
            <a:pPr marL="0" lvl="0" indent="0">
              <a:spcBef>
                <a:spcPts val="0"/>
              </a:spcBef>
              <a:spcAft>
                <a:spcPts val="0"/>
              </a:spcAft>
              <a:buNone/>
            </a:pPr>
            <a:r>
              <a:rPr lang="en-GB" dirty="0"/>
              <a:t>The idea was to make a rendering appliance that could be used like a render farm (and shared between artists).</a:t>
            </a:r>
          </a:p>
          <a:p>
            <a:pPr marL="0" lvl="0" indent="0">
              <a:spcBef>
                <a:spcPts val="0"/>
              </a:spcBef>
              <a:spcAft>
                <a:spcPts val="0"/>
              </a:spcAft>
              <a:buNone/>
            </a:pPr>
            <a:r>
              <a:rPr lang="en-GB" dirty="0"/>
              <a:t>Absent anything else resembling a standard for photorealistic ray tracing, it was based on the </a:t>
            </a:r>
            <a:r>
              <a:rPr lang="en-GB" dirty="0" err="1"/>
              <a:t>RenderMan</a:t>
            </a:r>
            <a:r>
              <a:rPr lang="en-GB" dirty="0"/>
              <a:t> specification.</a:t>
            </a:r>
          </a:p>
          <a:p>
            <a:pPr marL="0" lvl="0" indent="0">
              <a:spcBef>
                <a:spcPts val="0"/>
              </a:spcBef>
              <a:spcAft>
                <a:spcPts val="0"/>
              </a:spcAft>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dd44743b4_0_6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6" name="Google Shape;166;g3dd44743b4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dirty="0"/>
              <a:t>New rays were generated with similar tracking of the weighting contribution to the final output.</a:t>
            </a:r>
            <a:endParaRPr dirty="0"/>
          </a:p>
        </p:txBody>
      </p:sp>
    </p:spTree>
    <p:extLst>
      <p:ext uri="{BB962C8B-B14F-4D97-AF65-F5344CB8AC3E}">
        <p14:creationId xmlns:p14="http://schemas.microsoft.com/office/powerpoint/2010/main" val="8028178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dd44743b4_0_6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6" name="Google Shape;166;g3dd44743b4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dirty="0" err="1"/>
              <a:t>RenderMan</a:t>
            </a:r>
            <a:r>
              <a:rPr lang="en-GB" dirty="0"/>
              <a:t> had an illuminance() construct which effectively defined a lambda function, with the code inside the illuminance() block executed for each light.</a:t>
            </a:r>
          </a:p>
          <a:p>
            <a:pPr marL="0" lvl="0" indent="0">
              <a:spcBef>
                <a:spcPts val="0"/>
              </a:spcBef>
              <a:spcAft>
                <a:spcPts val="0"/>
              </a:spcAft>
              <a:buNone/>
            </a:pPr>
            <a:r>
              <a:rPr lang="en-GB" dirty="0"/>
              <a:t>Cl was the lighting contribution from the light, and L was the light direction.</a:t>
            </a:r>
            <a:endParaRPr dirty="0"/>
          </a:p>
        </p:txBody>
      </p:sp>
    </p:spTree>
    <p:extLst>
      <p:ext uri="{BB962C8B-B14F-4D97-AF65-F5344CB8AC3E}">
        <p14:creationId xmlns:p14="http://schemas.microsoft.com/office/powerpoint/2010/main" val="32648267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dd44743b4_0_6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6" name="Google Shape;166;g3dd44743b4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dirty="0"/>
              <a:t>This was converted to a ”call-back” function which was evaluated on each light by the system.</a:t>
            </a:r>
          </a:p>
          <a:p>
            <a:pPr marL="0" lvl="0" indent="0">
              <a:spcBef>
                <a:spcPts val="0"/>
              </a:spcBef>
              <a:spcAft>
                <a:spcPts val="0"/>
              </a:spcAft>
              <a:buNone/>
            </a:pPr>
            <a:r>
              <a:rPr lang="en-GB" dirty="0"/>
              <a:t>With with other traced rays, a weight contribution was evaluated in the shader.</a:t>
            </a:r>
            <a:endParaRPr dirty="0"/>
          </a:p>
        </p:txBody>
      </p:sp>
    </p:spTree>
    <p:extLst>
      <p:ext uri="{BB962C8B-B14F-4D97-AF65-F5344CB8AC3E}">
        <p14:creationId xmlns:p14="http://schemas.microsoft.com/office/powerpoint/2010/main" val="2161300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Unlike some ray traversal schemes, we supported arbitrary numbers of rays being generated in the shader, and these could proliferate (unlike some schemes that only generate shadow rays or one additional traced ray at each intersection).</a:t>
            </a:r>
          </a:p>
          <a:p>
            <a:pPr marL="158750" indent="0">
              <a:buNone/>
            </a:pPr>
            <a:r>
              <a:rPr lang="en-US" dirty="0"/>
              <a:t>A large number of rays could exist in the AR250 memory, but to avoid running out of space a “Russian roulette” scheme was used to kill rays with low weighting probabilistically, trading ray count for noise.</a:t>
            </a:r>
          </a:p>
          <a:p>
            <a:pPr marL="158750" indent="0">
              <a:buNone/>
            </a:pPr>
            <a:r>
              <a:rPr lang="en-US" dirty="0"/>
              <a:t>Primary eye rays could be killed at restarted in extremis.</a:t>
            </a:r>
          </a:p>
          <a:p>
            <a:pPr marL="158750" indent="0">
              <a:buNone/>
            </a:pPr>
            <a:r>
              <a:rPr lang="en-US" dirty="0"/>
              <a:t>New eye rays could be started alongside ongoing intersection of reflection rays.</a:t>
            </a:r>
          </a:p>
        </p:txBody>
      </p:sp>
    </p:spTree>
    <p:extLst>
      <p:ext uri="{BB962C8B-B14F-4D97-AF65-F5344CB8AC3E}">
        <p14:creationId xmlns:p14="http://schemas.microsoft.com/office/powerpoint/2010/main" val="14714789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I’m currently number 12 in the world at tiddlywinks, so the important thing for me was to be able to ray trace a logo for Cambridge University Tiddlywinks Club (the other images in this presentation are taken with permission from the archives of the ART web site).</a:t>
            </a:r>
          </a:p>
          <a:p>
            <a:pPr marL="158750" indent="0">
              <a:buNone/>
            </a:pPr>
            <a:r>
              <a:rPr lang="en-US" dirty="0"/>
              <a:t>This scene has indirect illumination on the mat, produced by a large number of ”trace()” calls at the surface.</a:t>
            </a:r>
          </a:p>
          <a:p>
            <a:pPr marL="158750" indent="0">
              <a:buNone/>
            </a:pPr>
            <a:r>
              <a:rPr lang="en-US" dirty="0"/>
              <a:t>This render at one point caused a </a:t>
            </a:r>
            <a:r>
              <a:rPr lang="en-US" dirty="0" err="1"/>
              <a:t>RenderDrive</a:t>
            </a:r>
            <a:r>
              <a:rPr lang="en-US" dirty="0"/>
              <a:t> to die due to stress (it may have been a dodgy power supply); this is the most expensive thing I’ve blown up.</a:t>
            </a:r>
          </a:p>
        </p:txBody>
      </p:sp>
    </p:spTree>
    <p:extLst>
      <p:ext uri="{BB962C8B-B14F-4D97-AF65-F5344CB8AC3E}">
        <p14:creationId xmlns:p14="http://schemas.microsoft.com/office/powerpoint/2010/main" val="1897674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At one point, the front page of </a:t>
            </a:r>
            <a:r>
              <a:rPr lang="en-US" dirty="0" err="1"/>
              <a:t>CUTwC</a:t>
            </a:r>
            <a:r>
              <a:rPr lang="en-US" dirty="0"/>
              <a:t> looked like this, which was a very expensive way of producing a web site.</a:t>
            </a:r>
          </a:p>
          <a:p>
            <a:pPr marL="158750" indent="0">
              <a:buNone/>
            </a:pPr>
            <a:r>
              <a:rPr lang="en-US" dirty="0"/>
              <a:t>Today, the mat background effect on the web site is still one generated by tracing with 4D Perlin noise, with polar coordinates to get a repeating pattern.</a:t>
            </a:r>
          </a:p>
        </p:txBody>
      </p:sp>
    </p:spTree>
    <p:extLst>
      <p:ext uri="{BB962C8B-B14F-4D97-AF65-F5344CB8AC3E}">
        <p14:creationId xmlns:p14="http://schemas.microsoft.com/office/powerpoint/2010/main" val="18674605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3dd44743b4_0_7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2" name="Google Shape;172;g3dd44743b4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dirty="0"/>
              <a:t>Without ray bundles, derivatives weren’t handled automatically – we had to re-run sections of the shader as required with offsets in order to produce the appropriate values.</a:t>
            </a:r>
          </a:p>
          <a:p>
            <a:pPr marL="0" lvl="0" indent="0">
              <a:spcBef>
                <a:spcPts val="0"/>
              </a:spcBef>
              <a:spcAft>
                <a:spcPts val="0"/>
              </a:spcAft>
              <a:buNone/>
            </a:pPr>
            <a:r>
              <a:rPr lang="en-GB" dirty="0"/>
              <a:t>No ray length was preserved, and there was no pencil tracing – the ray footprint was evaluated by back-projecting to screen space, allowing texture filtering (including </a:t>
            </a:r>
            <a:r>
              <a:rPr lang="en-GB" dirty="0" err="1"/>
              <a:t>mip</a:t>
            </a:r>
            <a:r>
              <a:rPr lang="en-GB" dirty="0"/>
              <a:t> maps) to work.</a:t>
            </a:r>
          </a:p>
          <a:p>
            <a:pPr marL="0" lvl="0" indent="0">
              <a:spcBef>
                <a:spcPts val="0"/>
              </a:spcBef>
              <a:spcAft>
                <a:spcPts val="0"/>
              </a:spcAft>
              <a:buNone/>
            </a:pPr>
            <a:r>
              <a:rPr lang="en-GB" dirty="0"/>
              <a:t>Obviously the scheme did not directly support non-physical shader effects, where lighting was not a weighted linear combination of values.</a:t>
            </a:r>
          </a:p>
          <a:p>
            <a:pPr marL="0" lvl="0" indent="0">
              <a:spcBef>
                <a:spcPts val="0"/>
              </a:spcBef>
              <a:spcAft>
                <a:spcPts val="0"/>
              </a:spcAft>
              <a:buNone/>
            </a:pPr>
            <a:r>
              <a:rPr lang="en-GB" dirty="0"/>
              <a:t>This was a problem when we tried to emulate 3D Studio Max’s built-in shaders for the plug-in: lacking HDR, 3D Studio used to modify the opacity of a surface when a light fell on it in order to preserve highlights on transparent surfaces.</a:t>
            </a:r>
          </a:p>
          <a:p>
            <a:pPr marL="0" lvl="0" indent="0">
              <a:spcBef>
                <a:spcPts val="0"/>
              </a:spcBef>
              <a:spcAft>
                <a:spcPts val="0"/>
              </a:spcAft>
              <a:buNone/>
            </a:pPr>
            <a:r>
              <a:rPr lang="en-GB" dirty="0"/>
              <a:t>ART was working on a “continuation shader” scheme (tagging rays for later processing) to support this kind of thing after I left.</a:t>
            </a:r>
            <a:endParaRP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3dd44743b4_0_7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2" name="Google Shape;172;g3dd44743b4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dirty="0"/>
              <a:t>Some oddities were </a:t>
            </a:r>
            <a:r>
              <a:rPr lang="en-GB" dirty="0" err="1"/>
              <a:t>RenderMan</a:t>
            </a:r>
            <a:r>
              <a:rPr lang="en-GB" dirty="0"/>
              <a:t> behaviour.</a:t>
            </a:r>
          </a:p>
          <a:p>
            <a:pPr marL="0" lvl="0" indent="0">
              <a:spcBef>
                <a:spcPts val="0"/>
              </a:spcBef>
              <a:spcAft>
                <a:spcPts val="0"/>
              </a:spcAft>
              <a:buNone/>
            </a:pPr>
            <a:r>
              <a:rPr lang="en-GB" dirty="0"/>
              <a:t>In </a:t>
            </a:r>
            <a:r>
              <a:rPr lang="en-GB" dirty="0" err="1"/>
              <a:t>PRMan</a:t>
            </a:r>
            <a:r>
              <a:rPr lang="en-GB" dirty="0"/>
              <a:t>, overlapping objects are blended – if you put two differently-coloured polygons in exactly the same place, you get the average of their colours.</a:t>
            </a:r>
          </a:p>
          <a:p>
            <a:pPr marL="0" lvl="0" indent="0">
              <a:spcBef>
                <a:spcPts val="0"/>
              </a:spcBef>
              <a:spcAft>
                <a:spcPts val="0"/>
              </a:spcAft>
              <a:buNone/>
            </a:pPr>
            <a:r>
              <a:rPr lang="en-GB" dirty="0"/>
              <a:t>We didn’t support that.</a:t>
            </a:r>
          </a:p>
          <a:p>
            <a:pPr marL="0" lvl="0" indent="0">
              <a:spcBef>
                <a:spcPts val="0"/>
              </a:spcBef>
              <a:spcAft>
                <a:spcPts val="0"/>
              </a:spcAft>
              <a:buNone/>
            </a:pPr>
            <a:r>
              <a:rPr lang="en-GB" dirty="0"/>
              <a:t>Another oddity was that some shading functions like noise() evaluated differently in different contexts (polymorphic by return value).</a:t>
            </a:r>
          </a:p>
          <a:p>
            <a:pPr marL="0" lvl="0" indent="0">
              <a:spcBef>
                <a:spcPts val="0"/>
              </a:spcBef>
              <a:spcAft>
                <a:spcPts val="0"/>
              </a:spcAft>
              <a:buNone/>
            </a:pPr>
            <a:r>
              <a:rPr lang="en-GB" dirty="0"/>
              <a:t>For example, noise() in a float context returned a single-channel float; in a colour context it returned a RGB noise value.</a:t>
            </a:r>
          </a:p>
          <a:p>
            <a:pPr marL="0" lvl="0" indent="0">
              <a:spcBef>
                <a:spcPts val="0"/>
              </a:spcBef>
              <a:spcAft>
                <a:spcPts val="0"/>
              </a:spcAft>
              <a:buNone/>
            </a:pPr>
            <a:r>
              <a:rPr lang="en-GB" dirty="0"/>
              <a:t>2.0 * noise() is a float context, so it generates a single channel value.</a:t>
            </a:r>
          </a:p>
          <a:p>
            <a:pPr marL="0" lvl="0" indent="0">
              <a:spcBef>
                <a:spcPts val="0"/>
              </a:spcBef>
              <a:spcAft>
                <a:spcPts val="0"/>
              </a:spcAft>
              <a:buNone/>
            </a:pPr>
            <a:r>
              <a:rPr lang="en-GB" dirty="0"/>
              <a:t>Floats could be implicitly cast to colours (replicating channels), so c1 contains monochrome noise.</a:t>
            </a:r>
          </a:p>
          <a:p>
            <a:pPr marL="0" lvl="0" indent="0">
              <a:spcBef>
                <a:spcPts val="0"/>
              </a:spcBef>
              <a:spcAft>
                <a:spcPts val="0"/>
              </a:spcAft>
              <a:buNone/>
            </a:pPr>
            <a:r>
              <a:rPr lang="en-GB" dirty="0"/>
              <a:t>However, constant folding was performed before determining the context – so the ”1.0 * noise()” converted to plain “noise()”.</a:t>
            </a:r>
          </a:p>
          <a:p>
            <a:pPr marL="0" lvl="0" indent="0">
              <a:spcBef>
                <a:spcPts val="0"/>
              </a:spcBef>
              <a:spcAft>
                <a:spcPts val="0"/>
              </a:spcAft>
              <a:buNone/>
            </a:pPr>
            <a:r>
              <a:rPr lang="en-GB" dirty="0"/>
              <a:t>That meant that the noise() in c2 was evaluated in a colour context, and the result is colour noise.</a:t>
            </a:r>
          </a:p>
          <a:p>
            <a:pPr marL="0" lvl="0" indent="0">
              <a:spcBef>
                <a:spcPts val="0"/>
              </a:spcBef>
              <a:spcAft>
                <a:spcPts val="0"/>
              </a:spcAft>
              <a:buNone/>
            </a:pPr>
            <a:r>
              <a:rPr lang="en-GB" dirty="0"/>
              <a:t>Please hit the person responsible for this.</a:t>
            </a:r>
          </a:p>
          <a:p>
            <a:pPr marL="0" lvl="0" indent="0">
              <a:spcBef>
                <a:spcPts val="0"/>
              </a:spcBef>
              <a:spcAft>
                <a:spcPts val="0"/>
              </a:spcAft>
              <a:buNone/>
            </a:pPr>
            <a:r>
              <a:rPr lang="en-GB" dirty="0"/>
              <a:t>There were also some subtle differences between BMRT and </a:t>
            </a:r>
            <a:r>
              <a:rPr lang="en-GB" dirty="0" err="1"/>
              <a:t>PRMan</a:t>
            </a:r>
            <a:r>
              <a:rPr lang="en-GB" dirty="0"/>
              <a:t>.</a:t>
            </a:r>
          </a:p>
          <a:p>
            <a:pPr marL="0" lvl="0" indent="0">
              <a:spcBef>
                <a:spcPts val="0"/>
              </a:spcBef>
              <a:spcAft>
                <a:spcPts val="0"/>
              </a:spcAft>
              <a:buNone/>
            </a:pPr>
            <a:endParaRPr dirty="0"/>
          </a:p>
        </p:txBody>
      </p:sp>
    </p:spTree>
    <p:extLst>
      <p:ext uri="{BB962C8B-B14F-4D97-AF65-F5344CB8AC3E}">
        <p14:creationId xmlns:p14="http://schemas.microsoft.com/office/powerpoint/2010/main" val="29901399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3dd44743b4_0_7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2" name="Google Shape;172;g3dd44743b4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dirty="0"/>
              <a:t>How fast were we? The “Hebe mirror” scene was a statue of Hebe rendered with depth of field and a large area light, reflected in a mirror, with a large ray count.</a:t>
            </a:r>
          </a:p>
          <a:p>
            <a:pPr marL="0" lvl="0" indent="0">
              <a:spcBef>
                <a:spcPts val="0"/>
              </a:spcBef>
              <a:spcAft>
                <a:spcPts val="0"/>
              </a:spcAft>
              <a:buNone/>
            </a:pPr>
            <a:r>
              <a:rPr lang="en-GB" dirty="0"/>
              <a:t>A </a:t>
            </a:r>
            <a:r>
              <a:rPr lang="en-GB" dirty="0" err="1"/>
              <a:t>RenderDrive</a:t>
            </a:r>
            <a:r>
              <a:rPr lang="en-GB" dirty="0"/>
              <a:t> took 13 minutes – which seems slow by modern standards. But a Pentium II took 22 hours to do the same.</a:t>
            </a:r>
            <a:endParaRPr dirty="0"/>
          </a:p>
        </p:txBody>
      </p:sp>
    </p:spTree>
    <p:extLst>
      <p:ext uri="{BB962C8B-B14F-4D97-AF65-F5344CB8AC3E}">
        <p14:creationId xmlns:p14="http://schemas.microsoft.com/office/powerpoint/2010/main" val="37219651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3dd44743b4_0_8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4" name="Google Shape;184;g3dd44743b4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dirty="0"/>
              <a:t>Why didn’t we all get rich?</a:t>
            </a:r>
          </a:p>
          <a:p>
            <a:pPr marL="0" lvl="0" indent="0">
              <a:spcBef>
                <a:spcPts val="0"/>
              </a:spcBef>
              <a:spcAft>
                <a:spcPts val="0"/>
              </a:spcAft>
              <a:buNone/>
            </a:pPr>
            <a:r>
              <a:rPr lang="en-GB" dirty="0"/>
              <a:t>There was an issue with the RAM – if its auto refresh clashed with shader writes, you could get random crashes.</a:t>
            </a:r>
          </a:p>
          <a:p>
            <a:pPr marL="0" lvl="0" indent="0">
              <a:spcBef>
                <a:spcPts val="0"/>
              </a:spcBef>
              <a:spcAft>
                <a:spcPts val="0"/>
              </a:spcAft>
              <a:buNone/>
            </a:pPr>
            <a:r>
              <a:rPr lang="en-GB" dirty="0"/>
              <a:t>This meant shaders had to stick to the small on-chip memory, limiting the use of look-up tables – which made some shaders very slow.</a:t>
            </a:r>
          </a:p>
          <a:p>
            <a:pPr marL="0" lvl="0" indent="0">
              <a:spcBef>
                <a:spcPts val="0"/>
              </a:spcBef>
              <a:spcAft>
                <a:spcPts val="0"/>
              </a:spcAft>
              <a:buNone/>
            </a:pPr>
            <a:r>
              <a:rPr lang="en-GB" dirty="0"/>
              <a:t>Some scenes had a very small number of rays that happened to have a lot of bounces; this killed parallelism.</a:t>
            </a:r>
          </a:p>
          <a:p>
            <a:pPr marL="0" lvl="0" indent="0">
              <a:spcBef>
                <a:spcPts val="0"/>
              </a:spcBef>
              <a:spcAft>
                <a:spcPts val="0"/>
              </a:spcAft>
              <a:buNone/>
            </a:pPr>
            <a:r>
              <a:rPr lang="en-GB" dirty="0"/>
              <a:t>Competitively, the RD2000 launched to compete with Sun workstations and Pentium PCs, but the appearance of SSE in fast consumer CPUs made the low clock of the AR250s limiting. The ray tracing stayed competitive with a 300MHz Pentium II a lot longer than shading performance.</a:t>
            </a:r>
          </a:p>
          <a:p>
            <a:pPr marL="0" lvl="0" indent="0">
              <a:spcBef>
                <a:spcPts val="0"/>
              </a:spcBef>
              <a:spcAft>
                <a:spcPts val="0"/>
              </a:spcAft>
              <a:buNone/>
            </a:pPr>
            <a:r>
              <a:rPr lang="en-GB" dirty="0" err="1"/>
              <a:t>RenderMan</a:t>
            </a:r>
            <a:r>
              <a:rPr lang="en-GB" dirty="0"/>
              <a:t>, while continuing as a product, was never really widely adopted as a standard; </a:t>
            </a:r>
            <a:r>
              <a:rPr lang="en-GB" dirty="0" err="1"/>
              <a:t>MentalRay</a:t>
            </a:r>
            <a:r>
              <a:rPr lang="en-GB" dirty="0"/>
              <a:t> was more widely adopted by various modelling packages, and the appearance of fast software like Arnold made a dedicated hardware renderer less competitive.</a:t>
            </a:r>
          </a:p>
          <a:p>
            <a:pPr marL="0" lvl="0" indent="0">
              <a:spcBef>
                <a:spcPts val="0"/>
              </a:spcBef>
              <a:spcAft>
                <a:spcPts val="0"/>
              </a:spcAft>
              <a:buNone/>
            </a:pPr>
            <a:r>
              <a:rPr lang="en-GB" dirty="0"/>
              <a:t>At the time of launch, there was no widely-adopted solution for global illumination – except possibly Radiance. Photon mapping appeared after the </a:t>
            </a:r>
            <a:r>
              <a:rPr lang="en-GB" dirty="0" err="1"/>
              <a:t>RenderDrive</a:t>
            </a:r>
            <a:r>
              <a:rPr lang="en-GB" dirty="0"/>
              <a:t>. But at least at the point I left, there was no global illumination solution integrated into the </a:t>
            </a:r>
            <a:r>
              <a:rPr lang="en-GB" dirty="0" err="1"/>
              <a:t>RenderDrive</a:t>
            </a:r>
            <a:r>
              <a:rPr lang="en-GB" dirty="0"/>
              <a:t>.</a:t>
            </a:r>
          </a:p>
          <a:p>
            <a:pPr marL="0" lvl="0" indent="0">
              <a:spcBef>
                <a:spcPts val="0"/>
              </a:spcBef>
              <a:spcAft>
                <a:spcPts val="0"/>
              </a:spcAft>
              <a:buNone/>
            </a:pPr>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dd44743b4_0_10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Google Shape;65;g3dd44743b4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dirty="0"/>
              <a:t>Obviously not enough customers existed to make the company highly successful, but those who were interested included those who could use ray tracing on transparent surfaces or liked depth of field.</a:t>
            </a:r>
          </a:p>
          <a:p>
            <a:pPr marL="0" lvl="0" indent="0">
              <a:spcBef>
                <a:spcPts val="0"/>
              </a:spcBef>
              <a:spcAft>
                <a:spcPts val="0"/>
              </a:spcAft>
              <a:buNone/>
            </a:pPr>
            <a:r>
              <a:rPr lang="en-GB" dirty="0"/>
              <a:t>Jim Henson didn’t buy one, but caused us a lot of confusion as to how we could be used for </a:t>
            </a:r>
            <a:r>
              <a:rPr lang="en-GB" dirty="0" err="1"/>
              <a:t>Fraggles</a:t>
            </a:r>
            <a:r>
              <a:rPr lang="en-GB" dirty="0"/>
              <a:t> until </a:t>
            </a:r>
            <a:r>
              <a:rPr lang="en-GB" dirty="0" err="1"/>
              <a:t>Farscape</a:t>
            </a:r>
            <a:r>
              <a:rPr lang="en-GB" dirty="0"/>
              <a:t> came out.</a:t>
            </a:r>
          </a:p>
          <a:p>
            <a:pPr marL="0" lvl="0" indent="0">
              <a:spcBef>
                <a:spcPts val="0"/>
              </a:spcBef>
              <a:spcAft>
                <a:spcPts val="0"/>
              </a:spcAft>
              <a:buNone/>
            </a:pPr>
            <a:endParaRP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3dd44743b4_0_8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0" name="Google Shape;190;g3dd44743b4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dirty="0"/>
              <a:t>After the AR250, ART produced a successor AR350 chip with twice the clock and double the cores. This was produced on the process used for the UltraSPARC III.</a:t>
            </a:r>
          </a:p>
          <a:p>
            <a:pPr marL="0" lvl="0" indent="0">
              <a:spcBef>
                <a:spcPts val="0"/>
              </a:spcBef>
              <a:spcAft>
                <a:spcPts val="0"/>
              </a:spcAft>
              <a:buNone/>
            </a:pPr>
            <a:r>
              <a:rPr lang="en-GB" dirty="0"/>
              <a:t>Later the AR450 was being designed, but the project was cancelled before production.</a:t>
            </a:r>
          </a:p>
          <a:p>
            <a:pPr marL="0" lvl="0" indent="0">
              <a:spcBef>
                <a:spcPts val="0"/>
              </a:spcBef>
              <a:spcAft>
                <a:spcPts val="0"/>
              </a:spcAft>
              <a:buNone/>
            </a:pPr>
            <a:endParaRPr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e6a178249_2_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Google Shape;91;g3e6a178249_2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dirty="0"/>
              <a:t>As PCs got more powerful and machines capable of managing large amounts of geometry became more affordable, having a dedicated host computer seemed sometimes unnecessary.</a:t>
            </a:r>
          </a:p>
          <a:p>
            <a:pPr marL="0" lvl="0" indent="0">
              <a:spcBef>
                <a:spcPts val="0"/>
              </a:spcBef>
              <a:spcAft>
                <a:spcPts val="0"/>
              </a:spcAft>
              <a:buNone/>
            </a:pPr>
            <a:r>
              <a:rPr lang="en-GB" dirty="0"/>
              <a:t>As a result, ART produced a “budget” card which could be driven directly from the artist’s workstation.</a:t>
            </a:r>
            <a:endParaRPr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Especially for networked uses, there were still reasons to have a dedicated host processor for rendering.</a:t>
            </a:r>
          </a:p>
          <a:p>
            <a:pPr marL="158750" indent="0">
              <a:buNone/>
            </a:pPr>
            <a:r>
              <a:rPr lang="en-US" dirty="0"/>
              <a:t>Later machines moved away from Alpha processors, since AMD64 systems became an affordable alternative.</a:t>
            </a:r>
          </a:p>
          <a:p>
            <a:pPr marL="158750" indent="0">
              <a:buNone/>
            </a:pPr>
            <a:r>
              <a:rPr lang="en-US" dirty="0"/>
              <a:t>The RD5000 was launched as a high-end successor to the RD2000, with 72 cores at twice the clock speed of the RD2000.</a:t>
            </a:r>
          </a:p>
          <a:p>
            <a:pPr marL="158750" indent="0">
              <a:buNone/>
            </a:pPr>
            <a:r>
              <a:rPr lang="en-US" dirty="0"/>
              <a:t>The RD3500 was launched later as a budget alternative.</a:t>
            </a:r>
          </a:p>
        </p:txBody>
      </p:sp>
    </p:spTree>
    <p:extLst>
      <p:ext uri="{BB962C8B-B14F-4D97-AF65-F5344CB8AC3E}">
        <p14:creationId xmlns:p14="http://schemas.microsoft.com/office/powerpoint/2010/main" val="13458653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dd44743b4_0_9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6" name="Google Shape;196;g3dd44743b4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dirty="0"/>
              <a:t>Over time, ART evolved as it attempted to be more global.</a:t>
            </a:r>
          </a:p>
          <a:p>
            <a:pPr marL="0" lvl="0" indent="0">
              <a:spcBef>
                <a:spcPts val="0"/>
              </a:spcBef>
              <a:spcAft>
                <a:spcPts val="0"/>
              </a:spcAft>
              <a:buNone/>
            </a:pPr>
            <a:r>
              <a:rPr lang="en-GB" dirty="0"/>
              <a:t>The company had difficulties around the time of the dot com crash, and was bought out by ”ART VPS” (“virtual photography solutions”), co-founded by one of the founders of ART, Daniel Hall.</a:t>
            </a:r>
          </a:p>
          <a:p>
            <a:pPr marL="0" lvl="0" indent="0">
              <a:spcBef>
                <a:spcPts val="0"/>
              </a:spcBef>
              <a:spcAft>
                <a:spcPts val="0"/>
              </a:spcAft>
              <a:buNone/>
            </a:pPr>
            <a:r>
              <a:rPr lang="en-GB" dirty="0"/>
              <a:t>ART-VPS continues, now producing the </a:t>
            </a:r>
            <a:r>
              <a:rPr lang="en-GB" dirty="0" err="1"/>
              <a:t>Shaderlight</a:t>
            </a:r>
            <a:r>
              <a:rPr lang="en-GB" dirty="0"/>
              <a:t> software ray tracing plug-in; </a:t>
            </a:r>
            <a:r>
              <a:rPr lang="en-GB" dirty="0" err="1"/>
              <a:t>RenderDrives</a:t>
            </a:r>
            <a:r>
              <a:rPr lang="en-GB" dirty="0"/>
              <a:t> are no longer part of the line up.</a:t>
            </a:r>
            <a:endParaRPr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dd44743b4_0_9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2" name="Google Shape;202;g3dd44743b4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dirty="0"/>
              <a:t>I need to thank the management of </a:t>
            </a:r>
            <a:r>
              <a:rPr lang="en-GB" dirty="0" err="1"/>
              <a:t>Shaderlight</a:t>
            </a:r>
            <a:r>
              <a:rPr lang="en-GB" dirty="0"/>
              <a:t>/ART-VPS, the IP holders, who gave me permission to discuss the details in this talk.</a:t>
            </a:r>
          </a:p>
          <a:p>
            <a:pPr marL="0" lvl="0" indent="0">
              <a:spcBef>
                <a:spcPts val="0"/>
              </a:spcBef>
              <a:spcAft>
                <a:spcPts val="0"/>
              </a:spcAft>
              <a:buNone/>
            </a:pPr>
            <a:r>
              <a:rPr lang="en-GB" dirty="0"/>
              <a:t>My ex-colleagues </a:t>
            </a:r>
            <a:r>
              <a:rPr lang="en-GB" dirty="0" err="1"/>
              <a:t>Iakovos</a:t>
            </a:r>
            <a:r>
              <a:rPr lang="en-GB" dirty="0"/>
              <a:t> (one of the chip designers) and Andrew (a system engineer) helped resolve some details.</a:t>
            </a:r>
          </a:p>
          <a:p>
            <a:pPr marL="0" lvl="0" indent="0">
              <a:spcBef>
                <a:spcPts val="0"/>
              </a:spcBef>
              <a:spcAft>
                <a:spcPts val="0"/>
              </a:spcAft>
              <a:buNone/>
            </a:pPr>
            <a:r>
              <a:rPr lang="en-GB" dirty="0"/>
              <a:t>I need to thank Adrian, who unfortunately died a few years ago. He was a brilliant engineer, if a bit hard to work with – he would never explain why he wanted you to do something, but 90% of the time he was right.</a:t>
            </a:r>
          </a:p>
          <a:p>
            <a:pPr marL="0" lvl="0" indent="0">
              <a:spcBef>
                <a:spcPts val="0"/>
              </a:spcBef>
              <a:spcAft>
                <a:spcPts val="0"/>
              </a:spcAft>
              <a:buNone/>
            </a:pPr>
            <a:r>
              <a:rPr lang="en-GB" dirty="0"/>
              <a:t>Finally, thanks to the other engineers responsible for the ART hardware, of whom this is a subset. And of course, the audience.</a:t>
            </a:r>
            <a:endParaRPr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There was no dedicated texturing hardware, but textures were supported, converted to a standard triple-float format.</a:t>
            </a:r>
          </a:p>
          <a:p>
            <a:pPr marL="158750" indent="0">
              <a:buNone/>
            </a:pPr>
            <a:r>
              <a:rPr lang="en-US" dirty="0"/>
              <a:t>Shader utilities provided filtering and </a:t>
            </a:r>
            <a:r>
              <a:rPr lang="en-US" dirty="0" err="1"/>
              <a:t>mip</a:t>
            </a:r>
            <a:r>
              <a:rPr lang="en-US" dirty="0"/>
              <a:t>-mapping.</a:t>
            </a:r>
          </a:p>
          <a:p>
            <a:pPr marL="158750" indent="0">
              <a:buNone/>
            </a:pPr>
            <a:r>
              <a:rPr lang="en-US" dirty="0"/>
              <a:t>Tiled components of textures were broadcast on demand during shading from the host CPU, similarly to the scheme for BVH traversal.</a:t>
            </a:r>
          </a:p>
          <a:p>
            <a:pPr marL="158750" indent="0">
              <a:buNone/>
            </a:pPr>
            <a:endParaRPr lang="en-US" dirty="0"/>
          </a:p>
        </p:txBody>
      </p:sp>
    </p:spTree>
    <p:extLst>
      <p:ext uri="{BB962C8B-B14F-4D97-AF65-F5344CB8AC3E}">
        <p14:creationId xmlns:p14="http://schemas.microsoft.com/office/powerpoint/2010/main" val="317351739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Fire-and-forget may need a little more explanation.</a:t>
            </a:r>
          </a:p>
          <a:p>
            <a:pPr marL="158750" indent="0">
              <a:buNone/>
            </a:pPr>
            <a:r>
              <a:rPr lang="en-US" dirty="0"/>
              <a:t>A weight is associated with each ray, the weight having a float value per channel.</a:t>
            </a:r>
          </a:p>
          <a:p>
            <a:pPr marL="158750" indent="0">
              <a:buNone/>
            </a:pPr>
            <a:r>
              <a:rPr lang="en-US" dirty="0"/>
              <a:t>Rays start out with a unit weight (although this could be handled differently for antialiasing).</a:t>
            </a:r>
          </a:p>
          <a:p>
            <a:pPr marL="158750" indent="0">
              <a:buNone/>
            </a:pPr>
            <a:r>
              <a:rPr lang="en-US" dirty="0"/>
              <a:t>During shading, the ray weights may be scaled by another value, typically between 0 and 1.</a:t>
            </a:r>
          </a:p>
          <a:p>
            <a:pPr marL="158750" indent="0">
              <a:buNone/>
            </a:pPr>
            <a:r>
              <a:rPr lang="en-US" dirty="0"/>
              <a:t>For example, a surface may generate a reflection and refraction ray with weightings scaled by the Fresnel equation.</a:t>
            </a:r>
          </a:p>
          <a:p>
            <a:pPr marL="158750" indent="0">
              <a:buNone/>
            </a:pPr>
            <a:r>
              <a:rPr lang="en-US" dirty="0"/>
              <a:t>New rays are scaled by the weight of the parent ray.</a:t>
            </a:r>
          </a:p>
        </p:txBody>
      </p:sp>
    </p:spTree>
    <p:extLst>
      <p:ext uri="{BB962C8B-B14F-4D97-AF65-F5344CB8AC3E}">
        <p14:creationId xmlns:p14="http://schemas.microsoft.com/office/powerpoint/2010/main" val="15038235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The weight of each ray modulates the contribution of that ray to the final pixel.</a:t>
            </a:r>
          </a:p>
          <a:p>
            <a:pPr marL="158750" indent="0">
              <a:buNone/>
            </a:pPr>
            <a:r>
              <a:rPr lang="en-US" dirty="0"/>
              <a:t>Light values are scaled by the ray weight – so a ray heading to a light can be scaled according to the BRDF, and this can be used to modulate the lighting contribution.</a:t>
            </a:r>
          </a:p>
          <a:p>
            <a:pPr marL="158750" indent="0">
              <a:buNone/>
            </a:pPr>
            <a:r>
              <a:rPr lang="en-US" dirty="0"/>
              <a:t>This ray contributes to the pixel value when the ray reaches the light (if its weighting has not already reached 0).</a:t>
            </a:r>
          </a:p>
          <a:p>
            <a:pPr marL="158750" indent="0">
              <a:buNone/>
            </a:pPr>
            <a:r>
              <a:rPr lang="en-US" dirty="0"/>
              <a:t>A surface which emits light directly (such as via an ambient term) has that value written back to the pixel, again scaled by the </a:t>
            </a:r>
            <a:r>
              <a:rPr lang="en-US"/>
              <a:t>ray weight.</a:t>
            </a:r>
          </a:p>
          <a:p>
            <a:pPr marL="158750" indent="0">
              <a:buNone/>
            </a:pPr>
            <a:endParaRPr lang="en-US" dirty="0"/>
          </a:p>
        </p:txBody>
      </p:sp>
    </p:spTree>
    <p:extLst>
      <p:ext uri="{BB962C8B-B14F-4D97-AF65-F5344CB8AC3E}">
        <p14:creationId xmlns:p14="http://schemas.microsoft.com/office/powerpoint/2010/main" val="1795188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3dd44743b4_0_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Google Shape;71;g3dd44743b4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dirty="0"/>
              <a:t>Why was ART’s hardware relevant to HPG?</a:t>
            </a:r>
          </a:p>
          <a:p>
            <a:pPr marL="0" lvl="0" indent="0">
              <a:spcBef>
                <a:spcPts val="0"/>
              </a:spcBef>
              <a:spcAft>
                <a:spcPts val="0"/>
              </a:spcAft>
              <a:buNone/>
            </a:pPr>
            <a:r>
              <a:rPr lang="en-GB" dirty="0"/>
              <a:t>HPG and the RTRT conference have discussed fire-and-forget tracing, streaming geometry over rays stored locally, sorting rays for coherency, etc.</a:t>
            </a:r>
          </a:p>
          <a:p>
            <a:pPr marL="0" lvl="0" indent="0">
              <a:spcBef>
                <a:spcPts val="0"/>
              </a:spcBef>
              <a:spcAft>
                <a:spcPts val="0"/>
              </a:spcAft>
              <a:buNone/>
            </a:pPr>
            <a:r>
              <a:rPr lang="en-GB" dirty="0"/>
              <a:t>One oddity was the existence of a floating point frame buffer (on the market six months before a patent got filed for it, which caused some difficulties to the graphics industry).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3dd44743b4_0_1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Google Shape;83;g3dd44743b4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dirty="0"/>
              <a:t>The </a:t>
            </a:r>
            <a:r>
              <a:rPr lang="en-GB" dirty="0" err="1"/>
              <a:t>RenderDrive</a:t>
            </a:r>
            <a:r>
              <a:rPr lang="en-GB" dirty="0"/>
              <a:t> 2000 (first product) was launched in 1998 as a networked ”rendering appliance”, as a 4U rackmount device.</a:t>
            </a:r>
          </a:p>
          <a:p>
            <a:pPr marL="0" lvl="0" indent="0">
              <a:spcBef>
                <a:spcPts val="0"/>
              </a:spcBef>
              <a:spcAft>
                <a:spcPts val="0"/>
              </a:spcAft>
              <a:buNone/>
            </a:pPr>
            <a:r>
              <a:rPr lang="en-GB" dirty="0"/>
              <a:t>In the style of a render farm, it was intended to be used by multiple artists, connected over an ethernet connection via </a:t>
            </a:r>
            <a:r>
              <a:rPr lang="en-GB" dirty="0" err="1"/>
              <a:t>RenderPipe</a:t>
            </a:r>
            <a:r>
              <a:rPr lang="en-GB" dirty="0"/>
              <a:t> software (typically from a Windows NT PC).</a:t>
            </a:r>
          </a:p>
          <a:p>
            <a:pPr marL="0" lvl="0" indent="0">
              <a:spcBef>
                <a:spcPts val="0"/>
              </a:spcBef>
              <a:spcAft>
                <a:spcPts val="0"/>
              </a:spcAft>
              <a:buNone/>
            </a:pPr>
            <a:r>
              <a:rPr lang="en-GB" dirty="0"/>
              <a:t>Launch price was roughly $20,000 – adjusting for inflation, roughly $30,000 by today’s talk.</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3dd44743b4_0_1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Google Shape;83;g3dd44743b4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dirty="0"/>
              <a:t>Inside, there’s effectively an </a:t>
            </a:r>
            <a:r>
              <a:rPr lang="en-GB" dirty="0" err="1"/>
              <a:t>AlphaStation</a:t>
            </a:r>
            <a:r>
              <a:rPr lang="en-GB" dirty="0"/>
              <a:t> motherboard with a 500MHz DEC 21164 CPU, and either 768MB or 1.5GB of RAM.</a:t>
            </a:r>
          </a:p>
          <a:p>
            <a:pPr marL="0" lvl="0" indent="0">
              <a:spcBef>
                <a:spcPts val="0"/>
              </a:spcBef>
              <a:spcAft>
                <a:spcPts val="0"/>
              </a:spcAft>
              <a:buNone/>
            </a:pPr>
            <a:r>
              <a:rPr lang="en-GB" dirty="0"/>
              <a:t>The reason for the Alpha was to allow enough room for multi-million polygon geometry sets with complex shaders – at the time a PC workstation might have had 32MB of RAM.</a:t>
            </a:r>
          </a:p>
          <a:p>
            <a:pPr marL="0" lvl="0" indent="0">
              <a:spcBef>
                <a:spcPts val="0"/>
              </a:spcBef>
              <a:spcAft>
                <a:spcPts val="0"/>
              </a:spcAft>
              <a:buNone/>
            </a:pPr>
            <a:r>
              <a:rPr lang="en-GB" dirty="0"/>
              <a:t>The 4GB HDD was actually 4GB (not 4,000,000 bytes) since it predated the convention of making disks look larger by rounding.</a:t>
            </a:r>
          </a:p>
          <a:p>
            <a:pPr marL="0" lvl="0" indent="0">
              <a:spcBef>
                <a:spcPts val="0"/>
              </a:spcBef>
              <a:spcAft>
                <a:spcPts val="0"/>
              </a:spcAft>
              <a:buNone/>
            </a:pPr>
            <a:r>
              <a:rPr lang="en-GB" dirty="0"/>
              <a:t>There was a 40MB boot SSD – the system actually booted minimally and installed in RAM, then booted there, so it could be turned on more quickly.</a:t>
            </a:r>
            <a:endParaRPr dirty="0"/>
          </a:p>
        </p:txBody>
      </p:sp>
    </p:spTree>
    <p:extLst>
      <p:ext uri="{BB962C8B-B14F-4D97-AF65-F5344CB8AC3E}">
        <p14:creationId xmlns:p14="http://schemas.microsoft.com/office/powerpoint/2010/main" val="1967364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3dd44743b4_0_1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Google Shape;83;g3dd44743b4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dirty="0"/>
              <a:t>The more interesting part of the contents is the custom hardware.</a:t>
            </a:r>
          </a:p>
          <a:p>
            <a:pPr marL="0" lvl="0" indent="0">
              <a:spcBef>
                <a:spcPts val="0"/>
              </a:spcBef>
              <a:spcAft>
                <a:spcPts val="0"/>
              </a:spcAft>
              <a:buNone/>
            </a:pPr>
            <a:r>
              <a:rPr lang="en-GB" dirty="0"/>
              <a:t>There’s a PCI-X daughterboard – PCI-X being a 66MHz, 64-bit version of PCI, not PCI-e.</a:t>
            </a:r>
          </a:p>
          <a:p>
            <a:pPr marL="0" lvl="0" indent="0">
              <a:spcBef>
                <a:spcPts val="0"/>
              </a:spcBef>
              <a:spcAft>
                <a:spcPts val="0"/>
              </a:spcAft>
              <a:buNone/>
            </a:pPr>
            <a:r>
              <a:rPr lang="en-GB" dirty="0"/>
              <a:t>Plugged into that via some repurposed SIMM sockets were 1-4 cards, each of which contain four custom AR250 chips.</a:t>
            </a:r>
            <a:endParaRPr dirty="0"/>
          </a:p>
        </p:txBody>
      </p:sp>
    </p:spTree>
    <p:extLst>
      <p:ext uri="{BB962C8B-B14F-4D97-AF65-F5344CB8AC3E}">
        <p14:creationId xmlns:p14="http://schemas.microsoft.com/office/powerpoint/2010/main" val="1960446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3e6a178249_2_1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Google Shape;142;g3e6a178249_2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dirty="0"/>
              <a:t>Each board with four AR250s had 16MB of 32-bit SDRAM attached to each AR250 (as 2x16 bit chips).</a:t>
            </a:r>
          </a:p>
          <a:p>
            <a:pPr marL="0" lvl="0" indent="0" rtl="0">
              <a:spcBef>
                <a:spcPts val="0"/>
              </a:spcBef>
              <a:spcAft>
                <a:spcPts val="0"/>
              </a:spcAft>
              <a:buNone/>
            </a:pPr>
            <a:r>
              <a:rPr lang="en-GB" dirty="0"/>
              <a:t>Importantly there were LEDs, which simplified debugging – when the flashing lights stopped, the chip had crashed.</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431800" algn="ctr">
              <a:spcBef>
                <a:spcPts val="0"/>
              </a:spcBef>
              <a:spcAft>
                <a:spcPts val="0"/>
              </a:spcAft>
              <a:buSzPts val="3200"/>
              <a:buChar char="●"/>
              <a:defRPr/>
            </a:lvl1pPr>
            <a:lvl2pPr marL="914400" lvl="1" indent="-406400" algn="ctr">
              <a:spcBef>
                <a:spcPts val="1600"/>
              </a:spcBef>
              <a:spcAft>
                <a:spcPts val="0"/>
              </a:spcAft>
              <a:buSzPts val="2800"/>
              <a:buChar char="○"/>
              <a:defRPr/>
            </a:lvl2pPr>
            <a:lvl3pPr marL="1371600" lvl="2" indent="-406400" algn="ctr">
              <a:spcBef>
                <a:spcPts val="1600"/>
              </a:spcBef>
              <a:spcAft>
                <a:spcPts val="0"/>
              </a:spcAft>
              <a:buSzPts val="2800"/>
              <a:buChar char="■"/>
              <a:defRPr/>
            </a:lvl3pPr>
            <a:lvl4pPr marL="1828800" lvl="3" indent="-406400" algn="ctr">
              <a:spcBef>
                <a:spcPts val="1600"/>
              </a:spcBef>
              <a:spcAft>
                <a:spcPts val="0"/>
              </a:spcAft>
              <a:buSzPts val="2800"/>
              <a:buChar char="●"/>
              <a:defRPr/>
            </a:lvl4pPr>
            <a:lvl5pPr marL="2286000" lvl="4" indent="-406400" algn="ctr">
              <a:spcBef>
                <a:spcPts val="1600"/>
              </a:spcBef>
              <a:spcAft>
                <a:spcPts val="0"/>
              </a:spcAft>
              <a:buSzPts val="2800"/>
              <a:buChar char="○"/>
              <a:defRPr/>
            </a:lvl5pPr>
            <a:lvl6pPr marL="2743200" lvl="5" indent="-406400" algn="ctr">
              <a:spcBef>
                <a:spcPts val="1600"/>
              </a:spcBef>
              <a:spcAft>
                <a:spcPts val="0"/>
              </a:spcAft>
              <a:buSzPts val="2800"/>
              <a:buChar char="■"/>
              <a:defRPr/>
            </a:lvl6pPr>
            <a:lvl7pPr marL="3200400" lvl="6" indent="-406400" algn="ctr">
              <a:spcBef>
                <a:spcPts val="1600"/>
              </a:spcBef>
              <a:spcAft>
                <a:spcPts val="0"/>
              </a:spcAft>
              <a:buSzPts val="2800"/>
              <a:buChar char="●"/>
              <a:defRPr/>
            </a:lvl7pPr>
            <a:lvl8pPr marL="3657600" lvl="7" indent="-406400" algn="ctr">
              <a:spcBef>
                <a:spcPts val="1600"/>
              </a:spcBef>
              <a:spcAft>
                <a:spcPts val="0"/>
              </a:spcAft>
              <a:buSzPts val="2800"/>
              <a:buChar char="○"/>
              <a:defRPr/>
            </a:lvl8pPr>
            <a:lvl9pPr marL="4114800" lvl="8" indent="-406400" algn="ctr">
              <a:spcBef>
                <a:spcPts val="1600"/>
              </a:spcBef>
              <a:spcAft>
                <a:spcPts val="1600"/>
              </a:spcAft>
              <a:buSzPts val="28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3600"/>
              <a:buNone/>
              <a:defRPr b="1"/>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431800">
              <a:spcBef>
                <a:spcPts val="0"/>
              </a:spcBef>
              <a:spcAft>
                <a:spcPts val="0"/>
              </a:spcAft>
              <a:buSzPts val="3200"/>
              <a:buChar char="●"/>
              <a:defRPr sz="3200"/>
            </a:lvl1pPr>
            <a:lvl2pPr marL="914400" lvl="1" indent="-406400">
              <a:spcBef>
                <a:spcPts val="1600"/>
              </a:spcBef>
              <a:spcAft>
                <a:spcPts val="0"/>
              </a:spcAft>
              <a:buSzPts val="2800"/>
              <a:buChar char="○"/>
              <a:defRPr sz="2800"/>
            </a:lvl2pPr>
            <a:lvl3pPr marL="1371600" lvl="2" indent="-406400">
              <a:spcBef>
                <a:spcPts val="1600"/>
              </a:spcBef>
              <a:spcAft>
                <a:spcPts val="0"/>
              </a:spcAft>
              <a:buSzPts val="2800"/>
              <a:buChar char="■"/>
              <a:defRPr/>
            </a:lvl3pPr>
            <a:lvl4pPr marL="1828800" lvl="3" indent="-406400">
              <a:spcBef>
                <a:spcPts val="1600"/>
              </a:spcBef>
              <a:spcAft>
                <a:spcPts val="0"/>
              </a:spcAft>
              <a:buSzPts val="2800"/>
              <a:buChar char="●"/>
              <a:defRPr/>
            </a:lvl4pPr>
            <a:lvl5pPr marL="2286000" lvl="4" indent="-406400">
              <a:spcBef>
                <a:spcPts val="1600"/>
              </a:spcBef>
              <a:spcAft>
                <a:spcPts val="0"/>
              </a:spcAft>
              <a:buSzPts val="2800"/>
              <a:buChar char="○"/>
              <a:defRPr/>
            </a:lvl5pPr>
            <a:lvl6pPr marL="2743200" lvl="5" indent="-406400">
              <a:spcBef>
                <a:spcPts val="1600"/>
              </a:spcBef>
              <a:spcAft>
                <a:spcPts val="0"/>
              </a:spcAft>
              <a:buSzPts val="2800"/>
              <a:buChar char="■"/>
              <a:defRPr/>
            </a:lvl6pPr>
            <a:lvl7pPr marL="3200400" lvl="6" indent="-406400">
              <a:spcBef>
                <a:spcPts val="1600"/>
              </a:spcBef>
              <a:spcAft>
                <a:spcPts val="0"/>
              </a:spcAft>
              <a:buSzPts val="2800"/>
              <a:buChar char="●"/>
              <a:defRPr/>
            </a:lvl7pPr>
            <a:lvl8pPr marL="3657600" lvl="7" indent="-406400">
              <a:spcBef>
                <a:spcPts val="1600"/>
              </a:spcBef>
              <a:spcAft>
                <a:spcPts val="0"/>
              </a:spcAft>
              <a:buSzPts val="2800"/>
              <a:buChar char="○"/>
              <a:defRPr/>
            </a:lvl8pPr>
            <a:lvl9pPr marL="4114800" lvl="8" indent="-406400">
              <a:spcBef>
                <a:spcPts val="1600"/>
              </a:spcBef>
              <a:spcAft>
                <a:spcPts val="1600"/>
              </a:spcAft>
              <a:buSzPts val="28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3600"/>
              <a:buNone/>
              <a:defRPr b="1"/>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36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431800">
              <a:spcBef>
                <a:spcPts val="0"/>
              </a:spcBef>
              <a:spcAft>
                <a:spcPts val="0"/>
              </a:spcAft>
              <a:buSzPts val="3200"/>
              <a:buChar char="●"/>
              <a:defRPr/>
            </a:lvl1pPr>
            <a:lvl2pPr marL="914400" lvl="1" indent="-406400">
              <a:spcBef>
                <a:spcPts val="1600"/>
              </a:spcBef>
              <a:spcAft>
                <a:spcPts val="0"/>
              </a:spcAft>
              <a:buSzPts val="2800"/>
              <a:buChar char="○"/>
              <a:defRPr/>
            </a:lvl2pPr>
            <a:lvl3pPr marL="1371600" lvl="2" indent="-406400">
              <a:spcBef>
                <a:spcPts val="1600"/>
              </a:spcBef>
              <a:spcAft>
                <a:spcPts val="0"/>
              </a:spcAft>
              <a:buSzPts val="2800"/>
              <a:buChar char="■"/>
              <a:defRPr/>
            </a:lvl3pPr>
            <a:lvl4pPr marL="1828800" lvl="3" indent="-406400">
              <a:spcBef>
                <a:spcPts val="1600"/>
              </a:spcBef>
              <a:spcAft>
                <a:spcPts val="0"/>
              </a:spcAft>
              <a:buSzPts val="2800"/>
              <a:buChar char="●"/>
              <a:defRPr/>
            </a:lvl4pPr>
            <a:lvl5pPr marL="2286000" lvl="4" indent="-406400">
              <a:spcBef>
                <a:spcPts val="1600"/>
              </a:spcBef>
              <a:spcAft>
                <a:spcPts val="0"/>
              </a:spcAft>
              <a:buSzPts val="2800"/>
              <a:buChar char="○"/>
              <a:defRPr/>
            </a:lvl5pPr>
            <a:lvl6pPr marL="2743200" lvl="5" indent="-406400">
              <a:spcBef>
                <a:spcPts val="1600"/>
              </a:spcBef>
              <a:spcAft>
                <a:spcPts val="0"/>
              </a:spcAft>
              <a:buSzPts val="2800"/>
              <a:buChar char="■"/>
              <a:defRPr/>
            </a:lvl6pPr>
            <a:lvl7pPr marL="3200400" lvl="6" indent="-406400">
              <a:spcBef>
                <a:spcPts val="1600"/>
              </a:spcBef>
              <a:spcAft>
                <a:spcPts val="0"/>
              </a:spcAft>
              <a:buSzPts val="2800"/>
              <a:buChar char="●"/>
              <a:defRPr/>
            </a:lvl7pPr>
            <a:lvl8pPr marL="3657600" lvl="7" indent="-406400">
              <a:spcBef>
                <a:spcPts val="1600"/>
              </a:spcBef>
              <a:spcAft>
                <a:spcPts val="0"/>
              </a:spcAft>
              <a:buSzPts val="2800"/>
              <a:buChar char="○"/>
              <a:defRPr/>
            </a:lvl8pPr>
            <a:lvl9pPr marL="4114800" lvl="8" indent="-406400">
              <a:spcBef>
                <a:spcPts val="1600"/>
              </a:spcBef>
              <a:spcAft>
                <a:spcPts val="1600"/>
              </a:spcAft>
              <a:buSzPts val="28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32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dpi="0" rotWithShape="1">
          <a:blip r:embed="rId13">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rgbClr val="FFFFFF"/>
              </a:buClr>
              <a:buSzPts val="3600"/>
              <a:buNone/>
              <a:defRPr sz="3600">
                <a:solidFill>
                  <a:srgbClr val="FFFFFF"/>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431800">
              <a:lnSpc>
                <a:spcPct val="100000"/>
              </a:lnSpc>
              <a:spcBef>
                <a:spcPts val="0"/>
              </a:spcBef>
              <a:spcAft>
                <a:spcPts val="0"/>
              </a:spcAft>
              <a:buClr>
                <a:srgbClr val="FFFFFF"/>
              </a:buClr>
              <a:buSzPts val="3200"/>
              <a:buChar char="●"/>
              <a:defRPr sz="3200">
                <a:solidFill>
                  <a:srgbClr val="FFFFFF"/>
                </a:solidFill>
              </a:defRPr>
            </a:lvl1pPr>
            <a:lvl2pPr marL="914400" lvl="1" indent="-406400">
              <a:lnSpc>
                <a:spcPct val="100000"/>
              </a:lnSpc>
              <a:spcBef>
                <a:spcPts val="1600"/>
              </a:spcBef>
              <a:spcAft>
                <a:spcPts val="0"/>
              </a:spcAft>
              <a:buClr>
                <a:srgbClr val="FFFFFF"/>
              </a:buClr>
              <a:buSzPts val="2800"/>
              <a:buChar char="○"/>
              <a:defRPr sz="2800">
                <a:solidFill>
                  <a:srgbClr val="FFFFFF"/>
                </a:solidFill>
              </a:defRPr>
            </a:lvl2pPr>
            <a:lvl3pPr marL="1371600" lvl="2" indent="-406400">
              <a:lnSpc>
                <a:spcPct val="100000"/>
              </a:lnSpc>
              <a:spcBef>
                <a:spcPts val="1600"/>
              </a:spcBef>
              <a:spcAft>
                <a:spcPts val="0"/>
              </a:spcAft>
              <a:buClr>
                <a:srgbClr val="FFFFFF"/>
              </a:buClr>
              <a:buSzPts val="2800"/>
              <a:buChar char="■"/>
              <a:defRPr sz="2800">
                <a:solidFill>
                  <a:srgbClr val="FFFFFF"/>
                </a:solidFill>
              </a:defRPr>
            </a:lvl3pPr>
            <a:lvl4pPr marL="1828800" lvl="3" indent="-406400">
              <a:lnSpc>
                <a:spcPct val="100000"/>
              </a:lnSpc>
              <a:spcBef>
                <a:spcPts val="1600"/>
              </a:spcBef>
              <a:spcAft>
                <a:spcPts val="0"/>
              </a:spcAft>
              <a:buClr>
                <a:srgbClr val="FFFFFF"/>
              </a:buClr>
              <a:buSzPts val="2800"/>
              <a:buChar char="●"/>
              <a:defRPr sz="2800">
                <a:solidFill>
                  <a:srgbClr val="FFFFFF"/>
                </a:solidFill>
              </a:defRPr>
            </a:lvl4pPr>
            <a:lvl5pPr marL="2286000" lvl="4" indent="-406400">
              <a:lnSpc>
                <a:spcPct val="100000"/>
              </a:lnSpc>
              <a:spcBef>
                <a:spcPts val="1600"/>
              </a:spcBef>
              <a:spcAft>
                <a:spcPts val="0"/>
              </a:spcAft>
              <a:buClr>
                <a:srgbClr val="FFFFFF"/>
              </a:buClr>
              <a:buSzPts val="2800"/>
              <a:buChar char="○"/>
              <a:defRPr sz="2800">
                <a:solidFill>
                  <a:srgbClr val="FFFFFF"/>
                </a:solidFill>
              </a:defRPr>
            </a:lvl5pPr>
            <a:lvl6pPr marL="2743200" lvl="5" indent="-406400">
              <a:lnSpc>
                <a:spcPct val="100000"/>
              </a:lnSpc>
              <a:spcBef>
                <a:spcPts val="1600"/>
              </a:spcBef>
              <a:spcAft>
                <a:spcPts val="0"/>
              </a:spcAft>
              <a:buClr>
                <a:srgbClr val="FFFFFF"/>
              </a:buClr>
              <a:buSzPts val="2800"/>
              <a:buChar char="■"/>
              <a:defRPr sz="2800">
                <a:solidFill>
                  <a:srgbClr val="FFFFFF"/>
                </a:solidFill>
              </a:defRPr>
            </a:lvl6pPr>
            <a:lvl7pPr marL="3200400" lvl="6" indent="-406400">
              <a:lnSpc>
                <a:spcPct val="100000"/>
              </a:lnSpc>
              <a:spcBef>
                <a:spcPts val="1600"/>
              </a:spcBef>
              <a:spcAft>
                <a:spcPts val="0"/>
              </a:spcAft>
              <a:buClr>
                <a:srgbClr val="FFFFFF"/>
              </a:buClr>
              <a:buSzPts val="2800"/>
              <a:buChar char="●"/>
              <a:defRPr sz="2800">
                <a:solidFill>
                  <a:srgbClr val="FFFFFF"/>
                </a:solidFill>
              </a:defRPr>
            </a:lvl7pPr>
            <a:lvl8pPr marL="3657600" lvl="7" indent="-406400">
              <a:lnSpc>
                <a:spcPct val="100000"/>
              </a:lnSpc>
              <a:spcBef>
                <a:spcPts val="1600"/>
              </a:spcBef>
              <a:spcAft>
                <a:spcPts val="0"/>
              </a:spcAft>
              <a:buClr>
                <a:srgbClr val="FFFFFF"/>
              </a:buClr>
              <a:buSzPts val="2800"/>
              <a:buChar char="○"/>
              <a:defRPr sz="2800">
                <a:solidFill>
                  <a:srgbClr val="FFFFFF"/>
                </a:solidFill>
              </a:defRPr>
            </a:lvl8pPr>
            <a:lvl9pPr marL="4114800" lvl="8" indent="-406400">
              <a:lnSpc>
                <a:spcPct val="100000"/>
              </a:lnSpc>
              <a:spcBef>
                <a:spcPts val="1600"/>
              </a:spcBef>
              <a:spcAft>
                <a:spcPts val="1600"/>
              </a:spcAft>
              <a:buClr>
                <a:srgbClr val="FFFFFF"/>
              </a:buClr>
              <a:buSzPts val="2800"/>
              <a:buChar char="■"/>
              <a:defRPr sz="2800">
                <a:solidFill>
                  <a:srgbClr val="FFFFFF"/>
                </a:solidFill>
              </a:defRPr>
            </a:lvl9pPr>
          </a:lstStyle>
          <a:p>
            <a:endParaRPr dirty="0"/>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14.jp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6.jp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GB"/>
              <a:t>Cold Chips:</a:t>
            </a:r>
            <a:endParaRPr/>
          </a:p>
          <a:p>
            <a:pPr marL="0" lvl="0" indent="0">
              <a:spcBef>
                <a:spcPts val="0"/>
              </a:spcBef>
              <a:spcAft>
                <a:spcPts val="0"/>
              </a:spcAft>
              <a:buNone/>
            </a:pPr>
            <a:r>
              <a:rPr lang="en-GB"/>
              <a:t>ART’s RenderDrive</a:t>
            </a:r>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a:t>Ray tracing hardware from before the GPU</a:t>
            </a:r>
            <a:endParaRPr/>
          </a:p>
        </p:txBody>
      </p:sp>
      <p:pic>
        <p:nvPicPr>
          <p:cNvPr id="4" name="Google Shape;62;p14">
            <a:extLst>
              <a:ext uri="{FF2B5EF4-FFF2-40B4-BE49-F238E27FC236}">
                <a16:creationId xmlns:a16="http://schemas.microsoft.com/office/drawing/2014/main" id="{6D92C056-A26B-1D43-A90D-5135330FAD48}"/>
              </a:ext>
            </a:extLst>
          </p:cNvPr>
          <p:cNvPicPr preferRelativeResize="0"/>
          <p:nvPr/>
        </p:nvPicPr>
        <p:blipFill>
          <a:blip r:embed="rId3">
            <a:alphaModFix/>
          </a:blip>
          <a:stretch>
            <a:fillRect/>
          </a:stretch>
        </p:blipFill>
        <p:spPr>
          <a:xfrm>
            <a:off x="6970119" y="257196"/>
            <a:ext cx="1598050" cy="160802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5"/>
          <p:cNvSpPr txBox="1">
            <a:spLocks noGrp="1"/>
          </p:cNvSpPr>
          <p:nvPr>
            <p:ph type="title"/>
          </p:nvPr>
        </p:nvSpPr>
        <p:spPr>
          <a:xfrm>
            <a:off x="311700" y="154800"/>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dirty="0"/>
              <a:t>AR250 hardware</a:t>
            </a:r>
            <a:endParaRPr dirty="0"/>
          </a:p>
        </p:txBody>
      </p:sp>
      <p:sp>
        <p:nvSpPr>
          <p:cNvPr id="132" name="Google Shape;132;p25"/>
          <p:cNvSpPr/>
          <p:nvPr/>
        </p:nvSpPr>
        <p:spPr>
          <a:xfrm>
            <a:off x="1025288" y="1061545"/>
            <a:ext cx="6079695" cy="3773214"/>
          </a:xfrm>
          <a:prstGeom prst="rect">
            <a:avLst/>
          </a:prstGeom>
          <a:solidFill>
            <a:srgbClr val="B7B7B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3" name="Google Shape;133;p25"/>
          <p:cNvSpPr/>
          <p:nvPr/>
        </p:nvSpPr>
        <p:spPr>
          <a:xfrm rot="16200000">
            <a:off x="-338617" y="2691901"/>
            <a:ext cx="3521167" cy="512303"/>
          </a:xfrm>
          <a:prstGeom prst="rect">
            <a:avLst/>
          </a:prstGeom>
          <a:solidFill>
            <a:srgbClr val="306CA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a:spcBef>
                <a:spcPts val="0"/>
              </a:spcBef>
              <a:spcAft>
                <a:spcPts val="0"/>
              </a:spcAft>
              <a:buNone/>
            </a:pPr>
            <a:r>
              <a:rPr lang="en-GB" sz="2800" dirty="0">
                <a:solidFill>
                  <a:srgbClr val="FFFFFF"/>
                </a:solidFill>
              </a:rPr>
              <a:t>Bus Interface Unit</a:t>
            </a:r>
            <a:endParaRPr sz="2800" dirty="0">
              <a:solidFill>
                <a:srgbClr val="FFFFFF"/>
              </a:solidFill>
            </a:endParaRPr>
          </a:p>
        </p:txBody>
      </p:sp>
      <p:sp>
        <p:nvSpPr>
          <p:cNvPr id="134" name="Google Shape;134;p25"/>
          <p:cNvSpPr/>
          <p:nvPr/>
        </p:nvSpPr>
        <p:spPr>
          <a:xfrm rot="16200000">
            <a:off x="4928109" y="2676905"/>
            <a:ext cx="3523221" cy="536242"/>
          </a:xfrm>
          <a:prstGeom prst="rect">
            <a:avLst/>
          </a:prstGeom>
          <a:solidFill>
            <a:srgbClr val="306CA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800" dirty="0">
                <a:solidFill>
                  <a:srgbClr val="FFFFFF"/>
                </a:solidFill>
              </a:rPr>
              <a:t>SDRAM Controller</a:t>
            </a:r>
            <a:endParaRPr sz="2800" dirty="0">
              <a:solidFill>
                <a:srgbClr val="FFFFFF"/>
              </a:solidFill>
            </a:endParaRPr>
          </a:p>
        </p:txBody>
      </p:sp>
      <p:sp>
        <p:nvSpPr>
          <p:cNvPr id="135" name="Google Shape;135;p25"/>
          <p:cNvSpPr/>
          <p:nvPr/>
        </p:nvSpPr>
        <p:spPr>
          <a:xfrm>
            <a:off x="1818643" y="2181610"/>
            <a:ext cx="4462432" cy="593122"/>
          </a:xfrm>
          <a:prstGeom prst="rect">
            <a:avLst/>
          </a:prstGeom>
          <a:solidFill>
            <a:srgbClr val="306CA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800" dirty="0">
                <a:solidFill>
                  <a:srgbClr val="FFFFFF"/>
                </a:solidFill>
              </a:rPr>
              <a:t>“Arnie” CPU</a:t>
            </a:r>
            <a:endParaRPr sz="2800" dirty="0">
              <a:solidFill>
                <a:srgbClr val="FFFFFF"/>
              </a:solidFill>
            </a:endParaRPr>
          </a:p>
        </p:txBody>
      </p:sp>
      <p:sp>
        <p:nvSpPr>
          <p:cNvPr id="136" name="Google Shape;136;p25"/>
          <p:cNvSpPr/>
          <p:nvPr/>
        </p:nvSpPr>
        <p:spPr>
          <a:xfrm>
            <a:off x="1818643" y="2857848"/>
            <a:ext cx="2749247" cy="1850788"/>
          </a:xfrm>
          <a:prstGeom prst="rect">
            <a:avLst/>
          </a:prstGeom>
          <a:solidFill>
            <a:srgbClr val="306CA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800" dirty="0">
                <a:solidFill>
                  <a:srgbClr val="FFFFFF"/>
                </a:solidFill>
              </a:rPr>
              <a:t>Pipeline parallel</a:t>
            </a:r>
            <a:br>
              <a:rPr lang="en-GB" sz="2800" dirty="0">
                <a:solidFill>
                  <a:srgbClr val="FFFFFF"/>
                </a:solidFill>
              </a:rPr>
            </a:br>
            <a:r>
              <a:rPr lang="en-GB" sz="2800" dirty="0">
                <a:solidFill>
                  <a:srgbClr val="FFFFFF"/>
                </a:solidFill>
              </a:rPr>
              <a:t>ray geometry engine</a:t>
            </a:r>
            <a:endParaRPr sz="2800" dirty="0">
              <a:solidFill>
                <a:srgbClr val="FFFFFF"/>
              </a:solidFill>
            </a:endParaRPr>
          </a:p>
          <a:p>
            <a:pPr marL="0" lvl="0" indent="0" algn="ctr" rtl="0">
              <a:spcBef>
                <a:spcPts val="0"/>
              </a:spcBef>
              <a:spcAft>
                <a:spcPts val="0"/>
              </a:spcAft>
              <a:buNone/>
            </a:pPr>
            <a:endParaRPr sz="1200" dirty="0">
              <a:solidFill>
                <a:srgbClr val="FFFFFF"/>
              </a:solidFill>
            </a:endParaRPr>
          </a:p>
        </p:txBody>
      </p:sp>
      <p:sp>
        <p:nvSpPr>
          <p:cNvPr id="137" name="Google Shape;137;p25"/>
          <p:cNvSpPr/>
          <p:nvPr/>
        </p:nvSpPr>
        <p:spPr>
          <a:xfrm>
            <a:off x="1818643" y="1183416"/>
            <a:ext cx="4462432" cy="915078"/>
          </a:xfrm>
          <a:prstGeom prst="rect">
            <a:avLst/>
          </a:prstGeom>
          <a:solidFill>
            <a:srgbClr val="306CA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800" dirty="0">
                <a:solidFill>
                  <a:srgbClr val="FFFFFF"/>
                </a:solidFill>
              </a:rPr>
              <a:t>Vector Shading</a:t>
            </a:r>
            <a:endParaRPr sz="2800" dirty="0">
              <a:solidFill>
                <a:srgbClr val="FFFFFF"/>
              </a:solidFill>
            </a:endParaRPr>
          </a:p>
          <a:p>
            <a:pPr marL="0" lvl="0" indent="0" algn="ctr" rtl="0">
              <a:spcBef>
                <a:spcPts val="0"/>
              </a:spcBef>
              <a:spcAft>
                <a:spcPts val="0"/>
              </a:spcAft>
              <a:buNone/>
            </a:pPr>
            <a:r>
              <a:rPr lang="en-GB" sz="2800" dirty="0">
                <a:solidFill>
                  <a:srgbClr val="FFFFFF"/>
                </a:solidFill>
              </a:rPr>
              <a:t>Coprocessor</a:t>
            </a:r>
            <a:endParaRPr sz="2800" dirty="0">
              <a:solidFill>
                <a:srgbClr val="FFFFFF"/>
              </a:solidFill>
            </a:endParaRPr>
          </a:p>
        </p:txBody>
      </p:sp>
      <p:sp>
        <p:nvSpPr>
          <p:cNvPr id="138" name="Google Shape;138;p25"/>
          <p:cNvSpPr/>
          <p:nvPr/>
        </p:nvSpPr>
        <p:spPr>
          <a:xfrm>
            <a:off x="4708415" y="3883706"/>
            <a:ext cx="1572660" cy="822931"/>
          </a:xfrm>
          <a:prstGeom prst="rect">
            <a:avLst/>
          </a:prstGeom>
          <a:solidFill>
            <a:srgbClr val="053D6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400" dirty="0">
                <a:solidFill>
                  <a:srgbClr val="FFFFFF"/>
                </a:solidFill>
              </a:rPr>
              <a:t>Ray memory</a:t>
            </a:r>
            <a:endParaRPr sz="2400" dirty="0">
              <a:solidFill>
                <a:srgbClr val="FFFFFF"/>
              </a:solidFill>
            </a:endParaRPr>
          </a:p>
        </p:txBody>
      </p:sp>
      <p:sp>
        <p:nvSpPr>
          <p:cNvPr id="139" name="Google Shape;139;p25"/>
          <p:cNvSpPr/>
          <p:nvPr/>
        </p:nvSpPr>
        <p:spPr>
          <a:xfrm>
            <a:off x="4708414" y="2857848"/>
            <a:ext cx="1572661" cy="942742"/>
          </a:xfrm>
          <a:prstGeom prst="rect">
            <a:avLst/>
          </a:prstGeom>
          <a:solidFill>
            <a:srgbClr val="053D6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400" dirty="0">
                <a:solidFill>
                  <a:srgbClr val="FFFFFF"/>
                </a:solidFill>
              </a:rPr>
              <a:t>Triangle memory</a:t>
            </a:r>
            <a:endParaRPr sz="2400" dirty="0">
              <a:solidFill>
                <a:srgbClr val="FFFFFF"/>
              </a:solidFill>
            </a:endParaRPr>
          </a:p>
        </p:txBody>
      </p:sp>
      <p:sp>
        <p:nvSpPr>
          <p:cNvPr id="13" name="Google Shape;135;p25">
            <a:extLst>
              <a:ext uri="{FF2B5EF4-FFF2-40B4-BE49-F238E27FC236}">
                <a16:creationId xmlns:a16="http://schemas.microsoft.com/office/drawing/2014/main" id="{936D93ED-8C6C-8A41-A300-7149A13D38BA}"/>
              </a:ext>
            </a:extLst>
          </p:cNvPr>
          <p:cNvSpPr/>
          <p:nvPr/>
        </p:nvSpPr>
        <p:spPr>
          <a:xfrm>
            <a:off x="7245506" y="1061545"/>
            <a:ext cx="1566044" cy="1796303"/>
          </a:xfrm>
          <a:prstGeom prst="rect">
            <a:avLst/>
          </a:prstGeom>
          <a:solidFill>
            <a:srgbClr val="306CA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800" dirty="0">
                <a:solidFill>
                  <a:srgbClr val="FFFFFF"/>
                </a:solidFill>
              </a:rPr>
              <a:t>4Mb x16</a:t>
            </a:r>
            <a:br>
              <a:rPr lang="en-GB" sz="2800" dirty="0">
                <a:solidFill>
                  <a:srgbClr val="FFFFFF"/>
                </a:solidFill>
              </a:rPr>
            </a:br>
            <a:r>
              <a:rPr lang="en-GB" sz="2800" dirty="0">
                <a:solidFill>
                  <a:srgbClr val="FFFFFF"/>
                </a:solidFill>
              </a:rPr>
              <a:t>SDRAM</a:t>
            </a:r>
            <a:endParaRPr sz="2800" dirty="0">
              <a:solidFill>
                <a:srgbClr val="FFFFFF"/>
              </a:solidFill>
            </a:endParaRPr>
          </a:p>
        </p:txBody>
      </p:sp>
      <p:sp>
        <p:nvSpPr>
          <p:cNvPr id="14" name="Google Shape;135;p25">
            <a:extLst>
              <a:ext uri="{FF2B5EF4-FFF2-40B4-BE49-F238E27FC236}">
                <a16:creationId xmlns:a16="http://schemas.microsoft.com/office/drawing/2014/main" id="{B4D2AFA2-E044-7B4A-864A-14C7431768D1}"/>
              </a:ext>
            </a:extLst>
          </p:cNvPr>
          <p:cNvSpPr/>
          <p:nvPr/>
        </p:nvSpPr>
        <p:spPr>
          <a:xfrm>
            <a:off x="7245505" y="3026980"/>
            <a:ext cx="1566044" cy="1827564"/>
          </a:xfrm>
          <a:prstGeom prst="rect">
            <a:avLst/>
          </a:prstGeom>
          <a:solidFill>
            <a:srgbClr val="306CA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800" dirty="0">
                <a:solidFill>
                  <a:srgbClr val="FFFFFF"/>
                </a:solidFill>
              </a:rPr>
              <a:t>4Mb x16</a:t>
            </a:r>
            <a:br>
              <a:rPr lang="en-GB" sz="2800" dirty="0">
                <a:solidFill>
                  <a:srgbClr val="FFFFFF"/>
                </a:solidFill>
              </a:rPr>
            </a:br>
            <a:r>
              <a:rPr lang="en-GB" sz="2800" dirty="0">
                <a:solidFill>
                  <a:srgbClr val="FFFFFF"/>
                </a:solidFill>
              </a:rPr>
              <a:t>SDRAM</a:t>
            </a:r>
            <a:endParaRPr sz="2800" dirty="0">
              <a:solidFill>
                <a:srgbClr val="FFFFFF"/>
              </a:solidFill>
            </a:endParaRPr>
          </a:p>
        </p:txBody>
      </p:sp>
      <p:sp>
        <p:nvSpPr>
          <p:cNvPr id="18" name="Google Shape;133;p25">
            <a:extLst>
              <a:ext uri="{FF2B5EF4-FFF2-40B4-BE49-F238E27FC236}">
                <a16:creationId xmlns:a16="http://schemas.microsoft.com/office/drawing/2014/main" id="{6D3ADCB4-3C84-FE43-BACE-84702ADD6631}"/>
              </a:ext>
            </a:extLst>
          </p:cNvPr>
          <p:cNvSpPr/>
          <p:nvPr/>
        </p:nvSpPr>
        <p:spPr>
          <a:xfrm rot="16200000">
            <a:off x="-1315808" y="2634186"/>
            <a:ext cx="3773214" cy="627929"/>
          </a:xfrm>
          <a:prstGeom prst="rect">
            <a:avLst/>
          </a:prstGeom>
          <a:solidFill>
            <a:srgbClr val="306CA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a:spcBef>
                <a:spcPts val="0"/>
              </a:spcBef>
              <a:spcAft>
                <a:spcPts val="0"/>
              </a:spcAft>
              <a:buNone/>
            </a:pPr>
            <a:r>
              <a:rPr lang="en-GB" sz="2800" dirty="0">
                <a:solidFill>
                  <a:srgbClr val="FFFFFF"/>
                </a:solidFill>
              </a:rPr>
              <a:t>PCI-X </a:t>
            </a:r>
            <a:r>
              <a:rPr lang="en-GB" sz="2800" dirty="0" err="1">
                <a:solidFill>
                  <a:srgbClr val="FFFFFF"/>
                </a:solidFill>
              </a:rPr>
              <a:t>daugherboard</a:t>
            </a:r>
            <a:endParaRPr sz="2800" dirty="0">
              <a:solidFill>
                <a:srgbClr val="FFFF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0"/>
          <p:cNvSpPr txBox="1">
            <a:spLocks noGrp="1"/>
          </p:cNvSpPr>
          <p:nvPr>
            <p:ph type="title"/>
          </p:nvPr>
        </p:nvSpPr>
        <p:spPr>
          <a:xfrm>
            <a:off x="311700" y="446400"/>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dirty="0"/>
              <a:t>Distributed fire-and-forget</a:t>
            </a:r>
            <a:endParaRPr dirty="0"/>
          </a:p>
        </p:txBody>
      </p:sp>
      <p:sp>
        <p:nvSpPr>
          <p:cNvPr id="101" name="Google Shape;101;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a:spcBef>
                <a:spcPts val="1600"/>
              </a:spcBef>
            </a:pPr>
            <a:r>
              <a:rPr lang="en-GB" dirty="0"/>
              <a:t>Rays live in AR250 memory</a:t>
            </a:r>
          </a:p>
          <a:p>
            <a:pPr>
              <a:spcBef>
                <a:spcPts val="1600"/>
              </a:spcBef>
            </a:pPr>
            <a:r>
              <a:rPr lang="en-GB" dirty="0"/>
              <a:t>Rays contribute additively to pixels</a:t>
            </a:r>
          </a:p>
          <a:p>
            <a:pPr>
              <a:spcBef>
                <a:spcPts val="1600"/>
              </a:spcBef>
            </a:pPr>
            <a:r>
              <a:rPr lang="en-GB" dirty="0"/>
              <a:t>Geometry streamed over rays on demand</a:t>
            </a:r>
          </a:p>
          <a:p>
            <a:pPr>
              <a:spcBef>
                <a:spcPts val="1600"/>
              </a:spcBef>
            </a:pPr>
            <a:r>
              <a:rPr lang="en-GB" dirty="0"/>
              <a:t>BVH traversal distributed over AR250s</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1"/>
          <p:cNvSpPr txBox="1">
            <a:spLocks noGrp="1"/>
          </p:cNvSpPr>
          <p:nvPr>
            <p:ph type="title"/>
          </p:nvPr>
        </p:nvSpPr>
        <p:spPr>
          <a:xfrm>
            <a:off x="311700" y="446400"/>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dirty="0"/>
              <a:t>AR250 ray intersection</a:t>
            </a:r>
            <a:endParaRPr dirty="0"/>
          </a:p>
        </p:txBody>
      </p:sp>
      <p:sp>
        <p:nvSpPr>
          <p:cNvPr id="107" name="Google Shape;107;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a:spcBef>
                <a:spcPts val="1600"/>
              </a:spcBef>
            </a:pPr>
            <a:r>
              <a:rPr lang="en-GB" dirty="0"/>
              <a:t>Rays checked against 6 primitives in //</a:t>
            </a:r>
          </a:p>
          <a:p>
            <a:pPr>
              <a:spcBef>
                <a:spcPts val="1600"/>
              </a:spcBef>
            </a:pPr>
            <a:r>
              <a:rPr lang="en-GB" dirty="0"/>
              <a:t>Triangle (geometry)</a:t>
            </a:r>
          </a:p>
          <a:p>
            <a:pPr>
              <a:spcBef>
                <a:spcPts val="1600"/>
              </a:spcBef>
            </a:pPr>
            <a:r>
              <a:rPr lang="en-GB" dirty="0" err="1"/>
              <a:t>Parallogram</a:t>
            </a:r>
            <a:r>
              <a:rPr lang="en-GB" dirty="0"/>
              <a:t> (BVH)</a:t>
            </a:r>
          </a:p>
          <a:p>
            <a:pPr>
              <a:spcBef>
                <a:spcPts val="1600"/>
              </a:spcBef>
            </a:pPr>
            <a:r>
              <a:rPr lang="en-GB" dirty="0"/>
              <a:t>Segment (useless)</a:t>
            </a:r>
            <a:endParaRPr dirty="0"/>
          </a:p>
        </p:txBody>
      </p:sp>
      <p:sp>
        <p:nvSpPr>
          <p:cNvPr id="2" name="Triangle 1">
            <a:extLst>
              <a:ext uri="{FF2B5EF4-FFF2-40B4-BE49-F238E27FC236}">
                <a16:creationId xmlns:a16="http://schemas.microsoft.com/office/drawing/2014/main" id="{FE630519-382F-1C4B-8147-130A833755AB}"/>
              </a:ext>
            </a:extLst>
          </p:cNvPr>
          <p:cNvSpPr/>
          <p:nvPr/>
        </p:nvSpPr>
        <p:spPr>
          <a:xfrm>
            <a:off x="5784112" y="2179674"/>
            <a:ext cx="786809" cy="43593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arallelogram 2">
            <a:extLst>
              <a:ext uri="{FF2B5EF4-FFF2-40B4-BE49-F238E27FC236}">
                <a16:creationId xmlns:a16="http://schemas.microsoft.com/office/drawing/2014/main" id="{F09D1EAA-43D5-F146-93D9-D5BA9EE96CA2}"/>
              </a:ext>
            </a:extLst>
          </p:cNvPr>
          <p:cNvSpPr/>
          <p:nvPr/>
        </p:nvSpPr>
        <p:spPr>
          <a:xfrm>
            <a:off x="5784112" y="2828260"/>
            <a:ext cx="956930" cy="489098"/>
          </a:xfrm>
          <a:prstGeom prst="parallelogram">
            <a:avLst>
              <a:gd name="adj" fmla="val 836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e 3">
            <a:extLst>
              <a:ext uri="{FF2B5EF4-FFF2-40B4-BE49-F238E27FC236}">
                <a16:creationId xmlns:a16="http://schemas.microsoft.com/office/drawing/2014/main" id="{4ABBCF2A-7A7B-2840-A7AC-A1BD1C672454}"/>
              </a:ext>
            </a:extLst>
          </p:cNvPr>
          <p:cNvSpPr/>
          <p:nvPr/>
        </p:nvSpPr>
        <p:spPr>
          <a:xfrm>
            <a:off x="5784112" y="3604437"/>
            <a:ext cx="988828" cy="616689"/>
          </a:xfrm>
          <a:prstGeom prst="pie">
            <a:avLst>
              <a:gd name="adj1" fmla="val 10179933"/>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112929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1"/>
          <p:cNvSpPr txBox="1">
            <a:spLocks noGrp="1"/>
          </p:cNvSpPr>
          <p:nvPr>
            <p:ph type="title"/>
          </p:nvPr>
        </p:nvSpPr>
        <p:spPr>
          <a:xfrm>
            <a:off x="311700" y="446400"/>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dirty="0"/>
              <a:t>AR250 ray representation</a:t>
            </a:r>
            <a:endParaRPr dirty="0"/>
          </a:p>
        </p:txBody>
      </p:sp>
      <p:sp>
        <p:nvSpPr>
          <p:cNvPr id="107" name="Google Shape;107;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a:spcBef>
                <a:spcPts val="1600"/>
              </a:spcBef>
            </a:pPr>
            <a:r>
              <a:rPr lang="en-GB" dirty="0"/>
              <a:t>Ray id (origin pixel)</a:t>
            </a:r>
          </a:p>
          <a:p>
            <a:pPr>
              <a:spcBef>
                <a:spcPts val="1600"/>
              </a:spcBef>
            </a:pPr>
            <a:r>
              <a:rPr lang="en-GB" dirty="0"/>
              <a:t>Colour weighting (RGB)</a:t>
            </a:r>
          </a:p>
          <a:p>
            <a:pPr>
              <a:spcBef>
                <a:spcPts val="1600"/>
              </a:spcBef>
            </a:pPr>
            <a:r>
              <a:rPr lang="en-GB" dirty="0"/>
              <a:t>Vector origin, direction</a:t>
            </a:r>
          </a:p>
          <a:p>
            <a:pPr>
              <a:spcBef>
                <a:spcPts val="1600"/>
              </a:spcBef>
            </a:pPr>
            <a:r>
              <a:rPr lang="en-GB" dirty="0"/>
              <a:t>Float </a:t>
            </a:r>
            <a:r>
              <a:rPr lang="en-GB" b="1" i="1" dirty="0">
                <a:solidFill>
                  <a:srgbClr val="00B0F0"/>
                </a:solidFill>
              </a:rPr>
              <a:t>lambda</a:t>
            </a:r>
            <a:r>
              <a:rPr lang="en-GB" dirty="0"/>
              <a:t>, </a:t>
            </a:r>
            <a:r>
              <a:rPr lang="en-GB" b="1" i="1" dirty="0" err="1">
                <a:solidFill>
                  <a:srgbClr val="00B0F0"/>
                </a:solidFill>
              </a:rPr>
              <a:t>hitU</a:t>
            </a:r>
            <a:r>
              <a:rPr lang="en-GB" dirty="0"/>
              <a:t>, </a:t>
            </a:r>
            <a:r>
              <a:rPr lang="en-GB" b="1" i="1" dirty="0" err="1">
                <a:solidFill>
                  <a:srgbClr val="00B0F0"/>
                </a:solidFill>
              </a:rPr>
              <a:t>hitV</a:t>
            </a:r>
            <a:endParaRPr lang="en-GB" b="1" i="1" dirty="0">
              <a:solidFill>
                <a:srgbClr val="00B0F0"/>
              </a:solidFill>
            </a:endParaRPr>
          </a:p>
          <a:p>
            <a:pPr>
              <a:spcBef>
                <a:spcPts val="1600"/>
              </a:spcBef>
            </a:pPr>
            <a:r>
              <a:rPr lang="en-GB" dirty="0"/>
              <a:t>Id </a:t>
            </a:r>
            <a:r>
              <a:rPr lang="en-GB" b="1" i="1" dirty="0" err="1">
                <a:solidFill>
                  <a:srgbClr val="00B0F0"/>
                </a:solidFill>
              </a:rPr>
              <a:t>hitSurface</a:t>
            </a:r>
            <a:r>
              <a:rPr lang="en-GB" dirty="0"/>
              <a:t>, </a:t>
            </a:r>
            <a:r>
              <a:rPr lang="en-GB" dirty="0" err="1"/>
              <a:t>fromSurface</a:t>
            </a:r>
            <a:endParaRPr lang="en-GB"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1"/>
          <p:cNvSpPr txBox="1">
            <a:spLocks noGrp="1"/>
          </p:cNvSpPr>
          <p:nvPr>
            <p:ph type="title"/>
          </p:nvPr>
        </p:nvSpPr>
        <p:spPr>
          <a:xfrm>
            <a:off x="311700" y="446400"/>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dirty="0"/>
              <a:t>Ray selection</a:t>
            </a:r>
            <a:endParaRPr dirty="0"/>
          </a:p>
        </p:txBody>
      </p:sp>
      <p:sp>
        <p:nvSpPr>
          <p:cNvPr id="107" name="Google Shape;107;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a:spcBef>
                <a:spcPts val="1600"/>
              </a:spcBef>
            </a:pPr>
            <a:r>
              <a:rPr lang="en-GB" dirty="0"/>
              <a:t>All AR250s intersect BVH top level</a:t>
            </a:r>
          </a:p>
          <a:p>
            <a:pPr lvl="1"/>
            <a:r>
              <a:rPr lang="en-GB" dirty="0"/>
              <a:t>Cached locally, retain top level</a:t>
            </a:r>
          </a:p>
          <a:p>
            <a:pPr>
              <a:spcBef>
                <a:spcPts val="1600"/>
              </a:spcBef>
            </a:pPr>
            <a:r>
              <a:rPr lang="en-GB" dirty="0"/>
              <a:t>Compact intersected rays on stack</a:t>
            </a:r>
          </a:p>
          <a:p>
            <a:pPr>
              <a:spcBef>
                <a:spcPts val="1600"/>
              </a:spcBef>
            </a:pPr>
            <a:r>
              <a:rPr lang="en-GB" dirty="0"/>
              <a:t>Each AR250 flags any hit</a:t>
            </a:r>
          </a:p>
          <a:p>
            <a:pPr>
              <a:spcBef>
                <a:spcPts val="1600"/>
              </a:spcBef>
            </a:pPr>
            <a:r>
              <a:rPr lang="en-GB" dirty="0"/>
              <a:t>Geometry broadcast from host on demand</a:t>
            </a:r>
          </a:p>
        </p:txBody>
      </p:sp>
    </p:spTree>
    <p:extLst>
      <p:ext uri="{BB962C8B-B14F-4D97-AF65-F5344CB8AC3E}">
        <p14:creationId xmlns:p14="http://schemas.microsoft.com/office/powerpoint/2010/main" val="22857997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1"/>
          <p:cNvSpPr txBox="1">
            <a:spLocks noGrp="1"/>
          </p:cNvSpPr>
          <p:nvPr>
            <p:ph type="title"/>
          </p:nvPr>
        </p:nvSpPr>
        <p:spPr>
          <a:xfrm>
            <a:off x="311700" y="446400"/>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dirty="0"/>
              <a:t>BVH traversal: top level</a:t>
            </a:r>
            <a:endParaRPr dirty="0"/>
          </a:p>
        </p:txBody>
      </p:sp>
      <p:sp>
        <p:nvSpPr>
          <p:cNvPr id="4" name="Rectangle 3">
            <a:extLst>
              <a:ext uri="{FF2B5EF4-FFF2-40B4-BE49-F238E27FC236}">
                <a16:creationId xmlns:a16="http://schemas.microsoft.com/office/drawing/2014/main" id="{5B8166FC-65CE-414E-B688-3C093F91A069}"/>
              </a:ext>
            </a:extLst>
          </p:cNvPr>
          <p:cNvSpPr/>
          <p:nvPr/>
        </p:nvSpPr>
        <p:spPr>
          <a:xfrm>
            <a:off x="311700" y="1329069"/>
            <a:ext cx="1360967" cy="531628"/>
          </a:xfrm>
          <a:prstGeom prst="rect">
            <a:avLst/>
          </a:prstGeom>
          <a:solidFill>
            <a:srgbClr val="306CA4"/>
          </a:solidFill>
          <a:ln>
            <a:solidFill>
              <a:srgbClr val="306C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AR250</a:t>
            </a:r>
          </a:p>
        </p:txBody>
      </p:sp>
      <p:sp>
        <p:nvSpPr>
          <p:cNvPr id="7" name="Rectangle 6">
            <a:extLst>
              <a:ext uri="{FF2B5EF4-FFF2-40B4-BE49-F238E27FC236}">
                <a16:creationId xmlns:a16="http://schemas.microsoft.com/office/drawing/2014/main" id="{F1BCEC3B-B4A9-FD46-9465-75556D0208D1}"/>
              </a:ext>
            </a:extLst>
          </p:cNvPr>
          <p:cNvSpPr/>
          <p:nvPr/>
        </p:nvSpPr>
        <p:spPr>
          <a:xfrm>
            <a:off x="1761272" y="1329069"/>
            <a:ext cx="1360967" cy="531628"/>
          </a:xfrm>
          <a:prstGeom prst="rect">
            <a:avLst/>
          </a:prstGeom>
          <a:solidFill>
            <a:srgbClr val="306CA4"/>
          </a:solidFill>
          <a:ln>
            <a:solidFill>
              <a:srgbClr val="306C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AR250</a:t>
            </a:r>
          </a:p>
        </p:txBody>
      </p:sp>
      <p:sp>
        <p:nvSpPr>
          <p:cNvPr id="8" name="Rectangle 7">
            <a:extLst>
              <a:ext uri="{FF2B5EF4-FFF2-40B4-BE49-F238E27FC236}">
                <a16:creationId xmlns:a16="http://schemas.microsoft.com/office/drawing/2014/main" id="{6168720F-BAE6-6745-B5F0-16A2067B3556}"/>
              </a:ext>
            </a:extLst>
          </p:cNvPr>
          <p:cNvSpPr/>
          <p:nvPr/>
        </p:nvSpPr>
        <p:spPr>
          <a:xfrm>
            <a:off x="3211033" y="1329069"/>
            <a:ext cx="1360967" cy="531628"/>
          </a:xfrm>
          <a:prstGeom prst="rect">
            <a:avLst/>
          </a:prstGeom>
          <a:solidFill>
            <a:srgbClr val="306CA4"/>
          </a:solidFill>
          <a:ln>
            <a:solidFill>
              <a:srgbClr val="306C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AR250</a:t>
            </a:r>
          </a:p>
        </p:txBody>
      </p:sp>
      <p:sp>
        <p:nvSpPr>
          <p:cNvPr id="9" name="Rectangle 8">
            <a:extLst>
              <a:ext uri="{FF2B5EF4-FFF2-40B4-BE49-F238E27FC236}">
                <a16:creationId xmlns:a16="http://schemas.microsoft.com/office/drawing/2014/main" id="{EC47AD68-0F9E-7348-898F-E94082586105}"/>
              </a:ext>
            </a:extLst>
          </p:cNvPr>
          <p:cNvSpPr/>
          <p:nvPr/>
        </p:nvSpPr>
        <p:spPr>
          <a:xfrm>
            <a:off x="4660794" y="1329069"/>
            <a:ext cx="1360967" cy="531628"/>
          </a:xfrm>
          <a:prstGeom prst="rect">
            <a:avLst/>
          </a:prstGeom>
          <a:solidFill>
            <a:srgbClr val="306CA4"/>
          </a:solidFill>
          <a:ln>
            <a:solidFill>
              <a:srgbClr val="306C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AR250</a:t>
            </a:r>
          </a:p>
        </p:txBody>
      </p:sp>
      <p:sp>
        <p:nvSpPr>
          <p:cNvPr id="10" name="Rectangle 9">
            <a:extLst>
              <a:ext uri="{FF2B5EF4-FFF2-40B4-BE49-F238E27FC236}">
                <a16:creationId xmlns:a16="http://schemas.microsoft.com/office/drawing/2014/main" id="{6E28E3A5-A330-D34F-91E2-27E0D24F5133}"/>
              </a:ext>
            </a:extLst>
          </p:cNvPr>
          <p:cNvSpPr/>
          <p:nvPr/>
        </p:nvSpPr>
        <p:spPr>
          <a:xfrm>
            <a:off x="6822370" y="641769"/>
            <a:ext cx="1360967" cy="531628"/>
          </a:xfrm>
          <a:prstGeom prst="rect">
            <a:avLst/>
          </a:prstGeom>
          <a:solidFill>
            <a:srgbClr val="306CA4"/>
          </a:solidFill>
          <a:ln>
            <a:solidFill>
              <a:srgbClr val="306C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Host</a:t>
            </a:r>
          </a:p>
        </p:txBody>
      </p:sp>
      <p:sp>
        <p:nvSpPr>
          <p:cNvPr id="5" name="Rectangle 4">
            <a:extLst>
              <a:ext uri="{FF2B5EF4-FFF2-40B4-BE49-F238E27FC236}">
                <a16:creationId xmlns:a16="http://schemas.microsoft.com/office/drawing/2014/main" id="{ED75A551-02E4-5F4C-8DA5-D6709B443ED6}"/>
              </a:ext>
            </a:extLst>
          </p:cNvPr>
          <p:cNvSpPr/>
          <p:nvPr/>
        </p:nvSpPr>
        <p:spPr>
          <a:xfrm>
            <a:off x="311700" y="2020186"/>
            <a:ext cx="1360967" cy="1275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F806C09-3F8E-3C45-B3AD-D5C4F6D6C077}"/>
              </a:ext>
            </a:extLst>
          </p:cNvPr>
          <p:cNvSpPr/>
          <p:nvPr/>
        </p:nvSpPr>
        <p:spPr>
          <a:xfrm>
            <a:off x="311699" y="2211574"/>
            <a:ext cx="1360967" cy="1275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78BB55B-BFC6-8445-8B5F-EE039C3BBA2D}"/>
              </a:ext>
            </a:extLst>
          </p:cNvPr>
          <p:cNvSpPr/>
          <p:nvPr/>
        </p:nvSpPr>
        <p:spPr>
          <a:xfrm>
            <a:off x="311698" y="2402962"/>
            <a:ext cx="1360967" cy="1275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EAFBD53-9E0C-124B-BE43-C24AB2154192}"/>
              </a:ext>
            </a:extLst>
          </p:cNvPr>
          <p:cNvSpPr/>
          <p:nvPr/>
        </p:nvSpPr>
        <p:spPr>
          <a:xfrm>
            <a:off x="311697" y="2594350"/>
            <a:ext cx="1360967" cy="1275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49D22BE-F20A-2348-AF80-9B17FC4E7C9A}"/>
              </a:ext>
            </a:extLst>
          </p:cNvPr>
          <p:cNvSpPr/>
          <p:nvPr/>
        </p:nvSpPr>
        <p:spPr>
          <a:xfrm>
            <a:off x="1761266" y="2020186"/>
            <a:ext cx="1360967" cy="1275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0BD16DE-74C8-4941-8E90-65482D2A43C6}"/>
              </a:ext>
            </a:extLst>
          </p:cNvPr>
          <p:cNvSpPr/>
          <p:nvPr/>
        </p:nvSpPr>
        <p:spPr>
          <a:xfrm>
            <a:off x="1761265" y="2211574"/>
            <a:ext cx="1360967" cy="1275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ED34363-864B-C243-B762-6CD11F9215AD}"/>
              </a:ext>
            </a:extLst>
          </p:cNvPr>
          <p:cNvSpPr/>
          <p:nvPr/>
        </p:nvSpPr>
        <p:spPr>
          <a:xfrm>
            <a:off x="1761264" y="2402962"/>
            <a:ext cx="1360967" cy="1275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E28F71-816E-1244-86DB-E172A70192D2}"/>
              </a:ext>
            </a:extLst>
          </p:cNvPr>
          <p:cNvSpPr/>
          <p:nvPr/>
        </p:nvSpPr>
        <p:spPr>
          <a:xfrm>
            <a:off x="1761263" y="2594350"/>
            <a:ext cx="1360967" cy="1275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D9E60A7-15A0-3443-A815-75896302ED98}"/>
              </a:ext>
            </a:extLst>
          </p:cNvPr>
          <p:cNvSpPr/>
          <p:nvPr/>
        </p:nvSpPr>
        <p:spPr>
          <a:xfrm>
            <a:off x="3211033" y="2020186"/>
            <a:ext cx="1360967" cy="1275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B3005A2-EE02-204C-A1F8-F09496FBB373}"/>
              </a:ext>
            </a:extLst>
          </p:cNvPr>
          <p:cNvSpPr/>
          <p:nvPr/>
        </p:nvSpPr>
        <p:spPr>
          <a:xfrm>
            <a:off x="3211032" y="2211574"/>
            <a:ext cx="1360967" cy="1275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286027A-97DC-9648-B42A-54524B809051}"/>
              </a:ext>
            </a:extLst>
          </p:cNvPr>
          <p:cNvSpPr/>
          <p:nvPr/>
        </p:nvSpPr>
        <p:spPr>
          <a:xfrm>
            <a:off x="3211031" y="2402962"/>
            <a:ext cx="1360967" cy="1275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04819F1-A0C8-FE45-8601-383D2683B4EB}"/>
              </a:ext>
            </a:extLst>
          </p:cNvPr>
          <p:cNvSpPr/>
          <p:nvPr/>
        </p:nvSpPr>
        <p:spPr>
          <a:xfrm>
            <a:off x="3211030" y="2594350"/>
            <a:ext cx="1360967" cy="1275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98D21B3-BCB1-904C-8531-74FBB6F701AD}"/>
              </a:ext>
            </a:extLst>
          </p:cNvPr>
          <p:cNvSpPr/>
          <p:nvPr/>
        </p:nvSpPr>
        <p:spPr>
          <a:xfrm>
            <a:off x="4660797" y="2020186"/>
            <a:ext cx="1360967" cy="1275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9603CA6-FD57-EE48-8F78-945DF30D5EF2}"/>
              </a:ext>
            </a:extLst>
          </p:cNvPr>
          <p:cNvSpPr/>
          <p:nvPr/>
        </p:nvSpPr>
        <p:spPr>
          <a:xfrm>
            <a:off x="4660796" y="2211574"/>
            <a:ext cx="1360967" cy="1275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ADA9B13-EDDD-EB4B-8073-07B9148568DA}"/>
              </a:ext>
            </a:extLst>
          </p:cNvPr>
          <p:cNvSpPr/>
          <p:nvPr/>
        </p:nvSpPr>
        <p:spPr>
          <a:xfrm>
            <a:off x="4660795" y="2402962"/>
            <a:ext cx="1360967" cy="1275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6621B64-8337-9545-BC02-1290F5B914F5}"/>
              </a:ext>
            </a:extLst>
          </p:cNvPr>
          <p:cNvSpPr/>
          <p:nvPr/>
        </p:nvSpPr>
        <p:spPr>
          <a:xfrm>
            <a:off x="4660794" y="2594350"/>
            <a:ext cx="1360967" cy="1275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ube 5">
            <a:extLst>
              <a:ext uri="{FF2B5EF4-FFF2-40B4-BE49-F238E27FC236}">
                <a16:creationId xmlns:a16="http://schemas.microsoft.com/office/drawing/2014/main" id="{154C7B64-CA48-FA42-954F-4BE655A3DC4D}"/>
              </a:ext>
            </a:extLst>
          </p:cNvPr>
          <p:cNvSpPr/>
          <p:nvPr/>
        </p:nvSpPr>
        <p:spPr>
          <a:xfrm>
            <a:off x="7630447" y="1669312"/>
            <a:ext cx="786810" cy="712385"/>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ube 27">
            <a:extLst>
              <a:ext uri="{FF2B5EF4-FFF2-40B4-BE49-F238E27FC236}">
                <a16:creationId xmlns:a16="http://schemas.microsoft.com/office/drawing/2014/main" id="{9D046256-076E-E249-811A-FB54235ADC04}"/>
              </a:ext>
            </a:extLst>
          </p:cNvPr>
          <p:cNvSpPr/>
          <p:nvPr/>
        </p:nvSpPr>
        <p:spPr>
          <a:xfrm>
            <a:off x="7038568" y="3253563"/>
            <a:ext cx="591879" cy="336434"/>
          </a:xfrm>
          <a:prstGeom prst="cube">
            <a:avLst/>
          </a:prstGeom>
          <a:solidFill>
            <a:srgbClr val="306C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ube 28">
            <a:extLst>
              <a:ext uri="{FF2B5EF4-FFF2-40B4-BE49-F238E27FC236}">
                <a16:creationId xmlns:a16="http://schemas.microsoft.com/office/drawing/2014/main" id="{0E1A475D-38F3-5B44-9353-7DCC236B7A4C}"/>
              </a:ext>
            </a:extLst>
          </p:cNvPr>
          <p:cNvSpPr/>
          <p:nvPr/>
        </p:nvSpPr>
        <p:spPr>
          <a:xfrm>
            <a:off x="7630447" y="2828133"/>
            <a:ext cx="524729" cy="416577"/>
          </a:xfrm>
          <a:prstGeom prst="cube">
            <a:avLst/>
          </a:prstGeom>
          <a:solidFill>
            <a:srgbClr val="306C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ube 30">
            <a:extLst>
              <a:ext uri="{FF2B5EF4-FFF2-40B4-BE49-F238E27FC236}">
                <a16:creationId xmlns:a16="http://schemas.microsoft.com/office/drawing/2014/main" id="{85156AD9-5E27-9049-9674-BF0AE373C4E7}"/>
              </a:ext>
            </a:extLst>
          </p:cNvPr>
          <p:cNvSpPr/>
          <p:nvPr/>
        </p:nvSpPr>
        <p:spPr>
          <a:xfrm>
            <a:off x="6949964" y="3905150"/>
            <a:ext cx="248282" cy="273445"/>
          </a:xfrm>
          <a:prstGeom prst="cube">
            <a:avLst/>
          </a:prstGeom>
          <a:solidFill>
            <a:srgbClr val="306C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ube 31">
            <a:extLst>
              <a:ext uri="{FF2B5EF4-FFF2-40B4-BE49-F238E27FC236}">
                <a16:creationId xmlns:a16="http://schemas.microsoft.com/office/drawing/2014/main" id="{39126688-AC6C-F046-8813-08337CF77477}"/>
              </a:ext>
            </a:extLst>
          </p:cNvPr>
          <p:cNvSpPr/>
          <p:nvPr/>
        </p:nvSpPr>
        <p:spPr>
          <a:xfrm>
            <a:off x="7478047" y="3944136"/>
            <a:ext cx="152400" cy="213198"/>
          </a:xfrm>
          <a:prstGeom prst="cube">
            <a:avLst/>
          </a:prstGeom>
          <a:solidFill>
            <a:srgbClr val="306C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iangle 10">
            <a:extLst>
              <a:ext uri="{FF2B5EF4-FFF2-40B4-BE49-F238E27FC236}">
                <a16:creationId xmlns:a16="http://schemas.microsoft.com/office/drawing/2014/main" id="{1E81F9D0-72F2-5545-831D-FEACB443C7D0}"/>
              </a:ext>
            </a:extLst>
          </p:cNvPr>
          <p:cNvSpPr/>
          <p:nvPr/>
        </p:nvSpPr>
        <p:spPr>
          <a:xfrm>
            <a:off x="6949964" y="4461863"/>
            <a:ext cx="88604" cy="155672"/>
          </a:xfrm>
          <a:prstGeom prst="triangle">
            <a:avLst/>
          </a:prstGeom>
          <a:solidFill>
            <a:srgbClr val="306C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iangle 34">
            <a:extLst>
              <a:ext uri="{FF2B5EF4-FFF2-40B4-BE49-F238E27FC236}">
                <a16:creationId xmlns:a16="http://schemas.microsoft.com/office/drawing/2014/main" id="{D926DD2B-BD05-1C4F-BD7A-33C6CF9EB1B6}"/>
              </a:ext>
            </a:extLst>
          </p:cNvPr>
          <p:cNvSpPr/>
          <p:nvPr/>
        </p:nvSpPr>
        <p:spPr>
          <a:xfrm rot="1875311">
            <a:off x="7102364" y="4614263"/>
            <a:ext cx="88604" cy="155672"/>
          </a:xfrm>
          <a:prstGeom prst="triangle">
            <a:avLst/>
          </a:prstGeom>
          <a:solidFill>
            <a:srgbClr val="306C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iangle 35">
            <a:extLst>
              <a:ext uri="{FF2B5EF4-FFF2-40B4-BE49-F238E27FC236}">
                <a16:creationId xmlns:a16="http://schemas.microsoft.com/office/drawing/2014/main" id="{6CCE310D-D6BA-3E4B-BA4A-EAE78DCFFB94}"/>
              </a:ext>
            </a:extLst>
          </p:cNvPr>
          <p:cNvSpPr/>
          <p:nvPr/>
        </p:nvSpPr>
        <p:spPr>
          <a:xfrm rot="18694121">
            <a:off x="7254764" y="4766663"/>
            <a:ext cx="88604" cy="155672"/>
          </a:xfrm>
          <a:prstGeom prst="triangle">
            <a:avLst/>
          </a:prstGeom>
          <a:solidFill>
            <a:srgbClr val="306C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iangle 36">
            <a:extLst>
              <a:ext uri="{FF2B5EF4-FFF2-40B4-BE49-F238E27FC236}">
                <a16:creationId xmlns:a16="http://schemas.microsoft.com/office/drawing/2014/main" id="{ED16EAC3-0C04-B84A-A424-86941212BB5F}"/>
              </a:ext>
            </a:extLst>
          </p:cNvPr>
          <p:cNvSpPr/>
          <p:nvPr/>
        </p:nvSpPr>
        <p:spPr>
          <a:xfrm>
            <a:off x="6920582" y="4781625"/>
            <a:ext cx="88604" cy="155672"/>
          </a:xfrm>
          <a:prstGeom prst="triangle">
            <a:avLst/>
          </a:prstGeom>
          <a:solidFill>
            <a:srgbClr val="306C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87562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1"/>
          <p:cNvSpPr txBox="1">
            <a:spLocks noGrp="1"/>
          </p:cNvSpPr>
          <p:nvPr>
            <p:ph type="title"/>
          </p:nvPr>
        </p:nvSpPr>
        <p:spPr>
          <a:xfrm>
            <a:off x="311700" y="446400"/>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dirty="0"/>
              <a:t>BVH traversal: intersection</a:t>
            </a:r>
            <a:endParaRPr dirty="0"/>
          </a:p>
        </p:txBody>
      </p:sp>
      <p:sp>
        <p:nvSpPr>
          <p:cNvPr id="4" name="Rectangle 3">
            <a:extLst>
              <a:ext uri="{FF2B5EF4-FFF2-40B4-BE49-F238E27FC236}">
                <a16:creationId xmlns:a16="http://schemas.microsoft.com/office/drawing/2014/main" id="{5B8166FC-65CE-414E-B688-3C093F91A069}"/>
              </a:ext>
            </a:extLst>
          </p:cNvPr>
          <p:cNvSpPr/>
          <p:nvPr/>
        </p:nvSpPr>
        <p:spPr>
          <a:xfrm>
            <a:off x="311700" y="1329069"/>
            <a:ext cx="1360967" cy="531628"/>
          </a:xfrm>
          <a:prstGeom prst="rect">
            <a:avLst/>
          </a:prstGeom>
          <a:solidFill>
            <a:srgbClr val="306CA4"/>
          </a:solidFill>
          <a:ln>
            <a:solidFill>
              <a:srgbClr val="306C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AR250</a:t>
            </a:r>
          </a:p>
        </p:txBody>
      </p:sp>
      <p:sp>
        <p:nvSpPr>
          <p:cNvPr id="7" name="Rectangle 6">
            <a:extLst>
              <a:ext uri="{FF2B5EF4-FFF2-40B4-BE49-F238E27FC236}">
                <a16:creationId xmlns:a16="http://schemas.microsoft.com/office/drawing/2014/main" id="{F1BCEC3B-B4A9-FD46-9465-75556D0208D1}"/>
              </a:ext>
            </a:extLst>
          </p:cNvPr>
          <p:cNvSpPr/>
          <p:nvPr/>
        </p:nvSpPr>
        <p:spPr>
          <a:xfrm>
            <a:off x="1761272" y="1329069"/>
            <a:ext cx="1360967" cy="531628"/>
          </a:xfrm>
          <a:prstGeom prst="rect">
            <a:avLst/>
          </a:prstGeom>
          <a:solidFill>
            <a:srgbClr val="306CA4"/>
          </a:solidFill>
          <a:ln>
            <a:solidFill>
              <a:srgbClr val="306C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AR250</a:t>
            </a:r>
          </a:p>
        </p:txBody>
      </p:sp>
      <p:sp>
        <p:nvSpPr>
          <p:cNvPr id="8" name="Rectangle 7">
            <a:extLst>
              <a:ext uri="{FF2B5EF4-FFF2-40B4-BE49-F238E27FC236}">
                <a16:creationId xmlns:a16="http://schemas.microsoft.com/office/drawing/2014/main" id="{6168720F-BAE6-6745-B5F0-16A2067B3556}"/>
              </a:ext>
            </a:extLst>
          </p:cNvPr>
          <p:cNvSpPr/>
          <p:nvPr/>
        </p:nvSpPr>
        <p:spPr>
          <a:xfrm>
            <a:off x="3211033" y="1329069"/>
            <a:ext cx="1360967" cy="531628"/>
          </a:xfrm>
          <a:prstGeom prst="rect">
            <a:avLst/>
          </a:prstGeom>
          <a:solidFill>
            <a:srgbClr val="306CA4"/>
          </a:solidFill>
          <a:ln>
            <a:solidFill>
              <a:srgbClr val="306C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AR250</a:t>
            </a:r>
          </a:p>
        </p:txBody>
      </p:sp>
      <p:sp>
        <p:nvSpPr>
          <p:cNvPr id="9" name="Rectangle 8">
            <a:extLst>
              <a:ext uri="{FF2B5EF4-FFF2-40B4-BE49-F238E27FC236}">
                <a16:creationId xmlns:a16="http://schemas.microsoft.com/office/drawing/2014/main" id="{EC47AD68-0F9E-7348-898F-E94082586105}"/>
              </a:ext>
            </a:extLst>
          </p:cNvPr>
          <p:cNvSpPr/>
          <p:nvPr/>
        </p:nvSpPr>
        <p:spPr>
          <a:xfrm>
            <a:off x="4660794" y="1329069"/>
            <a:ext cx="1360967" cy="531628"/>
          </a:xfrm>
          <a:prstGeom prst="rect">
            <a:avLst/>
          </a:prstGeom>
          <a:solidFill>
            <a:srgbClr val="306CA4"/>
          </a:solidFill>
          <a:ln>
            <a:solidFill>
              <a:srgbClr val="306C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AR250</a:t>
            </a:r>
          </a:p>
        </p:txBody>
      </p:sp>
      <p:sp>
        <p:nvSpPr>
          <p:cNvPr id="10" name="Rectangle 9">
            <a:extLst>
              <a:ext uri="{FF2B5EF4-FFF2-40B4-BE49-F238E27FC236}">
                <a16:creationId xmlns:a16="http://schemas.microsoft.com/office/drawing/2014/main" id="{6E28E3A5-A330-D34F-91E2-27E0D24F5133}"/>
              </a:ext>
            </a:extLst>
          </p:cNvPr>
          <p:cNvSpPr/>
          <p:nvPr/>
        </p:nvSpPr>
        <p:spPr>
          <a:xfrm>
            <a:off x="6822370" y="641769"/>
            <a:ext cx="1360967" cy="531628"/>
          </a:xfrm>
          <a:prstGeom prst="rect">
            <a:avLst/>
          </a:prstGeom>
          <a:solidFill>
            <a:srgbClr val="306CA4"/>
          </a:solidFill>
          <a:ln>
            <a:solidFill>
              <a:srgbClr val="306C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Host</a:t>
            </a:r>
          </a:p>
        </p:txBody>
      </p:sp>
      <p:sp>
        <p:nvSpPr>
          <p:cNvPr id="5" name="Rectangle 4">
            <a:extLst>
              <a:ext uri="{FF2B5EF4-FFF2-40B4-BE49-F238E27FC236}">
                <a16:creationId xmlns:a16="http://schemas.microsoft.com/office/drawing/2014/main" id="{ED75A551-02E4-5F4C-8DA5-D6709B443ED6}"/>
              </a:ext>
            </a:extLst>
          </p:cNvPr>
          <p:cNvSpPr/>
          <p:nvPr/>
        </p:nvSpPr>
        <p:spPr>
          <a:xfrm>
            <a:off x="311700" y="2020186"/>
            <a:ext cx="1360967" cy="1275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F806C09-3F8E-3C45-B3AD-D5C4F6D6C077}"/>
              </a:ext>
            </a:extLst>
          </p:cNvPr>
          <p:cNvSpPr/>
          <p:nvPr/>
        </p:nvSpPr>
        <p:spPr>
          <a:xfrm>
            <a:off x="311699" y="2211574"/>
            <a:ext cx="1360967" cy="1275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78BB55B-BFC6-8445-8B5F-EE039C3BBA2D}"/>
              </a:ext>
            </a:extLst>
          </p:cNvPr>
          <p:cNvSpPr/>
          <p:nvPr/>
        </p:nvSpPr>
        <p:spPr>
          <a:xfrm>
            <a:off x="311698" y="2402962"/>
            <a:ext cx="1360967" cy="127591"/>
          </a:xfrm>
          <a:prstGeom prst="rect">
            <a:avLst/>
          </a:prstGeom>
          <a:solidFill>
            <a:srgbClr val="306C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EAFBD53-9E0C-124B-BE43-C24AB2154192}"/>
              </a:ext>
            </a:extLst>
          </p:cNvPr>
          <p:cNvSpPr/>
          <p:nvPr/>
        </p:nvSpPr>
        <p:spPr>
          <a:xfrm>
            <a:off x="311697" y="2594350"/>
            <a:ext cx="1360967" cy="1275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49D22BE-F20A-2348-AF80-9B17FC4E7C9A}"/>
              </a:ext>
            </a:extLst>
          </p:cNvPr>
          <p:cNvSpPr/>
          <p:nvPr/>
        </p:nvSpPr>
        <p:spPr>
          <a:xfrm>
            <a:off x="1761266" y="2020186"/>
            <a:ext cx="1360967" cy="127591"/>
          </a:xfrm>
          <a:prstGeom prst="rect">
            <a:avLst/>
          </a:prstGeom>
          <a:solidFill>
            <a:srgbClr val="306C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0BD16DE-74C8-4941-8E90-65482D2A43C6}"/>
              </a:ext>
            </a:extLst>
          </p:cNvPr>
          <p:cNvSpPr/>
          <p:nvPr/>
        </p:nvSpPr>
        <p:spPr>
          <a:xfrm>
            <a:off x="1761265" y="2211574"/>
            <a:ext cx="1360967" cy="127591"/>
          </a:xfrm>
          <a:prstGeom prst="rect">
            <a:avLst/>
          </a:prstGeom>
          <a:solidFill>
            <a:srgbClr val="306C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ED34363-864B-C243-B762-6CD11F9215AD}"/>
              </a:ext>
            </a:extLst>
          </p:cNvPr>
          <p:cNvSpPr/>
          <p:nvPr/>
        </p:nvSpPr>
        <p:spPr>
          <a:xfrm>
            <a:off x="1761264" y="2402962"/>
            <a:ext cx="1360967" cy="1275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E28F71-816E-1244-86DB-E172A70192D2}"/>
              </a:ext>
            </a:extLst>
          </p:cNvPr>
          <p:cNvSpPr/>
          <p:nvPr/>
        </p:nvSpPr>
        <p:spPr>
          <a:xfrm>
            <a:off x="1761263" y="2594350"/>
            <a:ext cx="1360967" cy="1275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D9E60A7-15A0-3443-A815-75896302ED98}"/>
              </a:ext>
            </a:extLst>
          </p:cNvPr>
          <p:cNvSpPr/>
          <p:nvPr/>
        </p:nvSpPr>
        <p:spPr>
          <a:xfrm>
            <a:off x="3211033" y="2020186"/>
            <a:ext cx="1360967" cy="1275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B3005A2-EE02-204C-A1F8-F09496FBB373}"/>
              </a:ext>
            </a:extLst>
          </p:cNvPr>
          <p:cNvSpPr/>
          <p:nvPr/>
        </p:nvSpPr>
        <p:spPr>
          <a:xfrm>
            <a:off x="3211032" y="2211574"/>
            <a:ext cx="1360967" cy="1275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286027A-97DC-9648-B42A-54524B809051}"/>
              </a:ext>
            </a:extLst>
          </p:cNvPr>
          <p:cNvSpPr/>
          <p:nvPr/>
        </p:nvSpPr>
        <p:spPr>
          <a:xfrm>
            <a:off x="3211031" y="2402962"/>
            <a:ext cx="1360967" cy="127591"/>
          </a:xfrm>
          <a:prstGeom prst="rect">
            <a:avLst/>
          </a:prstGeom>
          <a:solidFill>
            <a:srgbClr val="306C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04819F1-A0C8-FE45-8601-383D2683B4EB}"/>
              </a:ext>
            </a:extLst>
          </p:cNvPr>
          <p:cNvSpPr/>
          <p:nvPr/>
        </p:nvSpPr>
        <p:spPr>
          <a:xfrm>
            <a:off x="3211030" y="2594350"/>
            <a:ext cx="1360967" cy="127591"/>
          </a:xfrm>
          <a:prstGeom prst="rect">
            <a:avLst/>
          </a:prstGeom>
          <a:solidFill>
            <a:srgbClr val="306C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98D21B3-BCB1-904C-8531-74FBB6F701AD}"/>
              </a:ext>
            </a:extLst>
          </p:cNvPr>
          <p:cNvSpPr/>
          <p:nvPr/>
        </p:nvSpPr>
        <p:spPr>
          <a:xfrm>
            <a:off x="4660797" y="2020186"/>
            <a:ext cx="1360967" cy="1275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9603CA6-FD57-EE48-8F78-945DF30D5EF2}"/>
              </a:ext>
            </a:extLst>
          </p:cNvPr>
          <p:cNvSpPr/>
          <p:nvPr/>
        </p:nvSpPr>
        <p:spPr>
          <a:xfrm>
            <a:off x="4660796" y="2211574"/>
            <a:ext cx="1360967" cy="127591"/>
          </a:xfrm>
          <a:prstGeom prst="rect">
            <a:avLst/>
          </a:prstGeom>
          <a:solidFill>
            <a:srgbClr val="306C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ADA9B13-EDDD-EB4B-8073-07B9148568DA}"/>
              </a:ext>
            </a:extLst>
          </p:cNvPr>
          <p:cNvSpPr/>
          <p:nvPr/>
        </p:nvSpPr>
        <p:spPr>
          <a:xfrm>
            <a:off x="4660795" y="2402962"/>
            <a:ext cx="1360967" cy="127591"/>
          </a:xfrm>
          <a:prstGeom prst="rect">
            <a:avLst/>
          </a:prstGeom>
          <a:solidFill>
            <a:srgbClr val="306C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6621B64-8337-9545-BC02-1290F5B914F5}"/>
              </a:ext>
            </a:extLst>
          </p:cNvPr>
          <p:cNvSpPr/>
          <p:nvPr/>
        </p:nvSpPr>
        <p:spPr>
          <a:xfrm>
            <a:off x="4660794" y="2594350"/>
            <a:ext cx="1360967" cy="127591"/>
          </a:xfrm>
          <a:prstGeom prst="rect">
            <a:avLst/>
          </a:prstGeom>
          <a:solidFill>
            <a:srgbClr val="306C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ube 5">
            <a:extLst>
              <a:ext uri="{FF2B5EF4-FFF2-40B4-BE49-F238E27FC236}">
                <a16:creationId xmlns:a16="http://schemas.microsoft.com/office/drawing/2014/main" id="{154C7B64-CA48-FA42-954F-4BE655A3DC4D}"/>
              </a:ext>
            </a:extLst>
          </p:cNvPr>
          <p:cNvSpPr/>
          <p:nvPr/>
        </p:nvSpPr>
        <p:spPr>
          <a:xfrm>
            <a:off x="7630447" y="1669312"/>
            <a:ext cx="786810" cy="712385"/>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ube 27">
            <a:extLst>
              <a:ext uri="{FF2B5EF4-FFF2-40B4-BE49-F238E27FC236}">
                <a16:creationId xmlns:a16="http://schemas.microsoft.com/office/drawing/2014/main" id="{9D046256-076E-E249-811A-FB54235ADC04}"/>
              </a:ext>
            </a:extLst>
          </p:cNvPr>
          <p:cNvSpPr/>
          <p:nvPr/>
        </p:nvSpPr>
        <p:spPr>
          <a:xfrm>
            <a:off x="7038568" y="3253563"/>
            <a:ext cx="591879" cy="336434"/>
          </a:xfrm>
          <a:prstGeom prst="cube">
            <a:avLst/>
          </a:prstGeom>
          <a:solidFill>
            <a:srgbClr val="306C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ube 28">
            <a:extLst>
              <a:ext uri="{FF2B5EF4-FFF2-40B4-BE49-F238E27FC236}">
                <a16:creationId xmlns:a16="http://schemas.microsoft.com/office/drawing/2014/main" id="{0E1A475D-38F3-5B44-9353-7DCC236B7A4C}"/>
              </a:ext>
            </a:extLst>
          </p:cNvPr>
          <p:cNvSpPr/>
          <p:nvPr/>
        </p:nvSpPr>
        <p:spPr>
          <a:xfrm>
            <a:off x="7630447" y="2828133"/>
            <a:ext cx="524729" cy="416577"/>
          </a:xfrm>
          <a:prstGeom prst="cube">
            <a:avLst/>
          </a:prstGeom>
          <a:solidFill>
            <a:srgbClr val="306C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ube 30">
            <a:extLst>
              <a:ext uri="{FF2B5EF4-FFF2-40B4-BE49-F238E27FC236}">
                <a16:creationId xmlns:a16="http://schemas.microsoft.com/office/drawing/2014/main" id="{85156AD9-5E27-9049-9674-BF0AE373C4E7}"/>
              </a:ext>
            </a:extLst>
          </p:cNvPr>
          <p:cNvSpPr/>
          <p:nvPr/>
        </p:nvSpPr>
        <p:spPr>
          <a:xfrm>
            <a:off x="6949964" y="3905150"/>
            <a:ext cx="248282" cy="273445"/>
          </a:xfrm>
          <a:prstGeom prst="cube">
            <a:avLst/>
          </a:prstGeom>
          <a:solidFill>
            <a:srgbClr val="306C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ube 31">
            <a:extLst>
              <a:ext uri="{FF2B5EF4-FFF2-40B4-BE49-F238E27FC236}">
                <a16:creationId xmlns:a16="http://schemas.microsoft.com/office/drawing/2014/main" id="{39126688-AC6C-F046-8813-08337CF77477}"/>
              </a:ext>
            </a:extLst>
          </p:cNvPr>
          <p:cNvSpPr/>
          <p:nvPr/>
        </p:nvSpPr>
        <p:spPr>
          <a:xfrm>
            <a:off x="7478047" y="3944136"/>
            <a:ext cx="152400" cy="213198"/>
          </a:xfrm>
          <a:prstGeom prst="cube">
            <a:avLst/>
          </a:prstGeom>
          <a:solidFill>
            <a:srgbClr val="306C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iangle 10">
            <a:extLst>
              <a:ext uri="{FF2B5EF4-FFF2-40B4-BE49-F238E27FC236}">
                <a16:creationId xmlns:a16="http://schemas.microsoft.com/office/drawing/2014/main" id="{1E81F9D0-72F2-5545-831D-FEACB443C7D0}"/>
              </a:ext>
            </a:extLst>
          </p:cNvPr>
          <p:cNvSpPr/>
          <p:nvPr/>
        </p:nvSpPr>
        <p:spPr>
          <a:xfrm>
            <a:off x="6949964" y="4461863"/>
            <a:ext cx="88604" cy="155672"/>
          </a:xfrm>
          <a:prstGeom prst="triangle">
            <a:avLst/>
          </a:prstGeom>
          <a:solidFill>
            <a:srgbClr val="306C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iangle 34">
            <a:extLst>
              <a:ext uri="{FF2B5EF4-FFF2-40B4-BE49-F238E27FC236}">
                <a16:creationId xmlns:a16="http://schemas.microsoft.com/office/drawing/2014/main" id="{D926DD2B-BD05-1C4F-BD7A-33C6CF9EB1B6}"/>
              </a:ext>
            </a:extLst>
          </p:cNvPr>
          <p:cNvSpPr/>
          <p:nvPr/>
        </p:nvSpPr>
        <p:spPr>
          <a:xfrm rot="1875311">
            <a:off x="7102364" y="4614263"/>
            <a:ext cx="88604" cy="155672"/>
          </a:xfrm>
          <a:prstGeom prst="triangle">
            <a:avLst/>
          </a:prstGeom>
          <a:solidFill>
            <a:srgbClr val="306C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iangle 35">
            <a:extLst>
              <a:ext uri="{FF2B5EF4-FFF2-40B4-BE49-F238E27FC236}">
                <a16:creationId xmlns:a16="http://schemas.microsoft.com/office/drawing/2014/main" id="{6CCE310D-D6BA-3E4B-BA4A-EAE78DCFFB94}"/>
              </a:ext>
            </a:extLst>
          </p:cNvPr>
          <p:cNvSpPr/>
          <p:nvPr/>
        </p:nvSpPr>
        <p:spPr>
          <a:xfrm rot="18694121">
            <a:off x="7254764" y="4766663"/>
            <a:ext cx="88604" cy="155672"/>
          </a:xfrm>
          <a:prstGeom prst="triangle">
            <a:avLst/>
          </a:prstGeom>
          <a:solidFill>
            <a:srgbClr val="306C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iangle 36">
            <a:extLst>
              <a:ext uri="{FF2B5EF4-FFF2-40B4-BE49-F238E27FC236}">
                <a16:creationId xmlns:a16="http://schemas.microsoft.com/office/drawing/2014/main" id="{ED16EAC3-0C04-B84A-A424-86941212BB5F}"/>
              </a:ext>
            </a:extLst>
          </p:cNvPr>
          <p:cNvSpPr/>
          <p:nvPr/>
        </p:nvSpPr>
        <p:spPr>
          <a:xfrm>
            <a:off x="6920582" y="4781625"/>
            <a:ext cx="88604" cy="155672"/>
          </a:xfrm>
          <a:prstGeom prst="triangle">
            <a:avLst/>
          </a:prstGeom>
          <a:solidFill>
            <a:srgbClr val="306C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60114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1"/>
          <p:cNvSpPr txBox="1">
            <a:spLocks noGrp="1"/>
          </p:cNvSpPr>
          <p:nvPr>
            <p:ph type="title"/>
          </p:nvPr>
        </p:nvSpPr>
        <p:spPr>
          <a:xfrm>
            <a:off x="311700" y="446400"/>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dirty="0"/>
              <a:t>BVH traversal: compaction</a:t>
            </a:r>
            <a:endParaRPr dirty="0"/>
          </a:p>
        </p:txBody>
      </p:sp>
      <p:sp>
        <p:nvSpPr>
          <p:cNvPr id="4" name="Rectangle 3">
            <a:extLst>
              <a:ext uri="{FF2B5EF4-FFF2-40B4-BE49-F238E27FC236}">
                <a16:creationId xmlns:a16="http://schemas.microsoft.com/office/drawing/2014/main" id="{5B8166FC-65CE-414E-B688-3C093F91A069}"/>
              </a:ext>
            </a:extLst>
          </p:cNvPr>
          <p:cNvSpPr/>
          <p:nvPr/>
        </p:nvSpPr>
        <p:spPr>
          <a:xfrm>
            <a:off x="311700" y="1329069"/>
            <a:ext cx="1360967" cy="531628"/>
          </a:xfrm>
          <a:prstGeom prst="rect">
            <a:avLst/>
          </a:prstGeom>
          <a:solidFill>
            <a:srgbClr val="306CA4"/>
          </a:solidFill>
          <a:ln>
            <a:solidFill>
              <a:srgbClr val="306C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AR250</a:t>
            </a:r>
          </a:p>
        </p:txBody>
      </p:sp>
      <p:sp>
        <p:nvSpPr>
          <p:cNvPr id="7" name="Rectangle 6">
            <a:extLst>
              <a:ext uri="{FF2B5EF4-FFF2-40B4-BE49-F238E27FC236}">
                <a16:creationId xmlns:a16="http://schemas.microsoft.com/office/drawing/2014/main" id="{F1BCEC3B-B4A9-FD46-9465-75556D0208D1}"/>
              </a:ext>
            </a:extLst>
          </p:cNvPr>
          <p:cNvSpPr/>
          <p:nvPr/>
        </p:nvSpPr>
        <p:spPr>
          <a:xfrm>
            <a:off x="1761272" y="1329069"/>
            <a:ext cx="1360967" cy="531628"/>
          </a:xfrm>
          <a:prstGeom prst="rect">
            <a:avLst/>
          </a:prstGeom>
          <a:solidFill>
            <a:srgbClr val="306CA4"/>
          </a:solidFill>
          <a:ln>
            <a:solidFill>
              <a:srgbClr val="306C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AR250</a:t>
            </a:r>
          </a:p>
        </p:txBody>
      </p:sp>
      <p:sp>
        <p:nvSpPr>
          <p:cNvPr id="8" name="Rectangle 7">
            <a:extLst>
              <a:ext uri="{FF2B5EF4-FFF2-40B4-BE49-F238E27FC236}">
                <a16:creationId xmlns:a16="http://schemas.microsoft.com/office/drawing/2014/main" id="{6168720F-BAE6-6745-B5F0-16A2067B3556}"/>
              </a:ext>
            </a:extLst>
          </p:cNvPr>
          <p:cNvSpPr/>
          <p:nvPr/>
        </p:nvSpPr>
        <p:spPr>
          <a:xfrm>
            <a:off x="3211033" y="1329069"/>
            <a:ext cx="1360967" cy="531628"/>
          </a:xfrm>
          <a:prstGeom prst="rect">
            <a:avLst/>
          </a:prstGeom>
          <a:solidFill>
            <a:srgbClr val="306CA4"/>
          </a:solidFill>
          <a:ln>
            <a:solidFill>
              <a:srgbClr val="306C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AR250</a:t>
            </a:r>
          </a:p>
        </p:txBody>
      </p:sp>
      <p:sp>
        <p:nvSpPr>
          <p:cNvPr id="9" name="Rectangle 8">
            <a:extLst>
              <a:ext uri="{FF2B5EF4-FFF2-40B4-BE49-F238E27FC236}">
                <a16:creationId xmlns:a16="http://schemas.microsoft.com/office/drawing/2014/main" id="{EC47AD68-0F9E-7348-898F-E94082586105}"/>
              </a:ext>
            </a:extLst>
          </p:cNvPr>
          <p:cNvSpPr/>
          <p:nvPr/>
        </p:nvSpPr>
        <p:spPr>
          <a:xfrm>
            <a:off x="4660794" y="1329069"/>
            <a:ext cx="1360967" cy="531628"/>
          </a:xfrm>
          <a:prstGeom prst="rect">
            <a:avLst/>
          </a:prstGeom>
          <a:solidFill>
            <a:srgbClr val="306CA4"/>
          </a:solidFill>
          <a:ln>
            <a:solidFill>
              <a:srgbClr val="306C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AR250</a:t>
            </a:r>
          </a:p>
        </p:txBody>
      </p:sp>
      <p:sp>
        <p:nvSpPr>
          <p:cNvPr id="10" name="Rectangle 9">
            <a:extLst>
              <a:ext uri="{FF2B5EF4-FFF2-40B4-BE49-F238E27FC236}">
                <a16:creationId xmlns:a16="http://schemas.microsoft.com/office/drawing/2014/main" id="{6E28E3A5-A330-D34F-91E2-27E0D24F5133}"/>
              </a:ext>
            </a:extLst>
          </p:cNvPr>
          <p:cNvSpPr/>
          <p:nvPr/>
        </p:nvSpPr>
        <p:spPr>
          <a:xfrm>
            <a:off x="6822370" y="641769"/>
            <a:ext cx="1360967" cy="531628"/>
          </a:xfrm>
          <a:prstGeom prst="rect">
            <a:avLst/>
          </a:prstGeom>
          <a:solidFill>
            <a:srgbClr val="306CA4"/>
          </a:solidFill>
          <a:ln>
            <a:solidFill>
              <a:srgbClr val="306C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Host</a:t>
            </a:r>
          </a:p>
        </p:txBody>
      </p:sp>
      <p:sp>
        <p:nvSpPr>
          <p:cNvPr id="5" name="Rectangle 4">
            <a:extLst>
              <a:ext uri="{FF2B5EF4-FFF2-40B4-BE49-F238E27FC236}">
                <a16:creationId xmlns:a16="http://schemas.microsoft.com/office/drawing/2014/main" id="{ED75A551-02E4-5F4C-8DA5-D6709B443ED6}"/>
              </a:ext>
            </a:extLst>
          </p:cNvPr>
          <p:cNvSpPr/>
          <p:nvPr/>
        </p:nvSpPr>
        <p:spPr>
          <a:xfrm>
            <a:off x="311700" y="2020186"/>
            <a:ext cx="1360967" cy="1275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F806C09-3F8E-3C45-B3AD-D5C4F6D6C077}"/>
              </a:ext>
            </a:extLst>
          </p:cNvPr>
          <p:cNvSpPr/>
          <p:nvPr/>
        </p:nvSpPr>
        <p:spPr>
          <a:xfrm>
            <a:off x="311699" y="2211574"/>
            <a:ext cx="1360967" cy="1275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78BB55B-BFC6-8445-8B5F-EE039C3BBA2D}"/>
              </a:ext>
            </a:extLst>
          </p:cNvPr>
          <p:cNvSpPr/>
          <p:nvPr/>
        </p:nvSpPr>
        <p:spPr>
          <a:xfrm>
            <a:off x="311698" y="2402962"/>
            <a:ext cx="1360967" cy="127591"/>
          </a:xfrm>
          <a:prstGeom prst="rect">
            <a:avLst/>
          </a:prstGeom>
          <a:solidFill>
            <a:srgbClr val="306C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EAFBD53-9E0C-124B-BE43-C24AB2154192}"/>
              </a:ext>
            </a:extLst>
          </p:cNvPr>
          <p:cNvSpPr/>
          <p:nvPr/>
        </p:nvSpPr>
        <p:spPr>
          <a:xfrm>
            <a:off x="311697" y="2594350"/>
            <a:ext cx="1360967" cy="1275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49D22BE-F20A-2348-AF80-9B17FC4E7C9A}"/>
              </a:ext>
            </a:extLst>
          </p:cNvPr>
          <p:cNvSpPr/>
          <p:nvPr/>
        </p:nvSpPr>
        <p:spPr>
          <a:xfrm>
            <a:off x="1761266" y="2020186"/>
            <a:ext cx="1360967" cy="127591"/>
          </a:xfrm>
          <a:prstGeom prst="rect">
            <a:avLst/>
          </a:prstGeom>
          <a:solidFill>
            <a:srgbClr val="306C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0BD16DE-74C8-4941-8E90-65482D2A43C6}"/>
              </a:ext>
            </a:extLst>
          </p:cNvPr>
          <p:cNvSpPr/>
          <p:nvPr/>
        </p:nvSpPr>
        <p:spPr>
          <a:xfrm>
            <a:off x="1761265" y="2211574"/>
            <a:ext cx="1360967" cy="127591"/>
          </a:xfrm>
          <a:prstGeom prst="rect">
            <a:avLst/>
          </a:prstGeom>
          <a:solidFill>
            <a:srgbClr val="306C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ED34363-864B-C243-B762-6CD11F9215AD}"/>
              </a:ext>
            </a:extLst>
          </p:cNvPr>
          <p:cNvSpPr/>
          <p:nvPr/>
        </p:nvSpPr>
        <p:spPr>
          <a:xfrm>
            <a:off x="1761264" y="2402962"/>
            <a:ext cx="1360967" cy="1275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E28F71-816E-1244-86DB-E172A70192D2}"/>
              </a:ext>
            </a:extLst>
          </p:cNvPr>
          <p:cNvSpPr/>
          <p:nvPr/>
        </p:nvSpPr>
        <p:spPr>
          <a:xfrm>
            <a:off x="1761263" y="2594350"/>
            <a:ext cx="1360967" cy="1275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D9E60A7-15A0-3443-A815-75896302ED98}"/>
              </a:ext>
            </a:extLst>
          </p:cNvPr>
          <p:cNvSpPr/>
          <p:nvPr/>
        </p:nvSpPr>
        <p:spPr>
          <a:xfrm>
            <a:off x="3211033" y="2020186"/>
            <a:ext cx="1360967" cy="1275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B3005A2-EE02-204C-A1F8-F09496FBB373}"/>
              </a:ext>
            </a:extLst>
          </p:cNvPr>
          <p:cNvSpPr/>
          <p:nvPr/>
        </p:nvSpPr>
        <p:spPr>
          <a:xfrm>
            <a:off x="3211032" y="2211574"/>
            <a:ext cx="1360967" cy="1275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286027A-97DC-9648-B42A-54524B809051}"/>
              </a:ext>
            </a:extLst>
          </p:cNvPr>
          <p:cNvSpPr/>
          <p:nvPr/>
        </p:nvSpPr>
        <p:spPr>
          <a:xfrm>
            <a:off x="3211031" y="2402962"/>
            <a:ext cx="1360967" cy="127591"/>
          </a:xfrm>
          <a:prstGeom prst="rect">
            <a:avLst/>
          </a:prstGeom>
          <a:solidFill>
            <a:srgbClr val="306C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04819F1-A0C8-FE45-8601-383D2683B4EB}"/>
              </a:ext>
            </a:extLst>
          </p:cNvPr>
          <p:cNvSpPr/>
          <p:nvPr/>
        </p:nvSpPr>
        <p:spPr>
          <a:xfrm>
            <a:off x="3211030" y="2594350"/>
            <a:ext cx="1360967" cy="127591"/>
          </a:xfrm>
          <a:prstGeom prst="rect">
            <a:avLst/>
          </a:prstGeom>
          <a:solidFill>
            <a:srgbClr val="306C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98D21B3-BCB1-904C-8531-74FBB6F701AD}"/>
              </a:ext>
            </a:extLst>
          </p:cNvPr>
          <p:cNvSpPr/>
          <p:nvPr/>
        </p:nvSpPr>
        <p:spPr>
          <a:xfrm>
            <a:off x="4660797" y="2020186"/>
            <a:ext cx="1360967" cy="1275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9603CA6-FD57-EE48-8F78-945DF30D5EF2}"/>
              </a:ext>
            </a:extLst>
          </p:cNvPr>
          <p:cNvSpPr/>
          <p:nvPr/>
        </p:nvSpPr>
        <p:spPr>
          <a:xfrm>
            <a:off x="4660796" y="2211574"/>
            <a:ext cx="1360967" cy="127591"/>
          </a:xfrm>
          <a:prstGeom prst="rect">
            <a:avLst/>
          </a:prstGeom>
          <a:solidFill>
            <a:srgbClr val="306C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ADA9B13-EDDD-EB4B-8073-07B9148568DA}"/>
              </a:ext>
            </a:extLst>
          </p:cNvPr>
          <p:cNvSpPr/>
          <p:nvPr/>
        </p:nvSpPr>
        <p:spPr>
          <a:xfrm>
            <a:off x="4660795" y="2402962"/>
            <a:ext cx="1360967" cy="127591"/>
          </a:xfrm>
          <a:prstGeom prst="rect">
            <a:avLst/>
          </a:prstGeom>
          <a:solidFill>
            <a:srgbClr val="306C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6621B64-8337-9545-BC02-1290F5B914F5}"/>
              </a:ext>
            </a:extLst>
          </p:cNvPr>
          <p:cNvSpPr/>
          <p:nvPr/>
        </p:nvSpPr>
        <p:spPr>
          <a:xfrm>
            <a:off x="4660794" y="2594350"/>
            <a:ext cx="1360967" cy="127591"/>
          </a:xfrm>
          <a:prstGeom prst="rect">
            <a:avLst/>
          </a:prstGeom>
          <a:solidFill>
            <a:srgbClr val="306C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ube 5">
            <a:extLst>
              <a:ext uri="{FF2B5EF4-FFF2-40B4-BE49-F238E27FC236}">
                <a16:creationId xmlns:a16="http://schemas.microsoft.com/office/drawing/2014/main" id="{154C7B64-CA48-FA42-954F-4BE655A3DC4D}"/>
              </a:ext>
            </a:extLst>
          </p:cNvPr>
          <p:cNvSpPr/>
          <p:nvPr/>
        </p:nvSpPr>
        <p:spPr>
          <a:xfrm>
            <a:off x="7630447" y="1669312"/>
            <a:ext cx="786810" cy="712385"/>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ube 27">
            <a:extLst>
              <a:ext uri="{FF2B5EF4-FFF2-40B4-BE49-F238E27FC236}">
                <a16:creationId xmlns:a16="http://schemas.microsoft.com/office/drawing/2014/main" id="{9D046256-076E-E249-811A-FB54235ADC04}"/>
              </a:ext>
            </a:extLst>
          </p:cNvPr>
          <p:cNvSpPr/>
          <p:nvPr/>
        </p:nvSpPr>
        <p:spPr>
          <a:xfrm>
            <a:off x="7038568" y="3253563"/>
            <a:ext cx="591879" cy="336434"/>
          </a:xfrm>
          <a:prstGeom prst="cube">
            <a:avLst/>
          </a:prstGeom>
          <a:solidFill>
            <a:srgbClr val="306C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ube 28">
            <a:extLst>
              <a:ext uri="{FF2B5EF4-FFF2-40B4-BE49-F238E27FC236}">
                <a16:creationId xmlns:a16="http://schemas.microsoft.com/office/drawing/2014/main" id="{0E1A475D-38F3-5B44-9353-7DCC236B7A4C}"/>
              </a:ext>
            </a:extLst>
          </p:cNvPr>
          <p:cNvSpPr/>
          <p:nvPr/>
        </p:nvSpPr>
        <p:spPr>
          <a:xfrm>
            <a:off x="7630447" y="2828133"/>
            <a:ext cx="524729" cy="416577"/>
          </a:xfrm>
          <a:prstGeom prst="cube">
            <a:avLst/>
          </a:prstGeom>
          <a:solidFill>
            <a:srgbClr val="306C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ube 30">
            <a:extLst>
              <a:ext uri="{FF2B5EF4-FFF2-40B4-BE49-F238E27FC236}">
                <a16:creationId xmlns:a16="http://schemas.microsoft.com/office/drawing/2014/main" id="{85156AD9-5E27-9049-9674-BF0AE373C4E7}"/>
              </a:ext>
            </a:extLst>
          </p:cNvPr>
          <p:cNvSpPr/>
          <p:nvPr/>
        </p:nvSpPr>
        <p:spPr>
          <a:xfrm>
            <a:off x="6949964" y="3905150"/>
            <a:ext cx="248282" cy="273445"/>
          </a:xfrm>
          <a:prstGeom prst="cube">
            <a:avLst/>
          </a:prstGeom>
          <a:solidFill>
            <a:srgbClr val="306C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ube 31">
            <a:extLst>
              <a:ext uri="{FF2B5EF4-FFF2-40B4-BE49-F238E27FC236}">
                <a16:creationId xmlns:a16="http://schemas.microsoft.com/office/drawing/2014/main" id="{39126688-AC6C-F046-8813-08337CF77477}"/>
              </a:ext>
            </a:extLst>
          </p:cNvPr>
          <p:cNvSpPr/>
          <p:nvPr/>
        </p:nvSpPr>
        <p:spPr>
          <a:xfrm>
            <a:off x="7478047" y="3944136"/>
            <a:ext cx="152400" cy="213198"/>
          </a:xfrm>
          <a:prstGeom prst="cube">
            <a:avLst/>
          </a:prstGeom>
          <a:solidFill>
            <a:srgbClr val="306C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iangle 10">
            <a:extLst>
              <a:ext uri="{FF2B5EF4-FFF2-40B4-BE49-F238E27FC236}">
                <a16:creationId xmlns:a16="http://schemas.microsoft.com/office/drawing/2014/main" id="{1E81F9D0-72F2-5545-831D-FEACB443C7D0}"/>
              </a:ext>
            </a:extLst>
          </p:cNvPr>
          <p:cNvSpPr/>
          <p:nvPr/>
        </p:nvSpPr>
        <p:spPr>
          <a:xfrm>
            <a:off x="6949964" y="4461863"/>
            <a:ext cx="88604" cy="155672"/>
          </a:xfrm>
          <a:prstGeom prst="triangle">
            <a:avLst/>
          </a:prstGeom>
          <a:solidFill>
            <a:srgbClr val="306C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iangle 34">
            <a:extLst>
              <a:ext uri="{FF2B5EF4-FFF2-40B4-BE49-F238E27FC236}">
                <a16:creationId xmlns:a16="http://schemas.microsoft.com/office/drawing/2014/main" id="{D926DD2B-BD05-1C4F-BD7A-33C6CF9EB1B6}"/>
              </a:ext>
            </a:extLst>
          </p:cNvPr>
          <p:cNvSpPr/>
          <p:nvPr/>
        </p:nvSpPr>
        <p:spPr>
          <a:xfrm rot="1875311">
            <a:off x="7102364" y="4614263"/>
            <a:ext cx="88604" cy="155672"/>
          </a:xfrm>
          <a:prstGeom prst="triangle">
            <a:avLst/>
          </a:prstGeom>
          <a:solidFill>
            <a:srgbClr val="306C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iangle 35">
            <a:extLst>
              <a:ext uri="{FF2B5EF4-FFF2-40B4-BE49-F238E27FC236}">
                <a16:creationId xmlns:a16="http://schemas.microsoft.com/office/drawing/2014/main" id="{6CCE310D-D6BA-3E4B-BA4A-EAE78DCFFB94}"/>
              </a:ext>
            </a:extLst>
          </p:cNvPr>
          <p:cNvSpPr/>
          <p:nvPr/>
        </p:nvSpPr>
        <p:spPr>
          <a:xfrm rot="18694121">
            <a:off x="7254764" y="4766663"/>
            <a:ext cx="88604" cy="155672"/>
          </a:xfrm>
          <a:prstGeom prst="triangle">
            <a:avLst/>
          </a:prstGeom>
          <a:solidFill>
            <a:srgbClr val="306C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iangle 36">
            <a:extLst>
              <a:ext uri="{FF2B5EF4-FFF2-40B4-BE49-F238E27FC236}">
                <a16:creationId xmlns:a16="http://schemas.microsoft.com/office/drawing/2014/main" id="{ED16EAC3-0C04-B84A-A424-86941212BB5F}"/>
              </a:ext>
            </a:extLst>
          </p:cNvPr>
          <p:cNvSpPr/>
          <p:nvPr/>
        </p:nvSpPr>
        <p:spPr>
          <a:xfrm>
            <a:off x="6920582" y="4781625"/>
            <a:ext cx="88604" cy="155672"/>
          </a:xfrm>
          <a:prstGeom prst="triangle">
            <a:avLst/>
          </a:prstGeom>
          <a:solidFill>
            <a:srgbClr val="306C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C47A22FB-D6A2-D546-B495-5DAE090F235C}"/>
              </a:ext>
            </a:extLst>
          </p:cNvPr>
          <p:cNvCxnSpPr/>
          <p:nvPr/>
        </p:nvCxnSpPr>
        <p:spPr>
          <a:xfrm>
            <a:off x="311697" y="2828133"/>
            <a:ext cx="5710064" cy="0"/>
          </a:xfrm>
          <a:prstGeom prst="line">
            <a:avLst/>
          </a:prstGeom>
          <a:ln w="4445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5DD45C59-184C-B843-9E7E-66A7979AC082}"/>
              </a:ext>
            </a:extLst>
          </p:cNvPr>
          <p:cNvSpPr/>
          <p:nvPr/>
        </p:nvSpPr>
        <p:spPr>
          <a:xfrm>
            <a:off x="311697" y="2945230"/>
            <a:ext cx="1360967" cy="12759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6D442A22-0E14-5F4F-859D-F0431CB3A1FE}"/>
              </a:ext>
            </a:extLst>
          </p:cNvPr>
          <p:cNvSpPr/>
          <p:nvPr/>
        </p:nvSpPr>
        <p:spPr>
          <a:xfrm>
            <a:off x="311696" y="3136618"/>
            <a:ext cx="1360967" cy="12759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C97496F9-780A-6A40-AE1D-8A35A147370B}"/>
              </a:ext>
            </a:extLst>
          </p:cNvPr>
          <p:cNvSpPr/>
          <p:nvPr/>
        </p:nvSpPr>
        <p:spPr>
          <a:xfrm>
            <a:off x="311695" y="3328006"/>
            <a:ext cx="1360967" cy="12759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5B571ED0-1F7D-4A4E-B80A-3B3D6CCBB13A}"/>
              </a:ext>
            </a:extLst>
          </p:cNvPr>
          <p:cNvSpPr/>
          <p:nvPr/>
        </p:nvSpPr>
        <p:spPr>
          <a:xfrm>
            <a:off x="1761263" y="2945230"/>
            <a:ext cx="1360967" cy="12759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51FA2753-FCFB-E24F-81C9-F205A4A5D4DF}"/>
              </a:ext>
            </a:extLst>
          </p:cNvPr>
          <p:cNvSpPr/>
          <p:nvPr/>
        </p:nvSpPr>
        <p:spPr>
          <a:xfrm>
            <a:off x="1761262" y="3136618"/>
            <a:ext cx="1360967" cy="12759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BC042D1E-7E81-FE4E-8D5A-B24030A6514A}"/>
              </a:ext>
            </a:extLst>
          </p:cNvPr>
          <p:cNvSpPr/>
          <p:nvPr/>
        </p:nvSpPr>
        <p:spPr>
          <a:xfrm>
            <a:off x="3211030" y="2945230"/>
            <a:ext cx="1360967" cy="12759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2674777E-B863-1B48-8A38-17F4F7D4793D}"/>
              </a:ext>
            </a:extLst>
          </p:cNvPr>
          <p:cNvSpPr/>
          <p:nvPr/>
        </p:nvSpPr>
        <p:spPr>
          <a:xfrm>
            <a:off x="3211029" y="3136618"/>
            <a:ext cx="1360967" cy="12759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EBA99C6-E601-DC47-B15E-7D42E82B175B}"/>
              </a:ext>
            </a:extLst>
          </p:cNvPr>
          <p:cNvSpPr/>
          <p:nvPr/>
        </p:nvSpPr>
        <p:spPr>
          <a:xfrm>
            <a:off x="4660794" y="2945230"/>
            <a:ext cx="1360967" cy="12759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35095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1"/>
          <p:cNvSpPr txBox="1">
            <a:spLocks noGrp="1"/>
          </p:cNvSpPr>
          <p:nvPr>
            <p:ph type="title"/>
          </p:nvPr>
        </p:nvSpPr>
        <p:spPr>
          <a:xfrm>
            <a:off x="311700" y="446400"/>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dirty="0"/>
              <a:t>BVH traversal: broadcast</a:t>
            </a:r>
            <a:endParaRPr dirty="0"/>
          </a:p>
        </p:txBody>
      </p:sp>
      <p:sp>
        <p:nvSpPr>
          <p:cNvPr id="4" name="Rectangle 3">
            <a:extLst>
              <a:ext uri="{FF2B5EF4-FFF2-40B4-BE49-F238E27FC236}">
                <a16:creationId xmlns:a16="http://schemas.microsoft.com/office/drawing/2014/main" id="{5B8166FC-65CE-414E-B688-3C093F91A069}"/>
              </a:ext>
            </a:extLst>
          </p:cNvPr>
          <p:cNvSpPr/>
          <p:nvPr/>
        </p:nvSpPr>
        <p:spPr>
          <a:xfrm>
            <a:off x="311700" y="1329069"/>
            <a:ext cx="1360967" cy="531628"/>
          </a:xfrm>
          <a:prstGeom prst="rect">
            <a:avLst/>
          </a:prstGeom>
          <a:solidFill>
            <a:srgbClr val="306CA4"/>
          </a:solidFill>
          <a:ln>
            <a:solidFill>
              <a:srgbClr val="306C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AR250</a:t>
            </a:r>
          </a:p>
        </p:txBody>
      </p:sp>
      <p:sp>
        <p:nvSpPr>
          <p:cNvPr id="7" name="Rectangle 6">
            <a:extLst>
              <a:ext uri="{FF2B5EF4-FFF2-40B4-BE49-F238E27FC236}">
                <a16:creationId xmlns:a16="http://schemas.microsoft.com/office/drawing/2014/main" id="{F1BCEC3B-B4A9-FD46-9465-75556D0208D1}"/>
              </a:ext>
            </a:extLst>
          </p:cNvPr>
          <p:cNvSpPr/>
          <p:nvPr/>
        </p:nvSpPr>
        <p:spPr>
          <a:xfrm>
            <a:off x="1761272" y="1329069"/>
            <a:ext cx="1360967" cy="531628"/>
          </a:xfrm>
          <a:prstGeom prst="rect">
            <a:avLst/>
          </a:prstGeom>
          <a:solidFill>
            <a:srgbClr val="306CA4"/>
          </a:solidFill>
          <a:ln>
            <a:solidFill>
              <a:srgbClr val="306C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AR250</a:t>
            </a:r>
          </a:p>
        </p:txBody>
      </p:sp>
      <p:sp>
        <p:nvSpPr>
          <p:cNvPr id="8" name="Rectangle 7">
            <a:extLst>
              <a:ext uri="{FF2B5EF4-FFF2-40B4-BE49-F238E27FC236}">
                <a16:creationId xmlns:a16="http://schemas.microsoft.com/office/drawing/2014/main" id="{6168720F-BAE6-6745-B5F0-16A2067B3556}"/>
              </a:ext>
            </a:extLst>
          </p:cNvPr>
          <p:cNvSpPr/>
          <p:nvPr/>
        </p:nvSpPr>
        <p:spPr>
          <a:xfrm>
            <a:off x="3211033" y="1329069"/>
            <a:ext cx="1360967" cy="531628"/>
          </a:xfrm>
          <a:prstGeom prst="rect">
            <a:avLst/>
          </a:prstGeom>
          <a:solidFill>
            <a:srgbClr val="306CA4"/>
          </a:solidFill>
          <a:ln>
            <a:solidFill>
              <a:srgbClr val="306C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AR250</a:t>
            </a:r>
          </a:p>
        </p:txBody>
      </p:sp>
      <p:sp>
        <p:nvSpPr>
          <p:cNvPr id="9" name="Rectangle 8">
            <a:extLst>
              <a:ext uri="{FF2B5EF4-FFF2-40B4-BE49-F238E27FC236}">
                <a16:creationId xmlns:a16="http://schemas.microsoft.com/office/drawing/2014/main" id="{EC47AD68-0F9E-7348-898F-E94082586105}"/>
              </a:ext>
            </a:extLst>
          </p:cNvPr>
          <p:cNvSpPr/>
          <p:nvPr/>
        </p:nvSpPr>
        <p:spPr>
          <a:xfrm>
            <a:off x="4660794" y="1329069"/>
            <a:ext cx="1360967" cy="531628"/>
          </a:xfrm>
          <a:prstGeom prst="rect">
            <a:avLst/>
          </a:prstGeom>
          <a:solidFill>
            <a:srgbClr val="306CA4"/>
          </a:solidFill>
          <a:ln>
            <a:solidFill>
              <a:srgbClr val="306C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AR250</a:t>
            </a:r>
          </a:p>
        </p:txBody>
      </p:sp>
      <p:sp>
        <p:nvSpPr>
          <p:cNvPr id="10" name="Rectangle 9">
            <a:extLst>
              <a:ext uri="{FF2B5EF4-FFF2-40B4-BE49-F238E27FC236}">
                <a16:creationId xmlns:a16="http://schemas.microsoft.com/office/drawing/2014/main" id="{6E28E3A5-A330-D34F-91E2-27E0D24F5133}"/>
              </a:ext>
            </a:extLst>
          </p:cNvPr>
          <p:cNvSpPr/>
          <p:nvPr/>
        </p:nvSpPr>
        <p:spPr>
          <a:xfrm>
            <a:off x="6822370" y="641769"/>
            <a:ext cx="1360967" cy="531628"/>
          </a:xfrm>
          <a:prstGeom prst="rect">
            <a:avLst/>
          </a:prstGeom>
          <a:solidFill>
            <a:srgbClr val="306CA4"/>
          </a:solidFill>
          <a:ln>
            <a:solidFill>
              <a:srgbClr val="306C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Host</a:t>
            </a:r>
          </a:p>
        </p:txBody>
      </p:sp>
      <p:sp>
        <p:nvSpPr>
          <p:cNvPr id="5" name="Rectangle 4">
            <a:extLst>
              <a:ext uri="{FF2B5EF4-FFF2-40B4-BE49-F238E27FC236}">
                <a16:creationId xmlns:a16="http://schemas.microsoft.com/office/drawing/2014/main" id="{ED75A551-02E4-5F4C-8DA5-D6709B443ED6}"/>
              </a:ext>
            </a:extLst>
          </p:cNvPr>
          <p:cNvSpPr/>
          <p:nvPr/>
        </p:nvSpPr>
        <p:spPr>
          <a:xfrm>
            <a:off x="311700" y="2020186"/>
            <a:ext cx="1360967" cy="1275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F806C09-3F8E-3C45-B3AD-D5C4F6D6C077}"/>
              </a:ext>
            </a:extLst>
          </p:cNvPr>
          <p:cNvSpPr/>
          <p:nvPr/>
        </p:nvSpPr>
        <p:spPr>
          <a:xfrm>
            <a:off x="311699" y="2211574"/>
            <a:ext cx="1360967" cy="1275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78BB55B-BFC6-8445-8B5F-EE039C3BBA2D}"/>
              </a:ext>
            </a:extLst>
          </p:cNvPr>
          <p:cNvSpPr/>
          <p:nvPr/>
        </p:nvSpPr>
        <p:spPr>
          <a:xfrm>
            <a:off x="311698" y="2402962"/>
            <a:ext cx="1360967" cy="127591"/>
          </a:xfrm>
          <a:prstGeom prst="rect">
            <a:avLst/>
          </a:prstGeom>
          <a:solidFill>
            <a:srgbClr val="306C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EAFBD53-9E0C-124B-BE43-C24AB2154192}"/>
              </a:ext>
            </a:extLst>
          </p:cNvPr>
          <p:cNvSpPr/>
          <p:nvPr/>
        </p:nvSpPr>
        <p:spPr>
          <a:xfrm>
            <a:off x="311697" y="2594350"/>
            <a:ext cx="1360967" cy="1275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49D22BE-F20A-2348-AF80-9B17FC4E7C9A}"/>
              </a:ext>
            </a:extLst>
          </p:cNvPr>
          <p:cNvSpPr/>
          <p:nvPr/>
        </p:nvSpPr>
        <p:spPr>
          <a:xfrm>
            <a:off x="1761266" y="2020186"/>
            <a:ext cx="1360967" cy="127591"/>
          </a:xfrm>
          <a:prstGeom prst="rect">
            <a:avLst/>
          </a:prstGeom>
          <a:solidFill>
            <a:srgbClr val="306C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0BD16DE-74C8-4941-8E90-65482D2A43C6}"/>
              </a:ext>
            </a:extLst>
          </p:cNvPr>
          <p:cNvSpPr/>
          <p:nvPr/>
        </p:nvSpPr>
        <p:spPr>
          <a:xfrm>
            <a:off x="1761265" y="2211574"/>
            <a:ext cx="1360967" cy="127591"/>
          </a:xfrm>
          <a:prstGeom prst="rect">
            <a:avLst/>
          </a:prstGeom>
          <a:solidFill>
            <a:srgbClr val="306C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ED34363-864B-C243-B762-6CD11F9215AD}"/>
              </a:ext>
            </a:extLst>
          </p:cNvPr>
          <p:cNvSpPr/>
          <p:nvPr/>
        </p:nvSpPr>
        <p:spPr>
          <a:xfrm>
            <a:off x="1761264" y="2402962"/>
            <a:ext cx="1360967" cy="1275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E28F71-816E-1244-86DB-E172A70192D2}"/>
              </a:ext>
            </a:extLst>
          </p:cNvPr>
          <p:cNvSpPr/>
          <p:nvPr/>
        </p:nvSpPr>
        <p:spPr>
          <a:xfrm>
            <a:off x="1761263" y="2594350"/>
            <a:ext cx="1360967" cy="1275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D9E60A7-15A0-3443-A815-75896302ED98}"/>
              </a:ext>
            </a:extLst>
          </p:cNvPr>
          <p:cNvSpPr/>
          <p:nvPr/>
        </p:nvSpPr>
        <p:spPr>
          <a:xfrm>
            <a:off x="3211033" y="2020186"/>
            <a:ext cx="1360967" cy="1275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B3005A2-EE02-204C-A1F8-F09496FBB373}"/>
              </a:ext>
            </a:extLst>
          </p:cNvPr>
          <p:cNvSpPr/>
          <p:nvPr/>
        </p:nvSpPr>
        <p:spPr>
          <a:xfrm>
            <a:off x="3211032" y="2211574"/>
            <a:ext cx="1360967" cy="1275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286027A-97DC-9648-B42A-54524B809051}"/>
              </a:ext>
            </a:extLst>
          </p:cNvPr>
          <p:cNvSpPr/>
          <p:nvPr/>
        </p:nvSpPr>
        <p:spPr>
          <a:xfrm>
            <a:off x="3211031" y="2402962"/>
            <a:ext cx="1360967" cy="127591"/>
          </a:xfrm>
          <a:prstGeom prst="rect">
            <a:avLst/>
          </a:prstGeom>
          <a:solidFill>
            <a:srgbClr val="306C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04819F1-A0C8-FE45-8601-383D2683B4EB}"/>
              </a:ext>
            </a:extLst>
          </p:cNvPr>
          <p:cNvSpPr/>
          <p:nvPr/>
        </p:nvSpPr>
        <p:spPr>
          <a:xfrm>
            <a:off x="3211030" y="2594350"/>
            <a:ext cx="1360967" cy="127591"/>
          </a:xfrm>
          <a:prstGeom prst="rect">
            <a:avLst/>
          </a:prstGeom>
          <a:solidFill>
            <a:srgbClr val="306C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98D21B3-BCB1-904C-8531-74FBB6F701AD}"/>
              </a:ext>
            </a:extLst>
          </p:cNvPr>
          <p:cNvSpPr/>
          <p:nvPr/>
        </p:nvSpPr>
        <p:spPr>
          <a:xfrm>
            <a:off x="4660797" y="2020186"/>
            <a:ext cx="1360967" cy="1275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9603CA6-FD57-EE48-8F78-945DF30D5EF2}"/>
              </a:ext>
            </a:extLst>
          </p:cNvPr>
          <p:cNvSpPr/>
          <p:nvPr/>
        </p:nvSpPr>
        <p:spPr>
          <a:xfrm>
            <a:off x="4660796" y="2211574"/>
            <a:ext cx="1360967" cy="127591"/>
          </a:xfrm>
          <a:prstGeom prst="rect">
            <a:avLst/>
          </a:prstGeom>
          <a:solidFill>
            <a:srgbClr val="306C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ADA9B13-EDDD-EB4B-8073-07B9148568DA}"/>
              </a:ext>
            </a:extLst>
          </p:cNvPr>
          <p:cNvSpPr/>
          <p:nvPr/>
        </p:nvSpPr>
        <p:spPr>
          <a:xfrm>
            <a:off x="4660795" y="2402962"/>
            <a:ext cx="1360967" cy="127591"/>
          </a:xfrm>
          <a:prstGeom prst="rect">
            <a:avLst/>
          </a:prstGeom>
          <a:solidFill>
            <a:srgbClr val="306C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6621B64-8337-9545-BC02-1290F5B914F5}"/>
              </a:ext>
            </a:extLst>
          </p:cNvPr>
          <p:cNvSpPr/>
          <p:nvPr/>
        </p:nvSpPr>
        <p:spPr>
          <a:xfrm>
            <a:off x="4660794" y="2594350"/>
            <a:ext cx="1360967" cy="127591"/>
          </a:xfrm>
          <a:prstGeom prst="rect">
            <a:avLst/>
          </a:prstGeom>
          <a:solidFill>
            <a:srgbClr val="306C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ube 5">
            <a:extLst>
              <a:ext uri="{FF2B5EF4-FFF2-40B4-BE49-F238E27FC236}">
                <a16:creationId xmlns:a16="http://schemas.microsoft.com/office/drawing/2014/main" id="{154C7B64-CA48-FA42-954F-4BE655A3DC4D}"/>
              </a:ext>
            </a:extLst>
          </p:cNvPr>
          <p:cNvSpPr/>
          <p:nvPr/>
        </p:nvSpPr>
        <p:spPr>
          <a:xfrm>
            <a:off x="7630447" y="1669312"/>
            <a:ext cx="786810" cy="712385"/>
          </a:xfrm>
          <a:prstGeom prst="cube">
            <a:avLst/>
          </a:prstGeom>
          <a:solidFill>
            <a:srgbClr val="306C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ube 27">
            <a:extLst>
              <a:ext uri="{FF2B5EF4-FFF2-40B4-BE49-F238E27FC236}">
                <a16:creationId xmlns:a16="http://schemas.microsoft.com/office/drawing/2014/main" id="{9D046256-076E-E249-811A-FB54235ADC04}"/>
              </a:ext>
            </a:extLst>
          </p:cNvPr>
          <p:cNvSpPr/>
          <p:nvPr/>
        </p:nvSpPr>
        <p:spPr>
          <a:xfrm>
            <a:off x="7038568" y="3253563"/>
            <a:ext cx="591879" cy="336434"/>
          </a:xfrm>
          <a:prstGeom prst="cub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ube 28">
            <a:extLst>
              <a:ext uri="{FF2B5EF4-FFF2-40B4-BE49-F238E27FC236}">
                <a16:creationId xmlns:a16="http://schemas.microsoft.com/office/drawing/2014/main" id="{0E1A475D-38F3-5B44-9353-7DCC236B7A4C}"/>
              </a:ext>
            </a:extLst>
          </p:cNvPr>
          <p:cNvSpPr/>
          <p:nvPr/>
        </p:nvSpPr>
        <p:spPr>
          <a:xfrm>
            <a:off x="7630447" y="2828133"/>
            <a:ext cx="524729" cy="416577"/>
          </a:xfrm>
          <a:prstGeom prst="cube">
            <a:avLst/>
          </a:prstGeom>
          <a:solidFill>
            <a:srgbClr val="306C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ube 30">
            <a:extLst>
              <a:ext uri="{FF2B5EF4-FFF2-40B4-BE49-F238E27FC236}">
                <a16:creationId xmlns:a16="http://schemas.microsoft.com/office/drawing/2014/main" id="{85156AD9-5E27-9049-9674-BF0AE373C4E7}"/>
              </a:ext>
            </a:extLst>
          </p:cNvPr>
          <p:cNvSpPr/>
          <p:nvPr/>
        </p:nvSpPr>
        <p:spPr>
          <a:xfrm>
            <a:off x="6949964" y="3905150"/>
            <a:ext cx="248282" cy="273445"/>
          </a:xfrm>
          <a:prstGeom prst="cube">
            <a:avLst/>
          </a:prstGeom>
          <a:solidFill>
            <a:srgbClr val="306C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ube 31">
            <a:extLst>
              <a:ext uri="{FF2B5EF4-FFF2-40B4-BE49-F238E27FC236}">
                <a16:creationId xmlns:a16="http://schemas.microsoft.com/office/drawing/2014/main" id="{39126688-AC6C-F046-8813-08337CF77477}"/>
              </a:ext>
            </a:extLst>
          </p:cNvPr>
          <p:cNvSpPr/>
          <p:nvPr/>
        </p:nvSpPr>
        <p:spPr>
          <a:xfrm>
            <a:off x="7478047" y="3944136"/>
            <a:ext cx="152400" cy="213198"/>
          </a:xfrm>
          <a:prstGeom prst="cube">
            <a:avLst/>
          </a:prstGeom>
          <a:solidFill>
            <a:srgbClr val="306C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iangle 10">
            <a:extLst>
              <a:ext uri="{FF2B5EF4-FFF2-40B4-BE49-F238E27FC236}">
                <a16:creationId xmlns:a16="http://schemas.microsoft.com/office/drawing/2014/main" id="{1E81F9D0-72F2-5545-831D-FEACB443C7D0}"/>
              </a:ext>
            </a:extLst>
          </p:cNvPr>
          <p:cNvSpPr/>
          <p:nvPr/>
        </p:nvSpPr>
        <p:spPr>
          <a:xfrm>
            <a:off x="6949964" y="4461863"/>
            <a:ext cx="88604" cy="155672"/>
          </a:xfrm>
          <a:prstGeom prst="triangle">
            <a:avLst/>
          </a:prstGeom>
          <a:solidFill>
            <a:srgbClr val="306C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iangle 34">
            <a:extLst>
              <a:ext uri="{FF2B5EF4-FFF2-40B4-BE49-F238E27FC236}">
                <a16:creationId xmlns:a16="http://schemas.microsoft.com/office/drawing/2014/main" id="{D926DD2B-BD05-1C4F-BD7A-33C6CF9EB1B6}"/>
              </a:ext>
            </a:extLst>
          </p:cNvPr>
          <p:cNvSpPr/>
          <p:nvPr/>
        </p:nvSpPr>
        <p:spPr>
          <a:xfrm rot="1875311">
            <a:off x="7102364" y="4614263"/>
            <a:ext cx="88604" cy="155672"/>
          </a:xfrm>
          <a:prstGeom prst="triangle">
            <a:avLst/>
          </a:prstGeom>
          <a:solidFill>
            <a:srgbClr val="306C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iangle 35">
            <a:extLst>
              <a:ext uri="{FF2B5EF4-FFF2-40B4-BE49-F238E27FC236}">
                <a16:creationId xmlns:a16="http://schemas.microsoft.com/office/drawing/2014/main" id="{6CCE310D-D6BA-3E4B-BA4A-EAE78DCFFB94}"/>
              </a:ext>
            </a:extLst>
          </p:cNvPr>
          <p:cNvSpPr/>
          <p:nvPr/>
        </p:nvSpPr>
        <p:spPr>
          <a:xfrm rot="18694121">
            <a:off x="7254764" y="4766663"/>
            <a:ext cx="88604" cy="155672"/>
          </a:xfrm>
          <a:prstGeom prst="triangle">
            <a:avLst/>
          </a:prstGeom>
          <a:solidFill>
            <a:srgbClr val="306C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iangle 36">
            <a:extLst>
              <a:ext uri="{FF2B5EF4-FFF2-40B4-BE49-F238E27FC236}">
                <a16:creationId xmlns:a16="http://schemas.microsoft.com/office/drawing/2014/main" id="{ED16EAC3-0C04-B84A-A424-86941212BB5F}"/>
              </a:ext>
            </a:extLst>
          </p:cNvPr>
          <p:cNvSpPr/>
          <p:nvPr/>
        </p:nvSpPr>
        <p:spPr>
          <a:xfrm>
            <a:off x="6920582" y="4781625"/>
            <a:ext cx="88604" cy="155672"/>
          </a:xfrm>
          <a:prstGeom prst="triangle">
            <a:avLst/>
          </a:prstGeom>
          <a:solidFill>
            <a:srgbClr val="306C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C47A22FB-D6A2-D546-B495-5DAE090F235C}"/>
              </a:ext>
            </a:extLst>
          </p:cNvPr>
          <p:cNvCxnSpPr/>
          <p:nvPr/>
        </p:nvCxnSpPr>
        <p:spPr>
          <a:xfrm>
            <a:off x="311697" y="2828133"/>
            <a:ext cx="5710064" cy="0"/>
          </a:xfrm>
          <a:prstGeom prst="line">
            <a:avLst/>
          </a:prstGeom>
          <a:ln w="4445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5DD45C59-184C-B843-9E7E-66A7979AC082}"/>
              </a:ext>
            </a:extLst>
          </p:cNvPr>
          <p:cNvSpPr/>
          <p:nvPr/>
        </p:nvSpPr>
        <p:spPr>
          <a:xfrm>
            <a:off x="311697" y="2945230"/>
            <a:ext cx="1360967" cy="12759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6D442A22-0E14-5F4F-859D-F0431CB3A1FE}"/>
              </a:ext>
            </a:extLst>
          </p:cNvPr>
          <p:cNvSpPr/>
          <p:nvPr/>
        </p:nvSpPr>
        <p:spPr>
          <a:xfrm>
            <a:off x="311696" y="3136618"/>
            <a:ext cx="1360967" cy="12759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C97496F9-780A-6A40-AE1D-8A35A147370B}"/>
              </a:ext>
            </a:extLst>
          </p:cNvPr>
          <p:cNvSpPr/>
          <p:nvPr/>
        </p:nvSpPr>
        <p:spPr>
          <a:xfrm>
            <a:off x="311695" y="3328006"/>
            <a:ext cx="1360967" cy="12759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5B571ED0-1F7D-4A4E-B80A-3B3D6CCBB13A}"/>
              </a:ext>
            </a:extLst>
          </p:cNvPr>
          <p:cNvSpPr/>
          <p:nvPr/>
        </p:nvSpPr>
        <p:spPr>
          <a:xfrm>
            <a:off x="1761263" y="2945230"/>
            <a:ext cx="1360967" cy="12759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51FA2753-FCFB-E24F-81C9-F205A4A5D4DF}"/>
              </a:ext>
            </a:extLst>
          </p:cNvPr>
          <p:cNvSpPr/>
          <p:nvPr/>
        </p:nvSpPr>
        <p:spPr>
          <a:xfrm>
            <a:off x="1761262" y="3136618"/>
            <a:ext cx="1360967" cy="12759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BC042D1E-7E81-FE4E-8D5A-B24030A6514A}"/>
              </a:ext>
            </a:extLst>
          </p:cNvPr>
          <p:cNvSpPr/>
          <p:nvPr/>
        </p:nvSpPr>
        <p:spPr>
          <a:xfrm>
            <a:off x="3211030" y="2945230"/>
            <a:ext cx="1360967" cy="12759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2674777E-B863-1B48-8A38-17F4F7D4793D}"/>
              </a:ext>
            </a:extLst>
          </p:cNvPr>
          <p:cNvSpPr/>
          <p:nvPr/>
        </p:nvSpPr>
        <p:spPr>
          <a:xfrm>
            <a:off x="3211029" y="3136618"/>
            <a:ext cx="1360967" cy="12759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EBA99C6-E601-DC47-B15E-7D42E82B175B}"/>
              </a:ext>
            </a:extLst>
          </p:cNvPr>
          <p:cNvSpPr/>
          <p:nvPr/>
        </p:nvSpPr>
        <p:spPr>
          <a:xfrm>
            <a:off x="4660794" y="2945230"/>
            <a:ext cx="1360967" cy="12759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Elbow Connector 26">
            <a:extLst>
              <a:ext uri="{FF2B5EF4-FFF2-40B4-BE49-F238E27FC236}">
                <a16:creationId xmlns:a16="http://schemas.microsoft.com/office/drawing/2014/main" id="{EAAB9C5C-CDBF-6B4D-B146-9E194EB41EAF}"/>
              </a:ext>
            </a:extLst>
          </p:cNvPr>
          <p:cNvCxnSpPr>
            <a:stCxn id="28" idx="2"/>
            <a:endCxn id="9" idx="3"/>
          </p:cNvCxnSpPr>
          <p:nvPr/>
        </p:nvCxnSpPr>
        <p:spPr>
          <a:xfrm rot="10800000">
            <a:off x="6021762" y="1594884"/>
            <a:ext cx="1016807" cy="1868951"/>
          </a:xfrm>
          <a:prstGeom prst="bentConnector3">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9038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1"/>
          <p:cNvSpPr txBox="1">
            <a:spLocks noGrp="1"/>
          </p:cNvSpPr>
          <p:nvPr>
            <p:ph type="title"/>
          </p:nvPr>
        </p:nvSpPr>
        <p:spPr>
          <a:xfrm>
            <a:off x="311700" y="446400"/>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dirty="0"/>
              <a:t>BVH traversal: intersection</a:t>
            </a:r>
            <a:endParaRPr dirty="0"/>
          </a:p>
        </p:txBody>
      </p:sp>
      <p:sp>
        <p:nvSpPr>
          <p:cNvPr id="4" name="Rectangle 3">
            <a:extLst>
              <a:ext uri="{FF2B5EF4-FFF2-40B4-BE49-F238E27FC236}">
                <a16:creationId xmlns:a16="http://schemas.microsoft.com/office/drawing/2014/main" id="{5B8166FC-65CE-414E-B688-3C093F91A069}"/>
              </a:ext>
            </a:extLst>
          </p:cNvPr>
          <p:cNvSpPr/>
          <p:nvPr/>
        </p:nvSpPr>
        <p:spPr>
          <a:xfrm>
            <a:off x="311700" y="1329069"/>
            <a:ext cx="1360967" cy="531628"/>
          </a:xfrm>
          <a:prstGeom prst="rect">
            <a:avLst/>
          </a:prstGeom>
          <a:solidFill>
            <a:srgbClr val="306CA4"/>
          </a:solidFill>
          <a:ln>
            <a:solidFill>
              <a:srgbClr val="306C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AR250</a:t>
            </a:r>
          </a:p>
        </p:txBody>
      </p:sp>
      <p:sp>
        <p:nvSpPr>
          <p:cNvPr id="7" name="Rectangle 6">
            <a:extLst>
              <a:ext uri="{FF2B5EF4-FFF2-40B4-BE49-F238E27FC236}">
                <a16:creationId xmlns:a16="http://schemas.microsoft.com/office/drawing/2014/main" id="{F1BCEC3B-B4A9-FD46-9465-75556D0208D1}"/>
              </a:ext>
            </a:extLst>
          </p:cNvPr>
          <p:cNvSpPr/>
          <p:nvPr/>
        </p:nvSpPr>
        <p:spPr>
          <a:xfrm>
            <a:off x="1761272" y="1329069"/>
            <a:ext cx="1360967" cy="531628"/>
          </a:xfrm>
          <a:prstGeom prst="rect">
            <a:avLst/>
          </a:prstGeom>
          <a:solidFill>
            <a:srgbClr val="306CA4"/>
          </a:solidFill>
          <a:ln>
            <a:solidFill>
              <a:srgbClr val="306C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AR250</a:t>
            </a:r>
          </a:p>
        </p:txBody>
      </p:sp>
      <p:sp>
        <p:nvSpPr>
          <p:cNvPr id="8" name="Rectangle 7">
            <a:extLst>
              <a:ext uri="{FF2B5EF4-FFF2-40B4-BE49-F238E27FC236}">
                <a16:creationId xmlns:a16="http://schemas.microsoft.com/office/drawing/2014/main" id="{6168720F-BAE6-6745-B5F0-16A2067B3556}"/>
              </a:ext>
            </a:extLst>
          </p:cNvPr>
          <p:cNvSpPr/>
          <p:nvPr/>
        </p:nvSpPr>
        <p:spPr>
          <a:xfrm>
            <a:off x="3211033" y="1329069"/>
            <a:ext cx="1360967" cy="531628"/>
          </a:xfrm>
          <a:prstGeom prst="rect">
            <a:avLst/>
          </a:prstGeom>
          <a:solidFill>
            <a:srgbClr val="306CA4"/>
          </a:solidFill>
          <a:ln>
            <a:solidFill>
              <a:srgbClr val="306C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AR250</a:t>
            </a:r>
          </a:p>
        </p:txBody>
      </p:sp>
      <p:sp>
        <p:nvSpPr>
          <p:cNvPr id="9" name="Rectangle 8">
            <a:extLst>
              <a:ext uri="{FF2B5EF4-FFF2-40B4-BE49-F238E27FC236}">
                <a16:creationId xmlns:a16="http://schemas.microsoft.com/office/drawing/2014/main" id="{EC47AD68-0F9E-7348-898F-E94082586105}"/>
              </a:ext>
            </a:extLst>
          </p:cNvPr>
          <p:cNvSpPr/>
          <p:nvPr/>
        </p:nvSpPr>
        <p:spPr>
          <a:xfrm>
            <a:off x="4660794" y="1329069"/>
            <a:ext cx="1360967" cy="531628"/>
          </a:xfrm>
          <a:prstGeom prst="rect">
            <a:avLst/>
          </a:prstGeom>
          <a:solidFill>
            <a:srgbClr val="306CA4"/>
          </a:solidFill>
          <a:ln>
            <a:solidFill>
              <a:srgbClr val="306C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AR250</a:t>
            </a:r>
          </a:p>
        </p:txBody>
      </p:sp>
      <p:sp>
        <p:nvSpPr>
          <p:cNvPr id="10" name="Rectangle 9">
            <a:extLst>
              <a:ext uri="{FF2B5EF4-FFF2-40B4-BE49-F238E27FC236}">
                <a16:creationId xmlns:a16="http://schemas.microsoft.com/office/drawing/2014/main" id="{6E28E3A5-A330-D34F-91E2-27E0D24F5133}"/>
              </a:ext>
            </a:extLst>
          </p:cNvPr>
          <p:cNvSpPr/>
          <p:nvPr/>
        </p:nvSpPr>
        <p:spPr>
          <a:xfrm>
            <a:off x="6822370" y="641769"/>
            <a:ext cx="1360967" cy="531628"/>
          </a:xfrm>
          <a:prstGeom prst="rect">
            <a:avLst/>
          </a:prstGeom>
          <a:solidFill>
            <a:srgbClr val="306CA4"/>
          </a:solidFill>
          <a:ln>
            <a:solidFill>
              <a:srgbClr val="306C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Host</a:t>
            </a:r>
          </a:p>
        </p:txBody>
      </p:sp>
      <p:sp>
        <p:nvSpPr>
          <p:cNvPr id="5" name="Rectangle 4">
            <a:extLst>
              <a:ext uri="{FF2B5EF4-FFF2-40B4-BE49-F238E27FC236}">
                <a16:creationId xmlns:a16="http://schemas.microsoft.com/office/drawing/2014/main" id="{ED75A551-02E4-5F4C-8DA5-D6709B443ED6}"/>
              </a:ext>
            </a:extLst>
          </p:cNvPr>
          <p:cNvSpPr/>
          <p:nvPr/>
        </p:nvSpPr>
        <p:spPr>
          <a:xfrm>
            <a:off x="311700" y="2020186"/>
            <a:ext cx="1360967" cy="1275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F806C09-3F8E-3C45-B3AD-D5C4F6D6C077}"/>
              </a:ext>
            </a:extLst>
          </p:cNvPr>
          <p:cNvSpPr/>
          <p:nvPr/>
        </p:nvSpPr>
        <p:spPr>
          <a:xfrm>
            <a:off x="311699" y="2211574"/>
            <a:ext cx="1360967" cy="1275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78BB55B-BFC6-8445-8B5F-EE039C3BBA2D}"/>
              </a:ext>
            </a:extLst>
          </p:cNvPr>
          <p:cNvSpPr/>
          <p:nvPr/>
        </p:nvSpPr>
        <p:spPr>
          <a:xfrm>
            <a:off x="311698" y="2402962"/>
            <a:ext cx="1360967" cy="127591"/>
          </a:xfrm>
          <a:prstGeom prst="rect">
            <a:avLst/>
          </a:prstGeom>
          <a:solidFill>
            <a:srgbClr val="306C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EAFBD53-9E0C-124B-BE43-C24AB2154192}"/>
              </a:ext>
            </a:extLst>
          </p:cNvPr>
          <p:cNvSpPr/>
          <p:nvPr/>
        </p:nvSpPr>
        <p:spPr>
          <a:xfrm>
            <a:off x="311697" y="2594350"/>
            <a:ext cx="1360967" cy="1275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49D22BE-F20A-2348-AF80-9B17FC4E7C9A}"/>
              </a:ext>
            </a:extLst>
          </p:cNvPr>
          <p:cNvSpPr/>
          <p:nvPr/>
        </p:nvSpPr>
        <p:spPr>
          <a:xfrm>
            <a:off x="1761266" y="2020186"/>
            <a:ext cx="1360967" cy="127591"/>
          </a:xfrm>
          <a:prstGeom prst="rect">
            <a:avLst/>
          </a:prstGeom>
          <a:solidFill>
            <a:srgbClr val="306C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0BD16DE-74C8-4941-8E90-65482D2A43C6}"/>
              </a:ext>
            </a:extLst>
          </p:cNvPr>
          <p:cNvSpPr/>
          <p:nvPr/>
        </p:nvSpPr>
        <p:spPr>
          <a:xfrm>
            <a:off x="1761265" y="2211574"/>
            <a:ext cx="1360967" cy="127591"/>
          </a:xfrm>
          <a:prstGeom prst="rect">
            <a:avLst/>
          </a:prstGeom>
          <a:solidFill>
            <a:srgbClr val="306C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ED34363-864B-C243-B762-6CD11F9215AD}"/>
              </a:ext>
            </a:extLst>
          </p:cNvPr>
          <p:cNvSpPr/>
          <p:nvPr/>
        </p:nvSpPr>
        <p:spPr>
          <a:xfrm>
            <a:off x="1761264" y="2402962"/>
            <a:ext cx="1360967" cy="1275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E28F71-816E-1244-86DB-E172A70192D2}"/>
              </a:ext>
            </a:extLst>
          </p:cNvPr>
          <p:cNvSpPr/>
          <p:nvPr/>
        </p:nvSpPr>
        <p:spPr>
          <a:xfrm>
            <a:off x="1761263" y="2594350"/>
            <a:ext cx="1360967" cy="1275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D9E60A7-15A0-3443-A815-75896302ED98}"/>
              </a:ext>
            </a:extLst>
          </p:cNvPr>
          <p:cNvSpPr/>
          <p:nvPr/>
        </p:nvSpPr>
        <p:spPr>
          <a:xfrm>
            <a:off x="3211033" y="2020186"/>
            <a:ext cx="1360967" cy="1275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B3005A2-EE02-204C-A1F8-F09496FBB373}"/>
              </a:ext>
            </a:extLst>
          </p:cNvPr>
          <p:cNvSpPr/>
          <p:nvPr/>
        </p:nvSpPr>
        <p:spPr>
          <a:xfrm>
            <a:off x="3211032" y="2211574"/>
            <a:ext cx="1360967" cy="1275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286027A-97DC-9648-B42A-54524B809051}"/>
              </a:ext>
            </a:extLst>
          </p:cNvPr>
          <p:cNvSpPr/>
          <p:nvPr/>
        </p:nvSpPr>
        <p:spPr>
          <a:xfrm>
            <a:off x="3211031" y="2402962"/>
            <a:ext cx="1360967" cy="127591"/>
          </a:xfrm>
          <a:prstGeom prst="rect">
            <a:avLst/>
          </a:prstGeom>
          <a:solidFill>
            <a:srgbClr val="306C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04819F1-A0C8-FE45-8601-383D2683B4EB}"/>
              </a:ext>
            </a:extLst>
          </p:cNvPr>
          <p:cNvSpPr/>
          <p:nvPr/>
        </p:nvSpPr>
        <p:spPr>
          <a:xfrm>
            <a:off x="3211030" y="2594350"/>
            <a:ext cx="1360967" cy="127591"/>
          </a:xfrm>
          <a:prstGeom prst="rect">
            <a:avLst/>
          </a:prstGeom>
          <a:solidFill>
            <a:srgbClr val="306C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98D21B3-BCB1-904C-8531-74FBB6F701AD}"/>
              </a:ext>
            </a:extLst>
          </p:cNvPr>
          <p:cNvSpPr/>
          <p:nvPr/>
        </p:nvSpPr>
        <p:spPr>
          <a:xfrm>
            <a:off x="4660797" y="2020186"/>
            <a:ext cx="1360967" cy="1275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9603CA6-FD57-EE48-8F78-945DF30D5EF2}"/>
              </a:ext>
            </a:extLst>
          </p:cNvPr>
          <p:cNvSpPr/>
          <p:nvPr/>
        </p:nvSpPr>
        <p:spPr>
          <a:xfrm>
            <a:off x="4660796" y="2211574"/>
            <a:ext cx="1360967" cy="127591"/>
          </a:xfrm>
          <a:prstGeom prst="rect">
            <a:avLst/>
          </a:prstGeom>
          <a:solidFill>
            <a:srgbClr val="306C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ADA9B13-EDDD-EB4B-8073-07B9148568DA}"/>
              </a:ext>
            </a:extLst>
          </p:cNvPr>
          <p:cNvSpPr/>
          <p:nvPr/>
        </p:nvSpPr>
        <p:spPr>
          <a:xfrm>
            <a:off x="4660795" y="2402962"/>
            <a:ext cx="1360967" cy="127591"/>
          </a:xfrm>
          <a:prstGeom prst="rect">
            <a:avLst/>
          </a:prstGeom>
          <a:solidFill>
            <a:srgbClr val="306C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6621B64-8337-9545-BC02-1290F5B914F5}"/>
              </a:ext>
            </a:extLst>
          </p:cNvPr>
          <p:cNvSpPr/>
          <p:nvPr/>
        </p:nvSpPr>
        <p:spPr>
          <a:xfrm>
            <a:off x="4660794" y="2594350"/>
            <a:ext cx="1360967" cy="127591"/>
          </a:xfrm>
          <a:prstGeom prst="rect">
            <a:avLst/>
          </a:prstGeom>
          <a:solidFill>
            <a:srgbClr val="306C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ube 5">
            <a:extLst>
              <a:ext uri="{FF2B5EF4-FFF2-40B4-BE49-F238E27FC236}">
                <a16:creationId xmlns:a16="http://schemas.microsoft.com/office/drawing/2014/main" id="{154C7B64-CA48-FA42-954F-4BE655A3DC4D}"/>
              </a:ext>
            </a:extLst>
          </p:cNvPr>
          <p:cNvSpPr/>
          <p:nvPr/>
        </p:nvSpPr>
        <p:spPr>
          <a:xfrm>
            <a:off x="7630447" y="1669312"/>
            <a:ext cx="786810" cy="712385"/>
          </a:xfrm>
          <a:prstGeom prst="cube">
            <a:avLst/>
          </a:prstGeom>
          <a:solidFill>
            <a:srgbClr val="306C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ube 27">
            <a:extLst>
              <a:ext uri="{FF2B5EF4-FFF2-40B4-BE49-F238E27FC236}">
                <a16:creationId xmlns:a16="http://schemas.microsoft.com/office/drawing/2014/main" id="{9D046256-076E-E249-811A-FB54235ADC04}"/>
              </a:ext>
            </a:extLst>
          </p:cNvPr>
          <p:cNvSpPr/>
          <p:nvPr/>
        </p:nvSpPr>
        <p:spPr>
          <a:xfrm>
            <a:off x="7038568" y="3253563"/>
            <a:ext cx="591879" cy="336434"/>
          </a:xfrm>
          <a:prstGeom prst="cub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ube 28">
            <a:extLst>
              <a:ext uri="{FF2B5EF4-FFF2-40B4-BE49-F238E27FC236}">
                <a16:creationId xmlns:a16="http://schemas.microsoft.com/office/drawing/2014/main" id="{0E1A475D-38F3-5B44-9353-7DCC236B7A4C}"/>
              </a:ext>
            </a:extLst>
          </p:cNvPr>
          <p:cNvSpPr/>
          <p:nvPr/>
        </p:nvSpPr>
        <p:spPr>
          <a:xfrm>
            <a:off x="7630447" y="2828133"/>
            <a:ext cx="524729" cy="416577"/>
          </a:xfrm>
          <a:prstGeom prst="cube">
            <a:avLst/>
          </a:prstGeom>
          <a:solidFill>
            <a:srgbClr val="306C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ube 30">
            <a:extLst>
              <a:ext uri="{FF2B5EF4-FFF2-40B4-BE49-F238E27FC236}">
                <a16:creationId xmlns:a16="http://schemas.microsoft.com/office/drawing/2014/main" id="{85156AD9-5E27-9049-9674-BF0AE373C4E7}"/>
              </a:ext>
            </a:extLst>
          </p:cNvPr>
          <p:cNvSpPr/>
          <p:nvPr/>
        </p:nvSpPr>
        <p:spPr>
          <a:xfrm>
            <a:off x="6949964" y="3905150"/>
            <a:ext cx="248282" cy="273445"/>
          </a:xfrm>
          <a:prstGeom prst="cube">
            <a:avLst/>
          </a:prstGeom>
          <a:solidFill>
            <a:srgbClr val="306C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ube 31">
            <a:extLst>
              <a:ext uri="{FF2B5EF4-FFF2-40B4-BE49-F238E27FC236}">
                <a16:creationId xmlns:a16="http://schemas.microsoft.com/office/drawing/2014/main" id="{39126688-AC6C-F046-8813-08337CF77477}"/>
              </a:ext>
            </a:extLst>
          </p:cNvPr>
          <p:cNvSpPr/>
          <p:nvPr/>
        </p:nvSpPr>
        <p:spPr>
          <a:xfrm>
            <a:off x="7478047" y="3944136"/>
            <a:ext cx="152400" cy="213198"/>
          </a:xfrm>
          <a:prstGeom prst="cube">
            <a:avLst/>
          </a:prstGeom>
          <a:solidFill>
            <a:srgbClr val="306C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iangle 10">
            <a:extLst>
              <a:ext uri="{FF2B5EF4-FFF2-40B4-BE49-F238E27FC236}">
                <a16:creationId xmlns:a16="http://schemas.microsoft.com/office/drawing/2014/main" id="{1E81F9D0-72F2-5545-831D-FEACB443C7D0}"/>
              </a:ext>
            </a:extLst>
          </p:cNvPr>
          <p:cNvSpPr/>
          <p:nvPr/>
        </p:nvSpPr>
        <p:spPr>
          <a:xfrm>
            <a:off x="6949964" y="4461863"/>
            <a:ext cx="88604" cy="155672"/>
          </a:xfrm>
          <a:prstGeom prst="triangle">
            <a:avLst/>
          </a:prstGeom>
          <a:solidFill>
            <a:srgbClr val="306C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iangle 34">
            <a:extLst>
              <a:ext uri="{FF2B5EF4-FFF2-40B4-BE49-F238E27FC236}">
                <a16:creationId xmlns:a16="http://schemas.microsoft.com/office/drawing/2014/main" id="{D926DD2B-BD05-1C4F-BD7A-33C6CF9EB1B6}"/>
              </a:ext>
            </a:extLst>
          </p:cNvPr>
          <p:cNvSpPr/>
          <p:nvPr/>
        </p:nvSpPr>
        <p:spPr>
          <a:xfrm rot="1875311">
            <a:off x="7102364" y="4614263"/>
            <a:ext cx="88604" cy="155672"/>
          </a:xfrm>
          <a:prstGeom prst="triangle">
            <a:avLst/>
          </a:prstGeom>
          <a:solidFill>
            <a:srgbClr val="306C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iangle 35">
            <a:extLst>
              <a:ext uri="{FF2B5EF4-FFF2-40B4-BE49-F238E27FC236}">
                <a16:creationId xmlns:a16="http://schemas.microsoft.com/office/drawing/2014/main" id="{6CCE310D-D6BA-3E4B-BA4A-EAE78DCFFB94}"/>
              </a:ext>
            </a:extLst>
          </p:cNvPr>
          <p:cNvSpPr/>
          <p:nvPr/>
        </p:nvSpPr>
        <p:spPr>
          <a:xfrm rot="18694121">
            <a:off x="7254764" y="4766663"/>
            <a:ext cx="88604" cy="155672"/>
          </a:xfrm>
          <a:prstGeom prst="triangle">
            <a:avLst/>
          </a:prstGeom>
          <a:solidFill>
            <a:srgbClr val="306C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iangle 36">
            <a:extLst>
              <a:ext uri="{FF2B5EF4-FFF2-40B4-BE49-F238E27FC236}">
                <a16:creationId xmlns:a16="http://schemas.microsoft.com/office/drawing/2014/main" id="{ED16EAC3-0C04-B84A-A424-86941212BB5F}"/>
              </a:ext>
            </a:extLst>
          </p:cNvPr>
          <p:cNvSpPr/>
          <p:nvPr/>
        </p:nvSpPr>
        <p:spPr>
          <a:xfrm>
            <a:off x="6920582" y="4781625"/>
            <a:ext cx="88604" cy="155672"/>
          </a:xfrm>
          <a:prstGeom prst="triangle">
            <a:avLst/>
          </a:prstGeom>
          <a:solidFill>
            <a:srgbClr val="306C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C47A22FB-D6A2-D546-B495-5DAE090F235C}"/>
              </a:ext>
            </a:extLst>
          </p:cNvPr>
          <p:cNvCxnSpPr/>
          <p:nvPr/>
        </p:nvCxnSpPr>
        <p:spPr>
          <a:xfrm>
            <a:off x="311697" y="2828133"/>
            <a:ext cx="5710064" cy="0"/>
          </a:xfrm>
          <a:prstGeom prst="line">
            <a:avLst/>
          </a:prstGeom>
          <a:ln w="4445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5DD45C59-184C-B843-9E7E-66A7979AC082}"/>
              </a:ext>
            </a:extLst>
          </p:cNvPr>
          <p:cNvSpPr/>
          <p:nvPr/>
        </p:nvSpPr>
        <p:spPr>
          <a:xfrm>
            <a:off x="311697" y="2945230"/>
            <a:ext cx="1360967" cy="12759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6D442A22-0E14-5F4F-859D-F0431CB3A1FE}"/>
              </a:ext>
            </a:extLst>
          </p:cNvPr>
          <p:cNvSpPr/>
          <p:nvPr/>
        </p:nvSpPr>
        <p:spPr>
          <a:xfrm>
            <a:off x="311696" y="3136618"/>
            <a:ext cx="1360967" cy="12759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C97496F9-780A-6A40-AE1D-8A35A147370B}"/>
              </a:ext>
            </a:extLst>
          </p:cNvPr>
          <p:cNvSpPr/>
          <p:nvPr/>
        </p:nvSpPr>
        <p:spPr>
          <a:xfrm>
            <a:off x="311695" y="3328006"/>
            <a:ext cx="1360967" cy="12759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5B571ED0-1F7D-4A4E-B80A-3B3D6CCBB13A}"/>
              </a:ext>
            </a:extLst>
          </p:cNvPr>
          <p:cNvSpPr/>
          <p:nvPr/>
        </p:nvSpPr>
        <p:spPr>
          <a:xfrm>
            <a:off x="1761263" y="2945230"/>
            <a:ext cx="1360967" cy="12759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51FA2753-FCFB-E24F-81C9-F205A4A5D4DF}"/>
              </a:ext>
            </a:extLst>
          </p:cNvPr>
          <p:cNvSpPr/>
          <p:nvPr/>
        </p:nvSpPr>
        <p:spPr>
          <a:xfrm>
            <a:off x="1761262" y="3136618"/>
            <a:ext cx="1360967" cy="127591"/>
          </a:xfrm>
          <a:prstGeom prst="rect">
            <a:avLst/>
          </a:prstGeom>
          <a:solidFill>
            <a:srgbClr val="306C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BC042D1E-7E81-FE4E-8D5A-B24030A6514A}"/>
              </a:ext>
            </a:extLst>
          </p:cNvPr>
          <p:cNvSpPr/>
          <p:nvPr/>
        </p:nvSpPr>
        <p:spPr>
          <a:xfrm>
            <a:off x="3211030" y="2945230"/>
            <a:ext cx="1360967" cy="127591"/>
          </a:xfrm>
          <a:prstGeom prst="rect">
            <a:avLst/>
          </a:prstGeom>
          <a:solidFill>
            <a:srgbClr val="306C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2674777E-B863-1B48-8A38-17F4F7D4793D}"/>
              </a:ext>
            </a:extLst>
          </p:cNvPr>
          <p:cNvSpPr/>
          <p:nvPr/>
        </p:nvSpPr>
        <p:spPr>
          <a:xfrm>
            <a:off x="3211029" y="3136618"/>
            <a:ext cx="1360967" cy="127591"/>
          </a:xfrm>
          <a:prstGeom prst="rect">
            <a:avLst/>
          </a:prstGeom>
          <a:solidFill>
            <a:srgbClr val="306C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EBA99C6-E601-DC47-B15E-7D42E82B175B}"/>
              </a:ext>
            </a:extLst>
          </p:cNvPr>
          <p:cNvSpPr/>
          <p:nvPr/>
        </p:nvSpPr>
        <p:spPr>
          <a:xfrm>
            <a:off x="4660794" y="2945230"/>
            <a:ext cx="1360967" cy="127591"/>
          </a:xfrm>
          <a:prstGeom prst="rect">
            <a:avLst/>
          </a:prstGeom>
          <a:solidFill>
            <a:srgbClr val="306C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5620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a:off x="311700" y="446400"/>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dirty="0"/>
              <a:t>Why now?</a:t>
            </a:r>
            <a:endParaRPr dirty="0"/>
          </a:p>
        </p:txBody>
      </p:sp>
      <p:sp>
        <p:nvSpPr>
          <p:cNvPr id="80" name="Google Shape;80;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lvl="0">
              <a:spcBef>
                <a:spcPts val="1600"/>
              </a:spcBef>
            </a:pPr>
            <a:r>
              <a:rPr lang="en-GB" dirty="0"/>
              <a:t>Rediscoveries shouldn’t have to happen</a:t>
            </a:r>
          </a:p>
          <a:p>
            <a:pPr lvl="1"/>
            <a:r>
              <a:rPr lang="en-GB" dirty="0"/>
              <a:t>Caustic, Hyperion, various HPG/RTRT papers</a:t>
            </a:r>
          </a:p>
          <a:p>
            <a:pPr lvl="1"/>
            <a:r>
              <a:rPr lang="en-GB" dirty="0"/>
              <a:t>Notably University of Utah, last year</a:t>
            </a:r>
          </a:p>
          <a:p>
            <a:pPr marL="457200" lvl="0" indent="-431800" rtl="0">
              <a:spcBef>
                <a:spcPts val="1600"/>
              </a:spcBef>
              <a:spcAft>
                <a:spcPts val="0"/>
              </a:spcAft>
              <a:buSzPts val="3200"/>
              <a:buChar char="●"/>
            </a:pPr>
            <a:r>
              <a:rPr lang="en-GB" dirty="0"/>
              <a:t>Patents expired</a:t>
            </a:r>
            <a:endParaRPr dirty="0"/>
          </a:p>
          <a:p>
            <a:pPr marL="457200" lvl="0" indent="-431800" rtl="0">
              <a:spcBef>
                <a:spcPts val="1600"/>
              </a:spcBef>
              <a:spcAft>
                <a:spcPts val="0"/>
              </a:spcAft>
              <a:buSzPts val="3200"/>
              <a:buChar char="●"/>
            </a:pPr>
            <a:r>
              <a:rPr lang="en-GB" dirty="0"/>
              <a:t>I have permission!</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1"/>
          <p:cNvSpPr txBox="1">
            <a:spLocks noGrp="1"/>
          </p:cNvSpPr>
          <p:nvPr>
            <p:ph type="title"/>
          </p:nvPr>
        </p:nvSpPr>
        <p:spPr>
          <a:xfrm>
            <a:off x="311700" y="446400"/>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dirty="0"/>
              <a:t>BVH traversal: compaction</a:t>
            </a:r>
            <a:endParaRPr dirty="0"/>
          </a:p>
        </p:txBody>
      </p:sp>
      <p:sp>
        <p:nvSpPr>
          <p:cNvPr id="4" name="Rectangle 3">
            <a:extLst>
              <a:ext uri="{FF2B5EF4-FFF2-40B4-BE49-F238E27FC236}">
                <a16:creationId xmlns:a16="http://schemas.microsoft.com/office/drawing/2014/main" id="{5B8166FC-65CE-414E-B688-3C093F91A069}"/>
              </a:ext>
            </a:extLst>
          </p:cNvPr>
          <p:cNvSpPr/>
          <p:nvPr/>
        </p:nvSpPr>
        <p:spPr>
          <a:xfrm>
            <a:off x="311700" y="1329069"/>
            <a:ext cx="1360967" cy="531628"/>
          </a:xfrm>
          <a:prstGeom prst="rect">
            <a:avLst/>
          </a:prstGeom>
          <a:solidFill>
            <a:srgbClr val="306CA4"/>
          </a:solidFill>
          <a:ln>
            <a:solidFill>
              <a:srgbClr val="306C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AR250</a:t>
            </a:r>
          </a:p>
        </p:txBody>
      </p:sp>
      <p:sp>
        <p:nvSpPr>
          <p:cNvPr id="7" name="Rectangle 6">
            <a:extLst>
              <a:ext uri="{FF2B5EF4-FFF2-40B4-BE49-F238E27FC236}">
                <a16:creationId xmlns:a16="http://schemas.microsoft.com/office/drawing/2014/main" id="{F1BCEC3B-B4A9-FD46-9465-75556D0208D1}"/>
              </a:ext>
            </a:extLst>
          </p:cNvPr>
          <p:cNvSpPr/>
          <p:nvPr/>
        </p:nvSpPr>
        <p:spPr>
          <a:xfrm>
            <a:off x="1761272" y="1329069"/>
            <a:ext cx="1360967" cy="531628"/>
          </a:xfrm>
          <a:prstGeom prst="rect">
            <a:avLst/>
          </a:prstGeom>
          <a:solidFill>
            <a:srgbClr val="306CA4"/>
          </a:solidFill>
          <a:ln>
            <a:solidFill>
              <a:srgbClr val="306C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AR250</a:t>
            </a:r>
          </a:p>
        </p:txBody>
      </p:sp>
      <p:sp>
        <p:nvSpPr>
          <p:cNvPr id="8" name="Rectangle 7">
            <a:extLst>
              <a:ext uri="{FF2B5EF4-FFF2-40B4-BE49-F238E27FC236}">
                <a16:creationId xmlns:a16="http://schemas.microsoft.com/office/drawing/2014/main" id="{6168720F-BAE6-6745-B5F0-16A2067B3556}"/>
              </a:ext>
            </a:extLst>
          </p:cNvPr>
          <p:cNvSpPr/>
          <p:nvPr/>
        </p:nvSpPr>
        <p:spPr>
          <a:xfrm>
            <a:off x="3211033" y="1329069"/>
            <a:ext cx="1360967" cy="531628"/>
          </a:xfrm>
          <a:prstGeom prst="rect">
            <a:avLst/>
          </a:prstGeom>
          <a:solidFill>
            <a:srgbClr val="306CA4"/>
          </a:solidFill>
          <a:ln>
            <a:solidFill>
              <a:srgbClr val="306C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B0F0"/>
                </a:solidFill>
              </a:rPr>
              <a:t>AR250</a:t>
            </a:r>
          </a:p>
        </p:txBody>
      </p:sp>
      <p:sp>
        <p:nvSpPr>
          <p:cNvPr id="9" name="Rectangle 8">
            <a:extLst>
              <a:ext uri="{FF2B5EF4-FFF2-40B4-BE49-F238E27FC236}">
                <a16:creationId xmlns:a16="http://schemas.microsoft.com/office/drawing/2014/main" id="{EC47AD68-0F9E-7348-898F-E94082586105}"/>
              </a:ext>
            </a:extLst>
          </p:cNvPr>
          <p:cNvSpPr/>
          <p:nvPr/>
        </p:nvSpPr>
        <p:spPr>
          <a:xfrm>
            <a:off x="4660794" y="1329069"/>
            <a:ext cx="1360967" cy="531628"/>
          </a:xfrm>
          <a:prstGeom prst="rect">
            <a:avLst/>
          </a:prstGeom>
          <a:solidFill>
            <a:srgbClr val="306CA4"/>
          </a:solidFill>
          <a:ln>
            <a:solidFill>
              <a:srgbClr val="306C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B0F0"/>
                </a:solidFill>
              </a:rPr>
              <a:t>AR250</a:t>
            </a:r>
          </a:p>
        </p:txBody>
      </p:sp>
      <p:sp>
        <p:nvSpPr>
          <p:cNvPr id="10" name="Rectangle 9">
            <a:extLst>
              <a:ext uri="{FF2B5EF4-FFF2-40B4-BE49-F238E27FC236}">
                <a16:creationId xmlns:a16="http://schemas.microsoft.com/office/drawing/2014/main" id="{6E28E3A5-A330-D34F-91E2-27E0D24F5133}"/>
              </a:ext>
            </a:extLst>
          </p:cNvPr>
          <p:cNvSpPr/>
          <p:nvPr/>
        </p:nvSpPr>
        <p:spPr>
          <a:xfrm>
            <a:off x="6822370" y="641769"/>
            <a:ext cx="1360967" cy="531628"/>
          </a:xfrm>
          <a:prstGeom prst="rect">
            <a:avLst/>
          </a:prstGeom>
          <a:solidFill>
            <a:srgbClr val="306CA4"/>
          </a:solidFill>
          <a:ln>
            <a:solidFill>
              <a:srgbClr val="306C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Host</a:t>
            </a:r>
          </a:p>
        </p:txBody>
      </p:sp>
      <p:sp>
        <p:nvSpPr>
          <p:cNvPr id="5" name="Rectangle 4">
            <a:extLst>
              <a:ext uri="{FF2B5EF4-FFF2-40B4-BE49-F238E27FC236}">
                <a16:creationId xmlns:a16="http://schemas.microsoft.com/office/drawing/2014/main" id="{ED75A551-02E4-5F4C-8DA5-D6709B443ED6}"/>
              </a:ext>
            </a:extLst>
          </p:cNvPr>
          <p:cNvSpPr/>
          <p:nvPr/>
        </p:nvSpPr>
        <p:spPr>
          <a:xfrm>
            <a:off x="311700" y="2020186"/>
            <a:ext cx="1360967" cy="1275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F806C09-3F8E-3C45-B3AD-D5C4F6D6C077}"/>
              </a:ext>
            </a:extLst>
          </p:cNvPr>
          <p:cNvSpPr/>
          <p:nvPr/>
        </p:nvSpPr>
        <p:spPr>
          <a:xfrm>
            <a:off x="311699" y="2211574"/>
            <a:ext cx="1360967" cy="1275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78BB55B-BFC6-8445-8B5F-EE039C3BBA2D}"/>
              </a:ext>
            </a:extLst>
          </p:cNvPr>
          <p:cNvSpPr/>
          <p:nvPr/>
        </p:nvSpPr>
        <p:spPr>
          <a:xfrm>
            <a:off x="311698" y="2402962"/>
            <a:ext cx="1360967" cy="127591"/>
          </a:xfrm>
          <a:prstGeom prst="rect">
            <a:avLst/>
          </a:prstGeom>
          <a:solidFill>
            <a:srgbClr val="306C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EAFBD53-9E0C-124B-BE43-C24AB2154192}"/>
              </a:ext>
            </a:extLst>
          </p:cNvPr>
          <p:cNvSpPr/>
          <p:nvPr/>
        </p:nvSpPr>
        <p:spPr>
          <a:xfrm>
            <a:off x="311697" y="2594350"/>
            <a:ext cx="1360967" cy="1275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49D22BE-F20A-2348-AF80-9B17FC4E7C9A}"/>
              </a:ext>
            </a:extLst>
          </p:cNvPr>
          <p:cNvSpPr/>
          <p:nvPr/>
        </p:nvSpPr>
        <p:spPr>
          <a:xfrm>
            <a:off x="1761266" y="2020186"/>
            <a:ext cx="1360967" cy="127591"/>
          </a:xfrm>
          <a:prstGeom prst="rect">
            <a:avLst/>
          </a:prstGeom>
          <a:solidFill>
            <a:srgbClr val="306C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0BD16DE-74C8-4941-8E90-65482D2A43C6}"/>
              </a:ext>
            </a:extLst>
          </p:cNvPr>
          <p:cNvSpPr/>
          <p:nvPr/>
        </p:nvSpPr>
        <p:spPr>
          <a:xfrm>
            <a:off x="1761265" y="2211574"/>
            <a:ext cx="1360967" cy="127591"/>
          </a:xfrm>
          <a:prstGeom prst="rect">
            <a:avLst/>
          </a:prstGeom>
          <a:solidFill>
            <a:srgbClr val="306C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ED34363-864B-C243-B762-6CD11F9215AD}"/>
              </a:ext>
            </a:extLst>
          </p:cNvPr>
          <p:cNvSpPr/>
          <p:nvPr/>
        </p:nvSpPr>
        <p:spPr>
          <a:xfrm>
            <a:off x="1761264" y="2402962"/>
            <a:ext cx="1360967" cy="1275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E28F71-816E-1244-86DB-E172A70192D2}"/>
              </a:ext>
            </a:extLst>
          </p:cNvPr>
          <p:cNvSpPr/>
          <p:nvPr/>
        </p:nvSpPr>
        <p:spPr>
          <a:xfrm>
            <a:off x="1761263" y="2594350"/>
            <a:ext cx="1360967" cy="1275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D9E60A7-15A0-3443-A815-75896302ED98}"/>
              </a:ext>
            </a:extLst>
          </p:cNvPr>
          <p:cNvSpPr/>
          <p:nvPr/>
        </p:nvSpPr>
        <p:spPr>
          <a:xfrm>
            <a:off x="3211033" y="2020186"/>
            <a:ext cx="1360967" cy="1275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B3005A2-EE02-204C-A1F8-F09496FBB373}"/>
              </a:ext>
            </a:extLst>
          </p:cNvPr>
          <p:cNvSpPr/>
          <p:nvPr/>
        </p:nvSpPr>
        <p:spPr>
          <a:xfrm>
            <a:off x="3211032" y="2211574"/>
            <a:ext cx="1360967" cy="1275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286027A-97DC-9648-B42A-54524B809051}"/>
              </a:ext>
            </a:extLst>
          </p:cNvPr>
          <p:cNvSpPr/>
          <p:nvPr/>
        </p:nvSpPr>
        <p:spPr>
          <a:xfrm>
            <a:off x="3211031" y="2402962"/>
            <a:ext cx="1360967" cy="127591"/>
          </a:xfrm>
          <a:prstGeom prst="rect">
            <a:avLst/>
          </a:prstGeom>
          <a:solidFill>
            <a:srgbClr val="306C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04819F1-A0C8-FE45-8601-383D2683B4EB}"/>
              </a:ext>
            </a:extLst>
          </p:cNvPr>
          <p:cNvSpPr/>
          <p:nvPr/>
        </p:nvSpPr>
        <p:spPr>
          <a:xfrm>
            <a:off x="3211030" y="2594350"/>
            <a:ext cx="1360967" cy="127591"/>
          </a:xfrm>
          <a:prstGeom prst="rect">
            <a:avLst/>
          </a:prstGeom>
          <a:solidFill>
            <a:srgbClr val="306C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98D21B3-BCB1-904C-8531-74FBB6F701AD}"/>
              </a:ext>
            </a:extLst>
          </p:cNvPr>
          <p:cNvSpPr/>
          <p:nvPr/>
        </p:nvSpPr>
        <p:spPr>
          <a:xfrm>
            <a:off x="4660797" y="2020186"/>
            <a:ext cx="1360967" cy="1275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9603CA6-FD57-EE48-8F78-945DF30D5EF2}"/>
              </a:ext>
            </a:extLst>
          </p:cNvPr>
          <p:cNvSpPr/>
          <p:nvPr/>
        </p:nvSpPr>
        <p:spPr>
          <a:xfrm>
            <a:off x="4660796" y="2211574"/>
            <a:ext cx="1360967" cy="127591"/>
          </a:xfrm>
          <a:prstGeom prst="rect">
            <a:avLst/>
          </a:prstGeom>
          <a:solidFill>
            <a:srgbClr val="306C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ADA9B13-EDDD-EB4B-8073-07B9148568DA}"/>
              </a:ext>
            </a:extLst>
          </p:cNvPr>
          <p:cNvSpPr/>
          <p:nvPr/>
        </p:nvSpPr>
        <p:spPr>
          <a:xfrm>
            <a:off x="4660795" y="2402962"/>
            <a:ext cx="1360967" cy="127591"/>
          </a:xfrm>
          <a:prstGeom prst="rect">
            <a:avLst/>
          </a:prstGeom>
          <a:solidFill>
            <a:srgbClr val="306C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6621B64-8337-9545-BC02-1290F5B914F5}"/>
              </a:ext>
            </a:extLst>
          </p:cNvPr>
          <p:cNvSpPr/>
          <p:nvPr/>
        </p:nvSpPr>
        <p:spPr>
          <a:xfrm>
            <a:off x="4660794" y="2594350"/>
            <a:ext cx="1360967" cy="127591"/>
          </a:xfrm>
          <a:prstGeom prst="rect">
            <a:avLst/>
          </a:prstGeom>
          <a:solidFill>
            <a:srgbClr val="306C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ube 5">
            <a:extLst>
              <a:ext uri="{FF2B5EF4-FFF2-40B4-BE49-F238E27FC236}">
                <a16:creationId xmlns:a16="http://schemas.microsoft.com/office/drawing/2014/main" id="{154C7B64-CA48-FA42-954F-4BE655A3DC4D}"/>
              </a:ext>
            </a:extLst>
          </p:cNvPr>
          <p:cNvSpPr/>
          <p:nvPr/>
        </p:nvSpPr>
        <p:spPr>
          <a:xfrm>
            <a:off x="7630447" y="1669312"/>
            <a:ext cx="786810" cy="712385"/>
          </a:xfrm>
          <a:prstGeom prst="cube">
            <a:avLst/>
          </a:prstGeom>
          <a:solidFill>
            <a:srgbClr val="306C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ube 27">
            <a:extLst>
              <a:ext uri="{FF2B5EF4-FFF2-40B4-BE49-F238E27FC236}">
                <a16:creationId xmlns:a16="http://schemas.microsoft.com/office/drawing/2014/main" id="{9D046256-076E-E249-811A-FB54235ADC04}"/>
              </a:ext>
            </a:extLst>
          </p:cNvPr>
          <p:cNvSpPr/>
          <p:nvPr/>
        </p:nvSpPr>
        <p:spPr>
          <a:xfrm>
            <a:off x="7038568" y="3253563"/>
            <a:ext cx="591879" cy="336434"/>
          </a:xfrm>
          <a:prstGeom prst="cub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ube 28">
            <a:extLst>
              <a:ext uri="{FF2B5EF4-FFF2-40B4-BE49-F238E27FC236}">
                <a16:creationId xmlns:a16="http://schemas.microsoft.com/office/drawing/2014/main" id="{0E1A475D-38F3-5B44-9353-7DCC236B7A4C}"/>
              </a:ext>
            </a:extLst>
          </p:cNvPr>
          <p:cNvSpPr/>
          <p:nvPr/>
        </p:nvSpPr>
        <p:spPr>
          <a:xfrm>
            <a:off x="7630447" y="2828133"/>
            <a:ext cx="524729" cy="416577"/>
          </a:xfrm>
          <a:prstGeom prst="cube">
            <a:avLst/>
          </a:prstGeom>
          <a:solidFill>
            <a:srgbClr val="306C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ube 30">
            <a:extLst>
              <a:ext uri="{FF2B5EF4-FFF2-40B4-BE49-F238E27FC236}">
                <a16:creationId xmlns:a16="http://schemas.microsoft.com/office/drawing/2014/main" id="{85156AD9-5E27-9049-9674-BF0AE373C4E7}"/>
              </a:ext>
            </a:extLst>
          </p:cNvPr>
          <p:cNvSpPr/>
          <p:nvPr/>
        </p:nvSpPr>
        <p:spPr>
          <a:xfrm>
            <a:off x="6949964" y="3905150"/>
            <a:ext cx="248282" cy="273445"/>
          </a:xfrm>
          <a:prstGeom prst="cube">
            <a:avLst/>
          </a:prstGeom>
          <a:solidFill>
            <a:srgbClr val="306C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ube 31">
            <a:extLst>
              <a:ext uri="{FF2B5EF4-FFF2-40B4-BE49-F238E27FC236}">
                <a16:creationId xmlns:a16="http://schemas.microsoft.com/office/drawing/2014/main" id="{39126688-AC6C-F046-8813-08337CF77477}"/>
              </a:ext>
            </a:extLst>
          </p:cNvPr>
          <p:cNvSpPr/>
          <p:nvPr/>
        </p:nvSpPr>
        <p:spPr>
          <a:xfrm>
            <a:off x="7478047" y="3944136"/>
            <a:ext cx="152400" cy="213198"/>
          </a:xfrm>
          <a:prstGeom prst="cube">
            <a:avLst/>
          </a:prstGeom>
          <a:solidFill>
            <a:srgbClr val="306C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iangle 10">
            <a:extLst>
              <a:ext uri="{FF2B5EF4-FFF2-40B4-BE49-F238E27FC236}">
                <a16:creationId xmlns:a16="http://schemas.microsoft.com/office/drawing/2014/main" id="{1E81F9D0-72F2-5545-831D-FEACB443C7D0}"/>
              </a:ext>
            </a:extLst>
          </p:cNvPr>
          <p:cNvSpPr/>
          <p:nvPr/>
        </p:nvSpPr>
        <p:spPr>
          <a:xfrm>
            <a:off x="6949964" y="4461863"/>
            <a:ext cx="88604" cy="155672"/>
          </a:xfrm>
          <a:prstGeom prst="triangle">
            <a:avLst/>
          </a:prstGeom>
          <a:solidFill>
            <a:srgbClr val="306C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iangle 34">
            <a:extLst>
              <a:ext uri="{FF2B5EF4-FFF2-40B4-BE49-F238E27FC236}">
                <a16:creationId xmlns:a16="http://schemas.microsoft.com/office/drawing/2014/main" id="{D926DD2B-BD05-1C4F-BD7A-33C6CF9EB1B6}"/>
              </a:ext>
            </a:extLst>
          </p:cNvPr>
          <p:cNvSpPr/>
          <p:nvPr/>
        </p:nvSpPr>
        <p:spPr>
          <a:xfrm rot="1875311">
            <a:off x="7102364" y="4614263"/>
            <a:ext cx="88604" cy="155672"/>
          </a:xfrm>
          <a:prstGeom prst="triangle">
            <a:avLst/>
          </a:prstGeom>
          <a:solidFill>
            <a:srgbClr val="306C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iangle 35">
            <a:extLst>
              <a:ext uri="{FF2B5EF4-FFF2-40B4-BE49-F238E27FC236}">
                <a16:creationId xmlns:a16="http://schemas.microsoft.com/office/drawing/2014/main" id="{6CCE310D-D6BA-3E4B-BA4A-EAE78DCFFB94}"/>
              </a:ext>
            </a:extLst>
          </p:cNvPr>
          <p:cNvSpPr/>
          <p:nvPr/>
        </p:nvSpPr>
        <p:spPr>
          <a:xfrm rot="18694121">
            <a:off x="7254764" y="4766663"/>
            <a:ext cx="88604" cy="155672"/>
          </a:xfrm>
          <a:prstGeom prst="triangle">
            <a:avLst/>
          </a:prstGeom>
          <a:solidFill>
            <a:srgbClr val="306C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iangle 36">
            <a:extLst>
              <a:ext uri="{FF2B5EF4-FFF2-40B4-BE49-F238E27FC236}">
                <a16:creationId xmlns:a16="http://schemas.microsoft.com/office/drawing/2014/main" id="{ED16EAC3-0C04-B84A-A424-86941212BB5F}"/>
              </a:ext>
            </a:extLst>
          </p:cNvPr>
          <p:cNvSpPr/>
          <p:nvPr/>
        </p:nvSpPr>
        <p:spPr>
          <a:xfrm>
            <a:off x="6920582" y="4781625"/>
            <a:ext cx="88604" cy="155672"/>
          </a:xfrm>
          <a:prstGeom prst="triangle">
            <a:avLst/>
          </a:prstGeom>
          <a:solidFill>
            <a:srgbClr val="306C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C47A22FB-D6A2-D546-B495-5DAE090F235C}"/>
              </a:ext>
            </a:extLst>
          </p:cNvPr>
          <p:cNvCxnSpPr/>
          <p:nvPr/>
        </p:nvCxnSpPr>
        <p:spPr>
          <a:xfrm>
            <a:off x="311697" y="2828133"/>
            <a:ext cx="5710064" cy="0"/>
          </a:xfrm>
          <a:prstGeom prst="line">
            <a:avLst/>
          </a:prstGeom>
          <a:ln w="4445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5DD45C59-184C-B843-9E7E-66A7979AC082}"/>
              </a:ext>
            </a:extLst>
          </p:cNvPr>
          <p:cNvSpPr/>
          <p:nvPr/>
        </p:nvSpPr>
        <p:spPr>
          <a:xfrm>
            <a:off x="311697" y="2945230"/>
            <a:ext cx="1360967" cy="12759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6D442A22-0E14-5F4F-859D-F0431CB3A1FE}"/>
              </a:ext>
            </a:extLst>
          </p:cNvPr>
          <p:cNvSpPr/>
          <p:nvPr/>
        </p:nvSpPr>
        <p:spPr>
          <a:xfrm>
            <a:off x="311696" y="3136618"/>
            <a:ext cx="1360967" cy="12759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C97496F9-780A-6A40-AE1D-8A35A147370B}"/>
              </a:ext>
            </a:extLst>
          </p:cNvPr>
          <p:cNvSpPr/>
          <p:nvPr/>
        </p:nvSpPr>
        <p:spPr>
          <a:xfrm>
            <a:off x="311695" y="3328006"/>
            <a:ext cx="1360967" cy="12759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5B571ED0-1F7D-4A4E-B80A-3B3D6CCBB13A}"/>
              </a:ext>
            </a:extLst>
          </p:cNvPr>
          <p:cNvSpPr/>
          <p:nvPr/>
        </p:nvSpPr>
        <p:spPr>
          <a:xfrm>
            <a:off x="1761263" y="2945230"/>
            <a:ext cx="1360967" cy="12759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51FA2753-FCFB-E24F-81C9-F205A4A5D4DF}"/>
              </a:ext>
            </a:extLst>
          </p:cNvPr>
          <p:cNvSpPr/>
          <p:nvPr/>
        </p:nvSpPr>
        <p:spPr>
          <a:xfrm>
            <a:off x="1761262" y="3136618"/>
            <a:ext cx="1360967" cy="127591"/>
          </a:xfrm>
          <a:prstGeom prst="rect">
            <a:avLst/>
          </a:prstGeom>
          <a:solidFill>
            <a:srgbClr val="306C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BC042D1E-7E81-FE4E-8D5A-B24030A6514A}"/>
              </a:ext>
            </a:extLst>
          </p:cNvPr>
          <p:cNvSpPr/>
          <p:nvPr/>
        </p:nvSpPr>
        <p:spPr>
          <a:xfrm>
            <a:off x="3211030" y="2945230"/>
            <a:ext cx="1360967" cy="127591"/>
          </a:xfrm>
          <a:prstGeom prst="rect">
            <a:avLst/>
          </a:prstGeom>
          <a:solidFill>
            <a:srgbClr val="306C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2674777E-B863-1B48-8A38-17F4F7D4793D}"/>
              </a:ext>
            </a:extLst>
          </p:cNvPr>
          <p:cNvSpPr/>
          <p:nvPr/>
        </p:nvSpPr>
        <p:spPr>
          <a:xfrm>
            <a:off x="3211029" y="3136618"/>
            <a:ext cx="1360967" cy="127591"/>
          </a:xfrm>
          <a:prstGeom prst="rect">
            <a:avLst/>
          </a:prstGeom>
          <a:solidFill>
            <a:srgbClr val="306C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EBA99C6-E601-DC47-B15E-7D42E82B175B}"/>
              </a:ext>
            </a:extLst>
          </p:cNvPr>
          <p:cNvSpPr/>
          <p:nvPr/>
        </p:nvSpPr>
        <p:spPr>
          <a:xfrm>
            <a:off x="4660794" y="2945230"/>
            <a:ext cx="1360967" cy="127591"/>
          </a:xfrm>
          <a:prstGeom prst="rect">
            <a:avLst/>
          </a:prstGeom>
          <a:solidFill>
            <a:srgbClr val="306C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a:extLst>
              <a:ext uri="{FF2B5EF4-FFF2-40B4-BE49-F238E27FC236}">
                <a16:creationId xmlns:a16="http://schemas.microsoft.com/office/drawing/2014/main" id="{1E300F7F-20EF-CE47-BAFE-12B846FABD92}"/>
              </a:ext>
            </a:extLst>
          </p:cNvPr>
          <p:cNvCxnSpPr/>
          <p:nvPr/>
        </p:nvCxnSpPr>
        <p:spPr>
          <a:xfrm>
            <a:off x="311695" y="3589997"/>
            <a:ext cx="5710064" cy="0"/>
          </a:xfrm>
          <a:prstGeom prst="line">
            <a:avLst/>
          </a:prstGeom>
          <a:ln w="4445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2E91CAC8-9AA2-1446-BF9A-D4CB85510995}"/>
              </a:ext>
            </a:extLst>
          </p:cNvPr>
          <p:cNvSpPr/>
          <p:nvPr/>
        </p:nvSpPr>
        <p:spPr>
          <a:xfrm>
            <a:off x="311697" y="3738868"/>
            <a:ext cx="1360967" cy="12759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56A0F01-8FD1-8D42-9DA1-E686E992ACB7}"/>
              </a:ext>
            </a:extLst>
          </p:cNvPr>
          <p:cNvSpPr/>
          <p:nvPr/>
        </p:nvSpPr>
        <p:spPr>
          <a:xfrm>
            <a:off x="311696" y="3930256"/>
            <a:ext cx="1360967" cy="12759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8B7D656-2D00-4747-8A66-1BCD55BBC302}"/>
              </a:ext>
            </a:extLst>
          </p:cNvPr>
          <p:cNvSpPr/>
          <p:nvPr/>
        </p:nvSpPr>
        <p:spPr>
          <a:xfrm>
            <a:off x="311695" y="4121644"/>
            <a:ext cx="1360967" cy="12759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3AD3DF07-2773-FC46-9D9F-018470FBCBFA}"/>
              </a:ext>
            </a:extLst>
          </p:cNvPr>
          <p:cNvSpPr/>
          <p:nvPr/>
        </p:nvSpPr>
        <p:spPr>
          <a:xfrm>
            <a:off x="1761263" y="3738868"/>
            <a:ext cx="1360967" cy="12759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53908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1"/>
          <p:cNvSpPr txBox="1">
            <a:spLocks noGrp="1"/>
          </p:cNvSpPr>
          <p:nvPr>
            <p:ph type="title"/>
          </p:nvPr>
        </p:nvSpPr>
        <p:spPr>
          <a:xfrm>
            <a:off x="311700" y="446400"/>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dirty="0"/>
              <a:t>BVH traversal: broadcast</a:t>
            </a:r>
            <a:endParaRPr dirty="0"/>
          </a:p>
        </p:txBody>
      </p:sp>
      <p:sp>
        <p:nvSpPr>
          <p:cNvPr id="4" name="Rectangle 3">
            <a:extLst>
              <a:ext uri="{FF2B5EF4-FFF2-40B4-BE49-F238E27FC236}">
                <a16:creationId xmlns:a16="http://schemas.microsoft.com/office/drawing/2014/main" id="{5B8166FC-65CE-414E-B688-3C093F91A069}"/>
              </a:ext>
            </a:extLst>
          </p:cNvPr>
          <p:cNvSpPr/>
          <p:nvPr/>
        </p:nvSpPr>
        <p:spPr>
          <a:xfrm>
            <a:off x="311700" y="1329069"/>
            <a:ext cx="1360967" cy="531628"/>
          </a:xfrm>
          <a:prstGeom prst="rect">
            <a:avLst/>
          </a:prstGeom>
          <a:solidFill>
            <a:srgbClr val="306CA4"/>
          </a:solidFill>
          <a:ln>
            <a:solidFill>
              <a:srgbClr val="306C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AR250</a:t>
            </a:r>
          </a:p>
        </p:txBody>
      </p:sp>
      <p:sp>
        <p:nvSpPr>
          <p:cNvPr id="7" name="Rectangle 6">
            <a:extLst>
              <a:ext uri="{FF2B5EF4-FFF2-40B4-BE49-F238E27FC236}">
                <a16:creationId xmlns:a16="http://schemas.microsoft.com/office/drawing/2014/main" id="{F1BCEC3B-B4A9-FD46-9465-75556D0208D1}"/>
              </a:ext>
            </a:extLst>
          </p:cNvPr>
          <p:cNvSpPr/>
          <p:nvPr/>
        </p:nvSpPr>
        <p:spPr>
          <a:xfrm>
            <a:off x="1761272" y="1329069"/>
            <a:ext cx="1360967" cy="531628"/>
          </a:xfrm>
          <a:prstGeom prst="rect">
            <a:avLst/>
          </a:prstGeom>
          <a:solidFill>
            <a:srgbClr val="306CA4"/>
          </a:solidFill>
          <a:ln>
            <a:solidFill>
              <a:srgbClr val="306C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AR250</a:t>
            </a:r>
          </a:p>
        </p:txBody>
      </p:sp>
      <p:sp>
        <p:nvSpPr>
          <p:cNvPr id="8" name="Rectangle 7">
            <a:extLst>
              <a:ext uri="{FF2B5EF4-FFF2-40B4-BE49-F238E27FC236}">
                <a16:creationId xmlns:a16="http://schemas.microsoft.com/office/drawing/2014/main" id="{6168720F-BAE6-6745-B5F0-16A2067B3556}"/>
              </a:ext>
            </a:extLst>
          </p:cNvPr>
          <p:cNvSpPr/>
          <p:nvPr/>
        </p:nvSpPr>
        <p:spPr>
          <a:xfrm>
            <a:off x="3211033" y="1329069"/>
            <a:ext cx="1360967" cy="531628"/>
          </a:xfrm>
          <a:prstGeom prst="rect">
            <a:avLst/>
          </a:prstGeom>
          <a:solidFill>
            <a:srgbClr val="306CA4"/>
          </a:solidFill>
          <a:ln>
            <a:solidFill>
              <a:srgbClr val="306C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B0F0"/>
                </a:solidFill>
              </a:rPr>
              <a:t>AR250</a:t>
            </a:r>
          </a:p>
        </p:txBody>
      </p:sp>
      <p:sp>
        <p:nvSpPr>
          <p:cNvPr id="9" name="Rectangle 8">
            <a:extLst>
              <a:ext uri="{FF2B5EF4-FFF2-40B4-BE49-F238E27FC236}">
                <a16:creationId xmlns:a16="http://schemas.microsoft.com/office/drawing/2014/main" id="{EC47AD68-0F9E-7348-898F-E94082586105}"/>
              </a:ext>
            </a:extLst>
          </p:cNvPr>
          <p:cNvSpPr/>
          <p:nvPr/>
        </p:nvSpPr>
        <p:spPr>
          <a:xfrm>
            <a:off x="4660794" y="1329069"/>
            <a:ext cx="1360967" cy="531628"/>
          </a:xfrm>
          <a:prstGeom prst="rect">
            <a:avLst/>
          </a:prstGeom>
          <a:solidFill>
            <a:srgbClr val="306CA4"/>
          </a:solidFill>
          <a:ln>
            <a:solidFill>
              <a:srgbClr val="306C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B0F0"/>
                </a:solidFill>
              </a:rPr>
              <a:t>AR250</a:t>
            </a:r>
          </a:p>
        </p:txBody>
      </p:sp>
      <p:sp>
        <p:nvSpPr>
          <p:cNvPr id="10" name="Rectangle 9">
            <a:extLst>
              <a:ext uri="{FF2B5EF4-FFF2-40B4-BE49-F238E27FC236}">
                <a16:creationId xmlns:a16="http://schemas.microsoft.com/office/drawing/2014/main" id="{6E28E3A5-A330-D34F-91E2-27E0D24F5133}"/>
              </a:ext>
            </a:extLst>
          </p:cNvPr>
          <p:cNvSpPr/>
          <p:nvPr/>
        </p:nvSpPr>
        <p:spPr>
          <a:xfrm>
            <a:off x="6822370" y="641769"/>
            <a:ext cx="1360967" cy="531628"/>
          </a:xfrm>
          <a:prstGeom prst="rect">
            <a:avLst/>
          </a:prstGeom>
          <a:solidFill>
            <a:srgbClr val="306CA4"/>
          </a:solidFill>
          <a:ln>
            <a:solidFill>
              <a:srgbClr val="306C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Host</a:t>
            </a:r>
          </a:p>
        </p:txBody>
      </p:sp>
      <p:sp>
        <p:nvSpPr>
          <p:cNvPr id="5" name="Rectangle 4">
            <a:extLst>
              <a:ext uri="{FF2B5EF4-FFF2-40B4-BE49-F238E27FC236}">
                <a16:creationId xmlns:a16="http://schemas.microsoft.com/office/drawing/2014/main" id="{ED75A551-02E4-5F4C-8DA5-D6709B443ED6}"/>
              </a:ext>
            </a:extLst>
          </p:cNvPr>
          <p:cNvSpPr/>
          <p:nvPr/>
        </p:nvSpPr>
        <p:spPr>
          <a:xfrm>
            <a:off x="311700" y="2020186"/>
            <a:ext cx="1360967" cy="1275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F806C09-3F8E-3C45-B3AD-D5C4F6D6C077}"/>
              </a:ext>
            </a:extLst>
          </p:cNvPr>
          <p:cNvSpPr/>
          <p:nvPr/>
        </p:nvSpPr>
        <p:spPr>
          <a:xfrm>
            <a:off x="311699" y="2211574"/>
            <a:ext cx="1360967" cy="1275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78BB55B-BFC6-8445-8B5F-EE039C3BBA2D}"/>
              </a:ext>
            </a:extLst>
          </p:cNvPr>
          <p:cNvSpPr/>
          <p:nvPr/>
        </p:nvSpPr>
        <p:spPr>
          <a:xfrm>
            <a:off x="311698" y="2402962"/>
            <a:ext cx="1360967" cy="127591"/>
          </a:xfrm>
          <a:prstGeom prst="rect">
            <a:avLst/>
          </a:prstGeom>
          <a:solidFill>
            <a:srgbClr val="306C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EAFBD53-9E0C-124B-BE43-C24AB2154192}"/>
              </a:ext>
            </a:extLst>
          </p:cNvPr>
          <p:cNvSpPr/>
          <p:nvPr/>
        </p:nvSpPr>
        <p:spPr>
          <a:xfrm>
            <a:off x="311697" y="2594350"/>
            <a:ext cx="1360967" cy="1275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49D22BE-F20A-2348-AF80-9B17FC4E7C9A}"/>
              </a:ext>
            </a:extLst>
          </p:cNvPr>
          <p:cNvSpPr/>
          <p:nvPr/>
        </p:nvSpPr>
        <p:spPr>
          <a:xfrm>
            <a:off x="1761266" y="2020186"/>
            <a:ext cx="1360967" cy="127591"/>
          </a:xfrm>
          <a:prstGeom prst="rect">
            <a:avLst/>
          </a:prstGeom>
          <a:solidFill>
            <a:srgbClr val="306C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0BD16DE-74C8-4941-8E90-65482D2A43C6}"/>
              </a:ext>
            </a:extLst>
          </p:cNvPr>
          <p:cNvSpPr/>
          <p:nvPr/>
        </p:nvSpPr>
        <p:spPr>
          <a:xfrm>
            <a:off x="1761265" y="2211574"/>
            <a:ext cx="1360967" cy="127591"/>
          </a:xfrm>
          <a:prstGeom prst="rect">
            <a:avLst/>
          </a:prstGeom>
          <a:solidFill>
            <a:srgbClr val="306C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ED34363-864B-C243-B762-6CD11F9215AD}"/>
              </a:ext>
            </a:extLst>
          </p:cNvPr>
          <p:cNvSpPr/>
          <p:nvPr/>
        </p:nvSpPr>
        <p:spPr>
          <a:xfrm>
            <a:off x="1761264" y="2402962"/>
            <a:ext cx="1360967" cy="1275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E28F71-816E-1244-86DB-E172A70192D2}"/>
              </a:ext>
            </a:extLst>
          </p:cNvPr>
          <p:cNvSpPr/>
          <p:nvPr/>
        </p:nvSpPr>
        <p:spPr>
          <a:xfrm>
            <a:off x="1761263" y="2594350"/>
            <a:ext cx="1360967" cy="1275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D9E60A7-15A0-3443-A815-75896302ED98}"/>
              </a:ext>
            </a:extLst>
          </p:cNvPr>
          <p:cNvSpPr/>
          <p:nvPr/>
        </p:nvSpPr>
        <p:spPr>
          <a:xfrm>
            <a:off x="3211033" y="2020186"/>
            <a:ext cx="1360967" cy="1275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B3005A2-EE02-204C-A1F8-F09496FBB373}"/>
              </a:ext>
            </a:extLst>
          </p:cNvPr>
          <p:cNvSpPr/>
          <p:nvPr/>
        </p:nvSpPr>
        <p:spPr>
          <a:xfrm>
            <a:off x="3211032" y="2211574"/>
            <a:ext cx="1360967" cy="1275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286027A-97DC-9648-B42A-54524B809051}"/>
              </a:ext>
            </a:extLst>
          </p:cNvPr>
          <p:cNvSpPr/>
          <p:nvPr/>
        </p:nvSpPr>
        <p:spPr>
          <a:xfrm>
            <a:off x="3211031" y="2402962"/>
            <a:ext cx="1360967" cy="127591"/>
          </a:xfrm>
          <a:prstGeom prst="rect">
            <a:avLst/>
          </a:prstGeom>
          <a:solidFill>
            <a:srgbClr val="306C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04819F1-A0C8-FE45-8601-383D2683B4EB}"/>
              </a:ext>
            </a:extLst>
          </p:cNvPr>
          <p:cNvSpPr/>
          <p:nvPr/>
        </p:nvSpPr>
        <p:spPr>
          <a:xfrm>
            <a:off x="3211030" y="2594350"/>
            <a:ext cx="1360967" cy="127591"/>
          </a:xfrm>
          <a:prstGeom prst="rect">
            <a:avLst/>
          </a:prstGeom>
          <a:solidFill>
            <a:srgbClr val="306C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98D21B3-BCB1-904C-8531-74FBB6F701AD}"/>
              </a:ext>
            </a:extLst>
          </p:cNvPr>
          <p:cNvSpPr/>
          <p:nvPr/>
        </p:nvSpPr>
        <p:spPr>
          <a:xfrm>
            <a:off x="4660797" y="2020186"/>
            <a:ext cx="1360967" cy="1275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9603CA6-FD57-EE48-8F78-945DF30D5EF2}"/>
              </a:ext>
            </a:extLst>
          </p:cNvPr>
          <p:cNvSpPr/>
          <p:nvPr/>
        </p:nvSpPr>
        <p:spPr>
          <a:xfrm>
            <a:off x="4660796" y="2211574"/>
            <a:ext cx="1360967" cy="127591"/>
          </a:xfrm>
          <a:prstGeom prst="rect">
            <a:avLst/>
          </a:prstGeom>
          <a:solidFill>
            <a:srgbClr val="306C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ADA9B13-EDDD-EB4B-8073-07B9148568DA}"/>
              </a:ext>
            </a:extLst>
          </p:cNvPr>
          <p:cNvSpPr/>
          <p:nvPr/>
        </p:nvSpPr>
        <p:spPr>
          <a:xfrm>
            <a:off x="4660795" y="2402962"/>
            <a:ext cx="1360967" cy="127591"/>
          </a:xfrm>
          <a:prstGeom prst="rect">
            <a:avLst/>
          </a:prstGeom>
          <a:solidFill>
            <a:srgbClr val="306C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6621B64-8337-9545-BC02-1290F5B914F5}"/>
              </a:ext>
            </a:extLst>
          </p:cNvPr>
          <p:cNvSpPr/>
          <p:nvPr/>
        </p:nvSpPr>
        <p:spPr>
          <a:xfrm>
            <a:off x="4660794" y="2594350"/>
            <a:ext cx="1360967" cy="127591"/>
          </a:xfrm>
          <a:prstGeom prst="rect">
            <a:avLst/>
          </a:prstGeom>
          <a:solidFill>
            <a:srgbClr val="306C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ube 5">
            <a:extLst>
              <a:ext uri="{FF2B5EF4-FFF2-40B4-BE49-F238E27FC236}">
                <a16:creationId xmlns:a16="http://schemas.microsoft.com/office/drawing/2014/main" id="{154C7B64-CA48-FA42-954F-4BE655A3DC4D}"/>
              </a:ext>
            </a:extLst>
          </p:cNvPr>
          <p:cNvSpPr/>
          <p:nvPr/>
        </p:nvSpPr>
        <p:spPr>
          <a:xfrm>
            <a:off x="7630447" y="1669312"/>
            <a:ext cx="786810" cy="712385"/>
          </a:xfrm>
          <a:prstGeom prst="cube">
            <a:avLst/>
          </a:prstGeom>
          <a:solidFill>
            <a:srgbClr val="306C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ube 27">
            <a:extLst>
              <a:ext uri="{FF2B5EF4-FFF2-40B4-BE49-F238E27FC236}">
                <a16:creationId xmlns:a16="http://schemas.microsoft.com/office/drawing/2014/main" id="{9D046256-076E-E249-811A-FB54235ADC04}"/>
              </a:ext>
            </a:extLst>
          </p:cNvPr>
          <p:cNvSpPr/>
          <p:nvPr/>
        </p:nvSpPr>
        <p:spPr>
          <a:xfrm>
            <a:off x="7038568" y="3253563"/>
            <a:ext cx="591879" cy="336434"/>
          </a:xfrm>
          <a:prstGeom prst="cube">
            <a:avLst/>
          </a:prstGeom>
          <a:solidFill>
            <a:srgbClr val="306C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ube 28">
            <a:extLst>
              <a:ext uri="{FF2B5EF4-FFF2-40B4-BE49-F238E27FC236}">
                <a16:creationId xmlns:a16="http://schemas.microsoft.com/office/drawing/2014/main" id="{0E1A475D-38F3-5B44-9353-7DCC236B7A4C}"/>
              </a:ext>
            </a:extLst>
          </p:cNvPr>
          <p:cNvSpPr/>
          <p:nvPr/>
        </p:nvSpPr>
        <p:spPr>
          <a:xfrm>
            <a:off x="7630447" y="2828133"/>
            <a:ext cx="524729" cy="416577"/>
          </a:xfrm>
          <a:prstGeom prst="cube">
            <a:avLst/>
          </a:prstGeom>
          <a:solidFill>
            <a:srgbClr val="306C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ube 30">
            <a:extLst>
              <a:ext uri="{FF2B5EF4-FFF2-40B4-BE49-F238E27FC236}">
                <a16:creationId xmlns:a16="http://schemas.microsoft.com/office/drawing/2014/main" id="{85156AD9-5E27-9049-9674-BF0AE373C4E7}"/>
              </a:ext>
            </a:extLst>
          </p:cNvPr>
          <p:cNvSpPr/>
          <p:nvPr/>
        </p:nvSpPr>
        <p:spPr>
          <a:xfrm>
            <a:off x="6949964" y="3905150"/>
            <a:ext cx="248282" cy="273445"/>
          </a:xfrm>
          <a:prstGeom prst="cub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ube 31">
            <a:extLst>
              <a:ext uri="{FF2B5EF4-FFF2-40B4-BE49-F238E27FC236}">
                <a16:creationId xmlns:a16="http://schemas.microsoft.com/office/drawing/2014/main" id="{39126688-AC6C-F046-8813-08337CF77477}"/>
              </a:ext>
            </a:extLst>
          </p:cNvPr>
          <p:cNvSpPr/>
          <p:nvPr/>
        </p:nvSpPr>
        <p:spPr>
          <a:xfrm>
            <a:off x="7478047" y="3944136"/>
            <a:ext cx="152400" cy="213198"/>
          </a:xfrm>
          <a:prstGeom prst="cube">
            <a:avLst/>
          </a:prstGeom>
          <a:solidFill>
            <a:srgbClr val="306C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iangle 10">
            <a:extLst>
              <a:ext uri="{FF2B5EF4-FFF2-40B4-BE49-F238E27FC236}">
                <a16:creationId xmlns:a16="http://schemas.microsoft.com/office/drawing/2014/main" id="{1E81F9D0-72F2-5545-831D-FEACB443C7D0}"/>
              </a:ext>
            </a:extLst>
          </p:cNvPr>
          <p:cNvSpPr/>
          <p:nvPr/>
        </p:nvSpPr>
        <p:spPr>
          <a:xfrm>
            <a:off x="6949964" y="4461863"/>
            <a:ext cx="88604" cy="155672"/>
          </a:xfrm>
          <a:prstGeom prst="triangle">
            <a:avLst/>
          </a:prstGeom>
          <a:solidFill>
            <a:srgbClr val="306C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iangle 34">
            <a:extLst>
              <a:ext uri="{FF2B5EF4-FFF2-40B4-BE49-F238E27FC236}">
                <a16:creationId xmlns:a16="http://schemas.microsoft.com/office/drawing/2014/main" id="{D926DD2B-BD05-1C4F-BD7A-33C6CF9EB1B6}"/>
              </a:ext>
            </a:extLst>
          </p:cNvPr>
          <p:cNvSpPr/>
          <p:nvPr/>
        </p:nvSpPr>
        <p:spPr>
          <a:xfrm rot="1875311">
            <a:off x="7102364" y="4614263"/>
            <a:ext cx="88604" cy="155672"/>
          </a:xfrm>
          <a:prstGeom prst="triangle">
            <a:avLst/>
          </a:prstGeom>
          <a:solidFill>
            <a:srgbClr val="306C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iangle 35">
            <a:extLst>
              <a:ext uri="{FF2B5EF4-FFF2-40B4-BE49-F238E27FC236}">
                <a16:creationId xmlns:a16="http://schemas.microsoft.com/office/drawing/2014/main" id="{6CCE310D-D6BA-3E4B-BA4A-EAE78DCFFB94}"/>
              </a:ext>
            </a:extLst>
          </p:cNvPr>
          <p:cNvSpPr/>
          <p:nvPr/>
        </p:nvSpPr>
        <p:spPr>
          <a:xfrm rot="18694121">
            <a:off x="7254764" y="4766663"/>
            <a:ext cx="88604" cy="155672"/>
          </a:xfrm>
          <a:prstGeom prst="triangle">
            <a:avLst/>
          </a:prstGeom>
          <a:solidFill>
            <a:srgbClr val="306C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iangle 36">
            <a:extLst>
              <a:ext uri="{FF2B5EF4-FFF2-40B4-BE49-F238E27FC236}">
                <a16:creationId xmlns:a16="http://schemas.microsoft.com/office/drawing/2014/main" id="{ED16EAC3-0C04-B84A-A424-86941212BB5F}"/>
              </a:ext>
            </a:extLst>
          </p:cNvPr>
          <p:cNvSpPr/>
          <p:nvPr/>
        </p:nvSpPr>
        <p:spPr>
          <a:xfrm>
            <a:off x="6920582" y="4781625"/>
            <a:ext cx="88604" cy="155672"/>
          </a:xfrm>
          <a:prstGeom prst="triangle">
            <a:avLst/>
          </a:prstGeom>
          <a:solidFill>
            <a:srgbClr val="306C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C47A22FB-D6A2-D546-B495-5DAE090F235C}"/>
              </a:ext>
            </a:extLst>
          </p:cNvPr>
          <p:cNvCxnSpPr/>
          <p:nvPr/>
        </p:nvCxnSpPr>
        <p:spPr>
          <a:xfrm>
            <a:off x="311697" y="2828133"/>
            <a:ext cx="5710064" cy="0"/>
          </a:xfrm>
          <a:prstGeom prst="line">
            <a:avLst/>
          </a:prstGeom>
          <a:ln w="4445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5DD45C59-184C-B843-9E7E-66A7979AC082}"/>
              </a:ext>
            </a:extLst>
          </p:cNvPr>
          <p:cNvSpPr/>
          <p:nvPr/>
        </p:nvSpPr>
        <p:spPr>
          <a:xfrm>
            <a:off x="311697" y="2945230"/>
            <a:ext cx="1360967" cy="12759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6D442A22-0E14-5F4F-859D-F0431CB3A1FE}"/>
              </a:ext>
            </a:extLst>
          </p:cNvPr>
          <p:cNvSpPr/>
          <p:nvPr/>
        </p:nvSpPr>
        <p:spPr>
          <a:xfrm>
            <a:off x="311696" y="3136618"/>
            <a:ext cx="1360967" cy="12759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C97496F9-780A-6A40-AE1D-8A35A147370B}"/>
              </a:ext>
            </a:extLst>
          </p:cNvPr>
          <p:cNvSpPr/>
          <p:nvPr/>
        </p:nvSpPr>
        <p:spPr>
          <a:xfrm>
            <a:off x="311695" y="3328006"/>
            <a:ext cx="1360967" cy="12759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5B571ED0-1F7D-4A4E-B80A-3B3D6CCBB13A}"/>
              </a:ext>
            </a:extLst>
          </p:cNvPr>
          <p:cNvSpPr/>
          <p:nvPr/>
        </p:nvSpPr>
        <p:spPr>
          <a:xfrm>
            <a:off x="1761263" y="2945230"/>
            <a:ext cx="1360967" cy="12759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51FA2753-FCFB-E24F-81C9-F205A4A5D4DF}"/>
              </a:ext>
            </a:extLst>
          </p:cNvPr>
          <p:cNvSpPr/>
          <p:nvPr/>
        </p:nvSpPr>
        <p:spPr>
          <a:xfrm>
            <a:off x="1761262" y="3136618"/>
            <a:ext cx="1360967" cy="127591"/>
          </a:xfrm>
          <a:prstGeom prst="rect">
            <a:avLst/>
          </a:prstGeom>
          <a:solidFill>
            <a:srgbClr val="306C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BC042D1E-7E81-FE4E-8D5A-B24030A6514A}"/>
              </a:ext>
            </a:extLst>
          </p:cNvPr>
          <p:cNvSpPr/>
          <p:nvPr/>
        </p:nvSpPr>
        <p:spPr>
          <a:xfrm>
            <a:off x="3211030" y="2945230"/>
            <a:ext cx="1360967" cy="127591"/>
          </a:xfrm>
          <a:prstGeom prst="rect">
            <a:avLst/>
          </a:prstGeom>
          <a:solidFill>
            <a:srgbClr val="306C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2674777E-B863-1B48-8A38-17F4F7D4793D}"/>
              </a:ext>
            </a:extLst>
          </p:cNvPr>
          <p:cNvSpPr/>
          <p:nvPr/>
        </p:nvSpPr>
        <p:spPr>
          <a:xfrm>
            <a:off x="3211029" y="3136618"/>
            <a:ext cx="1360967" cy="127591"/>
          </a:xfrm>
          <a:prstGeom prst="rect">
            <a:avLst/>
          </a:prstGeom>
          <a:solidFill>
            <a:srgbClr val="306C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EBA99C6-E601-DC47-B15E-7D42E82B175B}"/>
              </a:ext>
            </a:extLst>
          </p:cNvPr>
          <p:cNvSpPr/>
          <p:nvPr/>
        </p:nvSpPr>
        <p:spPr>
          <a:xfrm>
            <a:off x="4660794" y="2945230"/>
            <a:ext cx="1360967" cy="127591"/>
          </a:xfrm>
          <a:prstGeom prst="rect">
            <a:avLst/>
          </a:prstGeom>
          <a:solidFill>
            <a:srgbClr val="306C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a:extLst>
              <a:ext uri="{FF2B5EF4-FFF2-40B4-BE49-F238E27FC236}">
                <a16:creationId xmlns:a16="http://schemas.microsoft.com/office/drawing/2014/main" id="{1E300F7F-20EF-CE47-BAFE-12B846FABD92}"/>
              </a:ext>
            </a:extLst>
          </p:cNvPr>
          <p:cNvCxnSpPr/>
          <p:nvPr/>
        </p:nvCxnSpPr>
        <p:spPr>
          <a:xfrm>
            <a:off x="311695" y="3589997"/>
            <a:ext cx="5710064" cy="0"/>
          </a:xfrm>
          <a:prstGeom prst="line">
            <a:avLst/>
          </a:prstGeom>
          <a:ln w="4445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2E91CAC8-9AA2-1446-BF9A-D4CB85510995}"/>
              </a:ext>
            </a:extLst>
          </p:cNvPr>
          <p:cNvSpPr/>
          <p:nvPr/>
        </p:nvSpPr>
        <p:spPr>
          <a:xfrm>
            <a:off x="311697" y="3738868"/>
            <a:ext cx="1360967" cy="12759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56A0F01-8FD1-8D42-9DA1-E686E992ACB7}"/>
              </a:ext>
            </a:extLst>
          </p:cNvPr>
          <p:cNvSpPr/>
          <p:nvPr/>
        </p:nvSpPr>
        <p:spPr>
          <a:xfrm>
            <a:off x="311696" y="3930256"/>
            <a:ext cx="1360967" cy="12759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8B7D656-2D00-4747-8A66-1BCD55BBC302}"/>
              </a:ext>
            </a:extLst>
          </p:cNvPr>
          <p:cNvSpPr/>
          <p:nvPr/>
        </p:nvSpPr>
        <p:spPr>
          <a:xfrm>
            <a:off x="311695" y="4121644"/>
            <a:ext cx="1360967" cy="12759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3AD3DF07-2773-FC46-9D9F-018470FBCBFA}"/>
              </a:ext>
            </a:extLst>
          </p:cNvPr>
          <p:cNvSpPr/>
          <p:nvPr/>
        </p:nvSpPr>
        <p:spPr>
          <a:xfrm>
            <a:off x="1761263" y="3738868"/>
            <a:ext cx="1360967" cy="12759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Elbow Connector 2">
            <a:extLst>
              <a:ext uri="{FF2B5EF4-FFF2-40B4-BE49-F238E27FC236}">
                <a16:creationId xmlns:a16="http://schemas.microsoft.com/office/drawing/2014/main" id="{41649C09-2B88-3F42-9961-4ABBBFEBCAD0}"/>
              </a:ext>
            </a:extLst>
          </p:cNvPr>
          <p:cNvCxnSpPr>
            <a:stCxn id="31" idx="2"/>
            <a:endCxn id="9" idx="3"/>
          </p:cNvCxnSpPr>
          <p:nvPr/>
        </p:nvCxnSpPr>
        <p:spPr>
          <a:xfrm rot="10800000">
            <a:off x="6021762" y="1594884"/>
            <a:ext cx="928203" cy="2478025"/>
          </a:xfrm>
          <a:prstGeom prst="bentConnector3">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4759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2"/>
          <p:cNvSpPr txBox="1">
            <a:spLocks noGrp="1"/>
          </p:cNvSpPr>
          <p:nvPr>
            <p:ph type="title"/>
          </p:nvPr>
        </p:nvSpPr>
        <p:spPr>
          <a:xfrm>
            <a:off x="311700" y="446400"/>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dirty="0"/>
              <a:t>AR250 shading</a:t>
            </a:r>
            <a:endParaRPr dirty="0"/>
          </a:p>
        </p:txBody>
      </p:sp>
      <p:sp>
        <p:nvSpPr>
          <p:cNvPr id="113" name="Google Shape;113;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431800" rtl="0">
              <a:spcBef>
                <a:spcPts val="1600"/>
              </a:spcBef>
              <a:spcAft>
                <a:spcPts val="0"/>
              </a:spcAft>
              <a:buSzPts val="3200"/>
              <a:buChar char="●"/>
            </a:pPr>
            <a:r>
              <a:rPr lang="en-GB" dirty="0"/>
              <a:t>Rays sorted by shader</a:t>
            </a:r>
            <a:endParaRPr dirty="0"/>
          </a:p>
          <a:p>
            <a:pPr marL="457200" lvl="0" indent="-431800" rtl="0">
              <a:spcBef>
                <a:spcPts val="1600"/>
              </a:spcBef>
              <a:spcAft>
                <a:spcPts val="0"/>
              </a:spcAft>
              <a:buSzPts val="3200"/>
              <a:buChar char="●"/>
            </a:pPr>
            <a:r>
              <a:rPr lang="en-GB" dirty="0"/>
              <a:t>Shader hardware</a:t>
            </a:r>
            <a:endParaRPr dirty="0"/>
          </a:p>
          <a:p>
            <a:pPr marL="914400" lvl="1" indent="-406400" rtl="0">
              <a:spcAft>
                <a:spcPts val="0"/>
              </a:spcAft>
              <a:buSzPts val="2800"/>
              <a:buChar char="○"/>
            </a:pPr>
            <a:r>
              <a:rPr lang="en-GB" dirty="0"/>
              <a:t>16 each of float, 4-vec “vertex”, 3-vec “colour”</a:t>
            </a:r>
            <a:endParaRPr dirty="0"/>
          </a:p>
          <a:p>
            <a:pPr marL="914400" lvl="1" indent="-406400" rtl="0">
              <a:spcAft>
                <a:spcPts val="0"/>
              </a:spcAft>
              <a:buSzPts val="2800"/>
              <a:buChar char="○"/>
            </a:pPr>
            <a:r>
              <a:rPr lang="en-GB" dirty="0"/>
              <a:t>Dot, cross, multiplies, all 32-bit float</a:t>
            </a:r>
            <a:endParaRPr dirty="0"/>
          </a:p>
          <a:p>
            <a:pPr marL="914400" lvl="1" indent="-406400">
              <a:spcAft>
                <a:spcPts val="0"/>
              </a:spcAft>
              <a:buSzPts val="2800"/>
              <a:buChar char="○"/>
            </a:pPr>
            <a:r>
              <a:rPr lang="en-GB" dirty="0"/>
              <a:t>4D noise function assist</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CDBB3-AAFD-894E-94FA-BCCDBCDD9E12}"/>
              </a:ext>
            </a:extLst>
          </p:cNvPr>
          <p:cNvSpPr>
            <a:spLocks noGrp="1"/>
          </p:cNvSpPr>
          <p:nvPr>
            <p:ph type="title"/>
          </p:nvPr>
        </p:nvSpPr>
        <p:spPr>
          <a:xfrm>
            <a:off x="311700" y="446400"/>
            <a:ext cx="8520600" cy="572700"/>
          </a:xfrm>
        </p:spPr>
        <p:txBody>
          <a:bodyPr/>
          <a:lstStyle/>
          <a:p>
            <a:r>
              <a:rPr lang="en-US" dirty="0"/>
              <a:t>AR250 assembler</a:t>
            </a:r>
          </a:p>
        </p:txBody>
      </p:sp>
      <p:sp>
        <p:nvSpPr>
          <p:cNvPr id="3" name="Text Placeholder 2">
            <a:extLst>
              <a:ext uri="{FF2B5EF4-FFF2-40B4-BE49-F238E27FC236}">
                <a16:creationId xmlns:a16="http://schemas.microsoft.com/office/drawing/2014/main" id="{8BDDE871-E35A-7241-95BF-3C415141DA66}"/>
              </a:ext>
            </a:extLst>
          </p:cNvPr>
          <p:cNvSpPr>
            <a:spLocks noGrp="1"/>
          </p:cNvSpPr>
          <p:nvPr>
            <p:ph type="body" idx="1"/>
          </p:nvPr>
        </p:nvSpPr>
        <p:spPr/>
        <p:txBody>
          <a:bodyPr/>
          <a:lstStyle/>
          <a:p>
            <a:pPr marL="25400" indent="0">
              <a:buNone/>
            </a:pPr>
            <a:r>
              <a:rPr lang="en-GB" sz="2000" dirty="0">
                <a:latin typeface="Consolas" panose="020B0609020204030204" pitchFamily="49" charset="0"/>
                <a:cs typeface="Consolas" panose="020B0609020204030204" pitchFamily="49" charset="0"/>
              </a:rPr>
              <a:t>@@ Nab = </a:t>
            </a:r>
            <a:r>
              <a:rPr lang="en-GB" sz="2000" dirty="0" err="1">
                <a:latin typeface="Consolas" panose="020B0609020204030204" pitchFamily="49" charset="0"/>
                <a:cs typeface="Consolas" panose="020B0609020204030204" pitchFamily="49" charset="0"/>
              </a:rPr>
              <a:t>dPda</a:t>
            </a:r>
            <a:r>
              <a:rPr lang="en-GB" sz="2000" dirty="0">
                <a:latin typeface="Consolas" panose="020B0609020204030204" pitchFamily="49" charset="0"/>
                <a:cs typeface="Consolas" panose="020B0609020204030204" pitchFamily="49" charset="0"/>
              </a:rPr>
              <a:t> ^ </a:t>
            </a:r>
            <a:r>
              <a:rPr lang="en-GB" sz="2000" dirty="0" err="1">
                <a:latin typeface="Consolas" panose="020B0609020204030204" pitchFamily="49" charset="0"/>
                <a:cs typeface="Consolas" panose="020B0609020204030204" pitchFamily="49" charset="0"/>
              </a:rPr>
              <a:t>dPdb</a:t>
            </a:r>
            <a:endParaRPr lang="en-GB" sz="2000" dirty="0">
              <a:latin typeface="Consolas" panose="020B0609020204030204" pitchFamily="49" charset="0"/>
              <a:cs typeface="Consolas" panose="020B0609020204030204" pitchFamily="49" charset="0"/>
            </a:endParaRPr>
          </a:p>
          <a:p>
            <a:pPr marL="25400" indent="0">
              <a:buNone/>
            </a:pPr>
            <a:r>
              <a:rPr lang="en-GB" sz="2000" dirty="0">
                <a:latin typeface="Consolas" panose="020B0609020204030204" pitchFamily="49" charset="0"/>
                <a:cs typeface="Consolas" panose="020B0609020204030204" pitchFamily="49" charset="0"/>
              </a:rPr>
              <a:t>@@ Np = </a:t>
            </a:r>
            <a:r>
              <a:rPr lang="en-GB" sz="2000" dirty="0" err="1">
                <a:latin typeface="Consolas" panose="020B0609020204030204" pitchFamily="49" charset="0"/>
                <a:cs typeface="Consolas" panose="020B0609020204030204" pitchFamily="49" charset="0"/>
              </a:rPr>
              <a:t>dPdu</a:t>
            </a:r>
            <a:r>
              <a:rPr lang="en-GB" sz="2000" dirty="0">
                <a:latin typeface="Consolas" panose="020B0609020204030204" pitchFamily="49" charset="0"/>
                <a:cs typeface="Consolas" panose="020B0609020204030204" pitchFamily="49" charset="0"/>
              </a:rPr>
              <a:t> ^ </a:t>
            </a:r>
            <a:r>
              <a:rPr lang="en-GB" sz="2000" dirty="0" err="1">
                <a:latin typeface="Consolas" panose="020B0609020204030204" pitchFamily="49" charset="0"/>
                <a:cs typeface="Consolas" panose="020B0609020204030204" pitchFamily="49" charset="0"/>
              </a:rPr>
              <a:t>dPdv</a:t>
            </a:r>
            <a:r>
              <a:rPr lang="en-GB" sz="2000" dirty="0">
                <a:latin typeface="Consolas" panose="020B0609020204030204" pitchFamily="49" charset="0"/>
                <a:cs typeface="Consolas" panose="020B0609020204030204" pitchFamily="49" charset="0"/>
              </a:rPr>
              <a:t> = (1/</a:t>
            </a:r>
            <a:r>
              <a:rPr lang="en-GB" sz="2000" dirty="0" err="1">
                <a:latin typeface="Consolas" panose="020B0609020204030204" pitchFamily="49" charset="0"/>
                <a:cs typeface="Consolas" panose="020B0609020204030204" pitchFamily="49" charset="0"/>
              </a:rPr>
              <a:t>det</a:t>
            </a:r>
            <a:r>
              <a:rPr lang="en-GB" sz="2000" dirty="0">
                <a:latin typeface="Consolas" panose="020B0609020204030204" pitchFamily="49" charset="0"/>
                <a:cs typeface="Consolas" panose="020B0609020204030204" pitchFamily="49" charset="0"/>
              </a:rPr>
              <a:t>) * Nab</a:t>
            </a:r>
          </a:p>
          <a:p>
            <a:pPr marL="25400" indent="0">
              <a:buNone/>
            </a:pPr>
            <a:r>
              <a:rPr lang="en-GB" sz="2000" dirty="0">
                <a:latin typeface="Consolas" panose="020B0609020204030204" pitchFamily="49" charset="0"/>
                <a:cs typeface="Consolas" panose="020B0609020204030204" pitchFamily="49" charset="0"/>
              </a:rPr>
              <a:t>@@ Ng = orientation * Np = (1/abs(</a:t>
            </a:r>
            <a:r>
              <a:rPr lang="en-GB" sz="2000" dirty="0" err="1">
                <a:latin typeface="Consolas" panose="020B0609020204030204" pitchFamily="49" charset="0"/>
                <a:cs typeface="Consolas" panose="020B0609020204030204" pitchFamily="49" charset="0"/>
              </a:rPr>
              <a:t>det</a:t>
            </a:r>
            <a:r>
              <a:rPr lang="en-GB" sz="2000" dirty="0">
                <a:latin typeface="Consolas" panose="020B0609020204030204" pitchFamily="49" charset="0"/>
                <a:cs typeface="Consolas" panose="020B0609020204030204" pitchFamily="49" charset="0"/>
              </a:rPr>
              <a:t>)) * Nab</a:t>
            </a:r>
          </a:p>
          <a:p>
            <a:pPr marL="25400" indent="0">
              <a:buNone/>
            </a:pPr>
            <a:r>
              <a:rPr lang="en-GB" sz="2000" dirty="0">
                <a:latin typeface="Consolas" panose="020B0609020204030204" pitchFamily="49" charset="0"/>
                <a:cs typeface="Consolas" panose="020B0609020204030204" pitchFamily="49" charset="0"/>
              </a:rPr>
              <a:t>@@ orientation = sign(1/</a:t>
            </a:r>
            <a:r>
              <a:rPr lang="en-GB" sz="2000" dirty="0" err="1">
                <a:latin typeface="Consolas" panose="020B0609020204030204" pitchFamily="49" charset="0"/>
                <a:cs typeface="Consolas" panose="020B0609020204030204" pitchFamily="49" charset="0"/>
              </a:rPr>
              <a:t>det</a:t>
            </a:r>
            <a:r>
              <a:rPr lang="en-GB" sz="2000" dirty="0">
                <a:latin typeface="Consolas" panose="020B0609020204030204" pitchFamily="49" charset="0"/>
                <a:cs typeface="Consolas" panose="020B0609020204030204" pitchFamily="49" charset="0"/>
              </a:rPr>
              <a:t>) = sign (</a:t>
            </a:r>
            <a:r>
              <a:rPr lang="en-GB" sz="2000" dirty="0" err="1">
                <a:latin typeface="Consolas" panose="020B0609020204030204" pitchFamily="49" charset="0"/>
                <a:cs typeface="Consolas" panose="020B0609020204030204" pitchFamily="49" charset="0"/>
              </a:rPr>
              <a:t>det</a:t>
            </a:r>
            <a:r>
              <a:rPr lang="en-GB" sz="2000" dirty="0">
                <a:latin typeface="Consolas" panose="020B0609020204030204" pitchFamily="49" charset="0"/>
                <a:cs typeface="Consolas" panose="020B0609020204030204" pitchFamily="49" charset="0"/>
              </a:rPr>
              <a:t>)</a:t>
            </a:r>
          </a:p>
          <a:p>
            <a:pPr marL="25400" indent="0">
              <a:buNone/>
            </a:pPr>
            <a:r>
              <a:rPr lang="en-GB" sz="2000" dirty="0">
                <a:latin typeface="Consolas" panose="020B0609020204030204" pitchFamily="49" charset="0"/>
                <a:cs typeface="Consolas" panose="020B0609020204030204" pitchFamily="49" charset="0"/>
              </a:rPr>
              <a:t>@@ </a:t>
            </a:r>
            <a:r>
              <a:rPr lang="en-GB" sz="2000" dirty="0" err="1">
                <a:latin typeface="Consolas" panose="020B0609020204030204" pitchFamily="49" charset="0"/>
                <a:cs typeface="Consolas" panose="020B0609020204030204" pitchFamily="49" charset="0"/>
              </a:rPr>
              <a:t>det</a:t>
            </a:r>
            <a:r>
              <a:rPr lang="en-GB" sz="2000" dirty="0">
                <a:latin typeface="Consolas" panose="020B0609020204030204" pitchFamily="49" charset="0"/>
                <a:cs typeface="Consolas" panose="020B0609020204030204" pitchFamily="49" charset="0"/>
              </a:rPr>
              <a:t> = 0 =&gt; use Ng = Nab (doesn't help </a:t>
            </a:r>
            <a:r>
              <a:rPr lang="en-GB" sz="2000" dirty="0" err="1">
                <a:latin typeface="Consolas" panose="020B0609020204030204" pitchFamily="49" charset="0"/>
                <a:cs typeface="Consolas" panose="020B0609020204030204" pitchFamily="49" charset="0"/>
              </a:rPr>
              <a:t>calculatenormal</a:t>
            </a:r>
            <a:r>
              <a:rPr lang="en-GB" sz="2000" dirty="0">
                <a:latin typeface="Consolas" panose="020B0609020204030204" pitchFamily="49" charset="0"/>
                <a:cs typeface="Consolas" panose="020B0609020204030204" pitchFamily="49" charset="0"/>
              </a:rPr>
              <a:t>)</a:t>
            </a:r>
          </a:p>
          <a:p>
            <a:pPr marL="25400" indent="0">
              <a:buNone/>
            </a:pPr>
            <a:r>
              <a:rPr lang="en-GB" sz="2000" dirty="0" err="1">
                <a:latin typeface="Consolas" panose="020B0609020204030204" pitchFamily="49" charset="0"/>
                <a:cs typeface="Consolas" panose="020B0609020204030204" pitchFamily="49" charset="0"/>
              </a:rPr>
              <a:t>vcross</a:t>
            </a:r>
            <a:r>
              <a:rPr lang="en-GB" sz="2000" dirty="0">
                <a:latin typeface="Consolas" panose="020B0609020204030204" pitchFamily="49" charset="0"/>
                <a:cs typeface="Consolas" panose="020B0609020204030204" pitchFamily="49" charset="0"/>
              </a:rPr>
              <a:t>   vr3, </a:t>
            </a:r>
            <a:r>
              <a:rPr lang="en-GB" sz="2000" dirty="0" err="1">
                <a:latin typeface="Consolas" panose="020B0609020204030204" pitchFamily="49" charset="0"/>
                <a:cs typeface="Consolas" panose="020B0609020204030204" pitchFamily="49" charset="0"/>
              </a:rPr>
              <a:t>surface_dpda</a:t>
            </a:r>
            <a:r>
              <a:rPr lang="en-GB" sz="2000" dirty="0">
                <a:latin typeface="Consolas" panose="020B0609020204030204" pitchFamily="49" charset="0"/>
                <a:cs typeface="Consolas" panose="020B0609020204030204" pitchFamily="49" charset="0"/>
              </a:rPr>
              <a:t>, </a:t>
            </a:r>
            <a:r>
              <a:rPr lang="en-GB" sz="2000" dirty="0" err="1">
                <a:latin typeface="Consolas" panose="020B0609020204030204" pitchFamily="49" charset="0"/>
                <a:cs typeface="Consolas" panose="020B0609020204030204" pitchFamily="49" charset="0"/>
              </a:rPr>
              <a:t>surface_dpdb</a:t>
            </a:r>
            <a:r>
              <a:rPr lang="en-GB" sz="2000" dirty="0">
                <a:latin typeface="Consolas" panose="020B0609020204030204" pitchFamily="49" charset="0"/>
                <a:cs typeface="Consolas" panose="020B0609020204030204" pitchFamily="49" charset="0"/>
              </a:rPr>
              <a:t>  @ Nab</a:t>
            </a:r>
          </a:p>
          <a:p>
            <a:pPr marL="25400" indent="0">
              <a:buNone/>
            </a:pPr>
            <a:r>
              <a:rPr lang="en-GB" sz="2000" dirty="0">
                <a:latin typeface="Consolas" panose="020B0609020204030204" pitchFamily="49" charset="0"/>
                <a:cs typeface="Consolas" panose="020B0609020204030204" pitchFamily="49" charset="0"/>
              </a:rPr>
              <a:t>fabs     fr0, fr5            @ abs(</a:t>
            </a:r>
            <a:r>
              <a:rPr lang="en-GB" sz="2000" dirty="0" err="1">
                <a:latin typeface="Consolas" panose="020B0609020204030204" pitchFamily="49" charset="0"/>
                <a:cs typeface="Consolas" panose="020B0609020204030204" pitchFamily="49" charset="0"/>
              </a:rPr>
              <a:t>det</a:t>
            </a:r>
            <a:r>
              <a:rPr lang="en-GB" sz="2000" dirty="0">
                <a:latin typeface="Consolas" panose="020B0609020204030204" pitchFamily="49" charset="0"/>
                <a:cs typeface="Consolas" panose="020B0609020204030204" pitchFamily="49" charset="0"/>
              </a:rPr>
              <a:t>)</a:t>
            </a:r>
          </a:p>
          <a:p>
            <a:pPr marL="25400" indent="0">
              <a:buNone/>
            </a:pPr>
            <a:r>
              <a:rPr lang="en-GB" sz="2000" dirty="0" err="1">
                <a:latin typeface="Consolas" panose="020B0609020204030204" pitchFamily="49" charset="0"/>
                <a:cs typeface="Consolas" panose="020B0609020204030204" pitchFamily="49" charset="0"/>
              </a:rPr>
              <a:t>vscali</a:t>
            </a:r>
            <a:r>
              <a:rPr lang="en-GB" sz="2000" dirty="0">
                <a:latin typeface="Consolas" panose="020B0609020204030204" pitchFamily="49" charset="0"/>
                <a:cs typeface="Consolas" panose="020B0609020204030204" pitchFamily="49" charset="0"/>
              </a:rPr>
              <a:t>   </a:t>
            </a:r>
            <a:r>
              <a:rPr lang="en-GB" sz="2000" dirty="0" err="1">
                <a:latin typeface="Consolas" panose="020B0609020204030204" pitchFamily="49" charset="0"/>
                <a:cs typeface="Consolas" panose="020B0609020204030204" pitchFamily="49" charset="0"/>
              </a:rPr>
              <a:t>surface_geo_normal</a:t>
            </a:r>
            <a:r>
              <a:rPr lang="en-GB" sz="2000" dirty="0">
                <a:latin typeface="Consolas" panose="020B0609020204030204" pitchFamily="49" charset="0"/>
                <a:cs typeface="Consolas" panose="020B0609020204030204" pitchFamily="49" charset="0"/>
              </a:rPr>
              <a:t>, vr3, fr0</a:t>
            </a:r>
          </a:p>
          <a:p>
            <a:pPr marL="25400" indent="0">
              <a:buNone/>
            </a:pPr>
            <a:r>
              <a:rPr lang="en-GB" sz="2000" dirty="0" err="1">
                <a:latin typeface="Consolas" panose="020B0609020204030204" pitchFamily="49" charset="0"/>
                <a:cs typeface="Consolas" panose="020B0609020204030204" pitchFamily="49" charset="0"/>
              </a:rPr>
              <a:t>fsign</a:t>
            </a:r>
            <a:r>
              <a:rPr lang="en-GB" sz="2000" dirty="0">
                <a:latin typeface="Consolas" panose="020B0609020204030204" pitchFamily="49" charset="0"/>
                <a:cs typeface="Consolas" panose="020B0609020204030204" pitchFamily="49" charset="0"/>
              </a:rPr>
              <a:t>    fr0, fr5            @ orientation</a:t>
            </a:r>
          </a:p>
          <a:p>
            <a:pPr marL="25400" indent="0">
              <a:buNone/>
            </a:pPr>
            <a:r>
              <a:rPr lang="en-GB" sz="2000" dirty="0" err="1">
                <a:latin typeface="Consolas" panose="020B0609020204030204" pitchFamily="49" charset="0"/>
                <a:cs typeface="Consolas" panose="020B0609020204030204" pitchFamily="49" charset="0"/>
              </a:rPr>
              <a:t>adrl</a:t>
            </a:r>
            <a:r>
              <a:rPr lang="en-GB" sz="2000" dirty="0">
                <a:latin typeface="Consolas" panose="020B0609020204030204" pitchFamily="49" charset="0"/>
                <a:cs typeface="Consolas" panose="020B0609020204030204" pitchFamily="49" charset="0"/>
              </a:rPr>
              <a:t>     ir0, </a:t>
            </a:r>
            <a:r>
              <a:rPr lang="en-GB" sz="2000" dirty="0" err="1">
                <a:latin typeface="Consolas" panose="020B0609020204030204" pitchFamily="49" charset="0"/>
                <a:cs typeface="Consolas" panose="020B0609020204030204" pitchFamily="49" charset="0"/>
              </a:rPr>
              <a:t>sl_orientation</a:t>
            </a:r>
            <a:r>
              <a:rPr lang="en-GB" sz="2000" dirty="0">
                <a:latin typeface="Consolas" panose="020B0609020204030204" pitchFamily="49" charset="0"/>
                <a:cs typeface="Consolas" panose="020B0609020204030204" pitchFamily="49" charset="0"/>
              </a:rPr>
              <a:t> @ used by </a:t>
            </a:r>
            <a:r>
              <a:rPr lang="en-GB" sz="2000" dirty="0" err="1">
                <a:latin typeface="Consolas" panose="020B0609020204030204" pitchFamily="49" charset="0"/>
                <a:cs typeface="Consolas" panose="020B0609020204030204" pitchFamily="49" charset="0"/>
              </a:rPr>
              <a:t>calculatenormalaux</a:t>
            </a:r>
            <a:endParaRPr lang="en-GB" sz="2000" dirty="0">
              <a:latin typeface="Consolas" panose="020B0609020204030204" pitchFamily="49" charset="0"/>
              <a:cs typeface="Consolas" panose="020B0609020204030204" pitchFamily="49" charset="0"/>
            </a:endParaRPr>
          </a:p>
          <a:p>
            <a:pPr marL="25400" indent="0">
              <a:buNone/>
            </a:pPr>
            <a:r>
              <a:rPr lang="en-GB" sz="2000" dirty="0" err="1">
                <a:latin typeface="Consolas" panose="020B0609020204030204" pitchFamily="49" charset="0"/>
                <a:cs typeface="Consolas" panose="020B0609020204030204" pitchFamily="49" charset="0"/>
              </a:rPr>
              <a:t>sl_fstrb</a:t>
            </a:r>
            <a:r>
              <a:rPr lang="en-GB" sz="2000" dirty="0">
                <a:latin typeface="Consolas" panose="020B0609020204030204" pitchFamily="49" charset="0"/>
                <a:cs typeface="Consolas" panose="020B0609020204030204" pitchFamily="49" charset="0"/>
              </a:rPr>
              <a:t> fr0, 0, ir0</a:t>
            </a:r>
          </a:p>
          <a:p>
            <a:pPr marL="25400" indent="0">
              <a:buNone/>
            </a:pPr>
            <a:endParaRPr lang="en-US" sz="20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4166392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3"/>
          <p:cNvSpPr txBox="1">
            <a:spLocks noGrp="1"/>
          </p:cNvSpPr>
          <p:nvPr>
            <p:ph type="title"/>
          </p:nvPr>
        </p:nvSpPr>
        <p:spPr>
          <a:xfrm>
            <a:off x="311700" y="446400"/>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dirty="0"/>
              <a:t>AR250 shader outputs</a:t>
            </a:r>
            <a:endParaRPr dirty="0"/>
          </a:p>
        </p:txBody>
      </p:sp>
      <p:sp>
        <p:nvSpPr>
          <p:cNvPr id="119" name="Google Shape;119;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431800" rtl="0">
              <a:spcBef>
                <a:spcPts val="1600"/>
              </a:spcBef>
              <a:spcAft>
                <a:spcPts val="0"/>
              </a:spcAft>
              <a:buSzPts val="3200"/>
              <a:buChar char="●"/>
            </a:pPr>
            <a:r>
              <a:rPr lang="en-GB" dirty="0"/>
              <a:t>RGB Opacity</a:t>
            </a:r>
          </a:p>
          <a:p>
            <a:pPr lvl="1" indent="-431800">
              <a:buSzPts val="3200"/>
              <a:buChar char="●"/>
            </a:pPr>
            <a:r>
              <a:rPr lang="en-GB" dirty="0"/>
              <a:t>Shadow / transparency</a:t>
            </a:r>
            <a:endParaRPr dirty="0"/>
          </a:p>
          <a:p>
            <a:pPr marL="457200" lvl="0" indent="-431800" rtl="0">
              <a:spcBef>
                <a:spcPts val="1600"/>
              </a:spcBef>
              <a:spcAft>
                <a:spcPts val="0"/>
              </a:spcAft>
              <a:buSzPts val="3200"/>
              <a:buChar char="●"/>
            </a:pPr>
            <a:r>
              <a:rPr lang="en-GB" dirty="0"/>
              <a:t>Emission</a:t>
            </a:r>
            <a:endParaRPr dirty="0"/>
          </a:p>
          <a:p>
            <a:pPr marL="457200" lvl="0" indent="-431800" rtl="0">
              <a:spcBef>
                <a:spcPts val="1600"/>
              </a:spcBef>
              <a:spcAft>
                <a:spcPts val="0"/>
              </a:spcAft>
              <a:buSzPts val="3200"/>
              <a:buChar char="●"/>
            </a:pPr>
            <a:r>
              <a:rPr lang="en-GB" dirty="0"/>
              <a:t>Illuminance </a:t>
            </a:r>
            <a:r>
              <a:rPr lang="en-GB" dirty="0" err="1"/>
              <a:t>callback</a:t>
            </a:r>
            <a:endParaRPr dirty="0"/>
          </a:p>
          <a:p>
            <a:pPr marL="457200" lvl="0" indent="-431800">
              <a:spcBef>
                <a:spcPts val="1600"/>
              </a:spcBef>
              <a:spcAft>
                <a:spcPts val="0"/>
              </a:spcAft>
              <a:buSzPts val="3200"/>
              <a:buChar char="●"/>
            </a:pPr>
            <a:r>
              <a:rPr lang="en-GB" dirty="0"/>
              <a:t>Framework light management</a:t>
            </a:r>
            <a:endParaRPr dirty="0"/>
          </a:p>
        </p:txBody>
      </p:sp>
      <p:pic>
        <p:nvPicPr>
          <p:cNvPr id="4" name="Picture 3">
            <a:extLst>
              <a:ext uri="{FF2B5EF4-FFF2-40B4-BE49-F238E27FC236}">
                <a16:creationId xmlns:a16="http://schemas.microsoft.com/office/drawing/2014/main" id="{A6CA10E5-3584-7047-A894-FA74B13EEFFB}"/>
              </a:ext>
            </a:extLst>
          </p:cNvPr>
          <p:cNvPicPr>
            <a:picLocks noChangeAspect="1"/>
          </p:cNvPicPr>
          <p:nvPr/>
        </p:nvPicPr>
        <p:blipFill>
          <a:blip r:embed="rId3"/>
          <a:stretch>
            <a:fillRect/>
          </a:stretch>
        </p:blipFill>
        <p:spPr>
          <a:xfrm>
            <a:off x="5681059" y="1939377"/>
            <a:ext cx="3070992" cy="184259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4"/>
          <p:cNvSpPr txBox="1">
            <a:spLocks noGrp="1"/>
          </p:cNvSpPr>
          <p:nvPr>
            <p:ph type="title"/>
          </p:nvPr>
        </p:nvSpPr>
        <p:spPr>
          <a:xfrm>
            <a:off x="311700" y="446400"/>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dirty="0"/>
              <a:t>Ray shading order (I think)</a:t>
            </a:r>
            <a:endParaRPr dirty="0"/>
          </a:p>
        </p:txBody>
      </p:sp>
      <p:sp>
        <p:nvSpPr>
          <p:cNvPr id="125" name="Google Shape;125;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431800" rtl="0">
              <a:spcBef>
                <a:spcPts val="1600"/>
              </a:spcBef>
              <a:spcAft>
                <a:spcPts val="0"/>
              </a:spcAft>
              <a:buSzPts val="3200"/>
              <a:buChar char="●"/>
            </a:pPr>
            <a:r>
              <a:rPr lang="en-GB" dirty="0"/>
              <a:t>Surface ray generation</a:t>
            </a:r>
          </a:p>
          <a:p>
            <a:pPr marL="457200" lvl="0" indent="-431800" rtl="0">
              <a:spcBef>
                <a:spcPts val="1600"/>
              </a:spcBef>
              <a:spcAft>
                <a:spcPts val="0"/>
              </a:spcAft>
              <a:buSzPts val="3200"/>
              <a:buChar char="●"/>
            </a:pPr>
            <a:r>
              <a:rPr lang="en-GB" dirty="0"/>
              <a:t>Light shader</a:t>
            </a:r>
          </a:p>
          <a:p>
            <a:pPr lvl="1" indent="-431800">
              <a:buSzPts val="3200"/>
              <a:buChar char="●"/>
            </a:pPr>
            <a:r>
              <a:rPr lang="en-GB" dirty="0"/>
              <a:t>Early abort</a:t>
            </a:r>
            <a:endParaRPr dirty="0"/>
          </a:p>
          <a:p>
            <a:pPr lvl="1" indent="-431800">
              <a:buSzPts val="3200"/>
              <a:buChar char="●"/>
            </a:pPr>
            <a:r>
              <a:rPr lang="en-GB" dirty="0"/>
              <a:t>Light combination</a:t>
            </a:r>
            <a:endParaRPr dirty="0"/>
          </a:p>
          <a:p>
            <a:pPr marL="457200" lvl="0" indent="-431800">
              <a:spcBef>
                <a:spcPts val="1600"/>
              </a:spcBef>
              <a:spcAft>
                <a:spcPts val="0"/>
              </a:spcAft>
              <a:buSzPts val="3200"/>
              <a:buChar char="●"/>
            </a:pPr>
            <a:r>
              <a:rPr lang="en-GB" dirty="0"/>
              <a:t>Also atmospheres, volume, etc. on surface</a:t>
            </a: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7"/>
          <p:cNvSpPr txBox="1">
            <a:spLocks noGrp="1"/>
          </p:cNvSpPr>
          <p:nvPr>
            <p:ph type="title"/>
          </p:nvPr>
        </p:nvSpPr>
        <p:spPr>
          <a:xfrm>
            <a:off x="311700" y="446400"/>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dirty="0"/>
              <a:t>Post-processing</a:t>
            </a:r>
            <a:endParaRPr dirty="0"/>
          </a:p>
        </p:txBody>
      </p:sp>
      <p:sp>
        <p:nvSpPr>
          <p:cNvPr id="157" name="Google Shape;157;p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431800" rtl="0">
              <a:spcBef>
                <a:spcPts val="1600"/>
              </a:spcBef>
              <a:spcAft>
                <a:spcPts val="0"/>
              </a:spcAft>
              <a:buSzPts val="3200"/>
              <a:buChar char="●"/>
            </a:pPr>
            <a:r>
              <a:rPr lang="en-GB" dirty="0"/>
              <a:t>Adaptive sampling/quality</a:t>
            </a:r>
          </a:p>
          <a:p>
            <a:pPr lvl="1" indent="-431800">
              <a:buSzPts val="3200"/>
              <a:buChar char="●"/>
            </a:pPr>
            <a:r>
              <a:rPr lang="en-GB" dirty="0"/>
              <a:t>¼ </a:t>
            </a:r>
            <a:r>
              <a:rPr lang="en-GB" dirty="0" err="1"/>
              <a:t>rpp</a:t>
            </a:r>
            <a:r>
              <a:rPr lang="en-GB" dirty="0"/>
              <a:t> first pass</a:t>
            </a:r>
            <a:endParaRPr dirty="0"/>
          </a:p>
          <a:p>
            <a:pPr marL="457200" lvl="0" indent="-431800" rtl="0">
              <a:spcBef>
                <a:spcPts val="1600"/>
              </a:spcBef>
              <a:spcAft>
                <a:spcPts val="0"/>
              </a:spcAft>
              <a:buSzPts val="3200"/>
              <a:buChar char="●"/>
            </a:pPr>
            <a:r>
              <a:rPr lang="en-GB" dirty="0"/>
              <a:t>Ray buffer kept full</a:t>
            </a:r>
            <a:endParaRPr dirty="0"/>
          </a:p>
          <a:p>
            <a:pPr marL="457200" lvl="0" indent="-431800" rtl="0">
              <a:spcBef>
                <a:spcPts val="1600"/>
              </a:spcBef>
              <a:spcAft>
                <a:spcPts val="0"/>
              </a:spcAft>
              <a:buSzPts val="3200"/>
              <a:buChar char="●"/>
            </a:pPr>
            <a:r>
              <a:rPr lang="en-GB" dirty="0"/>
              <a:t>Lens flare and colour management</a:t>
            </a:r>
            <a:endParaRPr dirty="0"/>
          </a:p>
          <a:p>
            <a:pPr marL="457200" lvl="0" indent="-431800">
              <a:spcBef>
                <a:spcPts val="1600"/>
              </a:spcBef>
              <a:spcAft>
                <a:spcPts val="0"/>
              </a:spcAft>
              <a:buSzPts val="3200"/>
              <a:buChar char="●"/>
            </a:pPr>
            <a:r>
              <a:rPr lang="en-GB" dirty="0"/>
              <a:t>Compositing</a:t>
            </a:r>
            <a:endParaRPr dirty="0"/>
          </a:p>
        </p:txBody>
      </p:sp>
      <p:pic>
        <p:nvPicPr>
          <p:cNvPr id="3" name="Picture 2">
            <a:extLst>
              <a:ext uri="{FF2B5EF4-FFF2-40B4-BE49-F238E27FC236}">
                <a16:creationId xmlns:a16="http://schemas.microsoft.com/office/drawing/2014/main" id="{7CF2B6ED-AB40-4D4B-85D0-1C0354DA3645}"/>
              </a:ext>
            </a:extLst>
          </p:cNvPr>
          <p:cNvPicPr>
            <a:picLocks noChangeAspect="1"/>
          </p:cNvPicPr>
          <p:nvPr/>
        </p:nvPicPr>
        <p:blipFill>
          <a:blip r:embed="rId3"/>
          <a:stretch>
            <a:fillRect/>
          </a:stretch>
        </p:blipFill>
        <p:spPr>
          <a:xfrm>
            <a:off x="5895752" y="715556"/>
            <a:ext cx="2860159" cy="2145119"/>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8"/>
          <p:cNvSpPr txBox="1">
            <a:spLocks noGrp="1"/>
          </p:cNvSpPr>
          <p:nvPr>
            <p:ph type="title"/>
          </p:nvPr>
        </p:nvSpPr>
        <p:spPr>
          <a:xfrm>
            <a:off x="311700" y="446400"/>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dirty="0"/>
              <a:t>API: Geometry</a:t>
            </a:r>
            <a:endParaRPr dirty="0"/>
          </a:p>
        </p:txBody>
      </p:sp>
      <p:sp>
        <p:nvSpPr>
          <p:cNvPr id="163" name="Google Shape;163;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431800" rtl="0">
              <a:spcBef>
                <a:spcPts val="1600"/>
              </a:spcBef>
              <a:spcAft>
                <a:spcPts val="0"/>
              </a:spcAft>
              <a:buSzPts val="3200"/>
              <a:buChar char="●"/>
            </a:pPr>
            <a:r>
              <a:rPr lang="en-GB" dirty="0"/>
              <a:t>RIB</a:t>
            </a:r>
          </a:p>
          <a:p>
            <a:pPr lvl="1" indent="-431800">
              <a:buSzPts val="3200"/>
              <a:buChar char="●"/>
            </a:pPr>
            <a:r>
              <a:rPr lang="en-GB" dirty="0"/>
              <a:t>Displace/transform (somehow)</a:t>
            </a:r>
            <a:endParaRPr dirty="0"/>
          </a:p>
          <a:p>
            <a:pPr marL="457200" lvl="0" indent="-431800" rtl="0">
              <a:spcBef>
                <a:spcPts val="1600"/>
              </a:spcBef>
              <a:spcAft>
                <a:spcPts val="0"/>
              </a:spcAft>
              <a:buSzPts val="3200"/>
              <a:buChar char="●"/>
            </a:pPr>
            <a:r>
              <a:rPr lang="en-GB" dirty="0"/>
              <a:t>BVH management, </a:t>
            </a:r>
            <a:r>
              <a:rPr lang="en-GB"/>
              <a:t>dynamic tessellation</a:t>
            </a:r>
            <a:endParaRPr dirty="0"/>
          </a:p>
          <a:p>
            <a:pPr marL="457200" lvl="0" indent="-431800" rtl="0">
              <a:spcBef>
                <a:spcPts val="1600"/>
              </a:spcBef>
              <a:spcAft>
                <a:spcPts val="0"/>
              </a:spcAft>
              <a:buSzPts val="3200"/>
              <a:buChar char="●"/>
            </a:pPr>
            <a:r>
              <a:rPr lang="en-GB" dirty="0"/>
              <a:t>Animation interpolation</a:t>
            </a:r>
            <a:endParaRPr dirty="0"/>
          </a:p>
          <a:p>
            <a:pPr lvl="1" indent="-431800">
              <a:buSzPts val="3200"/>
              <a:buChar char="●"/>
            </a:pPr>
            <a:r>
              <a:rPr lang="en-GB" dirty="0"/>
              <a:t>Ray time ranges</a:t>
            </a:r>
            <a:endParaRPr dirty="0"/>
          </a:p>
        </p:txBody>
      </p:sp>
      <p:pic>
        <p:nvPicPr>
          <p:cNvPr id="3" name="Picture 2">
            <a:extLst>
              <a:ext uri="{FF2B5EF4-FFF2-40B4-BE49-F238E27FC236}">
                <a16:creationId xmlns:a16="http://schemas.microsoft.com/office/drawing/2014/main" id="{5F5B03E6-8FC1-0A4D-82F2-9B52544676C7}"/>
              </a:ext>
            </a:extLst>
          </p:cNvPr>
          <p:cNvPicPr>
            <a:picLocks noChangeAspect="1"/>
          </p:cNvPicPr>
          <p:nvPr/>
        </p:nvPicPr>
        <p:blipFill>
          <a:blip r:embed="rId3"/>
          <a:stretch>
            <a:fillRect/>
          </a:stretch>
        </p:blipFill>
        <p:spPr>
          <a:xfrm>
            <a:off x="6673300" y="441150"/>
            <a:ext cx="2159000" cy="21590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9"/>
          <p:cNvSpPr txBox="1">
            <a:spLocks noGrp="1"/>
          </p:cNvSpPr>
          <p:nvPr>
            <p:ph type="title"/>
          </p:nvPr>
        </p:nvSpPr>
        <p:spPr>
          <a:xfrm>
            <a:off x="311700" y="446400"/>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dirty="0"/>
              <a:t>Software: Shaders</a:t>
            </a:r>
            <a:endParaRPr dirty="0"/>
          </a:p>
        </p:txBody>
      </p:sp>
      <p:sp>
        <p:nvSpPr>
          <p:cNvPr id="169" name="Google Shape;169;p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431800" rtl="0">
              <a:spcBef>
                <a:spcPts val="1600"/>
              </a:spcBef>
              <a:spcAft>
                <a:spcPts val="0"/>
              </a:spcAft>
              <a:buSzPts val="3200"/>
              <a:buChar char="●"/>
            </a:pPr>
            <a:r>
              <a:rPr lang="en-GB" dirty="0" err="1"/>
              <a:t>RenderMan’s</a:t>
            </a:r>
            <a:r>
              <a:rPr lang="en-GB" dirty="0"/>
              <a:t> nested shaders</a:t>
            </a:r>
            <a:endParaRPr dirty="0"/>
          </a:p>
          <a:p>
            <a:pPr marL="914400" lvl="1" indent="-406400" rtl="0">
              <a:spcAft>
                <a:spcPts val="0"/>
              </a:spcAft>
              <a:buSzPts val="2800"/>
              <a:buChar char="○"/>
            </a:pPr>
            <a:r>
              <a:rPr lang="en-GB" dirty="0"/>
              <a:t>Surface, atmosphere/volume, etc.</a:t>
            </a:r>
            <a:endParaRPr dirty="0"/>
          </a:p>
          <a:p>
            <a:pPr marL="457200" lvl="0" indent="-431800" rtl="0">
              <a:spcBef>
                <a:spcPts val="1600"/>
              </a:spcBef>
              <a:spcAft>
                <a:spcPts val="0"/>
              </a:spcAft>
              <a:buSzPts val="3200"/>
              <a:buChar char="●"/>
            </a:pPr>
            <a:r>
              <a:rPr lang="en-GB" dirty="0"/>
              <a:t>Fire and forget conversion</a:t>
            </a:r>
            <a:endParaRPr dirty="0"/>
          </a:p>
          <a:p>
            <a:pPr marL="457200" lvl="0" indent="-431800">
              <a:spcBef>
                <a:spcPts val="1600"/>
              </a:spcBef>
              <a:spcAft>
                <a:spcPts val="0"/>
              </a:spcAft>
              <a:buSzPts val="3200"/>
              <a:buChar char="●"/>
            </a:pPr>
            <a:r>
              <a:rPr lang="en-GB" dirty="0"/>
              <a:t>Illuminance conversion</a:t>
            </a:r>
            <a:endParaRPr dirty="0"/>
          </a:p>
        </p:txBody>
      </p:sp>
      <p:pic>
        <p:nvPicPr>
          <p:cNvPr id="3" name="Picture 2">
            <a:extLst>
              <a:ext uri="{FF2B5EF4-FFF2-40B4-BE49-F238E27FC236}">
                <a16:creationId xmlns:a16="http://schemas.microsoft.com/office/drawing/2014/main" id="{9AC0A706-6CF1-9B48-9813-030680FDE543}"/>
              </a:ext>
            </a:extLst>
          </p:cNvPr>
          <p:cNvPicPr>
            <a:picLocks noChangeAspect="1"/>
          </p:cNvPicPr>
          <p:nvPr/>
        </p:nvPicPr>
        <p:blipFill>
          <a:blip r:embed="rId3"/>
          <a:stretch>
            <a:fillRect/>
          </a:stretch>
        </p:blipFill>
        <p:spPr>
          <a:xfrm>
            <a:off x="6776014" y="2768157"/>
            <a:ext cx="2159000" cy="2159000"/>
          </a:xfrm>
          <a:prstGeom prst="rect">
            <a:avLst/>
          </a:prstGeom>
        </p:spPr>
      </p:pic>
      <p:pic>
        <p:nvPicPr>
          <p:cNvPr id="5" name="Picture 4">
            <a:extLst>
              <a:ext uri="{FF2B5EF4-FFF2-40B4-BE49-F238E27FC236}">
                <a16:creationId xmlns:a16="http://schemas.microsoft.com/office/drawing/2014/main" id="{4F4B54E1-EA01-FF40-990A-7FCD9967F1C5}"/>
              </a:ext>
            </a:extLst>
          </p:cNvPr>
          <p:cNvPicPr>
            <a:picLocks noChangeAspect="1"/>
          </p:cNvPicPr>
          <p:nvPr/>
        </p:nvPicPr>
        <p:blipFill>
          <a:blip r:embed="rId4"/>
          <a:stretch>
            <a:fillRect/>
          </a:stretch>
        </p:blipFill>
        <p:spPr>
          <a:xfrm>
            <a:off x="6583865" y="167947"/>
            <a:ext cx="2543299" cy="1913101"/>
          </a:xfrm>
          <a:prstGeom prst="rect">
            <a:avLst/>
          </a:prstGeom>
        </p:spPr>
      </p:pic>
    </p:spTree>
    <p:extLst>
      <p:ext uri="{BB962C8B-B14F-4D97-AF65-F5344CB8AC3E}">
        <p14:creationId xmlns:p14="http://schemas.microsoft.com/office/powerpoint/2010/main" val="30985645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dirty="0"/>
              <a:t>Fire and forget conversion: constant()</a:t>
            </a:r>
            <a:endParaRPr dirty="0"/>
          </a:p>
        </p:txBody>
      </p:sp>
      <p:sp>
        <p:nvSpPr>
          <p:cNvPr id="169" name="Google Shape;169;p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25400" lvl="0" indent="0">
              <a:spcBef>
                <a:spcPts val="1600"/>
              </a:spcBef>
              <a:buNone/>
            </a:pPr>
            <a:r>
              <a:rPr lang="en-GB" dirty="0"/>
              <a:t>Ci = Cs * </a:t>
            </a:r>
            <a:r>
              <a:rPr lang="en-GB" dirty="0" err="1"/>
              <a:t>Os</a:t>
            </a:r>
            <a:r>
              <a:rPr lang="en-GB" dirty="0"/>
              <a:t>;</a:t>
            </a:r>
          </a:p>
          <a:p>
            <a:pPr marL="25400" lvl="0" indent="0">
              <a:spcBef>
                <a:spcPts val="1600"/>
              </a:spcBef>
              <a:buNone/>
            </a:pPr>
            <a:r>
              <a:rPr lang="en-GB" b="1" i="1" dirty="0">
                <a:solidFill>
                  <a:schemeClr val="accent5">
                    <a:lumMod val="60000"/>
                    <a:lumOff val="40000"/>
                  </a:schemeClr>
                </a:solidFill>
              </a:rPr>
              <a:t>⇒ out = Cs * </a:t>
            </a:r>
            <a:r>
              <a:rPr lang="en-GB" b="1" i="1" dirty="0" err="1">
                <a:solidFill>
                  <a:schemeClr val="accent5">
                    <a:lumMod val="60000"/>
                    <a:lumOff val="40000"/>
                  </a:schemeClr>
                </a:solidFill>
              </a:rPr>
              <a:t>Os</a:t>
            </a:r>
            <a:r>
              <a:rPr lang="en-GB" b="1" i="1" dirty="0">
                <a:solidFill>
                  <a:schemeClr val="accent5">
                    <a:lumMod val="60000"/>
                    <a:lumOff val="40000"/>
                  </a:schemeClr>
                </a:solidFill>
              </a:rPr>
              <a:t> * weight</a:t>
            </a:r>
          </a:p>
          <a:p>
            <a:pPr marL="25400" lvl="0" indent="0">
              <a:spcBef>
                <a:spcPts val="1600"/>
              </a:spcBef>
              <a:buNone/>
            </a:pPr>
            <a:r>
              <a:rPr lang="en-GB" dirty="0"/>
              <a:t>Oi = </a:t>
            </a:r>
            <a:r>
              <a:rPr lang="en-GB" dirty="0" err="1"/>
              <a:t>Os</a:t>
            </a:r>
            <a:r>
              <a:rPr lang="en-GB" dirty="0"/>
              <a:t>;</a:t>
            </a:r>
          </a:p>
          <a:p>
            <a:pPr marL="25400" lvl="0" indent="0">
              <a:spcBef>
                <a:spcPts val="1600"/>
              </a:spcBef>
              <a:buNone/>
            </a:pPr>
            <a:r>
              <a:rPr lang="en-GB" b="1" i="1" dirty="0">
                <a:solidFill>
                  <a:schemeClr val="accent5">
                    <a:lumMod val="60000"/>
                    <a:lumOff val="40000"/>
                  </a:schemeClr>
                </a:solidFill>
              </a:rPr>
              <a:t>⇒ continuation ray: (1 - </a:t>
            </a:r>
            <a:r>
              <a:rPr lang="en-GB" b="1" i="1" dirty="0" err="1">
                <a:solidFill>
                  <a:schemeClr val="accent5">
                    <a:lumMod val="60000"/>
                    <a:lumOff val="40000"/>
                  </a:schemeClr>
                </a:solidFill>
              </a:rPr>
              <a:t>Os</a:t>
            </a:r>
            <a:r>
              <a:rPr lang="en-GB" b="1" i="1" dirty="0">
                <a:solidFill>
                  <a:schemeClr val="accent5">
                    <a:lumMod val="60000"/>
                    <a:lumOff val="40000"/>
                  </a:schemeClr>
                </a:solidFill>
              </a:rPr>
              <a:t>) * weight</a:t>
            </a:r>
            <a:endParaRPr b="1" i="1" dirty="0">
              <a:solidFill>
                <a:schemeClr val="accent5">
                  <a:lumMod val="60000"/>
                  <a:lumOff val="40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3200" y="446400"/>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dirty="0"/>
              <a:t>Advanced Rendering Technology</a:t>
            </a:r>
            <a:endParaRPr dirty="0"/>
          </a:p>
        </p:txBody>
      </p:sp>
      <p:sp>
        <p:nvSpPr>
          <p:cNvPr id="61" name="Google Shape;61;p14"/>
          <p:cNvSpPr txBox="1">
            <a:spLocks noGrp="1"/>
          </p:cNvSpPr>
          <p:nvPr>
            <p:ph type="body" idx="1"/>
          </p:nvPr>
        </p:nvSpPr>
        <p:spPr>
          <a:xfrm>
            <a:off x="311700" y="918549"/>
            <a:ext cx="8520600" cy="3416400"/>
          </a:xfrm>
          <a:prstGeom prst="rect">
            <a:avLst/>
          </a:prstGeom>
        </p:spPr>
        <p:txBody>
          <a:bodyPr spcFirstLastPara="1" wrap="square" lIns="91425" tIns="91425" rIns="91425" bIns="91425" anchor="t" anchorCtr="0">
            <a:noAutofit/>
          </a:bodyPr>
          <a:lstStyle/>
          <a:p>
            <a:pPr marL="457200" lvl="0" indent="-431800" rtl="0">
              <a:spcBef>
                <a:spcPts val="1600"/>
              </a:spcBef>
              <a:spcAft>
                <a:spcPts val="0"/>
              </a:spcAft>
              <a:buSzPts val="3200"/>
              <a:buChar char="●"/>
            </a:pPr>
            <a:r>
              <a:rPr lang="en-GB" dirty="0"/>
              <a:t>Founded 1995</a:t>
            </a:r>
            <a:endParaRPr dirty="0"/>
          </a:p>
          <a:p>
            <a:pPr marL="914400" lvl="1" indent="-406400" rtl="0">
              <a:spcAft>
                <a:spcPts val="0"/>
              </a:spcAft>
              <a:buSzPts val="2800"/>
              <a:buChar char="○"/>
            </a:pPr>
            <a:r>
              <a:rPr lang="en-GB" dirty="0"/>
              <a:t>Based on Adrian Wrigley’s PhD</a:t>
            </a:r>
            <a:endParaRPr dirty="0"/>
          </a:p>
          <a:p>
            <a:pPr marL="457200" lvl="0" indent="-431800" rtl="0">
              <a:spcBef>
                <a:spcPts val="1600"/>
              </a:spcBef>
              <a:spcAft>
                <a:spcPts val="0"/>
              </a:spcAft>
              <a:buSzPts val="3200"/>
              <a:buChar char="●"/>
            </a:pPr>
            <a:r>
              <a:rPr lang="en-GB" dirty="0"/>
              <a:t>Networked “Render farm in a 4U rack”</a:t>
            </a:r>
            <a:endParaRPr dirty="0"/>
          </a:p>
          <a:p>
            <a:pPr marL="914400" lvl="1" indent="-406400" rtl="0">
              <a:spcAft>
                <a:spcPts val="0"/>
              </a:spcAft>
              <a:buSzPts val="2800"/>
              <a:buChar char="○"/>
            </a:pPr>
            <a:r>
              <a:rPr lang="en-GB" dirty="0"/>
              <a:t>Custom ray tracing ASIC (AR250, AR350)</a:t>
            </a:r>
            <a:endParaRPr dirty="0"/>
          </a:p>
          <a:p>
            <a:pPr marL="457200" lvl="0" indent="-431800" rtl="0">
              <a:spcBef>
                <a:spcPts val="1600"/>
              </a:spcBef>
              <a:spcAft>
                <a:spcPts val="0"/>
              </a:spcAft>
              <a:buSzPts val="3200"/>
              <a:buChar char="●"/>
            </a:pPr>
            <a:r>
              <a:rPr lang="en-GB" dirty="0"/>
              <a:t>Based on </a:t>
            </a:r>
            <a:r>
              <a:rPr lang="en-GB" dirty="0" err="1"/>
              <a:t>RenderMan</a:t>
            </a:r>
            <a:r>
              <a:rPr lang="en-GB" dirty="0"/>
              <a:t> (RIB, RSL)</a:t>
            </a:r>
            <a:endParaRPr dirty="0"/>
          </a:p>
          <a:p>
            <a:pPr marL="914400" lvl="1" indent="-406400">
              <a:spcAft>
                <a:spcPts val="0"/>
              </a:spcAft>
              <a:buSzPts val="2800"/>
              <a:buChar char="○"/>
            </a:pPr>
            <a:r>
              <a:rPr lang="en-GB" dirty="0"/>
              <a:t>Plug-ins for 3D Studio Max, Maya</a:t>
            </a:r>
            <a:endParaRPr dirty="0"/>
          </a:p>
        </p:txBody>
      </p:sp>
      <p:pic>
        <p:nvPicPr>
          <p:cNvPr id="3" name="Picture 2">
            <a:extLst>
              <a:ext uri="{FF2B5EF4-FFF2-40B4-BE49-F238E27FC236}">
                <a16:creationId xmlns:a16="http://schemas.microsoft.com/office/drawing/2014/main" id="{6095D677-B86C-3C47-9371-012CF1837D6D}"/>
              </a:ext>
            </a:extLst>
          </p:cNvPr>
          <p:cNvPicPr>
            <a:picLocks noChangeAspect="1"/>
          </p:cNvPicPr>
          <p:nvPr/>
        </p:nvPicPr>
        <p:blipFill>
          <a:blip r:embed="rId3"/>
          <a:stretch>
            <a:fillRect/>
          </a:stretch>
        </p:blipFill>
        <p:spPr>
          <a:xfrm>
            <a:off x="6815470" y="1177478"/>
            <a:ext cx="2016829" cy="1326861"/>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dirty="0"/>
              <a:t>Fire and forget conversion: tracing</a:t>
            </a:r>
            <a:endParaRPr dirty="0"/>
          </a:p>
        </p:txBody>
      </p:sp>
      <p:sp>
        <p:nvSpPr>
          <p:cNvPr id="169" name="Google Shape;169;p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25400" lvl="0" indent="0" rtl="0">
              <a:spcBef>
                <a:spcPts val="1600"/>
              </a:spcBef>
              <a:spcAft>
                <a:spcPts val="0"/>
              </a:spcAft>
              <a:buSzPts val="3200"/>
              <a:buNone/>
            </a:pPr>
            <a:r>
              <a:rPr lang="en-GB" dirty="0"/>
              <a:t>Ci = </a:t>
            </a:r>
            <a:r>
              <a:rPr lang="en-GB" dirty="0" err="1"/>
              <a:t>Os</a:t>
            </a:r>
            <a:r>
              <a:rPr lang="en-GB" dirty="0"/>
              <a:t> * (Cs + </a:t>
            </a:r>
            <a:r>
              <a:rPr lang="en-GB" dirty="0" err="1"/>
              <a:t>refl</a:t>
            </a:r>
            <a:r>
              <a:rPr lang="en-GB" dirty="0"/>
              <a:t> * trace());</a:t>
            </a:r>
          </a:p>
          <a:p>
            <a:pPr marL="25400" lvl="0" indent="0">
              <a:spcBef>
                <a:spcPts val="1600"/>
              </a:spcBef>
              <a:buNone/>
            </a:pPr>
            <a:r>
              <a:rPr lang="en-GB" b="1" i="1" dirty="0">
                <a:solidFill>
                  <a:schemeClr val="accent5">
                    <a:lumMod val="60000"/>
                    <a:lumOff val="40000"/>
                  </a:schemeClr>
                </a:solidFill>
              </a:rPr>
              <a:t>⇒ out = </a:t>
            </a:r>
            <a:r>
              <a:rPr lang="en-GB" b="1" i="1" dirty="0" err="1">
                <a:solidFill>
                  <a:schemeClr val="accent5">
                    <a:lumMod val="60000"/>
                    <a:lumOff val="40000"/>
                  </a:schemeClr>
                </a:solidFill>
              </a:rPr>
              <a:t>Os</a:t>
            </a:r>
            <a:r>
              <a:rPr lang="en-GB" b="1" i="1" dirty="0">
                <a:solidFill>
                  <a:schemeClr val="accent5">
                    <a:lumMod val="60000"/>
                    <a:lumOff val="40000"/>
                  </a:schemeClr>
                </a:solidFill>
              </a:rPr>
              <a:t> * Cs * weight</a:t>
            </a:r>
          </a:p>
          <a:p>
            <a:pPr marL="25400" lvl="0" indent="0">
              <a:spcBef>
                <a:spcPts val="1600"/>
              </a:spcBef>
              <a:buNone/>
            </a:pPr>
            <a:r>
              <a:rPr lang="en-GB" b="1" i="1" dirty="0">
                <a:solidFill>
                  <a:schemeClr val="accent5">
                    <a:lumMod val="60000"/>
                    <a:lumOff val="40000"/>
                  </a:schemeClr>
                </a:solidFill>
              </a:rPr>
              <a:t>⇒ new ray: </a:t>
            </a:r>
            <a:r>
              <a:rPr lang="en-GB" b="1" i="1" dirty="0" err="1">
                <a:solidFill>
                  <a:schemeClr val="accent5">
                    <a:lumMod val="60000"/>
                    <a:lumOff val="40000"/>
                  </a:schemeClr>
                </a:solidFill>
              </a:rPr>
              <a:t>Os</a:t>
            </a:r>
            <a:r>
              <a:rPr lang="en-GB" b="1" i="1" dirty="0">
                <a:solidFill>
                  <a:schemeClr val="accent5">
                    <a:lumMod val="60000"/>
                    <a:lumOff val="40000"/>
                  </a:schemeClr>
                </a:solidFill>
              </a:rPr>
              <a:t> * </a:t>
            </a:r>
            <a:r>
              <a:rPr lang="en-GB" b="1" i="1" dirty="0" err="1">
                <a:solidFill>
                  <a:schemeClr val="accent5">
                    <a:lumMod val="60000"/>
                    <a:lumOff val="40000"/>
                  </a:schemeClr>
                </a:solidFill>
              </a:rPr>
              <a:t>refl</a:t>
            </a:r>
            <a:r>
              <a:rPr lang="en-GB" b="1" i="1" dirty="0">
                <a:solidFill>
                  <a:schemeClr val="accent5">
                    <a:lumMod val="60000"/>
                    <a:lumOff val="40000"/>
                  </a:schemeClr>
                </a:solidFill>
              </a:rPr>
              <a:t> * weight</a:t>
            </a:r>
          </a:p>
          <a:p>
            <a:pPr marL="25400" lvl="0" indent="0">
              <a:spcBef>
                <a:spcPts val="1600"/>
              </a:spcBef>
              <a:buNone/>
            </a:pPr>
            <a:r>
              <a:rPr lang="en-GB" dirty="0"/>
              <a:t>Oi = </a:t>
            </a:r>
            <a:r>
              <a:rPr lang="en-GB" dirty="0" err="1"/>
              <a:t>Os</a:t>
            </a:r>
            <a:r>
              <a:rPr lang="en-GB" dirty="0"/>
              <a:t>;</a:t>
            </a:r>
          </a:p>
          <a:p>
            <a:pPr marL="25400" lvl="0" indent="0">
              <a:spcBef>
                <a:spcPts val="1600"/>
              </a:spcBef>
              <a:buNone/>
            </a:pPr>
            <a:r>
              <a:rPr lang="en-GB" b="1" i="1" dirty="0">
                <a:solidFill>
                  <a:schemeClr val="accent5">
                    <a:lumMod val="60000"/>
                    <a:lumOff val="40000"/>
                  </a:schemeClr>
                </a:solidFill>
              </a:rPr>
              <a:t>⇒ continuation ray: (1 - </a:t>
            </a:r>
            <a:r>
              <a:rPr lang="en-GB" b="1" i="1" dirty="0" err="1">
                <a:solidFill>
                  <a:schemeClr val="accent5">
                    <a:lumMod val="60000"/>
                    <a:lumOff val="40000"/>
                  </a:schemeClr>
                </a:solidFill>
              </a:rPr>
              <a:t>Os</a:t>
            </a:r>
            <a:r>
              <a:rPr lang="en-GB" b="1" i="1" dirty="0">
                <a:solidFill>
                  <a:schemeClr val="accent5">
                    <a:lumMod val="60000"/>
                    <a:lumOff val="40000"/>
                  </a:schemeClr>
                </a:solidFill>
              </a:rPr>
              <a:t>) * weight</a:t>
            </a:r>
            <a:endParaRPr b="1" i="1" dirty="0">
              <a:solidFill>
                <a:schemeClr val="accent5">
                  <a:lumMod val="60000"/>
                  <a:lumOff val="40000"/>
                </a:schemeClr>
              </a:solidFill>
            </a:endParaRPr>
          </a:p>
        </p:txBody>
      </p:sp>
    </p:spTree>
    <p:extLst>
      <p:ext uri="{BB962C8B-B14F-4D97-AF65-F5344CB8AC3E}">
        <p14:creationId xmlns:p14="http://schemas.microsoft.com/office/powerpoint/2010/main" val="37759267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dirty="0"/>
              <a:t>Illuminance </a:t>
            </a:r>
            <a:r>
              <a:rPr lang="en-GB" dirty="0" err="1"/>
              <a:t>callback</a:t>
            </a:r>
            <a:r>
              <a:rPr lang="en-GB" dirty="0"/>
              <a:t> conversion</a:t>
            </a:r>
            <a:endParaRPr dirty="0"/>
          </a:p>
        </p:txBody>
      </p:sp>
      <p:sp>
        <p:nvSpPr>
          <p:cNvPr id="169" name="Google Shape;169;p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25400" lvl="0" indent="0" rtl="0">
              <a:spcBef>
                <a:spcPts val="1600"/>
              </a:spcBef>
              <a:spcAft>
                <a:spcPts val="0"/>
              </a:spcAft>
              <a:buSzPts val="3200"/>
              <a:buNone/>
            </a:pPr>
            <a:r>
              <a:rPr lang="en-GB" dirty="0" err="1">
                <a:solidFill>
                  <a:schemeClr val="bg1"/>
                </a:solidFill>
              </a:rPr>
              <a:t>color</a:t>
            </a:r>
            <a:r>
              <a:rPr lang="en-GB" dirty="0">
                <a:solidFill>
                  <a:schemeClr val="bg1"/>
                </a:solidFill>
              </a:rPr>
              <a:t> c = 0; point </a:t>
            </a:r>
            <a:r>
              <a:rPr lang="en-GB" dirty="0" err="1">
                <a:solidFill>
                  <a:schemeClr val="bg1"/>
                </a:solidFill>
              </a:rPr>
              <a:t>unitNorm</a:t>
            </a:r>
            <a:r>
              <a:rPr lang="en-GB" dirty="0">
                <a:solidFill>
                  <a:schemeClr val="bg1"/>
                </a:solidFill>
              </a:rPr>
              <a:t> = normalize(norm);</a:t>
            </a:r>
          </a:p>
          <a:p>
            <a:pPr marL="25400" lvl="0" indent="0" rtl="0">
              <a:spcBef>
                <a:spcPts val="1600"/>
              </a:spcBef>
              <a:spcAft>
                <a:spcPts val="0"/>
              </a:spcAft>
              <a:buSzPts val="3200"/>
              <a:buNone/>
            </a:pPr>
            <a:r>
              <a:rPr lang="en-GB" dirty="0">
                <a:solidFill>
                  <a:schemeClr val="bg1"/>
                </a:solidFill>
              </a:rPr>
              <a:t>illuminance(p, </a:t>
            </a:r>
            <a:r>
              <a:rPr lang="en-GB" dirty="0" err="1">
                <a:solidFill>
                  <a:schemeClr val="bg1"/>
                </a:solidFill>
              </a:rPr>
              <a:t>unitnorm</a:t>
            </a:r>
            <a:r>
              <a:rPr lang="en-GB" dirty="0">
                <a:solidFill>
                  <a:schemeClr val="bg1"/>
                </a:solidFill>
              </a:rPr>
              <a:t>, PI/2) {</a:t>
            </a:r>
          </a:p>
          <a:p>
            <a:pPr marL="25400" lvl="0" indent="0" rtl="0">
              <a:spcBef>
                <a:spcPts val="1600"/>
              </a:spcBef>
              <a:spcAft>
                <a:spcPts val="0"/>
              </a:spcAft>
              <a:buSzPts val="3200"/>
              <a:buNone/>
            </a:pPr>
            <a:r>
              <a:rPr lang="en-GB" dirty="0">
                <a:solidFill>
                  <a:schemeClr val="bg1"/>
                </a:solidFill>
              </a:rPr>
              <a:t>    c += Cl * normalize(L).</a:t>
            </a:r>
            <a:r>
              <a:rPr lang="en-GB" dirty="0" err="1">
                <a:solidFill>
                  <a:schemeClr val="bg1"/>
                </a:solidFill>
              </a:rPr>
              <a:t>unitNorm</a:t>
            </a:r>
            <a:r>
              <a:rPr lang="en-GB" dirty="0">
                <a:solidFill>
                  <a:schemeClr val="bg1"/>
                </a:solidFill>
              </a:rPr>
              <a:t>;</a:t>
            </a:r>
          </a:p>
          <a:p>
            <a:pPr marL="25400" lvl="0" indent="0" rtl="0">
              <a:spcBef>
                <a:spcPts val="1600"/>
              </a:spcBef>
              <a:spcAft>
                <a:spcPts val="0"/>
              </a:spcAft>
              <a:buSzPts val="3200"/>
              <a:buNone/>
            </a:pPr>
            <a:r>
              <a:rPr lang="en-GB" dirty="0">
                <a:solidFill>
                  <a:schemeClr val="bg1"/>
                </a:solidFill>
              </a:rPr>
              <a:t>}</a:t>
            </a:r>
          </a:p>
          <a:p>
            <a:pPr marL="25400" lvl="0" indent="0" rtl="0">
              <a:spcBef>
                <a:spcPts val="1600"/>
              </a:spcBef>
              <a:spcAft>
                <a:spcPts val="0"/>
              </a:spcAft>
              <a:buSzPts val="3200"/>
              <a:buNone/>
            </a:pPr>
            <a:r>
              <a:rPr lang="en-GB" dirty="0">
                <a:solidFill>
                  <a:schemeClr val="bg1"/>
                </a:solidFill>
              </a:rPr>
              <a:t>Ci = ambient() + c;</a:t>
            </a:r>
            <a:endParaRPr lang="en-GB" dirty="0">
              <a:solidFill>
                <a:schemeClr val="accent5">
                  <a:lumMod val="60000"/>
                  <a:lumOff val="40000"/>
                </a:schemeClr>
              </a:solidFill>
            </a:endParaRPr>
          </a:p>
        </p:txBody>
      </p:sp>
    </p:spTree>
    <p:extLst>
      <p:ext uri="{BB962C8B-B14F-4D97-AF65-F5344CB8AC3E}">
        <p14:creationId xmlns:p14="http://schemas.microsoft.com/office/powerpoint/2010/main" val="10762647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dirty="0"/>
              <a:t>Illuminance </a:t>
            </a:r>
            <a:r>
              <a:rPr lang="en-GB" dirty="0" err="1"/>
              <a:t>callback</a:t>
            </a:r>
            <a:r>
              <a:rPr lang="en-GB" dirty="0"/>
              <a:t> conversion</a:t>
            </a:r>
            <a:endParaRPr dirty="0"/>
          </a:p>
        </p:txBody>
      </p:sp>
      <p:sp>
        <p:nvSpPr>
          <p:cNvPr id="169" name="Google Shape;169;p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25400" lvl="0" indent="0" rtl="0">
              <a:spcBef>
                <a:spcPts val="1600"/>
              </a:spcBef>
              <a:spcAft>
                <a:spcPts val="0"/>
              </a:spcAft>
              <a:buSzPts val="3200"/>
              <a:buNone/>
            </a:pPr>
            <a:r>
              <a:rPr lang="en-GB" dirty="0" err="1">
                <a:solidFill>
                  <a:schemeClr val="bg1"/>
                </a:solidFill>
              </a:rPr>
              <a:t>color</a:t>
            </a:r>
            <a:r>
              <a:rPr lang="en-GB" dirty="0">
                <a:solidFill>
                  <a:schemeClr val="bg1"/>
                </a:solidFill>
              </a:rPr>
              <a:t> c = 0; point </a:t>
            </a:r>
            <a:r>
              <a:rPr lang="en-GB" dirty="0" err="1">
                <a:solidFill>
                  <a:schemeClr val="bg1"/>
                </a:solidFill>
              </a:rPr>
              <a:t>unitNorm</a:t>
            </a:r>
            <a:r>
              <a:rPr lang="en-GB" dirty="0">
                <a:solidFill>
                  <a:schemeClr val="bg1"/>
                </a:solidFill>
              </a:rPr>
              <a:t> = normalize(norm);</a:t>
            </a:r>
          </a:p>
          <a:p>
            <a:pPr marL="25400" lvl="0" indent="0" rtl="0">
              <a:spcBef>
                <a:spcPts val="1600"/>
              </a:spcBef>
              <a:spcAft>
                <a:spcPts val="0"/>
              </a:spcAft>
              <a:buSzPts val="3200"/>
              <a:buNone/>
            </a:pPr>
            <a:r>
              <a:rPr lang="en-GB" dirty="0">
                <a:solidFill>
                  <a:schemeClr val="bg1"/>
                </a:solidFill>
              </a:rPr>
              <a:t>illuminance(p, </a:t>
            </a:r>
            <a:r>
              <a:rPr lang="en-GB" dirty="0" err="1">
                <a:solidFill>
                  <a:schemeClr val="bg1"/>
                </a:solidFill>
              </a:rPr>
              <a:t>unitnorm</a:t>
            </a:r>
            <a:r>
              <a:rPr lang="en-GB" dirty="0">
                <a:solidFill>
                  <a:schemeClr val="bg1"/>
                </a:solidFill>
              </a:rPr>
              <a:t>, PI/2) {</a:t>
            </a:r>
          </a:p>
          <a:p>
            <a:pPr marL="25400" lvl="0" indent="0" rtl="0">
              <a:spcBef>
                <a:spcPts val="1600"/>
              </a:spcBef>
              <a:spcAft>
                <a:spcPts val="0"/>
              </a:spcAft>
              <a:buSzPts val="3200"/>
              <a:buNone/>
            </a:pPr>
            <a:r>
              <a:rPr lang="en-GB" dirty="0">
                <a:solidFill>
                  <a:schemeClr val="bg1"/>
                </a:solidFill>
              </a:rPr>
              <a:t>    </a:t>
            </a:r>
            <a:r>
              <a:rPr lang="en-GB" b="1" i="1" dirty="0">
                <a:solidFill>
                  <a:schemeClr val="accent5">
                    <a:lumMod val="60000"/>
                    <a:lumOff val="40000"/>
                  </a:schemeClr>
                </a:solidFill>
              </a:rPr>
              <a:t>weight = </a:t>
            </a:r>
            <a:r>
              <a:rPr lang="en-GB" b="1" i="1" dirty="0" err="1">
                <a:solidFill>
                  <a:schemeClr val="accent5">
                    <a:lumMod val="60000"/>
                    <a:lumOff val="40000"/>
                  </a:schemeClr>
                </a:solidFill>
              </a:rPr>
              <a:t>oldwt</a:t>
            </a:r>
            <a:r>
              <a:rPr lang="en-GB" b="1" i="1" dirty="0">
                <a:solidFill>
                  <a:schemeClr val="accent5">
                    <a:lumMod val="60000"/>
                    <a:lumOff val="40000"/>
                  </a:schemeClr>
                </a:solidFill>
              </a:rPr>
              <a:t> * normalize(L).</a:t>
            </a:r>
            <a:r>
              <a:rPr lang="en-GB" b="1" i="1" dirty="0" err="1">
                <a:solidFill>
                  <a:schemeClr val="accent5">
                    <a:lumMod val="60000"/>
                    <a:lumOff val="40000"/>
                  </a:schemeClr>
                </a:solidFill>
              </a:rPr>
              <a:t>unitNorm</a:t>
            </a:r>
            <a:r>
              <a:rPr lang="en-GB" b="1" i="1" dirty="0">
                <a:solidFill>
                  <a:schemeClr val="accent5">
                    <a:lumMod val="60000"/>
                    <a:lumOff val="40000"/>
                  </a:schemeClr>
                </a:solidFill>
              </a:rPr>
              <a:t>;</a:t>
            </a:r>
          </a:p>
          <a:p>
            <a:pPr marL="25400" lvl="0" indent="0" rtl="0">
              <a:spcBef>
                <a:spcPts val="1600"/>
              </a:spcBef>
              <a:spcAft>
                <a:spcPts val="0"/>
              </a:spcAft>
              <a:buSzPts val="3200"/>
              <a:buNone/>
            </a:pPr>
            <a:r>
              <a:rPr lang="en-GB" dirty="0">
                <a:solidFill>
                  <a:schemeClr val="bg1"/>
                </a:solidFill>
              </a:rPr>
              <a:t>}</a:t>
            </a:r>
          </a:p>
          <a:p>
            <a:pPr marL="25400" lvl="0" indent="0" rtl="0">
              <a:spcBef>
                <a:spcPts val="1600"/>
              </a:spcBef>
              <a:spcAft>
                <a:spcPts val="0"/>
              </a:spcAft>
              <a:buSzPts val="3200"/>
              <a:buNone/>
            </a:pPr>
            <a:r>
              <a:rPr lang="en-GB" dirty="0">
                <a:solidFill>
                  <a:schemeClr val="bg1"/>
                </a:solidFill>
              </a:rPr>
              <a:t>Ci = ambient() </a:t>
            </a:r>
            <a:r>
              <a:rPr lang="en-GB" b="1" i="1" dirty="0">
                <a:solidFill>
                  <a:schemeClr val="accent5">
                    <a:lumMod val="60000"/>
                    <a:lumOff val="40000"/>
                  </a:schemeClr>
                </a:solidFill>
              </a:rPr>
              <a:t>+ c</a:t>
            </a:r>
            <a:r>
              <a:rPr lang="en-GB" dirty="0">
                <a:solidFill>
                  <a:schemeClr val="bg1"/>
                </a:solidFill>
              </a:rPr>
              <a:t>;</a:t>
            </a:r>
            <a:endParaRPr lang="en-GB" dirty="0">
              <a:solidFill>
                <a:schemeClr val="accent5">
                  <a:lumMod val="60000"/>
                  <a:lumOff val="40000"/>
                </a:schemeClr>
              </a:solidFill>
            </a:endParaRPr>
          </a:p>
        </p:txBody>
      </p:sp>
    </p:spTree>
    <p:extLst>
      <p:ext uri="{BB962C8B-B14F-4D97-AF65-F5344CB8AC3E}">
        <p14:creationId xmlns:p14="http://schemas.microsoft.com/office/powerpoint/2010/main" val="11988629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0405B-D1D8-784D-8E0F-CA2F43983F52}"/>
              </a:ext>
            </a:extLst>
          </p:cNvPr>
          <p:cNvSpPr>
            <a:spLocks noGrp="1"/>
          </p:cNvSpPr>
          <p:nvPr>
            <p:ph type="title"/>
          </p:nvPr>
        </p:nvSpPr>
        <p:spPr/>
        <p:txBody>
          <a:bodyPr/>
          <a:lstStyle/>
          <a:p>
            <a:r>
              <a:rPr lang="en-US" dirty="0"/>
              <a:t>Ray management</a:t>
            </a:r>
          </a:p>
        </p:txBody>
      </p:sp>
      <p:sp>
        <p:nvSpPr>
          <p:cNvPr id="3" name="Text Placeholder 2">
            <a:extLst>
              <a:ext uri="{FF2B5EF4-FFF2-40B4-BE49-F238E27FC236}">
                <a16:creationId xmlns:a16="http://schemas.microsoft.com/office/drawing/2014/main" id="{F1829658-DE3F-A946-A289-2DA63B257A91}"/>
              </a:ext>
            </a:extLst>
          </p:cNvPr>
          <p:cNvSpPr>
            <a:spLocks noGrp="1"/>
          </p:cNvSpPr>
          <p:nvPr>
            <p:ph type="body" idx="1"/>
          </p:nvPr>
        </p:nvSpPr>
        <p:spPr/>
        <p:txBody>
          <a:bodyPr/>
          <a:lstStyle/>
          <a:p>
            <a:pPr>
              <a:spcBef>
                <a:spcPts val="1600"/>
              </a:spcBef>
            </a:pPr>
            <a:r>
              <a:rPr lang="en-US" dirty="0"/>
              <a:t>Shading can generate multiple rays</a:t>
            </a:r>
          </a:p>
          <a:p>
            <a:pPr lvl="1"/>
            <a:r>
              <a:rPr lang="en-US" dirty="0"/>
              <a:t>Not just shadow rays</a:t>
            </a:r>
          </a:p>
          <a:p>
            <a:pPr>
              <a:spcBef>
                <a:spcPts val="1600"/>
              </a:spcBef>
            </a:pPr>
            <a:r>
              <a:rPr lang="en-US" dirty="0"/>
              <a:t>Russian roulette based on weighting</a:t>
            </a:r>
          </a:p>
          <a:p>
            <a:pPr>
              <a:spcBef>
                <a:spcPts val="1600"/>
              </a:spcBef>
            </a:pPr>
            <a:r>
              <a:rPr lang="en-US" dirty="0"/>
              <a:t>Kill and restart primary ray</a:t>
            </a:r>
          </a:p>
          <a:p>
            <a:pPr>
              <a:spcBef>
                <a:spcPts val="1600"/>
              </a:spcBef>
            </a:pPr>
            <a:r>
              <a:rPr lang="en-US" dirty="0"/>
              <a:t>Eye rays and reflections in parallel</a:t>
            </a:r>
          </a:p>
        </p:txBody>
      </p:sp>
    </p:spTree>
    <p:extLst>
      <p:ext uri="{BB962C8B-B14F-4D97-AF65-F5344CB8AC3E}">
        <p14:creationId xmlns:p14="http://schemas.microsoft.com/office/powerpoint/2010/main" val="9296597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12A49-0140-3E4B-B0CE-75A1AAB36CAB}"/>
              </a:ext>
            </a:extLst>
          </p:cNvPr>
          <p:cNvSpPr>
            <a:spLocks noGrp="1"/>
          </p:cNvSpPr>
          <p:nvPr>
            <p:ph type="title"/>
          </p:nvPr>
        </p:nvSpPr>
        <p:spPr/>
        <p:txBody>
          <a:bodyPr/>
          <a:lstStyle/>
          <a:p>
            <a:r>
              <a:rPr lang="en-US" b="1" dirty="0"/>
              <a:t>Gallery: Tiddlywinks!</a:t>
            </a:r>
          </a:p>
        </p:txBody>
      </p:sp>
      <p:pic>
        <p:nvPicPr>
          <p:cNvPr id="4" name="Picture 3">
            <a:extLst>
              <a:ext uri="{FF2B5EF4-FFF2-40B4-BE49-F238E27FC236}">
                <a16:creationId xmlns:a16="http://schemas.microsoft.com/office/drawing/2014/main" id="{55388138-53AD-7649-8040-8043944BDEA5}"/>
              </a:ext>
            </a:extLst>
          </p:cNvPr>
          <p:cNvPicPr>
            <a:picLocks noChangeAspect="1"/>
          </p:cNvPicPr>
          <p:nvPr/>
        </p:nvPicPr>
        <p:blipFill>
          <a:blip r:embed="rId3"/>
          <a:stretch>
            <a:fillRect/>
          </a:stretch>
        </p:blipFill>
        <p:spPr>
          <a:xfrm>
            <a:off x="2394607" y="1421523"/>
            <a:ext cx="4354785" cy="3266089"/>
          </a:xfrm>
          <a:prstGeom prst="rect">
            <a:avLst/>
          </a:prstGeom>
        </p:spPr>
      </p:pic>
    </p:spTree>
    <p:extLst>
      <p:ext uri="{BB962C8B-B14F-4D97-AF65-F5344CB8AC3E}">
        <p14:creationId xmlns:p14="http://schemas.microsoft.com/office/powerpoint/2010/main" val="25532099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12A49-0140-3E4B-B0CE-75A1AAB36CAB}"/>
              </a:ext>
            </a:extLst>
          </p:cNvPr>
          <p:cNvSpPr>
            <a:spLocks noGrp="1"/>
          </p:cNvSpPr>
          <p:nvPr>
            <p:ph type="title"/>
          </p:nvPr>
        </p:nvSpPr>
        <p:spPr/>
        <p:txBody>
          <a:bodyPr/>
          <a:lstStyle/>
          <a:p>
            <a:r>
              <a:rPr lang="en-US" b="1" dirty="0"/>
              <a:t>Gallery: Tiddlywinks!</a:t>
            </a:r>
          </a:p>
        </p:txBody>
      </p:sp>
      <p:pic>
        <p:nvPicPr>
          <p:cNvPr id="5" name="Picture 4">
            <a:extLst>
              <a:ext uri="{FF2B5EF4-FFF2-40B4-BE49-F238E27FC236}">
                <a16:creationId xmlns:a16="http://schemas.microsoft.com/office/drawing/2014/main" id="{C1B4143A-389E-7345-85ED-E6308C34F1DC}"/>
              </a:ext>
            </a:extLst>
          </p:cNvPr>
          <p:cNvPicPr>
            <a:picLocks noChangeAspect="1"/>
          </p:cNvPicPr>
          <p:nvPr/>
        </p:nvPicPr>
        <p:blipFill>
          <a:blip r:embed="rId3"/>
          <a:stretch>
            <a:fillRect/>
          </a:stretch>
        </p:blipFill>
        <p:spPr>
          <a:xfrm>
            <a:off x="2152959" y="1252916"/>
            <a:ext cx="4838082" cy="3627825"/>
          </a:xfrm>
          <a:prstGeom prst="rect">
            <a:avLst/>
          </a:prstGeom>
        </p:spPr>
      </p:pic>
    </p:spTree>
    <p:extLst>
      <p:ext uri="{BB962C8B-B14F-4D97-AF65-F5344CB8AC3E}">
        <p14:creationId xmlns:p14="http://schemas.microsoft.com/office/powerpoint/2010/main" val="2452141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a:t>Difficulties</a:t>
            </a:r>
            <a:endParaRPr/>
          </a:p>
        </p:txBody>
      </p:sp>
      <p:sp>
        <p:nvSpPr>
          <p:cNvPr id="175" name="Google Shape;175;p3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431800" rtl="0">
              <a:spcBef>
                <a:spcPts val="1600"/>
              </a:spcBef>
              <a:spcAft>
                <a:spcPts val="0"/>
              </a:spcAft>
              <a:buSzPts val="3200"/>
              <a:buChar char="●"/>
            </a:pPr>
            <a:r>
              <a:rPr lang="en-GB" dirty="0"/>
              <a:t>Derivatives</a:t>
            </a:r>
            <a:endParaRPr dirty="0"/>
          </a:p>
          <a:p>
            <a:pPr marL="457200" lvl="0" indent="-431800" rtl="0">
              <a:spcBef>
                <a:spcPts val="1600"/>
              </a:spcBef>
              <a:spcAft>
                <a:spcPts val="0"/>
              </a:spcAft>
              <a:buSzPts val="3200"/>
              <a:buChar char="●"/>
            </a:pPr>
            <a:r>
              <a:rPr lang="en-GB" dirty="0"/>
              <a:t>Distances/filtering</a:t>
            </a:r>
            <a:endParaRPr dirty="0"/>
          </a:p>
          <a:p>
            <a:pPr marL="457200" lvl="0" indent="-431800" rtl="0">
              <a:spcBef>
                <a:spcPts val="1600"/>
              </a:spcBef>
              <a:spcAft>
                <a:spcPts val="0"/>
              </a:spcAft>
              <a:buSzPts val="3200"/>
              <a:buChar char="●"/>
            </a:pPr>
            <a:r>
              <a:rPr lang="en-GB" dirty="0"/>
              <a:t>Non-physical shaders (3DS opacity)</a:t>
            </a:r>
            <a:endParaRP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dirty="0" err="1"/>
              <a:t>RenderMan</a:t>
            </a:r>
            <a:r>
              <a:rPr lang="en-GB" dirty="0"/>
              <a:t> oddities</a:t>
            </a:r>
            <a:endParaRPr dirty="0"/>
          </a:p>
        </p:txBody>
      </p:sp>
      <p:sp>
        <p:nvSpPr>
          <p:cNvPr id="175" name="Google Shape;175;p3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indent="-406400">
              <a:spcBef>
                <a:spcPts val="1600"/>
              </a:spcBef>
              <a:buSzPts val="2800"/>
              <a:buChar char="○"/>
            </a:pPr>
            <a:r>
              <a:rPr lang="en-GB" dirty="0"/>
              <a:t>Blending overlapping geometry</a:t>
            </a:r>
            <a:endParaRPr dirty="0"/>
          </a:p>
          <a:p>
            <a:pPr indent="-406400">
              <a:spcBef>
                <a:spcPts val="1600"/>
              </a:spcBef>
              <a:buSzPts val="2800"/>
              <a:buChar char="○"/>
            </a:pPr>
            <a:r>
              <a:rPr lang="en-GB" dirty="0"/>
              <a:t>Grammar and constant folding</a:t>
            </a:r>
          </a:p>
          <a:p>
            <a:pPr lvl="1"/>
            <a:r>
              <a:rPr lang="en-GB" dirty="0" err="1"/>
              <a:t>color</a:t>
            </a:r>
            <a:r>
              <a:rPr lang="en-GB" dirty="0"/>
              <a:t> c1 = 2.0 * noise();</a:t>
            </a:r>
          </a:p>
          <a:p>
            <a:pPr lvl="1"/>
            <a:r>
              <a:rPr lang="en-GB" dirty="0" err="1"/>
              <a:t>color</a:t>
            </a:r>
            <a:r>
              <a:rPr lang="en-GB" dirty="0"/>
              <a:t> c2 = 1.0 * noise();</a:t>
            </a:r>
            <a:endParaRPr dirty="0"/>
          </a:p>
          <a:p>
            <a:pPr indent="-406400">
              <a:spcBef>
                <a:spcPts val="1600"/>
              </a:spcBef>
              <a:buSzPts val="2800"/>
              <a:buChar char="○"/>
            </a:pPr>
            <a:r>
              <a:rPr lang="en-GB" dirty="0" err="1"/>
              <a:t>PRMan</a:t>
            </a:r>
            <a:r>
              <a:rPr lang="en-GB" dirty="0"/>
              <a:t> vs BMRT</a:t>
            </a:r>
            <a:endParaRPr dirty="0"/>
          </a:p>
        </p:txBody>
      </p:sp>
    </p:spTree>
    <p:extLst>
      <p:ext uri="{BB962C8B-B14F-4D97-AF65-F5344CB8AC3E}">
        <p14:creationId xmlns:p14="http://schemas.microsoft.com/office/powerpoint/2010/main" val="9564934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dirty="0"/>
              <a:t>Performance</a:t>
            </a:r>
            <a:endParaRPr dirty="0"/>
          </a:p>
        </p:txBody>
      </p:sp>
      <p:sp>
        <p:nvSpPr>
          <p:cNvPr id="175" name="Google Shape;175;p3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indent="-406390">
              <a:spcBef>
                <a:spcPts val="1600"/>
              </a:spcBef>
              <a:buSzPts val="2800"/>
              <a:buChar char="○"/>
            </a:pPr>
            <a:r>
              <a:rPr lang="en-GB" dirty="0"/>
              <a:t>“Hebe Mirror” 1322x2000</a:t>
            </a:r>
          </a:p>
          <a:p>
            <a:pPr indent="-406390">
              <a:spcBef>
                <a:spcPts val="1600"/>
              </a:spcBef>
              <a:buSzPts val="2800"/>
              <a:buChar char="○"/>
            </a:pPr>
            <a:r>
              <a:rPr lang="en-GB" dirty="0"/>
              <a:t>RD2000 RD16: 13min 2s</a:t>
            </a:r>
          </a:p>
          <a:p>
            <a:pPr indent="-406390">
              <a:spcBef>
                <a:spcPts val="1600"/>
              </a:spcBef>
              <a:buSzPts val="2800"/>
              <a:buChar char="○"/>
            </a:pPr>
            <a:r>
              <a:rPr lang="en-GB" dirty="0"/>
              <a:t>BMRT (PII 333MHz): 22hrs 8min</a:t>
            </a:r>
          </a:p>
        </p:txBody>
      </p:sp>
    </p:spTree>
    <p:extLst>
      <p:ext uri="{BB962C8B-B14F-4D97-AF65-F5344CB8AC3E}">
        <p14:creationId xmlns:p14="http://schemas.microsoft.com/office/powerpoint/2010/main" val="35236918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a:t>Problems</a:t>
            </a:r>
            <a:endParaRPr/>
          </a:p>
        </p:txBody>
      </p:sp>
      <p:sp>
        <p:nvSpPr>
          <p:cNvPr id="187" name="Google Shape;187;p3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431800" rtl="0">
              <a:spcBef>
                <a:spcPts val="1600"/>
              </a:spcBef>
              <a:spcAft>
                <a:spcPts val="0"/>
              </a:spcAft>
              <a:buSzPts val="3200"/>
              <a:buChar char="●"/>
            </a:pPr>
            <a:r>
              <a:rPr lang="en-GB" dirty="0"/>
              <a:t>RAM issues</a:t>
            </a:r>
            <a:endParaRPr dirty="0"/>
          </a:p>
          <a:p>
            <a:pPr>
              <a:spcBef>
                <a:spcPts val="1600"/>
              </a:spcBef>
            </a:pPr>
            <a:r>
              <a:rPr lang="en-GB" dirty="0"/>
              <a:t>Maintaining parallelism</a:t>
            </a:r>
          </a:p>
          <a:p>
            <a:pPr marL="457200" lvl="0" indent="-431800" rtl="0">
              <a:spcBef>
                <a:spcPts val="1600"/>
              </a:spcBef>
              <a:spcAft>
                <a:spcPts val="0"/>
              </a:spcAft>
              <a:buSzPts val="3200"/>
              <a:buChar char="●"/>
            </a:pPr>
            <a:r>
              <a:rPr lang="en-GB" dirty="0"/>
              <a:t>MMX/SSE and shader speed</a:t>
            </a:r>
            <a:endParaRPr dirty="0"/>
          </a:p>
          <a:p>
            <a:pPr marL="457200" lvl="0" indent="-431800" rtl="0">
              <a:spcBef>
                <a:spcPts val="1600"/>
              </a:spcBef>
              <a:spcAft>
                <a:spcPts val="0"/>
              </a:spcAft>
              <a:buSzPts val="3200"/>
              <a:buChar char="●"/>
            </a:pPr>
            <a:r>
              <a:rPr lang="en-GB" dirty="0"/>
              <a:t>API adoptions (Mental Ray, Arnold, etc.)</a:t>
            </a:r>
            <a:endParaRPr dirty="0"/>
          </a:p>
          <a:p>
            <a:pPr marL="457200" lvl="0" indent="-431800">
              <a:spcBef>
                <a:spcPts val="1600"/>
              </a:spcBef>
              <a:spcAft>
                <a:spcPts val="0"/>
              </a:spcAft>
              <a:buSzPts val="3200"/>
              <a:buChar char="●"/>
            </a:pPr>
            <a:r>
              <a:rPr lang="en-GB" dirty="0"/>
              <a:t>No efficient GI solution</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dirty="0"/>
              <a:t>Customers</a:t>
            </a:r>
            <a:endParaRPr dirty="0"/>
          </a:p>
        </p:txBody>
      </p:sp>
      <p:sp>
        <p:nvSpPr>
          <p:cNvPr id="68" name="Google Shape;68;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431800" rtl="0">
              <a:spcBef>
                <a:spcPts val="1600"/>
              </a:spcBef>
              <a:spcAft>
                <a:spcPts val="0"/>
              </a:spcAft>
              <a:buSzPts val="3200"/>
              <a:buChar char="●"/>
            </a:pPr>
            <a:r>
              <a:rPr lang="en-GB" dirty="0"/>
              <a:t>Dyson (transparent plastic)</a:t>
            </a:r>
          </a:p>
          <a:p>
            <a:pPr marL="457200" lvl="0" indent="-431800" rtl="0">
              <a:spcBef>
                <a:spcPts val="1600"/>
              </a:spcBef>
              <a:spcAft>
                <a:spcPts val="0"/>
              </a:spcAft>
              <a:buSzPts val="3200"/>
              <a:buChar char="●"/>
            </a:pPr>
            <a:r>
              <a:rPr lang="en-GB" dirty="0"/>
              <a:t>Car firms (lighting clusters)</a:t>
            </a:r>
          </a:p>
          <a:p>
            <a:pPr marL="457200" lvl="0" indent="-431800" rtl="0">
              <a:spcBef>
                <a:spcPts val="1600"/>
              </a:spcBef>
              <a:spcAft>
                <a:spcPts val="0"/>
              </a:spcAft>
              <a:buSzPts val="3200"/>
              <a:buChar char="●"/>
            </a:pPr>
            <a:r>
              <a:rPr lang="en-GB" dirty="0"/>
              <a:t>Game covers, jewellery</a:t>
            </a:r>
            <a:endParaRPr dirty="0"/>
          </a:p>
          <a:p>
            <a:pPr marL="457200" lvl="0" indent="-431800" rtl="0">
              <a:spcBef>
                <a:spcPts val="1600"/>
              </a:spcBef>
              <a:spcAft>
                <a:spcPts val="0"/>
              </a:spcAft>
              <a:buSzPts val="3200"/>
              <a:buChar char="●"/>
            </a:pPr>
            <a:r>
              <a:rPr lang="en-GB" dirty="0"/>
              <a:t>Digital Dimension (</a:t>
            </a:r>
            <a:r>
              <a:rPr lang="en-GB" dirty="0" err="1"/>
              <a:t>Superbowl</a:t>
            </a:r>
            <a:r>
              <a:rPr lang="en-GB" dirty="0"/>
              <a:t> XXXIII)</a:t>
            </a:r>
            <a:endParaRPr dirty="0"/>
          </a:p>
          <a:p>
            <a:pPr marL="457200" lvl="0" indent="-431800">
              <a:spcBef>
                <a:spcPts val="1600"/>
              </a:spcBef>
              <a:spcAft>
                <a:spcPts val="0"/>
              </a:spcAft>
              <a:buSzPts val="3200"/>
              <a:buChar char="●"/>
            </a:pPr>
            <a:r>
              <a:rPr lang="en-GB" dirty="0"/>
              <a:t>Nearly Jim Henson Studios (</a:t>
            </a:r>
            <a:r>
              <a:rPr lang="en-GB" dirty="0" err="1"/>
              <a:t>Farscape</a:t>
            </a:r>
            <a:r>
              <a:rPr lang="en-GB" dirty="0"/>
              <a:t>)</a:t>
            </a:r>
            <a:endParaRP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3"/>
          <p:cNvSpPr txBox="1">
            <a:spLocks noGrp="1"/>
          </p:cNvSpPr>
          <p:nvPr>
            <p:ph type="title"/>
          </p:nvPr>
        </p:nvSpPr>
        <p:spPr>
          <a:xfrm>
            <a:off x="223350" y="184900"/>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a:t>ARx50 Processor Roadmap</a:t>
            </a:r>
            <a:endParaRPr/>
          </a:p>
        </p:txBody>
      </p:sp>
      <p:graphicFrame>
        <p:nvGraphicFramePr>
          <p:cNvPr id="193" name="Google Shape;193;p33"/>
          <p:cNvGraphicFramePr/>
          <p:nvPr>
            <p:extLst>
              <p:ext uri="{D42A27DB-BD31-4B8C-83A1-F6EECF244321}">
                <p14:modId xmlns:p14="http://schemas.microsoft.com/office/powerpoint/2010/main" val="2762681546"/>
              </p:ext>
            </p:extLst>
          </p:nvPr>
        </p:nvGraphicFramePr>
        <p:xfrm>
          <a:off x="366832" y="824179"/>
          <a:ext cx="8377116" cy="4206030"/>
        </p:xfrm>
        <a:graphic>
          <a:graphicData uri="http://schemas.openxmlformats.org/drawingml/2006/table">
            <a:tbl>
              <a:tblPr>
                <a:noFill/>
                <a:tableStyleId>{4984BBD5-7D64-494B-B758-AFF7C064DD60}</a:tableStyleId>
              </a:tblPr>
              <a:tblGrid>
                <a:gridCol w="2094279">
                  <a:extLst>
                    <a:ext uri="{9D8B030D-6E8A-4147-A177-3AD203B41FA5}">
                      <a16:colId xmlns:a16="http://schemas.microsoft.com/office/drawing/2014/main" val="20000"/>
                    </a:ext>
                  </a:extLst>
                </a:gridCol>
                <a:gridCol w="2094279">
                  <a:extLst>
                    <a:ext uri="{9D8B030D-6E8A-4147-A177-3AD203B41FA5}">
                      <a16:colId xmlns:a16="http://schemas.microsoft.com/office/drawing/2014/main" val="20001"/>
                    </a:ext>
                  </a:extLst>
                </a:gridCol>
                <a:gridCol w="2094279">
                  <a:extLst>
                    <a:ext uri="{9D8B030D-6E8A-4147-A177-3AD203B41FA5}">
                      <a16:colId xmlns:a16="http://schemas.microsoft.com/office/drawing/2014/main" val="20002"/>
                    </a:ext>
                  </a:extLst>
                </a:gridCol>
                <a:gridCol w="2094279">
                  <a:extLst>
                    <a:ext uri="{9D8B030D-6E8A-4147-A177-3AD203B41FA5}">
                      <a16:colId xmlns:a16="http://schemas.microsoft.com/office/drawing/2014/main" val="20003"/>
                    </a:ext>
                  </a:extLst>
                </a:gridCol>
              </a:tblGrid>
              <a:tr h="283325">
                <a:tc>
                  <a:txBody>
                    <a:bodyPr/>
                    <a:lstStyle/>
                    <a:p>
                      <a:pPr marL="0" lvl="0" indent="0" algn="ctr">
                        <a:spcBef>
                          <a:spcPts val="0"/>
                        </a:spcBef>
                        <a:spcAft>
                          <a:spcPts val="0"/>
                        </a:spcAft>
                        <a:buNone/>
                      </a:pPr>
                      <a:endParaRPr>
                        <a:solidFill>
                          <a:srgbClr val="FFFFFF"/>
                        </a:solidFill>
                      </a:endParaRPr>
                    </a:p>
                  </a:txBody>
                  <a:tcPr marL="91425" marR="91425" marT="91425" marB="91425"/>
                </a:tc>
                <a:tc>
                  <a:txBody>
                    <a:bodyPr/>
                    <a:lstStyle/>
                    <a:p>
                      <a:pPr marL="0" lvl="0" indent="0" algn="ctr">
                        <a:spcBef>
                          <a:spcPts val="0"/>
                        </a:spcBef>
                        <a:spcAft>
                          <a:spcPts val="0"/>
                        </a:spcAft>
                        <a:buNone/>
                      </a:pPr>
                      <a:r>
                        <a:rPr lang="en-GB" sz="2400" dirty="0">
                          <a:solidFill>
                            <a:srgbClr val="FFFFFF"/>
                          </a:solidFill>
                        </a:rPr>
                        <a:t>AR250</a:t>
                      </a:r>
                      <a:endParaRPr sz="2400" dirty="0">
                        <a:solidFill>
                          <a:srgbClr val="FFFFFF"/>
                        </a:solidFill>
                      </a:endParaRPr>
                    </a:p>
                  </a:txBody>
                  <a:tcPr marL="91425" marR="91425" marT="91425" marB="91425">
                    <a:solidFill>
                      <a:srgbClr val="073763"/>
                    </a:solidFill>
                  </a:tcPr>
                </a:tc>
                <a:tc>
                  <a:txBody>
                    <a:bodyPr/>
                    <a:lstStyle/>
                    <a:p>
                      <a:pPr marL="0" lvl="0" indent="0" algn="ctr">
                        <a:spcBef>
                          <a:spcPts val="0"/>
                        </a:spcBef>
                        <a:spcAft>
                          <a:spcPts val="0"/>
                        </a:spcAft>
                        <a:buNone/>
                      </a:pPr>
                      <a:r>
                        <a:rPr lang="en-GB" sz="2400" dirty="0">
                          <a:solidFill>
                            <a:srgbClr val="FFFFFF"/>
                          </a:solidFill>
                        </a:rPr>
                        <a:t>AR350</a:t>
                      </a:r>
                      <a:endParaRPr sz="2400" dirty="0">
                        <a:solidFill>
                          <a:srgbClr val="FFFFFF"/>
                        </a:solidFill>
                      </a:endParaRPr>
                    </a:p>
                  </a:txBody>
                  <a:tcPr marL="91425" marR="91425" marT="91425" marB="91425">
                    <a:solidFill>
                      <a:srgbClr val="073763"/>
                    </a:solidFill>
                  </a:tcPr>
                </a:tc>
                <a:tc>
                  <a:txBody>
                    <a:bodyPr/>
                    <a:lstStyle/>
                    <a:p>
                      <a:pPr marL="0" lvl="0" indent="0" algn="ctr">
                        <a:spcBef>
                          <a:spcPts val="0"/>
                        </a:spcBef>
                        <a:spcAft>
                          <a:spcPts val="0"/>
                        </a:spcAft>
                        <a:buNone/>
                      </a:pPr>
                      <a:r>
                        <a:rPr lang="en-GB" sz="2400" dirty="0">
                          <a:solidFill>
                            <a:srgbClr val="FFFFFF"/>
                          </a:solidFill>
                        </a:rPr>
                        <a:t>AR450</a:t>
                      </a:r>
                      <a:endParaRPr sz="2400" dirty="0">
                        <a:solidFill>
                          <a:srgbClr val="FFFFFF"/>
                        </a:solidFill>
                      </a:endParaRPr>
                    </a:p>
                  </a:txBody>
                  <a:tcPr marL="91425" marR="91425" marT="91425" marB="91425">
                    <a:solidFill>
                      <a:srgbClr val="073763"/>
                    </a:solidFill>
                  </a:tcPr>
                </a:tc>
                <a:extLst>
                  <a:ext uri="{0D108BD9-81ED-4DB2-BD59-A6C34878D82A}">
                    <a16:rowId xmlns:a16="http://schemas.microsoft.com/office/drawing/2014/main" val="10000"/>
                  </a:ext>
                </a:extLst>
              </a:tr>
              <a:tr h="538150">
                <a:tc>
                  <a:txBody>
                    <a:bodyPr/>
                    <a:lstStyle/>
                    <a:p>
                      <a:pPr marL="0" lvl="0" indent="0" algn="ctr">
                        <a:spcBef>
                          <a:spcPts val="0"/>
                        </a:spcBef>
                        <a:spcAft>
                          <a:spcPts val="0"/>
                        </a:spcAft>
                        <a:buNone/>
                      </a:pPr>
                      <a:r>
                        <a:rPr lang="en-GB" sz="2400" dirty="0">
                          <a:solidFill>
                            <a:srgbClr val="FFFFFF"/>
                          </a:solidFill>
                        </a:rPr>
                        <a:t>Release</a:t>
                      </a:r>
                      <a:endParaRPr sz="2400" dirty="0">
                        <a:solidFill>
                          <a:srgbClr val="FFFFFF"/>
                        </a:solidFill>
                      </a:endParaRPr>
                    </a:p>
                  </a:txBody>
                  <a:tcPr marL="91425" marR="91425" marT="91425" marB="91425">
                    <a:solidFill>
                      <a:srgbClr val="073763"/>
                    </a:solidFill>
                  </a:tcPr>
                </a:tc>
                <a:tc>
                  <a:txBody>
                    <a:bodyPr/>
                    <a:lstStyle/>
                    <a:p>
                      <a:pPr marL="0" lvl="0" indent="0" algn="ctr">
                        <a:spcBef>
                          <a:spcPts val="0"/>
                        </a:spcBef>
                        <a:spcAft>
                          <a:spcPts val="0"/>
                        </a:spcAft>
                        <a:buNone/>
                      </a:pPr>
                      <a:r>
                        <a:rPr lang="en-GB" sz="2400" dirty="0">
                          <a:solidFill>
                            <a:srgbClr val="FFFFFF"/>
                          </a:solidFill>
                        </a:rPr>
                        <a:t>1998</a:t>
                      </a:r>
                      <a:endParaRPr sz="2400" dirty="0">
                        <a:solidFill>
                          <a:srgbClr val="FFFFFF"/>
                        </a:solidFill>
                      </a:endParaRPr>
                    </a:p>
                  </a:txBody>
                  <a:tcPr marL="91425" marR="91425" marT="91425" marB="91425"/>
                </a:tc>
                <a:tc>
                  <a:txBody>
                    <a:bodyPr/>
                    <a:lstStyle/>
                    <a:p>
                      <a:pPr marL="0" lvl="0" indent="0" algn="ctr">
                        <a:spcBef>
                          <a:spcPts val="0"/>
                        </a:spcBef>
                        <a:spcAft>
                          <a:spcPts val="0"/>
                        </a:spcAft>
                        <a:buNone/>
                      </a:pPr>
                      <a:r>
                        <a:rPr lang="en-GB" sz="2400" dirty="0">
                          <a:solidFill>
                            <a:srgbClr val="FFFFFF"/>
                          </a:solidFill>
                        </a:rPr>
                        <a:t>2000</a:t>
                      </a:r>
                      <a:endParaRPr sz="2400" dirty="0">
                        <a:solidFill>
                          <a:srgbClr val="FFFFFF"/>
                        </a:solidFill>
                      </a:endParaRPr>
                    </a:p>
                  </a:txBody>
                  <a:tcPr marL="91425" marR="91425" marT="91425" marB="91425"/>
                </a:tc>
                <a:tc>
                  <a:txBody>
                    <a:bodyPr/>
                    <a:lstStyle/>
                    <a:p>
                      <a:pPr marL="0" lvl="0" indent="0" algn="ctr">
                        <a:spcBef>
                          <a:spcPts val="0"/>
                        </a:spcBef>
                        <a:spcAft>
                          <a:spcPts val="0"/>
                        </a:spcAft>
                        <a:buNone/>
                      </a:pPr>
                      <a:r>
                        <a:rPr lang="en-GB" sz="2400" dirty="0">
                          <a:solidFill>
                            <a:srgbClr val="FFFFFF"/>
                          </a:solidFill>
                        </a:rPr>
                        <a:t>Never</a:t>
                      </a:r>
                      <a:endParaRPr sz="2400" dirty="0">
                        <a:solidFill>
                          <a:srgbClr val="FFFFFF"/>
                        </a:solidFill>
                      </a:endParaRPr>
                    </a:p>
                  </a:txBody>
                  <a:tcPr marL="91425" marR="91425" marT="91425" marB="91425"/>
                </a:tc>
                <a:extLst>
                  <a:ext uri="{0D108BD9-81ED-4DB2-BD59-A6C34878D82A}">
                    <a16:rowId xmlns:a16="http://schemas.microsoft.com/office/drawing/2014/main" val="10001"/>
                  </a:ext>
                </a:extLst>
              </a:tr>
              <a:tr h="351650">
                <a:tc>
                  <a:txBody>
                    <a:bodyPr/>
                    <a:lstStyle/>
                    <a:p>
                      <a:pPr marL="0" lvl="0" indent="0" algn="ctr">
                        <a:spcBef>
                          <a:spcPts val="0"/>
                        </a:spcBef>
                        <a:spcAft>
                          <a:spcPts val="0"/>
                        </a:spcAft>
                        <a:buNone/>
                      </a:pPr>
                      <a:r>
                        <a:rPr lang="en-GB" sz="2400">
                          <a:solidFill>
                            <a:srgbClr val="FFFFFF"/>
                          </a:solidFill>
                        </a:rPr>
                        <a:t>Process</a:t>
                      </a:r>
                      <a:endParaRPr sz="2400">
                        <a:solidFill>
                          <a:srgbClr val="FFFFFF"/>
                        </a:solidFill>
                      </a:endParaRPr>
                    </a:p>
                  </a:txBody>
                  <a:tcPr marL="91425" marR="91425" marT="91425" marB="91425">
                    <a:solidFill>
                      <a:srgbClr val="073763"/>
                    </a:solidFill>
                  </a:tcPr>
                </a:tc>
                <a:tc>
                  <a:txBody>
                    <a:bodyPr/>
                    <a:lstStyle/>
                    <a:p>
                      <a:pPr marL="0" lvl="0" indent="0" algn="ctr">
                        <a:spcBef>
                          <a:spcPts val="0"/>
                        </a:spcBef>
                        <a:spcAft>
                          <a:spcPts val="0"/>
                        </a:spcAft>
                        <a:buNone/>
                      </a:pPr>
                      <a:r>
                        <a:rPr lang="en-GB" sz="2400" dirty="0">
                          <a:solidFill>
                            <a:srgbClr val="FFFFFF"/>
                          </a:solidFill>
                        </a:rPr>
                        <a:t>LSI 0.35um</a:t>
                      </a:r>
                      <a:endParaRPr sz="2400" dirty="0">
                        <a:solidFill>
                          <a:srgbClr val="FFFFFF"/>
                        </a:solidFill>
                      </a:endParaRPr>
                    </a:p>
                  </a:txBody>
                  <a:tcPr marL="91425" marR="91425" marT="91425" marB="91425"/>
                </a:tc>
                <a:tc>
                  <a:txBody>
                    <a:bodyPr/>
                    <a:lstStyle/>
                    <a:p>
                      <a:pPr marL="0" lvl="0" indent="0" algn="ctr" rtl="0">
                        <a:spcBef>
                          <a:spcPts val="0"/>
                        </a:spcBef>
                        <a:spcAft>
                          <a:spcPts val="0"/>
                        </a:spcAft>
                        <a:buNone/>
                      </a:pPr>
                      <a:r>
                        <a:rPr lang="en-GB" sz="2400">
                          <a:solidFill>
                            <a:srgbClr val="FFFFFF"/>
                          </a:solidFill>
                        </a:rPr>
                        <a:t>TI 0.22um</a:t>
                      </a:r>
                      <a:endParaRPr sz="2400">
                        <a:solidFill>
                          <a:srgbClr val="FFFFFF"/>
                        </a:solidFill>
                      </a:endParaRPr>
                    </a:p>
                  </a:txBody>
                  <a:tcPr marL="91425" marR="91425" marT="91425" marB="91425"/>
                </a:tc>
                <a:tc>
                  <a:txBody>
                    <a:bodyPr/>
                    <a:lstStyle/>
                    <a:p>
                      <a:pPr marL="0" lvl="0" indent="0" algn="ctr">
                        <a:spcBef>
                          <a:spcPts val="0"/>
                        </a:spcBef>
                        <a:spcAft>
                          <a:spcPts val="0"/>
                        </a:spcAft>
                        <a:buNone/>
                      </a:pPr>
                      <a:r>
                        <a:rPr lang="en-GB" sz="2400">
                          <a:solidFill>
                            <a:srgbClr val="FFFFFF"/>
                          </a:solidFill>
                        </a:rPr>
                        <a:t>TI 0.13um</a:t>
                      </a:r>
                      <a:endParaRPr sz="2400">
                        <a:solidFill>
                          <a:srgbClr val="FFFFFF"/>
                        </a:solidFill>
                      </a:endParaRPr>
                    </a:p>
                  </a:txBody>
                  <a:tcPr marL="91425" marR="91425" marT="91425" marB="91425"/>
                </a:tc>
                <a:extLst>
                  <a:ext uri="{0D108BD9-81ED-4DB2-BD59-A6C34878D82A}">
                    <a16:rowId xmlns:a16="http://schemas.microsoft.com/office/drawing/2014/main" val="10002"/>
                  </a:ext>
                </a:extLst>
              </a:tr>
              <a:tr h="327125">
                <a:tc>
                  <a:txBody>
                    <a:bodyPr/>
                    <a:lstStyle/>
                    <a:p>
                      <a:pPr marL="0" lvl="0" indent="0" algn="ctr" rtl="0">
                        <a:spcBef>
                          <a:spcPts val="0"/>
                        </a:spcBef>
                        <a:spcAft>
                          <a:spcPts val="0"/>
                        </a:spcAft>
                        <a:buNone/>
                      </a:pPr>
                      <a:r>
                        <a:rPr lang="en-GB" sz="2400">
                          <a:solidFill>
                            <a:srgbClr val="FFFFFF"/>
                          </a:solidFill>
                        </a:rPr>
                        <a:t>Area</a:t>
                      </a:r>
                      <a:endParaRPr sz="2400">
                        <a:solidFill>
                          <a:srgbClr val="FFFFFF"/>
                        </a:solidFill>
                      </a:endParaRPr>
                    </a:p>
                  </a:txBody>
                  <a:tcPr marL="91425" marR="91425" marT="91425" marB="91425">
                    <a:solidFill>
                      <a:srgbClr val="073763"/>
                    </a:solidFill>
                  </a:tcPr>
                </a:tc>
                <a:tc>
                  <a:txBody>
                    <a:bodyPr/>
                    <a:lstStyle/>
                    <a:p>
                      <a:pPr marL="0" lvl="0" indent="0" algn="ctr" rtl="0">
                        <a:spcBef>
                          <a:spcPts val="0"/>
                        </a:spcBef>
                        <a:spcAft>
                          <a:spcPts val="0"/>
                        </a:spcAft>
                        <a:buNone/>
                      </a:pPr>
                      <a:r>
                        <a:rPr lang="en-GB" sz="2400" dirty="0">
                          <a:solidFill>
                            <a:srgbClr val="FFFFFF"/>
                          </a:solidFill>
                        </a:rPr>
                        <a:t>650 </a:t>
                      </a:r>
                      <a:r>
                        <a:rPr lang="en-GB" sz="2400" dirty="0" err="1">
                          <a:solidFill>
                            <a:srgbClr val="FFFFFF"/>
                          </a:solidFill>
                        </a:rPr>
                        <a:t>KGates</a:t>
                      </a:r>
                      <a:endParaRPr sz="2400" dirty="0">
                        <a:solidFill>
                          <a:srgbClr val="FFFFFF"/>
                        </a:solidFill>
                      </a:endParaRPr>
                    </a:p>
                  </a:txBody>
                  <a:tcPr marL="91425" marR="91425" marT="91425" marB="91425"/>
                </a:tc>
                <a:tc>
                  <a:txBody>
                    <a:bodyPr/>
                    <a:lstStyle/>
                    <a:p>
                      <a:pPr marL="0" lvl="0" indent="0" algn="ctr" rtl="0">
                        <a:spcBef>
                          <a:spcPts val="0"/>
                        </a:spcBef>
                        <a:spcAft>
                          <a:spcPts val="0"/>
                        </a:spcAft>
                        <a:buNone/>
                      </a:pPr>
                      <a:r>
                        <a:rPr lang="en-GB" sz="2400">
                          <a:solidFill>
                            <a:srgbClr val="FFFFFF"/>
                          </a:solidFill>
                        </a:rPr>
                        <a:t>1.8 MGates</a:t>
                      </a:r>
                      <a:endParaRPr sz="2400">
                        <a:solidFill>
                          <a:srgbClr val="FFFFFF"/>
                        </a:solidFill>
                      </a:endParaRPr>
                    </a:p>
                  </a:txBody>
                  <a:tcPr marL="91425" marR="91425" marT="91425" marB="91425"/>
                </a:tc>
                <a:tc>
                  <a:txBody>
                    <a:bodyPr/>
                    <a:lstStyle/>
                    <a:p>
                      <a:pPr marL="0" lvl="0" indent="0" algn="ctr" rtl="0">
                        <a:spcBef>
                          <a:spcPts val="0"/>
                        </a:spcBef>
                        <a:spcAft>
                          <a:spcPts val="0"/>
                        </a:spcAft>
                        <a:buNone/>
                      </a:pPr>
                      <a:r>
                        <a:rPr lang="en-GB" sz="2400">
                          <a:solidFill>
                            <a:srgbClr val="FFFFFF"/>
                          </a:solidFill>
                        </a:rPr>
                        <a:t>-</a:t>
                      </a:r>
                      <a:endParaRPr sz="2400">
                        <a:solidFill>
                          <a:srgbClr val="FFFFFF"/>
                        </a:solidFill>
                      </a:endParaRPr>
                    </a:p>
                  </a:txBody>
                  <a:tcPr marL="91425" marR="91425" marT="91425" marB="91425"/>
                </a:tc>
                <a:extLst>
                  <a:ext uri="{0D108BD9-81ED-4DB2-BD59-A6C34878D82A}">
                    <a16:rowId xmlns:a16="http://schemas.microsoft.com/office/drawing/2014/main" val="10003"/>
                  </a:ext>
                </a:extLst>
              </a:tr>
              <a:tr h="395825">
                <a:tc>
                  <a:txBody>
                    <a:bodyPr/>
                    <a:lstStyle/>
                    <a:p>
                      <a:pPr marL="0" lvl="0" indent="0" algn="ctr">
                        <a:spcBef>
                          <a:spcPts val="0"/>
                        </a:spcBef>
                        <a:spcAft>
                          <a:spcPts val="0"/>
                        </a:spcAft>
                        <a:buNone/>
                      </a:pPr>
                      <a:r>
                        <a:rPr lang="en-GB" sz="2400">
                          <a:solidFill>
                            <a:srgbClr val="FFFFFF"/>
                          </a:solidFill>
                        </a:rPr>
                        <a:t>Frequency</a:t>
                      </a:r>
                      <a:endParaRPr sz="2400">
                        <a:solidFill>
                          <a:srgbClr val="FFFFFF"/>
                        </a:solidFill>
                      </a:endParaRPr>
                    </a:p>
                  </a:txBody>
                  <a:tcPr marL="91425" marR="91425" marT="91425" marB="91425">
                    <a:solidFill>
                      <a:srgbClr val="073763"/>
                    </a:solidFill>
                  </a:tcPr>
                </a:tc>
                <a:tc>
                  <a:txBody>
                    <a:bodyPr/>
                    <a:lstStyle/>
                    <a:p>
                      <a:pPr marL="0" lvl="0" indent="0" algn="ctr">
                        <a:spcBef>
                          <a:spcPts val="0"/>
                        </a:spcBef>
                        <a:spcAft>
                          <a:spcPts val="0"/>
                        </a:spcAft>
                        <a:buNone/>
                      </a:pPr>
                      <a:r>
                        <a:rPr lang="en-GB" sz="2400">
                          <a:solidFill>
                            <a:srgbClr val="FFFFFF"/>
                          </a:solidFill>
                        </a:rPr>
                        <a:t>40 MHz</a:t>
                      </a:r>
                      <a:endParaRPr sz="2400">
                        <a:solidFill>
                          <a:srgbClr val="FFFFFF"/>
                        </a:solidFill>
                      </a:endParaRPr>
                    </a:p>
                  </a:txBody>
                  <a:tcPr marL="91425" marR="91425" marT="91425" marB="91425"/>
                </a:tc>
                <a:tc>
                  <a:txBody>
                    <a:bodyPr/>
                    <a:lstStyle/>
                    <a:p>
                      <a:pPr marL="0" lvl="0" indent="0" algn="ctr">
                        <a:spcBef>
                          <a:spcPts val="0"/>
                        </a:spcBef>
                        <a:spcAft>
                          <a:spcPts val="0"/>
                        </a:spcAft>
                        <a:buNone/>
                      </a:pPr>
                      <a:r>
                        <a:rPr lang="en-GB" sz="2400" dirty="0">
                          <a:solidFill>
                            <a:srgbClr val="FFFFFF"/>
                          </a:solidFill>
                        </a:rPr>
                        <a:t>80 MHz x 2</a:t>
                      </a:r>
                      <a:endParaRPr sz="2400" dirty="0">
                        <a:solidFill>
                          <a:srgbClr val="FFFFFF"/>
                        </a:solidFill>
                      </a:endParaRPr>
                    </a:p>
                  </a:txBody>
                  <a:tcPr marL="91425" marR="91425" marT="91425" marB="91425"/>
                </a:tc>
                <a:tc>
                  <a:txBody>
                    <a:bodyPr/>
                    <a:lstStyle/>
                    <a:p>
                      <a:pPr marL="0" lvl="0" indent="0" algn="ctr">
                        <a:spcBef>
                          <a:spcPts val="0"/>
                        </a:spcBef>
                        <a:spcAft>
                          <a:spcPts val="0"/>
                        </a:spcAft>
                        <a:buNone/>
                      </a:pPr>
                      <a:r>
                        <a:rPr lang="en-GB" sz="2400">
                          <a:solidFill>
                            <a:srgbClr val="FFFFFF"/>
                          </a:solidFill>
                        </a:rPr>
                        <a:t>-</a:t>
                      </a:r>
                      <a:endParaRPr sz="2400">
                        <a:solidFill>
                          <a:srgbClr val="FFFFFF"/>
                        </a:solidFill>
                      </a:endParaRPr>
                    </a:p>
                  </a:txBody>
                  <a:tcPr marL="91425" marR="91425" marT="91425" marB="91425"/>
                </a:tc>
                <a:extLst>
                  <a:ext uri="{0D108BD9-81ED-4DB2-BD59-A6C34878D82A}">
                    <a16:rowId xmlns:a16="http://schemas.microsoft.com/office/drawing/2014/main" val="10004"/>
                  </a:ext>
                </a:extLst>
              </a:tr>
              <a:tr h="390925">
                <a:tc>
                  <a:txBody>
                    <a:bodyPr/>
                    <a:lstStyle/>
                    <a:p>
                      <a:pPr marL="0" lvl="0" indent="0" algn="ctr" rtl="0">
                        <a:spcBef>
                          <a:spcPts val="0"/>
                        </a:spcBef>
                        <a:spcAft>
                          <a:spcPts val="0"/>
                        </a:spcAft>
                        <a:buNone/>
                      </a:pPr>
                      <a:r>
                        <a:rPr lang="en-GB" sz="2400" dirty="0">
                          <a:solidFill>
                            <a:srgbClr val="FFFFFF"/>
                          </a:solidFill>
                        </a:rPr>
                        <a:t>Performance</a:t>
                      </a:r>
                      <a:endParaRPr sz="2400" dirty="0">
                        <a:solidFill>
                          <a:srgbClr val="FFFFFF"/>
                        </a:solidFill>
                      </a:endParaRPr>
                    </a:p>
                  </a:txBody>
                  <a:tcPr marL="91425" marR="91425" marT="91425" marB="91425">
                    <a:solidFill>
                      <a:srgbClr val="073763"/>
                    </a:solidFill>
                  </a:tcPr>
                </a:tc>
                <a:tc>
                  <a:txBody>
                    <a:bodyPr/>
                    <a:lstStyle/>
                    <a:p>
                      <a:pPr marL="0" lvl="0" indent="0" algn="ctr" rtl="0">
                        <a:spcBef>
                          <a:spcPts val="0"/>
                        </a:spcBef>
                        <a:spcAft>
                          <a:spcPts val="0"/>
                        </a:spcAft>
                        <a:buNone/>
                      </a:pPr>
                      <a:r>
                        <a:rPr lang="en-GB" sz="2400">
                          <a:solidFill>
                            <a:srgbClr val="FFFFFF"/>
                          </a:solidFill>
                        </a:rPr>
                        <a:t>1.2 GFlops</a:t>
                      </a:r>
                      <a:endParaRPr sz="2400">
                        <a:solidFill>
                          <a:srgbClr val="FFFFFF"/>
                        </a:solidFill>
                      </a:endParaRPr>
                    </a:p>
                  </a:txBody>
                  <a:tcPr marL="91425" marR="91425" marT="91425" marB="91425"/>
                </a:tc>
                <a:tc>
                  <a:txBody>
                    <a:bodyPr/>
                    <a:lstStyle/>
                    <a:p>
                      <a:pPr marL="0" lvl="0" indent="0" algn="ctr" rtl="0">
                        <a:spcBef>
                          <a:spcPts val="0"/>
                        </a:spcBef>
                        <a:spcAft>
                          <a:spcPts val="0"/>
                        </a:spcAft>
                        <a:buNone/>
                      </a:pPr>
                      <a:r>
                        <a:rPr lang="en-GB" sz="2400" dirty="0">
                          <a:solidFill>
                            <a:srgbClr val="FFFFFF"/>
                          </a:solidFill>
                        </a:rPr>
                        <a:t>5.1 </a:t>
                      </a:r>
                      <a:r>
                        <a:rPr lang="en-GB" sz="2400" dirty="0" err="1">
                          <a:solidFill>
                            <a:srgbClr val="FFFFFF"/>
                          </a:solidFill>
                        </a:rPr>
                        <a:t>GFlops</a:t>
                      </a:r>
                      <a:endParaRPr sz="2400" dirty="0">
                        <a:solidFill>
                          <a:srgbClr val="FFFFFF"/>
                        </a:solidFill>
                      </a:endParaRPr>
                    </a:p>
                  </a:txBody>
                  <a:tcPr marL="91425" marR="91425" marT="91425" marB="91425"/>
                </a:tc>
                <a:tc>
                  <a:txBody>
                    <a:bodyPr/>
                    <a:lstStyle/>
                    <a:p>
                      <a:pPr marL="0" lvl="0" indent="0" algn="ctr" rtl="0">
                        <a:spcBef>
                          <a:spcPts val="0"/>
                        </a:spcBef>
                        <a:spcAft>
                          <a:spcPts val="0"/>
                        </a:spcAft>
                        <a:buNone/>
                      </a:pPr>
                      <a:r>
                        <a:rPr lang="en-GB" sz="2400" dirty="0">
                          <a:solidFill>
                            <a:srgbClr val="FFFFFF"/>
                          </a:solidFill>
                        </a:rPr>
                        <a:t>-</a:t>
                      </a:r>
                      <a:endParaRPr sz="2400" dirty="0">
                        <a:solidFill>
                          <a:srgbClr val="FFFFFF"/>
                        </a:solidFill>
                      </a:endParaRPr>
                    </a:p>
                  </a:txBody>
                  <a:tcPr marL="91425" marR="91425" marT="91425" marB="91425"/>
                </a:tc>
                <a:extLst>
                  <a:ext uri="{0D108BD9-81ED-4DB2-BD59-A6C34878D82A}">
                    <a16:rowId xmlns:a16="http://schemas.microsoft.com/office/drawing/2014/main" val="10006"/>
                  </a:ext>
                </a:extLst>
              </a:tr>
              <a:tr h="538150">
                <a:tc>
                  <a:txBody>
                    <a:bodyPr/>
                    <a:lstStyle/>
                    <a:p>
                      <a:pPr marL="0" lvl="0" indent="0" algn="ctr" rtl="0">
                        <a:spcBef>
                          <a:spcPts val="0"/>
                        </a:spcBef>
                        <a:spcAft>
                          <a:spcPts val="0"/>
                        </a:spcAft>
                        <a:buNone/>
                      </a:pPr>
                      <a:r>
                        <a:rPr lang="en-GB" sz="2400">
                          <a:solidFill>
                            <a:srgbClr val="FFFFFF"/>
                          </a:solidFill>
                        </a:rPr>
                        <a:t>Notes</a:t>
                      </a:r>
                      <a:endParaRPr sz="2400">
                        <a:solidFill>
                          <a:srgbClr val="FFFFFF"/>
                        </a:solidFill>
                      </a:endParaRPr>
                    </a:p>
                  </a:txBody>
                  <a:tcPr marL="91425" marR="91425" marT="91425" marB="91425">
                    <a:solidFill>
                      <a:srgbClr val="073763"/>
                    </a:solidFill>
                  </a:tcPr>
                </a:tc>
                <a:tc>
                  <a:txBody>
                    <a:bodyPr/>
                    <a:lstStyle/>
                    <a:p>
                      <a:pPr marL="0" lvl="0" indent="0" algn="ctr" rtl="0">
                        <a:spcBef>
                          <a:spcPts val="0"/>
                        </a:spcBef>
                        <a:spcAft>
                          <a:spcPts val="0"/>
                        </a:spcAft>
                        <a:buNone/>
                      </a:pPr>
                      <a:r>
                        <a:rPr lang="en-GB" sz="2400">
                          <a:solidFill>
                            <a:srgbClr val="FFFFFF"/>
                          </a:solidFill>
                        </a:rPr>
                        <a:t>First Silicon</a:t>
                      </a:r>
                      <a:endParaRPr sz="2400">
                        <a:solidFill>
                          <a:srgbClr val="FFFFFF"/>
                        </a:solidFill>
                      </a:endParaRPr>
                    </a:p>
                  </a:txBody>
                  <a:tcPr marL="91425" marR="91425" marT="91425" marB="91425"/>
                </a:tc>
                <a:tc>
                  <a:txBody>
                    <a:bodyPr/>
                    <a:lstStyle/>
                    <a:p>
                      <a:pPr marL="0" lvl="0" indent="0" algn="ctr" rtl="0">
                        <a:spcBef>
                          <a:spcPts val="0"/>
                        </a:spcBef>
                        <a:spcAft>
                          <a:spcPts val="0"/>
                        </a:spcAft>
                        <a:buNone/>
                      </a:pPr>
                      <a:r>
                        <a:rPr lang="en-GB" sz="2400" dirty="0">
                          <a:solidFill>
                            <a:srgbClr val="FFFFFF"/>
                          </a:solidFill>
                        </a:rPr>
                        <a:t>Bug fixes + performance</a:t>
                      </a:r>
                      <a:endParaRPr sz="2400" dirty="0">
                        <a:solidFill>
                          <a:srgbClr val="FFFFFF"/>
                        </a:solidFill>
                      </a:endParaRPr>
                    </a:p>
                  </a:txBody>
                  <a:tcPr marL="91425" marR="91425" marT="91425" marB="91425"/>
                </a:tc>
                <a:tc>
                  <a:txBody>
                    <a:bodyPr/>
                    <a:lstStyle/>
                    <a:p>
                      <a:pPr marL="0" lvl="0" indent="0" algn="ctr" rtl="0">
                        <a:spcBef>
                          <a:spcPts val="0"/>
                        </a:spcBef>
                        <a:spcAft>
                          <a:spcPts val="0"/>
                        </a:spcAft>
                        <a:buNone/>
                      </a:pPr>
                      <a:r>
                        <a:rPr lang="en-GB" sz="2400" dirty="0">
                          <a:solidFill>
                            <a:srgbClr val="FFFFFF"/>
                          </a:solidFill>
                        </a:rPr>
                        <a:t>Radical Redesign</a:t>
                      </a:r>
                      <a:endParaRPr sz="2400" dirty="0">
                        <a:solidFill>
                          <a:srgbClr val="FFFFFF"/>
                        </a:solidFill>
                      </a:endParaRPr>
                    </a:p>
                  </a:txBody>
                  <a:tcPr marL="91425" marR="91425" marT="91425" marB="91425"/>
                </a:tc>
                <a:extLst>
                  <a:ext uri="{0D108BD9-81ED-4DB2-BD59-A6C34878D82A}">
                    <a16:rowId xmlns:a16="http://schemas.microsoft.com/office/drawing/2014/main" val="10007"/>
                  </a:ext>
                </a:extLst>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dirty="0" err="1"/>
              <a:t>ARTvps</a:t>
            </a:r>
            <a:r>
              <a:rPr lang="en-GB" dirty="0"/>
              <a:t> PURE  P1800</a:t>
            </a:r>
            <a:endParaRPr dirty="0"/>
          </a:p>
        </p:txBody>
      </p:sp>
      <p:sp>
        <p:nvSpPr>
          <p:cNvPr id="94" name="Google Shape;94;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342900" indent="-342900">
              <a:spcBef>
                <a:spcPts val="1600"/>
              </a:spcBef>
            </a:pPr>
            <a:r>
              <a:rPr lang="en-GB" dirty="0"/>
              <a:t>2001</a:t>
            </a:r>
            <a:endParaRPr dirty="0"/>
          </a:p>
          <a:p>
            <a:pPr marL="342900" indent="-342900">
              <a:spcBef>
                <a:spcPts val="1600"/>
              </a:spcBef>
            </a:pPr>
            <a:r>
              <a:rPr lang="en-GB" dirty="0"/>
              <a:t>PCI-X </a:t>
            </a:r>
            <a:endParaRPr dirty="0"/>
          </a:p>
          <a:p>
            <a:pPr marL="342900" indent="-342900">
              <a:spcBef>
                <a:spcPts val="1600"/>
              </a:spcBef>
            </a:pPr>
            <a:r>
              <a:rPr lang="en-GB" dirty="0"/>
              <a:t>16 AR350 Processors</a:t>
            </a:r>
            <a:endParaRPr dirty="0"/>
          </a:p>
          <a:p>
            <a:pPr marL="342900" indent="-342900">
              <a:spcBef>
                <a:spcPts val="1600"/>
              </a:spcBef>
              <a:spcAft>
                <a:spcPts val="1600"/>
              </a:spcAft>
            </a:pPr>
            <a:r>
              <a:rPr lang="en-GB" dirty="0"/>
              <a:t>$3,699</a:t>
            </a:r>
            <a:endParaRPr dirty="0"/>
          </a:p>
        </p:txBody>
      </p:sp>
      <p:pic>
        <p:nvPicPr>
          <p:cNvPr id="95" name="Google Shape;95;p19"/>
          <p:cNvPicPr preferRelativeResize="0"/>
          <p:nvPr/>
        </p:nvPicPr>
        <p:blipFill rotWithShape="1">
          <a:blip r:embed="rId3">
            <a:alphaModFix/>
          </a:blip>
          <a:srcRect r="704" b="3993"/>
          <a:stretch/>
        </p:blipFill>
        <p:spPr>
          <a:xfrm>
            <a:off x="5310400" y="1017725"/>
            <a:ext cx="3484600" cy="189335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631EA-80E1-244D-9237-BA49B66300FB}"/>
              </a:ext>
            </a:extLst>
          </p:cNvPr>
          <p:cNvSpPr>
            <a:spLocks noGrp="1"/>
          </p:cNvSpPr>
          <p:nvPr>
            <p:ph type="title"/>
          </p:nvPr>
        </p:nvSpPr>
        <p:spPr/>
        <p:txBody>
          <a:bodyPr/>
          <a:lstStyle/>
          <a:p>
            <a:r>
              <a:rPr lang="en-US" dirty="0"/>
              <a:t>Later </a:t>
            </a:r>
            <a:r>
              <a:rPr lang="en-US" dirty="0" err="1"/>
              <a:t>RenderDrives</a:t>
            </a:r>
            <a:endParaRPr lang="en-US" dirty="0"/>
          </a:p>
        </p:txBody>
      </p:sp>
      <p:sp>
        <p:nvSpPr>
          <p:cNvPr id="3" name="Text Placeholder 2">
            <a:extLst>
              <a:ext uri="{FF2B5EF4-FFF2-40B4-BE49-F238E27FC236}">
                <a16:creationId xmlns:a16="http://schemas.microsoft.com/office/drawing/2014/main" id="{23D67635-17E1-BA4D-AD4E-3FB93D9AB968}"/>
              </a:ext>
            </a:extLst>
          </p:cNvPr>
          <p:cNvSpPr>
            <a:spLocks noGrp="1"/>
          </p:cNvSpPr>
          <p:nvPr>
            <p:ph type="body" idx="1"/>
          </p:nvPr>
        </p:nvSpPr>
        <p:spPr/>
        <p:txBody>
          <a:bodyPr/>
          <a:lstStyle/>
          <a:p>
            <a:pPr>
              <a:spcBef>
                <a:spcPts val="1600"/>
              </a:spcBef>
            </a:pPr>
            <a:r>
              <a:rPr lang="en-US" dirty="0"/>
              <a:t>RD5000 (2000)	</a:t>
            </a:r>
          </a:p>
          <a:p>
            <a:pPr lvl="1"/>
            <a:r>
              <a:rPr lang="en-US" sz="3200" dirty="0"/>
              <a:t>36 AR350s, $24,950</a:t>
            </a:r>
          </a:p>
          <a:p>
            <a:pPr>
              <a:spcBef>
                <a:spcPts val="1600"/>
              </a:spcBef>
            </a:pPr>
            <a:r>
              <a:rPr lang="en-US" dirty="0"/>
              <a:t>RD3500 (2002)</a:t>
            </a:r>
          </a:p>
          <a:p>
            <a:pPr lvl="1"/>
            <a:r>
              <a:rPr lang="en-US" sz="3200" dirty="0"/>
              <a:t>12 AR350s, $18,000</a:t>
            </a:r>
          </a:p>
        </p:txBody>
      </p:sp>
    </p:spTree>
    <p:extLst>
      <p:ext uri="{BB962C8B-B14F-4D97-AF65-F5344CB8AC3E}">
        <p14:creationId xmlns:p14="http://schemas.microsoft.com/office/powerpoint/2010/main" val="29785246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a:t>ART today</a:t>
            </a:r>
            <a:endParaRPr/>
          </a:p>
        </p:txBody>
      </p:sp>
      <p:sp>
        <p:nvSpPr>
          <p:cNvPr id="199" name="Google Shape;199;p3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431800" rtl="0">
              <a:spcBef>
                <a:spcPts val="1600"/>
              </a:spcBef>
              <a:spcAft>
                <a:spcPts val="0"/>
              </a:spcAft>
              <a:buSzPts val="3200"/>
              <a:buChar char="●"/>
            </a:pPr>
            <a:r>
              <a:rPr lang="en-GB" dirty="0"/>
              <a:t>Evolving names</a:t>
            </a:r>
          </a:p>
          <a:p>
            <a:pPr lvl="1" indent="-431800">
              <a:buSzPts val="3200"/>
              <a:buChar char="●"/>
            </a:pPr>
            <a:r>
              <a:rPr lang="en-GB" dirty="0">
                <a:solidFill>
                  <a:schemeClr val="bg1"/>
                </a:solidFill>
              </a:rPr>
              <a:t>www.art.co.uk, </a:t>
            </a:r>
            <a:r>
              <a:rPr lang="en-GB" dirty="0" err="1">
                <a:solidFill>
                  <a:schemeClr val="bg1"/>
                </a:solidFill>
              </a:rPr>
              <a:t>www.art-render.com</a:t>
            </a:r>
            <a:endParaRPr lang="en-GB" dirty="0">
              <a:solidFill>
                <a:schemeClr val="bg1"/>
              </a:solidFill>
            </a:endParaRPr>
          </a:p>
          <a:p>
            <a:pPr lvl="1" indent="-431800">
              <a:buSzPts val="3200"/>
              <a:buChar char="●"/>
            </a:pPr>
            <a:r>
              <a:rPr lang="en-GB" dirty="0" err="1">
                <a:solidFill>
                  <a:schemeClr val="bg1"/>
                </a:solidFill>
              </a:rPr>
              <a:t>www.artvps.com</a:t>
            </a:r>
            <a:endParaRPr dirty="0"/>
          </a:p>
          <a:p>
            <a:pPr marL="457200" lvl="0" indent="-431800" rtl="0">
              <a:spcBef>
                <a:spcPts val="1600"/>
              </a:spcBef>
              <a:spcAft>
                <a:spcPts val="0"/>
              </a:spcAft>
              <a:buSzPts val="3200"/>
              <a:buChar char="●"/>
            </a:pPr>
            <a:r>
              <a:rPr lang="en-GB" dirty="0"/>
              <a:t>ART-VPS</a:t>
            </a:r>
            <a:endParaRPr dirty="0"/>
          </a:p>
          <a:p>
            <a:pPr marL="457200" lvl="0" indent="-431800">
              <a:spcBef>
                <a:spcPts val="1600"/>
              </a:spcBef>
              <a:spcAft>
                <a:spcPts val="0"/>
              </a:spcAft>
              <a:buSzPts val="3200"/>
              <a:buChar char="●"/>
            </a:pPr>
            <a:r>
              <a:rPr lang="en-GB" dirty="0" err="1"/>
              <a:t>Shaderlight</a:t>
            </a:r>
            <a:endParaRP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a:t>Thanks</a:t>
            </a:r>
            <a:endParaRPr/>
          </a:p>
        </p:txBody>
      </p:sp>
      <p:sp>
        <p:nvSpPr>
          <p:cNvPr id="205" name="Google Shape;205;p35"/>
          <p:cNvSpPr txBox="1">
            <a:spLocks noGrp="1"/>
          </p:cNvSpPr>
          <p:nvPr>
            <p:ph type="body" idx="1"/>
          </p:nvPr>
        </p:nvSpPr>
        <p:spPr>
          <a:xfrm>
            <a:off x="311700" y="1003613"/>
            <a:ext cx="8520600" cy="3416400"/>
          </a:xfrm>
          <a:prstGeom prst="rect">
            <a:avLst/>
          </a:prstGeom>
        </p:spPr>
        <p:txBody>
          <a:bodyPr spcFirstLastPara="1" wrap="square" lIns="91425" tIns="91425" rIns="91425" bIns="91425" anchor="t" anchorCtr="0">
            <a:noAutofit/>
          </a:bodyPr>
          <a:lstStyle/>
          <a:p>
            <a:pPr marL="457200" lvl="0" indent="-431800" rtl="0">
              <a:spcBef>
                <a:spcPts val="1600"/>
              </a:spcBef>
              <a:spcAft>
                <a:spcPts val="0"/>
              </a:spcAft>
              <a:buSzPts val="3200"/>
              <a:buChar char="●"/>
            </a:pPr>
            <a:r>
              <a:rPr lang="en-GB" dirty="0" err="1"/>
              <a:t>Shaderlight</a:t>
            </a:r>
            <a:r>
              <a:rPr lang="en-GB" dirty="0"/>
              <a:t> management (</a:t>
            </a:r>
            <a:r>
              <a:rPr lang="en-GB" dirty="0" err="1"/>
              <a:t>shaderlight.com</a:t>
            </a:r>
            <a:r>
              <a:rPr lang="en-GB" dirty="0"/>
              <a:t>)</a:t>
            </a:r>
            <a:endParaRPr dirty="0"/>
          </a:p>
          <a:p>
            <a:pPr marL="457200" lvl="0" indent="-431800" rtl="0">
              <a:spcBef>
                <a:spcPts val="1600"/>
              </a:spcBef>
              <a:spcAft>
                <a:spcPts val="0"/>
              </a:spcAft>
              <a:buSzPts val="3200"/>
              <a:buChar char="●"/>
            </a:pPr>
            <a:r>
              <a:rPr lang="en-GB" dirty="0" err="1"/>
              <a:t>Iakovos</a:t>
            </a:r>
            <a:r>
              <a:rPr lang="en-GB" dirty="0"/>
              <a:t> </a:t>
            </a:r>
            <a:r>
              <a:rPr lang="en-GB" dirty="0" err="1"/>
              <a:t>Stamoulis</a:t>
            </a:r>
            <a:r>
              <a:rPr lang="en-GB" dirty="0"/>
              <a:t>, Andrew </a:t>
            </a:r>
            <a:r>
              <a:rPr lang="en-GB" dirty="0" err="1"/>
              <a:t>Hoddinott</a:t>
            </a:r>
            <a:endParaRPr dirty="0"/>
          </a:p>
          <a:p>
            <a:pPr marL="457200" lvl="0" indent="-431800" rtl="0">
              <a:spcBef>
                <a:spcPts val="1600"/>
              </a:spcBef>
              <a:spcAft>
                <a:spcPts val="0"/>
              </a:spcAft>
              <a:buSzPts val="3200"/>
              <a:buChar char="●"/>
            </a:pPr>
            <a:r>
              <a:rPr lang="en-GB" dirty="0"/>
              <a:t>Adrian Wrigley</a:t>
            </a:r>
            <a:endParaRPr dirty="0"/>
          </a:p>
          <a:p>
            <a:pPr marL="457200" lvl="0" indent="-431800" rtl="0">
              <a:spcBef>
                <a:spcPts val="1600"/>
              </a:spcBef>
              <a:spcAft>
                <a:spcPts val="0"/>
              </a:spcAft>
              <a:buSzPts val="3200"/>
              <a:buChar char="●"/>
            </a:pPr>
            <a:r>
              <a:rPr lang="en-GB" dirty="0"/>
              <a:t>Other ART engineers</a:t>
            </a:r>
            <a:endParaRPr dirty="0"/>
          </a:p>
          <a:p>
            <a:pPr marL="914400" lvl="1" indent="-406400">
              <a:spcAft>
                <a:spcPts val="0"/>
              </a:spcAft>
              <a:buSzPts val="2800"/>
              <a:buChar char="○"/>
            </a:pPr>
            <a:r>
              <a:rPr lang="en-GB" dirty="0"/>
              <a:t>Jon Sewell, Tim Wesson, Colin Bell,</a:t>
            </a:r>
            <a:br>
              <a:rPr lang="en-GB" dirty="0"/>
            </a:br>
            <a:r>
              <a:rPr lang="en-GB" dirty="0"/>
              <a:t>Matthew Bentham et al.</a:t>
            </a:r>
            <a:endParaRP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87E81-B97E-324A-A4C1-B7C12D3D78C6}"/>
              </a:ext>
            </a:extLst>
          </p:cNvPr>
          <p:cNvSpPr>
            <a:spLocks noGrp="1"/>
          </p:cNvSpPr>
          <p:nvPr>
            <p:ph type="title"/>
          </p:nvPr>
        </p:nvSpPr>
        <p:spPr/>
        <p:txBody>
          <a:bodyPr/>
          <a:lstStyle/>
          <a:p>
            <a:r>
              <a:rPr lang="en-US" dirty="0"/>
              <a:t>Supplemental</a:t>
            </a:r>
          </a:p>
        </p:txBody>
      </p:sp>
    </p:spTree>
    <p:extLst>
      <p:ext uri="{BB962C8B-B14F-4D97-AF65-F5344CB8AC3E}">
        <p14:creationId xmlns:p14="http://schemas.microsoft.com/office/powerpoint/2010/main" val="35792876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63FC9-63B0-E342-8DA0-181590AF9934}"/>
              </a:ext>
            </a:extLst>
          </p:cNvPr>
          <p:cNvSpPr>
            <a:spLocks noGrp="1"/>
          </p:cNvSpPr>
          <p:nvPr>
            <p:ph type="title"/>
          </p:nvPr>
        </p:nvSpPr>
        <p:spPr/>
        <p:txBody>
          <a:bodyPr/>
          <a:lstStyle/>
          <a:p>
            <a:r>
              <a:rPr lang="en-US" dirty="0"/>
              <a:t>Texturing</a:t>
            </a:r>
          </a:p>
        </p:txBody>
      </p:sp>
      <p:sp>
        <p:nvSpPr>
          <p:cNvPr id="3" name="Text Placeholder 2">
            <a:extLst>
              <a:ext uri="{FF2B5EF4-FFF2-40B4-BE49-F238E27FC236}">
                <a16:creationId xmlns:a16="http://schemas.microsoft.com/office/drawing/2014/main" id="{301FC36D-6E47-9F45-9E12-26B693D37B84}"/>
              </a:ext>
            </a:extLst>
          </p:cNvPr>
          <p:cNvSpPr>
            <a:spLocks noGrp="1"/>
          </p:cNvSpPr>
          <p:nvPr>
            <p:ph type="body" idx="1"/>
          </p:nvPr>
        </p:nvSpPr>
        <p:spPr/>
        <p:txBody>
          <a:bodyPr/>
          <a:lstStyle/>
          <a:p>
            <a:pPr>
              <a:spcBef>
                <a:spcPts val="1600"/>
              </a:spcBef>
            </a:pPr>
            <a:r>
              <a:rPr lang="en-US" dirty="0"/>
              <a:t>Textures used a 3 x floating point format</a:t>
            </a:r>
          </a:p>
          <a:p>
            <a:pPr>
              <a:spcBef>
                <a:spcPts val="1600"/>
              </a:spcBef>
            </a:pPr>
            <a:r>
              <a:rPr lang="en-US" dirty="0"/>
              <a:t>Filtering was entirely by shader</a:t>
            </a:r>
          </a:p>
          <a:p>
            <a:pPr>
              <a:spcBef>
                <a:spcPts val="1600"/>
              </a:spcBef>
            </a:pPr>
            <a:r>
              <a:rPr lang="en-US" dirty="0" err="1"/>
              <a:t>Mip</a:t>
            </a:r>
            <a:r>
              <a:rPr lang="en-US" dirty="0"/>
              <a:t>-maps were supported in software</a:t>
            </a:r>
          </a:p>
          <a:p>
            <a:pPr>
              <a:spcBef>
                <a:spcPts val="1600"/>
              </a:spcBef>
            </a:pPr>
            <a:r>
              <a:rPr lang="en-US" dirty="0"/>
              <a:t>Texture sections were cached on the AR250s and distributed much like geometry</a:t>
            </a:r>
          </a:p>
        </p:txBody>
      </p:sp>
    </p:spTree>
    <p:extLst>
      <p:ext uri="{BB962C8B-B14F-4D97-AF65-F5344CB8AC3E}">
        <p14:creationId xmlns:p14="http://schemas.microsoft.com/office/powerpoint/2010/main" val="40960653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95A67-BF66-4243-8BC8-CFE9AD8E55DF}"/>
              </a:ext>
            </a:extLst>
          </p:cNvPr>
          <p:cNvSpPr>
            <a:spLocks noGrp="1"/>
          </p:cNvSpPr>
          <p:nvPr>
            <p:ph type="title"/>
          </p:nvPr>
        </p:nvSpPr>
        <p:spPr/>
        <p:txBody>
          <a:bodyPr/>
          <a:lstStyle/>
          <a:p>
            <a:r>
              <a:rPr lang="en-US" dirty="0"/>
              <a:t>Fire and forget rays</a:t>
            </a:r>
          </a:p>
        </p:txBody>
      </p:sp>
      <p:sp>
        <p:nvSpPr>
          <p:cNvPr id="3" name="Text Placeholder 2">
            <a:extLst>
              <a:ext uri="{FF2B5EF4-FFF2-40B4-BE49-F238E27FC236}">
                <a16:creationId xmlns:a16="http://schemas.microsoft.com/office/drawing/2014/main" id="{B7D95C13-10B4-CC45-9DC6-DBCFE470D8B8}"/>
              </a:ext>
            </a:extLst>
          </p:cNvPr>
          <p:cNvSpPr>
            <a:spLocks noGrp="1"/>
          </p:cNvSpPr>
          <p:nvPr>
            <p:ph type="body" idx="1"/>
          </p:nvPr>
        </p:nvSpPr>
        <p:spPr/>
        <p:txBody>
          <a:bodyPr/>
          <a:lstStyle/>
          <a:p>
            <a:pPr>
              <a:spcBef>
                <a:spcPts val="1600"/>
              </a:spcBef>
            </a:pPr>
            <a:r>
              <a:rPr lang="en-US" dirty="0"/>
              <a:t>Each ray has a </a:t>
            </a:r>
            <a:r>
              <a:rPr lang="en-US" dirty="0" err="1"/>
              <a:t>colour</a:t>
            </a:r>
            <a:r>
              <a:rPr lang="en-US" dirty="0"/>
              <a:t> weight</a:t>
            </a:r>
          </a:p>
          <a:p>
            <a:pPr>
              <a:spcBef>
                <a:spcPts val="1600"/>
              </a:spcBef>
            </a:pPr>
            <a:r>
              <a:rPr lang="en-US" dirty="0"/>
              <a:t>Eye rays start with a weight of (1,1,1)</a:t>
            </a:r>
          </a:p>
          <a:p>
            <a:pPr>
              <a:spcBef>
                <a:spcPts val="1600"/>
              </a:spcBef>
            </a:pPr>
            <a:r>
              <a:rPr lang="en-US" dirty="0"/>
              <a:t>Shading generates more rays with varying weights</a:t>
            </a:r>
          </a:p>
          <a:p>
            <a:pPr>
              <a:spcBef>
                <a:spcPts val="1600"/>
              </a:spcBef>
            </a:pPr>
            <a:r>
              <a:rPr lang="en-US" dirty="0"/>
              <a:t>Ray weights are shared commutatively</a:t>
            </a:r>
          </a:p>
        </p:txBody>
      </p:sp>
    </p:spTree>
    <p:extLst>
      <p:ext uri="{BB962C8B-B14F-4D97-AF65-F5344CB8AC3E}">
        <p14:creationId xmlns:p14="http://schemas.microsoft.com/office/powerpoint/2010/main" val="33839974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95A67-BF66-4243-8BC8-CFE9AD8E55DF}"/>
              </a:ext>
            </a:extLst>
          </p:cNvPr>
          <p:cNvSpPr>
            <a:spLocks noGrp="1"/>
          </p:cNvSpPr>
          <p:nvPr>
            <p:ph type="title"/>
          </p:nvPr>
        </p:nvSpPr>
        <p:spPr/>
        <p:txBody>
          <a:bodyPr/>
          <a:lstStyle/>
          <a:p>
            <a:r>
              <a:rPr lang="en-US" dirty="0"/>
              <a:t>Fire and forget rays</a:t>
            </a:r>
          </a:p>
        </p:txBody>
      </p:sp>
      <p:sp>
        <p:nvSpPr>
          <p:cNvPr id="3" name="Text Placeholder 2">
            <a:extLst>
              <a:ext uri="{FF2B5EF4-FFF2-40B4-BE49-F238E27FC236}">
                <a16:creationId xmlns:a16="http://schemas.microsoft.com/office/drawing/2014/main" id="{B7D95C13-10B4-CC45-9DC6-DBCFE470D8B8}"/>
              </a:ext>
            </a:extLst>
          </p:cNvPr>
          <p:cNvSpPr>
            <a:spLocks noGrp="1"/>
          </p:cNvSpPr>
          <p:nvPr>
            <p:ph type="body" idx="1"/>
          </p:nvPr>
        </p:nvSpPr>
        <p:spPr/>
        <p:txBody>
          <a:bodyPr/>
          <a:lstStyle/>
          <a:p>
            <a:pPr>
              <a:spcBef>
                <a:spcPts val="1600"/>
              </a:spcBef>
            </a:pPr>
            <a:r>
              <a:rPr lang="en-US" dirty="0"/>
              <a:t>Rays contribute to pixels by weight</a:t>
            </a:r>
          </a:p>
          <a:p>
            <a:pPr>
              <a:spcBef>
                <a:spcPts val="1600"/>
              </a:spcBef>
            </a:pPr>
            <a:r>
              <a:rPr lang="en-US" dirty="0"/>
              <a:t>Lights are scaled by weight when the ray reaches the light</a:t>
            </a:r>
          </a:p>
          <a:p>
            <a:pPr>
              <a:spcBef>
                <a:spcPts val="1600"/>
              </a:spcBef>
            </a:pPr>
            <a:r>
              <a:rPr lang="en-US" dirty="0"/>
              <a:t>Emissions from surfaces are scaled by ray weight</a:t>
            </a:r>
          </a:p>
        </p:txBody>
      </p:sp>
    </p:spTree>
    <p:extLst>
      <p:ext uri="{BB962C8B-B14F-4D97-AF65-F5344CB8AC3E}">
        <p14:creationId xmlns:p14="http://schemas.microsoft.com/office/powerpoint/2010/main" val="3888617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311700" y="446400"/>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dirty="0"/>
              <a:t>Why should HPG care?</a:t>
            </a:r>
            <a:endParaRPr dirty="0"/>
          </a:p>
        </p:txBody>
      </p:sp>
      <p:sp>
        <p:nvSpPr>
          <p:cNvPr id="74" name="Google Shape;74;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431800" rtl="0">
              <a:spcBef>
                <a:spcPts val="1600"/>
              </a:spcBef>
              <a:spcAft>
                <a:spcPts val="0"/>
              </a:spcAft>
              <a:buSzPts val="3200"/>
              <a:buChar char="●"/>
            </a:pPr>
            <a:r>
              <a:rPr lang="en-GB" dirty="0"/>
              <a:t>Fire-and-forget ray tracing</a:t>
            </a:r>
            <a:endParaRPr dirty="0"/>
          </a:p>
          <a:p>
            <a:pPr marL="457200" lvl="0" indent="-431800" rtl="0">
              <a:spcBef>
                <a:spcPts val="1600"/>
              </a:spcBef>
              <a:spcAft>
                <a:spcPts val="0"/>
              </a:spcAft>
              <a:buSzPts val="3200"/>
              <a:buChar char="●"/>
            </a:pPr>
            <a:r>
              <a:rPr lang="en-GB" dirty="0"/>
              <a:t>Streamed geometry against ray buffers</a:t>
            </a:r>
            <a:endParaRPr dirty="0"/>
          </a:p>
          <a:p>
            <a:pPr marL="457200" lvl="0" indent="-431800" rtl="0">
              <a:spcBef>
                <a:spcPts val="1600"/>
              </a:spcBef>
              <a:spcAft>
                <a:spcPts val="0"/>
              </a:spcAft>
              <a:buSzPts val="3200"/>
              <a:buChar char="●"/>
            </a:pPr>
            <a:r>
              <a:rPr lang="en-GB" dirty="0"/>
              <a:t>Rays stored locally to processing</a:t>
            </a:r>
            <a:endParaRPr dirty="0"/>
          </a:p>
          <a:p>
            <a:pPr marL="457200" lvl="0" indent="-431800" rtl="0">
              <a:spcBef>
                <a:spcPts val="1600"/>
              </a:spcBef>
              <a:spcAft>
                <a:spcPts val="0"/>
              </a:spcAft>
              <a:buSzPts val="3200"/>
              <a:buChar char="●"/>
            </a:pPr>
            <a:r>
              <a:rPr lang="en-GB" dirty="0"/>
              <a:t>Ray sorting to manage coherency</a:t>
            </a:r>
            <a:endParaRPr dirty="0"/>
          </a:p>
          <a:p>
            <a:pPr marL="457200" lvl="0" indent="-431800" rtl="0">
              <a:spcBef>
                <a:spcPts val="1600"/>
              </a:spcBef>
              <a:spcAft>
                <a:spcPts val="0"/>
              </a:spcAft>
              <a:buSzPts val="3200"/>
              <a:buChar char="●"/>
            </a:pPr>
            <a:r>
              <a:rPr lang="en-GB" dirty="0"/>
              <a:t>Floating point frame buffer</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8"/>
          <p:cNvSpPr txBox="1">
            <a:spLocks noGrp="1"/>
          </p:cNvSpPr>
          <p:nvPr>
            <p:ph type="title"/>
          </p:nvPr>
        </p:nvSpPr>
        <p:spPr>
          <a:xfrm>
            <a:off x="247900" y="155450"/>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a:t>What’s a RenderDrive?</a:t>
            </a:r>
            <a:endParaRPr/>
          </a:p>
        </p:txBody>
      </p:sp>
      <p:sp>
        <p:nvSpPr>
          <p:cNvPr id="86" name="Google Shape;86;p18"/>
          <p:cNvSpPr txBox="1">
            <a:spLocks noGrp="1"/>
          </p:cNvSpPr>
          <p:nvPr>
            <p:ph type="body" idx="1"/>
          </p:nvPr>
        </p:nvSpPr>
        <p:spPr>
          <a:xfrm>
            <a:off x="2782800" y="844149"/>
            <a:ext cx="6139009" cy="3779125"/>
          </a:xfrm>
          <a:prstGeom prst="rect">
            <a:avLst/>
          </a:prstGeom>
        </p:spPr>
        <p:txBody>
          <a:bodyPr spcFirstLastPara="1" wrap="square" lIns="91425" tIns="91425" rIns="91425" bIns="91425" anchor="t" anchorCtr="0">
            <a:noAutofit/>
          </a:bodyPr>
          <a:lstStyle/>
          <a:p>
            <a:pPr marL="457200" lvl="0" indent="0" rtl="0">
              <a:spcBef>
                <a:spcPts val="0"/>
              </a:spcBef>
              <a:spcAft>
                <a:spcPts val="0"/>
              </a:spcAft>
              <a:buNone/>
            </a:pPr>
            <a:r>
              <a:rPr lang="en-GB" dirty="0"/>
              <a:t>RD2000 (1998)</a:t>
            </a:r>
            <a:endParaRPr dirty="0"/>
          </a:p>
          <a:p>
            <a:pPr marL="457200" lvl="0" indent="-381000" rtl="0">
              <a:spcBef>
                <a:spcPts val="1600"/>
              </a:spcBef>
              <a:spcAft>
                <a:spcPts val="0"/>
              </a:spcAft>
              <a:buSzPts val="2400"/>
              <a:buChar char="●"/>
            </a:pPr>
            <a:r>
              <a:rPr lang="en-GB" dirty="0"/>
              <a:t>Network-attached dedicated rendering computer</a:t>
            </a:r>
            <a:endParaRPr dirty="0"/>
          </a:p>
          <a:p>
            <a:pPr marL="457200" lvl="0" indent="-381000" rtl="0">
              <a:spcBef>
                <a:spcPts val="1600"/>
              </a:spcBef>
              <a:spcAft>
                <a:spcPts val="0"/>
              </a:spcAft>
              <a:buSzPts val="2400"/>
              <a:buChar char="●"/>
            </a:pPr>
            <a:r>
              <a:rPr lang="en-GB" dirty="0"/>
              <a:t>100Mbit Ethernet connection</a:t>
            </a:r>
          </a:p>
          <a:p>
            <a:pPr marL="457200" lvl="0" indent="-381000" rtl="0">
              <a:spcBef>
                <a:spcPts val="1600"/>
              </a:spcBef>
              <a:spcAft>
                <a:spcPts val="0"/>
              </a:spcAft>
              <a:buSzPts val="2400"/>
              <a:buChar char="●"/>
            </a:pPr>
            <a:r>
              <a:rPr lang="en-GB" dirty="0"/>
              <a:t>Driven from PC (etc.)</a:t>
            </a:r>
            <a:endParaRPr dirty="0"/>
          </a:p>
          <a:p>
            <a:pPr marL="457200" lvl="0" indent="-381000" rtl="0">
              <a:spcBef>
                <a:spcPts val="1600"/>
              </a:spcBef>
              <a:spcAft>
                <a:spcPts val="0"/>
              </a:spcAft>
              <a:buSzPts val="2400"/>
              <a:buChar char="●"/>
            </a:pPr>
            <a:r>
              <a:rPr lang="en-GB" dirty="0"/>
              <a:t>MSRP: $19,995 USD</a:t>
            </a:r>
            <a:endParaRPr dirty="0"/>
          </a:p>
          <a:p>
            <a:pPr marL="457200" lvl="0" indent="0" rtl="0">
              <a:spcBef>
                <a:spcPts val="1600"/>
              </a:spcBef>
              <a:spcAft>
                <a:spcPts val="1600"/>
              </a:spcAft>
              <a:buNone/>
            </a:pPr>
            <a:endParaRPr sz="2400" dirty="0"/>
          </a:p>
        </p:txBody>
      </p:sp>
      <p:pic>
        <p:nvPicPr>
          <p:cNvPr id="87" name="Google Shape;87;p18"/>
          <p:cNvPicPr preferRelativeResize="0"/>
          <p:nvPr/>
        </p:nvPicPr>
        <p:blipFill rotWithShape="1">
          <a:blip r:embed="rId3">
            <a:alphaModFix/>
          </a:blip>
          <a:srcRect t="4998" b="8305"/>
          <a:stretch/>
        </p:blipFill>
        <p:spPr>
          <a:xfrm>
            <a:off x="105524" y="845449"/>
            <a:ext cx="2515299" cy="1635501"/>
          </a:xfrm>
          <a:prstGeom prst="rect">
            <a:avLst/>
          </a:prstGeom>
          <a:noFill/>
          <a:ln>
            <a:noFill/>
          </a:ln>
        </p:spPr>
      </p:pic>
      <p:pic>
        <p:nvPicPr>
          <p:cNvPr id="88" name="Google Shape;88;p18"/>
          <p:cNvPicPr preferRelativeResize="0"/>
          <p:nvPr/>
        </p:nvPicPr>
        <p:blipFill rotWithShape="1">
          <a:blip r:embed="rId4">
            <a:alphaModFix/>
          </a:blip>
          <a:srcRect t="22290" b="21537"/>
          <a:stretch/>
        </p:blipFill>
        <p:spPr>
          <a:xfrm>
            <a:off x="105524" y="3811424"/>
            <a:ext cx="2515299" cy="1059680"/>
          </a:xfrm>
          <a:prstGeom prst="rect">
            <a:avLst/>
          </a:prstGeom>
          <a:noFill/>
          <a:ln>
            <a:noFill/>
          </a:ln>
        </p:spPr>
      </p:pic>
      <p:pic>
        <p:nvPicPr>
          <p:cNvPr id="3" name="Picture 2">
            <a:extLst>
              <a:ext uri="{FF2B5EF4-FFF2-40B4-BE49-F238E27FC236}">
                <a16:creationId xmlns:a16="http://schemas.microsoft.com/office/drawing/2014/main" id="{25C3163B-B113-0946-A721-AFB26E0A7DA2}"/>
              </a:ext>
            </a:extLst>
          </p:cNvPr>
          <p:cNvPicPr>
            <a:picLocks noChangeAspect="1"/>
          </p:cNvPicPr>
          <p:nvPr/>
        </p:nvPicPr>
        <p:blipFill rotWithShape="1">
          <a:blip r:embed="rId5"/>
          <a:srcRect t="7229" b="4310"/>
          <a:stretch/>
        </p:blipFill>
        <p:spPr>
          <a:xfrm>
            <a:off x="105523" y="2452966"/>
            <a:ext cx="2515299" cy="143536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8"/>
          <p:cNvSpPr txBox="1">
            <a:spLocks noGrp="1"/>
          </p:cNvSpPr>
          <p:nvPr>
            <p:ph type="title"/>
          </p:nvPr>
        </p:nvSpPr>
        <p:spPr>
          <a:xfrm>
            <a:off x="247900" y="155450"/>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dirty="0"/>
              <a:t>What’s </a:t>
            </a:r>
            <a:r>
              <a:rPr lang="en-GB" i="1" dirty="0"/>
              <a:t>in</a:t>
            </a:r>
            <a:r>
              <a:rPr lang="en-GB" dirty="0"/>
              <a:t> a </a:t>
            </a:r>
            <a:r>
              <a:rPr lang="en-GB" dirty="0" err="1"/>
              <a:t>RenderDrive</a:t>
            </a:r>
            <a:r>
              <a:rPr lang="en-GB" dirty="0"/>
              <a:t>?</a:t>
            </a:r>
            <a:endParaRPr dirty="0"/>
          </a:p>
        </p:txBody>
      </p:sp>
      <p:sp>
        <p:nvSpPr>
          <p:cNvPr id="86" name="Google Shape;86;p18"/>
          <p:cNvSpPr txBox="1">
            <a:spLocks noGrp="1"/>
          </p:cNvSpPr>
          <p:nvPr>
            <p:ph type="body" idx="1"/>
          </p:nvPr>
        </p:nvSpPr>
        <p:spPr>
          <a:xfrm>
            <a:off x="2782800" y="844150"/>
            <a:ext cx="6870900" cy="3273600"/>
          </a:xfrm>
          <a:prstGeom prst="rect">
            <a:avLst/>
          </a:prstGeom>
        </p:spPr>
        <p:txBody>
          <a:bodyPr spcFirstLastPara="1" wrap="square" lIns="91425" tIns="91425" rIns="91425" bIns="91425" anchor="t" anchorCtr="0">
            <a:noAutofit/>
          </a:bodyPr>
          <a:lstStyle/>
          <a:p>
            <a:pPr marL="76200" lvl="0" indent="0" rtl="0">
              <a:spcBef>
                <a:spcPts val="1600"/>
              </a:spcBef>
              <a:spcAft>
                <a:spcPts val="0"/>
              </a:spcAft>
              <a:buSzPts val="2400"/>
              <a:buNone/>
            </a:pPr>
            <a:r>
              <a:rPr lang="en-GB" dirty="0"/>
              <a:t>Host computer:</a:t>
            </a:r>
          </a:p>
          <a:p>
            <a:pPr marL="533400" indent="-457200">
              <a:spcBef>
                <a:spcPts val="1600"/>
              </a:spcBef>
              <a:buSzPts val="2400"/>
            </a:pPr>
            <a:r>
              <a:rPr lang="en-GB" dirty="0"/>
              <a:t>DEC Alpha 21164</a:t>
            </a:r>
          </a:p>
          <a:p>
            <a:pPr marL="533400" indent="-457200">
              <a:spcBef>
                <a:spcPts val="1600"/>
              </a:spcBef>
              <a:buSzPts val="2400"/>
            </a:pPr>
            <a:r>
              <a:rPr lang="en-GB" dirty="0"/>
              <a:t>768MB-1.5GB RAM</a:t>
            </a:r>
          </a:p>
          <a:p>
            <a:pPr marL="533400" indent="-457200">
              <a:spcBef>
                <a:spcPts val="1600"/>
              </a:spcBef>
              <a:buSzPts val="2400"/>
            </a:pPr>
            <a:r>
              <a:rPr lang="en-GB" dirty="0"/>
              <a:t>4GB SCSI drive for images</a:t>
            </a:r>
          </a:p>
          <a:p>
            <a:pPr marL="533400" indent="-457200">
              <a:spcBef>
                <a:spcPts val="1600"/>
              </a:spcBef>
              <a:buSzPts val="2400"/>
            </a:pPr>
            <a:r>
              <a:rPr lang="en-GB" dirty="0"/>
              <a:t>40MB PATA SSD for boot</a:t>
            </a:r>
            <a:endParaRPr dirty="0"/>
          </a:p>
          <a:p>
            <a:pPr marL="457200" lvl="0" indent="0" rtl="0">
              <a:spcBef>
                <a:spcPts val="1600"/>
              </a:spcBef>
              <a:spcAft>
                <a:spcPts val="1600"/>
              </a:spcAft>
              <a:buNone/>
            </a:pPr>
            <a:endParaRPr sz="2400" dirty="0"/>
          </a:p>
        </p:txBody>
      </p:sp>
      <p:pic>
        <p:nvPicPr>
          <p:cNvPr id="5" name="Picture 4">
            <a:extLst>
              <a:ext uri="{FF2B5EF4-FFF2-40B4-BE49-F238E27FC236}">
                <a16:creationId xmlns:a16="http://schemas.microsoft.com/office/drawing/2014/main" id="{698419E9-0883-3444-B8EE-1566656D8FD4}"/>
              </a:ext>
            </a:extLst>
          </p:cNvPr>
          <p:cNvPicPr>
            <a:picLocks noChangeAspect="1"/>
          </p:cNvPicPr>
          <p:nvPr/>
        </p:nvPicPr>
        <p:blipFill>
          <a:blip r:embed="rId3"/>
          <a:stretch>
            <a:fillRect/>
          </a:stretch>
        </p:blipFill>
        <p:spPr>
          <a:xfrm>
            <a:off x="200819" y="1230489"/>
            <a:ext cx="2581981" cy="1721321"/>
          </a:xfrm>
          <a:prstGeom prst="rect">
            <a:avLst/>
          </a:prstGeom>
        </p:spPr>
      </p:pic>
    </p:spTree>
    <p:extLst>
      <p:ext uri="{BB962C8B-B14F-4D97-AF65-F5344CB8AC3E}">
        <p14:creationId xmlns:p14="http://schemas.microsoft.com/office/powerpoint/2010/main" val="1648284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8"/>
          <p:cNvSpPr txBox="1">
            <a:spLocks noGrp="1"/>
          </p:cNvSpPr>
          <p:nvPr>
            <p:ph type="title"/>
          </p:nvPr>
        </p:nvSpPr>
        <p:spPr>
          <a:xfrm>
            <a:off x="247900" y="155450"/>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dirty="0"/>
              <a:t>What’s </a:t>
            </a:r>
            <a:r>
              <a:rPr lang="en-GB" i="1" dirty="0"/>
              <a:t>in</a:t>
            </a:r>
            <a:r>
              <a:rPr lang="en-GB" dirty="0"/>
              <a:t> a </a:t>
            </a:r>
            <a:r>
              <a:rPr lang="en-GB" dirty="0" err="1"/>
              <a:t>RenderDrive</a:t>
            </a:r>
            <a:r>
              <a:rPr lang="en-GB" dirty="0"/>
              <a:t>?</a:t>
            </a:r>
            <a:endParaRPr dirty="0"/>
          </a:p>
        </p:txBody>
      </p:sp>
      <p:sp>
        <p:nvSpPr>
          <p:cNvPr id="86" name="Google Shape;86;p18"/>
          <p:cNvSpPr txBox="1">
            <a:spLocks noGrp="1"/>
          </p:cNvSpPr>
          <p:nvPr>
            <p:ph type="body" idx="1"/>
          </p:nvPr>
        </p:nvSpPr>
        <p:spPr>
          <a:xfrm>
            <a:off x="2782800" y="844150"/>
            <a:ext cx="6870900" cy="4055228"/>
          </a:xfrm>
          <a:prstGeom prst="rect">
            <a:avLst/>
          </a:prstGeom>
        </p:spPr>
        <p:txBody>
          <a:bodyPr spcFirstLastPara="1" wrap="square" lIns="91425" tIns="91425" rIns="91425" bIns="91425" anchor="t" anchorCtr="0">
            <a:noAutofit/>
          </a:bodyPr>
          <a:lstStyle/>
          <a:p>
            <a:pPr marL="76200" lvl="0" indent="0" rtl="0">
              <a:spcBef>
                <a:spcPts val="1600"/>
              </a:spcBef>
              <a:spcAft>
                <a:spcPts val="0"/>
              </a:spcAft>
              <a:buSzPts val="2400"/>
              <a:buNone/>
            </a:pPr>
            <a:r>
              <a:rPr lang="en-GB" dirty="0"/>
              <a:t>Custom hardware:</a:t>
            </a:r>
          </a:p>
          <a:p>
            <a:pPr marL="533400" indent="-457200">
              <a:spcBef>
                <a:spcPts val="1600"/>
              </a:spcBef>
              <a:buSzPts val="2400"/>
            </a:pPr>
            <a:r>
              <a:rPr lang="en-GB" dirty="0"/>
              <a:t>PCI-X daughterboard</a:t>
            </a:r>
          </a:p>
          <a:p>
            <a:pPr marL="533400" indent="-457200">
              <a:spcBef>
                <a:spcPts val="1600"/>
              </a:spcBef>
              <a:buSzPts val="2400"/>
            </a:pPr>
            <a:r>
              <a:rPr lang="en-GB" dirty="0"/>
              <a:t>“RD4” : 1 SIMM / 4 AR250</a:t>
            </a:r>
            <a:br>
              <a:rPr lang="en-GB" dirty="0"/>
            </a:br>
            <a:r>
              <a:rPr lang="en-GB" sz="3200" dirty="0"/>
              <a:t>(5.1 </a:t>
            </a:r>
            <a:r>
              <a:rPr lang="en-GB" sz="3200" dirty="0" err="1"/>
              <a:t>GFlops</a:t>
            </a:r>
            <a:r>
              <a:rPr lang="en-GB" sz="3200" dirty="0"/>
              <a:t>)</a:t>
            </a:r>
          </a:p>
          <a:p>
            <a:pPr marL="533400" indent="-457200">
              <a:spcBef>
                <a:spcPts val="1600"/>
              </a:spcBef>
              <a:buSzPts val="2400"/>
            </a:pPr>
            <a:r>
              <a:rPr lang="en-GB" dirty="0"/>
              <a:t>“RD16” : 4 SIMM / 16 AR250</a:t>
            </a:r>
            <a:br>
              <a:rPr lang="en-GB" dirty="0"/>
            </a:br>
            <a:r>
              <a:rPr lang="en-GB" sz="3200" dirty="0"/>
              <a:t>(20.4 </a:t>
            </a:r>
            <a:r>
              <a:rPr lang="en-GB" sz="3200" dirty="0" err="1"/>
              <a:t>GFlops</a:t>
            </a:r>
            <a:r>
              <a:rPr lang="en-GB" sz="3200" dirty="0"/>
              <a:t>)</a:t>
            </a:r>
          </a:p>
        </p:txBody>
      </p:sp>
      <p:pic>
        <p:nvPicPr>
          <p:cNvPr id="3" name="Picture 2">
            <a:extLst>
              <a:ext uri="{FF2B5EF4-FFF2-40B4-BE49-F238E27FC236}">
                <a16:creationId xmlns:a16="http://schemas.microsoft.com/office/drawing/2014/main" id="{F50E87C2-DBD0-4B44-8B1A-1177A30B53CF}"/>
              </a:ext>
            </a:extLst>
          </p:cNvPr>
          <p:cNvPicPr>
            <a:picLocks noChangeAspect="1"/>
          </p:cNvPicPr>
          <p:nvPr/>
        </p:nvPicPr>
        <p:blipFill rotWithShape="1">
          <a:blip r:embed="rId3"/>
          <a:srcRect r="46927"/>
          <a:stretch/>
        </p:blipFill>
        <p:spPr>
          <a:xfrm>
            <a:off x="247900" y="1299733"/>
            <a:ext cx="2502958" cy="3144062"/>
          </a:xfrm>
          <a:prstGeom prst="rect">
            <a:avLst/>
          </a:prstGeom>
        </p:spPr>
      </p:pic>
    </p:spTree>
    <p:extLst>
      <p:ext uri="{BB962C8B-B14F-4D97-AF65-F5344CB8AC3E}">
        <p14:creationId xmlns:p14="http://schemas.microsoft.com/office/powerpoint/2010/main" val="1601334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6"/>
          <p:cNvSpPr/>
          <p:nvPr/>
        </p:nvSpPr>
        <p:spPr>
          <a:xfrm>
            <a:off x="2923953" y="856236"/>
            <a:ext cx="6028661" cy="2185283"/>
          </a:xfrm>
          <a:prstGeom prst="rect">
            <a:avLst/>
          </a:prstGeom>
          <a:solidFill>
            <a:srgbClr val="B7B7B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5" name="Google Shape;145;p26"/>
          <p:cNvSpPr txBox="1">
            <a:spLocks noGrp="1"/>
          </p:cNvSpPr>
          <p:nvPr>
            <p:ph type="title"/>
          </p:nvPr>
        </p:nvSpPr>
        <p:spPr>
          <a:xfrm>
            <a:off x="238075" y="154800"/>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dirty="0"/>
              <a:t>AR250 4-SIMM Module</a:t>
            </a:r>
            <a:endParaRPr dirty="0"/>
          </a:p>
        </p:txBody>
      </p:sp>
      <p:sp>
        <p:nvSpPr>
          <p:cNvPr id="146" name="Google Shape;146;p26"/>
          <p:cNvSpPr/>
          <p:nvPr/>
        </p:nvSpPr>
        <p:spPr>
          <a:xfrm>
            <a:off x="3081351" y="1007685"/>
            <a:ext cx="1363058" cy="810112"/>
          </a:xfrm>
          <a:prstGeom prst="rect">
            <a:avLst/>
          </a:prstGeom>
          <a:solidFill>
            <a:srgbClr val="3D85C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800" dirty="0">
                <a:solidFill>
                  <a:srgbClr val="FFFFFF"/>
                </a:solidFill>
              </a:rPr>
              <a:t>AR250</a:t>
            </a:r>
            <a:endParaRPr sz="2800" dirty="0">
              <a:solidFill>
                <a:srgbClr val="FFFFFF"/>
              </a:solidFill>
            </a:endParaRPr>
          </a:p>
        </p:txBody>
      </p:sp>
      <p:sp>
        <p:nvSpPr>
          <p:cNvPr id="147" name="Google Shape;147;p26"/>
          <p:cNvSpPr/>
          <p:nvPr/>
        </p:nvSpPr>
        <p:spPr>
          <a:xfrm>
            <a:off x="4523436" y="1018050"/>
            <a:ext cx="1363058" cy="810112"/>
          </a:xfrm>
          <a:prstGeom prst="rect">
            <a:avLst/>
          </a:prstGeom>
          <a:solidFill>
            <a:srgbClr val="3D85C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800">
                <a:solidFill>
                  <a:srgbClr val="FFFFFF"/>
                </a:solidFill>
              </a:rPr>
              <a:t>AR250</a:t>
            </a:r>
            <a:endParaRPr sz="2800">
              <a:solidFill>
                <a:srgbClr val="FFFFFF"/>
              </a:solidFill>
            </a:endParaRPr>
          </a:p>
        </p:txBody>
      </p:sp>
      <p:sp>
        <p:nvSpPr>
          <p:cNvPr id="148" name="Google Shape;148;p26"/>
          <p:cNvSpPr/>
          <p:nvPr/>
        </p:nvSpPr>
        <p:spPr>
          <a:xfrm>
            <a:off x="5965521" y="1018050"/>
            <a:ext cx="1363058" cy="810112"/>
          </a:xfrm>
          <a:prstGeom prst="rect">
            <a:avLst/>
          </a:prstGeom>
          <a:solidFill>
            <a:srgbClr val="3D85C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800">
                <a:solidFill>
                  <a:srgbClr val="FFFFFF"/>
                </a:solidFill>
              </a:rPr>
              <a:t>AR250</a:t>
            </a:r>
            <a:endParaRPr sz="2800">
              <a:solidFill>
                <a:srgbClr val="FFFFFF"/>
              </a:solidFill>
            </a:endParaRPr>
          </a:p>
        </p:txBody>
      </p:sp>
      <p:sp>
        <p:nvSpPr>
          <p:cNvPr id="149" name="Google Shape;149;p26"/>
          <p:cNvSpPr/>
          <p:nvPr/>
        </p:nvSpPr>
        <p:spPr>
          <a:xfrm>
            <a:off x="7407605" y="1018050"/>
            <a:ext cx="1363058" cy="810112"/>
          </a:xfrm>
          <a:prstGeom prst="rect">
            <a:avLst/>
          </a:prstGeom>
          <a:solidFill>
            <a:srgbClr val="3D85C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800" dirty="0">
                <a:solidFill>
                  <a:srgbClr val="FFFFFF"/>
                </a:solidFill>
              </a:rPr>
              <a:t>AR250</a:t>
            </a:r>
            <a:endParaRPr sz="2800" dirty="0">
              <a:solidFill>
                <a:srgbClr val="FFFFFF"/>
              </a:solidFill>
            </a:endParaRPr>
          </a:p>
        </p:txBody>
      </p:sp>
      <p:pic>
        <p:nvPicPr>
          <p:cNvPr id="150" name="Google Shape;150;p26"/>
          <p:cNvPicPr preferRelativeResize="0"/>
          <p:nvPr/>
        </p:nvPicPr>
        <p:blipFill>
          <a:blip r:embed="rId3">
            <a:alphaModFix/>
          </a:blip>
          <a:stretch>
            <a:fillRect/>
          </a:stretch>
        </p:blipFill>
        <p:spPr>
          <a:xfrm>
            <a:off x="132775" y="1109200"/>
            <a:ext cx="2698176" cy="3634724"/>
          </a:xfrm>
          <a:prstGeom prst="rect">
            <a:avLst/>
          </a:prstGeom>
          <a:noFill/>
          <a:ln>
            <a:noFill/>
          </a:ln>
        </p:spPr>
      </p:pic>
      <p:sp>
        <p:nvSpPr>
          <p:cNvPr id="151" name="Google Shape;151;p26"/>
          <p:cNvSpPr txBox="1">
            <a:spLocks noGrp="1"/>
          </p:cNvSpPr>
          <p:nvPr>
            <p:ph type="body" idx="1"/>
          </p:nvPr>
        </p:nvSpPr>
        <p:spPr>
          <a:xfrm>
            <a:off x="3137525" y="2899507"/>
            <a:ext cx="5592900" cy="1674903"/>
          </a:xfrm>
          <a:prstGeom prst="rect">
            <a:avLst/>
          </a:prstGeom>
        </p:spPr>
        <p:txBody>
          <a:bodyPr spcFirstLastPara="1" wrap="square" lIns="91425" tIns="91425" rIns="91425" bIns="91425" anchor="t" anchorCtr="0">
            <a:noAutofit/>
          </a:bodyPr>
          <a:lstStyle/>
          <a:p>
            <a:pPr marL="533400" indent="-457200">
              <a:spcBef>
                <a:spcPts val="1600"/>
              </a:spcBef>
              <a:buSzPts val="2400"/>
            </a:pPr>
            <a:r>
              <a:rPr lang="en-GB" dirty="0"/>
              <a:t>4 AR250s per SIMM</a:t>
            </a:r>
          </a:p>
          <a:p>
            <a:pPr marL="990600" lvl="1" indent="-457200">
              <a:buSzPts val="2400"/>
            </a:pPr>
            <a:r>
              <a:rPr lang="en-GB" dirty="0"/>
              <a:t>16MB SDRAM per AR250</a:t>
            </a:r>
          </a:p>
          <a:p>
            <a:pPr marL="990600" lvl="1" indent="-457200">
              <a:buSzPts val="2400"/>
            </a:pPr>
            <a:r>
              <a:rPr lang="en-GB" dirty="0" err="1"/>
              <a:t>Blinkenlights</a:t>
            </a:r>
            <a:r>
              <a:rPr lang="en-GB" dirty="0"/>
              <a:t>!</a:t>
            </a:r>
          </a:p>
        </p:txBody>
      </p:sp>
      <p:sp>
        <p:nvSpPr>
          <p:cNvPr id="10" name="Google Shape;146;p26">
            <a:extLst>
              <a:ext uri="{FF2B5EF4-FFF2-40B4-BE49-F238E27FC236}">
                <a16:creationId xmlns:a16="http://schemas.microsoft.com/office/drawing/2014/main" id="{4FB2BFB4-78E9-FC4D-A8D1-F2E2D0F32219}"/>
              </a:ext>
            </a:extLst>
          </p:cNvPr>
          <p:cNvSpPr/>
          <p:nvPr/>
        </p:nvSpPr>
        <p:spPr>
          <a:xfrm>
            <a:off x="3081351" y="1867925"/>
            <a:ext cx="1363058" cy="461481"/>
          </a:xfrm>
          <a:prstGeom prst="rect">
            <a:avLst/>
          </a:prstGeom>
          <a:solidFill>
            <a:srgbClr val="3D85C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800" dirty="0">
                <a:solidFill>
                  <a:srgbClr val="FFFFFF"/>
                </a:solidFill>
              </a:rPr>
              <a:t>RAM</a:t>
            </a:r>
            <a:endParaRPr sz="2800" dirty="0">
              <a:solidFill>
                <a:srgbClr val="FFFFFF"/>
              </a:solidFill>
            </a:endParaRPr>
          </a:p>
        </p:txBody>
      </p:sp>
      <p:sp>
        <p:nvSpPr>
          <p:cNvPr id="11" name="Google Shape;147;p26">
            <a:extLst>
              <a:ext uri="{FF2B5EF4-FFF2-40B4-BE49-F238E27FC236}">
                <a16:creationId xmlns:a16="http://schemas.microsoft.com/office/drawing/2014/main" id="{890AE501-DCA5-DB44-AEFC-4BDFF3FD045C}"/>
              </a:ext>
            </a:extLst>
          </p:cNvPr>
          <p:cNvSpPr/>
          <p:nvPr/>
        </p:nvSpPr>
        <p:spPr>
          <a:xfrm>
            <a:off x="4523436" y="1878290"/>
            <a:ext cx="1363058" cy="461481"/>
          </a:xfrm>
          <a:prstGeom prst="rect">
            <a:avLst/>
          </a:prstGeom>
          <a:solidFill>
            <a:srgbClr val="3D85C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800" dirty="0">
                <a:solidFill>
                  <a:srgbClr val="FFFFFF"/>
                </a:solidFill>
              </a:rPr>
              <a:t>RAM</a:t>
            </a:r>
            <a:endParaRPr sz="2800" dirty="0">
              <a:solidFill>
                <a:srgbClr val="FFFFFF"/>
              </a:solidFill>
            </a:endParaRPr>
          </a:p>
        </p:txBody>
      </p:sp>
      <p:sp>
        <p:nvSpPr>
          <p:cNvPr id="12" name="Google Shape;148;p26">
            <a:extLst>
              <a:ext uri="{FF2B5EF4-FFF2-40B4-BE49-F238E27FC236}">
                <a16:creationId xmlns:a16="http://schemas.microsoft.com/office/drawing/2014/main" id="{F2D6E86C-299D-3D48-9ACE-8F10AD91FA2E}"/>
              </a:ext>
            </a:extLst>
          </p:cNvPr>
          <p:cNvSpPr/>
          <p:nvPr/>
        </p:nvSpPr>
        <p:spPr>
          <a:xfrm>
            <a:off x="5965521" y="1878290"/>
            <a:ext cx="1363058" cy="461481"/>
          </a:xfrm>
          <a:prstGeom prst="rect">
            <a:avLst/>
          </a:prstGeom>
          <a:solidFill>
            <a:srgbClr val="3D85C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800" dirty="0">
                <a:solidFill>
                  <a:srgbClr val="FFFFFF"/>
                </a:solidFill>
              </a:rPr>
              <a:t>RAM</a:t>
            </a:r>
            <a:endParaRPr sz="2800" dirty="0">
              <a:solidFill>
                <a:srgbClr val="FFFFFF"/>
              </a:solidFill>
            </a:endParaRPr>
          </a:p>
        </p:txBody>
      </p:sp>
      <p:sp>
        <p:nvSpPr>
          <p:cNvPr id="13" name="Google Shape;149;p26">
            <a:extLst>
              <a:ext uri="{FF2B5EF4-FFF2-40B4-BE49-F238E27FC236}">
                <a16:creationId xmlns:a16="http://schemas.microsoft.com/office/drawing/2014/main" id="{C218ED14-1089-3A4A-8A4D-1358291AF6BD}"/>
              </a:ext>
            </a:extLst>
          </p:cNvPr>
          <p:cNvSpPr/>
          <p:nvPr/>
        </p:nvSpPr>
        <p:spPr>
          <a:xfrm>
            <a:off x="7407605" y="1878290"/>
            <a:ext cx="1363058" cy="461481"/>
          </a:xfrm>
          <a:prstGeom prst="rect">
            <a:avLst/>
          </a:prstGeom>
          <a:solidFill>
            <a:srgbClr val="3D85C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800" dirty="0">
                <a:solidFill>
                  <a:srgbClr val="FFFFFF"/>
                </a:solidFill>
              </a:rPr>
              <a:t>RAM</a:t>
            </a:r>
            <a:endParaRPr sz="2800" dirty="0">
              <a:solidFill>
                <a:srgbClr val="FFFFFF"/>
              </a:solidFill>
            </a:endParaRPr>
          </a:p>
        </p:txBody>
      </p:sp>
      <p:sp>
        <p:nvSpPr>
          <p:cNvPr id="18" name="Google Shape;146;p26">
            <a:extLst>
              <a:ext uri="{FF2B5EF4-FFF2-40B4-BE49-F238E27FC236}">
                <a16:creationId xmlns:a16="http://schemas.microsoft.com/office/drawing/2014/main" id="{58700827-4E46-6047-BC18-CAEB4381DD3F}"/>
              </a:ext>
            </a:extLst>
          </p:cNvPr>
          <p:cNvSpPr/>
          <p:nvPr/>
        </p:nvSpPr>
        <p:spPr>
          <a:xfrm>
            <a:off x="3081351" y="2383716"/>
            <a:ext cx="1363058" cy="461481"/>
          </a:xfrm>
          <a:prstGeom prst="rect">
            <a:avLst/>
          </a:prstGeom>
          <a:solidFill>
            <a:srgbClr val="3D85C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800" dirty="0">
                <a:solidFill>
                  <a:srgbClr val="FFFFFF"/>
                </a:solidFill>
              </a:rPr>
              <a:t>RAM</a:t>
            </a:r>
            <a:endParaRPr sz="2800" dirty="0">
              <a:solidFill>
                <a:srgbClr val="FFFFFF"/>
              </a:solidFill>
            </a:endParaRPr>
          </a:p>
        </p:txBody>
      </p:sp>
      <p:sp>
        <p:nvSpPr>
          <p:cNvPr id="19" name="Google Shape;147;p26">
            <a:extLst>
              <a:ext uri="{FF2B5EF4-FFF2-40B4-BE49-F238E27FC236}">
                <a16:creationId xmlns:a16="http://schemas.microsoft.com/office/drawing/2014/main" id="{031D9A86-4550-BA4F-BCEE-67E30950D741}"/>
              </a:ext>
            </a:extLst>
          </p:cNvPr>
          <p:cNvSpPr/>
          <p:nvPr/>
        </p:nvSpPr>
        <p:spPr>
          <a:xfrm>
            <a:off x="4523436" y="2394081"/>
            <a:ext cx="1363058" cy="461481"/>
          </a:xfrm>
          <a:prstGeom prst="rect">
            <a:avLst/>
          </a:prstGeom>
          <a:solidFill>
            <a:srgbClr val="3D85C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800" dirty="0">
                <a:solidFill>
                  <a:srgbClr val="FFFFFF"/>
                </a:solidFill>
              </a:rPr>
              <a:t>RAM</a:t>
            </a:r>
            <a:endParaRPr sz="2800" dirty="0">
              <a:solidFill>
                <a:srgbClr val="FFFFFF"/>
              </a:solidFill>
            </a:endParaRPr>
          </a:p>
        </p:txBody>
      </p:sp>
      <p:sp>
        <p:nvSpPr>
          <p:cNvPr id="20" name="Google Shape;148;p26">
            <a:extLst>
              <a:ext uri="{FF2B5EF4-FFF2-40B4-BE49-F238E27FC236}">
                <a16:creationId xmlns:a16="http://schemas.microsoft.com/office/drawing/2014/main" id="{AAB3E39F-B8A3-2C4B-BF6F-39327F949A99}"/>
              </a:ext>
            </a:extLst>
          </p:cNvPr>
          <p:cNvSpPr/>
          <p:nvPr/>
        </p:nvSpPr>
        <p:spPr>
          <a:xfrm>
            <a:off x="5965521" y="2394081"/>
            <a:ext cx="1363058" cy="461481"/>
          </a:xfrm>
          <a:prstGeom prst="rect">
            <a:avLst/>
          </a:prstGeom>
          <a:solidFill>
            <a:srgbClr val="3D85C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800" dirty="0">
                <a:solidFill>
                  <a:srgbClr val="FFFFFF"/>
                </a:solidFill>
              </a:rPr>
              <a:t>RAM</a:t>
            </a:r>
            <a:endParaRPr sz="2800" dirty="0">
              <a:solidFill>
                <a:srgbClr val="FFFFFF"/>
              </a:solidFill>
            </a:endParaRPr>
          </a:p>
        </p:txBody>
      </p:sp>
      <p:sp>
        <p:nvSpPr>
          <p:cNvPr id="21" name="Google Shape;149;p26">
            <a:extLst>
              <a:ext uri="{FF2B5EF4-FFF2-40B4-BE49-F238E27FC236}">
                <a16:creationId xmlns:a16="http://schemas.microsoft.com/office/drawing/2014/main" id="{8B5A4E83-2B92-1645-87E1-9D55787ADB7B}"/>
              </a:ext>
            </a:extLst>
          </p:cNvPr>
          <p:cNvSpPr/>
          <p:nvPr/>
        </p:nvSpPr>
        <p:spPr>
          <a:xfrm>
            <a:off x="7407605" y="2394081"/>
            <a:ext cx="1363058" cy="461481"/>
          </a:xfrm>
          <a:prstGeom prst="rect">
            <a:avLst/>
          </a:prstGeom>
          <a:solidFill>
            <a:srgbClr val="3D85C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800" dirty="0">
                <a:solidFill>
                  <a:srgbClr val="FFFFFF"/>
                </a:solidFill>
              </a:rPr>
              <a:t>RAM</a:t>
            </a:r>
            <a:endParaRPr sz="2800" dirty="0">
              <a:solidFill>
                <a:srgbClr val="FFFFFF"/>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6720</TotalTime>
  <Words>4831</Words>
  <Application>Microsoft Macintosh PowerPoint</Application>
  <PresentationFormat>On-screen Show (16:9)</PresentationFormat>
  <Paragraphs>461</Paragraphs>
  <Slides>48</Slides>
  <Notes>47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48</vt:i4>
      </vt:variant>
    </vt:vector>
  </HeadingPairs>
  <TitlesOfParts>
    <vt:vector size="51" baseType="lpstr">
      <vt:lpstr>Arial</vt:lpstr>
      <vt:lpstr>Consolas</vt:lpstr>
      <vt:lpstr>Simple Light</vt:lpstr>
      <vt:lpstr>Cold Chips: ART’s RenderDrive</vt:lpstr>
      <vt:lpstr>Why now?</vt:lpstr>
      <vt:lpstr>Advanced Rendering Technology</vt:lpstr>
      <vt:lpstr>Customers</vt:lpstr>
      <vt:lpstr>Why should HPG care?</vt:lpstr>
      <vt:lpstr>What’s a RenderDrive?</vt:lpstr>
      <vt:lpstr>What’s in a RenderDrive?</vt:lpstr>
      <vt:lpstr>What’s in a RenderDrive?</vt:lpstr>
      <vt:lpstr>AR250 4-SIMM Module</vt:lpstr>
      <vt:lpstr>AR250 hardware</vt:lpstr>
      <vt:lpstr>Distributed fire-and-forget</vt:lpstr>
      <vt:lpstr>AR250 ray intersection</vt:lpstr>
      <vt:lpstr>AR250 ray representation</vt:lpstr>
      <vt:lpstr>Ray selection</vt:lpstr>
      <vt:lpstr>BVH traversal: top level</vt:lpstr>
      <vt:lpstr>BVH traversal: intersection</vt:lpstr>
      <vt:lpstr>BVH traversal: compaction</vt:lpstr>
      <vt:lpstr>BVH traversal: broadcast</vt:lpstr>
      <vt:lpstr>BVH traversal: intersection</vt:lpstr>
      <vt:lpstr>BVH traversal: compaction</vt:lpstr>
      <vt:lpstr>BVH traversal: broadcast</vt:lpstr>
      <vt:lpstr>AR250 shading</vt:lpstr>
      <vt:lpstr>AR250 assembler</vt:lpstr>
      <vt:lpstr>AR250 shader outputs</vt:lpstr>
      <vt:lpstr>Ray shading order (I think)</vt:lpstr>
      <vt:lpstr>Post-processing</vt:lpstr>
      <vt:lpstr>API: Geometry</vt:lpstr>
      <vt:lpstr>Software: Shaders</vt:lpstr>
      <vt:lpstr>Fire and forget conversion: constant()</vt:lpstr>
      <vt:lpstr>Fire and forget conversion: tracing</vt:lpstr>
      <vt:lpstr>Illuminance callback conversion</vt:lpstr>
      <vt:lpstr>Illuminance callback conversion</vt:lpstr>
      <vt:lpstr>Ray management</vt:lpstr>
      <vt:lpstr>Gallery: Tiddlywinks!</vt:lpstr>
      <vt:lpstr>Gallery: Tiddlywinks!</vt:lpstr>
      <vt:lpstr>Difficulties</vt:lpstr>
      <vt:lpstr>RenderMan oddities</vt:lpstr>
      <vt:lpstr>Performance</vt:lpstr>
      <vt:lpstr>Problems</vt:lpstr>
      <vt:lpstr>ARx50 Processor Roadmap</vt:lpstr>
      <vt:lpstr>ARTvps PURE  P1800</vt:lpstr>
      <vt:lpstr>Later RenderDrives</vt:lpstr>
      <vt:lpstr>ART today</vt:lpstr>
      <vt:lpstr>Thanks</vt:lpstr>
      <vt:lpstr>Supplemental</vt:lpstr>
      <vt:lpstr>Texturing</vt:lpstr>
      <vt:lpstr>Fire and forget rays</vt:lpstr>
      <vt:lpstr>Fire and forget rays</vt:lpstr>
    </vt:vector>
  </TitlesOfParts>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Cold Chips: ART’s RenderDrive</dc:title>
  <cp:lastModifiedBy>Andrew Garrard</cp:lastModifiedBy>
  <cp:revision>170</cp:revision>
  <dcterms:modified xsi:type="dcterms:W3CDTF">2018-08-13T00:01:22Z</dcterms:modified>
</cp:coreProperties>
</file>