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6" r:id="rId2"/>
    <p:sldId id="269" r:id="rId3"/>
    <p:sldId id="270" r:id="rId4"/>
    <p:sldId id="268" r:id="rId5"/>
    <p:sldId id="259" r:id="rId6"/>
    <p:sldId id="271" r:id="rId7"/>
    <p:sldId id="275" r:id="rId8"/>
    <p:sldId id="264" r:id="rId9"/>
    <p:sldId id="272" r:id="rId10"/>
    <p:sldId id="265" r:id="rId11"/>
    <p:sldId id="278" r:id="rId12"/>
    <p:sldId id="277" r:id="rId13"/>
    <p:sldId id="282" r:id="rId14"/>
    <p:sldId id="283" r:id="rId15"/>
    <p:sldId id="284" r:id="rId16"/>
    <p:sldId id="285" r:id="rId17"/>
    <p:sldId id="286" r:id="rId18"/>
    <p:sldId id="287" r:id="rId19"/>
    <p:sldId id="288" r:id="rId20"/>
    <p:sldId id="260" r:id="rId21"/>
    <p:sldId id="291" r:id="rId22"/>
    <p:sldId id="289" r:id="rId23"/>
    <p:sldId id="290" r:id="rId24"/>
    <p:sldId id="292" r:id="rId25"/>
    <p:sldId id="293" r:id="rId26"/>
    <p:sldId id="294" r:id="rId27"/>
    <p:sldId id="295" r:id="rId28"/>
    <p:sldId id="296" r:id="rId29"/>
    <p:sldId id="297" r:id="rId30"/>
    <p:sldId id="298" r:id="rId31"/>
    <p:sldId id="299" r:id="rId32"/>
    <p:sldId id="300" r:id="rId33"/>
    <p:sldId id="263" r:id="rId34"/>
    <p:sldId id="305" r:id="rId35"/>
    <p:sldId id="306" r:id="rId36"/>
    <p:sldId id="261" r:id="rId37"/>
    <p:sldId id="262" r:id="rId38"/>
    <p:sldId id="274" r:id="rId39"/>
  </p:sldIdLst>
  <p:sldSz cx="762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1F11"/>
    <a:srgbClr val="A648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65294" autoAdjust="0"/>
  </p:normalViewPr>
  <p:slideViewPr>
    <p:cSldViewPr snapToGrid="0">
      <p:cViewPr varScale="1">
        <p:scale>
          <a:sx n="66" d="100"/>
          <a:sy n="66" d="100"/>
        </p:scale>
        <p:origin x="2358"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23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A7C84A-772C-4E7B-BC20-6EE800F95542}" type="datetimeFigureOut">
              <a:rPr lang="en-US" smtClean="0"/>
              <a:t>8/11/2018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E56BFA-21D1-4AFA-ABF3-24075E82A813}" type="slidenum">
              <a:rPr lang="en-US" smtClean="0"/>
              <a:t>‹#›</a:t>
            </a:fld>
            <a:endParaRPr lang="en-US"/>
          </a:p>
        </p:txBody>
      </p:sp>
    </p:spTree>
    <p:extLst>
      <p:ext uri="{BB962C8B-B14F-4D97-AF65-F5344CB8AC3E}">
        <p14:creationId xmlns:p14="http://schemas.microsoft.com/office/powerpoint/2010/main" val="729485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13477-867D-4382-AB21-FC62C39BB37E}" type="datetimeFigureOut">
              <a:rPr lang="en-US" smtClean="0"/>
              <a:t>8/11/2018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92685-4018-4B33-8395-B1E9BD96029B}" type="slidenum">
              <a:rPr lang="en-US" smtClean="0"/>
              <a:t>‹#›</a:t>
            </a:fld>
            <a:endParaRPr lang="en-US"/>
          </a:p>
        </p:txBody>
      </p:sp>
    </p:spTree>
    <p:extLst>
      <p:ext uri="{BB962C8B-B14F-4D97-AF65-F5344CB8AC3E}">
        <p14:creationId xmlns:p14="http://schemas.microsoft.com/office/powerpoint/2010/main" val="338058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92685-4018-4B33-8395-B1E9BD96029B}" type="slidenum">
              <a:rPr lang="en-US" smtClean="0"/>
              <a:t>2</a:t>
            </a:fld>
            <a:endParaRPr lang="en-US"/>
          </a:p>
        </p:txBody>
      </p:sp>
    </p:spTree>
    <p:extLst>
      <p:ext uri="{BB962C8B-B14F-4D97-AF65-F5344CB8AC3E}">
        <p14:creationId xmlns:p14="http://schemas.microsoft.com/office/powerpoint/2010/main" val="363633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66AF78-E1FF-4CDF-843C-F2DECEE6CBD1}" type="slidenum">
              <a:rPr lang="en-US" altLang="en-US"/>
              <a:pPr eaLnBrk="1" hangingPunct="1"/>
              <a:t>9</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lnSpc>
                <a:spcPct val="90000"/>
              </a:lnSpc>
            </a:pPr>
            <a:r>
              <a:rPr lang="en-US" altLang="en-US" sz="1000" smtClean="0"/>
              <a:t>Due to the complex shape of the trilinear interpolation isosurface, the most common way to check the accuracy of the extracted isosurface mesh in representing the trilinear interpolation isosurface has been to use visual comparison. </a:t>
            </a:r>
          </a:p>
          <a:p>
            <a:pPr eaLnBrk="1" hangingPunct="1">
              <a:lnSpc>
                <a:spcPct val="90000"/>
              </a:lnSpc>
            </a:pPr>
            <a:endParaRPr lang="en-US" altLang="en-US" sz="1000" smtClean="0"/>
          </a:p>
          <a:p>
            <a:pPr eaLnBrk="1" hangingPunct="1">
              <a:lnSpc>
                <a:spcPct val="90000"/>
              </a:lnSpc>
            </a:pPr>
            <a:r>
              <a:rPr lang="en-US" altLang="en-US" sz="1000" smtClean="0"/>
              <a:t>Visual examination can allow evaluation of smoothness and maintaining of the notable shape features.</a:t>
            </a:r>
          </a:p>
          <a:p>
            <a:pPr eaLnBrk="1" hangingPunct="1">
              <a:lnSpc>
                <a:spcPct val="90000"/>
              </a:lnSpc>
            </a:pPr>
            <a:endParaRPr lang="en-US" altLang="en-US" sz="1000" smtClean="0"/>
          </a:p>
          <a:p>
            <a:pPr eaLnBrk="1" hangingPunct="1">
              <a:lnSpc>
                <a:spcPct val="90000"/>
              </a:lnSpc>
            </a:pPr>
            <a:r>
              <a:rPr lang="en-US" altLang="en-US" sz="1000" smtClean="0"/>
              <a:t>Often a high resolution triangular mesh serves as the reference of the trilinear interpolation isosurface. </a:t>
            </a:r>
          </a:p>
          <a:p>
            <a:pPr eaLnBrk="1" hangingPunct="1">
              <a:lnSpc>
                <a:spcPct val="90000"/>
              </a:lnSpc>
            </a:pPr>
            <a:r>
              <a:rPr lang="en-US" altLang="en-US" sz="1000" smtClean="0"/>
              <a:t>In this situation, this problem becomes comparing two meshes. </a:t>
            </a:r>
          </a:p>
          <a:p>
            <a:pPr eaLnBrk="1" hangingPunct="1">
              <a:lnSpc>
                <a:spcPct val="90000"/>
              </a:lnSpc>
            </a:pPr>
            <a:endParaRPr lang="en-US" altLang="en-US" sz="1000" smtClean="0"/>
          </a:p>
          <a:p>
            <a:pPr eaLnBrk="1" hangingPunct="1">
              <a:lnSpc>
                <a:spcPct val="90000"/>
              </a:lnSpc>
            </a:pPr>
            <a:r>
              <a:rPr lang="en-US" altLang="en-US" sz="1000" smtClean="0"/>
              <a:t>Thus, measures related to the closeness of the meshes including global geometric metrics and distance-based metrics.</a:t>
            </a:r>
          </a:p>
          <a:p>
            <a:pPr eaLnBrk="1" hangingPunct="1">
              <a:lnSpc>
                <a:spcPct val="90000"/>
              </a:lnSpc>
            </a:pPr>
            <a:endParaRPr lang="en-US" altLang="en-US" sz="1000" smtClean="0"/>
          </a:p>
          <a:p>
            <a:pPr eaLnBrk="1" hangingPunct="1">
              <a:lnSpc>
                <a:spcPct val="90000"/>
              </a:lnSpc>
            </a:pPr>
            <a:r>
              <a:rPr lang="en-US" altLang="en-US" sz="1000" smtClean="0"/>
              <a:t>Examples of global geometric metrics are isosurface surface area and volume inside the isosurface. </a:t>
            </a:r>
          </a:p>
          <a:p>
            <a:pPr eaLnBrk="1" hangingPunct="1">
              <a:lnSpc>
                <a:spcPct val="90000"/>
              </a:lnSpc>
            </a:pPr>
            <a:r>
              <a:rPr lang="en-US" altLang="en-US" sz="1000" smtClean="0"/>
              <a:t>However, such metrics don’t well-measure local deviation of meshes. </a:t>
            </a:r>
          </a:p>
          <a:p>
            <a:pPr eaLnBrk="1" hangingPunct="1">
              <a:lnSpc>
                <a:spcPct val="90000"/>
              </a:lnSpc>
            </a:pPr>
            <a:r>
              <a:rPr lang="en-US" altLang="en-US" sz="1000" smtClean="0"/>
              <a:t>For example, these two figures show cut away views of surface A and surface B.</a:t>
            </a:r>
          </a:p>
          <a:p>
            <a:pPr eaLnBrk="1" hangingPunct="1">
              <a:lnSpc>
                <a:spcPct val="90000"/>
              </a:lnSpc>
            </a:pPr>
            <a:endParaRPr lang="en-US" altLang="en-US" sz="1000" smtClean="0"/>
          </a:p>
          <a:p>
            <a:pPr eaLnBrk="1" hangingPunct="1">
              <a:lnSpc>
                <a:spcPct val="90000"/>
              </a:lnSpc>
            </a:pPr>
            <a:r>
              <a:rPr lang="en-US" altLang="en-US" sz="1000" smtClean="0"/>
              <a:t>Surfaces </a:t>
            </a:r>
            <a:r>
              <a:rPr lang="en-US" altLang="en-US" sz="1000" i="1" smtClean="0"/>
              <a:t>A </a:t>
            </a:r>
            <a:r>
              <a:rPr lang="en-US" altLang="en-US" sz="1000" smtClean="0"/>
              <a:t>and </a:t>
            </a:r>
            <a:r>
              <a:rPr lang="en-US" altLang="en-US" sz="1000" i="1" smtClean="0"/>
              <a:t>B </a:t>
            </a:r>
            <a:r>
              <a:rPr lang="en-US" altLang="en-US" sz="1000" smtClean="0"/>
              <a:t>have the same boundary size and they enclose</a:t>
            </a:r>
          </a:p>
          <a:p>
            <a:pPr eaLnBrk="1" hangingPunct="1">
              <a:lnSpc>
                <a:spcPct val="90000"/>
              </a:lnSpc>
            </a:pPr>
            <a:r>
              <a:rPr lang="en-US" altLang="en-US" sz="1000" smtClean="0"/>
              <a:t>the same amount of space in both figures. However, the measures here fail to differentiate that the</a:t>
            </a:r>
          </a:p>
          <a:p>
            <a:pPr eaLnBrk="1" hangingPunct="1">
              <a:lnSpc>
                <a:spcPct val="90000"/>
              </a:lnSpc>
            </a:pPr>
            <a:r>
              <a:rPr lang="en-US" altLang="en-US" sz="1000" smtClean="0"/>
              <a:t>two surfaces has more similar boundaries in the left figure than in the right one. </a:t>
            </a:r>
          </a:p>
          <a:p>
            <a:pPr eaLnBrk="1" hangingPunct="1">
              <a:lnSpc>
                <a:spcPct val="90000"/>
              </a:lnSpc>
            </a:pPr>
            <a:endParaRPr lang="en-US" altLang="en-US" sz="1000" smtClean="0"/>
          </a:p>
          <a:p>
            <a:pPr eaLnBrk="1" hangingPunct="1">
              <a:lnSpc>
                <a:spcPct val="90000"/>
              </a:lnSpc>
            </a:pPr>
            <a:endParaRPr lang="en-US" altLang="en-US" sz="1000" smtClean="0"/>
          </a:p>
          <a:p>
            <a:pPr eaLnBrk="1" hangingPunct="1">
              <a:lnSpc>
                <a:spcPct val="90000"/>
              </a:lnSpc>
            </a:pPr>
            <a:endParaRPr lang="en-US" altLang="en-US" sz="1000" smtClean="0"/>
          </a:p>
          <a:p>
            <a:pPr eaLnBrk="1" hangingPunct="1">
              <a:lnSpc>
                <a:spcPct val="90000"/>
              </a:lnSpc>
            </a:pPr>
            <a:endParaRPr lang="en-US" altLang="en-US" sz="1000" smtClean="0"/>
          </a:p>
          <a:p>
            <a:pPr eaLnBrk="1" hangingPunct="1">
              <a:lnSpc>
                <a:spcPct val="90000"/>
              </a:lnSpc>
            </a:pPr>
            <a:endParaRPr lang="en-US" altLang="en-US" sz="1000" smtClean="0"/>
          </a:p>
        </p:txBody>
      </p:sp>
    </p:spTree>
    <p:extLst>
      <p:ext uri="{BB962C8B-B14F-4D97-AF65-F5344CB8AC3E}">
        <p14:creationId xmlns:p14="http://schemas.microsoft.com/office/powerpoint/2010/main" val="193509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92685-4018-4B33-8395-B1E9BD96029B}" type="slidenum">
              <a:rPr lang="en-US" smtClean="0"/>
              <a:t>12</a:t>
            </a:fld>
            <a:endParaRPr lang="en-US"/>
          </a:p>
        </p:txBody>
      </p:sp>
    </p:spTree>
    <p:extLst>
      <p:ext uri="{BB962C8B-B14F-4D97-AF65-F5344CB8AC3E}">
        <p14:creationId xmlns:p14="http://schemas.microsoft.com/office/powerpoint/2010/main" val="41125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92685-4018-4B33-8395-B1E9BD96029B}" type="slidenum">
              <a:rPr lang="en-US" smtClean="0"/>
              <a:t>14</a:t>
            </a:fld>
            <a:endParaRPr lang="en-US"/>
          </a:p>
        </p:txBody>
      </p:sp>
    </p:spTree>
    <p:extLst>
      <p:ext uri="{BB962C8B-B14F-4D97-AF65-F5344CB8AC3E}">
        <p14:creationId xmlns:p14="http://schemas.microsoft.com/office/powerpoint/2010/main" val="203955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92685-4018-4B33-8395-B1E9BD96029B}" type="slidenum">
              <a:rPr lang="en-US" smtClean="0"/>
              <a:t>15</a:t>
            </a:fld>
            <a:endParaRPr lang="en-US"/>
          </a:p>
        </p:txBody>
      </p:sp>
    </p:spTree>
    <p:extLst>
      <p:ext uri="{BB962C8B-B14F-4D97-AF65-F5344CB8AC3E}">
        <p14:creationId xmlns:p14="http://schemas.microsoft.com/office/powerpoint/2010/main" val="19819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92685-4018-4B33-8395-B1E9BD96029B}" type="slidenum">
              <a:rPr lang="en-US" smtClean="0"/>
              <a:t>16</a:t>
            </a:fld>
            <a:endParaRPr lang="en-US"/>
          </a:p>
        </p:txBody>
      </p:sp>
    </p:spTree>
    <p:extLst>
      <p:ext uri="{BB962C8B-B14F-4D97-AF65-F5344CB8AC3E}">
        <p14:creationId xmlns:p14="http://schemas.microsoft.com/office/powerpoint/2010/main" val="14405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92685-4018-4B33-8395-B1E9BD96029B}" type="slidenum">
              <a:rPr lang="en-US" smtClean="0"/>
              <a:t>17</a:t>
            </a:fld>
            <a:endParaRPr lang="en-US"/>
          </a:p>
        </p:txBody>
      </p:sp>
    </p:spTree>
    <p:extLst>
      <p:ext uri="{BB962C8B-B14F-4D97-AF65-F5344CB8AC3E}">
        <p14:creationId xmlns:p14="http://schemas.microsoft.com/office/powerpoint/2010/main" val="377577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92685-4018-4B33-8395-B1E9BD96029B}" type="slidenum">
              <a:rPr lang="en-US" smtClean="0"/>
              <a:t>18</a:t>
            </a:fld>
            <a:endParaRPr lang="en-US"/>
          </a:p>
        </p:txBody>
      </p:sp>
    </p:spTree>
    <p:extLst>
      <p:ext uri="{BB962C8B-B14F-4D97-AF65-F5344CB8AC3E}">
        <p14:creationId xmlns:p14="http://schemas.microsoft.com/office/powerpoint/2010/main" val="396638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92685-4018-4B33-8395-B1E9BD96029B}" type="slidenum">
              <a:rPr lang="en-US" smtClean="0"/>
              <a:t>19</a:t>
            </a:fld>
            <a:endParaRPr lang="en-US"/>
          </a:p>
        </p:txBody>
      </p:sp>
    </p:spTree>
    <p:extLst>
      <p:ext uri="{BB962C8B-B14F-4D97-AF65-F5344CB8AC3E}">
        <p14:creationId xmlns:p14="http://schemas.microsoft.com/office/powerpoint/2010/main" val="3796570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gradFill>
          <a:gsLst>
            <a:gs pos="0">
              <a:schemeClr val="accent3">
                <a:lumMod val="5000"/>
                <a:lumOff val="95000"/>
              </a:schemeClr>
            </a:gs>
            <a:gs pos="100000">
              <a:schemeClr val="accent3">
                <a:lumMod val="45000"/>
                <a:lumOff val="55000"/>
              </a:schemeClr>
            </a:gs>
            <a:gs pos="0">
              <a:srgbClr val="F5F5F5"/>
            </a:gs>
            <a:gs pos="90000">
              <a:srgbClr val="DEDEDE">
                <a:lumMod val="12000"/>
                <a:lumOff val="88000"/>
              </a:srgbClr>
            </a:gs>
            <a:gs pos="10000">
              <a:schemeClr val="accent3">
                <a:lumMod val="0"/>
                <a:lumOff val="100000"/>
              </a:schemeClr>
            </a:gs>
            <a:gs pos="100000">
              <a:schemeClr val="accent3">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23875" y="1371600"/>
            <a:ext cx="6572250" cy="362611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381625" y="5296960"/>
            <a:ext cx="1714500" cy="304271"/>
          </a:xfrm>
        </p:spPr>
        <p:txBody>
          <a:bodyPr/>
          <a:lstStyle/>
          <a:p>
            <a:fld id="{DE4B53AE-7694-4D6E-8A83-C139024B91EA}" type="datetime1">
              <a:rPr lang="en-US" smtClean="0"/>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23875" y="5296959"/>
            <a:ext cx="1714500" cy="304271"/>
          </a:xfrm>
        </p:spPr>
        <p:txBody>
          <a:bodyPr/>
          <a:lstStyle>
            <a:lvl1pPr algn="l">
              <a:defRPr/>
            </a:lvl1pPr>
          </a:lstStyle>
          <a:p>
            <a:fld id="{ABA2FAB4-51B0-4016-BBA1-8E65C922DB4A}"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7880" y="0"/>
            <a:ext cx="1714286" cy="800000"/>
          </a:xfrm>
          <a:prstGeom prst="rect">
            <a:avLst/>
          </a:prstGeom>
        </p:spPr>
      </p:pic>
    </p:spTree>
    <p:extLst>
      <p:ext uri="{BB962C8B-B14F-4D97-AF65-F5344CB8AC3E}">
        <p14:creationId xmlns:p14="http://schemas.microsoft.com/office/powerpoint/2010/main" val="24941129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DF3CB-2C0D-4071-9F84-D1D91ED8725D}" type="datetime1">
              <a:rPr lang="en-US" smtClean="0"/>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2FAB4-51B0-4016-BBA1-8E65C922DB4A}" type="slidenum">
              <a:rPr lang="en-US" smtClean="0"/>
              <a:t>‹#›</a:t>
            </a:fld>
            <a:endParaRPr lang="en-US"/>
          </a:p>
        </p:txBody>
      </p:sp>
    </p:spTree>
    <p:extLst>
      <p:ext uri="{BB962C8B-B14F-4D97-AF65-F5344CB8AC3E}">
        <p14:creationId xmlns:p14="http://schemas.microsoft.com/office/powerpoint/2010/main" val="136496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53063" y="304271"/>
            <a:ext cx="1643063"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23875" y="304271"/>
            <a:ext cx="4833938"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4926E-EE26-4720-91BD-CEBD44766F7D}" type="datetime1">
              <a:rPr lang="en-US" smtClean="0"/>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2FAB4-51B0-4016-BBA1-8E65C922DB4A}" type="slidenum">
              <a:rPr lang="en-US" smtClean="0"/>
              <a:t>‹#›</a:t>
            </a:fld>
            <a:endParaRPr lang="en-US"/>
          </a:p>
        </p:txBody>
      </p:sp>
    </p:spTree>
    <p:extLst>
      <p:ext uri="{BB962C8B-B14F-4D97-AF65-F5344CB8AC3E}">
        <p14:creationId xmlns:p14="http://schemas.microsoft.com/office/powerpoint/2010/main" val="119160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865"/>
            <a:ext cx="6858000"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33500"/>
            <a:ext cx="33655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0" y="1333500"/>
            <a:ext cx="33655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VG’08</a:t>
            </a:r>
          </a:p>
        </p:txBody>
      </p:sp>
      <p:sp>
        <p:nvSpPr>
          <p:cNvPr id="6" name="Rectangle 5"/>
          <p:cNvSpPr>
            <a:spLocks noGrp="1" noChangeArrowheads="1"/>
          </p:cNvSpPr>
          <p:nvPr>
            <p:ph type="ftr" sz="quarter" idx="11"/>
          </p:nvPr>
        </p:nvSpPr>
        <p:spPr>
          <a:ln/>
        </p:spPr>
        <p:txBody>
          <a:bodyPr/>
          <a:lstStyle>
            <a:lvl1pPr>
              <a:defRPr/>
            </a:lvl1pPr>
          </a:lstStyle>
          <a:p>
            <a:fld id="{0360CC40-0353-448C-8EBA-44431557F4A3}" type="slidenum">
              <a:rPr lang="en-US" altLang="en-US"/>
              <a:pPr/>
              <a:t>‹#›</a:t>
            </a:fld>
            <a:endParaRPr lang="en-US" altLang="en-US" sz="1167">
              <a:solidFill>
                <a:schemeClr val="tx1"/>
              </a:solidFill>
            </a:endParaRPr>
          </a:p>
        </p:txBody>
      </p:sp>
    </p:spTree>
    <p:extLst>
      <p:ext uri="{BB962C8B-B14F-4D97-AF65-F5344CB8AC3E}">
        <p14:creationId xmlns:p14="http://schemas.microsoft.com/office/powerpoint/2010/main" val="239066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accent3">
                <a:lumMod val="5000"/>
                <a:lumOff val="95000"/>
              </a:schemeClr>
            </a:gs>
            <a:gs pos="100000">
              <a:schemeClr val="accent3">
                <a:lumMod val="45000"/>
                <a:lumOff val="55000"/>
              </a:schemeClr>
            </a:gs>
            <a:gs pos="0">
              <a:srgbClr val="F5F5F5"/>
            </a:gs>
            <a:gs pos="90000">
              <a:srgbClr val="DEDEDE">
                <a:lumMod val="12000"/>
                <a:lumOff val="88000"/>
              </a:srgbClr>
            </a:gs>
            <a:gs pos="10000">
              <a:schemeClr val="accent3">
                <a:lumMod val="0"/>
                <a:lumOff val="100000"/>
              </a:schemeClr>
            </a:gs>
            <a:gs pos="100000">
              <a:schemeClr val="accent3">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0" y="935302"/>
            <a:ext cx="6477000" cy="1989667"/>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952500" y="3001698"/>
            <a:ext cx="5715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AD1454-0601-423D-899B-0460AF608A8B}" type="datetime1">
              <a:rPr lang="en-US" smtClean="0"/>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2FAB4-51B0-4016-BBA1-8E65C922DB4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0"/>
            <a:ext cx="7620000" cy="56515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7880" y="0"/>
            <a:ext cx="1714286" cy="800000"/>
          </a:xfrm>
          <a:prstGeom prst="rect">
            <a:avLst/>
          </a:prstGeom>
        </p:spPr>
      </p:pic>
    </p:spTree>
    <p:extLst>
      <p:ext uri="{BB962C8B-B14F-4D97-AF65-F5344CB8AC3E}">
        <p14:creationId xmlns:p14="http://schemas.microsoft.com/office/powerpoint/2010/main" val="262888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chemeClr val="accent3">
                <a:lumMod val="5000"/>
                <a:lumOff val="95000"/>
              </a:schemeClr>
            </a:gs>
            <a:gs pos="100000">
              <a:schemeClr val="accent3">
                <a:lumMod val="45000"/>
                <a:lumOff val="55000"/>
              </a:schemeClr>
            </a:gs>
            <a:gs pos="0">
              <a:srgbClr val="F5F5F5"/>
            </a:gs>
            <a:gs pos="90000">
              <a:srgbClr val="DEDEDE">
                <a:lumMod val="12000"/>
                <a:lumOff val="88000"/>
              </a:srgbClr>
            </a:gs>
            <a:gs pos="10000">
              <a:schemeClr val="accent3">
                <a:lumMod val="0"/>
                <a:lumOff val="100000"/>
              </a:schemeClr>
            </a:gs>
            <a:gs pos="100000">
              <a:schemeClr val="accent3">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907" y="1424783"/>
            <a:ext cx="657225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519907" y="3824554"/>
            <a:ext cx="6572250" cy="1250156"/>
          </a:xfrm>
        </p:spPr>
        <p:txBody>
          <a:bodyPr/>
          <a:lstStyle>
            <a:lvl1pPr marL="0" indent="0">
              <a:buNone/>
              <a:defRPr sz="2000">
                <a:solidFill>
                  <a:schemeClr val="tx1"/>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4643" y="5296960"/>
            <a:ext cx="1714500" cy="304271"/>
          </a:xfrm>
        </p:spPr>
        <p:txBody>
          <a:bodyPr/>
          <a:lstStyle/>
          <a:p>
            <a:fld id="{C25423C5-D472-4B62-9315-565E93DB1C3E}" type="datetime1">
              <a:rPr lang="en-US" smtClean="0"/>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00857" y="5288495"/>
            <a:ext cx="1714500" cy="304271"/>
          </a:xfrm>
        </p:spPr>
        <p:txBody>
          <a:bodyPr/>
          <a:lstStyle>
            <a:lvl1pPr algn="l">
              <a:defRPr/>
            </a:lvl1pPr>
          </a:lstStyle>
          <a:p>
            <a:fld id="{ABA2FAB4-51B0-4016-BBA1-8E65C922DB4A}"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7880" y="0"/>
            <a:ext cx="1714286" cy="800000"/>
          </a:xfrm>
          <a:prstGeom prst="rect">
            <a:avLst/>
          </a:prstGeom>
        </p:spPr>
      </p:pic>
    </p:spTree>
    <p:extLst>
      <p:ext uri="{BB962C8B-B14F-4D97-AF65-F5344CB8AC3E}">
        <p14:creationId xmlns:p14="http://schemas.microsoft.com/office/powerpoint/2010/main" val="5608568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3875" y="1521354"/>
            <a:ext cx="32385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57625" y="1521354"/>
            <a:ext cx="32385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251858-9A43-4DDB-A705-46013C3F7383}" type="datetime1">
              <a:rPr lang="en-US" smtClean="0"/>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2FAB4-51B0-4016-BBA1-8E65C922DB4A}" type="slidenum">
              <a:rPr lang="en-US" smtClean="0"/>
              <a:t>‹#›</a:t>
            </a:fld>
            <a:endParaRPr lang="en-US"/>
          </a:p>
        </p:txBody>
      </p:sp>
    </p:spTree>
    <p:extLst>
      <p:ext uri="{BB962C8B-B14F-4D97-AF65-F5344CB8AC3E}">
        <p14:creationId xmlns:p14="http://schemas.microsoft.com/office/powerpoint/2010/main" val="178338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4867" y="304272"/>
            <a:ext cx="657225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4868" y="1400969"/>
            <a:ext cx="3223617"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524868" y="2087563"/>
            <a:ext cx="3223617"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57625" y="1400969"/>
            <a:ext cx="323949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3857625" y="2087563"/>
            <a:ext cx="3239493"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25D905-C358-485C-BEC8-0956A6229416}" type="datetime1">
              <a:rPr lang="en-US" smtClean="0"/>
              <a:t>8/11/2018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2FAB4-51B0-4016-BBA1-8E65C922DB4A}" type="slidenum">
              <a:rPr lang="en-US" smtClean="0"/>
              <a:t>‹#›</a:t>
            </a:fld>
            <a:endParaRPr lang="en-US"/>
          </a:p>
        </p:txBody>
      </p:sp>
    </p:spTree>
    <p:extLst>
      <p:ext uri="{BB962C8B-B14F-4D97-AF65-F5344CB8AC3E}">
        <p14:creationId xmlns:p14="http://schemas.microsoft.com/office/powerpoint/2010/main" val="37970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gradFill>
          <a:gsLst>
            <a:gs pos="0">
              <a:schemeClr val="accent3">
                <a:lumMod val="5000"/>
                <a:lumOff val="95000"/>
              </a:schemeClr>
            </a:gs>
            <a:gs pos="100000">
              <a:schemeClr val="accent3">
                <a:lumMod val="45000"/>
                <a:lumOff val="55000"/>
              </a:schemeClr>
            </a:gs>
            <a:gs pos="0">
              <a:srgbClr val="F5F5F5"/>
            </a:gs>
            <a:gs pos="90000">
              <a:srgbClr val="DEDEDE">
                <a:lumMod val="12000"/>
                <a:lumOff val="88000"/>
              </a:srgbClr>
            </a:gs>
            <a:gs pos="10000">
              <a:schemeClr val="accent3">
                <a:lumMod val="0"/>
                <a:lumOff val="100000"/>
              </a:schemeClr>
            </a:gs>
            <a:gs pos="100000">
              <a:schemeClr val="accent3">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A10ECD6-B210-4851-9D4A-740387D54300}" type="datetime1">
              <a:rPr lang="en-US" smtClean="0"/>
              <a:t>8/11/2018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2FAB4-51B0-4016-BBA1-8E65C922DB4A}"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7880" y="0"/>
            <a:ext cx="1714286" cy="800000"/>
          </a:xfrm>
          <a:prstGeom prst="rect">
            <a:avLst/>
          </a:prstGeom>
        </p:spPr>
      </p:pic>
    </p:spTree>
    <p:extLst>
      <p:ext uri="{BB962C8B-B14F-4D97-AF65-F5344CB8AC3E}">
        <p14:creationId xmlns:p14="http://schemas.microsoft.com/office/powerpoint/2010/main" val="4645410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gradFill>
          <a:gsLst>
            <a:gs pos="0">
              <a:schemeClr val="accent3">
                <a:lumMod val="5000"/>
                <a:lumOff val="95000"/>
              </a:schemeClr>
            </a:gs>
            <a:gs pos="100000">
              <a:schemeClr val="accent3">
                <a:lumMod val="45000"/>
                <a:lumOff val="55000"/>
              </a:schemeClr>
            </a:gs>
            <a:gs pos="0">
              <a:srgbClr val="F5F5F5"/>
            </a:gs>
            <a:gs pos="90000">
              <a:srgbClr val="DEDEDE">
                <a:lumMod val="12000"/>
                <a:lumOff val="88000"/>
              </a:srgbClr>
            </a:gs>
            <a:gs pos="10000">
              <a:schemeClr val="accent3">
                <a:lumMod val="0"/>
                <a:lumOff val="100000"/>
              </a:schemeClr>
            </a:gs>
            <a:gs pos="100000">
              <a:schemeClr val="accent3">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76875" y="5296959"/>
            <a:ext cx="1714500" cy="304271"/>
          </a:xfrm>
        </p:spPr>
        <p:txBody>
          <a:bodyPr/>
          <a:lstStyle/>
          <a:p>
            <a:fld id="{30FD398F-234D-4D5F-B097-F16CA3B1E40E}" type="datetime1">
              <a:rPr lang="en-US" smtClean="0"/>
              <a:t>8/11/2018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8625" y="5296959"/>
            <a:ext cx="1714500" cy="304271"/>
          </a:xfrm>
        </p:spPr>
        <p:txBody>
          <a:bodyPr/>
          <a:lstStyle>
            <a:lvl1pPr algn="l">
              <a:defRPr/>
            </a:lvl1pPr>
          </a:lstStyle>
          <a:p>
            <a:fld id="{ABA2FAB4-51B0-4016-BBA1-8E65C922DB4A}"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7880" y="0"/>
            <a:ext cx="1714286" cy="800000"/>
          </a:xfrm>
          <a:prstGeom prst="rect">
            <a:avLst/>
          </a:prstGeom>
        </p:spPr>
      </p:pic>
    </p:spTree>
    <p:extLst>
      <p:ext uri="{BB962C8B-B14F-4D97-AF65-F5344CB8AC3E}">
        <p14:creationId xmlns:p14="http://schemas.microsoft.com/office/powerpoint/2010/main" val="32622722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4868" y="381000"/>
            <a:ext cx="2457648"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3239493" y="822856"/>
            <a:ext cx="3857625"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4868" y="1714500"/>
            <a:ext cx="2457648"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D2E58747-04FE-4E17-9130-90198FC8F06A}" type="datetime1">
              <a:rPr lang="en-US" smtClean="0"/>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2FAB4-51B0-4016-BBA1-8E65C922DB4A}" type="slidenum">
              <a:rPr lang="en-US" smtClean="0"/>
              <a:t>‹#›</a:t>
            </a:fld>
            <a:endParaRPr lang="en-US"/>
          </a:p>
        </p:txBody>
      </p:sp>
    </p:spTree>
    <p:extLst>
      <p:ext uri="{BB962C8B-B14F-4D97-AF65-F5344CB8AC3E}">
        <p14:creationId xmlns:p14="http://schemas.microsoft.com/office/powerpoint/2010/main" val="59248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4868" y="381000"/>
            <a:ext cx="2457648"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3239493" y="822856"/>
            <a:ext cx="3857625"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524868" y="1714500"/>
            <a:ext cx="2457648"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976B0ACE-688D-4D83-A0BC-91CBB4FC0469}" type="datetime1">
              <a:rPr lang="en-US" smtClean="0"/>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2FAB4-51B0-4016-BBA1-8E65C922DB4A}" type="slidenum">
              <a:rPr lang="en-US" smtClean="0"/>
              <a:t>‹#›</a:t>
            </a:fld>
            <a:endParaRPr lang="en-US"/>
          </a:p>
        </p:txBody>
      </p:sp>
    </p:spTree>
    <p:extLst>
      <p:ext uri="{BB962C8B-B14F-4D97-AF65-F5344CB8AC3E}">
        <p14:creationId xmlns:p14="http://schemas.microsoft.com/office/powerpoint/2010/main" val="328617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0">
              <a:srgbClr val="F5F5F5"/>
            </a:gs>
            <a:gs pos="90000">
              <a:srgbClr val="DEDEDE">
                <a:lumMod val="12000"/>
                <a:lumOff val="88000"/>
              </a:srgbClr>
            </a:gs>
            <a:gs pos="10000">
              <a:schemeClr val="accent3">
                <a:lumMod val="0"/>
                <a:lumOff val="100000"/>
              </a:schemeClr>
            </a:gs>
            <a:gs pos="100000">
              <a:schemeClr val="accent3">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C1CADD-42BF-44E1-A921-A8AC614486B5}"/>
              </a:ext>
            </a:extLst>
          </p:cNvPr>
          <p:cNvPicPr>
            <a:picLocks noChangeAspect="1"/>
          </p:cNvPicPr>
          <p:nvPr userDrawn="1"/>
        </p:nvPicPr>
        <p:blipFill rotWithShape="1">
          <a:blip r:embed="rId14">
            <a:duotone>
              <a:schemeClr val="bg2">
                <a:shade val="45000"/>
                <a:satMod val="135000"/>
              </a:schemeClr>
              <a:prstClr val="white"/>
            </a:duotone>
          </a:blip>
          <a:srcRect r="42693" b="35781"/>
          <a:stretch/>
        </p:blipFill>
        <p:spPr>
          <a:xfrm>
            <a:off x="0" y="0"/>
            <a:ext cx="7620000" cy="5715001"/>
          </a:xfrm>
          <a:prstGeom prst="rect">
            <a:avLst/>
          </a:prstGeom>
        </p:spPr>
      </p:pic>
      <p:sp>
        <p:nvSpPr>
          <p:cNvPr id="2" name="Title Placeholder 1"/>
          <p:cNvSpPr>
            <a:spLocks noGrp="1"/>
          </p:cNvSpPr>
          <p:nvPr>
            <p:ph type="title"/>
          </p:nvPr>
        </p:nvSpPr>
        <p:spPr>
          <a:xfrm>
            <a:off x="523875" y="304272"/>
            <a:ext cx="657225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23875" y="1521354"/>
            <a:ext cx="6572250" cy="362611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3875" y="5296960"/>
            <a:ext cx="17145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EE76165A-BA3D-402C-9188-42E0AA4AB945}" type="datetime1">
              <a:rPr lang="en-US" smtClean="0"/>
              <a:t>8/11/2018</a:t>
            </a:fld>
            <a:endParaRPr lang="en-US"/>
          </a:p>
        </p:txBody>
      </p:sp>
      <p:sp>
        <p:nvSpPr>
          <p:cNvPr id="5" name="Footer Placeholder 4"/>
          <p:cNvSpPr>
            <a:spLocks noGrp="1"/>
          </p:cNvSpPr>
          <p:nvPr>
            <p:ph type="ftr" sz="quarter" idx="3"/>
          </p:nvPr>
        </p:nvSpPr>
        <p:spPr>
          <a:xfrm>
            <a:off x="2524125" y="5296960"/>
            <a:ext cx="257175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81625" y="5296960"/>
            <a:ext cx="17145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BA2FAB4-51B0-4016-BBA1-8E65C922DB4A}" type="slidenum">
              <a:rPr lang="en-US" smtClean="0"/>
              <a:t>‹#›</a:t>
            </a:fld>
            <a:endParaRPr lang="en-US"/>
          </a:p>
        </p:txBody>
      </p:sp>
      <p:sp>
        <p:nvSpPr>
          <p:cNvPr id="8" name="TextBox 7">
            <a:extLst>
              <a:ext uri="{FF2B5EF4-FFF2-40B4-BE49-F238E27FC236}">
                <a16:creationId xmlns:a16="http://schemas.microsoft.com/office/drawing/2014/main" id="{1DD4036D-6F83-40B1-B698-12FA6C1937EF}"/>
              </a:ext>
            </a:extLst>
          </p:cNvPr>
          <p:cNvSpPr txBox="1"/>
          <p:nvPr userDrawn="1"/>
        </p:nvSpPr>
        <p:spPr>
          <a:xfrm>
            <a:off x="6902282" y="142358"/>
            <a:ext cx="717719" cy="400110"/>
          </a:xfrm>
          <a:prstGeom prst="rect">
            <a:avLst/>
          </a:prstGeom>
          <a:noFill/>
        </p:spPr>
        <p:txBody>
          <a:bodyPr wrap="square" rtlCol="0">
            <a:spAutoFit/>
          </a:bodyPr>
          <a:lstStyle/>
          <a:p>
            <a:pPr algn="r"/>
            <a:r>
              <a:rPr lang="en-US" sz="2000" dirty="0">
                <a:solidFill>
                  <a:schemeClr val="tx1"/>
                </a:solidFill>
                <a:effectLst/>
                <a:latin typeface="Tw Cen MT Condensed Extra Bold" panose="020B0803020202020204" pitchFamily="34" charset="0"/>
              </a:rPr>
              <a:t>2018</a:t>
            </a:r>
          </a:p>
        </p:txBody>
      </p:sp>
      <p:pic>
        <p:nvPicPr>
          <p:cNvPr id="11" name="Picture 10">
            <a:extLst>
              <a:ext uri="{FF2B5EF4-FFF2-40B4-BE49-F238E27FC236}">
                <a16:creationId xmlns:a16="http://schemas.microsoft.com/office/drawing/2014/main" id="{7BABE231-B085-4DE7-A603-01EDCE757F83}"/>
              </a:ext>
            </a:extLst>
          </p:cNvPr>
          <p:cNvPicPr>
            <a:picLocks noChangeAspect="1"/>
          </p:cNvPicPr>
          <p:nvPr userDrawn="1"/>
        </p:nvPicPr>
        <p:blipFill rotWithShape="1">
          <a:blip r:embed="rId15" cstate="hqprint">
            <a:extLst>
              <a:ext uri="{28A0092B-C50C-407E-A947-70E740481C1C}">
                <a14:useLocalDpi xmlns:a14="http://schemas.microsoft.com/office/drawing/2010/main" val="0"/>
              </a:ext>
            </a:extLst>
          </a:blip>
          <a:srcRect l="20302" r="11530"/>
          <a:stretch/>
        </p:blipFill>
        <p:spPr>
          <a:xfrm>
            <a:off x="6255719" y="78858"/>
            <a:ext cx="734896" cy="609600"/>
          </a:xfrm>
          <a:prstGeom prst="rect">
            <a:avLst/>
          </a:prstGeom>
        </p:spPr>
      </p:pic>
    </p:spTree>
    <p:extLst>
      <p:ext uri="{BB962C8B-B14F-4D97-AF65-F5344CB8AC3E}">
        <p14:creationId xmlns:p14="http://schemas.microsoft.com/office/powerpoint/2010/main" val="904979846"/>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76197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400"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800"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7.wmf"/><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C29B-4268-4AE9-91F6-F704547D80BF}"/>
              </a:ext>
            </a:extLst>
          </p:cNvPr>
          <p:cNvSpPr>
            <a:spLocks noGrp="1"/>
          </p:cNvSpPr>
          <p:nvPr>
            <p:ph type="ctrTitle"/>
          </p:nvPr>
        </p:nvSpPr>
        <p:spPr>
          <a:xfrm>
            <a:off x="198438" y="1194180"/>
            <a:ext cx="7223125" cy="1727398"/>
          </a:xfrm>
        </p:spPr>
        <p:txBody>
          <a:bodyPr anchor="b">
            <a:noAutofit/>
          </a:bodyPr>
          <a:lstStyle/>
          <a:p>
            <a:r>
              <a:rPr lang="en-US" sz="2800" dirty="0">
                <a:latin typeface="Calibri" panose="020F0502020204030204" pitchFamily="34" charset="0"/>
              </a:rPr>
              <a:t>A Fast Method to Calculate the Volumetric </a:t>
            </a:r>
            <a:r>
              <a:rPr lang="en-US" sz="2800" dirty="0" smtClean="0">
                <a:latin typeface="Calibri" panose="020F0502020204030204" pitchFamily="34" charset="0"/>
              </a:rPr>
              <a:t>Divergence Metric </a:t>
            </a:r>
            <a:r>
              <a:rPr lang="en-US" sz="2800" dirty="0">
                <a:latin typeface="Calibri" panose="020F0502020204030204" pitchFamily="34" charset="0"/>
              </a:rPr>
              <a:t>for Evaluating the Accuracy of the </a:t>
            </a:r>
            <a:r>
              <a:rPr lang="en-US" sz="2800" dirty="0" smtClean="0">
                <a:latin typeface="Calibri" panose="020F0502020204030204" pitchFamily="34" charset="0"/>
              </a:rPr>
              <a:t>Extracted Isosurface</a:t>
            </a:r>
            <a:endParaRPr lang="en-US" sz="2800" dirty="0">
              <a:latin typeface="Calibri" panose="020F0502020204030204" pitchFamily="34" charset="0"/>
            </a:endParaRPr>
          </a:p>
        </p:txBody>
      </p:sp>
      <p:sp>
        <p:nvSpPr>
          <p:cNvPr id="4" name="Subtitle 2">
            <a:extLst>
              <a:ext uri="{FF2B5EF4-FFF2-40B4-BE49-F238E27FC236}">
                <a16:creationId xmlns:a16="http://schemas.microsoft.com/office/drawing/2014/main" id="{0DF2272E-4112-4CD6-BDCA-E94D781C1E09}"/>
              </a:ext>
            </a:extLst>
          </p:cNvPr>
          <p:cNvSpPr txBox="1">
            <a:spLocks/>
          </p:cNvSpPr>
          <p:nvPr/>
        </p:nvSpPr>
        <p:spPr>
          <a:xfrm>
            <a:off x="952500" y="3180195"/>
            <a:ext cx="5715000" cy="1761259"/>
          </a:xfrm>
          <a:prstGeom prst="rect">
            <a:avLst/>
          </a:prstGeom>
        </p:spPr>
        <p:txBody>
          <a:bodyPr vert="horz" lIns="91440" tIns="45720" rIns="91440" bIns="45720" rtlCol="0">
            <a:normAutofit/>
          </a:bodyPr>
          <a:lstStyle>
            <a:lvl1pPr marL="0" indent="0" algn="ctr" defTabSz="761970" rtl="0" eaLnBrk="1" latinLnBrk="0" hangingPunct="1">
              <a:lnSpc>
                <a:spcPct val="90000"/>
              </a:lnSpc>
              <a:spcBef>
                <a:spcPts val="833"/>
              </a:spcBef>
              <a:buFont typeface="Arial" panose="020B0604020202020204" pitchFamily="34" charset="0"/>
              <a:buNone/>
              <a:defRPr sz="2000" kern="1200">
                <a:solidFill>
                  <a:schemeClr val="tx1"/>
                </a:solidFill>
                <a:latin typeface="+mn-lt"/>
                <a:ea typeface="+mn-ea"/>
                <a:cs typeface="+mn-cs"/>
              </a:defRPr>
            </a:lvl1pPr>
            <a:lvl2pPr marL="380985" indent="0" algn="ctr" defTabSz="761970" rtl="0" eaLnBrk="1" latinLnBrk="0" hangingPunct="1">
              <a:lnSpc>
                <a:spcPct val="90000"/>
              </a:lnSpc>
              <a:spcBef>
                <a:spcPts val="417"/>
              </a:spcBef>
              <a:buFont typeface="Arial" panose="020B0604020202020204" pitchFamily="34" charset="0"/>
              <a:buNone/>
              <a:defRPr sz="1667" kern="1200">
                <a:solidFill>
                  <a:schemeClr val="tx1"/>
                </a:solidFill>
                <a:latin typeface="+mn-lt"/>
                <a:ea typeface="+mn-ea"/>
                <a:cs typeface="+mn-cs"/>
              </a:defRPr>
            </a:lvl2pPr>
            <a:lvl3pPr marL="761970" indent="0" algn="ctr" defTabSz="761970" rtl="0" eaLnBrk="1" latinLnBrk="0" hangingPunct="1">
              <a:lnSpc>
                <a:spcPct val="90000"/>
              </a:lnSpc>
              <a:spcBef>
                <a:spcPts val="417"/>
              </a:spcBef>
              <a:buFont typeface="Arial" panose="020B0604020202020204" pitchFamily="34" charset="0"/>
              <a:buNone/>
              <a:defRPr sz="1500" kern="1200">
                <a:solidFill>
                  <a:schemeClr val="tx1"/>
                </a:solidFill>
                <a:latin typeface="+mn-lt"/>
                <a:ea typeface="+mn-ea"/>
                <a:cs typeface="+mn-cs"/>
              </a:defRPr>
            </a:lvl3pPr>
            <a:lvl4pPr marL="1142954" indent="0" algn="ctr" defTabSz="761970"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4pPr>
            <a:lvl5pPr marL="1523939" indent="0" algn="ctr" defTabSz="761970"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5pPr>
            <a:lvl6pPr marL="1904924" indent="0" algn="ctr" defTabSz="761970"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6pPr>
            <a:lvl7pPr marL="2285909" indent="0" algn="ctr" defTabSz="761970"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7pPr>
            <a:lvl8pPr marL="2666893" indent="0" algn="ctr" defTabSz="761970"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8pPr>
            <a:lvl9pPr marL="3047878" indent="0" algn="ctr" defTabSz="761970"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9pPr>
          </a:lstStyle>
          <a:p>
            <a:r>
              <a:rPr lang="en-US" dirty="0" smtClean="0">
                <a:latin typeface="Calibri" panose="020F0502020204030204" pitchFamily="34" charset="0"/>
              </a:rPr>
              <a:t>Cuilan Wang</a:t>
            </a:r>
          </a:p>
          <a:p>
            <a:r>
              <a:rPr lang="en-US" dirty="0">
                <a:latin typeface="Calibri" panose="020F0502020204030204" pitchFamily="34" charset="0"/>
              </a:rPr>
              <a:t>Georgia Gwinnett </a:t>
            </a:r>
            <a:r>
              <a:rPr lang="en-US" dirty="0" smtClean="0">
                <a:latin typeface="Calibri" panose="020F0502020204030204" pitchFamily="34" charset="0"/>
              </a:rPr>
              <a:t>College</a:t>
            </a:r>
          </a:p>
          <a:p>
            <a:endParaRPr lang="en-US" sz="600" dirty="0" smtClean="0">
              <a:latin typeface="Calibri" panose="020F0502020204030204" pitchFamily="34" charset="0"/>
            </a:endParaRPr>
          </a:p>
          <a:p>
            <a:pPr>
              <a:lnSpc>
                <a:spcPct val="100000"/>
              </a:lnSpc>
            </a:pPr>
            <a:r>
              <a:rPr lang="en-US" sz="1800" dirty="0">
                <a:latin typeface="Calibri Light" panose="020F0302020204030204" pitchFamily="34" charset="0"/>
              </a:rPr>
              <a:t>High-Performance Graphics 2018</a:t>
            </a:r>
          </a:p>
          <a:p>
            <a:pPr>
              <a:lnSpc>
                <a:spcPct val="100000"/>
              </a:lnSpc>
            </a:pPr>
            <a:r>
              <a:rPr lang="en-US" sz="1800" dirty="0">
                <a:latin typeface="Calibri Light" panose="020F0302020204030204" pitchFamily="34" charset="0"/>
              </a:rPr>
              <a:t>August 10-12, Vancouver, BC</a:t>
            </a:r>
          </a:p>
          <a:p>
            <a:endParaRPr lang="en-US" dirty="0">
              <a:latin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7880" y="0"/>
            <a:ext cx="1714286" cy="800000"/>
          </a:xfrm>
          <a:prstGeom prst="rect">
            <a:avLst/>
          </a:prstGeom>
        </p:spPr>
      </p:pic>
    </p:spTree>
    <p:extLst>
      <p:ext uri="{BB962C8B-B14F-4D97-AF65-F5344CB8AC3E}">
        <p14:creationId xmlns:p14="http://schemas.microsoft.com/office/powerpoint/2010/main" val="2922242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a:t>
            </a:r>
            <a:r>
              <a:rPr lang="en-US" dirty="0" smtClean="0"/>
              <a:t>Slicing Method</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t>10</a:t>
            </a:fld>
            <a:endParaRPr lang="en-US" dirty="0"/>
          </a:p>
        </p:txBody>
      </p:sp>
    </p:spTree>
    <p:extLst>
      <p:ext uri="{BB962C8B-B14F-4D97-AF65-F5344CB8AC3E}">
        <p14:creationId xmlns:p14="http://schemas.microsoft.com/office/powerpoint/2010/main" val="700678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18297" y="3246650"/>
            <a:ext cx="4383405" cy="2354580"/>
          </a:xfrm>
          <a:prstGeom prst="rect">
            <a:avLst/>
          </a:prstGeom>
        </p:spPr>
      </p:pic>
      <p:sp>
        <p:nvSpPr>
          <p:cNvPr id="2" name="Title 1"/>
          <p:cNvSpPr>
            <a:spLocks noGrp="1"/>
          </p:cNvSpPr>
          <p:nvPr>
            <p:ph type="title"/>
          </p:nvPr>
        </p:nvSpPr>
        <p:spPr/>
        <p:txBody>
          <a:bodyPr/>
          <a:lstStyle/>
          <a:p>
            <a:r>
              <a:rPr lang="en-US" dirty="0"/>
              <a:t>The Overall Method</a:t>
            </a:r>
          </a:p>
        </p:txBody>
      </p:sp>
      <p:sp>
        <p:nvSpPr>
          <p:cNvPr id="3" name="Content Placeholder 2"/>
          <p:cNvSpPr>
            <a:spLocks noGrp="1"/>
          </p:cNvSpPr>
          <p:nvPr>
            <p:ph idx="1"/>
          </p:nvPr>
        </p:nvSpPr>
        <p:spPr>
          <a:xfrm>
            <a:off x="523875" y="1299681"/>
            <a:ext cx="6662016" cy="3626115"/>
          </a:xfrm>
        </p:spPr>
        <p:txBody>
          <a:bodyPr>
            <a:normAutofit/>
          </a:bodyPr>
          <a:lstStyle/>
          <a:p>
            <a:r>
              <a:rPr lang="en-US" dirty="0" smtClean="0"/>
              <a:t>Analytical approach</a:t>
            </a:r>
          </a:p>
          <a:p>
            <a:pPr lvl="1"/>
            <a:r>
              <a:rPr lang="en-US" dirty="0" smtClean="0"/>
              <a:t>On </a:t>
            </a:r>
            <a:r>
              <a:rPr lang="en-US" dirty="0"/>
              <a:t>each slice, the cross section of the VD region is enclosed </a:t>
            </a:r>
            <a:r>
              <a:rPr lang="en-US" dirty="0" smtClean="0"/>
              <a:t>by the </a:t>
            </a:r>
            <a:r>
              <a:rPr lang="en-US" dirty="0" err="1"/>
              <a:t>isocontour</a:t>
            </a:r>
            <a:r>
              <a:rPr lang="en-US" dirty="0"/>
              <a:t> hyperbola and the </a:t>
            </a:r>
            <a:r>
              <a:rPr lang="en-US" dirty="0" err="1"/>
              <a:t>iso</a:t>
            </a:r>
            <a:r>
              <a:rPr lang="en-US" dirty="0"/>
              <a:t>-polyline. </a:t>
            </a:r>
            <a:r>
              <a:rPr lang="en-US" dirty="0" smtClean="0"/>
              <a:t>Its </a:t>
            </a:r>
            <a:r>
              <a:rPr lang="en-US" dirty="0"/>
              <a:t>area can be </a:t>
            </a:r>
            <a:r>
              <a:rPr lang="en-US" dirty="0" smtClean="0"/>
              <a:t>calculated analytically.</a:t>
            </a:r>
            <a:endParaRPr lang="en-US" dirty="0"/>
          </a:p>
          <a:p>
            <a:r>
              <a:rPr lang="en-US" dirty="0" smtClean="0"/>
              <a:t>Numerical </a:t>
            </a:r>
            <a:r>
              <a:rPr lang="en-US" dirty="0"/>
              <a:t>approach</a:t>
            </a:r>
          </a:p>
          <a:p>
            <a:pPr lvl="1"/>
            <a:r>
              <a:rPr lang="en-US" dirty="0"/>
              <a:t>S</a:t>
            </a:r>
            <a:r>
              <a:rPr lang="en-US" dirty="0" smtClean="0"/>
              <a:t>imilar </a:t>
            </a:r>
            <a:r>
              <a:rPr lang="en-US" dirty="0"/>
              <a:t>to </a:t>
            </a:r>
            <a:r>
              <a:rPr lang="en-US" dirty="0" smtClean="0"/>
              <a:t>integrating areas </a:t>
            </a:r>
            <a:r>
              <a:rPr lang="en-US" dirty="0"/>
              <a:t>to find </a:t>
            </a:r>
            <a:r>
              <a:rPr lang="en-US" dirty="0" smtClean="0"/>
              <a:t>volume</a:t>
            </a:r>
          </a:p>
        </p:txBody>
      </p:sp>
      <p:sp>
        <p:nvSpPr>
          <p:cNvPr id="4" name="Slide Number Placeholder 3"/>
          <p:cNvSpPr>
            <a:spLocks noGrp="1"/>
          </p:cNvSpPr>
          <p:nvPr>
            <p:ph type="sldNum" sz="quarter" idx="12"/>
          </p:nvPr>
        </p:nvSpPr>
        <p:spPr/>
        <p:txBody>
          <a:bodyPr/>
          <a:lstStyle/>
          <a:p>
            <a:fld id="{ABA2FAB4-51B0-4016-BBA1-8E65C922DB4A}" type="slidenum">
              <a:rPr lang="en-US" smtClean="0"/>
              <a:pPr/>
              <a:t>11</a:t>
            </a:fld>
            <a:endParaRPr lang="en-US" dirty="0"/>
          </a:p>
        </p:txBody>
      </p:sp>
    </p:spTree>
    <p:extLst>
      <p:ext uri="{BB962C8B-B14F-4D97-AF65-F5344CB8AC3E}">
        <p14:creationId xmlns:p14="http://schemas.microsoft.com/office/powerpoint/2010/main" val="1709582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855956" y="2095934"/>
            <a:ext cx="2060257" cy="1046797"/>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3875" y="1371600"/>
                <a:ext cx="6835930" cy="3626115"/>
              </a:xfrm>
            </p:spPr>
            <p:txBody>
              <a:bodyPr>
                <a:normAutofit/>
              </a:bodyPr>
              <a:lstStyle/>
              <a:p>
                <a:r>
                  <a:rPr lang="en-US" dirty="0" smtClean="0"/>
                  <a:t>Suppose the cube is evenly sliced along the </a:t>
                </a:r>
                <a:r>
                  <a:rPr lang="en-US" i="1" dirty="0"/>
                  <a:t>y</a:t>
                </a:r>
                <a:r>
                  <a:rPr lang="en-US" dirty="0"/>
                  <a:t>-axis. </a:t>
                </a:r>
                <a:r>
                  <a:rPr lang="en-US" dirty="0" smtClean="0"/>
                  <a:t>The volume of the VD region is approximated by</a:t>
                </a:r>
              </a:p>
              <a:p>
                <a:endParaRPr lang="en-US" sz="2000" dirty="0" smtClean="0"/>
              </a:p>
              <a:p>
                <a:endParaRPr lang="en-US" sz="2000" dirty="0" smtClean="0"/>
              </a:p>
              <a:p>
                <a:endParaRPr lang="en-US" sz="2000" dirty="0" smtClean="0"/>
              </a:p>
              <a:p>
                <a:pPr marL="111125" indent="0">
                  <a:buNone/>
                </a:pPr>
                <a:r>
                  <a:rPr lang="en-US" sz="1600" dirty="0" smtClean="0"/>
                  <a:t>, where </a:t>
                </a:r>
                <a:r>
                  <a:rPr lang="en-US" sz="1600" i="1" dirty="0" smtClean="0"/>
                  <a:t>n</a:t>
                </a:r>
                <a:r>
                  <a:rPr lang="en-US" sz="1600" dirty="0" smtClean="0"/>
                  <a:t> is the number of slices,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𝑛</m:t>
                    </m:r>
                  </m:oMath>
                </a14:m>
                <a:r>
                  <a:rPr lang="en-US" sz="1600" dirty="0" smtClean="0"/>
                  <a:t> , and </a:t>
                </a:r>
                <a14:m>
                  <m:oMath xmlns:m="http://schemas.openxmlformats.org/officeDocument/2006/math">
                    <m:r>
                      <a:rPr lang="en-US" sz="1600" i="1">
                        <a:latin typeface="Cambria Math" panose="02040503050406030204" pitchFamily="18" charset="0"/>
                      </a:rPr>
                      <m:t>𝐴</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e>
                    </m:d>
                    <m:r>
                      <a:rPr lang="en-US" sz="1600" b="0" i="0" smtClean="0">
                        <a:latin typeface="Cambria Math" panose="02040503050406030204" pitchFamily="18" charset="0"/>
                      </a:rPr>
                      <m:t> </m:t>
                    </m:r>
                  </m:oMath>
                </a14:m>
                <a:r>
                  <a:rPr lang="en-US" sz="1600" dirty="0" smtClean="0"/>
                  <a:t>is the </a:t>
                </a:r>
                <a:r>
                  <a:rPr lang="en-US" sz="1600" dirty="0"/>
                  <a:t>cross-sectional area of the VD region on the slice </a:t>
                </a:r>
                <a14:m>
                  <m:oMath xmlns:m="http://schemas.openxmlformats.org/officeDocument/2006/math">
                    <m:r>
                      <a:rPr lang="en-US" sz="1600" i="1">
                        <a:latin typeface="Cambria Math" panose="02040503050406030204" pitchFamily="18" charset="0"/>
                      </a:rPr>
                      <m:t>𝑦</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oMath>
                </a14:m>
                <a:r>
                  <a:rPr lang="en-US" sz="1600" dirty="0" smtClean="0"/>
                  <a:t>. </a:t>
                </a:r>
                <a:endParaRPr lang="en-US" sz="1600" dirty="0"/>
              </a:p>
              <a:p>
                <a:endParaRPr lang="en-US" sz="800" dirty="0" smtClean="0"/>
              </a:p>
              <a:p>
                <a:r>
                  <a:rPr lang="en-US" dirty="0" smtClean="0"/>
                  <a:t>The more that the cube is sliced, the more accurate the result is.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3875" y="1371600"/>
                <a:ext cx="6835930" cy="3626115"/>
              </a:xfrm>
              <a:blipFill>
                <a:blip r:embed="rId4"/>
                <a:stretch>
                  <a:fillRect l="-1249" t="-2353" r="-71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The Overall Method</a:t>
            </a:r>
          </a:p>
        </p:txBody>
      </p:sp>
      <p:sp>
        <p:nvSpPr>
          <p:cNvPr id="4" name="Slide Number Placeholder 3"/>
          <p:cNvSpPr>
            <a:spLocks noGrp="1"/>
          </p:cNvSpPr>
          <p:nvPr>
            <p:ph type="sldNum" sz="quarter" idx="12"/>
          </p:nvPr>
        </p:nvSpPr>
        <p:spPr/>
        <p:txBody>
          <a:bodyPr/>
          <a:lstStyle/>
          <a:p>
            <a:fld id="{ABA2FAB4-51B0-4016-BBA1-8E65C922DB4A}" type="slidenum">
              <a:rPr lang="en-US" smtClean="0"/>
              <a:pPr/>
              <a:t>12</a:t>
            </a:fld>
            <a:endParaRPr lang="en-US" dirty="0"/>
          </a:p>
        </p:txBody>
      </p:sp>
    </p:spTree>
    <p:extLst>
      <p:ext uri="{BB962C8B-B14F-4D97-AF65-F5344CB8AC3E}">
        <p14:creationId xmlns:p14="http://schemas.microsoft.com/office/powerpoint/2010/main" val="1993949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525742" y="3092702"/>
            <a:ext cx="5776913" cy="342900"/>
          </a:xfrm>
          <a:prstGeom prst="rect">
            <a:avLst/>
          </a:prstGeom>
        </p:spPr>
      </p:pic>
      <p:sp>
        <p:nvSpPr>
          <p:cNvPr id="2" name="Title 1"/>
          <p:cNvSpPr>
            <a:spLocks noGrp="1"/>
          </p:cNvSpPr>
          <p:nvPr>
            <p:ph type="title"/>
          </p:nvPr>
        </p:nvSpPr>
        <p:spPr/>
        <p:txBody>
          <a:bodyPr/>
          <a:lstStyle/>
          <a:p>
            <a:r>
              <a:rPr lang="en-US" dirty="0"/>
              <a:t>Area Under </a:t>
            </a:r>
            <a:r>
              <a:rPr lang="en-US" dirty="0" smtClean="0"/>
              <a:t>Hyperbola</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13</a:t>
            </a:fld>
            <a:endParaRPr lang="en-US" dirty="0"/>
          </a:p>
        </p:txBody>
      </p:sp>
      <p:pic>
        <p:nvPicPr>
          <p:cNvPr id="9" name="Picture 8"/>
          <p:cNvPicPr>
            <a:picLocks noChangeAspect="1"/>
          </p:cNvPicPr>
          <p:nvPr/>
        </p:nvPicPr>
        <p:blipFill>
          <a:blip r:embed="rId3"/>
          <a:stretch>
            <a:fillRect/>
          </a:stretch>
        </p:blipFill>
        <p:spPr>
          <a:xfrm>
            <a:off x="2741392" y="3548618"/>
            <a:ext cx="2176939" cy="2133600"/>
          </a:xfrm>
          <a:prstGeom prst="rect">
            <a:avLst/>
          </a:prstGeom>
        </p:spPr>
      </p:pic>
      <p:sp>
        <p:nvSpPr>
          <p:cNvPr id="10" name="Content Placeholder 2"/>
          <p:cNvSpPr>
            <a:spLocks noGrp="1"/>
          </p:cNvSpPr>
          <p:nvPr>
            <p:ph idx="1"/>
          </p:nvPr>
        </p:nvSpPr>
        <p:spPr>
          <a:xfrm>
            <a:off x="521208" y="1371600"/>
            <a:ext cx="6572250" cy="3626115"/>
          </a:xfrm>
        </p:spPr>
        <p:txBody>
          <a:bodyPr/>
          <a:lstStyle/>
          <a:p>
            <a:r>
              <a:rPr lang="en-US" sz="2000" dirty="0"/>
              <a:t>The bilinear interpolation function </a:t>
            </a:r>
            <a:r>
              <a:rPr lang="en-US" sz="2000" dirty="0" smtClean="0"/>
              <a:t>over </a:t>
            </a:r>
            <a:r>
              <a:rPr lang="en-US" sz="2000" dirty="0"/>
              <a:t>a </a:t>
            </a:r>
            <a:r>
              <a:rPr lang="en-US" sz="2000" dirty="0" smtClean="0"/>
              <a:t>slice is </a:t>
            </a:r>
          </a:p>
          <a:p>
            <a:endParaRPr lang="en-US" sz="2000" dirty="0" smtClean="0"/>
          </a:p>
          <a:p>
            <a:endParaRPr lang="en-US" sz="800" dirty="0"/>
          </a:p>
          <a:p>
            <a:r>
              <a:rPr lang="en-US" sz="2000" dirty="0" smtClean="0"/>
              <a:t>It can be rewritten as</a:t>
            </a:r>
          </a:p>
          <a:p>
            <a:endParaRPr lang="en-US" dirty="0" smtClean="0"/>
          </a:p>
          <a:p>
            <a:pPr marL="0" indent="0">
              <a:buNone/>
            </a:pPr>
            <a:r>
              <a:rPr lang="en-US" sz="1600" dirty="0" smtClean="0"/>
              <a:t>      where</a:t>
            </a:r>
          </a:p>
        </p:txBody>
      </p:sp>
      <p:pic>
        <p:nvPicPr>
          <p:cNvPr id="11" name="Picture 10"/>
          <p:cNvPicPr>
            <a:picLocks noChangeAspect="1"/>
          </p:cNvPicPr>
          <p:nvPr/>
        </p:nvPicPr>
        <p:blipFill>
          <a:blip r:embed="rId4"/>
          <a:stretch>
            <a:fillRect/>
          </a:stretch>
        </p:blipFill>
        <p:spPr>
          <a:xfrm>
            <a:off x="1043798" y="1771853"/>
            <a:ext cx="5572125" cy="347663"/>
          </a:xfrm>
          <a:prstGeom prst="rect">
            <a:avLst/>
          </a:prstGeom>
        </p:spPr>
      </p:pic>
      <p:pic>
        <p:nvPicPr>
          <p:cNvPr id="12" name="Picture 11"/>
          <p:cNvPicPr>
            <a:picLocks noChangeAspect="1"/>
          </p:cNvPicPr>
          <p:nvPr/>
        </p:nvPicPr>
        <p:blipFill>
          <a:blip r:embed="rId5"/>
          <a:stretch>
            <a:fillRect/>
          </a:stretch>
        </p:blipFill>
        <p:spPr>
          <a:xfrm>
            <a:off x="1023937" y="2630188"/>
            <a:ext cx="2600325" cy="404813"/>
          </a:xfrm>
          <a:prstGeom prst="rect">
            <a:avLst/>
          </a:prstGeom>
        </p:spPr>
      </p:pic>
    </p:spTree>
    <p:extLst>
      <p:ext uri="{BB962C8B-B14F-4D97-AF65-F5344CB8AC3E}">
        <p14:creationId xmlns:p14="http://schemas.microsoft.com/office/powerpoint/2010/main" val="3568154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693850" y="3006620"/>
            <a:ext cx="2714625" cy="2594610"/>
          </a:xfrm>
          <a:prstGeom prst="rect">
            <a:avLst/>
          </a:prstGeom>
        </p:spPr>
      </p:pic>
      <p:sp>
        <p:nvSpPr>
          <p:cNvPr id="2" name="Title 1"/>
          <p:cNvSpPr>
            <a:spLocks noGrp="1"/>
          </p:cNvSpPr>
          <p:nvPr>
            <p:ph type="title"/>
          </p:nvPr>
        </p:nvSpPr>
        <p:spPr/>
        <p:txBody>
          <a:bodyPr/>
          <a:lstStyle/>
          <a:p>
            <a:r>
              <a:rPr lang="en-US" dirty="0"/>
              <a:t>Area Under </a:t>
            </a:r>
            <a:r>
              <a:rPr lang="en-US" dirty="0" smtClean="0"/>
              <a:t>Hyperbola</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14</a:t>
            </a:fld>
            <a:endParaRPr lang="en-US" dirty="0"/>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523875" y="1371600"/>
                <a:ext cx="6572250" cy="3626115"/>
              </a:xfrm>
            </p:spPr>
            <p:txBody>
              <a:bodyPr>
                <a:normAutofit lnSpcReduction="10000"/>
              </a:bodyPr>
              <a:lstStyle/>
              <a:p>
                <a:r>
                  <a:rPr lang="en-US" sz="2000" dirty="0" smtClean="0"/>
                  <a:t>Let </a:t>
                </a:r>
                <a14:m>
                  <m:oMath xmlns:m="http://schemas.openxmlformats.org/officeDocument/2006/math">
                    <m:r>
                      <a:rPr lang="en-US" sz="2000" i="1" smtClean="0">
                        <a:latin typeface="Cambria Math" panose="02040503050406030204" pitchFamily="18" charset="0"/>
                        <a:ea typeface="Cambria Math" panose="02040503050406030204" pitchFamily="18" charset="0"/>
                      </a:rPr>
                      <m:t>𝛽</m:t>
                    </m:r>
                  </m:oMath>
                </a14:m>
                <a:r>
                  <a:rPr lang="en-US" sz="2000" dirty="0" smtClean="0"/>
                  <a:t> be the isovalue. </a:t>
                </a:r>
              </a:p>
              <a:p>
                <a:endParaRPr lang="en-US" sz="800" dirty="0" smtClean="0"/>
              </a:p>
              <a:p>
                <a:r>
                  <a:rPr lang="en-US" sz="2000" dirty="0" smtClean="0"/>
                  <a:t>The </a:t>
                </a:r>
                <a:r>
                  <a:rPr lang="en-US" sz="2000" dirty="0"/>
                  <a:t>bilinear </a:t>
                </a:r>
                <a:r>
                  <a:rPr lang="en-US" sz="2000" dirty="0" smtClean="0"/>
                  <a:t>interpolation </a:t>
                </a:r>
                <a:r>
                  <a:rPr lang="en-US" sz="2000" dirty="0" err="1" smtClean="0"/>
                  <a:t>isocontour</a:t>
                </a:r>
                <a:r>
                  <a:rPr lang="en-US" sz="2000" dirty="0" smtClean="0"/>
                  <a:t> </a:t>
                </a:r>
                <a:r>
                  <a:rPr lang="en-US" sz="2000" dirty="0"/>
                  <a:t>is defined </a:t>
                </a:r>
                <a:r>
                  <a:rPr lang="en-US" sz="2000" dirty="0" smtClean="0"/>
                  <a:t>as</a:t>
                </a:r>
              </a:p>
              <a:p>
                <a:endParaRPr lang="en-US" sz="2000" dirty="0" smtClean="0"/>
              </a:p>
              <a:p>
                <a:endParaRPr lang="en-US" sz="800" dirty="0"/>
              </a:p>
              <a:p>
                <a:r>
                  <a:rPr lang="en-US" sz="2000" dirty="0" smtClean="0"/>
                  <a:t>It can be rewritten as</a:t>
                </a:r>
              </a:p>
              <a:p>
                <a:endParaRPr lang="en-US" sz="2000" dirty="0"/>
              </a:p>
              <a:p>
                <a:endParaRPr lang="en-US" sz="2000" dirty="0" smtClean="0"/>
              </a:p>
              <a:p>
                <a:endParaRPr lang="en-US" sz="1600" dirty="0" smtClean="0"/>
              </a:p>
              <a:p>
                <a:r>
                  <a:rPr lang="en-US" sz="2000" dirty="0" smtClean="0"/>
                  <a:t>It can be </a:t>
                </a:r>
                <a:r>
                  <a:rPr lang="en-US" sz="2000" dirty="0"/>
                  <a:t>expressed </a:t>
                </a:r>
                <a:r>
                  <a:rPr lang="en-US" sz="2000" dirty="0" smtClean="0"/>
                  <a:t>as </a:t>
                </a:r>
                <a14:m>
                  <m:oMath xmlns:m="http://schemas.openxmlformats.org/officeDocument/2006/math">
                    <m:r>
                      <a:rPr lang="en-US" sz="2000" b="0" i="1" smtClean="0">
                        <a:latin typeface="Cambria Math" panose="02040503050406030204" pitchFamily="18" charset="0"/>
                        <a:ea typeface="Cambria Math" panose="02040503050406030204" pitchFamily="18" charset="0"/>
                      </a:rPr>
                      <m:t>𝑧</m:t>
                    </m:r>
                    <m:r>
                      <a:rPr lang="en-US" sz="2000" i="1">
                        <a:latin typeface="Cambria Math" panose="02040503050406030204" pitchFamily="18" charset="0"/>
                        <a:ea typeface="Cambria Math" panose="02040503050406030204" pitchFamily="18" charset="0"/>
                      </a:rPr>
                      <m:t> </m:t>
                    </m:r>
                  </m:oMath>
                </a14:m>
                <a:r>
                  <a:rPr lang="en-US" sz="2000" dirty="0" smtClean="0"/>
                  <a:t>being</a:t>
                </a:r>
              </a:p>
              <a:p>
                <a:pPr marL="0" indent="0">
                  <a:buNone/>
                </a:pPr>
                <a:r>
                  <a:rPr lang="en-US" sz="2000" dirty="0"/>
                  <a:t> </a:t>
                </a:r>
                <a:r>
                  <a:rPr lang="en-US" sz="2000" dirty="0" smtClean="0"/>
                  <a:t> </a:t>
                </a:r>
                <a:r>
                  <a:rPr lang="en-US" sz="2000" dirty="0"/>
                  <a:t>a function of </a:t>
                </a:r>
                <a14:m>
                  <m:oMath xmlns:m="http://schemas.openxmlformats.org/officeDocument/2006/math">
                    <m:r>
                      <a:rPr lang="en-US" sz="2000" b="0" i="1" smtClean="0">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 </m:t>
                    </m:r>
                  </m:oMath>
                </a14:m>
                <a:r>
                  <a:rPr lang="en-US" sz="2000" dirty="0" smtClean="0"/>
                  <a:t>:</a:t>
                </a:r>
                <a:endParaRPr lang="en-US" sz="2000" dirty="0"/>
              </a:p>
              <a:p>
                <a:endParaRPr lang="en-US" dirty="0" smtClean="0"/>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523875" y="1371600"/>
                <a:ext cx="6572250" cy="3626115"/>
              </a:xfrm>
              <a:blipFill>
                <a:blip r:embed="rId4"/>
                <a:stretch>
                  <a:fillRect l="-835" t="-2353"/>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2151721" y="2227047"/>
            <a:ext cx="2762250" cy="423863"/>
          </a:xfrm>
          <a:prstGeom prst="rect">
            <a:avLst/>
          </a:prstGeom>
        </p:spPr>
      </p:pic>
      <p:pic>
        <p:nvPicPr>
          <p:cNvPr id="5" name="Picture 4"/>
          <p:cNvPicPr>
            <a:picLocks noChangeAspect="1"/>
          </p:cNvPicPr>
          <p:nvPr/>
        </p:nvPicPr>
        <p:blipFill>
          <a:blip r:embed="rId6"/>
          <a:stretch>
            <a:fillRect/>
          </a:stretch>
        </p:blipFill>
        <p:spPr>
          <a:xfrm>
            <a:off x="2448389" y="3071458"/>
            <a:ext cx="1952625" cy="376238"/>
          </a:xfrm>
          <a:prstGeom prst="rect">
            <a:avLst/>
          </a:prstGeom>
        </p:spPr>
      </p:pic>
      <p:pic>
        <p:nvPicPr>
          <p:cNvPr id="6" name="Picture 5"/>
          <p:cNvPicPr>
            <a:picLocks noChangeAspect="1"/>
          </p:cNvPicPr>
          <p:nvPr/>
        </p:nvPicPr>
        <p:blipFill>
          <a:blip r:embed="rId7"/>
          <a:stretch>
            <a:fillRect/>
          </a:stretch>
        </p:blipFill>
        <p:spPr>
          <a:xfrm>
            <a:off x="798240" y="3427600"/>
            <a:ext cx="4548188" cy="528638"/>
          </a:xfrm>
          <a:prstGeom prst="rect">
            <a:avLst/>
          </a:prstGeom>
        </p:spPr>
      </p:pic>
      <p:pic>
        <p:nvPicPr>
          <p:cNvPr id="8" name="Picture 7"/>
          <p:cNvPicPr>
            <a:picLocks noChangeAspect="1"/>
          </p:cNvPicPr>
          <p:nvPr/>
        </p:nvPicPr>
        <p:blipFill>
          <a:blip r:embed="rId8"/>
          <a:stretch>
            <a:fillRect/>
          </a:stretch>
        </p:blipFill>
        <p:spPr>
          <a:xfrm>
            <a:off x="1450645" y="4756649"/>
            <a:ext cx="2590800" cy="590550"/>
          </a:xfrm>
          <a:prstGeom prst="rect">
            <a:avLst/>
          </a:prstGeom>
        </p:spPr>
      </p:pic>
    </p:spTree>
    <p:extLst>
      <p:ext uri="{BB962C8B-B14F-4D97-AF65-F5344CB8AC3E}">
        <p14:creationId xmlns:p14="http://schemas.microsoft.com/office/powerpoint/2010/main" val="2038607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p:cNvPicPr>
            <a:picLocks noChangeAspect="1"/>
          </p:cNvPicPr>
          <p:nvPr/>
        </p:nvPicPr>
        <p:blipFill>
          <a:blip r:embed="rId3"/>
          <a:stretch>
            <a:fillRect/>
          </a:stretch>
        </p:blipFill>
        <p:spPr>
          <a:xfrm>
            <a:off x="2085975" y="1936908"/>
            <a:ext cx="3448050" cy="1547813"/>
          </a:xfrm>
          <a:prstGeom prst="rect">
            <a:avLst/>
          </a:prstGeom>
        </p:spPr>
      </p:pic>
      <p:sp>
        <p:nvSpPr>
          <p:cNvPr id="2" name="Title 1"/>
          <p:cNvSpPr>
            <a:spLocks noGrp="1"/>
          </p:cNvSpPr>
          <p:nvPr>
            <p:ph type="title"/>
          </p:nvPr>
        </p:nvSpPr>
        <p:spPr/>
        <p:txBody>
          <a:bodyPr/>
          <a:lstStyle/>
          <a:p>
            <a:r>
              <a:rPr lang="en-US" dirty="0"/>
              <a:t>Area Under </a:t>
            </a:r>
            <a:r>
              <a:rPr lang="en-US" dirty="0" smtClean="0"/>
              <a:t>Hyperbola</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15</a:t>
            </a:fld>
            <a:endParaRPr lang="en-US" dirty="0"/>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523875" y="1371600"/>
                <a:ext cx="6572250" cy="3626115"/>
              </a:xfrm>
            </p:spPr>
            <p:txBody>
              <a:bodyPr>
                <a:normAutofit/>
              </a:bodyPr>
              <a:lstStyle/>
              <a:p>
                <a:r>
                  <a:rPr lang="en-US" dirty="0" smtClean="0"/>
                  <a:t>Integrating </a:t>
                </a:r>
                <a14:m>
                  <m:oMath xmlns:m="http://schemas.openxmlformats.org/officeDocument/2006/math">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oMath>
                </a14:m>
                <a:r>
                  <a:rPr lang="en-US" dirty="0" smtClean="0"/>
                  <a:t>between </a:t>
                </a:r>
                <a:r>
                  <a:rPr lang="en-US" dirty="0"/>
                  <a:t>the limits </a:t>
                </a:r>
                <a:r>
                  <a:rPr lang="en-US" dirty="0" smtClean="0"/>
                  <a:t>of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 </m:t>
                    </m:r>
                  </m:oMath>
                </a14:m>
                <a:r>
                  <a:rPr lang="en-US" dirty="0" smtClean="0"/>
                  <a:t>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 </m:t>
                    </m:r>
                  </m:oMath>
                </a14:m>
                <a:r>
                  <a:rPr lang="en-US" dirty="0" smtClean="0"/>
                  <a:t> to get the area under hyperbola:</a:t>
                </a:r>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523875" y="1371600"/>
                <a:ext cx="6572250" cy="3626115"/>
              </a:xfrm>
              <a:blipFill>
                <a:blip r:embed="rId4"/>
                <a:stretch>
                  <a:fillRect l="-1299" t="-2353" r="-1948"/>
                </a:stretch>
              </a:blipFill>
            </p:spPr>
            <p:txBody>
              <a:bodyPr/>
              <a:lstStyle/>
              <a:p>
                <a:r>
                  <a:rPr lang="en-US">
                    <a:noFill/>
                  </a:rPr>
                  <a:t> </a:t>
                </a:r>
              </a:p>
            </p:txBody>
          </p:sp>
        </mc:Fallback>
      </mc:AlternateContent>
      <p:pic>
        <p:nvPicPr>
          <p:cNvPr id="14" name="Picture 13"/>
          <p:cNvPicPr>
            <a:picLocks noChangeAspect="1"/>
          </p:cNvPicPr>
          <p:nvPr/>
        </p:nvPicPr>
        <p:blipFill>
          <a:blip r:embed="rId5"/>
          <a:stretch>
            <a:fillRect/>
          </a:stretch>
        </p:blipFill>
        <p:spPr>
          <a:xfrm>
            <a:off x="2313136" y="3484721"/>
            <a:ext cx="2330291" cy="2230279"/>
          </a:xfrm>
          <a:prstGeom prst="rect">
            <a:avLst/>
          </a:prstGeom>
        </p:spPr>
      </p:pic>
    </p:spTree>
    <p:extLst>
      <p:ext uri="{BB962C8B-B14F-4D97-AF65-F5344CB8AC3E}">
        <p14:creationId xmlns:p14="http://schemas.microsoft.com/office/powerpoint/2010/main" val="2852872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Slice </a:t>
            </a:r>
            <a:r>
              <a:rPr lang="en-US" dirty="0"/>
              <a:t>Partition</a:t>
            </a:r>
          </a:p>
        </p:txBody>
      </p:sp>
      <p:sp>
        <p:nvSpPr>
          <p:cNvPr id="4" name="Slide Number Placeholder 3"/>
          <p:cNvSpPr>
            <a:spLocks noGrp="1"/>
          </p:cNvSpPr>
          <p:nvPr>
            <p:ph type="sldNum" sz="quarter" idx="12"/>
          </p:nvPr>
        </p:nvSpPr>
        <p:spPr/>
        <p:txBody>
          <a:bodyPr/>
          <a:lstStyle/>
          <a:p>
            <a:fld id="{ABA2FAB4-51B0-4016-BBA1-8E65C922DB4A}" type="slidenum">
              <a:rPr lang="en-US" smtClean="0"/>
              <a:pPr/>
              <a:t>16</a:t>
            </a:fld>
            <a:endParaRPr lang="en-US" dirty="0"/>
          </a:p>
        </p:txBody>
      </p:sp>
      <p:sp>
        <p:nvSpPr>
          <p:cNvPr id="10" name="Content Placeholder 2"/>
          <p:cNvSpPr>
            <a:spLocks noGrp="1"/>
          </p:cNvSpPr>
          <p:nvPr>
            <p:ph idx="1"/>
          </p:nvPr>
        </p:nvSpPr>
        <p:spPr>
          <a:xfrm>
            <a:off x="523875" y="1371600"/>
            <a:ext cx="6572250" cy="3626115"/>
          </a:xfrm>
        </p:spPr>
        <p:txBody>
          <a:bodyPr>
            <a:normAutofit/>
          </a:bodyPr>
          <a:lstStyle/>
          <a:p>
            <a:r>
              <a:rPr lang="en-US" dirty="0"/>
              <a:t>The </a:t>
            </a:r>
            <a:r>
              <a:rPr lang="en-US" dirty="0" err="1"/>
              <a:t>iso</a:t>
            </a:r>
            <a:r>
              <a:rPr lang="en-US" dirty="0"/>
              <a:t>-polyline may </a:t>
            </a:r>
            <a:r>
              <a:rPr lang="en-US" dirty="0" smtClean="0"/>
              <a:t>intersect </a:t>
            </a:r>
            <a:r>
              <a:rPr lang="en-US" dirty="0"/>
              <a:t>with the </a:t>
            </a:r>
            <a:r>
              <a:rPr lang="en-US" dirty="0" err="1"/>
              <a:t>isocontour</a:t>
            </a:r>
            <a:r>
              <a:rPr lang="en-US" dirty="0"/>
              <a:t> hyperbola</a:t>
            </a:r>
            <a:endParaRPr lang="en-US" dirty="0" smtClean="0"/>
          </a:p>
        </p:txBody>
      </p:sp>
      <p:pic>
        <p:nvPicPr>
          <p:cNvPr id="3" name="Picture 2"/>
          <p:cNvPicPr>
            <a:picLocks noChangeAspect="1"/>
          </p:cNvPicPr>
          <p:nvPr/>
        </p:nvPicPr>
        <p:blipFill>
          <a:blip r:embed="rId3"/>
          <a:stretch>
            <a:fillRect/>
          </a:stretch>
        </p:blipFill>
        <p:spPr>
          <a:xfrm>
            <a:off x="523875" y="2333689"/>
            <a:ext cx="6914198" cy="2360295"/>
          </a:xfrm>
          <a:prstGeom prst="rect">
            <a:avLst/>
          </a:prstGeom>
        </p:spPr>
      </p:pic>
    </p:spTree>
    <p:extLst>
      <p:ext uri="{BB962C8B-B14F-4D97-AF65-F5344CB8AC3E}">
        <p14:creationId xmlns:p14="http://schemas.microsoft.com/office/powerpoint/2010/main" val="2918861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40229" y="2669435"/>
            <a:ext cx="3004661" cy="2931795"/>
          </a:xfrm>
          <a:prstGeom prst="rect">
            <a:avLst/>
          </a:prstGeom>
        </p:spPr>
      </p:pic>
      <p:sp>
        <p:nvSpPr>
          <p:cNvPr id="2" name="Title 1"/>
          <p:cNvSpPr>
            <a:spLocks noGrp="1"/>
          </p:cNvSpPr>
          <p:nvPr>
            <p:ph type="title"/>
          </p:nvPr>
        </p:nvSpPr>
        <p:spPr/>
        <p:txBody>
          <a:bodyPr/>
          <a:lstStyle/>
          <a:p>
            <a:r>
              <a:rPr lang="en-US" dirty="0" smtClean="0"/>
              <a:t>Slice </a:t>
            </a:r>
            <a:r>
              <a:rPr lang="en-US" dirty="0"/>
              <a:t>Partition</a:t>
            </a:r>
          </a:p>
        </p:txBody>
      </p:sp>
      <p:sp>
        <p:nvSpPr>
          <p:cNvPr id="4" name="Slide Number Placeholder 3"/>
          <p:cNvSpPr>
            <a:spLocks noGrp="1"/>
          </p:cNvSpPr>
          <p:nvPr>
            <p:ph type="sldNum" sz="quarter" idx="12"/>
          </p:nvPr>
        </p:nvSpPr>
        <p:spPr/>
        <p:txBody>
          <a:bodyPr/>
          <a:lstStyle/>
          <a:p>
            <a:fld id="{ABA2FAB4-51B0-4016-BBA1-8E65C922DB4A}" type="slidenum">
              <a:rPr lang="en-US" smtClean="0"/>
              <a:pPr/>
              <a:t>17</a:t>
            </a:fld>
            <a:endParaRPr lang="en-US" dirty="0"/>
          </a:p>
        </p:txBody>
      </p:sp>
      <p:sp>
        <p:nvSpPr>
          <p:cNvPr id="10" name="Content Placeholder 2"/>
          <p:cNvSpPr>
            <a:spLocks noGrp="1"/>
          </p:cNvSpPr>
          <p:nvPr>
            <p:ph idx="1"/>
          </p:nvPr>
        </p:nvSpPr>
        <p:spPr>
          <a:xfrm>
            <a:off x="523874" y="1371600"/>
            <a:ext cx="6992047" cy="3626115"/>
          </a:xfrm>
        </p:spPr>
        <p:txBody>
          <a:bodyPr>
            <a:normAutofit/>
          </a:bodyPr>
          <a:lstStyle/>
          <a:p>
            <a:r>
              <a:rPr lang="en-US" sz="2000" dirty="0" smtClean="0"/>
              <a:t>To partition, use the x values of the following points:</a:t>
            </a:r>
          </a:p>
          <a:p>
            <a:pPr lvl="1"/>
            <a:r>
              <a:rPr lang="en-US" sz="1800" dirty="0" err="1"/>
              <a:t>I</a:t>
            </a:r>
            <a:r>
              <a:rPr lang="en-US" sz="1800" dirty="0" err="1" smtClean="0"/>
              <a:t>so</a:t>
            </a:r>
            <a:r>
              <a:rPr lang="en-US" sz="1800" dirty="0" smtClean="0"/>
              <a:t>-polyline vertices</a:t>
            </a:r>
          </a:p>
          <a:p>
            <a:pPr lvl="1"/>
            <a:r>
              <a:rPr lang="en-US" sz="1800" dirty="0" smtClean="0"/>
              <a:t>intersection </a:t>
            </a:r>
            <a:r>
              <a:rPr lang="en-US" sz="1800" dirty="0"/>
              <a:t>points of </a:t>
            </a:r>
            <a:r>
              <a:rPr lang="en-US" sz="1800" dirty="0" err="1" smtClean="0"/>
              <a:t>isocontour</a:t>
            </a:r>
            <a:r>
              <a:rPr lang="en-US" sz="1800" dirty="0" smtClean="0"/>
              <a:t> </a:t>
            </a:r>
            <a:r>
              <a:rPr lang="en-US" sz="1800" dirty="0"/>
              <a:t>hyperbola and slice </a:t>
            </a:r>
            <a:r>
              <a:rPr lang="en-US" sz="1800" dirty="0" smtClean="0"/>
              <a:t>edges</a:t>
            </a:r>
          </a:p>
          <a:p>
            <a:pPr lvl="1"/>
            <a:r>
              <a:rPr lang="en-US" sz="1800" dirty="0"/>
              <a:t>I</a:t>
            </a:r>
            <a:r>
              <a:rPr lang="en-US" sz="1800" dirty="0" smtClean="0"/>
              <a:t>ntersection </a:t>
            </a:r>
            <a:r>
              <a:rPr lang="en-US" sz="1800" dirty="0"/>
              <a:t>points </a:t>
            </a:r>
            <a:r>
              <a:rPr lang="en-US" sz="1800" dirty="0" smtClean="0"/>
              <a:t>of </a:t>
            </a:r>
            <a:r>
              <a:rPr lang="en-US" sz="1800" dirty="0" err="1" smtClean="0"/>
              <a:t>iso</a:t>
            </a:r>
            <a:r>
              <a:rPr lang="en-US" sz="1800" dirty="0" smtClean="0"/>
              <a:t>-polylines </a:t>
            </a:r>
            <a:r>
              <a:rPr lang="en-US" sz="1800" dirty="0"/>
              <a:t>and </a:t>
            </a:r>
            <a:r>
              <a:rPr lang="en-US" sz="1800" dirty="0" err="1" smtClean="0"/>
              <a:t>isocontour</a:t>
            </a:r>
            <a:r>
              <a:rPr lang="en-US" sz="1800" dirty="0" smtClean="0"/>
              <a:t> hyperbola</a:t>
            </a:r>
          </a:p>
        </p:txBody>
      </p:sp>
    </p:spTree>
    <p:extLst>
      <p:ext uri="{BB962C8B-B14F-4D97-AF65-F5344CB8AC3E}">
        <p14:creationId xmlns:p14="http://schemas.microsoft.com/office/powerpoint/2010/main" val="2437333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Subregion</a:t>
            </a:r>
            <a:r>
              <a:rPr lang="en-US" dirty="0"/>
              <a:t> </a:t>
            </a:r>
            <a:r>
              <a:rPr lang="en-US" dirty="0" smtClean="0"/>
              <a:t>Division</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18</a:t>
            </a:fld>
            <a:endParaRPr lang="en-US" dirty="0"/>
          </a:p>
        </p:txBody>
      </p:sp>
      <p:sp>
        <p:nvSpPr>
          <p:cNvPr id="10" name="Content Placeholder 2"/>
          <p:cNvSpPr>
            <a:spLocks noGrp="1"/>
          </p:cNvSpPr>
          <p:nvPr>
            <p:ph idx="1"/>
          </p:nvPr>
        </p:nvSpPr>
        <p:spPr>
          <a:xfrm>
            <a:off x="523874" y="1371600"/>
            <a:ext cx="6992047" cy="3626115"/>
          </a:xfrm>
        </p:spPr>
        <p:txBody>
          <a:bodyPr>
            <a:normAutofit/>
          </a:bodyPr>
          <a:lstStyle/>
          <a:p>
            <a:r>
              <a:rPr lang="en-US" sz="2000" dirty="0" smtClean="0"/>
              <a:t>The </a:t>
            </a:r>
            <a:r>
              <a:rPr lang="en-US" sz="2000" dirty="0" err="1" smtClean="0"/>
              <a:t>iso</a:t>
            </a:r>
            <a:r>
              <a:rPr lang="en-US" sz="2000" dirty="0" smtClean="0"/>
              <a:t>-polylines </a:t>
            </a:r>
            <a:r>
              <a:rPr lang="en-US" sz="2000" dirty="0"/>
              <a:t>and the </a:t>
            </a:r>
            <a:r>
              <a:rPr lang="en-US" sz="2000" dirty="0" err="1"/>
              <a:t>isocontour</a:t>
            </a:r>
            <a:r>
              <a:rPr lang="en-US" sz="2000" dirty="0"/>
              <a:t> hyperbola divide a </a:t>
            </a:r>
            <a:r>
              <a:rPr lang="en-US" sz="2000" dirty="0" err="1"/>
              <a:t>subregion</a:t>
            </a:r>
            <a:r>
              <a:rPr lang="en-US" sz="2000" dirty="0"/>
              <a:t> into several segments</a:t>
            </a:r>
            <a:r>
              <a:rPr lang="en-US" sz="2000" dirty="0" smtClean="0"/>
              <a:t>.</a:t>
            </a:r>
          </a:p>
          <a:p>
            <a:r>
              <a:rPr lang="en-US" sz="2000" dirty="0" smtClean="0"/>
              <a:t>The segments that are </a:t>
            </a:r>
            <a:r>
              <a:rPr lang="en-US" sz="2000" dirty="0"/>
              <a:t>inside one type of the surface but outside the </a:t>
            </a:r>
            <a:r>
              <a:rPr lang="en-US" sz="2000" dirty="0" smtClean="0"/>
              <a:t>other belong to the VD region. </a:t>
            </a:r>
          </a:p>
        </p:txBody>
      </p:sp>
      <p:pic>
        <p:nvPicPr>
          <p:cNvPr id="3" name="Picture 2"/>
          <p:cNvPicPr>
            <a:picLocks noChangeAspect="1"/>
          </p:cNvPicPr>
          <p:nvPr/>
        </p:nvPicPr>
        <p:blipFill>
          <a:blip r:embed="rId3"/>
          <a:stretch>
            <a:fillRect/>
          </a:stretch>
        </p:blipFill>
        <p:spPr>
          <a:xfrm>
            <a:off x="1507331" y="2705894"/>
            <a:ext cx="4605338" cy="2743200"/>
          </a:xfrm>
          <a:prstGeom prst="rect">
            <a:avLst/>
          </a:prstGeom>
        </p:spPr>
      </p:pic>
    </p:spTree>
    <p:extLst>
      <p:ext uri="{BB962C8B-B14F-4D97-AF65-F5344CB8AC3E}">
        <p14:creationId xmlns:p14="http://schemas.microsoft.com/office/powerpoint/2010/main" val="1343362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Calculating the Area of a </a:t>
            </a:r>
            <a:r>
              <a:rPr lang="en-US" dirty="0" err="1"/>
              <a:t>S</a:t>
            </a:r>
            <a:r>
              <a:rPr lang="en-US" dirty="0" err="1" smtClean="0"/>
              <a:t>ubregion</a:t>
            </a:r>
            <a:r>
              <a:rPr lang="en-US" dirty="0" smtClean="0"/>
              <a:t> Segment </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19</a:t>
            </a:fld>
            <a:endParaRPr lang="en-US" dirty="0"/>
          </a:p>
        </p:txBody>
      </p:sp>
      <p:pic>
        <p:nvPicPr>
          <p:cNvPr id="5" name="Picture 4"/>
          <p:cNvPicPr>
            <a:picLocks noChangeAspect="1"/>
          </p:cNvPicPr>
          <p:nvPr/>
        </p:nvPicPr>
        <p:blipFill>
          <a:blip r:embed="rId3"/>
          <a:stretch>
            <a:fillRect/>
          </a:stretch>
        </p:blipFill>
        <p:spPr>
          <a:xfrm>
            <a:off x="840105" y="2252755"/>
            <a:ext cx="6256020" cy="2674620"/>
          </a:xfrm>
          <a:prstGeom prst="rect">
            <a:avLst/>
          </a:prstGeom>
        </p:spPr>
      </p:pic>
      <p:sp>
        <p:nvSpPr>
          <p:cNvPr id="7" name="Content Placeholder 2"/>
          <p:cNvSpPr>
            <a:spLocks noGrp="1"/>
          </p:cNvSpPr>
          <p:nvPr>
            <p:ph idx="1"/>
          </p:nvPr>
        </p:nvSpPr>
        <p:spPr>
          <a:xfrm>
            <a:off x="523874" y="1371600"/>
            <a:ext cx="6992047" cy="3626115"/>
          </a:xfrm>
        </p:spPr>
        <p:txBody>
          <a:bodyPr>
            <a:normAutofit/>
          </a:bodyPr>
          <a:lstStyle/>
          <a:p>
            <a:r>
              <a:rPr lang="en-US" sz="2000" dirty="0"/>
              <a:t>Area under the upper boundary (b) subtracting the </a:t>
            </a:r>
            <a:r>
              <a:rPr lang="en-US" sz="2000" dirty="0" smtClean="0"/>
              <a:t>area under </a:t>
            </a:r>
            <a:r>
              <a:rPr lang="en-US" sz="2000" dirty="0"/>
              <a:t>the lower boundary (c) yields the </a:t>
            </a:r>
            <a:r>
              <a:rPr lang="en-US" sz="2000" dirty="0" err="1"/>
              <a:t>subregion</a:t>
            </a:r>
            <a:r>
              <a:rPr lang="en-US" sz="2000" dirty="0"/>
              <a:t> segment area (a).</a:t>
            </a:r>
            <a:endParaRPr lang="en-US" sz="2000" dirty="0" smtClean="0"/>
          </a:p>
        </p:txBody>
      </p:sp>
    </p:spTree>
    <p:extLst>
      <p:ext uri="{BB962C8B-B14F-4D97-AF65-F5344CB8AC3E}">
        <p14:creationId xmlns:p14="http://schemas.microsoft.com/office/powerpoint/2010/main" val="2739530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Isosurface </a:t>
            </a:r>
            <a:r>
              <a:rPr lang="en-US" dirty="0" smtClean="0"/>
              <a:t>Extraction</a:t>
            </a:r>
            <a:endParaRPr lang="en-US" dirty="0"/>
          </a:p>
        </p:txBody>
      </p:sp>
      <p:sp>
        <p:nvSpPr>
          <p:cNvPr id="3" name="Content Placeholder 2"/>
          <p:cNvSpPr>
            <a:spLocks noGrp="1"/>
          </p:cNvSpPr>
          <p:nvPr>
            <p:ph idx="1"/>
          </p:nvPr>
        </p:nvSpPr>
        <p:spPr>
          <a:xfrm>
            <a:off x="523875" y="1371600"/>
            <a:ext cx="6726670" cy="3626115"/>
          </a:xfrm>
        </p:spPr>
        <p:txBody>
          <a:bodyPr>
            <a:normAutofit/>
          </a:bodyPr>
          <a:lstStyle/>
          <a:p>
            <a:r>
              <a:rPr lang="en-US" altLang="en-US" dirty="0"/>
              <a:t>Usually: 3D scalar rectilinear </a:t>
            </a:r>
            <a:r>
              <a:rPr lang="en-US" altLang="en-US" dirty="0" smtClean="0"/>
              <a:t>volumes</a:t>
            </a:r>
          </a:p>
          <a:p>
            <a:endParaRPr lang="en-US" altLang="en-US" sz="800" dirty="0" smtClean="0"/>
          </a:p>
          <a:p>
            <a:r>
              <a:rPr lang="en-US" altLang="en-US" dirty="0"/>
              <a:t>T</a:t>
            </a:r>
            <a:r>
              <a:rPr lang="en-US" altLang="en-US" dirty="0" smtClean="0"/>
              <a:t>rilinear interpolation</a:t>
            </a:r>
          </a:p>
          <a:p>
            <a:pPr lvl="1"/>
            <a:r>
              <a:rPr lang="en-US" altLang="en-US" dirty="0"/>
              <a:t>C</a:t>
            </a:r>
            <a:r>
              <a:rPr lang="en-US" altLang="en-US" dirty="0" smtClean="0"/>
              <a:t>ommonly used to </a:t>
            </a:r>
            <a:r>
              <a:rPr lang="en-US" altLang="en-US" dirty="0"/>
              <a:t>model </a:t>
            </a:r>
            <a:r>
              <a:rPr lang="en-US" altLang="en-US" dirty="0" smtClean="0"/>
              <a:t>the interior of each dataset cell</a:t>
            </a:r>
            <a:r>
              <a:rPr lang="en-US" dirty="0" smtClean="0"/>
              <a:t> especially when the underlying data function is unknown</a:t>
            </a:r>
          </a:p>
          <a:p>
            <a:endParaRPr lang="en-US" altLang="en-US" sz="20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t>2</a:t>
            </a:fld>
            <a:endParaRPr lang="en-US" dirty="0"/>
          </a:p>
        </p:txBody>
      </p:sp>
      <p:pic>
        <p:nvPicPr>
          <p:cNvPr id="5" name="Picture 4"/>
          <p:cNvPicPr>
            <a:picLocks noChangeAspect="1"/>
          </p:cNvPicPr>
          <p:nvPr/>
        </p:nvPicPr>
        <p:blipFill>
          <a:blip r:embed="rId3"/>
          <a:stretch>
            <a:fillRect/>
          </a:stretch>
        </p:blipFill>
        <p:spPr>
          <a:xfrm>
            <a:off x="500852" y="3099867"/>
            <a:ext cx="4467225" cy="1413510"/>
          </a:xfrm>
          <a:prstGeom prst="rect">
            <a:avLst/>
          </a:prstGeom>
        </p:spPr>
      </p:pic>
      <p:pic>
        <p:nvPicPr>
          <p:cNvPr id="6" name="Picture 5"/>
          <p:cNvPicPr>
            <a:picLocks noChangeAspect="1"/>
          </p:cNvPicPr>
          <p:nvPr/>
        </p:nvPicPr>
        <p:blipFill>
          <a:blip r:embed="rId4"/>
          <a:stretch>
            <a:fillRect/>
          </a:stretch>
        </p:blipFill>
        <p:spPr>
          <a:xfrm>
            <a:off x="5124565" y="3215718"/>
            <a:ext cx="2125980" cy="1783080"/>
          </a:xfrm>
          <a:prstGeom prst="rect">
            <a:avLst/>
          </a:prstGeom>
        </p:spPr>
      </p:pic>
      <p:sp>
        <p:nvSpPr>
          <p:cNvPr id="7" name="Text Box 10"/>
          <p:cNvSpPr txBox="1">
            <a:spLocks noChangeArrowheads="1"/>
          </p:cNvSpPr>
          <p:nvPr/>
        </p:nvSpPr>
        <p:spPr bwMode="auto">
          <a:xfrm>
            <a:off x="500852" y="4568196"/>
            <a:ext cx="44534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latin typeface="Calibri" panose="020F0502020204030204" pitchFamily="34" charset="0"/>
              </a:rPr>
              <a:t>where </a:t>
            </a:r>
            <a:r>
              <a:rPr lang="en-US" altLang="en-US" sz="1600" i="1" dirty="0" err="1" smtClean="0">
                <a:latin typeface="Calibri" panose="020F0502020204030204" pitchFamily="34" charset="0"/>
                <a:sym typeface="Symbol" panose="05050102010706020507" pitchFamily="18" charset="2"/>
              </a:rPr>
              <a:t>F</a:t>
            </a:r>
            <a:r>
              <a:rPr lang="en-US" altLang="en-US" sz="1600" i="1" baseline="-25000" dirty="0" err="1" smtClean="0">
                <a:latin typeface="Calibri" panose="020F0502020204030204" pitchFamily="34" charset="0"/>
                <a:sym typeface="Symbol" panose="05050102010706020507" pitchFamily="18" charset="2"/>
              </a:rPr>
              <a:t>ijk</a:t>
            </a:r>
            <a:r>
              <a:rPr lang="en-US" altLang="en-US" sz="1600" i="1" dirty="0" smtClean="0">
                <a:latin typeface="Calibri" panose="020F0502020204030204" pitchFamily="34" charset="0"/>
                <a:sym typeface="Symbol" panose="05050102010706020507" pitchFamily="18" charset="2"/>
              </a:rPr>
              <a:t> </a:t>
            </a:r>
            <a:r>
              <a:rPr lang="en-US" altLang="en-US" sz="1600" dirty="0">
                <a:latin typeface="Calibri" panose="020F0502020204030204" pitchFamily="34" charset="0"/>
                <a:sym typeface="Symbol" panose="05050102010706020507" pitchFamily="18" charset="2"/>
              </a:rPr>
              <a:t>denotes the value at cube corner, </a:t>
            </a:r>
            <a:r>
              <a:rPr lang="en-US" altLang="en-US" sz="1600" i="1" dirty="0" err="1">
                <a:latin typeface="Calibri" panose="020F0502020204030204" pitchFamily="34" charset="0"/>
                <a:sym typeface="Symbol" panose="05050102010706020507" pitchFamily="18" charset="2"/>
              </a:rPr>
              <a:t>i</a:t>
            </a:r>
            <a:r>
              <a:rPr lang="en-US" altLang="en-US" sz="1600" dirty="0" err="1">
                <a:latin typeface="Calibri" panose="020F0502020204030204" pitchFamily="34" charset="0"/>
                <a:sym typeface="Symbol" panose="05050102010706020507" pitchFamily="18" charset="2"/>
              </a:rPr>
              <a:t>,</a:t>
            </a:r>
            <a:r>
              <a:rPr lang="en-US" altLang="en-US" sz="1600" i="1" dirty="0" err="1">
                <a:latin typeface="Calibri" panose="020F0502020204030204" pitchFamily="34" charset="0"/>
                <a:sym typeface="Symbol" panose="05050102010706020507" pitchFamily="18" charset="2"/>
              </a:rPr>
              <a:t>j</a:t>
            </a:r>
            <a:r>
              <a:rPr lang="en-US" altLang="en-US" sz="1600" dirty="0" err="1">
                <a:latin typeface="Calibri" panose="020F0502020204030204" pitchFamily="34" charset="0"/>
                <a:sym typeface="Symbol" panose="05050102010706020507" pitchFamily="18" charset="2"/>
              </a:rPr>
              <a:t>,</a:t>
            </a:r>
            <a:r>
              <a:rPr lang="en-US" altLang="en-US" sz="1600" i="1" dirty="0" err="1">
                <a:latin typeface="Calibri" panose="020F0502020204030204" pitchFamily="34" charset="0"/>
                <a:sym typeface="Symbol" panose="05050102010706020507" pitchFamily="18" charset="2"/>
              </a:rPr>
              <a:t>k</a:t>
            </a:r>
            <a:r>
              <a:rPr lang="en-US" altLang="en-US" sz="1600" i="1" dirty="0">
                <a:latin typeface="Calibri" panose="020F0502020204030204" pitchFamily="34" charset="0"/>
                <a:sym typeface="Symbol" panose="05050102010706020507" pitchFamily="18" charset="2"/>
              </a:rPr>
              <a:t> </a:t>
            </a:r>
            <a:r>
              <a:rPr lang="en-US" altLang="en-US" sz="1600" dirty="0">
                <a:latin typeface="Calibri" panose="020F0502020204030204" pitchFamily="34" charset="0"/>
                <a:sym typeface="Symbol" panose="05050102010706020507" pitchFamily="18" charset="2"/>
              </a:rPr>
              <a:t>= 0,1, and </a:t>
            </a:r>
            <a:r>
              <a:rPr lang="en-US" altLang="en-US" sz="1600" dirty="0">
                <a:latin typeface="Calibri" panose="020F0502020204030204" pitchFamily="34" charset="0"/>
              </a:rPr>
              <a:t>(</a:t>
            </a:r>
            <a:r>
              <a:rPr lang="en-US" altLang="en-US" sz="1600" i="1" dirty="0">
                <a:latin typeface="Calibri" panose="020F0502020204030204" pitchFamily="34" charset="0"/>
              </a:rPr>
              <a:t>x</a:t>
            </a:r>
            <a:r>
              <a:rPr lang="en-US" altLang="en-US" sz="1600" dirty="0">
                <a:latin typeface="Calibri" panose="020F0502020204030204" pitchFamily="34" charset="0"/>
              </a:rPr>
              <a:t>, </a:t>
            </a:r>
            <a:r>
              <a:rPr lang="en-US" altLang="en-US" sz="1600" i="1" dirty="0">
                <a:latin typeface="Calibri" panose="020F0502020204030204" pitchFamily="34" charset="0"/>
              </a:rPr>
              <a:t>y</a:t>
            </a:r>
            <a:r>
              <a:rPr lang="en-US" altLang="en-US" sz="1600" dirty="0">
                <a:latin typeface="Calibri" panose="020F0502020204030204" pitchFamily="34" charset="0"/>
              </a:rPr>
              <a:t>, </a:t>
            </a:r>
            <a:r>
              <a:rPr lang="en-US" altLang="en-US" sz="1600" i="1" dirty="0">
                <a:latin typeface="Calibri" panose="020F0502020204030204" pitchFamily="34" charset="0"/>
              </a:rPr>
              <a:t>z</a:t>
            </a:r>
            <a:r>
              <a:rPr lang="en-US" altLang="en-US" sz="1600" dirty="0">
                <a:latin typeface="Calibri" panose="020F0502020204030204" pitchFamily="34" charset="0"/>
              </a:rPr>
              <a:t>) are local coordinates in a cube,  </a:t>
            </a:r>
            <a:endParaRPr lang="en-US" altLang="en-US" sz="1600" dirty="0" smtClean="0">
              <a:latin typeface="Calibri" panose="020F0502020204030204" pitchFamily="34" charset="0"/>
            </a:endParaRPr>
          </a:p>
          <a:p>
            <a:pPr eaLnBrk="1" hangingPunct="1"/>
            <a:r>
              <a:rPr lang="en-US" altLang="en-US" sz="1600" dirty="0" smtClean="0">
                <a:latin typeface="Calibri" panose="020F0502020204030204" pitchFamily="34" charset="0"/>
              </a:rPr>
              <a:t>0 </a:t>
            </a:r>
            <a:r>
              <a:rPr lang="en-US" altLang="en-US" sz="1600" dirty="0">
                <a:latin typeface="Calibri" panose="020F0502020204030204" pitchFamily="34" charset="0"/>
                <a:sym typeface="Symbol" panose="05050102010706020507" pitchFamily="18" charset="2"/>
              </a:rPr>
              <a:t> </a:t>
            </a:r>
            <a:r>
              <a:rPr lang="en-US" altLang="en-US" sz="1600" i="1" dirty="0">
                <a:latin typeface="Calibri" panose="020F0502020204030204" pitchFamily="34" charset="0"/>
              </a:rPr>
              <a:t>x </a:t>
            </a:r>
            <a:r>
              <a:rPr lang="en-US" altLang="en-US" sz="1600" dirty="0">
                <a:latin typeface="Calibri" panose="020F0502020204030204" pitchFamily="34" charset="0"/>
                <a:sym typeface="Symbol" panose="05050102010706020507" pitchFamily="18" charset="2"/>
              </a:rPr>
              <a:t>1</a:t>
            </a:r>
            <a:r>
              <a:rPr lang="en-US" altLang="en-US" sz="1600" dirty="0">
                <a:latin typeface="Calibri" panose="020F0502020204030204" pitchFamily="34" charset="0"/>
              </a:rPr>
              <a:t>, 0 </a:t>
            </a:r>
            <a:r>
              <a:rPr lang="en-US" altLang="en-US" sz="1600" dirty="0">
                <a:latin typeface="Calibri" panose="020F0502020204030204" pitchFamily="34" charset="0"/>
                <a:sym typeface="Symbol" panose="05050102010706020507" pitchFamily="18" charset="2"/>
              </a:rPr>
              <a:t></a:t>
            </a:r>
            <a:r>
              <a:rPr lang="en-US" altLang="en-US" sz="1600" dirty="0">
                <a:latin typeface="Calibri" panose="020F0502020204030204" pitchFamily="34" charset="0"/>
              </a:rPr>
              <a:t> </a:t>
            </a:r>
            <a:r>
              <a:rPr lang="en-US" altLang="en-US" sz="1600" i="1" dirty="0">
                <a:latin typeface="Calibri" panose="020F0502020204030204" pitchFamily="34" charset="0"/>
              </a:rPr>
              <a:t>y </a:t>
            </a:r>
            <a:r>
              <a:rPr lang="en-US" altLang="en-US" sz="1600" dirty="0">
                <a:latin typeface="Calibri" panose="020F0502020204030204" pitchFamily="34" charset="0"/>
                <a:sym typeface="Symbol" panose="05050102010706020507" pitchFamily="18" charset="2"/>
              </a:rPr>
              <a:t>1</a:t>
            </a:r>
            <a:r>
              <a:rPr lang="en-US" altLang="en-US" sz="1600" dirty="0">
                <a:latin typeface="Calibri" panose="020F0502020204030204" pitchFamily="34" charset="0"/>
              </a:rPr>
              <a:t>, 0</a:t>
            </a:r>
            <a:r>
              <a:rPr lang="en-US" altLang="en-US" sz="1600" dirty="0">
                <a:latin typeface="Calibri" panose="020F0502020204030204" pitchFamily="34" charset="0"/>
                <a:sym typeface="Symbol" panose="05050102010706020507" pitchFamily="18" charset="2"/>
              </a:rPr>
              <a:t></a:t>
            </a:r>
            <a:r>
              <a:rPr lang="en-US" altLang="en-US" sz="1600" dirty="0">
                <a:latin typeface="Calibri" panose="020F0502020204030204" pitchFamily="34" charset="0"/>
              </a:rPr>
              <a:t> </a:t>
            </a:r>
            <a:r>
              <a:rPr lang="en-US" altLang="en-US" sz="1600" i="1" dirty="0">
                <a:latin typeface="Calibri" panose="020F0502020204030204" pitchFamily="34" charset="0"/>
              </a:rPr>
              <a:t>z </a:t>
            </a:r>
            <a:r>
              <a:rPr lang="en-US" altLang="en-US" sz="1600" dirty="0">
                <a:latin typeface="Calibri" panose="020F0502020204030204" pitchFamily="34" charset="0"/>
                <a:sym typeface="Symbol" panose="05050102010706020507" pitchFamily="18" charset="2"/>
              </a:rPr>
              <a:t>1.</a:t>
            </a:r>
          </a:p>
        </p:txBody>
      </p:sp>
    </p:spTree>
    <p:extLst>
      <p:ext uri="{BB962C8B-B14F-4D97-AF65-F5344CB8AC3E}">
        <p14:creationId xmlns:p14="http://schemas.microsoft.com/office/powerpoint/2010/main" val="124692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7880" y="0"/>
            <a:ext cx="1714286" cy="800000"/>
          </a:xfrm>
          <a:prstGeom prst="rect">
            <a:avLst/>
          </a:prstGeom>
        </p:spPr>
      </p:pic>
      <p:sp>
        <p:nvSpPr>
          <p:cNvPr id="5" name="Slide Number Placeholder 4"/>
          <p:cNvSpPr>
            <a:spLocks noGrp="1"/>
          </p:cNvSpPr>
          <p:nvPr>
            <p:ph type="sldNum" sz="quarter" idx="12"/>
          </p:nvPr>
        </p:nvSpPr>
        <p:spPr/>
        <p:txBody>
          <a:bodyPr/>
          <a:lstStyle/>
          <a:p>
            <a:fld id="{ABA2FAB4-51B0-4016-BBA1-8E65C922DB4A}" type="slidenum">
              <a:rPr lang="en-US" smtClean="0"/>
              <a:t>20</a:t>
            </a:fld>
            <a:endParaRPr lang="en-US" dirty="0"/>
          </a:p>
        </p:txBody>
      </p:sp>
    </p:spTree>
    <p:extLst>
      <p:ext uri="{BB962C8B-B14F-4D97-AF65-F5344CB8AC3E}">
        <p14:creationId xmlns:p14="http://schemas.microsoft.com/office/powerpoint/2010/main" val="14454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Settings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3874" y="1371600"/>
                <a:ext cx="6791325" cy="3626115"/>
              </a:xfrm>
            </p:spPr>
            <p:txBody>
              <a:bodyPr/>
              <a:lstStyle/>
              <a:p>
                <a:r>
                  <a:rPr lang="en-US" dirty="0" smtClean="0"/>
                  <a:t>The unit of the VD metric is the volume of </a:t>
                </a:r>
                <a:r>
                  <a:rPr lang="en-US" dirty="0"/>
                  <a:t>a unit cube, which is set to </a:t>
                </a:r>
                <a:r>
                  <a:rPr lang="en-US" dirty="0" smtClean="0"/>
                  <a:t>1.</a:t>
                </a:r>
              </a:p>
              <a:p>
                <a:r>
                  <a:rPr lang="en-US" dirty="0" smtClean="0"/>
                  <a:t>Two </a:t>
                </a:r>
                <a:r>
                  <a:rPr lang="en-US" dirty="0"/>
                  <a:t>d</a:t>
                </a:r>
                <a:r>
                  <a:rPr lang="en-US" dirty="0" smtClean="0"/>
                  <a:t>epths</a:t>
                </a:r>
              </a:p>
              <a:p>
                <a:pPr lvl="1"/>
                <a:r>
                  <a:rPr lang="en-US" dirty="0" smtClean="0"/>
                  <a:t>VDC method – subdivision depth </a:t>
                </a:r>
                <a14:m>
                  <m:oMath xmlns:m="http://schemas.openxmlformats.org/officeDocument/2006/math">
                    <m:r>
                      <a:rPr lang="en-US" b="0" i="1" smtClean="0">
                        <a:latin typeface="Cambria Math" panose="02040503050406030204" pitchFamily="18" charset="0"/>
                        <a:ea typeface="Cambria Math" panose="02040503050406030204" pitchFamily="18" charset="0"/>
                      </a:rPr>
                      <m:t>𝑠</m:t>
                    </m:r>
                  </m:oMath>
                </a14:m>
                <a:r>
                  <a:rPr lang="en-US" dirty="0" smtClean="0"/>
                  <a:t> </a:t>
                </a:r>
              </a:p>
              <a:p>
                <a:pPr lvl="1"/>
                <a:r>
                  <a:rPr lang="en-US" dirty="0" smtClean="0"/>
                  <a:t>Slicing method – partition depth</a:t>
                </a:r>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𝑝</m:t>
                    </m:r>
                  </m:oMath>
                </a14:m>
                <a:endParaRPr lang="en-US" dirty="0" smtClean="0"/>
              </a:p>
              <a:p>
                <a:pPr lvl="2"/>
                <a:r>
                  <a:rPr lang="en-US" dirty="0" smtClean="0"/>
                  <a:t>Number of slices =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𝑝</m:t>
                        </m:r>
                      </m:sup>
                    </m:sSup>
                  </m:oMath>
                </a14:m>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3874" y="1371600"/>
                <a:ext cx="6791325" cy="3626115"/>
              </a:xfrm>
              <a:blipFill>
                <a:blip r:embed="rId2"/>
                <a:stretch>
                  <a:fillRect l="-1257" t="-23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A2FAB4-51B0-4016-BBA1-8E65C922DB4A}" type="slidenum">
              <a:rPr lang="en-US" smtClean="0"/>
              <a:pPr/>
              <a:t>21</a:t>
            </a:fld>
            <a:endParaRPr lang="en-US" dirty="0"/>
          </a:p>
        </p:txBody>
      </p:sp>
    </p:spTree>
    <p:extLst>
      <p:ext uri="{BB962C8B-B14F-4D97-AF65-F5344CB8AC3E}">
        <p14:creationId xmlns:p14="http://schemas.microsoft.com/office/powerpoint/2010/main" val="4190540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93093" y="1691500"/>
            <a:ext cx="3857625" cy="3614738"/>
          </a:xfrm>
          <a:prstGeom prst="rect">
            <a:avLst/>
          </a:prstGeom>
        </p:spPr>
      </p:pic>
      <p:sp>
        <p:nvSpPr>
          <p:cNvPr id="2" name="Title 1"/>
          <p:cNvSpPr>
            <a:spLocks noGrp="1"/>
          </p:cNvSpPr>
          <p:nvPr>
            <p:ph type="title"/>
          </p:nvPr>
        </p:nvSpPr>
        <p:spPr/>
        <p:txBody>
          <a:bodyPr/>
          <a:lstStyle/>
          <a:p>
            <a:r>
              <a:rPr lang="en-US" dirty="0"/>
              <a:t>Individual Cube Instances</a:t>
            </a:r>
          </a:p>
        </p:txBody>
      </p:sp>
      <p:sp>
        <p:nvSpPr>
          <p:cNvPr id="3" name="Content Placeholder 2"/>
          <p:cNvSpPr>
            <a:spLocks noGrp="1"/>
          </p:cNvSpPr>
          <p:nvPr>
            <p:ph idx="1"/>
          </p:nvPr>
        </p:nvSpPr>
        <p:spPr>
          <a:xfrm>
            <a:off x="523874" y="1371600"/>
            <a:ext cx="6791325" cy="3626115"/>
          </a:xfrm>
        </p:spPr>
        <p:txBody>
          <a:bodyPr/>
          <a:lstStyle/>
          <a:p>
            <a:r>
              <a:rPr lang="en-US" dirty="0" smtClean="0"/>
              <a:t>Three instances </a:t>
            </a:r>
            <a:r>
              <a:rPr lang="en-US" dirty="0"/>
              <a:t>of </a:t>
            </a:r>
            <a:r>
              <a:rPr lang="en-US" dirty="0" smtClean="0"/>
              <a:t>base </a:t>
            </a:r>
            <a:r>
              <a:rPr lang="en-US" dirty="0"/>
              <a:t>case 6. 1. </a:t>
            </a:r>
            <a:r>
              <a:rPr lang="en-US" dirty="0" smtClean="0"/>
              <a:t>1, 6</a:t>
            </a:r>
            <a:r>
              <a:rPr lang="en-US" dirty="0"/>
              <a:t>. 1. </a:t>
            </a:r>
            <a:r>
              <a:rPr lang="en-US" dirty="0" smtClean="0"/>
              <a:t>2, and 6</a:t>
            </a:r>
            <a:r>
              <a:rPr lang="en-US" dirty="0"/>
              <a:t>. </a:t>
            </a:r>
            <a:r>
              <a:rPr lang="en-US" dirty="0" smtClean="0"/>
              <a:t>2</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22</a:t>
            </a:fld>
            <a:endParaRPr lang="en-US" dirty="0"/>
          </a:p>
        </p:txBody>
      </p:sp>
      <p:sp>
        <p:nvSpPr>
          <p:cNvPr id="6" name="TextBox 5"/>
          <p:cNvSpPr txBox="1"/>
          <p:nvPr/>
        </p:nvSpPr>
        <p:spPr>
          <a:xfrm>
            <a:off x="1696009" y="2103249"/>
            <a:ext cx="527709" cy="276999"/>
          </a:xfrm>
          <a:prstGeom prst="rect">
            <a:avLst/>
          </a:prstGeom>
          <a:noFill/>
        </p:spPr>
        <p:txBody>
          <a:bodyPr wrap="none" rtlCol="0">
            <a:spAutoFit/>
          </a:bodyPr>
          <a:lstStyle/>
          <a:p>
            <a:r>
              <a:rPr lang="en-US" sz="1200" dirty="0" smtClean="0"/>
              <a:t>6.1.1</a:t>
            </a:r>
            <a:endParaRPr lang="en-US" sz="1200" dirty="0"/>
          </a:p>
        </p:txBody>
      </p:sp>
      <p:sp>
        <p:nvSpPr>
          <p:cNvPr id="7" name="TextBox 6"/>
          <p:cNvSpPr txBox="1"/>
          <p:nvPr/>
        </p:nvSpPr>
        <p:spPr>
          <a:xfrm>
            <a:off x="1696009" y="3212345"/>
            <a:ext cx="527709" cy="276999"/>
          </a:xfrm>
          <a:prstGeom prst="rect">
            <a:avLst/>
          </a:prstGeom>
          <a:noFill/>
        </p:spPr>
        <p:txBody>
          <a:bodyPr wrap="none" rtlCol="0">
            <a:spAutoFit/>
          </a:bodyPr>
          <a:lstStyle/>
          <a:p>
            <a:r>
              <a:rPr lang="en-US" sz="1200" dirty="0" smtClean="0"/>
              <a:t>6.1.2</a:t>
            </a:r>
            <a:endParaRPr lang="en-US" sz="1200" dirty="0"/>
          </a:p>
        </p:txBody>
      </p:sp>
      <p:sp>
        <p:nvSpPr>
          <p:cNvPr id="8" name="TextBox 7"/>
          <p:cNvSpPr txBox="1"/>
          <p:nvPr/>
        </p:nvSpPr>
        <p:spPr>
          <a:xfrm>
            <a:off x="1760930" y="4521098"/>
            <a:ext cx="397866" cy="276999"/>
          </a:xfrm>
          <a:prstGeom prst="rect">
            <a:avLst/>
          </a:prstGeom>
          <a:noFill/>
        </p:spPr>
        <p:txBody>
          <a:bodyPr wrap="none" rtlCol="0">
            <a:spAutoFit/>
          </a:bodyPr>
          <a:lstStyle/>
          <a:p>
            <a:r>
              <a:rPr lang="en-US" sz="1200" dirty="0" smtClean="0"/>
              <a:t>6.2</a:t>
            </a:r>
            <a:endParaRPr lang="en-US" sz="1200" dirty="0"/>
          </a:p>
        </p:txBody>
      </p:sp>
      <p:sp>
        <p:nvSpPr>
          <p:cNvPr id="9" name="TextBox 8"/>
          <p:cNvSpPr txBox="1"/>
          <p:nvPr/>
        </p:nvSpPr>
        <p:spPr>
          <a:xfrm>
            <a:off x="2366915" y="5218261"/>
            <a:ext cx="816442" cy="461665"/>
          </a:xfrm>
          <a:prstGeom prst="rect">
            <a:avLst/>
          </a:prstGeom>
          <a:noFill/>
        </p:spPr>
        <p:txBody>
          <a:bodyPr wrap="none" rtlCol="0">
            <a:spAutoFit/>
          </a:bodyPr>
          <a:lstStyle/>
          <a:p>
            <a:r>
              <a:rPr lang="en-US" sz="1200" dirty="0">
                <a:latin typeface="Calibri" panose="020F0502020204030204" pitchFamily="34" charset="0"/>
              </a:rPr>
              <a:t>E</a:t>
            </a:r>
            <a:r>
              <a:rPr lang="en-US" sz="1200" dirty="0" smtClean="0">
                <a:latin typeface="Calibri" panose="020F0502020204030204" pitchFamily="34" charset="0"/>
              </a:rPr>
              <a:t>xtracted </a:t>
            </a:r>
          </a:p>
          <a:p>
            <a:r>
              <a:rPr lang="en-US" sz="1200" dirty="0">
                <a:latin typeface="Calibri" panose="020F0502020204030204" pitchFamily="34" charset="0"/>
              </a:rPr>
              <a:t>I</a:t>
            </a:r>
            <a:r>
              <a:rPr lang="en-US" sz="1200" dirty="0" smtClean="0">
                <a:latin typeface="Calibri" panose="020F0502020204030204" pitchFamily="34" charset="0"/>
              </a:rPr>
              <a:t>sosurface</a:t>
            </a:r>
            <a:endParaRPr lang="en-US" sz="1200" dirty="0">
              <a:latin typeface="Calibri" panose="020F0502020204030204" pitchFamily="34" charset="0"/>
            </a:endParaRPr>
          </a:p>
        </p:txBody>
      </p:sp>
      <p:sp>
        <p:nvSpPr>
          <p:cNvPr id="10" name="TextBox 9"/>
          <p:cNvSpPr txBox="1"/>
          <p:nvPr/>
        </p:nvSpPr>
        <p:spPr>
          <a:xfrm>
            <a:off x="3442877" y="5218261"/>
            <a:ext cx="843374" cy="461665"/>
          </a:xfrm>
          <a:prstGeom prst="rect">
            <a:avLst/>
          </a:prstGeom>
          <a:noFill/>
        </p:spPr>
        <p:txBody>
          <a:bodyPr wrap="square" rtlCol="0">
            <a:spAutoFit/>
          </a:bodyPr>
          <a:lstStyle/>
          <a:p>
            <a:r>
              <a:rPr lang="en-US" sz="1200" dirty="0" smtClean="0">
                <a:latin typeface="Calibri" panose="020F0502020204030204" pitchFamily="34" charset="0"/>
              </a:rPr>
              <a:t>Tri. Inter.</a:t>
            </a:r>
            <a:endParaRPr lang="en-US" sz="1200" dirty="0">
              <a:latin typeface="Calibri" panose="020F0502020204030204" pitchFamily="34" charset="0"/>
            </a:endParaRPr>
          </a:p>
          <a:p>
            <a:r>
              <a:rPr lang="en-US" sz="1200" dirty="0">
                <a:latin typeface="Calibri" panose="020F0502020204030204" pitchFamily="34" charset="0"/>
              </a:rPr>
              <a:t>I</a:t>
            </a:r>
            <a:r>
              <a:rPr lang="en-US" sz="1200" dirty="0" smtClean="0">
                <a:latin typeface="Calibri" panose="020F0502020204030204" pitchFamily="34" charset="0"/>
              </a:rPr>
              <a:t>sosurface</a:t>
            </a:r>
            <a:endParaRPr lang="en-US" sz="1200" dirty="0">
              <a:latin typeface="Calibri" panose="020F0502020204030204" pitchFamily="34" charset="0"/>
            </a:endParaRPr>
          </a:p>
        </p:txBody>
      </p:sp>
      <p:sp>
        <p:nvSpPr>
          <p:cNvPr id="11" name="TextBox 10"/>
          <p:cNvSpPr txBox="1"/>
          <p:nvPr/>
        </p:nvSpPr>
        <p:spPr>
          <a:xfrm>
            <a:off x="4545771" y="5310593"/>
            <a:ext cx="638060" cy="276999"/>
          </a:xfrm>
          <a:prstGeom prst="rect">
            <a:avLst/>
          </a:prstGeom>
          <a:noFill/>
        </p:spPr>
        <p:txBody>
          <a:bodyPr wrap="none" rtlCol="0">
            <a:spAutoFit/>
          </a:bodyPr>
          <a:lstStyle/>
          <a:p>
            <a:r>
              <a:rPr lang="en-US" sz="1200" dirty="0" smtClean="0">
                <a:latin typeface="Calibri" panose="020F0502020204030204" pitchFamily="34" charset="0"/>
              </a:rPr>
              <a:t>overlay</a:t>
            </a:r>
            <a:endParaRPr lang="en-US" sz="1200" dirty="0">
              <a:latin typeface="Calibri" panose="020F0502020204030204" pitchFamily="34" charset="0"/>
            </a:endParaRPr>
          </a:p>
        </p:txBody>
      </p:sp>
    </p:spTree>
    <p:extLst>
      <p:ext uri="{BB962C8B-B14F-4D97-AF65-F5344CB8AC3E}">
        <p14:creationId xmlns:p14="http://schemas.microsoft.com/office/powerpoint/2010/main" val="1626463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Cube Instances</a:t>
            </a:r>
          </a:p>
        </p:txBody>
      </p:sp>
      <p:sp>
        <p:nvSpPr>
          <p:cNvPr id="3" name="Content Placeholder 2"/>
          <p:cNvSpPr>
            <a:spLocks noGrp="1"/>
          </p:cNvSpPr>
          <p:nvPr>
            <p:ph idx="1"/>
          </p:nvPr>
        </p:nvSpPr>
        <p:spPr>
          <a:xfrm>
            <a:off x="523874" y="1371600"/>
            <a:ext cx="6791325" cy="3626115"/>
          </a:xfrm>
        </p:spPr>
        <p:txBody>
          <a:bodyPr/>
          <a:lstStyle/>
          <a:p>
            <a:r>
              <a:rPr lang="en-US" dirty="0" smtClean="0"/>
              <a:t>Both methods converge and they converge to the same set of values</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23</a:t>
            </a:fld>
            <a:endParaRPr lang="en-US" dirty="0"/>
          </a:p>
        </p:txBody>
      </p:sp>
      <p:pic>
        <p:nvPicPr>
          <p:cNvPr id="6" name="Picture 5"/>
          <p:cNvPicPr>
            <a:picLocks noChangeAspect="1"/>
          </p:cNvPicPr>
          <p:nvPr/>
        </p:nvPicPr>
        <p:blipFill>
          <a:blip r:embed="rId2"/>
          <a:stretch>
            <a:fillRect/>
          </a:stretch>
        </p:blipFill>
        <p:spPr>
          <a:xfrm>
            <a:off x="384808" y="2221471"/>
            <a:ext cx="7069455" cy="2697480"/>
          </a:xfrm>
          <a:prstGeom prst="rect">
            <a:avLst/>
          </a:prstGeom>
        </p:spPr>
      </p:pic>
    </p:spTree>
    <p:extLst>
      <p:ext uri="{BB962C8B-B14F-4D97-AF65-F5344CB8AC3E}">
        <p14:creationId xmlns:p14="http://schemas.microsoft.com/office/powerpoint/2010/main" val="2578515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Randomly Generated </a:t>
            </a:r>
            <a:r>
              <a:rPr lang="en-US" dirty="0" smtClean="0"/>
              <a:t>Instances</a:t>
            </a:r>
            <a:endParaRPr lang="en-US" dirty="0"/>
          </a:p>
        </p:txBody>
      </p:sp>
      <p:sp>
        <p:nvSpPr>
          <p:cNvPr id="3" name="Content Placeholder 2"/>
          <p:cNvSpPr>
            <a:spLocks noGrp="1"/>
          </p:cNvSpPr>
          <p:nvPr>
            <p:ph idx="1"/>
          </p:nvPr>
        </p:nvSpPr>
        <p:spPr>
          <a:xfrm>
            <a:off x="523874" y="1371600"/>
            <a:ext cx="6791325" cy="3626115"/>
          </a:xfrm>
        </p:spPr>
        <p:txBody>
          <a:bodyPr/>
          <a:lstStyle/>
          <a:p>
            <a:r>
              <a:rPr lang="en-US" dirty="0" smtClean="0"/>
              <a:t>Test 1000 </a:t>
            </a:r>
            <a:r>
              <a:rPr lang="en-US" dirty="0"/>
              <a:t>randomly generated instances </a:t>
            </a:r>
            <a:r>
              <a:rPr lang="en-US" dirty="0" smtClean="0"/>
              <a:t>for each of three </a:t>
            </a:r>
            <a:r>
              <a:rPr lang="en-US" dirty="0" err="1" smtClean="0"/>
              <a:t>isovalues</a:t>
            </a:r>
            <a:r>
              <a:rPr lang="en-US" dirty="0" smtClean="0"/>
              <a:t>: </a:t>
            </a:r>
            <a:r>
              <a:rPr lang="en-US" dirty="0"/>
              <a:t>63, 127, and </a:t>
            </a:r>
            <a:r>
              <a:rPr lang="en-US" dirty="0" smtClean="0"/>
              <a:t>191</a:t>
            </a:r>
          </a:p>
          <a:p>
            <a:r>
              <a:rPr lang="en-US" dirty="0" smtClean="0"/>
              <a:t>Use the VDC </a:t>
            </a:r>
            <a:r>
              <a:rPr lang="en-US" dirty="0"/>
              <a:t>method </a:t>
            </a:r>
            <a:r>
              <a:rPr lang="en-US" dirty="0" smtClean="0"/>
              <a:t>with subdivision </a:t>
            </a:r>
            <a:r>
              <a:rPr lang="en-US" dirty="0"/>
              <a:t>depth 10 </a:t>
            </a:r>
            <a:r>
              <a:rPr lang="en-US" dirty="0" smtClean="0"/>
              <a:t>as </a:t>
            </a:r>
            <a:r>
              <a:rPr lang="en-US" dirty="0"/>
              <a:t>the baseline</a:t>
            </a:r>
          </a:p>
        </p:txBody>
      </p:sp>
      <p:sp>
        <p:nvSpPr>
          <p:cNvPr id="4" name="Slide Number Placeholder 3"/>
          <p:cNvSpPr>
            <a:spLocks noGrp="1"/>
          </p:cNvSpPr>
          <p:nvPr>
            <p:ph type="sldNum" sz="quarter" idx="12"/>
          </p:nvPr>
        </p:nvSpPr>
        <p:spPr/>
        <p:txBody>
          <a:bodyPr/>
          <a:lstStyle/>
          <a:p>
            <a:fld id="{ABA2FAB4-51B0-4016-BBA1-8E65C922DB4A}" type="slidenum">
              <a:rPr lang="en-US" smtClean="0"/>
              <a:pPr/>
              <a:t>24</a:t>
            </a:fld>
            <a:endParaRPr lang="en-US" dirty="0"/>
          </a:p>
        </p:txBody>
      </p:sp>
    </p:spTree>
    <p:extLst>
      <p:ext uri="{BB962C8B-B14F-4D97-AF65-F5344CB8AC3E}">
        <p14:creationId xmlns:p14="http://schemas.microsoft.com/office/powerpoint/2010/main" val="498804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Randomly Generated </a:t>
            </a:r>
            <a:r>
              <a:rPr lang="en-US" dirty="0" smtClean="0"/>
              <a:t>Instances</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25</a:t>
            </a:fld>
            <a:endParaRPr lang="en-US" dirty="0"/>
          </a:p>
        </p:txBody>
      </p:sp>
      <p:pic>
        <p:nvPicPr>
          <p:cNvPr id="6" name="Picture 5"/>
          <p:cNvPicPr>
            <a:picLocks noChangeAspect="1"/>
          </p:cNvPicPr>
          <p:nvPr/>
        </p:nvPicPr>
        <p:blipFill>
          <a:blip r:embed="rId2"/>
          <a:stretch>
            <a:fillRect/>
          </a:stretch>
        </p:blipFill>
        <p:spPr>
          <a:xfrm>
            <a:off x="194310" y="1531573"/>
            <a:ext cx="7231380" cy="3108008"/>
          </a:xfrm>
          <a:prstGeom prst="rect">
            <a:avLst/>
          </a:prstGeom>
        </p:spPr>
      </p:pic>
    </p:spTree>
    <p:extLst>
      <p:ext uri="{BB962C8B-B14F-4D97-AF65-F5344CB8AC3E}">
        <p14:creationId xmlns:p14="http://schemas.microsoft.com/office/powerpoint/2010/main" val="2782806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Randomly Generated </a:t>
            </a:r>
            <a:r>
              <a:rPr lang="en-US" dirty="0" smtClean="0"/>
              <a:t>Instances</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26</a:t>
            </a:fld>
            <a:endParaRPr lang="en-US" dirty="0"/>
          </a:p>
        </p:txBody>
      </p:sp>
      <p:pic>
        <p:nvPicPr>
          <p:cNvPr id="3" name="Picture 2"/>
          <p:cNvPicPr>
            <a:picLocks noChangeAspect="1"/>
          </p:cNvPicPr>
          <p:nvPr/>
        </p:nvPicPr>
        <p:blipFill>
          <a:blip r:embed="rId2"/>
          <a:stretch>
            <a:fillRect/>
          </a:stretch>
        </p:blipFill>
        <p:spPr>
          <a:xfrm>
            <a:off x="-1429" y="1544860"/>
            <a:ext cx="7621429" cy="2488883"/>
          </a:xfrm>
          <a:prstGeom prst="rect">
            <a:avLst/>
          </a:prstGeom>
        </p:spPr>
      </p:pic>
    </p:spTree>
    <p:extLst>
      <p:ext uri="{BB962C8B-B14F-4D97-AF65-F5344CB8AC3E}">
        <p14:creationId xmlns:p14="http://schemas.microsoft.com/office/powerpoint/2010/main" val="1627688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Randomly Generated </a:t>
            </a:r>
            <a:r>
              <a:rPr lang="en-US" dirty="0" smtClean="0"/>
              <a:t>Instances</a:t>
            </a:r>
            <a:endParaRPr lang="en-US" dirty="0"/>
          </a:p>
        </p:txBody>
      </p:sp>
      <p:sp>
        <p:nvSpPr>
          <p:cNvPr id="3" name="Content Placeholder 2"/>
          <p:cNvSpPr>
            <a:spLocks noGrp="1"/>
          </p:cNvSpPr>
          <p:nvPr>
            <p:ph idx="1"/>
          </p:nvPr>
        </p:nvSpPr>
        <p:spPr>
          <a:xfrm>
            <a:off x="523874" y="1371600"/>
            <a:ext cx="6791325" cy="3626115"/>
          </a:xfrm>
        </p:spPr>
        <p:txBody>
          <a:bodyPr/>
          <a:lstStyle/>
          <a:p>
            <a:r>
              <a:rPr lang="en-US" dirty="0" smtClean="0"/>
              <a:t>Map the </a:t>
            </a:r>
            <a:r>
              <a:rPr lang="en-US" dirty="0"/>
              <a:t>VDC method and the Slicing method with the same level of accuracy. </a:t>
            </a:r>
          </a:p>
        </p:txBody>
      </p:sp>
      <p:sp>
        <p:nvSpPr>
          <p:cNvPr id="4" name="Slide Number Placeholder 3"/>
          <p:cNvSpPr>
            <a:spLocks noGrp="1"/>
          </p:cNvSpPr>
          <p:nvPr>
            <p:ph type="sldNum" sz="quarter" idx="12"/>
          </p:nvPr>
        </p:nvSpPr>
        <p:spPr/>
        <p:txBody>
          <a:bodyPr/>
          <a:lstStyle/>
          <a:p>
            <a:fld id="{ABA2FAB4-51B0-4016-BBA1-8E65C922DB4A}" type="slidenum">
              <a:rPr lang="en-US" smtClean="0"/>
              <a:pPr/>
              <a:t>27</a:t>
            </a:fld>
            <a:endParaRPr lang="en-US" dirty="0"/>
          </a:p>
        </p:txBody>
      </p:sp>
      <p:pic>
        <p:nvPicPr>
          <p:cNvPr id="5" name="Picture 4"/>
          <p:cNvPicPr>
            <a:picLocks noChangeAspect="1"/>
          </p:cNvPicPr>
          <p:nvPr/>
        </p:nvPicPr>
        <p:blipFill>
          <a:blip r:embed="rId2"/>
          <a:stretch>
            <a:fillRect/>
          </a:stretch>
        </p:blipFill>
        <p:spPr>
          <a:xfrm>
            <a:off x="-16193" y="2186869"/>
            <a:ext cx="7652385" cy="2464118"/>
          </a:xfrm>
          <a:prstGeom prst="rect">
            <a:avLst/>
          </a:prstGeom>
        </p:spPr>
      </p:pic>
    </p:spTree>
    <p:extLst>
      <p:ext uri="{BB962C8B-B14F-4D97-AF65-F5344CB8AC3E}">
        <p14:creationId xmlns:p14="http://schemas.microsoft.com/office/powerpoint/2010/main" val="3490261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Randomly Generated </a:t>
            </a:r>
            <a:r>
              <a:rPr lang="en-US" dirty="0" smtClean="0"/>
              <a:t>Instances</a:t>
            </a:r>
            <a:endParaRPr lang="en-US" dirty="0"/>
          </a:p>
        </p:txBody>
      </p:sp>
      <p:sp>
        <p:nvSpPr>
          <p:cNvPr id="3" name="Content Placeholder 2"/>
          <p:cNvSpPr>
            <a:spLocks noGrp="1"/>
          </p:cNvSpPr>
          <p:nvPr>
            <p:ph idx="1"/>
          </p:nvPr>
        </p:nvSpPr>
        <p:spPr>
          <a:xfrm>
            <a:off x="523874" y="1371600"/>
            <a:ext cx="6791325" cy="3626115"/>
          </a:xfrm>
        </p:spPr>
        <p:txBody>
          <a:bodyPr/>
          <a:lstStyle/>
          <a:p>
            <a:r>
              <a:rPr lang="en-US" dirty="0"/>
              <a:t>Performance </a:t>
            </a:r>
            <a:r>
              <a:rPr lang="en-US" dirty="0" smtClean="0"/>
              <a:t>comparison</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100011" y="1708152"/>
            <a:ext cx="7639050" cy="2457450"/>
          </a:xfrm>
          <a:prstGeom prst="rect">
            <a:avLst/>
          </a:prstGeom>
        </p:spPr>
      </p:pic>
    </p:spTree>
    <p:extLst>
      <p:ext uri="{BB962C8B-B14F-4D97-AF65-F5344CB8AC3E}">
        <p14:creationId xmlns:p14="http://schemas.microsoft.com/office/powerpoint/2010/main" val="4146255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481" y="1641477"/>
            <a:ext cx="7434262" cy="2346960"/>
          </a:xfrm>
          <a:prstGeom prst="rect">
            <a:avLst/>
          </a:prstGeom>
        </p:spPr>
      </p:pic>
      <p:pic>
        <p:nvPicPr>
          <p:cNvPr id="5" name="Picture 4"/>
          <p:cNvPicPr>
            <a:picLocks noChangeAspect="1"/>
          </p:cNvPicPr>
          <p:nvPr/>
        </p:nvPicPr>
        <p:blipFill>
          <a:blip r:embed="rId3"/>
          <a:stretch>
            <a:fillRect/>
          </a:stretch>
        </p:blipFill>
        <p:spPr>
          <a:xfrm>
            <a:off x="2190750" y="3906419"/>
            <a:ext cx="3038475" cy="1676400"/>
          </a:xfrm>
          <a:prstGeom prst="rect">
            <a:avLst/>
          </a:prstGeom>
        </p:spPr>
      </p:pic>
      <p:sp>
        <p:nvSpPr>
          <p:cNvPr id="2" name="Title 1"/>
          <p:cNvSpPr>
            <a:spLocks noGrp="1"/>
          </p:cNvSpPr>
          <p:nvPr>
            <p:ph type="title"/>
          </p:nvPr>
        </p:nvSpPr>
        <p:spPr/>
        <p:txBody>
          <a:bodyPr/>
          <a:lstStyle/>
          <a:p>
            <a:r>
              <a:rPr lang="en-US" dirty="0" smtClean="0"/>
              <a:t>Real Datasets</a:t>
            </a:r>
            <a:endParaRPr lang="en-US" dirty="0"/>
          </a:p>
        </p:txBody>
      </p:sp>
      <p:sp>
        <p:nvSpPr>
          <p:cNvPr id="3" name="Content Placeholder 2"/>
          <p:cNvSpPr>
            <a:spLocks noGrp="1"/>
          </p:cNvSpPr>
          <p:nvPr>
            <p:ph idx="1"/>
          </p:nvPr>
        </p:nvSpPr>
        <p:spPr>
          <a:xfrm>
            <a:off x="523874" y="1371600"/>
            <a:ext cx="6791325" cy="3626115"/>
          </a:xfrm>
        </p:spPr>
        <p:txBody>
          <a:bodyPr/>
          <a:lstStyle/>
          <a:p>
            <a:r>
              <a:rPr lang="en-US" dirty="0" smtClean="0"/>
              <a:t>Performance comparison</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29</a:t>
            </a:fld>
            <a:endParaRPr lang="en-US" dirty="0"/>
          </a:p>
        </p:txBody>
      </p:sp>
    </p:spTree>
    <p:extLst>
      <p:ext uri="{BB962C8B-B14F-4D97-AF65-F5344CB8AC3E}">
        <p14:creationId xmlns:p14="http://schemas.microsoft.com/office/powerpoint/2010/main" val="4230469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Isosurface </a:t>
            </a:r>
            <a:r>
              <a:rPr lang="en-US" dirty="0" smtClean="0"/>
              <a:t>Extraction A</a:t>
            </a:r>
            <a:r>
              <a:rPr lang="en-US" altLang="en-US" dirty="0" smtClean="0"/>
              <a:t>lgorithms</a:t>
            </a:r>
            <a:endParaRPr lang="en-US" dirty="0"/>
          </a:p>
        </p:txBody>
      </p:sp>
      <p:sp>
        <p:nvSpPr>
          <p:cNvPr id="3" name="Content Placeholder 2"/>
          <p:cNvSpPr>
            <a:spLocks noGrp="1"/>
          </p:cNvSpPr>
          <p:nvPr>
            <p:ph idx="1"/>
          </p:nvPr>
        </p:nvSpPr>
        <p:spPr/>
        <p:txBody>
          <a:bodyPr>
            <a:normAutofit/>
          </a:bodyPr>
          <a:lstStyle/>
          <a:p>
            <a:r>
              <a:rPr lang="en-US" altLang="en-US" dirty="0" smtClean="0"/>
              <a:t>Example: </a:t>
            </a:r>
            <a:r>
              <a:rPr lang="en-US" altLang="en-US" dirty="0"/>
              <a:t>Marching </a:t>
            </a:r>
            <a:r>
              <a:rPr lang="en-US" altLang="en-US" dirty="0" smtClean="0"/>
              <a:t>Cubes</a:t>
            </a:r>
          </a:p>
          <a:p>
            <a:endParaRPr lang="en-US" altLang="en-US" sz="800" dirty="0" smtClean="0"/>
          </a:p>
          <a:p>
            <a:r>
              <a:rPr lang="en-US" altLang="en-US" dirty="0" smtClean="0"/>
              <a:t>Produce a triangular mesh to approximate the isosurface given by trilinear interpolation</a:t>
            </a:r>
          </a:p>
          <a:p>
            <a:endParaRPr lang="en-US" altLang="en-US" sz="800" dirty="0" smtClean="0"/>
          </a:p>
          <a:p>
            <a:r>
              <a:rPr lang="en-US" dirty="0" smtClean="0"/>
              <a:t>Accuracy</a:t>
            </a:r>
          </a:p>
          <a:p>
            <a:pPr lvl="1"/>
            <a:r>
              <a:rPr lang="en-US" dirty="0"/>
              <a:t>C</a:t>
            </a:r>
            <a:r>
              <a:rPr lang="en-US" dirty="0" smtClean="0"/>
              <a:t>loseness </a:t>
            </a:r>
            <a:r>
              <a:rPr lang="en-US" dirty="0"/>
              <a:t>of the </a:t>
            </a:r>
            <a:r>
              <a:rPr lang="en-US" dirty="0" smtClean="0"/>
              <a:t>mesh </a:t>
            </a:r>
            <a:r>
              <a:rPr lang="en-US" dirty="0"/>
              <a:t>and the </a:t>
            </a:r>
            <a:r>
              <a:rPr lang="en-US" dirty="0" smtClean="0"/>
              <a:t>trilinear interpolation isosurface</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t>3</a:t>
            </a:fld>
            <a:endParaRPr lang="en-US" dirty="0"/>
          </a:p>
        </p:txBody>
      </p:sp>
    </p:spTree>
    <p:extLst>
      <p:ext uri="{BB962C8B-B14F-4D97-AF65-F5344CB8AC3E}">
        <p14:creationId xmlns:p14="http://schemas.microsoft.com/office/powerpoint/2010/main" val="1199553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5792" y="1844370"/>
            <a:ext cx="6567488" cy="3840480"/>
          </a:xfrm>
          <a:prstGeom prst="rect">
            <a:avLst/>
          </a:prstGeom>
        </p:spPr>
      </p:pic>
      <p:sp>
        <p:nvSpPr>
          <p:cNvPr id="2" name="Title 1"/>
          <p:cNvSpPr>
            <a:spLocks noGrp="1"/>
          </p:cNvSpPr>
          <p:nvPr>
            <p:ph type="title"/>
          </p:nvPr>
        </p:nvSpPr>
        <p:spPr/>
        <p:txBody>
          <a:bodyPr/>
          <a:lstStyle/>
          <a:p>
            <a:r>
              <a:rPr lang="en-US" dirty="0" smtClean="0"/>
              <a:t>Real Datasets</a:t>
            </a:r>
            <a:endParaRPr lang="en-US" dirty="0"/>
          </a:p>
        </p:txBody>
      </p:sp>
      <p:sp>
        <p:nvSpPr>
          <p:cNvPr id="3" name="Content Placeholder 2"/>
          <p:cNvSpPr>
            <a:spLocks noGrp="1"/>
          </p:cNvSpPr>
          <p:nvPr>
            <p:ph idx="1"/>
          </p:nvPr>
        </p:nvSpPr>
        <p:spPr>
          <a:xfrm>
            <a:off x="523874" y="1371600"/>
            <a:ext cx="6791325" cy="3626115"/>
          </a:xfrm>
        </p:spPr>
        <p:txBody>
          <a:bodyPr/>
          <a:lstStyle/>
          <a:p>
            <a:r>
              <a:rPr lang="en-US" dirty="0" smtClean="0"/>
              <a:t>Rendering of two real datasets where </a:t>
            </a:r>
            <a:r>
              <a:rPr lang="en-US" dirty="0"/>
              <a:t>the mesh has large </a:t>
            </a:r>
            <a:r>
              <a:rPr lang="en-US" dirty="0" smtClean="0"/>
              <a:t>error </a:t>
            </a:r>
            <a:r>
              <a:rPr lang="en-US" dirty="0"/>
              <a:t>is rendered in color</a:t>
            </a:r>
          </a:p>
        </p:txBody>
      </p:sp>
      <p:sp>
        <p:nvSpPr>
          <p:cNvPr id="4" name="Slide Number Placeholder 3"/>
          <p:cNvSpPr>
            <a:spLocks noGrp="1"/>
          </p:cNvSpPr>
          <p:nvPr>
            <p:ph type="sldNum" sz="quarter" idx="12"/>
          </p:nvPr>
        </p:nvSpPr>
        <p:spPr/>
        <p:txBody>
          <a:bodyPr/>
          <a:lstStyle/>
          <a:p>
            <a:fld id="{ABA2FAB4-51B0-4016-BBA1-8E65C922DB4A}" type="slidenum">
              <a:rPr lang="en-US" smtClean="0"/>
              <a:pPr/>
              <a:t>30</a:t>
            </a:fld>
            <a:endParaRPr lang="en-US" dirty="0"/>
          </a:p>
        </p:txBody>
      </p:sp>
    </p:spTree>
    <p:extLst>
      <p:ext uri="{BB962C8B-B14F-4D97-AF65-F5344CB8AC3E}">
        <p14:creationId xmlns:p14="http://schemas.microsoft.com/office/powerpoint/2010/main" val="1105959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Application of the Slicing Method in Adaptive </a:t>
            </a:r>
            <a:r>
              <a:rPr lang="en-US" sz="2800" dirty="0"/>
              <a:t>Isosurface Extraction</a:t>
            </a:r>
          </a:p>
        </p:txBody>
      </p:sp>
      <p:sp>
        <p:nvSpPr>
          <p:cNvPr id="3" name="Content Placeholder 2"/>
          <p:cNvSpPr>
            <a:spLocks noGrp="1"/>
          </p:cNvSpPr>
          <p:nvPr>
            <p:ph idx="1"/>
          </p:nvPr>
        </p:nvSpPr>
        <p:spPr>
          <a:xfrm>
            <a:off x="523874" y="1371600"/>
            <a:ext cx="6791325" cy="3626115"/>
          </a:xfrm>
        </p:spPr>
        <p:txBody>
          <a:bodyPr/>
          <a:lstStyle/>
          <a:p>
            <a:r>
              <a:rPr lang="en-US" dirty="0" smtClean="0"/>
              <a:t>Three methods are compared</a:t>
            </a:r>
          </a:p>
          <a:p>
            <a:pPr lvl="1"/>
            <a:r>
              <a:rPr lang="en-US" dirty="0" smtClean="0"/>
              <a:t>Marching Cubes (MC)</a:t>
            </a:r>
          </a:p>
          <a:p>
            <a:pPr lvl="1"/>
            <a:r>
              <a:rPr lang="en-US" dirty="0" smtClean="0"/>
              <a:t>Multi-Resolution </a:t>
            </a:r>
            <a:r>
              <a:rPr lang="en-US" dirty="0"/>
              <a:t>Marching Cubes (MRMC</a:t>
            </a:r>
            <a:r>
              <a:rPr lang="en-US" dirty="0" smtClean="0"/>
              <a:t>) in [2]</a:t>
            </a:r>
          </a:p>
          <a:p>
            <a:pPr lvl="2"/>
            <a:r>
              <a:rPr lang="en-US" dirty="0" smtClean="0"/>
              <a:t>Use the Slicing method to calculate the VD metric values</a:t>
            </a:r>
          </a:p>
          <a:p>
            <a:pPr lvl="2"/>
            <a:r>
              <a:rPr lang="en-US" dirty="0" smtClean="0"/>
              <a:t>Mesh at the </a:t>
            </a:r>
            <a:r>
              <a:rPr lang="en-US" dirty="0"/>
              <a:t>c</a:t>
            </a:r>
            <a:r>
              <a:rPr lang="en-US" dirty="0" smtClean="0"/>
              <a:t>ubes where the VD metric values are larger than a threshold is refined.</a:t>
            </a:r>
          </a:p>
          <a:p>
            <a:pPr lvl="1"/>
            <a:r>
              <a:rPr lang="en-US" dirty="0" smtClean="0"/>
              <a:t>Dividing Cubes with subdivision depth 1 (DC1)</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31</a:t>
            </a:fld>
            <a:endParaRPr lang="en-US" dirty="0"/>
          </a:p>
        </p:txBody>
      </p:sp>
    </p:spTree>
    <p:extLst>
      <p:ext uri="{BB962C8B-B14F-4D97-AF65-F5344CB8AC3E}">
        <p14:creationId xmlns:p14="http://schemas.microsoft.com/office/powerpoint/2010/main" val="2952483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Application of the Slicing Method in Adaptive </a:t>
            </a:r>
            <a:r>
              <a:rPr lang="en-US" sz="2800" dirty="0"/>
              <a:t>Isosurface Extraction</a:t>
            </a:r>
          </a:p>
        </p:txBody>
      </p:sp>
      <p:sp>
        <p:nvSpPr>
          <p:cNvPr id="4" name="Slide Number Placeholder 3"/>
          <p:cNvSpPr>
            <a:spLocks noGrp="1"/>
          </p:cNvSpPr>
          <p:nvPr>
            <p:ph type="sldNum" sz="quarter" idx="12"/>
          </p:nvPr>
        </p:nvSpPr>
        <p:spPr/>
        <p:txBody>
          <a:bodyPr/>
          <a:lstStyle/>
          <a:p>
            <a:fld id="{ABA2FAB4-51B0-4016-BBA1-8E65C922DB4A}" type="slidenum">
              <a:rPr lang="en-US" smtClean="0"/>
              <a:pPr/>
              <a:t>32</a:t>
            </a:fld>
            <a:endParaRPr lang="en-US" dirty="0"/>
          </a:p>
        </p:txBody>
      </p:sp>
      <p:pic>
        <p:nvPicPr>
          <p:cNvPr id="6" name="Picture 5"/>
          <p:cNvPicPr>
            <a:picLocks noChangeAspect="1"/>
          </p:cNvPicPr>
          <p:nvPr/>
        </p:nvPicPr>
        <p:blipFill>
          <a:blip r:embed="rId2"/>
          <a:stretch>
            <a:fillRect/>
          </a:stretch>
        </p:blipFill>
        <p:spPr>
          <a:xfrm>
            <a:off x="102870" y="1441927"/>
            <a:ext cx="7414260" cy="4007167"/>
          </a:xfrm>
          <a:prstGeom prst="rect">
            <a:avLst/>
          </a:prstGeom>
        </p:spPr>
      </p:pic>
    </p:spTree>
    <p:extLst>
      <p:ext uri="{BB962C8B-B14F-4D97-AF65-F5344CB8AC3E}">
        <p14:creationId xmlns:p14="http://schemas.microsoft.com/office/powerpoint/2010/main" val="1662589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07" y="1424783"/>
            <a:ext cx="6859948" cy="2377281"/>
          </a:xfrm>
        </p:spPr>
        <p:txBody>
          <a:bodyPr>
            <a:normAutofit/>
          </a:bodyPr>
          <a:lstStyle/>
          <a:p>
            <a:r>
              <a:rPr lang="en-US" sz="4200" dirty="0" smtClean="0"/>
              <a:t>Conclusion and Future Work</a:t>
            </a:r>
            <a:endParaRPr lang="en-US" sz="4200" dirty="0"/>
          </a:p>
        </p:txBody>
      </p:sp>
      <p:sp>
        <p:nvSpPr>
          <p:cNvPr id="4" name="Slide Number Placeholder 3"/>
          <p:cNvSpPr>
            <a:spLocks noGrp="1"/>
          </p:cNvSpPr>
          <p:nvPr>
            <p:ph type="sldNum" sz="quarter" idx="12"/>
          </p:nvPr>
        </p:nvSpPr>
        <p:spPr/>
        <p:txBody>
          <a:bodyPr/>
          <a:lstStyle/>
          <a:p>
            <a:fld id="{ABA2FAB4-51B0-4016-BBA1-8E65C922DB4A}" type="slidenum">
              <a:rPr lang="en-US" smtClean="0"/>
              <a:t>33</a:t>
            </a:fld>
            <a:endParaRPr lang="en-US" dirty="0"/>
          </a:p>
        </p:txBody>
      </p:sp>
    </p:spTree>
    <p:extLst>
      <p:ext uri="{BB962C8B-B14F-4D97-AF65-F5344CB8AC3E}">
        <p14:creationId xmlns:p14="http://schemas.microsoft.com/office/powerpoint/2010/main" val="1079586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a:t>B</a:t>
            </a:r>
            <a:r>
              <a:rPr lang="en-US" dirty="0" smtClean="0"/>
              <a:t>oth </a:t>
            </a:r>
            <a:r>
              <a:rPr lang="en-US" dirty="0"/>
              <a:t>methods are correct and are capable of producing </a:t>
            </a:r>
            <a:r>
              <a:rPr lang="en-US" dirty="0" smtClean="0"/>
              <a:t>highly accurate VD metric values. </a:t>
            </a:r>
          </a:p>
          <a:p>
            <a:r>
              <a:rPr lang="en-US" dirty="0"/>
              <a:t>T</a:t>
            </a:r>
            <a:r>
              <a:rPr lang="en-US" dirty="0" smtClean="0"/>
              <a:t>he </a:t>
            </a:r>
            <a:r>
              <a:rPr lang="en-US" dirty="0"/>
              <a:t>new method is about 15-70 </a:t>
            </a:r>
            <a:r>
              <a:rPr lang="en-US" dirty="0" smtClean="0"/>
              <a:t>times faster </a:t>
            </a:r>
            <a:r>
              <a:rPr lang="en-US" dirty="0"/>
              <a:t>than the </a:t>
            </a:r>
            <a:r>
              <a:rPr lang="en-US" dirty="0" smtClean="0"/>
              <a:t>previous method</a:t>
            </a:r>
            <a:r>
              <a:rPr lang="en-US" dirty="0"/>
              <a:t>.</a:t>
            </a:r>
          </a:p>
        </p:txBody>
      </p:sp>
      <p:sp>
        <p:nvSpPr>
          <p:cNvPr id="4" name="Slide Number Placeholder 3"/>
          <p:cNvSpPr>
            <a:spLocks noGrp="1"/>
          </p:cNvSpPr>
          <p:nvPr>
            <p:ph type="sldNum" sz="quarter" idx="12"/>
          </p:nvPr>
        </p:nvSpPr>
        <p:spPr/>
        <p:txBody>
          <a:bodyPr/>
          <a:lstStyle/>
          <a:p>
            <a:fld id="{ABA2FAB4-51B0-4016-BBA1-8E65C922DB4A}" type="slidenum">
              <a:rPr lang="en-US" smtClean="0"/>
              <a:pPr/>
              <a:t>34</a:t>
            </a:fld>
            <a:endParaRPr lang="en-US" dirty="0"/>
          </a:p>
        </p:txBody>
      </p:sp>
    </p:spTree>
    <p:extLst>
      <p:ext uri="{BB962C8B-B14F-4D97-AF65-F5344CB8AC3E}">
        <p14:creationId xmlns:p14="http://schemas.microsoft.com/office/powerpoint/2010/main" val="3792114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Future Work</a:t>
            </a:r>
            <a:endParaRPr lang="en-US" dirty="0"/>
          </a:p>
        </p:txBody>
      </p:sp>
      <p:sp>
        <p:nvSpPr>
          <p:cNvPr id="3" name="Content Placeholder 2"/>
          <p:cNvSpPr>
            <a:spLocks noGrp="1"/>
          </p:cNvSpPr>
          <p:nvPr>
            <p:ph idx="1"/>
          </p:nvPr>
        </p:nvSpPr>
        <p:spPr/>
        <p:txBody>
          <a:bodyPr>
            <a:normAutofit/>
          </a:bodyPr>
          <a:lstStyle/>
          <a:p>
            <a:r>
              <a:rPr lang="en-US" dirty="0" smtClean="0"/>
              <a:t>Modify the method to compute</a:t>
            </a:r>
          </a:p>
          <a:p>
            <a:pPr lvl="1"/>
            <a:r>
              <a:rPr lang="en-US" dirty="0" smtClean="0"/>
              <a:t> Volume between </a:t>
            </a:r>
            <a:r>
              <a:rPr lang="en-US" dirty="0"/>
              <a:t>two </a:t>
            </a:r>
            <a:r>
              <a:rPr lang="en-US" dirty="0" smtClean="0"/>
              <a:t>meshes</a:t>
            </a:r>
          </a:p>
          <a:p>
            <a:pPr lvl="2"/>
            <a:r>
              <a:rPr lang="en-US" dirty="0" smtClean="0"/>
              <a:t>Check the </a:t>
            </a:r>
            <a:r>
              <a:rPr lang="en-US" dirty="0"/>
              <a:t>closeness of the two </a:t>
            </a:r>
            <a:r>
              <a:rPr lang="en-US" dirty="0" smtClean="0"/>
              <a:t>meshes</a:t>
            </a:r>
          </a:p>
          <a:p>
            <a:pPr lvl="1"/>
            <a:r>
              <a:rPr lang="en-US" dirty="0"/>
              <a:t>V</a:t>
            </a:r>
            <a:r>
              <a:rPr lang="en-US" dirty="0" smtClean="0"/>
              <a:t>olume </a:t>
            </a:r>
            <a:r>
              <a:rPr lang="en-US" dirty="0"/>
              <a:t>between two </a:t>
            </a:r>
            <a:r>
              <a:rPr lang="en-US" dirty="0" smtClean="0"/>
              <a:t>isosurfaces</a:t>
            </a:r>
          </a:p>
          <a:p>
            <a:pPr lvl="2"/>
            <a:r>
              <a:rPr lang="en-US" dirty="0"/>
              <a:t>R</a:t>
            </a:r>
            <a:r>
              <a:rPr lang="en-US" dirty="0" smtClean="0"/>
              <a:t>eveal </a:t>
            </a:r>
            <a:r>
              <a:rPr lang="en-US" dirty="0"/>
              <a:t>the change rate of the </a:t>
            </a:r>
            <a:r>
              <a:rPr lang="en-US" dirty="0" smtClean="0"/>
              <a:t>isosurfaces</a:t>
            </a:r>
          </a:p>
          <a:p>
            <a:pPr lvl="3"/>
            <a:r>
              <a:rPr lang="en-US" dirty="0" smtClean="0"/>
              <a:t>May be used to </a:t>
            </a:r>
            <a:r>
              <a:rPr lang="en-US" dirty="0"/>
              <a:t>guide the </a:t>
            </a:r>
            <a:r>
              <a:rPr lang="en-US" dirty="0" smtClean="0"/>
              <a:t>selection of </a:t>
            </a:r>
            <a:r>
              <a:rPr lang="en-US" dirty="0"/>
              <a:t>the representative </a:t>
            </a:r>
            <a:r>
              <a:rPr lang="en-US" dirty="0" err="1" smtClean="0"/>
              <a:t>isovalues</a:t>
            </a:r>
            <a:r>
              <a:rPr lang="en-US" dirty="0" smtClean="0"/>
              <a:t> of a dataset</a:t>
            </a:r>
          </a:p>
          <a:p>
            <a:pPr lvl="1"/>
            <a:r>
              <a:rPr lang="en-US" dirty="0"/>
              <a:t>V</a:t>
            </a:r>
            <a:r>
              <a:rPr lang="en-US" dirty="0" smtClean="0"/>
              <a:t>olume between a mesh and an isosurface where the underlying data function is known, but not trilinear interpolation isosurface</a:t>
            </a:r>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35</a:t>
            </a:fld>
            <a:endParaRPr lang="en-US" dirty="0"/>
          </a:p>
        </p:txBody>
      </p:sp>
    </p:spTree>
    <p:extLst>
      <p:ext uri="{BB962C8B-B14F-4D97-AF65-F5344CB8AC3E}">
        <p14:creationId xmlns:p14="http://schemas.microsoft.com/office/powerpoint/2010/main" val="2728930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t>36</a:t>
            </a:fld>
            <a:endParaRPr lang="en-US" dirty="0"/>
          </a:p>
        </p:txBody>
      </p:sp>
    </p:spTree>
    <p:extLst>
      <p:ext uri="{BB962C8B-B14F-4D97-AF65-F5344CB8AC3E}">
        <p14:creationId xmlns:p14="http://schemas.microsoft.com/office/powerpoint/2010/main" val="784058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a:t>
            </a:r>
            <a:r>
              <a:rPr lang="en-US" dirty="0" smtClean="0"/>
              <a:t>you!</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t>37</a:t>
            </a:fld>
            <a:endParaRPr lang="en-US" dirty="0"/>
          </a:p>
        </p:txBody>
      </p:sp>
    </p:spTree>
    <p:extLst>
      <p:ext uri="{BB962C8B-B14F-4D97-AF65-F5344CB8AC3E}">
        <p14:creationId xmlns:p14="http://schemas.microsoft.com/office/powerpoint/2010/main" val="2221347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523875" y="1371600"/>
            <a:ext cx="6572250" cy="2950162"/>
          </a:xfrm>
        </p:spPr>
        <p:txBody>
          <a:bodyPr>
            <a:normAutofit fontScale="55000" lnSpcReduction="20000"/>
          </a:bodyPr>
          <a:lstStyle/>
          <a:p>
            <a:r>
              <a:rPr lang="en-US" altLang="en-US" dirty="0" smtClean="0"/>
              <a:t>[1] </a:t>
            </a:r>
            <a:r>
              <a:rPr lang="en-US" altLang="en-US" dirty="0"/>
              <a:t>C</a:t>
            </a:r>
            <a:r>
              <a:rPr lang="en-US" altLang="en-US" dirty="0" smtClean="0"/>
              <a:t>. Wang, </a:t>
            </a:r>
            <a:r>
              <a:rPr lang="en-US" altLang="en-US" dirty="0"/>
              <a:t>T</a:t>
            </a:r>
            <a:r>
              <a:rPr lang="en-US" altLang="en-US" dirty="0" smtClean="0"/>
              <a:t>. Newman, </a:t>
            </a:r>
            <a:r>
              <a:rPr lang="en-US" altLang="en-US" dirty="0"/>
              <a:t>J</a:t>
            </a:r>
            <a:r>
              <a:rPr lang="en-US" altLang="en-US" dirty="0" smtClean="0"/>
              <a:t>. Lee: </a:t>
            </a:r>
            <a:r>
              <a:rPr lang="en-US" altLang="en-US" dirty="0"/>
              <a:t>On accuracy of marching </a:t>
            </a:r>
            <a:r>
              <a:rPr lang="en-US" altLang="en-US" dirty="0" err="1"/>
              <a:t>isosurfacing</a:t>
            </a:r>
            <a:r>
              <a:rPr lang="en-US" altLang="en-US" dirty="0"/>
              <a:t> </a:t>
            </a:r>
            <a:r>
              <a:rPr lang="en-US" altLang="en-US" dirty="0" smtClean="0"/>
              <a:t>methods, </a:t>
            </a:r>
            <a:r>
              <a:rPr lang="en-US" altLang="en-US" i="1" dirty="0" smtClean="0"/>
              <a:t>In Proceedings </a:t>
            </a:r>
            <a:r>
              <a:rPr lang="en-US" altLang="en-US" i="1" dirty="0"/>
              <a:t>of the </a:t>
            </a:r>
            <a:r>
              <a:rPr lang="en-US" altLang="en-US" i="1" dirty="0" err="1"/>
              <a:t>Eurographics</a:t>
            </a:r>
            <a:r>
              <a:rPr lang="en-US" altLang="en-US" i="1" dirty="0"/>
              <a:t>/IEEE VGTC Workshop on Volume </a:t>
            </a:r>
            <a:r>
              <a:rPr lang="en-US" altLang="en-US" i="1" dirty="0" smtClean="0"/>
              <a:t>Graphics '08</a:t>
            </a:r>
            <a:r>
              <a:rPr lang="en-US" altLang="en-US" dirty="0"/>
              <a:t>, Los </a:t>
            </a:r>
            <a:r>
              <a:rPr lang="en-US" altLang="en-US" dirty="0" smtClean="0"/>
              <a:t>Angeles, CA, USA, pp. 49-56, 2008</a:t>
            </a:r>
          </a:p>
          <a:p>
            <a:r>
              <a:rPr lang="en-US" altLang="en-US" dirty="0" smtClean="0"/>
              <a:t>[</a:t>
            </a:r>
            <a:r>
              <a:rPr lang="en-US" altLang="en-US" dirty="0"/>
              <a:t>2</a:t>
            </a:r>
            <a:r>
              <a:rPr lang="en-US" altLang="en-US" dirty="0" smtClean="0"/>
              <a:t>] C</a:t>
            </a:r>
            <a:r>
              <a:rPr lang="en-US" altLang="en-US" dirty="0"/>
              <a:t>. Wang and S. </a:t>
            </a:r>
            <a:r>
              <a:rPr lang="en-US" altLang="en-US" dirty="0" smtClean="0"/>
              <a:t>Lai, Adaptive </a:t>
            </a:r>
            <a:r>
              <a:rPr lang="en-US" altLang="en-US" dirty="0"/>
              <a:t>Isosurface Reconstruction Using a Volumetric-Divergence-Based </a:t>
            </a:r>
            <a:r>
              <a:rPr lang="en-US" altLang="en-US" dirty="0" smtClean="0"/>
              <a:t>Metric, </a:t>
            </a:r>
            <a:r>
              <a:rPr lang="en-US" altLang="en-US" i="1" dirty="0"/>
              <a:t>In </a:t>
            </a:r>
            <a:r>
              <a:rPr lang="en-US" altLang="en-US" i="1" dirty="0" smtClean="0"/>
              <a:t>Proceedings of </a:t>
            </a:r>
            <a:r>
              <a:rPr lang="en-US" altLang="en-US" i="1" dirty="0"/>
              <a:t>12th International Symposium on Visual Computing (ISVC ’16</a:t>
            </a:r>
            <a:r>
              <a:rPr lang="en-US" altLang="en-US" i="1" dirty="0" smtClean="0"/>
              <a:t>)</a:t>
            </a:r>
            <a:r>
              <a:rPr lang="en-US" altLang="en-US" dirty="0" smtClean="0"/>
              <a:t>, </a:t>
            </a:r>
            <a:r>
              <a:rPr lang="en-US" altLang="en-US" dirty="0"/>
              <a:t>Las Vegas, NV, USA, </a:t>
            </a:r>
            <a:r>
              <a:rPr lang="en-US" altLang="en-US" dirty="0" smtClean="0"/>
              <a:t>pp. 367–378, </a:t>
            </a:r>
            <a:r>
              <a:rPr lang="en-US" altLang="en-US" dirty="0"/>
              <a:t>2016. </a:t>
            </a:r>
            <a:endParaRPr lang="en-US" altLang="en-US" dirty="0" smtClean="0"/>
          </a:p>
          <a:p>
            <a:r>
              <a:rPr lang="en-US" altLang="en-US" dirty="0" smtClean="0"/>
              <a:t>[3] </a:t>
            </a:r>
            <a:r>
              <a:rPr lang="en-US" altLang="en-US" dirty="0"/>
              <a:t>G. </a:t>
            </a:r>
            <a:r>
              <a:rPr lang="en-US" altLang="en-US" dirty="0" err="1"/>
              <a:t>Treece</a:t>
            </a:r>
            <a:r>
              <a:rPr lang="en-US" altLang="en-US" dirty="0"/>
              <a:t>, R. Prager, A. Gee, </a:t>
            </a:r>
            <a:r>
              <a:rPr lang="en-US" altLang="en-US" dirty="0" err="1"/>
              <a:t>Regularised</a:t>
            </a:r>
            <a:r>
              <a:rPr lang="en-US" altLang="en-US" dirty="0"/>
              <a:t> Marching </a:t>
            </a:r>
            <a:r>
              <a:rPr lang="en-US" altLang="en-US" dirty="0" err="1"/>
              <a:t>Tetrahedra</a:t>
            </a:r>
            <a:r>
              <a:rPr lang="en-US" altLang="en-US" dirty="0"/>
              <a:t>: Improved </a:t>
            </a:r>
            <a:r>
              <a:rPr lang="en-US" altLang="en-US" dirty="0" err="1"/>
              <a:t>Iso</a:t>
            </a:r>
            <a:r>
              <a:rPr lang="en-US" altLang="en-US" dirty="0"/>
              <a:t>-surface Extraction, </a:t>
            </a:r>
            <a:r>
              <a:rPr lang="en-US" altLang="en-US" i="1" dirty="0"/>
              <a:t>Computers &amp; Graphics</a:t>
            </a:r>
            <a:r>
              <a:rPr lang="en-US" altLang="en-US" dirty="0"/>
              <a:t>, </a:t>
            </a:r>
            <a:r>
              <a:rPr lang="en-US" altLang="en-US" dirty="0" smtClean="0"/>
              <a:t>Vol. 23</a:t>
            </a:r>
            <a:r>
              <a:rPr lang="en-US" altLang="en-US" dirty="0"/>
              <a:t>, pp. 583-598, 1999. </a:t>
            </a:r>
            <a:endParaRPr lang="en-US" altLang="en-US" dirty="0" smtClean="0"/>
          </a:p>
          <a:p>
            <a:r>
              <a:rPr lang="en-US" altLang="en-US" dirty="0" smtClean="0"/>
              <a:t>[4] </a:t>
            </a:r>
            <a:r>
              <a:rPr lang="en-US" altLang="en-US" dirty="0"/>
              <a:t>M. Garland and P. </a:t>
            </a:r>
            <a:r>
              <a:rPr lang="en-US" altLang="en-US" dirty="0" err="1"/>
              <a:t>Heckbert</a:t>
            </a:r>
            <a:r>
              <a:rPr lang="en-US" altLang="en-US" dirty="0"/>
              <a:t>, Surface Simplification Using Quadric Error Metrics. </a:t>
            </a:r>
            <a:r>
              <a:rPr lang="en-US" altLang="en-US" i="1" dirty="0"/>
              <a:t>Computer Graphics (SIGGRAPH '97 Proceedings)</a:t>
            </a:r>
            <a:r>
              <a:rPr lang="en-US" altLang="en-US" dirty="0"/>
              <a:t>, vol. 31, pp. 209-216, 1997.</a:t>
            </a:r>
          </a:p>
          <a:p>
            <a:r>
              <a:rPr lang="en-US" altLang="en-US" dirty="0" smtClean="0"/>
              <a:t>[5] </a:t>
            </a:r>
            <a:r>
              <a:rPr lang="en-US" altLang="en-US" dirty="0"/>
              <a:t>R. Klein, G. </a:t>
            </a:r>
            <a:r>
              <a:rPr lang="en-US" altLang="en-US" dirty="0" err="1"/>
              <a:t>Liebich</a:t>
            </a:r>
            <a:r>
              <a:rPr lang="en-US" altLang="en-US" dirty="0"/>
              <a:t>, and W. </a:t>
            </a:r>
            <a:r>
              <a:rPr lang="en-US" altLang="en-US" dirty="0" err="1"/>
              <a:t>Straber</a:t>
            </a:r>
            <a:r>
              <a:rPr lang="en-US" altLang="en-US" dirty="0"/>
              <a:t>, Mesh Reduction with Error Control, </a:t>
            </a:r>
            <a:r>
              <a:rPr lang="en-US" altLang="en-US" i="1" dirty="0"/>
              <a:t>Proceedings of Visualization '96</a:t>
            </a:r>
            <a:r>
              <a:rPr lang="en-US" altLang="en-US" dirty="0"/>
              <a:t>, San Francisco, pp. 311-318, 1996.</a:t>
            </a:r>
          </a:p>
          <a:p>
            <a:r>
              <a:rPr lang="en-US" altLang="en-US" dirty="0" smtClean="0"/>
              <a:t>[6] </a:t>
            </a:r>
            <a:r>
              <a:rPr lang="en-US" altLang="en-US" dirty="0"/>
              <a:t>P</a:t>
            </a:r>
            <a:r>
              <a:rPr lang="en-US" altLang="en-US" dirty="0" smtClean="0"/>
              <a:t>. </a:t>
            </a:r>
            <a:r>
              <a:rPr lang="en-US" altLang="en-US" dirty="0" err="1" smtClean="0"/>
              <a:t>Cignoni</a:t>
            </a:r>
            <a:r>
              <a:rPr lang="en-US" altLang="en-US" dirty="0"/>
              <a:t>, C. </a:t>
            </a:r>
            <a:r>
              <a:rPr lang="en-US" altLang="en-US" dirty="0" err="1"/>
              <a:t>Rocchini</a:t>
            </a:r>
            <a:r>
              <a:rPr lang="en-US" altLang="en-US" dirty="0"/>
              <a:t>, R. </a:t>
            </a:r>
            <a:r>
              <a:rPr lang="en-US" altLang="en-US" dirty="0" err="1"/>
              <a:t>Scopigno</a:t>
            </a:r>
            <a:r>
              <a:rPr lang="en-US" altLang="en-US" dirty="0"/>
              <a:t>, Metro: Measuring error on simplified surfaces. </a:t>
            </a:r>
            <a:r>
              <a:rPr lang="en-US" altLang="en-US" i="1" dirty="0"/>
              <a:t>Comp. Graphics Forum 17</a:t>
            </a:r>
            <a:r>
              <a:rPr lang="en-US" altLang="en-US" dirty="0"/>
              <a:t>, </a:t>
            </a:r>
            <a:r>
              <a:rPr lang="en-US" altLang="en-US" dirty="0" smtClean="0"/>
              <a:t>Vol. 2, pp. 167–174, 1998</a:t>
            </a:r>
            <a:endParaRPr lang="en-US" altLang="en-US" dirty="0"/>
          </a:p>
          <a:p>
            <a:endParaRPr lang="en-US" altLang="en-US" b="1" dirty="0" smtClean="0"/>
          </a:p>
          <a:p>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38</a:t>
            </a:fld>
            <a:endParaRPr lang="en-US" dirty="0"/>
          </a:p>
        </p:txBody>
      </p:sp>
    </p:spTree>
    <p:extLst>
      <p:ext uri="{BB962C8B-B14F-4D97-AF65-F5344CB8AC3E}">
        <p14:creationId xmlns:p14="http://schemas.microsoft.com/office/powerpoint/2010/main" val="2077938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Estimating </a:t>
            </a:r>
            <a:r>
              <a:rPr lang="en-US" sz="2800" dirty="0" smtClean="0"/>
              <a:t>Accuracy </a:t>
            </a:r>
            <a:r>
              <a:rPr lang="en-US" sz="2800" dirty="0"/>
              <a:t>of the </a:t>
            </a:r>
            <a:r>
              <a:rPr lang="en-US" sz="2800" dirty="0" smtClean="0"/>
              <a:t>Produced </a:t>
            </a:r>
            <a:r>
              <a:rPr lang="en-US" sz="2800" dirty="0"/>
              <a:t>M</a:t>
            </a:r>
            <a:r>
              <a:rPr lang="en-US" sz="2800" dirty="0" smtClean="0"/>
              <a:t>esh</a:t>
            </a:r>
            <a:endParaRPr lang="en-US" sz="2800" dirty="0"/>
          </a:p>
        </p:txBody>
      </p:sp>
      <p:sp>
        <p:nvSpPr>
          <p:cNvPr id="3" name="Content Placeholder 2"/>
          <p:cNvSpPr>
            <a:spLocks noGrp="1"/>
          </p:cNvSpPr>
          <p:nvPr>
            <p:ph idx="1"/>
          </p:nvPr>
        </p:nvSpPr>
        <p:spPr/>
        <p:txBody>
          <a:bodyPr>
            <a:normAutofit/>
          </a:bodyPr>
          <a:lstStyle/>
          <a:p>
            <a:r>
              <a:rPr lang="en-US" altLang="en-US" dirty="0"/>
              <a:t>Benefits</a:t>
            </a:r>
          </a:p>
          <a:p>
            <a:pPr lvl="1"/>
            <a:r>
              <a:rPr lang="en-US" altLang="en-US" dirty="0"/>
              <a:t>Researchers: design new </a:t>
            </a:r>
            <a:r>
              <a:rPr lang="en-US" altLang="en-US" dirty="0" err="1"/>
              <a:t>isosurfacing</a:t>
            </a:r>
            <a:r>
              <a:rPr lang="en-US" altLang="en-US" dirty="0"/>
              <a:t> algorithms </a:t>
            </a:r>
            <a:endParaRPr lang="en-US" altLang="en-US" dirty="0" smtClean="0"/>
          </a:p>
          <a:p>
            <a:pPr lvl="1"/>
            <a:endParaRPr lang="en-US" altLang="en-US" sz="800" dirty="0" smtClean="0"/>
          </a:p>
          <a:p>
            <a:pPr lvl="1"/>
            <a:r>
              <a:rPr lang="en-US" dirty="0" smtClean="0"/>
              <a:t>The extracted mesh with </a:t>
            </a:r>
            <a:r>
              <a:rPr lang="en-US" dirty="0"/>
              <a:t>high accuracy </a:t>
            </a:r>
            <a:r>
              <a:rPr lang="en-US" dirty="0" smtClean="0"/>
              <a:t>are useful:</a:t>
            </a:r>
          </a:p>
          <a:p>
            <a:pPr lvl="2"/>
            <a:r>
              <a:rPr lang="en-US" dirty="0"/>
              <a:t>U</a:t>
            </a:r>
            <a:r>
              <a:rPr lang="en-US" dirty="0" smtClean="0"/>
              <a:t>sers need </a:t>
            </a:r>
            <a:r>
              <a:rPr lang="en-US" dirty="0"/>
              <a:t>to substantially zoom into the </a:t>
            </a:r>
            <a:r>
              <a:rPr lang="en-US" dirty="0" smtClean="0"/>
              <a:t>data.</a:t>
            </a:r>
          </a:p>
          <a:p>
            <a:pPr lvl="2"/>
            <a:r>
              <a:rPr lang="en-US" dirty="0" smtClean="0"/>
              <a:t>Medical </a:t>
            </a:r>
            <a:r>
              <a:rPr lang="en-US" dirty="0"/>
              <a:t>applications where thin specimens or internal small cavities </a:t>
            </a:r>
            <a:r>
              <a:rPr lang="en-US" dirty="0" smtClean="0"/>
              <a:t>need to be viewed.</a:t>
            </a:r>
          </a:p>
        </p:txBody>
      </p:sp>
      <p:sp>
        <p:nvSpPr>
          <p:cNvPr id="4" name="Slide Number Placeholder 3"/>
          <p:cNvSpPr>
            <a:spLocks noGrp="1"/>
          </p:cNvSpPr>
          <p:nvPr>
            <p:ph type="sldNum" sz="quarter" idx="12"/>
          </p:nvPr>
        </p:nvSpPr>
        <p:spPr/>
        <p:txBody>
          <a:bodyPr/>
          <a:lstStyle/>
          <a:p>
            <a:fld id="{ABA2FAB4-51B0-4016-BBA1-8E65C922DB4A}" type="slidenum">
              <a:rPr lang="en-US" smtClean="0"/>
              <a:t>4</a:t>
            </a:fld>
            <a:endParaRPr lang="en-US" dirty="0"/>
          </a:p>
        </p:txBody>
      </p:sp>
    </p:spTree>
    <p:extLst>
      <p:ext uri="{BB962C8B-B14F-4D97-AF65-F5344CB8AC3E}">
        <p14:creationId xmlns:p14="http://schemas.microsoft.com/office/powerpoint/2010/main" val="2217848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304272"/>
            <a:ext cx="6572250" cy="1104636"/>
          </a:xfrm>
        </p:spPr>
        <p:txBody>
          <a:bodyPr>
            <a:normAutofit fontScale="90000"/>
          </a:bodyPr>
          <a:lstStyle/>
          <a:p>
            <a:r>
              <a:rPr lang="en-US" altLang="en-US" dirty="0" smtClean="0"/>
              <a:t/>
            </a:r>
            <a:br>
              <a:rPr lang="en-US" altLang="en-US" dirty="0" smtClean="0"/>
            </a:br>
            <a:r>
              <a:rPr lang="en-US" altLang="en-US" dirty="0" smtClean="0"/>
              <a:t>Volumetric </a:t>
            </a:r>
            <a:r>
              <a:rPr lang="en-US" altLang="en-US" dirty="0"/>
              <a:t>Divergence </a:t>
            </a:r>
            <a:r>
              <a:rPr lang="en-US" altLang="en-US" dirty="0" smtClean="0"/>
              <a:t>(VD) Metric</a:t>
            </a:r>
            <a:br>
              <a:rPr lang="en-US" altLang="en-US" dirty="0" smtClean="0"/>
            </a:br>
            <a:endParaRPr lang="en-US" dirty="0"/>
          </a:p>
        </p:txBody>
      </p:sp>
      <p:sp>
        <p:nvSpPr>
          <p:cNvPr id="5" name="Slide Number Placeholder 4"/>
          <p:cNvSpPr>
            <a:spLocks noGrp="1"/>
          </p:cNvSpPr>
          <p:nvPr>
            <p:ph type="sldNum" sz="quarter" idx="12"/>
          </p:nvPr>
        </p:nvSpPr>
        <p:spPr/>
        <p:txBody>
          <a:bodyPr/>
          <a:lstStyle/>
          <a:p>
            <a:fld id="{ABA2FAB4-51B0-4016-BBA1-8E65C922DB4A}" type="slidenum">
              <a:rPr lang="en-US" smtClean="0"/>
              <a:t>5</a:t>
            </a:fld>
            <a:endParaRPr lang="en-US" dirty="0"/>
          </a:p>
        </p:txBody>
      </p:sp>
      <p:sp>
        <p:nvSpPr>
          <p:cNvPr id="6" name="Rectangle 3"/>
          <p:cNvSpPr txBox="1">
            <a:spLocks noChangeArrowheads="1"/>
          </p:cNvSpPr>
          <p:nvPr/>
        </p:nvSpPr>
        <p:spPr>
          <a:xfrm>
            <a:off x="521208" y="1362076"/>
            <a:ext cx="6667500" cy="1143000"/>
          </a:xfrm>
          <a:prstGeom prst="rect">
            <a:avLst/>
          </a:prstGeom>
        </p:spPr>
        <p:txBody>
          <a:bodyPr vert="horz" lIns="91440" tIns="45720" rIns="91440" bIns="45720" rtlCol="0">
            <a:normAutofit/>
          </a:bodyPr>
          <a:lstStyle>
            <a:lvl1pPr marL="190492" indent="-190492" algn="l" defTabSz="761970" rtl="0" eaLnBrk="1" latinLnBrk="0" hangingPunct="1">
              <a:lnSpc>
                <a:spcPct val="90000"/>
              </a:lnSpc>
              <a:spcBef>
                <a:spcPts val="833"/>
              </a:spcBef>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Calibri" panose="020F0502020204030204" pitchFamily="34"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00" kern="1200">
                <a:solidFill>
                  <a:schemeClr val="tx1"/>
                </a:solidFill>
                <a:latin typeface="Calibri" panose="020F0502020204030204" pitchFamily="34"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altLang="en-US" sz="2000" dirty="0" smtClean="0"/>
              <a:t>Volumetric divergence of two closed surfaces A and B:</a:t>
            </a:r>
            <a:endParaRPr lang="en-US" altLang="en-US" sz="2000" i="1" dirty="0"/>
          </a:p>
        </p:txBody>
      </p:sp>
      <p:graphicFrame>
        <p:nvGraphicFramePr>
          <p:cNvPr id="7" name="Object 12"/>
          <p:cNvGraphicFramePr>
            <a:graphicFrameLocks noGrp="1" noChangeAspect="1"/>
          </p:cNvGraphicFramePr>
          <p:nvPr>
            <p:ph sz="quarter" idx="4294967295"/>
            <p:extLst>
              <p:ext uri="{D42A27DB-BD31-4B8C-83A1-F6EECF244321}">
                <p14:modId xmlns:p14="http://schemas.microsoft.com/office/powerpoint/2010/main" val="2567276717"/>
              </p:ext>
            </p:extLst>
          </p:nvPr>
        </p:nvGraphicFramePr>
        <p:xfrm>
          <a:off x="2657070" y="1742615"/>
          <a:ext cx="3028950" cy="342900"/>
        </p:xfrm>
        <a:graphic>
          <a:graphicData uri="http://schemas.openxmlformats.org/presentationml/2006/ole">
            <mc:AlternateContent xmlns:mc="http://schemas.openxmlformats.org/markup-compatibility/2006">
              <mc:Choice xmlns:v="urn:schemas-microsoft-com:vml" Requires="v">
                <p:oleObj spid="_x0000_s1060" name="Equation" r:id="rId3" imgW="2019300" imgH="228600" progId="Equation.3">
                  <p:embed/>
                </p:oleObj>
              </mc:Choice>
              <mc:Fallback>
                <p:oleObj name="Equation" r:id="rId3" imgW="2019300" imgH="228600" progId="Equation.3">
                  <p:embed/>
                  <p:pic>
                    <p:nvPicPr>
                      <p:cNvPr id="15366"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070" y="1742615"/>
                        <a:ext cx="30289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4" descr="vd1"/>
          <p:cNvPicPr>
            <a:picLocks noChangeAspect="1" noChangeArrowheads="1"/>
          </p:cNvPicPr>
          <p:nvPr/>
        </p:nvPicPr>
        <p:blipFill>
          <a:blip r:embed="rId5" cstate="print"/>
          <a:srcRect/>
          <a:stretch>
            <a:fillRect/>
          </a:stretch>
        </p:blipFill>
        <p:spPr bwMode="auto">
          <a:xfrm>
            <a:off x="1753591" y="2186979"/>
            <a:ext cx="980778" cy="888504"/>
          </a:xfrm>
          <a:prstGeom prst="rect">
            <a:avLst/>
          </a:prstGeom>
          <a:noFill/>
          <a:ln w="9525">
            <a:noFill/>
            <a:miter lim="800000"/>
            <a:headEnd/>
            <a:tailEnd/>
          </a:ln>
        </p:spPr>
      </p:pic>
      <p:pic>
        <p:nvPicPr>
          <p:cNvPr id="9" name="Picture 5" descr="vd2"/>
          <p:cNvPicPr>
            <a:picLocks noChangeAspect="1" noChangeArrowheads="1"/>
          </p:cNvPicPr>
          <p:nvPr/>
        </p:nvPicPr>
        <p:blipFill>
          <a:blip r:embed="rId6" cstate="print"/>
          <a:srcRect/>
          <a:stretch>
            <a:fillRect/>
          </a:stretch>
        </p:blipFill>
        <p:spPr bwMode="auto">
          <a:xfrm>
            <a:off x="3103563" y="2186979"/>
            <a:ext cx="980778" cy="888504"/>
          </a:xfrm>
          <a:prstGeom prst="rect">
            <a:avLst/>
          </a:prstGeom>
          <a:noFill/>
          <a:ln w="9525">
            <a:noFill/>
            <a:miter lim="800000"/>
            <a:headEnd/>
            <a:tailEnd/>
          </a:ln>
        </p:spPr>
      </p:pic>
      <p:pic>
        <p:nvPicPr>
          <p:cNvPr id="10" name="Picture 6" descr="vd3"/>
          <p:cNvPicPr>
            <a:picLocks noChangeAspect="1" noChangeArrowheads="1"/>
          </p:cNvPicPr>
          <p:nvPr/>
        </p:nvPicPr>
        <p:blipFill>
          <a:blip r:embed="rId7" cstate="print"/>
          <a:srcRect/>
          <a:stretch>
            <a:fillRect/>
          </a:stretch>
        </p:blipFill>
        <p:spPr bwMode="auto">
          <a:xfrm>
            <a:off x="4475428" y="2186979"/>
            <a:ext cx="980778" cy="888504"/>
          </a:xfrm>
          <a:prstGeom prst="rect">
            <a:avLst/>
          </a:prstGeom>
          <a:noFill/>
          <a:ln w="9525">
            <a:noFill/>
            <a:miter lim="800000"/>
            <a:headEnd/>
            <a:tailEnd/>
          </a:ln>
        </p:spPr>
      </p:pic>
      <p:graphicFrame>
        <p:nvGraphicFramePr>
          <p:cNvPr id="11" name="Object 16"/>
          <p:cNvGraphicFramePr>
            <a:graphicFrameLocks noGrp="1" noChangeAspect="1"/>
          </p:cNvGraphicFramePr>
          <p:nvPr>
            <p:ph sz="quarter" idx="4294967295"/>
            <p:extLst>
              <p:ext uri="{D42A27DB-BD31-4B8C-83A1-F6EECF244321}">
                <p14:modId xmlns:p14="http://schemas.microsoft.com/office/powerpoint/2010/main" val="262702476"/>
              </p:ext>
            </p:extLst>
          </p:nvPr>
        </p:nvGraphicFramePr>
        <p:xfrm>
          <a:off x="1255486" y="1762919"/>
          <a:ext cx="590294" cy="304668"/>
        </p:xfrm>
        <a:graphic>
          <a:graphicData uri="http://schemas.openxmlformats.org/presentationml/2006/ole">
            <mc:AlternateContent xmlns:mc="http://schemas.openxmlformats.org/markup-compatibility/2006">
              <mc:Choice xmlns:v="urn:schemas-microsoft-com:vml" Requires="v">
                <p:oleObj spid="_x0000_s1061" name="Equation" r:id="rId8" imgW="393529" imgH="203112" progId="Equation.3">
                  <p:embed/>
                </p:oleObj>
              </mc:Choice>
              <mc:Fallback>
                <p:oleObj name="Equation" r:id="rId8" imgW="393529" imgH="203112" progId="Equation.3">
                  <p:embed/>
                  <p:pic>
                    <p:nvPicPr>
                      <p:cNvPr id="1537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5486" y="1762919"/>
                        <a:ext cx="590294" cy="3046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18"/>
          <p:cNvSpPr txBox="1">
            <a:spLocks noChangeArrowheads="1"/>
          </p:cNvSpPr>
          <p:nvPr/>
        </p:nvSpPr>
        <p:spPr bwMode="auto">
          <a:xfrm>
            <a:off x="1768070" y="1723317"/>
            <a:ext cx="889000" cy="369332"/>
          </a:xfrm>
          <a:prstGeom prst="rect">
            <a:avLst/>
          </a:prstGeom>
          <a:noFill/>
          <a:ln w="9525">
            <a:noFill/>
            <a:miter lim="800000"/>
            <a:headEnd/>
            <a:tailEnd/>
          </a:ln>
          <a:effectLst/>
        </p:spPr>
        <p:txBody>
          <a:bodyPr>
            <a:spAutoFit/>
          </a:bodyPr>
          <a:lstStyle/>
          <a:p>
            <a:pPr>
              <a:spcBef>
                <a:spcPct val="50000"/>
              </a:spcBef>
            </a:pPr>
            <a:r>
              <a:rPr lang="en-US" altLang="en-US" dirty="0">
                <a:latin typeface="Calibri" panose="020F0502020204030204" pitchFamily="34" charset="0"/>
              </a:rPr>
              <a:t>, where</a:t>
            </a:r>
          </a:p>
        </p:txBody>
      </p:sp>
      <p:sp>
        <p:nvSpPr>
          <p:cNvPr id="13" name="Rectangle 19"/>
          <p:cNvSpPr>
            <a:spLocks noChangeArrowheads="1"/>
          </p:cNvSpPr>
          <p:nvPr/>
        </p:nvSpPr>
        <p:spPr bwMode="auto">
          <a:xfrm>
            <a:off x="521208" y="3181855"/>
            <a:ext cx="6348532" cy="1143000"/>
          </a:xfrm>
          <a:prstGeom prst="rect">
            <a:avLst/>
          </a:prstGeom>
          <a:noFill/>
          <a:ln w="9525">
            <a:noFill/>
            <a:miter lim="800000"/>
            <a:headEnd/>
            <a:tailEnd/>
          </a:ln>
          <a:effectLst/>
        </p:spPr>
        <p:txBody>
          <a:bodyPr/>
          <a:lstStyle/>
          <a:p>
            <a:pPr marL="228600" indent="-228600">
              <a:spcBef>
                <a:spcPct val="20000"/>
              </a:spcBef>
              <a:buSzPct val="100000"/>
              <a:buFont typeface="Arial" panose="020B0604020202020204" pitchFamily="34" charset="0"/>
              <a:buChar char="•"/>
            </a:pPr>
            <a:r>
              <a:rPr lang="en-US" altLang="en-US" sz="2000" dirty="0" smtClean="0">
                <a:latin typeface="Calibri" panose="020F0502020204030204" pitchFamily="34" charset="0"/>
              </a:rPr>
              <a:t>It is a natural and accurate metric to measure the closeness between two surfaces.</a:t>
            </a:r>
          </a:p>
          <a:p>
            <a:pPr marL="285750" lvl="1">
              <a:spcBef>
                <a:spcPct val="20000"/>
              </a:spcBef>
              <a:buClr>
                <a:schemeClr val="bg2"/>
              </a:buClr>
              <a:buSzPct val="120000"/>
            </a:pPr>
            <a:endParaRPr lang="en-US" altLang="en-US" sz="2000" dirty="0" smtClean="0">
              <a:latin typeface="Calibri" panose="020F0502020204030204" pitchFamily="34" charset="0"/>
            </a:endParaRPr>
          </a:p>
          <a:p>
            <a:pPr marL="285750" lvl="1">
              <a:spcBef>
                <a:spcPct val="20000"/>
              </a:spcBef>
              <a:buClr>
                <a:schemeClr val="bg2"/>
              </a:buClr>
              <a:buSzPct val="120000"/>
            </a:pPr>
            <a:endParaRPr lang="en-US" altLang="en-US" sz="2000" dirty="0" smtClean="0">
              <a:latin typeface="Calibri" panose="020F0502020204030204" pitchFamily="34" charset="0"/>
            </a:endParaRPr>
          </a:p>
          <a:p>
            <a:pPr marL="214313" indent="-214313">
              <a:spcBef>
                <a:spcPct val="20000"/>
              </a:spcBef>
              <a:buClr>
                <a:schemeClr val="hlink"/>
              </a:buClr>
              <a:buSzPct val="80000"/>
              <a:buFont typeface="Wingdings" pitchFamily="2" charset="2"/>
              <a:buChar char="q"/>
            </a:pPr>
            <a:endParaRPr lang="en-US" altLang="en-US" sz="1250" i="1" dirty="0"/>
          </a:p>
        </p:txBody>
      </p:sp>
      <p:pic>
        <p:nvPicPr>
          <p:cNvPr id="15" name="Picture 14"/>
          <p:cNvPicPr>
            <a:picLocks noChangeAspect="1"/>
          </p:cNvPicPr>
          <p:nvPr/>
        </p:nvPicPr>
        <p:blipFill>
          <a:blip r:embed="rId10"/>
          <a:stretch>
            <a:fillRect/>
          </a:stretch>
        </p:blipFill>
        <p:spPr>
          <a:xfrm>
            <a:off x="5456206" y="3753355"/>
            <a:ext cx="1802381" cy="1802381"/>
          </a:xfrm>
          <a:prstGeom prst="rect">
            <a:avLst/>
          </a:prstGeom>
        </p:spPr>
      </p:pic>
      <p:sp>
        <p:nvSpPr>
          <p:cNvPr id="16" name="Text Box 8"/>
          <p:cNvSpPr txBox="1">
            <a:spLocks noChangeArrowheads="1"/>
          </p:cNvSpPr>
          <p:nvPr/>
        </p:nvSpPr>
        <p:spPr bwMode="auto">
          <a:xfrm>
            <a:off x="2096311" y="2950056"/>
            <a:ext cx="609600" cy="338554"/>
          </a:xfrm>
          <a:prstGeom prst="rect">
            <a:avLst/>
          </a:prstGeom>
          <a:noFill/>
          <a:ln w="9525">
            <a:noFill/>
            <a:miter lim="800000"/>
            <a:headEnd/>
            <a:tailEnd/>
          </a:ln>
          <a:effectLst/>
        </p:spPr>
        <p:txBody>
          <a:bodyPr>
            <a:spAutoFit/>
          </a:bodyPr>
          <a:lstStyle/>
          <a:p>
            <a:pPr eaLnBrk="0" hangingPunct="0">
              <a:spcBef>
                <a:spcPct val="50000"/>
              </a:spcBef>
            </a:pPr>
            <a:r>
              <a:rPr lang="en-US" altLang="en-US" sz="1600" i="1" dirty="0">
                <a:latin typeface="Calibri" panose="020F0502020204030204" pitchFamily="34" charset="0"/>
              </a:rPr>
              <a:t>A</a:t>
            </a:r>
          </a:p>
        </p:txBody>
      </p:sp>
      <p:sp>
        <p:nvSpPr>
          <p:cNvPr id="17" name="Text Box 9"/>
          <p:cNvSpPr txBox="1">
            <a:spLocks noChangeArrowheads="1"/>
          </p:cNvSpPr>
          <p:nvPr/>
        </p:nvSpPr>
        <p:spPr bwMode="auto">
          <a:xfrm>
            <a:off x="3415095" y="2950056"/>
            <a:ext cx="394905" cy="338554"/>
          </a:xfrm>
          <a:prstGeom prst="rect">
            <a:avLst/>
          </a:prstGeom>
          <a:noFill/>
          <a:ln w="9525">
            <a:noFill/>
            <a:miter lim="800000"/>
            <a:headEnd/>
            <a:tailEnd/>
          </a:ln>
          <a:effectLst/>
        </p:spPr>
        <p:txBody>
          <a:bodyPr wrap="square">
            <a:spAutoFit/>
          </a:bodyPr>
          <a:lstStyle/>
          <a:p>
            <a:pPr eaLnBrk="0" hangingPunct="0">
              <a:spcBef>
                <a:spcPct val="50000"/>
              </a:spcBef>
            </a:pPr>
            <a:r>
              <a:rPr lang="en-US" altLang="en-US" sz="1600" i="1" dirty="0">
                <a:latin typeface="Calibri" panose="020F0502020204030204" pitchFamily="34" charset="0"/>
              </a:rPr>
              <a:t>B</a:t>
            </a:r>
          </a:p>
        </p:txBody>
      </p:sp>
      <p:sp>
        <p:nvSpPr>
          <p:cNvPr id="18" name="Text Box 10"/>
          <p:cNvSpPr txBox="1">
            <a:spLocks noChangeArrowheads="1"/>
          </p:cNvSpPr>
          <p:nvPr/>
        </p:nvSpPr>
        <p:spPr bwMode="auto">
          <a:xfrm>
            <a:off x="4789870" y="2950056"/>
            <a:ext cx="260920" cy="338554"/>
          </a:xfrm>
          <a:prstGeom prst="rect">
            <a:avLst/>
          </a:prstGeom>
          <a:noFill/>
          <a:ln w="9525">
            <a:noFill/>
            <a:miter lim="800000"/>
            <a:headEnd/>
            <a:tailEnd/>
          </a:ln>
          <a:effectLst/>
        </p:spPr>
        <p:txBody>
          <a:bodyPr wrap="square">
            <a:spAutoFit/>
          </a:bodyPr>
          <a:lstStyle/>
          <a:p>
            <a:pPr eaLnBrk="0" hangingPunct="0">
              <a:spcBef>
                <a:spcPct val="50000"/>
              </a:spcBef>
            </a:pPr>
            <a:r>
              <a:rPr lang="en-US" altLang="en-US" sz="1600" i="1" dirty="0">
                <a:latin typeface="Calibri" panose="020F0502020204030204" pitchFamily="34" charset="0"/>
              </a:rPr>
              <a:t>R</a:t>
            </a:r>
          </a:p>
        </p:txBody>
      </p:sp>
      <p:sp>
        <p:nvSpPr>
          <p:cNvPr id="19" name="Rectangle 19"/>
          <p:cNvSpPr>
            <a:spLocks noChangeArrowheads="1"/>
          </p:cNvSpPr>
          <p:nvPr/>
        </p:nvSpPr>
        <p:spPr bwMode="auto">
          <a:xfrm>
            <a:off x="521208" y="3990407"/>
            <a:ext cx="4797528" cy="1143000"/>
          </a:xfrm>
          <a:prstGeom prst="rect">
            <a:avLst/>
          </a:prstGeom>
          <a:noFill/>
          <a:ln w="9525">
            <a:noFill/>
            <a:miter lim="800000"/>
            <a:headEnd/>
            <a:tailEnd/>
          </a:ln>
          <a:effectLst/>
        </p:spPr>
        <p:txBody>
          <a:bodyPr/>
          <a:lstStyle/>
          <a:p>
            <a:pPr marL="228600" indent="-228600">
              <a:spcBef>
                <a:spcPct val="20000"/>
              </a:spcBef>
              <a:buSzPct val="100000"/>
              <a:buFont typeface="Arial" panose="020B0604020202020204" pitchFamily="34" charset="0"/>
              <a:buChar char="•"/>
            </a:pPr>
            <a:r>
              <a:rPr lang="en-US" altLang="en-US" sz="2000" dirty="0" smtClean="0">
                <a:latin typeface="Calibri" panose="020F0502020204030204" pitchFamily="34" charset="0"/>
              </a:rPr>
              <a:t>To </a:t>
            </a:r>
            <a:r>
              <a:rPr lang="en-US" altLang="en-US" sz="2000" dirty="0">
                <a:latin typeface="Calibri" panose="020F0502020204030204" pitchFamily="34" charset="0"/>
              </a:rPr>
              <a:t>measure the accuracy of the </a:t>
            </a:r>
            <a:r>
              <a:rPr lang="en-US" altLang="en-US" sz="2000" dirty="0" smtClean="0">
                <a:latin typeface="Calibri" panose="020F0502020204030204" pitchFamily="34" charset="0"/>
              </a:rPr>
              <a:t>extracted </a:t>
            </a:r>
            <a:r>
              <a:rPr lang="en-US" altLang="en-US" sz="2000" dirty="0">
                <a:latin typeface="Calibri" panose="020F0502020204030204" pitchFamily="34" charset="0"/>
              </a:rPr>
              <a:t>isosurface</a:t>
            </a:r>
          </a:p>
          <a:p>
            <a:pPr marL="285750" lvl="1">
              <a:spcBef>
                <a:spcPct val="20000"/>
              </a:spcBef>
              <a:buClr>
                <a:schemeClr val="bg2"/>
              </a:buClr>
              <a:buSzPct val="120000"/>
            </a:pPr>
            <a:r>
              <a:rPr lang="en-US" altLang="en-US" sz="1600" dirty="0" smtClean="0">
                <a:latin typeface="Calibri" panose="020F0502020204030204" pitchFamily="34" charset="0"/>
              </a:rPr>
              <a:t>   A</a:t>
            </a:r>
            <a:r>
              <a:rPr lang="en-US" altLang="en-US" sz="1600" dirty="0">
                <a:latin typeface="Calibri" panose="020F0502020204030204" pitchFamily="34" charset="0"/>
              </a:rPr>
              <a:t>: extracted triangular mesh</a:t>
            </a:r>
          </a:p>
          <a:p>
            <a:pPr marL="285750" lvl="1">
              <a:spcBef>
                <a:spcPct val="20000"/>
              </a:spcBef>
              <a:buClr>
                <a:schemeClr val="bg2"/>
              </a:buClr>
              <a:buSzPct val="120000"/>
            </a:pPr>
            <a:r>
              <a:rPr lang="en-US" altLang="en-US" sz="1600" dirty="0" smtClean="0">
                <a:latin typeface="Calibri" panose="020F0502020204030204" pitchFamily="34" charset="0"/>
              </a:rPr>
              <a:t>   B</a:t>
            </a:r>
            <a:r>
              <a:rPr lang="en-US" altLang="en-US" sz="1600" dirty="0">
                <a:latin typeface="Calibri" panose="020F0502020204030204" pitchFamily="34" charset="0"/>
              </a:rPr>
              <a:t>: trilinear interpolation </a:t>
            </a:r>
            <a:r>
              <a:rPr lang="en-US" altLang="en-US" sz="1600" dirty="0" smtClean="0">
                <a:latin typeface="Calibri" panose="020F0502020204030204" pitchFamily="34" charset="0"/>
              </a:rPr>
              <a:t>isosurface</a:t>
            </a:r>
          </a:p>
          <a:p>
            <a:pPr marL="285750" lvl="1">
              <a:spcBef>
                <a:spcPct val="20000"/>
              </a:spcBef>
              <a:buClr>
                <a:schemeClr val="bg2"/>
              </a:buClr>
              <a:buSzPct val="120000"/>
            </a:pPr>
            <a:endParaRPr lang="en-US" altLang="en-US" dirty="0">
              <a:latin typeface="Calibri" panose="020F0502020204030204" pitchFamily="34" charset="0"/>
            </a:endParaRPr>
          </a:p>
          <a:p>
            <a:pPr>
              <a:spcBef>
                <a:spcPct val="20000"/>
              </a:spcBef>
              <a:buClr>
                <a:schemeClr val="hlink"/>
              </a:buClr>
              <a:buSzPct val="80000"/>
            </a:pPr>
            <a:endParaRPr lang="en-US" altLang="en-US" sz="1250" i="1" dirty="0"/>
          </a:p>
        </p:txBody>
      </p:sp>
    </p:spTree>
    <p:extLst>
      <p:ext uri="{BB962C8B-B14F-4D97-AF65-F5344CB8AC3E}">
        <p14:creationId xmlns:p14="http://schemas.microsoft.com/office/powerpoint/2010/main" val="4171863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38213" y="3142046"/>
            <a:ext cx="2307048" cy="2307048"/>
          </a:xfrm>
          <a:prstGeom prst="rect">
            <a:avLst/>
          </a:prstGeom>
        </p:spPr>
      </p:pic>
      <p:sp>
        <p:nvSpPr>
          <p:cNvPr id="2" name="Title 1"/>
          <p:cNvSpPr>
            <a:spLocks noGrp="1"/>
          </p:cNvSpPr>
          <p:nvPr>
            <p:ph type="title"/>
          </p:nvPr>
        </p:nvSpPr>
        <p:spPr/>
        <p:txBody>
          <a:bodyPr/>
          <a:lstStyle/>
          <a:p>
            <a:r>
              <a:rPr lang="en-US" altLang="en-US" dirty="0"/>
              <a:t>Volumetric Divergence </a:t>
            </a:r>
            <a:r>
              <a:rPr lang="en-US" altLang="en-US" dirty="0" smtClean="0"/>
              <a:t>Calculation</a:t>
            </a:r>
            <a:endParaRPr lang="en-US" dirty="0"/>
          </a:p>
        </p:txBody>
      </p:sp>
      <p:sp>
        <p:nvSpPr>
          <p:cNvPr id="3" name="Content Placeholder 2"/>
          <p:cNvSpPr>
            <a:spLocks noGrp="1"/>
          </p:cNvSpPr>
          <p:nvPr>
            <p:ph idx="1"/>
          </p:nvPr>
        </p:nvSpPr>
        <p:spPr>
          <a:xfrm>
            <a:off x="523875" y="1371600"/>
            <a:ext cx="6572250" cy="3626115"/>
          </a:xfrm>
        </p:spPr>
        <p:txBody>
          <a:bodyPr>
            <a:normAutofit/>
          </a:bodyPr>
          <a:lstStyle/>
          <a:p>
            <a:r>
              <a:rPr lang="en-US" sz="2000" dirty="0" smtClean="0"/>
              <a:t>The previous </a:t>
            </a:r>
            <a:r>
              <a:rPr lang="en-US" sz="2000" dirty="0"/>
              <a:t>m</a:t>
            </a:r>
            <a:r>
              <a:rPr lang="en-US" sz="2000" dirty="0" smtClean="0"/>
              <a:t>ethod (i.e., VDC method) [1] is a </a:t>
            </a:r>
            <a:r>
              <a:rPr lang="en-US" sz="2000" dirty="0"/>
              <a:t>numerical </a:t>
            </a:r>
            <a:r>
              <a:rPr lang="en-US" sz="2000" dirty="0" smtClean="0"/>
              <a:t>approach</a:t>
            </a:r>
          </a:p>
          <a:p>
            <a:pPr marL="723885" lvl="1" indent="-342900">
              <a:buFont typeface="+mj-lt"/>
              <a:buAutoNum type="arabicPeriod"/>
            </a:pPr>
            <a:r>
              <a:rPr lang="en-US" sz="1800" dirty="0"/>
              <a:t>R</a:t>
            </a:r>
            <a:r>
              <a:rPr lang="en-US" sz="1800" dirty="0" smtClean="0"/>
              <a:t>ecursively subdivide a cube into 8 </a:t>
            </a:r>
            <a:r>
              <a:rPr lang="en-US" sz="1800" dirty="0" err="1" smtClean="0"/>
              <a:t>subcubes</a:t>
            </a:r>
            <a:r>
              <a:rPr lang="en-US" sz="1800" dirty="0"/>
              <a:t> </a:t>
            </a:r>
            <a:r>
              <a:rPr lang="en-US" sz="1800" dirty="0" smtClean="0"/>
              <a:t>until a certain </a:t>
            </a:r>
            <a:r>
              <a:rPr lang="en-US" sz="1800" dirty="0"/>
              <a:t>subdivision depth is reached or other termination criteria </a:t>
            </a:r>
            <a:r>
              <a:rPr lang="en-US" sz="1800" dirty="0" smtClean="0"/>
              <a:t>are satisfied. </a:t>
            </a:r>
          </a:p>
          <a:p>
            <a:pPr marL="723885" lvl="1" indent="-342900">
              <a:buFont typeface="+mj-lt"/>
              <a:buAutoNum type="arabicPeriod"/>
            </a:pPr>
            <a:r>
              <a:rPr lang="en-US" sz="1800" dirty="0"/>
              <a:t>D</a:t>
            </a:r>
            <a:r>
              <a:rPr lang="en-US" sz="1800" dirty="0" smtClean="0"/>
              <a:t>etermine each </a:t>
            </a:r>
            <a:r>
              <a:rPr lang="en-US" sz="1800" dirty="0" err="1" smtClean="0"/>
              <a:t>subcube’s</a:t>
            </a:r>
            <a:r>
              <a:rPr lang="en-US" sz="1800" dirty="0" smtClean="0"/>
              <a:t> contribution to the volumetric divergence and sum the contributions.</a:t>
            </a:r>
          </a:p>
          <a:p>
            <a:pPr marL="380985" lvl="1" indent="0">
              <a:buNone/>
            </a:pPr>
            <a:endParaRPr lang="en-US" dirty="0" smtClean="0"/>
          </a:p>
          <a:p>
            <a:pPr marL="380985" lvl="1" indent="0">
              <a:buNone/>
            </a:pP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t>6</a:t>
            </a:fld>
            <a:endParaRPr lang="en-US" dirty="0"/>
          </a:p>
        </p:txBody>
      </p:sp>
      <p:sp>
        <p:nvSpPr>
          <p:cNvPr id="6" name="Content Placeholder 2"/>
          <p:cNvSpPr txBox="1">
            <a:spLocks/>
          </p:cNvSpPr>
          <p:nvPr/>
        </p:nvSpPr>
        <p:spPr>
          <a:xfrm>
            <a:off x="523875" y="3556117"/>
            <a:ext cx="4514338" cy="3626115"/>
          </a:xfrm>
          <a:prstGeom prst="rect">
            <a:avLst/>
          </a:prstGeom>
        </p:spPr>
        <p:txBody>
          <a:bodyPr vert="horz" lIns="91440" tIns="45720" rIns="91440" bIns="45720" rtlCol="0">
            <a:normAutofit/>
          </a:bodyPr>
          <a:lstStyle>
            <a:lvl1pPr marL="190492" indent="-190492" algn="l" defTabSz="761970" rtl="0" eaLnBrk="1" latinLnBrk="0" hangingPunct="1">
              <a:lnSpc>
                <a:spcPct val="90000"/>
              </a:lnSpc>
              <a:spcBef>
                <a:spcPts val="833"/>
              </a:spcBef>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Calibri" panose="020F0502020204030204" pitchFamily="34"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00" kern="1200">
                <a:solidFill>
                  <a:schemeClr val="tx1"/>
                </a:solidFill>
                <a:latin typeface="Calibri" panose="020F0502020204030204" pitchFamily="34"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sz="2000" dirty="0" smtClean="0"/>
              <a:t>When the subdivision depth is high, the produced VD metric is very accurate, but the execution time is very long</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43539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a:xfrm>
            <a:off x="523874" y="1371600"/>
            <a:ext cx="6861664" cy="3626115"/>
          </a:xfrm>
        </p:spPr>
        <p:txBody>
          <a:bodyPr/>
          <a:lstStyle/>
          <a:p>
            <a:r>
              <a:rPr lang="en-US" dirty="0" smtClean="0"/>
              <a:t>Develop a new VD calculation method faster than the previous method when both methods achieve the same level of accuracy</a:t>
            </a:r>
          </a:p>
          <a:p>
            <a:pPr lvl="1"/>
            <a:r>
              <a:rPr lang="en-US" dirty="0" smtClean="0"/>
              <a:t>Make the VD metric used in real time to benefit isosurface extraction algorithms, such as Multi-Resolution MC [2]</a:t>
            </a:r>
          </a:p>
          <a:p>
            <a:endParaRPr lang="en-US" sz="800" dirty="0" smtClean="0"/>
          </a:p>
          <a:p>
            <a:r>
              <a:rPr lang="en-US" dirty="0" smtClean="0"/>
              <a:t>Solution</a:t>
            </a:r>
          </a:p>
          <a:p>
            <a:pPr lvl="1">
              <a:buFont typeface="Calibri" panose="020F0502020204030204" pitchFamily="34" charset="0"/>
              <a:buChar char="–"/>
            </a:pPr>
            <a:r>
              <a:rPr lang="en-US" dirty="0" smtClean="0"/>
              <a:t>Combine an analytical approach and </a:t>
            </a:r>
            <a:r>
              <a:rPr lang="en-US" dirty="0"/>
              <a:t>a</a:t>
            </a:r>
            <a:r>
              <a:rPr lang="en-US" dirty="0" smtClean="0"/>
              <a:t> numerical approach</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pPr/>
              <a:t>7</a:t>
            </a:fld>
            <a:endParaRPr lang="en-US" dirty="0"/>
          </a:p>
        </p:txBody>
      </p:sp>
    </p:spTree>
    <p:extLst>
      <p:ext uri="{BB962C8B-B14F-4D97-AF65-F5344CB8AC3E}">
        <p14:creationId xmlns:p14="http://schemas.microsoft.com/office/powerpoint/2010/main" val="4258858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a:t>
            </a:r>
            <a:r>
              <a:rPr lang="en-US" dirty="0" smtClean="0"/>
              <a:t>Work</a:t>
            </a:r>
            <a:endParaRPr lang="en-US" dirty="0"/>
          </a:p>
        </p:txBody>
      </p:sp>
      <p:sp>
        <p:nvSpPr>
          <p:cNvPr id="4" name="Slide Number Placeholder 3"/>
          <p:cNvSpPr>
            <a:spLocks noGrp="1"/>
          </p:cNvSpPr>
          <p:nvPr>
            <p:ph type="sldNum" sz="quarter" idx="12"/>
          </p:nvPr>
        </p:nvSpPr>
        <p:spPr/>
        <p:txBody>
          <a:bodyPr/>
          <a:lstStyle/>
          <a:p>
            <a:fld id="{ABA2FAB4-51B0-4016-BBA1-8E65C922DB4A}" type="slidenum">
              <a:rPr lang="en-US" smtClean="0"/>
              <a:t>8</a:t>
            </a:fld>
            <a:endParaRPr lang="en-US" dirty="0"/>
          </a:p>
        </p:txBody>
      </p:sp>
    </p:spTree>
    <p:extLst>
      <p:ext uri="{BB962C8B-B14F-4D97-AF65-F5344CB8AC3E}">
        <p14:creationId xmlns:p14="http://schemas.microsoft.com/office/powerpoint/2010/main" val="44548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381000" y="349829"/>
            <a:ext cx="7239000" cy="952500"/>
          </a:xfrm>
        </p:spPr>
        <p:txBody>
          <a:bodyPr>
            <a:normAutofit/>
          </a:bodyPr>
          <a:lstStyle/>
          <a:p>
            <a:pPr eaLnBrk="1" hangingPunct="1"/>
            <a:r>
              <a:rPr lang="en-US" altLang="en-US" sz="3200" dirty="0"/>
              <a:t>Measure Representational Accuracy</a:t>
            </a:r>
          </a:p>
        </p:txBody>
      </p:sp>
      <p:sp>
        <p:nvSpPr>
          <p:cNvPr id="12293" name="Rectangle 3"/>
          <p:cNvSpPr>
            <a:spLocks noGrp="1" noChangeArrowheads="1"/>
          </p:cNvSpPr>
          <p:nvPr>
            <p:ph type="body" idx="1"/>
          </p:nvPr>
        </p:nvSpPr>
        <p:spPr>
          <a:xfrm>
            <a:off x="521208" y="1371600"/>
            <a:ext cx="7239000" cy="4326082"/>
          </a:xfrm>
        </p:spPr>
        <p:txBody>
          <a:bodyPr/>
          <a:lstStyle/>
          <a:p>
            <a:pPr eaLnBrk="1" hangingPunct="1"/>
            <a:r>
              <a:rPr lang="en-US" altLang="en-US" dirty="0" smtClean="0"/>
              <a:t>Global </a:t>
            </a:r>
            <a:r>
              <a:rPr lang="en-US" altLang="en-US" dirty="0"/>
              <a:t>geometric metrics </a:t>
            </a:r>
          </a:p>
          <a:p>
            <a:pPr lvl="1" eaLnBrk="1" hangingPunct="1"/>
            <a:r>
              <a:rPr lang="en-US" altLang="en-US" dirty="0"/>
              <a:t>Surface area, volume inside the meshes </a:t>
            </a:r>
            <a:r>
              <a:rPr lang="en-US" altLang="en-US" dirty="0" smtClean="0"/>
              <a:t>[3]</a:t>
            </a:r>
            <a:endParaRPr lang="en-US" altLang="en-US" dirty="0"/>
          </a:p>
          <a:p>
            <a:pPr lvl="1" eaLnBrk="1" hangingPunct="1"/>
            <a:r>
              <a:rPr lang="en-US" altLang="en-US" dirty="0"/>
              <a:t>Do not measure local deviation </a:t>
            </a:r>
            <a:r>
              <a:rPr lang="en-US" altLang="en-US" dirty="0" smtClean="0"/>
              <a:t>well</a:t>
            </a:r>
          </a:p>
          <a:p>
            <a:pPr lvl="1" eaLnBrk="1" hangingPunct="1"/>
            <a:endParaRPr lang="en-US" altLang="en-US" sz="800" dirty="0" smtClean="0"/>
          </a:p>
          <a:p>
            <a:r>
              <a:rPr lang="en-US" altLang="en-US" dirty="0"/>
              <a:t>Distance based metrics</a:t>
            </a:r>
          </a:p>
          <a:p>
            <a:pPr lvl="1"/>
            <a:r>
              <a:rPr lang="en-US" altLang="en-US" dirty="0"/>
              <a:t>Quadric error metric </a:t>
            </a:r>
            <a:r>
              <a:rPr lang="en-US" altLang="en-US" dirty="0" smtClean="0"/>
              <a:t>[4], </a:t>
            </a:r>
            <a:r>
              <a:rPr lang="en-US" altLang="en-US" dirty="0" err="1"/>
              <a:t>Hausdorff</a:t>
            </a:r>
            <a:r>
              <a:rPr lang="en-US" altLang="en-US" dirty="0"/>
              <a:t> distance </a:t>
            </a:r>
            <a:r>
              <a:rPr lang="en-US" altLang="en-US" dirty="0" smtClean="0"/>
              <a:t>[5]</a:t>
            </a:r>
            <a:endParaRPr lang="en-US" altLang="en-US" dirty="0"/>
          </a:p>
          <a:p>
            <a:pPr lvl="2"/>
            <a:r>
              <a:rPr lang="en-US" altLang="en-US" dirty="0"/>
              <a:t>Consider only some points (e.g., mesh vertices) of the mesh</a:t>
            </a:r>
          </a:p>
          <a:p>
            <a:pPr lvl="1"/>
            <a:r>
              <a:rPr lang="en-US" altLang="en-US" dirty="0"/>
              <a:t>Metro Scheme </a:t>
            </a:r>
            <a:r>
              <a:rPr lang="en-US" altLang="en-US" dirty="0" smtClean="0"/>
              <a:t>[6] </a:t>
            </a:r>
            <a:endParaRPr lang="en-US" altLang="en-US" dirty="0"/>
          </a:p>
          <a:p>
            <a:pPr lvl="2"/>
            <a:r>
              <a:rPr lang="en-US" altLang="en-US" dirty="0"/>
              <a:t>At densely sampled locations</a:t>
            </a:r>
          </a:p>
          <a:p>
            <a:pPr lvl="2"/>
            <a:r>
              <a:rPr lang="en-US" altLang="en-US" dirty="0"/>
              <a:t>Shortcomings</a:t>
            </a:r>
          </a:p>
          <a:p>
            <a:pPr lvl="3"/>
            <a:r>
              <a:rPr lang="en-US" altLang="en-US" sz="1500" dirty="0"/>
              <a:t>Not exhaustive </a:t>
            </a:r>
          </a:p>
          <a:p>
            <a:pPr lvl="3"/>
            <a:r>
              <a:rPr lang="en-US" altLang="en-US" sz="1500" dirty="0"/>
              <a:t>One-sided (i.e., not symmetric)</a:t>
            </a:r>
          </a:p>
          <a:p>
            <a:pPr lvl="3"/>
            <a:r>
              <a:rPr lang="en-US" altLang="en-US" sz="1500" dirty="0"/>
              <a:t>Approximate measures of mesh distance </a:t>
            </a:r>
          </a:p>
          <a:p>
            <a:pPr lvl="1" eaLnBrk="1" hangingPunct="1"/>
            <a:endParaRPr lang="en-US" altLang="en-US" dirty="0"/>
          </a:p>
          <a:p>
            <a:pPr lvl="2" eaLnBrk="1" hangingPunct="1">
              <a:buFont typeface="Wingdings" panose="05000000000000000000" pitchFamily="2" charset="2"/>
              <a:buNone/>
            </a:pPr>
            <a:endParaRPr lang="en-US" altLang="en-US" sz="1667" dirty="0"/>
          </a:p>
        </p:txBody>
      </p:sp>
      <p:sp>
        <p:nvSpPr>
          <p:cNvPr id="2" name="Slide Number Placeholder 1"/>
          <p:cNvSpPr>
            <a:spLocks noGrp="1"/>
          </p:cNvSpPr>
          <p:nvPr>
            <p:ph type="sldNum" sz="quarter" idx="12"/>
          </p:nvPr>
        </p:nvSpPr>
        <p:spPr/>
        <p:txBody>
          <a:bodyPr/>
          <a:lstStyle/>
          <a:p>
            <a:fld id="{ABA2FAB4-51B0-4016-BBA1-8E65C922DB4A}" type="slidenum">
              <a:rPr lang="en-US" smtClean="0"/>
              <a:pPr/>
              <a:t>9</a:t>
            </a:fld>
            <a:endParaRPr lang="en-US" dirty="0"/>
          </a:p>
        </p:txBody>
      </p:sp>
    </p:spTree>
    <p:extLst>
      <p:ext uri="{BB962C8B-B14F-4D97-AF65-F5344CB8AC3E}">
        <p14:creationId xmlns:p14="http://schemas.microsoft.com/office/powerpoint/2010/main" val="65957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1770</TotalTime>
  <Words>1509</Words>
  <Application>Microsoft Office PowerPoint</Application>
  <PresentationFormat>Custom</PresentationFormat>
  <Paragraphs>240</Paragraphs>
  <Slides>38</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Calibri Light</vt:lpstr>
      <vt:lpstr>Cambria Math</vt:lpstr>
      <vt:lpstr>Symbol</vt:lpstr>
      <vt:lpstr>Tahoma</vt:lpstr>
      <vt:lpstr>Tw Cen MT Condensed Extra Bold</vt:lpstr>
      <vt:lpstr>Wingdings</vt:lpstr>
      <vt:lpstr>Office Theme</vt:lpstr>
      <vt:lpstr>Equation</vt:lpstr>
      <vt:lpstr>A Fast Method to Calculate the Volumetric Divergence Metric for Evaluating the Accuracy of the Extracted Isosurface</vt:lpstr>
      <vt:lpstr>Isosurface Extraction</vt:lpstr>
      <vt:lpstr>Isosurface Extraction Algorithms</vt:lpstr>
      <vt:lpstr>Estimating Accuracy of the Produced Mesh</vt:lpstr>
      <vt:lpstr> Volumetric Divergence (VD) Metric </vt:lpstr>
      <vt:lpstr>Volumetric Divergence Calculation</vt:lpstr>
      <vt:lpstr>Goal</vt:lpstr>
      <vt:lpstr>Related Work</vt:lpstr>
      <vt:lpstr>Measure Representational Accuracy</vt:lpstr>
      <vt:lpstr>The Slicing Method</vt:lpstr>
      <vt:lpstr>The Overall Method</vt:lpstr>
      <vt:lpstr>The Overall Method</vt:lpstr>
      <vt:lpstr>Area Under Hyperbola</vt:lpstr>
      <vt:lpstr>Area Under Hyperbola</vt:lpstr>
      <vt:lpstr>Area Under Hyperbola</vt:lpstr>
      <vt:lpstr>Slice Partition</vt:lpstr>
      <vt:lpstr>Slice Partition</vt:lpstr>
      <vt:lpstr>Subregion Division</vt:lpstr>
      <vt:lpstr>Calculating the Area of a Subregion Segment </vt:lpstr>
      <vt:lpstr>Results</vt:lpstr>
      <vt:lpstr>Experimental Settings</vt:lpstr>
      <vt:lpstr>Individual Cube Instances</vt:lpstr>
      <vt:lpstr>Individual Cube Instances</vt:lpstr>
      <vt:lpstr>Randomly Generated Instances</vt:lpstr>
      <vt:lpstr>Randomly Generated Instances</vt:lpstr>
      <vt:lpstr>Randomly Generated Instances</vt:lpstr>
      <vt:lpstr>Randomly Generated Instances</vt:lpstr>
      <vt:lpstr>Randomly Generated Instances</vt:lpstr>
      <vt:lpstr>Real Datasets</vt:lpstr>
      <vt:lpstr>Real Datasets</vt:lpstr>
      <vt:lpstr>Application of the Slicing Method in Adaptive Isosurface Extraction</vt:lpstr>
      <vt:lpstr>Application of the Slicing Method in Adaptive Isosurface Extraction</vt:lpstr>
      <vt:lpstr>Conclusion and Future Work</vt:lpstr>
      <vt:lpstr>Conclusion</vt:lpstr>
      <vt:lpstr>Potential Future Work</vt:lpstr>
      <vt:lpstr>Questions?</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ACM SIGGRAPH / Eurographics High-Performance Graphics 2017</dc:title>
  <dc:creator>Anjul Patney</dc:creator>
  <cp:lastModifiedBy>Cuilan Wang</cp:lastModifiedBy>
  <cp:revision>129</cp:revision>
  <dcterms:created xsi:type="dcterms:W3CDTF">2017-07-23T21:49:38Z</dcterms:created>
  <dcterms:modified xsi:type="dcterms:W3CDTF">2018-08-11T18:09:35Z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558183-044c-4105-8d9c-cea02a2a3d86_Enabled">
    <vt:lpwstr>True</vt:lpwstr>
  </property>
  <property fmtid="{D5CDD505-2E9C-101B-9397-08002B2CF9AE}" pid="3" name="MSIP_Label_6b558183-044c-4105-8d9c-cea02a2a3d86_SiteId">
    <vt:lpwstr>43083d15-7273-40c1-b7db-39efd9ccc17a</vt:lpwstr>
  </property>
  <property fmtid="{D5CDD505-2E9C-101B-9397-08002B2CF9AE}" pid="4" name="MSIP_Label_6b558183-044c-4105-8d9c-cea02a2a3d86_Owner">
    <vt:lpwstr>apatney@nvidia.com</vt:lpwstr>
  </property>
  <property fmtid="{D5CDD505-2E9C-101B-9397-08002B2CF9AE}" pid="5" name="MSIP_Label_6b558183-044c-4105-8d9c-cea02a2a3d86_SetDate">
    <vt:lpwstr>2018-07-30T07:09:17.0369526Z</vt:lpwstr>
  </property>
  <property fmtid="{D5CDD505-2E9C-101B-9397-08002B2CF9AE}" pid="6" name="MSIP_Label_6b558183-044c-4105-8d9c-cea02a2a3d86_Name">
    <vt:lpwstr>Unrestricted</vt:lpwstr>
  </property>
  <property fmtid="{D5CDD505-2E9C-101B-9397-08002B2CF9AE}" pid="7" name="MSIP_Label_6b558183-044c-4105-8d9c-cea02a2a3d86_Application">
    <vt:lpwstr>Microsoft Azure Information Protection</vt:lpwstr>
  </property>
  <property fmtid="{D5CDD505-2E9C-101B-9397-08002B2CF9AE}" pid="8" name="MSIP_Label_6b558183-044c-4105-8d9c-cea02a2a3d86_Extended_MSFT_Method">
    <vt:lpwstr>Automatic</vt:lpwstr>
  </property>
  <property fmtid="{D5CDD505-2E9C-101B-9397-08002B2CF9AE}" pid="9" name="Sensitivity">
    <vt:lpwstr>Unrestricted</vt:lpwstr>
  </property>
</Properties>
</file>