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49"/>
  </p:notesMasterIdLst>
  <p:sldIdLst>
    <p:sldId id="309" r:id="rId2"/>
    <p:sldId id="264" r:id="rId3"/>
    <p:sldId id="266" r:id="rId4"/>
    <p:sldId id="257" r:id="rId5"/>
    <p:sldId id="312" r:id="rId6"/>
    <p:sldId id="299" r:id="rId7"/>
    <p:sldId id="308" r:id="rId8"/>
    <p:sldId id="294" r:id="rId9"/>
    <p:sldId id="274" r:id="rId10"/>
    <p:sldId id="275" r:id="rId11"/>
    <p:sldId id="301" r:id="rId12"/>
    <p:sldId id="271" r:id="rId13"/>
    <p:sldId id="277" r:id="rId14"/>
    <p:sldId id="286" r:id="rId15"/>
    <p:sldId id="279" r:id="rId16"/>
    <p:sldId id="291" r:id="rId17"/>
    <p:sldId id="302" r:id="rId18"/>
    <p:sldId id="310" r:id="rId19"/>
    <p:sldId id="311" r:id="rId20"/>
    <p:sldId id="287" r:id="rId21"/>
    <p:sldId id="260" r:id="rId22"/>
    <p:sldId id="288" r:id="rId23"/>
    <p:sldId id="261" r:id="rId24"/>
    <p:sldId id="290" r:id="rId25"/>
    <p:sldId id="303" r:id="rId26"/>
    <p:sldId id="314" r:id="rId27"/>
    <p:sldId id="313" r:id="rId28"/>
    <p:sldId id="282" r:id="rId29"/>
    <p:sldId id="300" r:id="rId30"/>
    <p:sldId id="304" r:id="rId31"/>
    <p:sldId id="306" r:id="rId32"/>
    <p:sldId id="305" r:id="rId33"/>
    <p:sldId id="292" r:id="rId34"/>
    <p:sldId id="293" r:id="rId35"/>
    <p:sldId id="289" r:id="rId36"/>
    <p:sldId id="276" r:id="rId37"/>
    <p:sldId id="278" r:id="rId38"/>
    <p:sldId id="272" r:id="rId39"/>
    <p:sldId id="268" r:id="rId40"/>
    <p:sldId id="296" r:id="rId41"/>
    <p:sldId id="295" r:id="rId42"/>
    <p:sldId id="281" r:id="rId43"/>
    <p:sldId id="258" r:id="rId44"/>
    <p:sldId id="265" r:id="rId45"/>
    <p:sldId id="269" r:id="rId46"/>
    <p:sldId id="270" r:id="rId47"/>
    <p:sldId id="273" r:id="rId48"/>
  </p:sldIdLst>
  <p:sldSz cx="9144000" cy="6858000" type="screen4x3"/>
  <p:notesSz cx="6858000" cy="9144000"/>
  <p:custShowLst>
    <p:custShow name="Zielgruppenpräsentation 1" id="0">
      <p:sldLst>
        <p:sld r:id="rId25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8F1E6C5-544B-4519-9110-69F68FE197F8}">
          <p14:sldIdLst>
            <p14:sldId id="309"/>
            <p14:sldId id="264"/>
            <p14:sldId id="266"/>
            <p14:sldId id="257"/>
            <p14:sldId id="312"/>
            <p14:sldId id="299"/>
            <p14:sldId id="308"/>
            <p14:sldId id="294"/>
            <p14:sldId id="274"/>
            <p14:sldId id="275"/>
            <p14:sldId id="301"/>
            <p14:sldId id="271"/>
            <p14:sldId id="277"/>
            <p14:sldId id="286"/>
            <p14:sldId id="279"/>
            <p14:sldId id="291"/>
            <p14:sldId id="302"/>
            <p14:sldId id="310"/>
            <p14:sldId id="311"/>
            <p14:sldId id="287"/>
            <p14:sldId id="260"/>
            <p14:sldId id="288"/>
            <p14:sldId id="261"/>
            <p14:sldId id="290"/>
            <p14:sldId id="303"/>
            <p14:sldId id="314"/>
            <p14:sldId id="313"/>
            <p14:sldId id="282"/>
            <p14:sldId id="300"/>
            <p14:sldId id="304"/>
            <p14:sldId id="306"/>
            <p14:sldId id="305"/>
            <p14:sldId id="292"/>
            <p14:sldId id="293"/>
            <p14:sldId id="289"/>
            <p14:sldId id="276"/>
            <p14:sldId id="278"/>
            <p14:sldId id="272"/>
            <p14:sldId id="268"/>
            <p14:sldId id="296"/>
            <p14:sldId id="295"/>
            <p14:sldId id="281"/>
            <p14:sldId id="258"/>
            <p14:sldId id="265"/>
            <p14:sldId id="269"/>
            <p14:sldId id="270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hard Kerbl" initials="BK" lastIdx="2" clrIdx="0">
    <p:extLst>
      <p:ext uri="{19B8F6BF-5375-455C-9EA6-DF929625EA0E}">
        <p15:presenceInfo xmlns:p15="http://schemas.microsoft.com/office/powerpoint/2012/main" userId="19344067cab02b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83E"/>
    <a:srgbClr val="FC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02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DirectXMesh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</c:f>
              <c:strCache>
                <c:ptCount val="1"/>
                <c:pt idx="0">
                  <c:v>Average Shading Rate, relative to Ideal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1.5229999999999999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07-4739-BF26-80A93F898DFB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AMD Tootle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</c:f>
              <c:strCache>
                <c:ptCount val="1"/>
                <c:pt idx="0">
                  <c:v>Average Shading Rate, relative to Ideal</c:v>
                </c:pt>
              </c:strCache>
            </c:strRef>
          </c:cat>
          <c:val>
            <c:numRef>
              <c:f>Tabelle1!$B$3</c:f>
              <c:numCache>
                <c:formatCode>General</c:formatCode>
                <c:ptCount val="1"/>
                <c:pt idx="0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07-4739-BF26-80A93F898DFB}"/>
            </c:ext>
          </c:extLst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K-Cache Reorder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</c:f>
              <c:strCache>
                <c:ptCount val="1"/>
                <c:pt idx="0">
                  <c:v>Average Shading Rate, relative to Ideal</c:v>
                </c:pt>
              </c:strCache>
            </c:strRef>
          </c:cat>
          <c:val>
            <c:numRef>
              <c:f>Tabelle1!$B$4</c:f>
              <c:numCache>
                <c:formatCode>General</c:formatCode>
                <c:ptCount val="1"/>
                <c:pt idx="0">
                  <c:v>1.47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07-4739-BF26-80A93F898DFB}"/>
            </c:ext>
          </c:extLst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Ours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</c:f>
              <c:strCache>
                <c:ptCount val="1"/>
                <c:pt idx="0">
                  <c:v>Average Shading Rate, relative to Ideal</c:v>
                </c:pt>
              </c:strCache>
            </c:strRef>
          </c:cat>
          <c:val>
            <c:numRef>
              <c:f>Tabelle1!$B$5</c:f>
              <c:numCache>
                <c:formatCode>General</c:formatCode>
                <c:ptCount val="1"/>
                <c:pt idx="0">
                  <c:v>1.4059999999999999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07-4739-BF26-80A93F898DF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90419848"/>
        <c:axId val="390422472"/>
      </c:barChart>
      <c:catAx>
        <c:axId val="390419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90422472"/>
        <c:crosses val="autoZero"/>
        <c:auto val="1"/>
        <c:lblAlgn val="ctr"/>
        <c:lblOffset val="100"/>
        <c:noMultiLvlLbl val="0"/>
      </c:catAx>
      <c:valAx>
        <c:axId val="390422472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90419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DirectXMesh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</c:f>
              <c:strCache>
                <c:ptCount val="1"/>
                <c:pt idx="0">
                  <c:v>Average Shading Rate, relative to Ideal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1.282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07-4739-BF26-80A93F898DFB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AMD Tootle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</c:f>
              <c:strCache>
                <c:ptCount val="1"/>
                <c:pt idx="0">
                  <c:v>Average Shading Rate, relative to Ideal</c:v>
                </c:pt>
              </c:strCache>
            </c:strRef>
          </c:cat>
          <c:val>
            <c:numRef>
              <c:f>Tabelle1!$B$3</c:f>
              <c:numCache>
                <c:formatCode>General</c:formatCode>
                <c:ptCount val="1"/>
                <c:pt idx="0">
                  <c:v>1.2789999999999999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07-4739-BF26-80A93F898DFB}"/>
            </c:ext>
          </c:extLst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K-Cache Reorder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</c:f>
              <c:strCache>
                <c:ptCount val="1"/>
                <c:pt idx="0">
                  <c:v>Average Shading Rate, relative to Ideal</c:v>
                </c:pt>
              </c:strCache>
            </c:strRef>
          </c:cat>
          <c:val>
            <c:numRef>
              <c:f>Tabelle1!$B$4</c:f>
              <c:numCache>
                <c:formatCode>General</c:formatCode>
                <c:ptCount val="1"/>
                <c:pt idx="0">
                  <c:v>1.24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07-4739-BF26-80A93F898DFB}"/>
            </c:ext>
          </c:extLst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Ours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</c:f>
              <c:strCache>
                <c:ptCount val="1"/>
                <c:pt idx="0">
                  <c:v>Average Shading Rate, relative to Ideal</c:v>
                </c:pt>
              </c:strCache>
            </c:strRef>
          </c:cat>
          <c:val>
            <c:numRef>
              <c:f>Tabelle1!$B$5</c:f>
              <c:numCache>
                <c:formatCode>General</c:formatCode>
                <c:ptCount val="1"/>
                <c:pt idx="0">
                  <c:v>1.2769999999999999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07-4739-BF26-80A93F898DF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90419848"/>
        <c:axId val="390422472"/>
      </c:barChart>
      <c:catAx>
        <c:axId val="390419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90422472"/>
        <c:crosses val="autoZero"/>
        <c:auto val="1"/>
        <c:lblAlgn val="ctr"/>
        <c:lblOffset val="100"/>
        <c:noMultiLvlLbl val="0"/>
      </c:catAx>
      <c:valAx>
        <c:axId val="390422472"/>
        <c:scaling>
          <c:orientation val="minMax"/>
          <c:max val="1.6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90419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11T08:16:18.276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  <p:cm authorId="1" dt="2018-08-11T08:16:18.832" idx="2">
    <p:pos x="106" y="106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8DD82-2080-4969-81A1-3F5858B7E82E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5501B-2F24-4817-9851-1BDFEA27D1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5501B-2F24-4817-9851-1BDFEA27D1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51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17606"/>
            <a:ext cx="6858000" cy="217827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-539425" y="295024"/>
            <a:ext cx="2135138" cy="1201843"/>
            <a:chOff x="6987541" y="147556"/>
            <a:chExt cx="1862354" cy="10482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BABE231-B085-4DE7-A603-01EDCE757F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02" r="11530"/>
            <a:stretch/>
          </p:blipFill>
          <p:spPr>
            <a:xfrm>
              <a:off x="7734300" y="147556"/>
              <a:ext cx="1115595" cy="92539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D4036D-6F83-40B1-B698-12FA6C1937EF}"/>
                </a:ext>
              </a:extLst>
            </p:cNvPr>
            <p:cNvSpPr txBox="1"/>
            <p:nvPr/>
          </p:nvSpPr>
          <p:spPr>
            <a:xfrm>
              <a:off x="6987541" y="768233"/>
              <a:ext cx="1470660" cy="427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0" dirty="0">
                  <a:solidFill>
                    <a:schemeClr val="tx1"/>
                  </a:solidFill>
                  <a:effectLst/>
                  <a:latin typeface="Segoe UI Black" panose="020B0A02040204020203" pitchFamily="34" charset="0"/>
                  <a:ea typeface="Segoe UI Black" panose="020B0A02040204020203" pitchFamily="34" charset="0"/>
                  <a:cs typeface="Segoe UI Light" panose="020B0502040204020203" pitchFamily="34" charset="0"/>
                </a:rPr>
                <a:t>2018</a:t>
              </a: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852915"/>
            <a:ext cx="7886700" cy="2178277"/>
          </a:xfrm>
        </p:spPr>
        <p:txBody>
          <a:bodyPr anchor="b">
            <a:normAutofit/>
          </a:bodyPr>
          <a:lstStyle>
            <a:lvl1pPr algn="ctr"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pic>
        <p:nvPicPr>
          <p:cNvPr id="10" name="Graphic 2">
            <a:extLst>
              <a:ext uri="{FF2B5EF4-FFF2-40B4-BE49-F238E27FC236}">
                <a16:creationId xmlns:a16="http://schemas.microsoft.com/office/drawing/2014/main" id="{9CEECFDC-CD87-47C5-83E7-3B8C195D60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45000" y="335389"/>
            <a:ext cx="1512000" cy="86535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148287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9743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6840056-2C62-467C-86DC-12E1F9A1B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85589" y="136524"/>
            <a:ext cx="1224000" cy="4618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97EEA0-B06F-4491-A58C-705A3D6E50ED}"/>
              </a:ext>
            </a:extLst>
          </p:cNvPr>
          <p:cNvSpPr/>
          <p:nvPr/>
        </p:nvSpPr>
        <p:spPr>
          <a:xfrm>
            <a:off x="0" y="0"/>
            <a:ext cx="9144000" cy="104628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0390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F5CD08B-41B1-4B99-8279-6CC6EE9FF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85589" y="136524"/>
            <a:ext cx="1224000" cy="4618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8B92BD-B3DD-418F-807B-4B9CA07A7942}"/>
              </a:ext>
            </a:extLst>
          </p:cNvPr>
          <p:cNvSpPr/>
          <p:nvPr/>
        </p:nvSpPr>
        <p:spPr>
          <a:xfrm>
            <a:off x="0" y="0"/>
            <a:ext cx="9144000" cy="104628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35808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499EC526-B9D5-4C9B-BBB0-C7F674591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85589" y="136524"/>
            <a:ext cx="1224000" cy="4618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B6BF02-9F02-42A8-AFAA-74995AEB76CC}"/>
              </a:ext>
            </a:extLst>
          </p:cNvPr>
          <p:cNvSpPr/>
          <p:nvPr/>
        </p:nvSpPr>
        <p:spPr>
          <a:xfrm>
            <a:off x="0" y="0"/>
            <a:ext cx="9144000" cy="104628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08082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B940BC4-CD6E-45C4-94B0-0E2E9B0BD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85589" y="136524"/>
            <a:ext cx="1224000" cy="4618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4F924BC-B2CB-49C4-958E-1C29973D5F76}"/>
              </a:ext>
            </a:extLst>
          </p:cNvPr>
          <p:cNvSpPr/>
          <p:nvPr/>
        </p:nvSpPr>
        <p:spPr>
          <a:xfrm>
            <a:off x="0" y="0"/>
            <a:ext cx="9144000" cy="104628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61029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627BCB43-7100-4035-863D-497EECA98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85589" y="136524"/>
            <a:ext cx="1224000" cy="4618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AC8DD2-43A0-40D2-9E69-BFA05D857A85}"/>
              </a:ext>
            </a:extLst>
          </p:cNvPr>
          <p:cNvSpPr/>
          <p:nvPr/>
        </p:nvSpPr>
        <p:spPr>
          <a:xfrm>
            <a:off x="0" y="0"/>
            <a:ext cx="9144000" cy="104628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71034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60138DF-0D5C-4297-AE16-6564FC893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85589" y="136524"/>
            <a:ext cx="1224000" cy="46188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CAE52A4-FE0E-49AF-BBCC-00ADA71E3D52}"/>
              </a:ext>
            </a:extLst>
          </p:cNvPr>
          <p:cNvSpPr/>
          <p:nvPr/>
        </p:nvSpPr>
        <p:spPr>
          <a:xfrm>
            <a:off x="0" y="0"/>
            <a:ext cx="9144000" cy="104628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18524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BC49584-D0AB-4BA6-ADEC-C6A3E4001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85589" y="136524"/>
            <a:ext cx="1224000" cy="4618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B40973-8984-4FDC-B112-E5802B14CDBD}"/>
              </a:ext>
            </a:extLst>
          </p:cNvPr>
          <p:cNvSpPr/>
          <p:nvPr/>
        </p:nvSpPr>
        <p:spPr>
          <a:xfrm>
            <a:off x="0" y="0"/>
            <a:ext cx="9144000" cy="104628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0620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39721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43A38003-98BD-46D5-BFE0-EFE5C3385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85589" y="136524"/>
            <a:ext cx="1224000" cy="4618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D51EDB5-9BEB-4CB2-8800-00C5022B9F28}"/>
              </a:ext>
            </a:extLst>
          </p:cNvPr>
          <p:cNvSpPr/>
          <p:nvPr/>
        </p:nvSpPr>
        <p:spPr>
          <a:xfrm>
            <a:off x="0" y="0"/>
            <a:ext cx="9144000" cy="104628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1463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41B24A86-96D7-4C48-B443-10411A07B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85589" y="136524"/>
            <a:ext cx="1224000" cy="4618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CAB0D18-1A12-4C73-8A77-73C499D7CC6A}"/>
              </a:ext>
            </a:extLst>
          </p:cNvPr>
          <p:cNvSpPr/>
          <p:nvPr/>
        </p:nvSpPr>
        <p:spPr>
          <a:xfrm>
            <a:off x="0" y="0"/>
            <a:ext cx="9144000" cy="104628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0762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/>
              <a:t>Bernhard Kerbl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6AFD3ED-77B3-4BD9-B56C-890E6702F2B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4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BEA480BB-1033-4BC7-B424-EBB78A9D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2140"/>
            <a:ext cx="7886700" cy="2441703"/>
          </a:xfrm>
        </p:spPr>
        <p:txBody>
          <a:bodyPr>
            <a:normAutofit/>
          </a:bodyPr>
          <a:lstStyle/>
          <a:p>
            <a:r>
              <a:rPr lang="en-US" b="1" dirty="0"/>
              <a:t>Revisiting The Vertex Cache </a:t>
            </a:r>
            <a:br>
              <a:rPr lang="en-US" b="1" dirty="0"/>
            </a:br>
            <a:br>
              <a:rPr lang="en-US" sz="2000" b="1" dirty="0"/>
            </a:br>
            <a:r>
              <a:rPr lang="en-US" sz="3200" dirty="0"/>
              <a:t>Understanding and Optimizing</a:t>
            </a:r>
            <a:br>
              <a:rPr lang="en-US" sz="3200" dirty="0"/>
            </a:br>
            <a:r>
              <a:rPr lang="en-US" sz="3200" dirty="0"/>
              <a:t>Vertex Processing on the modern GPU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D060D853-E41F-44A0-8008-6FF719DA2B0F}"/>
              </a:ext>
            </a:extLst>
          </p:cNvPr>
          <p:cNvSpPr txBox="1">
            <a:spLocks/>
          </p:cNvSpPr>
          <p:nvPr/>
        </p:nvSpPr>
        <p:spPr>
          <a:xfrm>
            <a:off x="1062317" y="4323843"/>
            <a:ext cx="7019365" cy="1764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</a:pPr>
            <a:r>
              <a:rPr lang="de-AT" b="1" dirty="0"/>
              <a:t>Bernhard Kerbl</a:t>
            </a:r>
            <a:br>
              <a:rPr lang="de-AT" b="1" dirty="0"/>
            </a:br>
            <a:r>
              <a:rPr lang="de-AT" dirty="0"/>
              <a:t>Michael </a:t>
            </a:r>
            <a:r>
              <a:rPr lang="de-AT" dirty="0" err="1"/>
              <a:t>Kenzel</a:t>
            </a:r>
            <a:br>
              <a:rPr lang="de-AT" dirty="0"/>
            </a:br>
            <a:r>
              <a:rPr lang="de-AT" dirty="0"/>
              <a:t>Elena </a:t>
            </a:r>
            <a:r>
              <a:rPr lang="de-AT" dirty="0" err="1"/>
              <a:t>Ivanchenko</a:t>
            </a:r>
            <a:br>
              <a:rPr lang="de-AT" dirty="0"/>
            </a:br>
            <a:r>
              <a:rPr lang="de-AT" dirty="0"/>
              <a:t>Dieter Schmalstieg</a:t>
            </a:r>
            <a:br>
              <a:rPr lang="de-AT" dirty="0"/>
            </a:br>
            <a:r>
              <a:rPr lang="de-AT" dirty="0"/>
              <a:t>Markus Steinberger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26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9"/>
    </mc:Choice>
    <mc:Fallback xmlns="">
      <p:transition spd="slow" advTm="68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Cache Optimizer Performance</a:t>
            </a:r>
            <a:endParaRPr lang="en-US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63755CBF-D55B-4C7B-B615-BA7303F40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Ability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reduce</a:t>
            </a:r>
            <a:br>
              <a:rPr lang="de-AT" dirty="0"/>
            </a:br>
            <a:r>
              <a:rPr lang="de-AT" dirty="0" err="1"/>
              <a:t>overall</a:t>
            </a:r>
            <a:r>
              <a:rPr lang="de-AT" dirty="0"/>
              <a:t> ACMR</a:t>
            </a:r>
          </a:p>
          <a:p>
            <a:endParaRPr lang="de-AT" dirty="0"/>
          </a:p>
          <a:p>
            <a:r>
              <a:rPr lang="de-AT" dirty="0" err="1"/>
              <a:t>Parameterized</a:t>
            </a:r>
            <a:r>
              <a:rPr lang="de-AT" dirty="0"/>
              <a:t> </a:t>
            </a:r>
            <a:br>
              <a:rPr lang="de-AT" dirty="0"/>
            </a:br>
            <a:r>
              <a:rPr lang="de-AT" dirty="0" err="1"/>
              <a:t>with</a:t>
            </a:r>
            <a:r>
              <a:rPr lang="de-AT" dirty="0"/>
              <a:t> </a:t>
            </a:r>
            <a:r>
              <a:rPr lang="de-AT" dirty="0" err="1"/>
              <a:t>cache</a:t>
            </a:r>
            <a:r>
              <a:rPr lang="de-AT" dirty="0"/>
              <a:t> </a:t>
            </a:r>
            <a:r>
              <a:rPr lang="de-AT" dirty="0" err="1"/>
              <a:t>size</a:t>
            </a:r>
            <a:endParaRPr lang="de-AT" dirty="0"/>
          </a:p>
          <a:p>
            <a:endParaRPr lang="de-AT" dirty="0"/>
          </a:p>
          <a:p>
            <a:r>
              <a:rPr lang="de-AT" dirty="0" err="1"/>
              <a:t>Usually</a:t>
            </a:r>
            <a:r>
              <a:rPr lang="de-AT" dirty="0"/>
              <a:t> </a:t>
            </a:r>
            <a:r>
              <a:rPr lang="de-AT" dirty="0" err="1"/>
              <a:t>better</a:t>
            </a:r>
            <a:r>
              <a:rPr lang="de-AT" dirty="0"/>
              <a:t> </a:t>
            </a:r>
            <a:r>
              <a:rPr lang="de-AT" dirty="0" err="1"/>
              <a:t>as</a:t>
            </a:r>
            <a:br>
              <a:rPr lang="de-AT" dirty="0"/>
            </a:br>
            <a:r>
              <a:rPr lang="de-AT" dirty="0" err="1"/>
              <a:t>cache</a:t>
            </a:r>
            <a:r>
              <a:rPr lang="de-AT" dirty="0"/>
              <a:t> </a:t>
            </a:r>
            <a:r>
              <a:rPr lang="de-AT" dirty="0" err="1"/>
              <a:t>gets</a:t>
            </a:r>
            <a:r>
              <a:rPr lang="de-AT" dirty="0"/>
              <a:t> </a:t>
            </a:r>
            <a:r>
              <a:rPr lang="de-AT" dirty="0" err="1"/>
              <a:t>bigger</a:t>
            </a:r>
            <a:endParaRPr lang="de-AT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8EA994A-7D6A-4E81-925F-AA26608E9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t>10</a:t>
            </a:fld>
            <a:endParaRPr lang="en-US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82745DB-FCCE-4737-961C-6C61D4036C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2" t="10082" r="44679" b="48002"/>
          <a:stretch/>
        </p:blipFill>
        <p:spPr>
          <a:xfrm>
            <a:off x="3662139" y="1456100"/>
            <a:ext cx="5425940" cy="258713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6EA6C54-0A41-48C4-959D-C2D1350C4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9" t="55586" r="45138" b="2660"/>
          <a:stretch/>
        </p:blipFill>
        <p:spPr>
          <a:xfrm>
            <a:off x="3548543" y="4222387"/>
            <a:ext cx="5504313" cy="257714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68CBF3D-FF57-4EC8-9638-9BB0BFED838D}"/>
              </a:ext>
            </a:extLst>
          </p:cNvPr>
          <p:cNvSpPr txBox="1"/>
          <p:nvPr/>
        </p:nvSpPr>
        <p:spPr>
          <a:xfrm>
            <a:off x="628650" y="5587999"/>
            <a:ext cx="321350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50" dirty="0"/>
              <a:t>Images </a:t>
            </a:r>
            <a:r>
              <a:rPr lang="de-AT" sz="1050" dirty="0" err="1"/>
              <a:t>used</a:t>
            </a:r>
            <a:r>
              <a:rPr lang="de-AT" sz="1050" dirty="0"/>
              <a:t> </a:t>
            </a:r>
            <a:r>
              <a:rPr lang="de-AT" sz="1050" dirty="0" err="1"/>
              <a:t>from</a:t>
            </a:r>
            <a:r>
              <a:rPr lang="de-AT" sz="1050" dirty="0"/>
              <a:t> Pedro V. Sander, Diego </a:t>
            </a:r>
            <a:r>
              <a:rPr lang="de-AT" sz="1050" dirty="0" err="1"/>
              <a:t>Nehab</a:t>
            </a:r>
            <a:r>
              <a:rPr lang="de-AT" sz="1050" dirty="0"/>
              <a:t>, and Joshua </a:t>
            </a:r>
            <a:r>
              <a:rPr lang="de-AT" sz="1050" dirty="0" err="1"/>
              <a:t>Barczak</a:t>
            </a:r>
            <a:r>
              <a:rPr lang="de-AT" sz="1050" dirty="0"/>
              <a:t>. </a:t>
            </a:r>
            <a:r>
              <a:rPr lang="de-AT" sz="1050" i="1" dirty="0"/>
              <a:t>Fast </a:t>
            </a:r>
            <a:r>
              <a:rPr lang="de-AT" sz="1050" i="1" dirty="0" err="1"/>
              <a:t>Triangle</a:t>
            </a:r>
            <a:r>
              <a:rPr lang="de-AT" sz="1050" i="1" dirty="0"/>
              <a:t> </a:t>
            </a:r>
            <a:r>
              <a:rPr lang="de-AT" sz="1050" i="1" dirty="0" err="1"/>
              <a:t>Reordering</a:t>
            </a:r>
            <a:r>
              <a:rPr lang="de-AT" sz="1050" i="1" dirty="0"/>
              <a:t> </a:t>
            </a:r>
            <a:r>
              <a:rPr lang="de-AT" sz="1050" i="1" dirty="0" err="1"/>
              <a:t>for</a:t>
            </a:r>
            <a:r>
              <a:rPr lang="de-AT" sz="1050" i="1" dirty="0"/>
              <a:t> Vertex </a:t>
            </a:r>
            <a:r>
              <a:rPr lang="de-AT" sz="1050" i="1" dirty="0" err="1"/>
              <a:t>Locality</a:t>
            </a:r>
            <a:r>
              <a:rPr lang="de-AT" sz="1050" i="1" dirty="0"/>
              <a:t> and </a:t>
            </a:r>
            <a:r>
              <a:rPr lang="de-AT" sz="1050" i="1" dirty="0" err="1"/>
              <a:t>Reduced</a:t>
            </a:r>
            <a:r>
              <a:rPr lang="de-AT" sz="1050" i="1" dirty="0"/>
              <a:t> </a:t>
            </a:r>
            <a:r>
              <a:rPr lang="de-AT" sz="1050" i="1" dirty="0" err="1"/>
              <a:t>Overdraw</a:t>
            </a:r>
            <a:r>
              <a:rPr lang="de-AT" sz="1050" dirty="0"/>
              <a:t>. ACM Transactions on Graphics (</a:t>
            </a:r>
            <a:r>
              <a:rPr lang="de-AT" sz="1050" dirty="0" err="1"/>
              <a:t>Proc</a:t>
            </a:r>
            <a:r>
              <a:rPr lang="de-AT" sz="1050" dirty="0"/>
              <a:t>. SIGGRAPH) 26(3), August 2007.</a:t>
            </a:r>
          </a:p>
        </p:txBody>
      </p:sp>
    </p:spTree>
    <p:extLst>
      <p:ext uri="{BB962C8B-B14F-4D97-AF65-F5344CB8AC3E}">
        <p14:creationId xmlns:p14="http://schemas.microsoft.com/office/powerpoint/2010/main" val="363913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"/>
    </mc:Choice>
    <mc:Fallback xmlns="">
      <p:transition spd="slow" advTm="35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Mission Statements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  <a:p>
            <a:r>
              <a:rPr lang="de-AT" dirty="0" err="1"/>
              <a:t>Assess</a:t>
            </a:r>
            <a:r>
              <a:rPr lang="de-AT" dirty="0"/>
              <a:t> </a:t>
            </a:r>
            <a:r>
              <a:rPr lang="de-AT" dirty="0" err="1"/>
              <a:t>caching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massively</a:t>
            </a:r>
            <a:r>
              <a:rPr lang="de-AT" dirty="0"/>
              <a:t> parallel </a:t>
            </a:r>
            <a:r>
              <a:rPr lang="de-AT" dirty="0" err="1"/>
              <a:t>devices</a:t>
            </a:r>
            <a:endParaRPr lang="de-AT" dirty="0"/>
          </a:p>
          <a:p>
            <a:endParaRPr lang="de-AT" dirty="0"/>
          </a:p>
          <a:p>
            <a:r>
              <a:rPr lang="de-AT" dirty="0" err="1">
                <a:solidFill>
                  <a:schemeClr val="bg1">
                    <a:lumMod val="75000"/>
                  </a:schemeClr>
                </a:solidFill>
              </a:rPr>
              <a:t>Identify</a:t>
            </a:r>
            <a:r>
              <a:rPr lang="de-AT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AT" dirty="0" err="1">
                <a:solidFill>
                  <a:schemeClr val="bg1">
                    <a:lumMod val="75000"/>
                  </a:schemeClr>
                </a:solidFill>
              </a:rPr>
              <a:t>actual</a:t>
            </a:r>
            <a:r>
              <a:rPr lang="de-AT" dirty="0">
                <a:solidFill>
                  <a:schemeClr val="bg1">
                    <a:lumMod val="75000"/>
                  </a:schemeClr>
                </a:solidFill>
              </a:rPr>
              <a:t> GPU </a:t>
            </a:r>
            <a:r>
              <a:rPr lang="de-AT" dirty="0" err="1">
                <a:solidFill>
                  <a:schemeClr val="bg1">
                    <a:lumMod val="75000"/>
                  </a:schemeClr>
                </a:solidFill>
              </a:rPr>
              <a:t>workload</a:t>
            </a:r>
            <a:r>
              <a:rPr lang="de-AT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AT" dirty="0" err="1">
                <a:solidFill>
                  <a:schemeClr val="bg1">
                    <a:lumMod val="75000"/>
                  </a:schemeClr>
                </a:solidFill>
              </a:rPr>
              <a:t>distribution</a:t>
            </a:r>
            <a:r>
              <a:rPr lang="de-AT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AT" dirty="0" err="1">
                <a:solidFill>
                  <a:schemeClr val="bg1">
                    <a:lumMod val="75000"/>
                  </a:schemeClr>
                </a:solidFill>
              </a:rPr>
              <a:t>scheme</a:t>
            </a:r>
            <a:endParaRPr lang="de-AT" dirty="0">
              <a:solidFill>
                <a:schemeClr val="bg1">
                  <a:lumMod val="75000"/>
                </a:schemeClr>
              </a:solidFill>
            </a:endParaRPr>
          </a:p>
          <a:p>
            <a:endParaRPr lang="de-AT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de-AT" dirty="0" err="1">
                <a:solidFill>
                  <a:schemeClr val="bg1">
                    <a:lumMod val="75000"/>
                  </a:schemeClr>
                </a:solidFill>
              </a:rPr>
              <a:t>Optimize</a:t>
            </a:r>
            <a:r>
              <a:rPr lang="de-AT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AT" dirty="0" err="1">
                <a:solidFill>
                  <a:schemeClr val="bg1">
                    <a:lumMod val="75000"/>
                  </a:schemeClr>
                </a:solidFill>
              </a:rPr>
              <a:t>vertex</a:t>
            </a:r>
            <a:r>
              <a:rPr lang="de-AT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AT" dirty="0" err="1">
                <a:solidFill>
                  <a:schemeClr val="bg1">
                    <a:lumMod val="75000"/>
                  </a:schemeClr>
                </a:solidFill>
              </a:rPr>
              <a:t>input</a:t>
            </a:r>
            <a:r>
              <a:rPr lang="de-AT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AT" dirty="0" err="1">
                <a:solidFill>
                  <a:schemeClr val="bg1">
                    <a:lumMod val="75000"/>
                  </a:schemeClr>
                </a:solidFill>
              </a:rPr>
              <a:t>order</a:t>
            </a:r>
            <a:r>
              <a:rPr lang="de-AT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AT" dirty="0" err="1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de-AT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AT" dirty="0" err="1">
                <a:solidFill>
                  <a:schemeClr val="bg1">
                    <a:lumMod val="75000"/>
                  </a:schemeClr>
                </a:solidFill>
              </a:rPr>
              <a:t>the</a:t>
            </a:r>
            <a:r>
              <a:rPr lang="de-AT" dirty="0">
                <a:solidFill>
                  <a:schemeClr val="bg1">
                    <a:lumMod val="75000"/>
                  </a:schemeClr>
                </a:solidFill>
              </a:rPr>
              <a:t> modern GPU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531B51F-D800-4AA3-B15B-9D03BA2A6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0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"/>
    </mc:Choice>
    <mc:Fallback xmlns="">
      <p:transition spd="slow" advTm="13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Cache </a:t>
            </a:r>
            <a:r>
              <a:rPr lang="de-AT" dirty="0" err="1"/>
              <a:t>with</a:t>
            </a:r>
            <a:r>
              <a:rPr lang="de-AT" dirty="0"/>
              <a:t> Massive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2" name="Datumsplatzhalter 41">
            <a:extLst>
              <a:ext uri="{FF2B5EF4-FFF2-40B4-BE49-F238E27FC236}">
                <a16:creationId xmlns:a16="http://schemas.microsoft.com/office/drawing/2014/main" id="{7524994A-B1DA-4597-AD48-A34B71DD4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67418" y="1841502"/>
            <a:ext cx="3484604" cy="15815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Streaming Multiprocessor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40412" y="1935892"/>
            <a:ext cx="733167" cy="5107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Warp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64193" y="1935892"/>
            <a:ext cx="733167" cy="5107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Warp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787974" y="1935892"/>
            <a:ext cx="733167" cy="5107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Warp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11755" y="1947261"/>
            <a:ext cx="733167" cy="5107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Warp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140412" y="2792286"/>
            <a:ext cx="733167" cy="5107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Warp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64193" y="2792286"/>
            <a:ext cx="733167" cy="5107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Warp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787974" y="2792286"/>
            <a:ext cx="733167" cy="5107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Warp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611755" y="2803655"/>
            <a:ext cx="733167" cy="5107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Warp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967418" y="4481729"/>
            <a:ext cx="3484604" cy="15815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Streaming Multiprocessor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140412" y="4576119"/>
            <a:ext cx="733167" cy="5107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Warp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964193" y="4576119"/>
            <a:ext cx="733167" cy="5107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Warp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787974" y="4576119"/>
            <a:ext cx="733167" cy="5107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Warp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611755" y="4587488"/>
            <a:ext cx="733167" cy="5107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Warp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140412" y="5432513"/>
            <a:ext cx="733167" cy="5107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Warp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964193" y="5432513"/>
            <a:ext cx="733167" cy="5107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Warp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787974" y="5432513"/>
            <a:ext cx="733167" cy="5107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Warp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611755" y="5443882"/>
            <a:ext cx="733167" cy="5107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Warp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24927" y="4481729"/>
            <a:ext cx="3484604" cy="15815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Streaming Multiprocessor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897921" y="4576119"/>
            <a:ext cx="733167" cy="5107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Warp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721702" y="4576119"/>
            <a:ext cx="733167" cy="5107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Warp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545483" y="4576119"/>
            <a:ext cx="733167" cy="5107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Warp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369264" y="4587488"/>
            <a:ext cx="733167" cy="5107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Warp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897921" y="5432513"/>
            <a:ext cx="733167" cy="5107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Warp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721702" y="5432513"/>
            <a:ext cx="733167" cy="5107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Warp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545483" y="5432513"/>
            <a:ext cx="733167" cy="5107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Warp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369264" y="5443882"/>
            <a:ext cx="733167" cy="5107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Warp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91980" y="1841502"/>
            <a:ext cx="3484604" cy="15815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Streaming Multiprocessor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864974" y="1935892"/>
            <a:ext cx="733167" cy="5107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Warp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688755" y="1935892"/>
            <a:ext cx="733167" cy="5107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Warp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512536" y="1935892"/>
            <a:ext cx="733167" cy="5107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Warp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336317" y="1947261"/>
            <a:ext cx="733167" cy="5107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Warp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64974" y="2792286"/>
            <a:ext cx="733167" cy="5107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Warp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688755" y="2792286"/>
            <a:ext cx="733167" cy="5107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Warp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512536" y="2792286"/>
            <a:ext cx="733167" cy="5107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Warp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336317" y="2803655"/>
            <a:ext cx="733167" cy="5107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Warp</a:t>
            </a:r>
            <a:endParaRPr lang="en-US" dirty="0"/>
          </a:p>
        </p:txBody>
      </p:sp>
      <p:sp>
        <p:nvSpPr>
          <p:cNvPr id="44" name="Cloud 43"/>
          <p:cNvSpPr/>
          <p:nvPr/>
        </p:nvSpPr>
        <p:spPr>
          <a:xfrm>
            <a:off x="3410459" y="3529979"/>
            <a:ext cx="2323081" cy="956446"/>
          </a:xfrm>
          <a:prstGeom prst="cloud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      Cache (?)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827375" y="3876717"/>
            <a:ext cx="313037" cy="351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Up Arrow 45"/>
          <p:cNvSpPr/>
          <p:nvPr/>
        </p:nvSpPr>
        <p:spPr>
          <a:xfrm rot="8100000">
            <a:off x="3630810" y="3172513"/>
            <a:ext cx="461319" cy="64255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Up Arrow 46"/>
          <p:cNvSpPr/>
          <p:nvPr/>
        </p:nvSpPr>
        <p:spPr>
          <a:xfrm rot="2700000">
            <a:off x="3729664" y="4081068"/>
            <a:ext cx="461319" cy="64255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Up Arrow 47"/>
          <p:cNvSpPr/>
          <p:nvPr/>
        </p:nvSpPr>
        <p:spPr>
          <a:xfrm rot="13500000">
            <a:off x="4915915" y="3201821"/>
            <a:ext cx="461319" cy="64255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Up Arrow 48"/>
          <p:cNvSpPr/>
          <p:nvPr/>
        </p:nvSpPr>
        <p:spPr>
          <a:xfrm rot="18900000">
            <a:off x="4829932" y="4047089"/>
            <a:ext cx="461319" cy="64255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9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err="1"/>
              <a:t>Counting</a:t>
            </a:r>
            <a:r>
              <a:rPr lang="de-AT" dirty="0"/>
              <a:t> Vertex </a:t>
            </a:r>
            <a:r>
              <a:rPr lang="de-AT" dirty="0" err="1"/>
              <a:t>Shader</a:t>
            </a:r>
            <a:r>
              <a:rPr lang="de-AT" dirty="0"/>
              <a:t>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029575" cy="4351338"/>
          </a:xfrm>
        </p:spPr>
        <p:txBody>
          <a:bodyPr/>
          <a:lstStyle/>
          <a:p>
            <a:r>
              <a:rPr lang="de-AT" dirty="0"/>
              <a:t>Use atomic counter for vertex indices (0,1,2|0,1,2|...) </a:t>
            </a:r>
          </a:p>
          <a:p>
            <a:endParaRPr lang="de-AT" dirty="0"/>
          </a:p>
          <a:p>
            <a:r>
              <a:rPr lang="de-AT" dirty="0" err="1"/>
              <a:t>Atomically</a:t>
            </a:r>
            <a:r>
              <a:rPr lang="de-AT" dirty="0"/>
              <a:t> </a:t>
            </a:r>
            <a:r>
              <a:rPr lang="de-AT" dirty="0" err="1"/>
              <a:t>increment</a:t>
            </a:r>
            <a:r>
              <a:rPr lang="de-AT" dirty="0"/>
              <a:t> </a:t>
            </a:r>
            <a:r>
              <a:rPr lang="de-AT" dirty="0" err="1"/>
              <a:t>counter</a:t>
            </a:r>
            <a:r>
              <a:rPr lang="de-AT" dirty="0"/>
              <a:t> in </a:t>
            </a:r>
            <a:r>
              <a:rPr lang="de-AT" dirty="0" err="1"/>
              <a:t>each</a:t>
            </a:r>
            <a:r>
              <a:rPr lang="de-AT" dirty="0"/>
              <a:t> </a:t>
            </a:r>
            <a:r>
              <a:rPr lang="de-AT" dirty="0" err="1"/>
              <a:t>shader</a:t>
            </a:r>
            <a:r>
              <a:rPr lang="de-AT" dirty="0"/>
              <a:t> call</a:t>
            </a:r>
            <a:endParaRPr lang="en-US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DDD1D103-7C8A-450E-93F4-CAC70E81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895" t="15000" r="27812" b="9807"/>
          <a:stretch/>
        </p:blipFill>
        <p:spPr>
          <a:xfrm>
            <a:off x="104775" y="3485911"/>
            <a:ext cx="3790950" cy="2695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9792" t="15001" r="22500" b="9230"/>
          <a:stretch/>
        </p:blipFill>
        <p:spPr>
          <a:xfrm>
            <a:off x="5143500" y="3485911"/>
            <a:ext cx="3810000" cy="27096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2525" y="6189822"/>
            <a:ext cx="212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AMD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6191488"/>
            <a:ext cx="212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Nvidia</a:t>
            </a:r>
            <a:endParaRPr lang="en-US" dirty="0"/>
          </a:p>
        </p:txBody>
      </p:sp>
      <p:sp>
        <p:nvSpPr>
          <p:cNvPr id="11" name="Geschweifte Klammer links 10">
            <a:extLst>
              <a:ext uri="{FF2B5EF4-FFF2-40B4-BE49-F238E27FC236}">
                <a16:creationId xmlns:a16="http://schemas.microsoft.com/office/drawing/2014/main" id="{B77BC491-20C7-4ED1-995A-47B4B2AF3E20}"/>
              </a:ext>
            </a:extLst>
          </p:cNvPr>
          <p:cNvSpPr/>
          <p:nvPr/>
        </p:nvSpPr>
        <p:spPr>
          <a:xfrm rot="5400000">
            <a:off x="837936" y="4791475"/>
            <a:ext cx="176172" cy="385894"/>
          </a:xfrm>
          <a:prstGeom prst="leftBrace">
            <a:avLst>
              <a:gd name="adj1" fmla="val 36734"/>
              <a:gd name="adj2" fmla="val 50000"/>
            </a:avLst>
          </a:prstGeom>
          <a:ln w="28575">
            <a:solidFill>
              <a:srgbClr val="FC06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CEA25F3-65ED-41AC-AB42-0096770E532B}"/>
              </a:ext>
            </a:extLst>
          </p:cNvPr>
          <p:cNvSpPr txBox="1"/>
          <p:nvPr/>
        </p:nvSpPr>
        <p:spPr>
          <a:xfrm>
            <a:off x="618731" y="4459536"/>
            <a:ext cx="61458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AT" b="1" dirty="0">
                <a:solidFill>
                  <a:srgbClr val="C00000"/>
                </a:solidFill>
              </a:rPr>
              <a:t>384</a:t>
            </a:r>
          </a:p>
        </p:txBody>
      </p:sp>
      <p:sp>
        <p:nvSpPr>
          <p:cNvPr id="13" name="Geschweifte Klammer links 12">
            <a:extLst>
              <a:ext uri="{FF2B5EF4-FFF2-40B4-BE49-F238E27FC236}">
                <a16:creationId xmlns:a16="http://schemas.microsoft.com/office/drawing/2014/main" id="{35ACB471-F9EA-4E9E-9F90-A5B35EB5A4EF}"/>
              </a:ext>
            </a:extLst>
          </p:cNvPr>
          <p:cNvSpPr/>
          <p:nvPr/>
        </p:nvSpPr>
        <p:spPr>
          <a:xfrm rot="5400000">
            <a:off x="5788460" y="5287715"/>
            <a:ext cx="136345" cy="126799"/>
          </a:xfrm>
          <a:prstGeom prst="leftBrace">
            <a:avLst>
              <a:gd name="adj1" fmla="val 36734"/>
              <a:gd name="adj2" fmla="val 50000"/>
            </a:avLst>
          </a:prstGeom>
          <a:ln w="28575">
            <a:solidFill>
              <a:srgbClr val="6298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62983E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2EF69E7-6B25-4C4A-8A54-16D110BD6757}"/>
              </a:ext>
            </a:extLst>
          </p:cNvPr>
          <p:cNvSpPr txBox="1"/>
          <p:nvPr/>
        </p:nvSpPr>
        <p:spPr>
          <a:xfrm>
            <a:off x="5544369" y="4854090"/>
            <a:ext cx="61458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AT" b="1" dirty="0">
                <a:solidFill>
                  <a:srgbClr val="62983E"/>
                </a:solidFill>
              </a:rPr>
              <a:t>96</a:t>
            </a:r>
          </a:p>
        </p:txBody>
      </p:sp>
    </p:spTree>
    <p:extLst>
      <p:ext uri="{BB962C8B-B14F-4D97-AF65-F5344CB8AC3E}">
        <p14:creationId xmlns:p14="http://schemas.microsoft.com/office/powerpoint/2010/main" val="183164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In-</a:t>
            </a:r>
            <a:r>
              <a:rPr lang="de-AT" dirty="0" err="1"/>
              <a:t>depth</a:t>
            </a:r>
            <a:r>
              <a:rPr lang="de-AT" dirty="0"/>
              <a:t> </a:t>
            </a:r>
            <a:r>
              <a:rPr lang="de-AT" dirty="0" err="1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err="1"/>
              <a:t>Shader</a:t>
            </a:r>
            <a:r>
              <a:rPr lang="de-AT" dirty="0"/>
              <a:t> Model 6.0 </a:t>
            </a:r>
            <a:r>
              <a:rPr lang="de-AT" dirty="0" err="1"/>
              <a:t>supports</a:t>
            </a:r>
            <a:r>
              <a:rPr lang="de-AT" dirty="0"/>
              <a:t> </a:t>
            </a:r>
            <a:r>
              <a:rPr lang="de-AT" dirty="0" err="1"/>
              <a:t>wave</a:t>
            </a:r>
            <a:r>
              <a:rPr lang="de-AT" dirty="0"/>
              <a:t> </a:t>
            </a:r>
            <a:r>
              <a:rPr lang="de-AT" dirty="0" err="1"/>
              <a:t>communication</a:t>
            </a:r>
            <a:endParaRPr lang="de-AT" dirty="0"/>
          </a:p>
          <a:p>
            <a:endParaRPr lang="de-AT" dirty="0"/>
          </a:p>
          <a:p>
            <a:r>
              <a:rPr lang="de-AT" dirty="0" err="1"/>
              <a:t>Enables</a:t>
            </a:r>
            <a:r>
              <a:rPr lang="de-AT" dirty="0"/>
              <a:t> </a:t>
            </a:r>
            <a:r>
              <a:rPr lang="de-AT" dirty="0" err="1"/>
              <a:t>us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see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mapping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vertex indices to individual </a:t>
            </a:r>
            <a:r>
              <a:rPr lang="de-AT" dirty="0" err="1"/>
              <a:t>wavefronts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processing</a:t>
            </a:r>
            <a:endParaRPr lang="de-AT" dirty="0"/>
          </a:p>
          <a:p>
            <a:pPr lvl="1"/>
            <a:r>
              <a:rPr lang="de-AT" dirty="0"/>
              <a:t>On AMD we </a:t>
            </a:r>
            <a:r>
              <a:rPr lang="de-AT" dirty="0" err="1"/>
              <a:t>see</a:t>
            </a:r>
            <a:r>
              <a:rPr lang="de-AT" dirty="0"/>
              <a:t> large portions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reused</a:t>
            </a:r>
            <a:r>
              <a:rPr lang="de-AT" dirty="0"/>
              <a:t> </a:t>
            </a:r>
            <a:r>
              <a:rPr lang="de-AT" dirty="0" err="1"/>
              <a:t>range</a:t>
            </a:r>
            <a:endParaRPr lang="de-AT" dirty="0"/>
          </a:p>
          <a:p>
            <a:pPr lvl="1"/>
            <a:r>
              <a:rPr lang="de-AT" dirty="0"/>
              <a:t>On </a:t>
            </a:r>
            <a:r>
              <a:rPr lang="de-AT" dirty="0" err="1"/>
              <a:t>Nvidia</a:t>
            </a:r>
            <a:r>
              <a:rPr lang="de-AT" dirty="0"/>
              <a:t> </a:t>
            </a:r>
            <a:r>
              <a:rPr lang="de-AT" dirty="0" err="1"/>
              <a:t>corresponds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full</a:t>
            </a:r>
            <a:r>
              <a:rPr lang="de-AT" dirty="0"/>
              <a:t> </a:t>
            </a:r>
            <a:r>
              <a:rPr lang="de-AT" dirty="0" err="1"/>
              <a:t>set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reusable</a:t>
            </a:r>
            <a:r>
              <a:rPr lang="de-AT" dirty="0"/>
              <a:t> </a:t>
            </a:r>
            <a:r>
              <a:rPr lang="de-AT" dirty="0" err="1"/>
              <a:t>vertices</a:t>
            </a:r>
            <a:endParaRPr lang="de-AT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7B3066F-6386-4226-867F-51518B91D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t>14</a:t>
            </a:fld>
            <a:endParaRPr lang="en-US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48C0056C-E6B7-4391-9264-6ED98FA29661}"/>
              </a:ext>
            </a:extLst>
          </p:cNvPr>
          <p:cNvSpPr/>
          <p:nvPr/>
        </p:nvSpPr>
        <p:spPr>
          <a:xfrm>
            <a:off x="1114986" y="4801365"/>
            <a:ext cx="2566732" cy="62505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0, 1, 4, 6, 3, 7, 5</a:t>
            </a:r>
            <a:endParaRPr lang="en-US" dirty="0"/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3610EDDF-B0B8-42BD-8713-C9A8C62BFE48}"/>
              </a:ext>
            </a:extLst>
          </p:cNvPr>
          <p:cNvSpPr/>
          <p:nvPr/>
        </p:nvSpPr>
        <p:spPr>
          <a:xfrm>
            <a:off x="5174584" y="4801364"/>
            <a:ext cx="2566732" cy="62505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0, 1, 2, 3, 4, 5</a:t>
            </a:r>
            <a:endParaRPr lang="en-US" dirty="0"/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2D7FED90-EBEA-4062-8739-F1CC149ED46A}"/>
              </a:ext>
            </a:extLst>
          </p:cNvPr>
          <p:cNvSpPr/>
          <p:nvPr/>
        </p:nvSpPr>
        <p:spPr>
          <a:xfrm>
            <a:off x="1114986" y="5551908"/>
            <a:ext cx="2566732" cy="62505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6, 7, 8, 2, 5, 3</a:t>
            </a:r>
            <a:endParaRPr lang="en-US" dirty="0"/>
          </a:p>
        </p:txBody>
      </p:sp>
      <p:sp>
        <p:nvSpPr>
          <p:cNvPr id="11" name="Rectangle 24">
            <a:extLst>
              <a:ext uri="{FF2B5EF4-FFF2-40B4-BE49-F238E27FC236}">
                <a16:creationId xmlns:a16="http://schemas.microsoft.com/office/drawing/2014/main" id="{2717DD91-05F9-4747-BAC2-C2A893F0A1FB}"/>
              </a:ext>
            </a:extLst>
          </p:cNvPr>
          <p:cNvSpPr/>
          <p:nvPr/>
        </p:nvSpPr>
        <p:spPr>
          <a:xfrm>
            <a:off x="5174584" y="5551907"/>
            <a:ext cx="2566732" cy="62505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4, 6, 7, 5, 9, 1, 2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2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Findings and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AT" dirty="0"/>
              <a:t>Limited reuse indicates independent batches</a:t>
            </a:r>
          </a:p>
          <a:p>
            <a:pPr marL="514350" indent="-514350">
              <a:buFont typeface="+mj-lt"/>
              <a:buAutoNum type="arabicPeriod"/>
            </a:pPr>
            <a:endParaRPr lang="de-AT" dirty="0"/>
          </a:p>
          <a:p>
            <a:pPr marL="514350" indent="-514350">
              <a:buFont typeface="+mj-lt"/>
              <a:buAutoNum type="arabicPeriod"/>
            </a:pPr>
            <a:r>
              <a:rPr lang="de-AT" dirty="0"/>
              <a:t>Contradicts idea of a </a:t>
            </a:r>
            <a:r>
              <a:rPr lang="de-AT" b="1" dirty="0"/>
              <a:t>central </a:t>
            </a:r>
            <a:r>
              <a:rPr lang="de-AT" dirty="0"/>
              <a:t>vertex cache</a:t>
            </a:r>
          </a:p>
          <a:p>
            <a:pPr marL="514350" indent="-514350">
              <a:buFont typeface="+mj-lt"/>
              <a:buAutoNum type="arabicPeriod"/>
            </a:pPr>
            <a:endParaRPr lang="de-AT" b="1" dirty="0"/>
          </a:p>
          <a:p>
            <a:pPr marL="514350" indent="-514350">
              <a:buFont typeface="+mj-lt"/>
              <a:buAutoNum type="arabicPeriod"/>
            </a:pPr>
            <a:r>
              <a:rPr lang="de-AT" dirty="0"/>
              <a:t>If there are multiple reuse modules (e.g. per SM), they appear to be cleared with every new batch</a:t>
            </a:r>
          </a:p>
          <a:p>
            <a:pPr marL="514350" indent="-514350">
              <a:buFont typeface="+mj-lt"/>
              <a:buAutoNum type="arabicPeriod"/>
            </a:pPr>
            <a:endParaRPr lang="de-AT" dirty="0"/>
          </a:p>
          <a:p>
            <a:pPr marL="514350" indent="-514350">
              <a:buFont typeface="+mj-lt"/>
              <a:buAutoNum type="arabicPeriod"/>
            </a:pPr>
            <a:r>
              <a:rPr lang="de-AT" dirty="0" err="1"/>
              <a:t>No</a:t>
            </a:r>
            <a:r>
              <a:rPr lang="de-AT" dirty="0"/>
              <a:t> </a:t>
            </a:r>
            <a:r>
              <a:rPr lang="de-AT" dirty="0" err="1"/>
              <a:t>reuse</a:t>
            </a:r>
            <a:r>
              <a:rPr lang="de-AT" dirty="0"/>
              <a:t> in </a:t>
            </a:r>
            <a:r>
              <a:rPr lang="de-AT" b="1" dirty="0"/>
              <a:t>post-</a:t>
            </a:r>
            <a:r>
              <a:rPr lang="de-AT" b="1" dirty="0" err="1"/>
              <a:t>transform</a:t>
            </a:r>
            <a:r>
              <a:rPr lang="de-AT" b="1" dirty="0"/>
              <a:t> </a:t>
            </a:r>
            <a:r>
              <a:rPr lang="de-AT" dirty="0" err="1"/>
              <a:t>manner</a:t>
            </a:r>
            <a:r>
              <a:rPr lang="de-AT" b="1" dirty="0"/>
              <a:t> </a:t>
            </a:r>
            <a:r>
              <a:rPr lang="de-AT" dirty="0"/>
              <a:t>–</a:t>
            </a:r>
            <a:r>
              <a:rPr lang="de-AT" b="1" dirty="0"/>
              <a:t> </a:t>
            </a:r>
            <a:r>
              <a:rPr lang="de-AT" dirty="0" err="1"/>
              <a:t>submitted</a:t>
            </a:r>
            <a:r>
              <a:rPr lang="de-AT" dirty="0"/>
              <a:t> </a:t>
            </a:r>
            <a:r>
              <a:rPr lang="de-AT" dirty="0" err="1"/>
              <a:t>load</a:t>
            </a:r>
            <a:r>
              <a:rPr lang="de-AT" dirty="0"/>
              <a:t> </a:t>
            </a:r>
            <a:r>
              <a:rPr lang="de-AT" dirty="0" err="1"/>
              <a:t>produces</a:t>
            </a:r>
            <a:r>
              <a:rPr lang="de-AT" dirty="0"/>
              <a:t> optimal parallelism under reuse!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C3A64EA-4307-4D08-AED5-35DF87E73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43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GPU Batching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Hardware tries to consolidate idea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vertex</a:t>
            </a:r>
            <a:r>
              <a:rPr lang="de-AT" dirty="0"/>
              <a:t> </a:t>
            </a:r>
            <a:r>
              <a:rPr lang="de-AT" dirty="0" err="1"/>
              <a:t>reuse</a:t>
            </a:r>
            <a:r>
              <a:rPr lang="de-AT" dirty="0"/>
              <a:t> and massively parallel independent processing</a:t>
            </a:r>
          </a:p>
          <a:p>
            <a:endParaRPr lang="de-AT" dirty="0"/>
          </a:p>
          <a:p>
            <a:r>
              <a:rPr lang="de-AT" dirty="0"/>
              <a:t>Solution: reuse should not be detected after vertex transformation, but </a:t>
            </a:r>
            <a:r>
              <a:rPr lang="de-AT" b="1" dirty="0"/>
              <a:t>before</a:t>
            </a:r>
          </a:p>
          <a:p>
            <a:endParaRPr lang="de-AT" b="1" dirty="0"/>
          </a:p>
          <a:p>
            <a:r>
              <a:rPr lang="de-AT" dirty="0"/>
              <a:t>Analyze input stream and make explicit choices on how to split to enable reuse </a:t>
            </a:r>
            <a:r>
              <a:rPr lang="de-AT" b="1" dirty="0"/>
              <a:t>and</a:t>
            </a:r>
            <a:r>
              <a:rPr lang="de-AT" dirty="0"/>
              <a:t> load balancing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AC0A7F6-B1AD-403E-91BE-B8E61D6F4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09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Mission Statements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  <a:p>
            <a:r>
              <a:rPr lang="de-AT" dirty="0" err="1">
                <a:solidFill>
                  <a:schemeClr val="bg1">
                    <a:lumMod val="75000"/>
                  </a:schemeClr>
                </a:solidFill>
              </a:rPr>
              <a:t>Assess</a:t>
            </a:r>
            <a:r>
              <a:rPr lang="de-AT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AT" dirty="0" err="1">
                <a:solidFill>
                  <a:schemeClr val="bg1">
                    <a:lumMod val="75000"/>
                  </a:schemeClr>
                </a:solidFill>
              </a:rPr>
              <a:t>caching</a:t>
            </a:r>
            <a:r>
              <a:rPr lang="de-AT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AT" dirty="0" err="1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de-AT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AT" dirty="0" err="1">
                <a:solidFill>
                  <a:schemeClr val="bg1">
                    <a:lumMod val="75000"/>
                  </a:schemeClr>
                </a:solidFill>
              </a:rPr>
              <a:t>massively</a:t>
            </a:r>
            <a:r>
              <a:rPr lang="de-AT" dirty="0">
                <a:solidFill>
                  <a:schemeClr val="bg1">
                    <a:lumMod val="75000"/>
                  </a:schemeClr>
                </a:solidFill>
              </a:rPr>
              <a:t> parallel </a:t>
            </a:r>
            <a:r>
              <a:rPr lang="de-AT" dirty="0" err="1">
                <a:solidFill>
                  <a:schemeClr val="bg1">
                    <a:lumMod val="75000"/>
                  </a:schemeClr>
                </a:solidFill>
              </a:rPr>
              <a:t>devices</a:t>
            </a:r>
            <a:endParaRPr lang="de-AT" dirty="0">
              <a:solidFill>
                <a:schemeClr val="bg1">
                  <a:lumMod val="75000"/>
                </a:schemeClr>
              </a:solidFill>
            </a:endParaRPr>
          </a:p>
          <a:p>
            <a:endParaRPr lang="de-AT" dirty="0"/>
          </a:p>
          <a:p>
            <a:r>
              <a:rPr lang="de-AT" dirty="0" err="1"/>
              <a:t>Identify</a:t>
            </a:r>
            <a:r>
              <a:rPr lang="de-AT" dirty="0"/>
              <a:t> </a:t>
            </a:r>
            <a:r>
              <a:rPr lang="de-AT" dirty="0" err="1"/>
              <a:t>actual</a:t>
            </a:r>
            <a:r>
              <a:rPr lang="de-AT" dirty="0"/>
              <a:t> GPU </a:t>
            </a:r>
            <a:r>
              <a:rPr lang="de-AT" dirty="0" err="1"/>
              <a:t>workload</a:t>
            </a:r>
            <a:r>
              <a:rPr lang="de-AT" dirty="0"/>
              <a:t> </a:t>
            </a:r>
            <a:r>
              <a:rPr lang="de-AT" dirty="0" err="1"/>
              <a:t>distribution</a:t>
            </a:r>
            <a:r>
              <a:rPr lang="de-AT" dirty="0"/>
              <a:t> </a:t>
            </a:r>
            <a:r>
              <a:rPr lang="de-AT" dirty="0" err="1"/>
              <a:t>scheme</a:t>
            </a:r>
            <a:endParaRPr lang="de-AT" dirty="0"/>
          </a:p>
          <a:p>
            <a:endParaRPr lang="de-AT" dirty="0"/>
          </a:p>
          <a:p>
            <a:r>
              <a:rPr lang="de-AT" dirty="0" err="1">
                <a:solidFill>
                  <a:schemeClr val="bg1">
                    <a:lumMod val="75000"/>
                  </a:schemeClr>
                </a:solidFill>
              </a:rPr>
              <a:t>Optimize</a:t>
            </a:r>
            <a:r>
              <a:rPr lang="de-AT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AT" dirty="0" err="1">
                <a:solidFill>
                  <a:schemeClr val="bg1">
                    <a:lumMod val="75000"/>
                  </a:schemeClr>
                </a:solidFill>
              </a:rPr>
              <a:t>vertex</a:t>
            </a:r>
            <a:r>
              <a:rPr lang="de-AT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AT" dirty="0" err="1">
                <a:solidFill>
                  <a:schemeClr val="bg1">
                    <a:lumMod val="75000"/>
                  </a:schemeClr>
                </a:solidFill>
              </a:rPr>
              <a:t>input</a:t>
            </a:r>
            <a:r>
              <a:rPr lang="de-AT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AT" dirty="0" err="1">
                <a:solidFill>
                  <a:schemeClr val="bg1">
                    <a:lumMod val="75000"/>
                  </a:schemeClr>
                </a:solidFill>
              </a:rPr>
              <a:t>order</a:t>
            </a:r>
            <a:r>
              <a:rPr lang="de-AT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AT" dirty="0" err="1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de-AT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AT" dirty="0" err="1">
                <a:solidFill>
                  <a:schemeClr val="bg1">
                    <a:lumMod val="75000"/>
                  </a:schemeClr>
                </a:solidFill>
              </a:rPr>
              <a:t>the</a:t>
            </a:r>
            <a:r>
              <a:rPr lang="de-AT" dirty="0">
                <a:solidFill>
                  <a:schemeClr val="bg1">
                    <a:lumMod val="75000"/>
                  </a:schemeClr>
                </a:solidFill>
              </a:rPr>
              <a:t> modern GPU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531B51F-D800-4AA3-B15B-9D03BA2A6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30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F457AF-09F3-4E7A-9E62-8A147958C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The Batch </a:t>
            </a:r>
            <a:r>
              <a:rPr lang="de-AT" dirty="0" err="1"/>
              <a:t>Predictor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20AED3-BAC6-4DD2-855A-5CECE2C22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/>
              <a:t>Analyzes</a:t>
            </a:r>
            <a:r>
              <a:rPr lang="de-AT" dirty="0"/>
              <a:t> </a:t>
            </a:r>
            <a:r>
              <a:rPr lang="de-AT" dirty="0" err="1"/>
              <a:t>input</a:t>
            </a:r>
            <a:r>
              <a:rPr lang="de-AT" dirty="0"/>
              <a:t> stream and </a:t>
            </a:r>
            <a:r>
              <a:rPr lang="de-AT" dirty="0" err="1"/>
              <a:t>splits</a:t>
            </a:r>
            <a:r>
              <a:rPr lang="de-AT" dirty="0"/>
              <a:t> </a:t>
            </a:r>
            <a:r>
              <a:rPr lang="de-AT" dirty="0" err="1"/>
              <a:t>list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produce</a:t>
            </a:r>
            <a:r>
              <a:rPr lang="de-AT" dirty="0"/>
              <a:t> </a:t>
            </a:r>
            <a:r>
              <a:rPr lang="de-AT" dirty="0" err="1"/>
              <a:t>batches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i="1" dirty="0"/>
              <a:t>primitives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balance</a:t>
            </a:r>
            <a:r>
              <a:rPr lang="de-AT" dirty="0"/>
              <a:t> </a:t>
            </a:r>
            <a:r>
              <a:rPr lang="de-AT" dirty="0" err="1"/>
              <a:t>workload</a:t>
            </a:r>
            <a:endParaRPr lang="de-AT" dirty="0"/>
          </a:p>
          <a:p>
            <a:endParaRPr lang="de-AT" dirty="0"/>
          </a:p>
          <a:p>
            <a:r>
              <a:rPr lang="de-AT" dirty="0"/>
              <a:t>Can </a:t>
            </a:r>
            <a:r>
              <a:rPr lang="de-AT" dirty="0" err="1"/>
              <a:t>be</a:t>
            </a:r>
            <a:r>
              <a:rPr lang="de-AT" dirty="0"/>
              <a:t> </a:t>
            </a:r>
            <a:r>
              <a:rPr lang="de-AT" dirty="0" err="1"/>
              <a:t>implemented</a:t>
            </a:r>
            <a:r>
              <a:rPr lang="de-AT" dirty="0"/>
              <a:t> in </a:t>
            </a:r>
            <a:r>
              <a:rPr lang="de-AT" dirty="0" err="1"/>
              <a:t>hardware</a:t>
            </a:r>
            <a:r>
              <a:rPr lang="de-AT" dirty="0"/>
              <a:t> </a:t>
            </a:r>
            <a:r>
              <a:rPr lang="de-AT" dirty="0" err="1"/>
              <a:t>or</a:t>
            </a:r>
            <a:r>
              <a:rPr lang="de-AT" dirty="0"/>
              <a:t> </a:t>
            </a:r>
            <a:r>
              <a:rPr lang="de-AT" dirty="0" err="1"/>
              <a:t>software</a:t>
            </a:r>
            <a:endParaRPr lang="de-AT" dirty="0"/>
          </a:p>
          <a:p>
            <a:pPr marL="0" indent="0">
              <a:buNone/>
            </a:pPr>
            <a:endParaRPr lang="de-AT" dirty="0"/>
          </a:p>
          <a:p>
            <a:r>
              <a:rPr lang="de-AT" dirty="0" err="1"/>
              <a:t>Considers</a:t>
            </a:r>
            <a:r>
              <a:rPr lang="de-AT" dirty="0"/>
              <a:t> at least 3 </a:t>
            </a:r>
            <a:r>
              <a:rPr lang="de-AT" dirty="0" err="1"/>
              <a:t>limiting</a:t>
            </a:r>
            <a:r>
              <a:rPr lang="de-AT" dirty="0"/>
              <a:t> </a:t>
            </a:r>
            <a:r>
              <a:rPr lang="de-AT" dirty="0" err="1"/>
              <a:t>factors</a:t>
            </a:r>
            <a:endParaRPr lang="de-AT" dirty="0"/>
          </a:p>
          <a:p>
            <a:pPr lvl="1"/>
            <a:r>
              <a:rPr lang="de-AT" dirty="0" err="1"/>
              <a:t>Number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indices</a:t>
            </a:r>
            <a:r>
              <a:rPr lang="de-AT" dirty="0"/>
              <a:t> in </a:t>
            </a:r>
            <a:r>
              <a:rPr lang="de-AT" dirty="0" err="1"/>
              <a:t>batch</a:t>
            </a:r>
            <a:endParaRPr lang="de-AT" dirty="0"/>
          </a:p>
          <a:p>
            <a:pPr lvl="1"/>
            <a:r>
              <a:rPr lang="de-AT" dirty="0" err="1"/>
              <a:t>Number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shader</a:t>
            </a:r>
            <a:r>
              <a:rPr lang="de-AT" dirty="0"/>
              <a:t> </a:t>
            </a:r>
            <a:r>
              <a:rPr lang="de-AT" dirty="0" err="1"/>
              <a:t>calls</a:t>
            </a:r>
            <a:endParaRPr lang="de-AT" dirty="0"/>
          </a:p>
          <a:p>
            <a:pPr lvl="1"/>
            <a:r>
              <a:rPr lang="de-AT" dirty="0"/>
              <a:t>Retention </a:t>
            </a:r>
            <a:r>
              <a:rPr lang="de-AT" dirty="0" err="1"/>
              <a:t>model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reusing</a:t>
            </a:r>
            <a:r>
              <a:rPr lang="de-AT" dirty="0"/>
              <a:t> </a:t>
            </a:r>
            <a:r>
              <a:rPr lang="de-AT" dirty="0" err="1"/>
              <a:t>vertices</a:t>
            </a:r>
            <a:r>
              <a:rPr lang="de-AT" dirty="0"/>
              <a:t> in </a:t>
            </a:r>
            <a:r>
              <a:rPr lang="de-AT" dirty="0" err="1"/>
              <a:t>batch</a:t>
            </a:r>
            <a:endParaRPr lang="de-AT" dirty="0"/>
          </a:p>
          <a:p>
            <a:pPr lvl="1"/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699291-AEA1-40C6-854B-14E849B54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56DEE8-0D5D-4806-A4E2-4886FD370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525BB9-907D-4AE0-A1C3-88C428029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17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8FC054-70C5-4012-BF5E-BE213C74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Outlining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Batch </a:t>
            </a:r>
            <a:r>
              <a:rPr lang="de-AT" dirty="0" err="1"/>
              <a:t>Predictor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818CCF-AEE4-4C5A-93B7-F4CF9944A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Input: {0, 1, 2|3, 2, 4|2, 5, 1|6, 7, 8|…}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8C7466-1F00-4542-AAEF-17FEBC97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1CA578-3CFF-4C22-B650-1E0E8DE17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9CB3CB-54AF-46CF-BB38-5289A496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hteck: obere Ecken abgerundet 6">
            <a:extLst>
              <a:ext uri="{FF2B5EF4-FFF2-40B4-BE49-F238E27FC236}">
                <a16:creationId xmlns:a16="http://schemas.microsoft.com/office/drawing/2014/main" id="{9A8F9B29-93F8-4711-912C-54901A49AEFB}"/>
              </a:ext>
            </a:extLst>
          </p:cNvPr>
          <p:cNvSpPr/>
          <p:nvPr/>
        </p:nvSpPr>
        <p:spPr>
          <a:xfrm>
            <a:off x="931178" y="3171567"/>
            <a:ext cx="7147420" cy="3171039"/>
          </a:xfrm>
          <a:prstGeom prst="round2Same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: diagonal liegende Ecken abgerundet 7">
            <a:extLst>
              <a:ext uri="{FF2B5EF4-FFF2-40B4-BE49-F238E27FC236}">
                <a16:creationId xmlns:a16="http://schemas.microsoft.com/office/drawing/2014/main" id="{E851EF63-C395-4925-9E22-4B68D74DF10C}"/>
              </a:ext>
            </a:extLst>
          </p:cNvPr>
          <p:cNvSpPr/>
          <p:nvPr/>
        </p:nvSpPr>
        <p:spPr>
          <a:xfrm>
            <a:off x="1224530" y="4517745"/>
            <a:ext cx="3053593" cy="729842"/>
          </a:xfrm>
          <a:prstGeom prst="round2Diag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0, 1, 2, 3, 2, 4, 2, 5, 1, 6, 7, 8 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40B0635-AF58-4A70-A061-75ACBCFBA04B}"/>
              </a:ext>
            </a:extLst>
          </p:cNvPr>
          <p:cNvSpPr/>
          <p:nvPr/>
        </p:nvSpPr>
        <p:spPr>
          <a:xfrm>
            <a:off x="1289468" y="4670400"/>
            <a:ext cx="2991549" cy="424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6B6C0F8-E8ED-42F4-857D-89D15852118F}"/>
              </a:ext>
            </a:extLst>
          </p:cNvPr>
          <p:cNvSpPr/>
          <p:nvPr/>
        </p:nvSpPr>
        <p:spPr>
          <a:xfrm>
            <a:off x="4282055" y="4517490"/>
            <a:ext cx="3196206" cy="6543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4" name="Rechteck: diagonal liegende Ecken abgerundet 13">
            <a:extLst>
              <a:ext uri="{FF2B5EF4-FFF2-40B4-BE49-F238E27FC236}">
                <a16:creationId xmlns:a16="http://schemas.microsoft.com/office/drawing/2014/main" id="{92D39869-0BFA-43C6-83CA-931F1DA0C58F}"/>
              </a:ext>
            </a:extLst>
          </p:cNvPr>
          <p:cNvSpPr/>
          <p:nvPr/>
        </p:nvSpPr>
        <p:spPr>
          <a:xfrm>
            <a:off x="1224530" y="5382523"/>
            <a:ext cx="1804420" cy="729842"/>
          </a:xfrm>
          <a:prstGeom prst="round2Diag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0, 1, 2, 3, 4, 5, 6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324E93F-30A6-468B-BB06-4BBA7D9437E6}"/>
              </a:ext>
            </a:extLst>
          </p:cNvPr>
          <p:cNvSpPr/>
          <p:nvPr/>
        </p:nvSpPr>
        <p:spPr>
          <a:xfrm>
            <a:off x="1247523" y="5544825"/>
            <a:ext cx="2991549" cy="424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1880021-CC64-46CF-BCD4-2899FF4C49E5}"/>
              </a:ext>
            </a:extLst>
          </p:cNvPr>
          <p:cNvSpPr/>
          <p:nvPr/>
        </p:nvSpPr>
        <p:spPr>
          <a:xfrm>
            <a:off x="3028950" y="5351219"/>
            <a:ext cx="3196206" cy="6543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7" name="Flussdiagramm: Magnetplattenspeicher 16">
            <a:extLst>
              <a:ext uri="{FF2B5EF4-FFF2-40B4-BE49-F238E27FC236}">
                <a16:creationId xmlns:a16="http://schemas.microsoft.com/office/drawing/2014/main" id="{EC4FC995-F1CB-435A-9C99-50B939C2F4F7}"/>
              </a:ext>
            </a:extLst>
          </p:cNvPr>
          <p:cNvSpPr/>
          <p:nvPr/>
        </p:nvSpPr>
        <p:spPr>
          <a:xfrm>
            <a:off x="6040417" y="3471983"/>
            <a:ext cx="1451295" cy="917364"/>
          </a:xfrm>
          <a:prstGeom prst="flowChartMagneticDisk">
            <a:avLst/>
          </a:prstGeom>
          <a:effectLst>
            <a:outerShdw blurRad="50800" dist="88900" dir="2700000" algn="tl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Pfeil: nach oben 17">
            <a:extLst>
              <a:ext uri="{FF2B5EF4-FFF2-40B4-BE49-F238E27FC236}">
                <a16:creationId xmlns:a16="http://schemas.microsoft.com/office/drawing/2014/main" id="{9B91256F-2FF4-4076-87DB-31A78DE7048D}"/>
              </a:ext>
            </a:extLst>
          </p:cNvPr>
          <p:cNvSpPr/>
          <p:nvPr/>
        </p:nvSpPr>
        <p:spPr>
          <a:xfrm rot="10800000">
            <a:off x="1845577" y="1489435"/>
            <a:ext cx="671119" cy="4061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CAFC945-BA21-41DC-B80E-AD2C92B9077E}"/>
              </a:ext>
            </a:extLst>
          </p:cNvPr>
          <p:cNvSpPr txBox="1"/>
          <p:nvPr/>
        </p:nvSpPr>
        <p:spPr>
          <a:xfrm>
            <a:off x="4018851" y="3741134"/>
            <a:ext cx="186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1" dirty="0">
                <a:solidFill>
                  <a:schemeClr val="bg1"/>
                </a:solidFill>
              </a:rPr>
              <a:t>Retention Model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153C7C6-008F-40EC-99F2-1FAFCE018AC9}"/>
              </a:ext>
            </a:extLst>
          </p:cNvPr>
          <p:cNvSpPr txBox="1"/>
          <p:nvPr/>
        </p:nvSpPr>
        <p:spPr>
          <a:xfrm>
            <a:off x="4365860" y="4667004"/>
            <a:ext cx="186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1" dirty="0">
                <a:solidFill>
                  <a:schemeClr val="bg1"/>
                </a:solidFill>
              </a:rPr>
              <a:t>Batch Indices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44A158C-4FAD-4EA7-913C-AF8CE8C4FC92}"/>
              </a:ext>
            </a:extLst>
          </p:cNvPr>
          <p:cNvSpPr txBox="1"/>
          <p:nvPr/>
        </p:nvSpPr>
        <p:spPr>
          <a:xfrm>
            <a:off x="3083396" y="5530480"/>
            <a:ext cx="186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1" dirty="0" err="1">
                <a:solidFill>
                  <a:schemeClr val="bg1"/>
                </a:solidFill>
              </a:rPr>
              <a:t>Shader</a:t>
            </a:r>
            <a:r>
              <a:rPr lang="de-AT" i="1" dirty="0">
                <a:solidFill>
                  <a:schemeClr val="bg1"/>
                </a:solidFill>
              </a:rPr>
              <a:t> Calls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56CBD8E2-0AF9-44EF-89A8-0E69DDBEF73D}"/>
              </a:ext>
            </a:extLst>
          </p:cNvPr>
          <p:cNvSpPr txBox="1"/>
          <p:nvPr/>
        </p:nvSpPr>
        <p:spPr>
          <a:xfrm>
            <a:off x="1065402" y="3498790"/>
            <a:ext cx="2206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2000" dirty="0">
                <a:solidFill>
                  <a:schemeClr val="bg1"/>
                </a:solidFill>
              </a:rPr>
              <a:t>Start at </a:t>
            </a:r>
            <a:r>
              <a:rPr lang="de-AT" sz="2000" dirty="0" err="1">
                <a:solidFill>
                  <a:schemeClr val="bg1"/>
                </a:solidFill>
              </a:rPr>
              <a:t>triangle</a:t>
            </a:r>
            <a:r>
              <a:rPr lang="de-AT" sz="2000" dirty="0">
                <a:solidFill>
                  <a:schemeClr val="bg1"/>
                </a:solidFill>
              </a:rPr>
              <a:t>: </a:t>
            </a:r>
            <a:r>
              <a:rPr lang="de-AT" sz="2000" b="1" dirty="0">
                <a:solidFill>
                  <a:srgbClr val="FFC000"/>
                </a:solidFill>
              </a:rPr>
              <a:t>0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13F95AC-C1B9-48E8-83E3-006DCE7A310F}"/>
              </a:ext>
            </a:extLst>
          </p:cNvPr>
          <p:cNvSpPr txBox="1"/>
          <p:nvPr/>
        </p:nvSpPr>
        <p:spPr>
          <a:xfrm>
            <a:off x="1131217" y="3861272"/>
            <a:ext cx="2140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2000" dirty="0">
                <a:solidFill>
                  <a:schemeClr val="bg1"/>
                </a:solidFill>
              </a:rPr>
              <a:t>End at </a:t>
            </a:r>
            <a:r>
              <a:rPr lang="de-AT" sz="2000" dirty="0" err="1">
                <a:solidFill>
                  <a:schemeClr val="bg1"/>
                </a:solidFill>
              </a:rPr>
              <a:t>triangle</a:t>
            </a:r>
            <a:r>
              <a:rPr lang="de-AT" sz="2000" dirty="0">
                <a:solidFill>
                  <a:schemeClr val="bg1"/>
                </a:solidFill>
              </a:rPr>
              <a:t>: </a:t>
            </a:r>
            <a:r>
              <a:rPr lang="de-AT" sz="2000" b="1" dirty="0">
                <a:solidFill>
                  <a:srgbClr val="00B0F0"/>
                </a:solidFill>
              </a:rPr>
              <a:t>3</a:t>
            </a:r>
          </a:p>
        </p:txBody>
      </p:sp>
      <p:sp>
        <p:nvSpPr>
          <p:cNvPr id="24" name="Verbotsymbol 23">
            <a:extLst>
              <a:ext uri="{FF2B5EF4-FFF2-40B4-BE49-F238E27FC236}">
                <a16:creationId xmlns:a16="http://schemas.microsoft.com/office/drawing/2014/main" id="{43635F54-27FD-4E26-A36C-03483676C8CC}"/>
              </a:ext>
            </a:extLst>
          </p:cNvPr>
          <p:cNvSpPr/>
          <p:nvPr/>
        </p:nvSpPr>
        <p:spPr>
          <a:xfrm>
            <a:off x="6263538" y="4907883"/>
            <a:ext cx="1102936" cy="1040443"/>
          </a:xfrm>
          <a:prstGeom prst="noSmoking">
            <a:avLst/>
          </a:prstGeom>
          <a:effectLst>
            <a:outerShdw blurRad="50800" dist="88900" dir="2700000" algn="tl" rotWithShape="0">
              <a:srgbClr val="FF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29" name="Gleichschenkliges Dreieck 28">
            <a:extLst>
              <a:ext uri="{FF2B5EF4-FFF2-40B4-BE49-F238E27FC236}">
                <a16:creationId xmlns:a16="http://schemas.microsoft.com/office/drawing/2014/main" id="{982E809B-2C56-4E47-AB20-4F440AD036EF}"/>
              </a:ext>
            </a:extLst>
          </p:cNvPr>
          <p:cNvSpPr/>
          <p:nvPr/>
        </p:nvSpPr>
        <p:spPr>
          <a:xfrm>
            <a:off x="1897425" y="2302875"/>
            <a:ext cx="671119" cy="574852"/>
          </a:xfrm>
          <a:prstGeom prst="triangle">
            <a:avLst>
              <a:gd name="adj" fmla="val 28245"/>
            </a:avLst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de-AT" sz="2400" dirty="0">
                <a:solidFill>
                  <a:schemeClr val="tx1"/>
                </a:solidFill>
              </a:rPr>
            </a:b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2A5AA34-FADC-43A8-95DE-8AF2483EC9F0}"/>
              </a:ext>
            </a:extLst>
          </p:cNvPr>
          <p:cNvSpPr txBox="1"/>
          <p:nvPr/>
        </p:nvSpPr>
        <p:spPr>
          <a:xfrm>
            <a:off x="1612670" y="2437410"/>
            <a:ext cx="1130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dirty="0"/>
              <a:t>0</a:t>
            </a:r>
          </a:p>
        </p:txBody>
      </p:sp>
      <p:sp>
        <p:nvSpPr>
          <p:cNvPr id="31" name="Gleichschenkliges Dreieck 30">
            <a:extLst>
              <a:ext uri="{FF2B5EF4-FFF2-40B4-BE49-F238E27FC236}">
                <a16:creationId xmlns:a16="http://schemas.microsoft.com/office/drawing/2014/main" id="{EBA5B6F3-7D21-43CC-BC06-B18A2ACD2F87}"/>
              </a:ext>
            </a:extLst>
          </p:cNvPr>
          <p:cNvSpPr/>
          <p:nvPr/>
        </p:nvSpPr>
        <p:spPr>
          <a:xfrm rot="4439810">
            <a:off x="2926380" y="2264691"/>
            <a:ext cx="637550" cy="682792"/>
          </a:xfrm>
          <a:prstGeom prst="triangle">
            <a:avLst>
              <a:gd name="adj" fmla="val 50874"/>
            </a:avLst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de-AT" sz="2400" dirty="0">
                <a:solidFill>
                  <a:schemeClr val="tx1"/>
                </a:solidFill>
              </a:rPr>
            </a:b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D5A4BB1-A3AC-47DC-9E30-F7581E05E451}"/>
              </a:ext>
            </a:extLst>
          </p:cNvPr>
          <p:cNvSpPr txBox="1"/>
          <p:nvPr/>
        </p:nvSpPr>
        <p:spPr>
          <a:xfrm>
            <a:off x="2530577" y="2428937"/>
            <a:ext cx="1130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dirty="0"/>
              <a:t>1</a:t>
            </a:r>
          </a:p>
        </p:txBody>
      </p:sp>
      <p:sp>
        <p:nvSpPr>
          <p:cNvPr id="33" name="Gleichschenkliges Dreieck 32">
            <a:extLst>
              <a:ext uri="{FF2B5EF4-FFF2-40B4-BE49-F238E27FC236}">
                <a16:creationId xmlns:a16="http://schemas.microsoft.com/office/drawing/2014/main" id="{9022C509-0BAB-4B7A-8A47-0A1010AA48C1}"/>
              </a:ext>
            </a:extLst>
          </p:cNvPr>
          <p:cNvSpPr/>
          <p:nvPr/>
        </p:nvSpPr>
        <p:spPr>
          <a:xfrm rot="13837498">
            <a:off x="3729826" y="2430425"/>
            <a:ext cx="500142" cy="665983"/>
          </a:xfrm>
          <a:prstGeom prst="triangle">
            <a:avLst>
              <a:gd name="adj" fmla="val 65619"/>
            </a:avLst>
          </a:prstGeom>
          <a:noFill/>
          <a:ln w="28575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de-AT" sz="2400" dirty="0">
                <a:solidFill>
                  <a:schemeClr val="tx1"/>
                </a:solidFill>
              </a:rPr>
            </a:b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64F75A10-D5AA-4190-9A43-7BB095E052D2}"/>
              </a:ext>
            </a:extLst>
          </p:cNvPr>
          <p:cNvSpPr txBox="1"/>
          <p:nvPr/>
        </p:nvSpPr>
        <p:spPr>
          <a:xfrm>
            <a:off x="3496426" y="2423575"/>
            <a:ext cx="1130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dirty="0"/>
              <a:t>2</a:t>
            </a: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C6966A25-E699-4989-AD65-1C7E2FBE7F62}"/>
              </a:ext>
            </a:extLst>
          </p:cNvPr>
          <p:cNvSpPr/>
          <p:nvPr/>
        </p:nvSpPr>
        <p:spPr>
          <a:xfrm rot="8878674">
            <a:off x="4784670" y="2350391"/>
            <a:ext cx="617784" cy="665983"/>
          </a:xfrm>
          <a:prstGeom prst="triangle">
            <a:avLst>
              <a:gd name="adj" fmla="val 84181"/>
            </a:avLst>
          </a:prstGeom>
          <a:noFill/>
          <a:ln w="285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de-AT" sz="2400" dirty="0">
                <a:solidFill>
                  <a:schemeClr val="tx1"/>
                </a:solidFill>
              </a:rPr>
            </a:b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84EB1250-3BA0-4B64-9CFE-B88402D3B620}"/>
              </a:ext>
            </a:extLst>
          </p:cNvPr>
          <p:cNvSpPr txBox="1"/>
          <p:nvPr/>
        </p:nvSpPr>
        <p:spPr>
          <a:xfrm>
            <a:off x="4404083" y="2423574"/>
            <a:ext cx="1130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1606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0.03386 -0.00232 " pathEditMode="relative" rAng="0" ptsTypes="AA"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85185E-6 L 0.03385 -0.00231 " pathEditMode="relative" rAng="0" ptsTypes="AA"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86 -0.00232 L 0.05677 -0.00232 " pathEditMode="relative" rAng="0" ptsTypes="AA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85 -0.00231 L 0.05677 -0.00231 " pathEditMode="relative" rAng="0" ptsTypes="AA">
                                      <p:cBhvr>
                                        <p:cTn id="5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77 -0.00232 L 0.08993 -0.00232 " pathEditMode="relative" rAng="0" ptsTypes="AA">
                                      <p:cBhvr>
                                        <p:cTn id="5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77 -0.00231 L 0.08993 -0.00231 " pathEditMode="relative" rAng="0" ptsTypes="AA">
                                      <p:cBhvr>
                                        <p:cTn id="6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10365 -0.00139 " pathEditMode="relative" rAng="0" ptsTypes="AA">
                                      <p:cBhvr>
                                        <p:cTn id="6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93 -0.00232 L 0.11598 -0.00232 " pathEditMode="relative" rAng="0" ptsTypes="AA">
                                      <p:cBhvr>
                                        <p:cTn id="6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93 -0.00231 L 0.11597 -0.00231 " pathEditMode="relative" rAng="0" ptsTypes="AA"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598 -0.00232 L 0.13941 -0.00232 " pathEditMode="relative" rAng="0" ptsTypes="AA">
                                      <p:cBhvr>
                                        <p:cTn id="7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41 -0.00232 L 0.16233 -0.00232 " pathEditMode="relative" rAng="0" ptsTypes="AA">
                                      <p:cBhvr>
                                        <p:cTn id="8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597 -0.00231 L 0.13941 -0.00231 " pathEditMode="relative" rAng="0" ptsTypes="AA">
                                      <p:cBhvr>
                                        <p:cTn id="9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65 -0.00139 L 0.20834 -0.00139 " pathEditMode="relative" rAng="0" ptsTypes="AA">
                                      <p:cBhvr>
                                        <p:cTn id="9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33 -0.00232 L 0.18612 -0.00232 " pathEditMode="relative" rAng="0" ptsTypes="AA">
                                      <p:cBhvr>
                                        <p:cTn id="9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1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4" dur="1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1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2 -0.00232 L 0.21007 -0.00232 " pathEditMode="relative" rAng="0" ptsTypes="AA">
                                      <p:cBhvr>
                                        <p:cTn id="1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41 -0.00231 L 0.16233 -0.00231 " pathEditMode="relative" rAng="0" ptsTypes="AA">
                                      <p:cBhvr>
                                        <p:cTn id="11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007 -0.00232 L 0.23664 -0.00232 " pathEditMode="relative" rAng="0" ptsTypes="AA">
                                      <p:cBhvr>
                                        <p:cTn id="1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1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3" dur="1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4" dur="1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1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34 -0.00139 L 0.30834 -0.00139 " pathEditMode="relative" rAng="0" ptsTypes="AA">
                                      <p:cBhvr>
                                        <p:cTn id="12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64 -0.00232 L 0.25955 -0.00232 " pathEditMode="relative" rAng="0" ptsTypes="AA">
                                      <p:cBhvr>
                                        <p:cTn id="1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33 -0.00231 L 0.18611 -0.00231 " pathEditMode="relative" rAng="0" ptsTypes="AA">
                                      <p:cBhvr>
                                        <p:cTn id="13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12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path" presetSubtype="0" accel="50000" decel="5000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55 -0.00232 L -3.88889E-6 4.44444E-6 " pathEditMode="relative" rAng="0" ptsTypes="AA">
                                      <p:cBhvr>
                                        <p:cTn id="16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1 -0.00231 L 5.55112E-17 -1.85185E-6 " pathEditMode="relative" rAng="0" ptsTypes="AA">
                                      <p:cBhvr>
                                        <p:cTn id="17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0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1" presetClass="entr" presetSubtype="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7" grpId="0" animBg="1"/>
      <p:bldP spid="17" grpId="1" animBg="1"/>
      <p:bldP spid="17" grpId="2" animBg="1"/>
      <p:bldP spid="17" grpId="4" animBg="1"/>
      <p:bldP spid="18" grpId="0" animBg="1"/>
      <p:bldP spid="18" grpId="1" animBg="1"/>
      <p:bldP spid="18" grpId="2" animBg="1"/>
      <p:bldP spid="18" grpId="3" animBg="1"/>
      <p:bldP spid="21" grpId="0"/>
      <p:bldP spid="22" grpId="0"/>
      <p:bldP spid="22" grpId="1"/>
      <p:bldP spid="23" grpId="0"/>
      <p:bldP spid="23" grpId="1"/>
      <p:bldP spid="24" grpId="0" animBg="1"/>
      <p:bldP spid="24" grpId="2" animBg="1"/>
      <p:bldP spid="24" grpId="3" animBg="1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Last year‘s talk at HPG‘17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5806B895-E398-45B7-AB77-7D8F1A469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325" t="17028" r="25315" b="29749"/>
          <a:stretch/>
        </p:blipFill>
        <p:spPr>
          <a:xfrm>
            <a:off x="-8238" y="2634778"/>
            <a:ext cx="4774264" cy="2733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6994" t="24844" r="28558" b="38559"/>
          <a:stretch/>
        </p:blipFill>
        <p:spPr>
          <a:xfrm>
            <a:off x="5156888" y="1825625"/>
            <a:ext cx="3789405" cy="16900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2612" t="16362" r="14054" b="8296"/>
          <a:stretch/>
        </p:blipFill>
        <p:spPr>
          <a:xfrm>
            <a:off x="4774264" y="3797151"/>
            <a:ext cx="4172029" cy="23217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270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"/>
    </mc:Choice>
    <mc:Fallback xmlns="">
      <p:transition spd="slow" advTm="8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Nvidia Batches and Reuse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AT" dirty="0"/>
                  <a:t>Max. </a:t>
                </a:r>
                <a:r>
                  <a:rPr lang="de-AT" dirty="0" err="1"/>
                  <a:t>indices</a:t>
                </a:r>
                <a:r>
                  <a:rPr lang="de-AT" dirty="0"/>
                  <a:t> in </a:t>
                </a:r>
                <a:r>
                  <a:rPr lang="de-AT" dirty="0" err="1"/>
                  <a:t>batch</a:t>
                </a:r>
                <a:r>
                  <a:rPr lang="de-AT" dirty="0"/>
                  <a:t>: </a:t>
                </a:r>
                <a:r>
                  <a:rPr lang="de-AT" b="1" dirty="0"/>
                  <a:t>96</a:t>
                </a:r>
                <a:r>
                  <a:rPr lang="de-AT" dirty="0"/>
                  <a:t> (</a:t>
                </a:r>
                <a:r>
                  <a:rPr lang="de-AT" dirty="0" err="1"/>
                  <a:t>or</a:t>
                </a:r>
                <a:r>
                  <a:rPr lang="de-AT" dirty="0"/>
                  <a:t> </a:t>
                </a:r>
                <a:r>
                  <a:rPr lang="de-AT" i="1" dirty="0"/>
                  <a:t>1 </a:t>
                </a:r>
                <a:r>
                  <a:rPr lang="de-AT" i="1" dirty="0" err="1"/>
                  <a:t>triangle</a:t>
                </a:r>
                <a:r>
                  <a:rPr lang="de-AT" i="1" dirty="0"/>
                  <a:t> per </a:t>
                </a:r>
                <a:r>
                  <a:rPr lang="de-AT" i="1" dirty="0" err="1"/>
                  <a:t>thread</a:t>
                </a:r>
                <a:r>
                  <a:rPr lang="de-AT" dirty="0"/>
                  <a:t>)</a:t>
                </a:r>
              </a:p>
              <a:p>
                <a:endParaRPr lang="de-AT" dirty="0"/>
              </a:p>
              <a:p>
                <a:r>
                  <a:rPr lang="de-AT" dirty="0"/>
                  <a:t>Max. </a:t>
                </a:r>
                <a:r>
                  <a:rPr lang="de-AT" dirty="0" err="1"/>
                  <a:t>shader</a:t>
                </a:r>
                <a:r>
                  <a:rPr lang="de-AT" dirty="0"/>
                  <a:t> </a:t>
                </a:r>
                <a:r>
                  <a:rPr lang="de-AT" dirty="0" err="1"/>
                  <a:t>calls</a:t>
                </a:r>
                <a:r>
                  <a:rPr lang="de-AT" dirty="0"/>
                  <a:t>:         </a:t>
                </a:r>
                <a:r>
                  <a:rPr lang="de-AT" b="1" dirty="0"/>
                  <a:t>32</a:t>
                </a:r>
                <a:r>
                  <a:rPr lang="de-AT" dirty="0"/>
                  <a:t> (</a:t>
                </a:r>
                <a:r>
                  <a:rPr lang="de-AT" dirty="0" err="1"/>
                  <a:t>or</a:t>
                </a:r>
                <a:r>
                  <a:rPr lang="de-AT" dirty="0"/>
                  <a:t> </a:t>
                </a:r>
                <a:r>
                  <a:rPr lang="de-AT" i="1" dirty="0"/>
                  <a:t>1 </a:t>
                </a:r>
                <a:r>
                  <a:rPr lang="de-AT" i="1" dirty="0" err="1"/>
                  <a:t>shader</a:t>
                </a:r>
                <a:r>
                  <a:rPr lang="de-AT" i="1" dirty="0"/>
                  <a:t> per </a:t>
                </a:r>
                <a:r>
                  <a:rPr lang="de-AT" i="1" dirty="0" err="1"/>
                  <a:t>thread</a:t>
                </a:r>
                <a:r>
                  <a:rPr lang="de-AT" dirty="0"/>
                  <a:t>)</a:t>
                </a:r>
              </a:p>
              <a:p>
                <a:pPr marL="0" indent="0">
                  <a:buNone/>
                </a:pPr>
                <a:endParaRPr lang="de-AT" dirty="0"/>
              </a:p>
              <a:p>
                <a:r>
                  <a:rPr lang="de-AT" dirty="0"/>
                  <a:t>No </a:t>
                </a:r>
                <a:r>
                  <a:rPr lang="de-AT" dirty="0" err="1"/>
                  <a:t>caching</a:t>
                </a:r>
                <a:r>
                  <a:rPr lang="de-AT" dirty="0"/>
                  <a:t> </a:t>
                </a:r>
                <a:r>
                  <a:rPr lang="de-AT" dirty="0" err="1"/>
                  <a:t>required</a:t>
                </a:r>
                <a:r>
                  <a:rPr lang="de-AT" dirty="0"/>
                  <a:t> </a:t>
                </a:r>
                <a:r>
                  <a:rPr lang="de-AT" dirty="0" err="1"/>
                  <a:t>for</a:t>
                </a:r>
                <a:r>
                  <a:rPr lang="de-AT" dirty="0"/>
                  <a:t> </a:t>
                </a:r>
                <a:r>
                  <a:rPr lang="de-AT" dirty="0" err="1"/>
                  <a:t>retention</a:t>
                </a:r>
                <a:r>
                  <a:rPr lang="de-AT" dirty="0"/>
                  <a:t> </a:t>
                </a:r>
                <a:r>
                  <a:rPr lang="de-AT" dirty="0" err="1"/>
                  <a:t>model</a:t>
                </a:r>
                <a:r>
                  <a:rPr lang="de-AT" dirty="0"/>
                  <a:t>: simple </a:t>
                </a:r>
                <a:r>
                  <a:rPr lang="de-AT" dirty="0" err="1"/>
                  <a:t>look</a:t>
                </a:r>
                <a:r>
                  <a:rPr lang="de-AT" dirty="0"/>
                  <a:t> back at last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de-AT" dirty="0"/>
                  <a:t> </a:t>
                </a:r>
                <a:r>
                  <a:rPr lang="de-AT" dirty="0" err="1"/>
                  <a:t>indices</a:t>
                </a:r>
                <a:r>
                  <a:rPr lang="de-AT" dirty="0"/>
                  <a:t>, </a:t>
                </a:r>
                <a:r>
                  <a:rPr lang="de-AT" dirty="0" err="1"/>
                  <a:t>those</a:t>
                </a:r>
                <a:r>
                  <a:rPr lang="de-AT" dirty="0"/>
                  <a:t> </a:t>
                </a:r>
                <a:r>
                  <a:rPr lang="de-AT" dirty="0" err="1"/>
                  <a:t>are</a:t>
                </a:r>
                <a:r>
                  <a:rPr lang="de-AT" dirty="0"/>
                  <a:t> </a:t>
                </a:r>
                <a:r>
                  <a:rPr lang="de-AT" dirty="0" err="1"/>
                  <a:t>remembered</a:t>
                </a:r>
                <a:endParaRPr lang="de-AT" dirty="0"/>
              </a:p>
              <a:p>
                <a:pPr lvl="1"/>
                <a:r>
                  <a:rPr lang="de-AT" dirty="0"/>
                  <a:t>Q: </a:t>
                </a:r>
                <a:r>
                  <a:rPr lang="de-AT" dirty="0" err="1"/>
                  <a:t>How</a:t>
                </a:r>
                <a:r>
                  <a:rPr lang="de-AT" dirty="0"/>
                  <a:t> </a:t>
                </a:r>
                <a:r>
                  <a:rPr lang="de-AT" dirty="0" err="1"/>
                  <a:t>long</a:t>
                </a:r>
                <a:r>
                  <a:rPr lang="de-AT" dirty="0"/>
                  <a:t> </a:t>
                </a:r>
                <a:r>
                  <a:rPr lang="de-AT" dirty="0" err="1"/>
                  <a:t>can</a:t>
                </a:r>
                <a:r>
                  <a:rPr lang="de-AT" dirty="0"/>
                  <a:t> </a:t>
                </a:r>
                <a:r>
                  <a:rPr lang="de-AT" dirty="0" err="1"/>
                  <a:t>Nvidia</a:t>
                </a:r>
                <a:r>
                  <a:rPr lang="de-AT" dirty="0"/>
                  <a:t> </a:t>
                </a:r>
                <a:r>
                  <a:rPr lang="de-AT" dirty="0" err="1"/>
                  <a:t>remember</a:t>
                </a:r>
                <a:r>
                  <a:rPr lang="de-AT" dirty="0"/>
                  <a:t> </a:t>
                </a:r>
                <a:r>
                  <a:rPr lang="de-AT" dirty="0" err="1"/>
                  <a:t>vertex</a:t>
                </a:r>
                <a:r>
                  <a:rPr lang="de-AT" dirty="0"/>
                  <a:t> </a:t>
                </a:r>
                <a:r>
                  <a:rPr lang="de-AT" dirty="0" err="1"/>
                  <a:t>indices</a:t>
                </a:r>
                <a:r>
                  <a:rPr lang="de-AT" dirty="0"/>
                  <a:t>?</a:t>
                </a:r>
              </a:p>
              <a:p>
                <a:pPr lvl="1"/>
                <a:r>
                  <a:rPr lang="de-AT" dirty="0"/>
                  <a:t>A: </a:t>
                </a:r>
                <a:r>
                  <a:rPr lang="de-AT" b="1" dirty="0"/>
                  <a:t>42</a:t>
                </a:r>
                <a:r>
                  <a:rPr lang="de-AT" dirty="0"/>
                  <a:t> (</a:t>
                </a:r>
                <a:r>
                  <a:rPr lang="de-AT" dirty="0" err="1"/>
                  <a:t>approximately</a:t>
                </a:r>
                <a:r>
                  <a:rPr lang="de-AT" dirty="0"/>
                  <a:t>, </a:t>
                </a:r>
                <a:r>
                  <a:rPr lang="de-AT" dirty="0" err="1"/>
                  <a:t>depending</a:t>
                </a:r>
                <a:r>
                  <a:rPr lang="de-AT" dirty="0"/>
                  <a:t> on </a:t>
                </a:r>
                <a:r>
                  <a:rPr lang="de-AT" dirty="0" err="1"/>
                  <a:t>order</a:t>
                </a:r>
                <a:r>
                  <a:rPr lang="de-AT" dirty="0"/>
                  <a:t> in </a:t>
                </a:r>
                <a:r>
                  <a:rPr lang="de-AT" dirty="0" err="1"/>
                  <a:t>triangle</a:t>
                </a:r>
                <a:r>
                  <a:rPr lang="de-AT" dirty="0"/>
                  <a:t>)</a:t>
                </a:r>
              </a:p>
              <a:p>
                <a:pPr marL="0" indent="0">
                  <a:buNone/>
                </a:pPr>
                <a:endParaRPr lang="de-A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287A06B-CE1F-4894-8B66-FB63AF8F3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AMD Batches and Reuse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Batches have a consistent length of 384 indices</a:t>
            </a:r>
          </a:p>
          <a:p>
            <a:endParaRPr lang="de-AT" dirty="0"/>
          </a:p>
          <a:p>
            <a:r>
              <a:rPr lang="en-US" b="1" dirty="0"/>
              <a:t>But</a:t>
            </a:r>
            <a:r>
              <a:rPr lang="en-US" dirty="0"/>
              <a:t>: Batches don’t necessarily correlate with achieved ACMR</a:t>
            </a:r>
          </a:p>
          <a:p>
            <a:endParaRPr lang="de-AT" dirty="0"/>
          </a:p>
          <a:p>
            <a:r>
              <a:rPr lang="de-AT" dirty="0"/>
              <a:t>AMD employs second-tier assignment of indices into batches to individual wave fronts</a:t>
            </a:r>
            <a:endParaRPr lang="en-US" dirty="0"/>
          </a:p>
          <a:p>
            <a:endParaRPr lang="de-AT" dirty="0"/>
          </a:p>
          <a:p>
            <a:r>
              <a:rPr lang="de-AT" dirty="0"/>
              <a:t>15 vertices can be reused in LRU </a:t>
            </a:r>
            <a:r>
              <a:rPr lang="de-AT" dirty="0" err="1"/>
              <a:t>cache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018E3D5-978F-405B-973E-EA54E95E5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05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093319" cy="1325563"/>
          </a:xfrm>
        </p:spPr>
        <p:txBody>
          <a:bodyPr>
            <a:normAutofit/>
          </a:bodyPr>
          <a:lstStyle/>
          <a:p>
            <a:r>
              <a:rPr lang="de-AT" dirty="0" err="1"/>
              <a:t>Prediction</a:t>
            </a:r>
            <a:r>
              <a:rPr lang="de-AT" dirty="0"/>
              <a:t> Quality and </a:t>
            </a:r>
            <a:r>
              <a:rPr lang="de-AT" dirty="0" err="1"/>
              <a:t>Remarks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de-AT" dirty="0"/>
                  <a:t>For AMD, incomplete batch function causes error</a:t>
                </a:r>
              </a:p>
              <a:p>
                <a:endParaRPr lang="de-AT" dirty="0"/>
              </a:p>
              <a:p>
                <a:r>
                  <a:rPr lang="de-AT" dirty="0"/>
                  <a:t>On Nvidia, prediction is exact for models with fewer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r>
                  <a:rPr lang="en-US" dirty="0"/>
                  <a:t> vertices</a:t>
                </a:r>
              </a:p>
              <a:p>
                <a:endParaRPr lang="de-AT" dirty="0"/>
              </a:p>
              <a:p>
                <a:r>
                  <a:rPr lang="de-AT" dirty="0" err="1"/>
                  <a:t>Remaining</a:t>
                </a:r>
                <a:r>
                  <a:rPr lang="de-AT" dirty="0"/>
                  <a:t> error originates from larger test scenes</a:t>
                </a:r>
              </a:p>
              <a:p>
                <a:endParaRPr lang="de-AT" dirty="0"/>
              </a:p>
              <a:p>
                <a:r>
                  <a:rPr lang="de-AT" dirty="0" err="1"/>
                  <a:t>For</a:t>
                </a:r>
                <a:r>
                  <a:rPr lang="de-AT" dirty="0"/>
                  <a:t> </a:t>
                </a:r>
                <a:r>
                  <a:rPr lang="de-AT" dirty="0" err="1"/>
                  <a:t>now</a:t>
                </a:r>
                <a:r>
                  <a:rPr lang="de-AT" dirty="0"/>
                  <a:t> </a:t>
                </a:r>
                <a:r>
                  <a:rPr lang="de-AT" dirty="0" err="1"/>
                  <a:t>inexplicable</a:t>
                </a:r>
                <a:r>
                  <a:rPr lang="de-AT" dirty="0"/>
                  <a:t> ACMR </a:t>
                </a:r>
                <a:r>
                  <a:rPr lang="de-AT" dirty="0" err="1"/>
                  <a:t>artifacts</a:t>
                </a:r>
                <a:r>
                  <a:rPr lang="de-AT" dirty="0"/>
                  <a:t> when </a:t>
                </a:r>
                <a:r>
                  <a:rPr lang="de-AT" dirty="0" err="1"/>
                  <a:t>indices</a:t>
                </a:r>
                <a:r>
                  <a:rPr lang="de-AT" dirty="0"/>
                  <a:t>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AT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de-AT" dirty="0"/>
                  <a:t> </a:t>
                </a:r>
                <a:r>
                  <a:rPr lang="de-AT" dirty="0" err="1"/>
                  <a:t>with</a:t>
                </a:r>
                <a:r>
                  <a:rPr lang="de-AT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de-AT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AT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sSup>
                              <m:sSupPr>
                                <m:ctrlPr>
                                  <a:rPr lang="de-AT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A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de-AT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de-A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d>
                      <m:dPr>
                        <m:begChr m:val="⌊"/>
                        <m:endChr m:val="⌋"/>
                        <m:ctrlPr>
                          <a:rPr lang="de-A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A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A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num>
                          <m:den>
                            <m:sSup>
                              <m:sSupPr>
                                <m:ctrlPr>
                                  <a:rPr lang="de-AT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A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de-A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16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de-AT" dirty="0"/>
                  <a:t> </a:t>
                </a:r>
                <a:r>
                  <a:rPr lang="de-AT" dirty="0" err="1"/>
                  <a:t>appear</a:t>
                </a:r>
                <a:r>
                  <a:rPr lang="de-AT" dirty="0"/>
                  <a:t> in </a:t>
                </a:r>
                <a:r>
                  <a:rPr lang="de-AT" dirty="0" err="1"/>
                  <a:t>the</a:t>
                </a:r>
                <a:r>
                  <a:rPr lang="de-AT" dirty="0"/>
                  <a:t> same </a:t>
                </a:r>
                <a:r>
                  <a:rPr lang="de-AT" dirty="0" err="1"/>
                  <a:t>batch</a:t>
                </a:r>
                <a:endParaRPr lang="de-AT" dirty="0"/>
              </a:p>
              <a:p>
                <a:pPr marL="0" indent="0">
                  <a:buNone/>
                </a:pPr>
                <a:endParaRPr lang="de-AT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308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10B9C66-FCAF-4AC5-9D03-30D28B1F5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err="1"/>
              <a:t>Revisiting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Vertex 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51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Predicting Batch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6379E057-B780-4B23-85B6-EFE4B0889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hlinkClick r:id="" action="ppaction://customshow?id=0&amp;return=true"/>
          </p:cNvPr>
          <p:cNvPicPr>
            <a:picLocks noChangeAspect="1"/>
          </p:cNvPicPr>
          <p:nvPr/>
        </p:nvPicPr>
        <p:blipFill rotWithShape="1">
          <a:blip r:embed="rId2"/>
          <a:srcRect l="2885" t="14675" r="2308" b="5266"/>
          <a:stretch/>
        </p:blipFill>
        <p:spPr>
          <a:xfrm>
            <a:off x="106574" y="1847908"/>
            <a:ext cx="8930852" cy="40850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2917" y="5886485"/>
            <a:ext cx="212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Nvidia predicted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26367" y="5888151"/>
            <a:ext cx="212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Nvidia measured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64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Prediction</a:t>
            </a:r>
            <a:r>
              <a:rPr lang="de-AT" dirty="0"/>
              <a:t> </a:t>
            </a:r>
            <a:r>
              <a:rPr lang="de-AT" dirty="0" err="1"/>
              <a:t>Mismatch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03BEBEC-9F0A-4F00-8C30-ACC3A4137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t>24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3517" y="5987019"/>
            <a:ext cx="3155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err="1"/>
              <a:t>Nvidia</a:t>
            </a:r>
            <a:r>
              <a:rPr lang="de-AT" dirty="0"/>
              <a:t> </a:t>
            </a:r>
            <a:r>
              <a:rPr lang="de-AT" dirty="0" err="1"/>
              <a:t>predicted</a:t>
            </a:r>
            <a:r>
              <a:rPr lang="de-AT" dirty="0"/>
              <a:t>/</a:t>
            </a:r>
            <a:r>
              <a:rPr lang="de-AT" dirty="0" err="1"/>
              <a:t>measured</a:t>
            </a:r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B4BA756-90EA-4B9A-88CC-69FE9C2AF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7" y="1600983"/>
            <a:ext cx="4720427" cy="4320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E127AE0-D913-4E2F-9AE9-1E8058E9A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6" y="1600983"/>
            <a:ext cx="4720428" cy="4320000"/>
          </a:xfrm>
          <a:prstGeom prst="rect">
            <a:avLst/>
          </a:prstGeom>
        </p:spPr>
      </p:pic>
      <p:sp>
        <p:nvSpPr>
          <p:cNvPr id="15" name="TextBox 7">
            <a:extLst>
              <a:ext uri="{FF2B5EF4-FFF2-40B4-BE49-F238E27FC236}">
                <a16:creationId xmlns:a16="http://schemas.microsoft.com/office/drawing/2014/main" id="{8A936AD5-A7A5-4885-9664-FB8308C5C9CB}"/>
              </a:ext>
            </a:extLst>
          </p:cNvPr>
          <p:cNvSpPr txBox="1"/>
          <p:nvPr/>
        </p:nvSpPr>
        <p:spPr>
          <a:xfrm>
            <a:off x="5543945" y="5987019"/>
            <a:ext cx="2776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err="1"/>
              <a:t>Difference</a:t>
            </a:r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F7FDAC8-F152-4A84-A69E-A4427B407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809" y="1600983"/>
            <a:ext cx="472042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7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Mission Statements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  <a:p>
            <a:r>
              <a:rPr lang="de-AT" dirty="0" err="1">
                <a:solidFill>
                  <a:schemeClr val="bg1">
                    <a:lumMod val="75000"/>
                  </a:schemeClr>
                </a:solidFill>
              </a:rPr>
              <a:t>Assess</a:t>
            </a:r>
            <a:r>
              <a:rPr lang="de-AT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AT" dirty="0" err="1">
                <a:solidFill>
                  <a:schemeClr val="bg1">
                    <a:lumMod val="75000"/>
                  </a:schemeClr>
                </a:solidFill>
              </a:rPr>
              <a:t>caching</a:t>
            </a:r>
            <a:r>
              <a:rPr lang="de-AT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AT" dirty="0" err="1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de-AT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AT" dirty="0" err="1">
                <a:solidFill>
                  <a:schemeClr val="bg1">
                    <a:lumMod val="75000"/>
                  </a:schemeClr>
                </a:solidFill>
              </a:rPr>
              <a:t>massively</a:t>
            </a:r>
            <a:r>
              <a:rPr lang="de-AT" dirty="0">
                <a:solidFill>
                  <a:schemeClr val="bg1">
                    <a:lumMod val="75000"/>
                  </a:schemeClr>
                </a:solidFill>
              </a:rPr>
              <a:t> parallel </a:t>
            </a:r>
            <a:r>
              <a:rPr lang="de-AT" dirty="0" err="1">
                <a:solidFill>
                  <a:schemeClr val="bg1">
                    <a:lumMod val="75000"/>
                  </a:schemeClr>
                </a:solidFill>
              </a:rPr>
              <a:t>devices</a:t>
            </a:r>
            <a:endParaRPr lang="de-AT" dirty="0">
              <a:solidFill>
                <a:schemeClr val="bg1">
                  <a:lumMod val="75000"/>
                </a:schemeClr>
              </a:solidFill>
            </a:endParaRPr>
          </a:p>
          <a:p>
            <a:endParaRPr lang="de-AT" dirty="0"/>
          </a:p>
          <a:p>
            <a:r>
              <a:rPr lang="de-AT" dirty="0" err="1">
                <a:solidFill>
                  <a:schemeClr val="bg1">
                    <a:lumMod val="75000"/>
                  </a:schemeClr>
                </a:solidFill>
              </a:rPr>
              <a:t>Identify</a:t>
            </a:r>
            <a:r>
              <a:rPr lang="de-AT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AT" dirty="0" err="1">
                <a:solidFill>
                  <a:schemeClr val="bg1">
                    <a:lumMod val="75000"/>
                  </a:schemeClr>
                </a:solidFill>
              </a:rPr>
              <a:t>acutal</a:t>
            </a:r>
            <a:r>
              <a:rPr lang="de-AT" dirty="0">
                <a:solidFill>
                  <a:schemeClr val="bg1">
                    <a:lumMod val="75000"/>
                  </a:schemeClr>
                </a:solidFill>
              </a:rPr>
              <a:t> GPU </a:t>
            </a:r>
            <a:r>
              <a:rPr lang="de-AT" dirty="0" err="1">
                <a:solidFill>
                  <a:schemeClr val="bg1">
                    <a:lumMod val="75000"/>
                  </a:schemeClr>
                </a:solidFill>
              </a:rPr>
              <a:t>workload</a:t>
            </a:r>
            <a:r>
              <a:rPr lang="de-AT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AT" dirty="0" err="1">
                <a:solidFill>
                  <a:schemeClr val="bg1">
                    <a:lumMod val="75000"/>
                  </a:schemeClr>
                </a:solidFill>
              </a:rPr>
              <a:t>distribution</a:t>
            </a:r>
            <a:r>
              <a:rPr lang="de-AT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AT" dirty="0" err="1">
                <a:solidFill>
                  <a:schemeClr val="bg1">
                    <a:lumMod val="75000"/>
                  </a:schemeClr>
                </a:solidFill>
              </a:rPr>
              <a:t>scheme</a:t>
            </a:r>
            <a:endParaRPr lang="de-AT" dirty="0">
              <a:solidFill>
                <a:schemeClr val="bg1">
                  <a:lumMod val="75000"/>
                </a:schemeClr>
              </a:solidFill>
            </a:endParaRPr>
          </a:p>
          <a:p>
            <a:endParaRPr lang="de-AT" dirty="0"/>
          </a:p>
          <a:p>
            <a:r>
              <a:rPr lang="de-AT" dirty="0" err="1"/>
              <a:t>Optimize</a:t>
            </a:r>
            <a:r>
              <a:rPr lang="de-AT" dirty="0"/>
              <a:t> </a:t>
            </a:r>
            <a:r>
              <a:rPr lang="de-AT" dirty="0" err="1"/>
              <a:t>vertex</a:t>
            </a:r>
            <a:r>
              <a:rPr lang="de-AT" dirty="0"/>
              <a:t> </a:t>
            </a:r>
            <a:r>
              <a:rPr lang="de-AT" dirty="0" err="1"/>
              <a:t>input</a:t>
            </a:r>
            <a:r>
              <a:rPr lang="de-AT" dirty="0"/>
              <a:t> </a:t>
            </a:r>
            <a:r>
              <a:rPr lang="de-AT" dirty="0" err="1"/>
              <a:t>order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modern GPU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531B51F-D800-4AA3-B15B-9D03BA2A6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8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Mesh </a:t>
            </a:r>
            <a:r>
              <a:rPr lang="de-AT" dirty="0" err="1"/>
              <a:t>Optimization</a:t>
            </a:r>
            <a:r>
              <a:rPr lang="de-AT" dirty="0"/>
              <a:t> </a:t>
            </a:r>
            <a:r>
              <a:rPr lang="de-AT" dirty="0" err="1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19424" cy="4530726"/>
          </a:xfrm>
        </p:spPr>
        <p:txBody>
          <a:bodyPr>
            <a:normAutofit/>
          </a:bodyPr>
          <a:lstStyle/>
          <a:p>
            <a:r>
              <a:rPr lang="de-AT" dirty="0"/>
              <a:t>Greedy algorithm inserts new triangles into batch based on a score function</a:t>
            </a:r>
          </a:p>
          <a:p>
            <a:pPr marL="0" indent="0">
              <a:buNone/>
            </a:pPr>
            <a:endParaRPr lang="de-AT" dirty="0"/>
          </a:p>
          <a:p>
            <a:r>
              <a:rPr lang="de-AT" dirty="0"/>
              <a:t>Score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each</a:t>
            </a:r>
            <a:r>
              <a:rPr lang="de-AT" dirty="0"/>
              <a:t> </a:t>
            </a:r>
            <a:r>
              <a:rPr lang="de-AT" dirty="0" err="1"/>
              <a:t>triangle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</a:t>
            </a:r>
            <a:r>
              <a:rPr lang="de-AT" dirty="0" err="1"/>
              <a:t>defined</a:t>
            </a:r>
            <a:r>
              <a:rPr lang="de-AT" dirty="0"/>
              <a:t> </a:t>
            </a:r>
            <a:r>
              <a:rPr lang="de-AT" dirty="0" err="1"/>
              <a:t>by</a:t>
            </a:r>
            <a:r>
              <a:rPr lang="de-AT" dirty="0"/>
              <a:t> </a:t>
            </a:r>
            <a:r>
              <a:rPr lang="de-AT" dirty="0" err="1"/>
              <a:t>four</a:t>
            </a:r>
            <a:r>
              <a:rPr lang="de-AT" dirty="0"/>
              <a:t> </a:t>
            </a:r>
            <a:r>
              <a:rPr lang="de-AT" dirty="0" err="1"/>
              <a:t>factors</a:t>
            </a:r>
            <a:r>
              <a:rPr lang="de-AT" dirty="0"/>
              <a:t>:</a:t>
            </a:r>
          </a:p>
          <a:p>
            <a:pPr lvl="1"/>
            <a:endParaRPr lang="de-AT" dirty="0"/>
          </a:p>
          <a:p>
            <a:pPr lvl="1">
              <a:lnSpc>
                <a:spcPct val="50000"/>
              </a:lnSpc>
            </a:pPr>
            <a:r>
              <a:rPr lang="de-AT" b="1" dirty="0"/>
              <a:t>Vertex Reuse</a:t>
            </a:r>
            <a:r>
              <a:rPr lang="de-AT" dirty="0"/>
              <a:t>	: #</a:t>
            </a:r>
            <a:r>
              <a:rPr lang="de-AT" dirty="0" err="1"/>
              <a:t>vertices</a:t>
            </a:r>
            <a:r>
              <a:rPr lang="de-AT" dirty="0"/>
              <a:t> </a:t>
            </a:r>
            <a:r>
              <a:rPr lang="de-AT" dirty="0" err="1"/>
              <a:t>already</a:t>
            </a:r>
            <a:r>
              <a:rPr lang="de-AT" dirty="0"/>
              <a:t> </a:t>
            </a:r>
            <a:r>
              <a:rPr lang="de-AT" dirty="0" err="1"/>
              <a:t>loaded</a:t>
            </a:r>
            <a:r>
              <a:rPr lang="de-AT" dirty="0"/>
              <a:t> and </a:t>
            </a:r>
            <a:r>
              <a:rPr lang="de-AT" dirty="0" err="1"/>
              <a:t>available</a:t>
            </a:r>
            <a:br>
              <a:rPr lang="de-AT" dirty="0"/>
            </a:br>
            <a:endParaRPr lang="de-AT" dirty="0"/>
          </a:p>
          <a:p>
            <a:pPr lvl="1">
              <a:lnSpc>
                <a:spcPct val="50000"/>
              </a:lnSpc>
            </a:pPr>
            <a:r>
              <a:rPr lang="de-AT" b="1" dirty="0"/>
              <a:t>Vertex Valence</a:t>
            </a:r>
            <a:r>
              <a:rPr lang="de-AT" dirty="0"/>
              <a:t>	: #</a:t>
            </a:r>
            <a:r>
              <a:rPr lang="de-AT" dirty="0" err="1"/>
              <a:t>unused</a:t>
            </a:r>
            <a:r>
              <a:rPr lang="de-AT" dirty="0"/>
              <a:t> </a:t>
            </a:r>
            <a:r>
              <a:rPr lang="de-AT" dirty="0" err="1"/>
              <a:t>triangles</a:t>
            </a:r>
            <a:r>
              <a:rPr lang="de-AT" dirty="0"/>
              <a:t> </a:t>
            </a:r>
            <a:r>
              <a:rPr lang="de-AT" dirty="0" err="1"/>
              <a:t>that</a:t>
            </a:r>
            <a:r>
              <a:rPr lang="de-AT" dirty="0"/>
              <a:t> </a:t>
            </a:r>
            <a:r>
              <a:rPr lang="de-AT" dirty="0" err="1"/>
              <a:t>share</a:t>
            </a:r>
            <a:r>
              <a:rPr lang="de-AT" dirty="0"/>
              <a:t> </a:t>
            </a:r>
            <a:r>
              <a:rPr lang="de-AT" dirty="0" err="1"/>
              <a:t>its</a:t>
            </a:r>
            <a:r>
              <a:rPr lang="de-AT" dirty="0"/>
              <a:t> </a:t>
            </a:r>
            <a:r>
              <a:rPr lang="de-AT" dirty="0" err="1"/>
              <a:t>vertices</a:t>
            </a:r>
            <a:br>
              <a:rPr lang="de-AT" dirty="0"/>
            </a:br>
            <a:endParaRPr lang="de-AT" dirty="0"/>
          </a:p>
          <a:p>
            <a:pPr lvl="1">
              <a:lnSpc>
                <a:spcPct val="50000"/>
              </a:lnSpc>
            </a:pPr>
            <a:r>
              <a:rPr lang="de-AT" b="1" dirty="0"/>
              <a:t>Face </a:t>
            </a:r>
            <a:r>
              <a:rPr lang="de-AT" b="1" dirty="0" err="1"/>
              <a:t>Distance</a:t>
            </a:r>
            <a:r>
              <a:rPr lang="de-AT" dirty="0"/>
              <a:t>	: </a:t>
            </a:r>
            <a:r>
              <a:rPr lang="de-AT" dirty="0" err="1"/>
              <a:t>average</a:t>
            </a:r>
            <a:r>
              <a:rPr lang="de-AT" dirty="0"/>
              <a:t> </a:t>
            </a:r>
            <a:r>
              <a:rPr lang="de-AT" dirty="0" err="1"/>
              <a:t>distance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other</a:t>
            </a:r>
            <a:r>
              <a:rPr lang="de-AT" dirty="0"/>
              <a:t> </a:t>
            </a:r>
            <a:r>
              <a:rPr lang="de-AT" dirty="0" err="1"/>
              <a:t>batch</a:t>
            </a:r>
            <a:r>
              <a:rPr lang="de-AT" dirty="0"/>
              <a:t> </a:t>
            </a:r>
            <a:r>
              <a:rPr lang="de-AT" dirty="0" err="1"/>
              <a:t>faces</a:t>
            </a:r>
            <a:br>
              <a:rPr lang="de-AT" dirty="0"/>
            </a:br>
            <a:endParaRPr lang="de-AT" dirty="0"/>
          </a:p>
          <a:p>
            <a:pPr lvl="1">
              <a:lnSpc>
                <a:spcPct val="50000"/>
              </a:lnSpc>
            </a:pPr>
            <a:r>
              <a:rPr lang="de-AT" b="1" dirty="0" err="1"/>
              <a:t>Neighborhood</a:t>
            </a:r>
            <a:r>
              <a:rPr lang="de-AT" dirty="0"/>
              <a:t>	: </a:t>
            </a:r>
            <a:r>
              <a:rPr lang="de-AT" dirty="0" err="1"/>
              <a:t>prefer</a:t>
            </a:r>
            <a:r>
              <a:rPr lang="de-AT" dirty="0"/>
              <a:t> </a:t>
            </a:r>
            <a:r>
              <a:rPr lang="de-AT" dirty="0" err="1"/>
              <a:t>neighbors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existing</a:t>
            </a:r>
            <a:r>
              <a:rPr lang="de-AT" dirty="0"/>
              <a:t> </a:t>
            </a:r>
            <a:r>
              <a:rPr lang="de-AT" dirty="0" err="1"/>
              <a:t>batches</a:t>
            </a:r>
            <a:r>
              <a:rPr lang="de-AT" dirty="0"/>
              <a:t> </a:t>
            </a:r>
          </a:p>
          <a:p>
            <a:endParaRPr lang="de-AT" dirty="0"/>
          </a:p>
          <a:p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8B9969F-294A-4F25-AEAB-A232F5842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609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25BEA-7E48-44C2-A8EE-D0F5844CA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Algorithm</a:t>
            </a:r>
            <a:r>
              <a:rPr lang="de-AT" dirty="0"/>
              <a:t> </a:t>
            </a:r>
            <a:r>
              <a:rPr lang="de-AT" dirty="0" err="1"/>
              <a:t>Overview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420F36-44F8-4150-BF97-F85030491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70553E-0C24-4829-A081-03A1B2C48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75A263-A9FF-467A-8BCA-DC63C73EA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5887FF-4AAC-4334-A125-129C47232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5D21AA5D-A460-48AF-8B94-7A09C0F8480C}"/>
              </a:ext>
            </a:extLst>
          </p:cNvPr>
          <p:cNvSpPr/>
          <p:nvPr/>
        </p:nvSpPr>
        <p:spPr>
          <a:xfrm>
            <a:off x="3502057" y="1690689"/>
            <a:ext cx="2139885" cy="7824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Are </a:t>
            </a:r>
            <a:r>
              <a:rPr lang="de-AT" dirty="0" err="1"/>
              <a:t>there</a:t>
            </a:r>
            <a:r>
              <a:rPr lang="de-AT" dirty="0"/>
              <a:t> </a:t>
            </a:r>
            <a:r>
              <a:rPr lang="de-AT" dirty="0" err="1"/>
              <a:t>any</a:t>
            </a:r>
            <a:r>
              <a:rPr lang="de-AT" dirty="0"/>
              <a:t> </a:t>
            </a:r>
            <a:r>
              <a:rPr lang="de-AT" dirty="0" err="1"/>
              <a:t>triangles</a:t>
            </a:r>
            <a:r>
              <a:rPr lang="de-AT" dirty="0"/>
              <a:t> </a:t>
            </a:r>
            <a:r>
              <a:rPr lang="de-AT" dirty="0" err="1"/>
              <a:t>left</a:t>
            </a:r>
            <a:r>
              <a:rPr lang="de-AT" dirty="0"/>
              <a:t>?</a:t>
            </a:r>
          </a:p>
        </p:txBody>
      </p:sp>
      <p:cxnSp>
        <p:nvCxnSpPr>
          <p:cNvPr id="11" name="Verbinder: gewinkelt 10">
            <a:extLst>
              <a:ext uri="{FF2B5EF4-FFF2-40B4-BE49-F238E27FC236}">
                <a16:creationId xmlns:a16="http://schemas.microsoft.com/office/drawing/2014/main" id="{98A10498-8782-40C9-8A9B-349A4667C60D}"/>
              </a:ext>
            </a:extLst>
          </p:cNvPr>
          <p:cNvCxnSpPr>
            <a:cxnSpLocks/>
            <a:stCxn id="7" idx="2"/>
          </p:cNvCxnSpPr>
          <p:nvPr/>
        </p:nvCxnSpPr>
        <p:spPr>
          <a:xfrm rot="16200000" flipH="1">
            <a:off x="4856450" y="2188664"/>
            <a:ext cx="779132" cy="1348032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81376E44-843C-4D98-A0A7-F2E6744E2624}"/>
              </a:ext>
            </a:extLst>
          </p:cNvPr>
          <p:cNvSpPr/>
          <p:nvPr/>
        </p:nvSpPr>
        <p:spPr>
          <a:xfrm>
            <a:off x="5920033" y="2861034"/>
            <a:ext cx="2139885" cy="7824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err="1"/>
              <a:t>Choose</a:t>
            </a:r>
            <a:r>
              <a:rPr lang="de-AT" dirty="0"/>
              <a:t> </a:t>
            </a:r>
            <a:r>
              <a:rPr lang="de-AT" dirty="0" err="1"/>
              <a:t>triangle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</a:t>
            </a:r>
            <a:r>
              <a:rPr lang="de-AT" dirty="0" err="1"/>
              <a:t>best</a:t>
            </a:r>
            <a:r>
              <a:rPr lang="de-AT" dirty="0"/>
              <a:t> score 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FA3990B6-CBAB-43E3-9399-779FCE98AED0}"/>
              </a:ext>
            </a:extLst>
          </p:cNvPr>
          <p:cNvSpPr/>
          <p:nvPr/>
        </p:nvSpPr>
        <p:spPr>
          <a:xfrm>
            <a:off x="1084082" y="2861033"/>
            <a:ext cx="2139885" cy="7824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err="1"/>
              <a:t>Done</a:t>
            </a:r>
            <a:r>
              <a:rPr lang="de-AT" dirty="0"/>
              <a:t>*</a:t>
            </a:r>
          </a:p>
        </p:txBody>
      </p:sp>
      <p:cxnSp>
        <p:nvCxnSpPr>
          <p:cNvPr id="15" name="Verbinder: gewinkelt 14">
            <a:extLst>
              <a:ext uri="{FF2B5EF4-FFF2-40B4-BE49-F238E27FC236}">
                <a16:creationId xmlns:a16="http://schemas.microsoft.com/office/drawing/2014/main" id="{A94C7E7D-4399-42E2-BD94-DA9AF897D97F}"/>
              </a:ext>
            </a:extLst>
          </p:cNvPr>
          <p:cNvCxnSpPr>
            <a:cxnSpLocks/>
            <a:stCxn id="7" idx="2"/>
            <a:endCxn id="14" idx="3"/>
          </p:cNvCxnSpPr>
          <p:nvPr/>
        </p:nvCxnSpPr>
        <p:spPr>
          <a:xfrm rot="5400000">
            <a:off x="3508418" y="2188664"/>
            <a:ext cx="779132" cy="1348033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131D7D06-6FB4-4B18-A226-D42573B558B7}"/>
              </a:ext>
            </a:extLst>
          </p:cNvPr>
          <p:cNvCxnSpPr/>
          <p:nvPr/>
        </p:nvCxnSpPr>
        <p:spPr>
          <a:xfrm>
            <a:off x="6989975" y="3643458"/>
            <a:ext cx="0" cy="9379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090EC14E-05DD-4008-9A08-6DBBF2CE3F17}"/>
              </a:ext>
            </a:extLst>
          </p:cNvPr>
          <p:cNvSpPr/>
          <p:nvPr/>
        </p:nvSpPr>
        <p:spPr>
          <a:xfrm>
            <a:off x="5920033" y="4596769"/>
            <a:ext cx="2139885" cy="1210142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i="1" dirty="0"/>
              <a:t>Batch </a:t>
            </a:r>
            <a:r>
              <a:rPr lang="de-AT" i="1" dirty="0" err="1"/>
              <a:t>Predictor</a:t>
            </a:r>
            <a:r>
              <a:rPr lang="de-AT" i="1" dirty="0"/>
              <a:t>:</a:t>
            </a:r>
            <a:r>
              <a:rPr lang="de-AT" dirty="0"/>
              <a:t> Can </a:t>
            </a:r>
            <a:r>
              <a:rPr lang="de-AT" dirty="0" err="1"/>
              <a:t>we</a:t>
            </a:r>
            <a:r>
              <a:rPr lang="de-AT" dirty="0"/>
              <a:t> </a:t>
            </a:r>
            <a:r>
              <a:rPr lang="de-AT" dirty="0" err="1"/>
              <a:t>add</a:t>
            </a:r>
            <a:r>
              <a:rPr lang="de-AT" dirty="0"/>
              <a:t> </a:t>
            </a:r>
            <a:r>
              <a:rPr lang="de-AT" dirty="0" err="1"/>
              <a:t>triangle</a:t>
            </a:r>
            <a:r>
              <a:rPr lang="de-AT" dirty="0"/>
              <a:t> </a:t>
            </a:r>
            <a:r>
              <a:rPr lang="de-AT" dirty="0" err="1"/>
              <a:t>without</a:t>
            </a:r>
            <a:r>
              <a:rPr lang="de-AT" dirty="0"/>
              <a:t> </a:t>
            </a:r>
            <a:r>
              <a:rPr lang="de-AT" dirty="0" err="1"/>
              <a:t>exceeding</a:t>
            </a:r>
            <a:r>
              <a:rPr lang="de-AT" dirty="0"/>
              <a:t> </a:t>
            </a:r>
            <a:r>
              <a:rPr lang="de-AT" dirty="0" err="1"/>
              <a:t>limits</a:t>
            </a:r>
            <a:r>
              <a:rPr lang="de-AT" dirty="0"/>
              <a:t>? </a:t>
            </a:r>
          </a:p>
        </p:txBody>
      </p:sp>
      <p:cxnSp>
        <p:nvCxnSpPr>
          <p:cNvPr id="30" name="Verbinder: gewinkelt 29">
            <a:extLst>
              <a:ext uri="{FF2B5EF4-FFF2-40B4-BE49-F238E27FC236}">
                <a16:creationId xmlns:a16="http://schemas.microsoft.com/office/drawing/2014/main" id="{3A98729E-C595-4E8D-AF62-122F7CB41A56}"/>
              </a:ext>
            </a:extLst>
          </p:cNvPr>
          <p:cNvCxnSpPr>
            <a:cxnSpLocks/>
            <a:stCxn id="28" idx="1"/>
            <a:endCxn id="32" idx="3"/>
          </p:cNvCxnSpPr>
          <p:nvPr/>
        </p:nvCxnSpPr>
        <p:spPr>
          <a:xfrm rot="10800000" flipV="1">
            <a:off x="3223967" y="5201839"/>
            <a:ext cx="2696067" cy="583911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92325627-9D9F-46A9-AA1B-592EB35741AC}"/>
              </a:ext>
            </a:extLst>
          </p:cNvPr>
          <p:cNvSpPr/>
          <p:nvPr/>
        </p:nvSpPr>
        <p:spPr>
          <a:xfrm>
            <a:off x="1084081" y="5394538"/>
            <a:ext cx="2139885" cy="7824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End </a:t>
            </a:r>
            <a:r>
              <a:rPr lang="de-AT" dirty="0" err="1"/>
              <a:t>current</a:t>
            </a:r>
            <a:r>
              <a:rPr lang="de-AT" dirty="0"/>
              <a:t> </a:t>
            </a:r>
            <a:r>
              <a:rPr lang="de-AT" dirty="0" err="1"/>
              <a:t>batch</a:t>
            </a:r>
            <a:r>
              <a:rPr lang="de-AT" dirty="0"/>
              <a:t>,</a:t>
            </a:r>
          </a:p>
          <a:p>
            <a:pPr algn="ctr"/>
            <a:r>
              <a:rPr lang="de-AT" dirty="0" err="1"/>
              <a:t>reset</a:t>
            </a:r>
            <a:r>
              <a:rPr lang="de-AT" dirty="0"/>
              <a:t> </a:t>
            </a:r>
            <a:r>
              <a:rPr lang="de-AT" dirty="0" err="1"/>
              <a:t>predictor</a:t>
            </a:r>
            <a:endParaRPr lang="de-AT" dirty="0"/>
          </a:p>
        </p:txBody>
      </p:sp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6661661A-3E52-4505-9F08-238884E4789A}"/>
              </a:ext>
            </a:extLst>
          </p:cNvPr>
          <p:cNvSpPr/>
          <p:nvPr/>
        </p:nvSpPr>
        <p:spPr>
          <a:xfrm>
            <a:off x="1071703" y="4226715"/>
            <a:ext cx="2139885" cy="7824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Add </a:t>
            </a:r>
            <a:r>
              <a:rPr lang="de-AT" dirty="0" err="1"/>
              <a:t>triangle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current</a:t>
            </a:r>
            <a:r>
              <a:rPr lang="de-AT" dirty="0"/>
              <a:t> </a:t>
            </a:r>
            <a:r>
              <a:rPr lang="de-AT" dirty="0" err="1"/>
              <a:t>batch</a:t>
            </a:r>
            <a:endParaRPr lang="de-AT" dirty="0"/>
          </a:p>
        </p:txBody>
      </p:sp>
      <p:cxnSp>
        <p:nvCxnSpPr>
          <p:cNvPr id="35" name="Verbinder: gewinkelt 34">
            <a:extLst>
              <a:ext uri="{FF2B5EF4-FFF2-40B4-BE49-F238E27FC236}">
                <a16:creationId xmlns:a16="http://schemas.microsoft.com/office/drawing/2014/main" id="{5F833C3B-66EB-4D02-BD60-FAD45AEF2895}"/>
              </a:ext>
            </a:extLst>
          </p:cNvPr>
          <p:cNvCxnSpPr>
            <a:cxnSpLocks/>
          </p:cNvCxnSpPr>
          <p:nvPr/>
        </p:nvCxnSpPr>
        <p:spPr>
          <a:xfrm rot="10800000">
            <a:off x="3223965" y="4617928"/>
            <a:ext cx="2696067" cy="583911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Verbinder: gewinkelt 35">
            <a:extLst>
              <a:ext uri="{FF2B5EF4-FFF2-40B4-BE49-F238E27FC236}">
                <a16:creationId xmlns:a16="http://schemas.microsoft.com/office/drawing/2014/main" id="{435D4F48-04D7-44E9-9AEF-777684899C15}"/>
              </a:ext>
            </a:extLst>
          </p:cNvPr>
          <p:cNvCxnSpPr>
            <a:cxnSpLocks/>
            <a:stCxn id="34" idx="1"/>
            <a:endCxn id="7" idx="1"/>
          </p:cNvCxnSpPr>
          <p:nvPr/>
        </p:nvCxnSpPr>
        <p:spPr>
          <a:xfrm rot="10800000" flipH="1">
            <a:off x="1071703" y="2081902"/>
            <a:ext cx="2430354" cy="2536026"/>
          </a:xfrm>
          <a:prstGeom prst="bentConnector3">
            <a:avLst>
              <a:gd name="adj1" fmla="val -26860"/>
            </a:avLst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Verbinder: gewinkelt 40">
            <a:extLst>
              <a:ext uri="{FF2B5EF4-FFF2-40B4-BE49-F238E27FC236}">
                <a16:creationId xmlns:a16="http://schemas.microsoft.com/office/drawing/2014/main" id="{50866A37-13E4-4A92-9481-BD0166D64404}"/>
              </a:ext>
            </a:extLst>
          </p:cNvPr>
          <p:cNvCxnSpPr>
            <a:cxnSpLocks/>
            <a:stCxn id="32" idx="1"/>
          </p:cNvCxnSpPr>
          <p:nvPr/>
        </p:nvCxnSpPr>
        <p:spPr>
          <a:xfrm rot="10800000">
            <a:off x="424207" y="4028857"/>
            <a:ext cx="659875" cy="1756895"/>
          </a:xfrm>
          <a:prstGeom prst="bentConnector2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EEA7CEEC-FECB-46A2-9D99-D6F64763D044}"/>
              </a:ext>
            </a:extLst>
          </p:cNvPr>
          <p:cNvSpPr txBox="1"/>
          <p:nvPr/>
        </p:nvSpPr>
        <p:spPr>
          <a:xfrm>
            <a:off x="4865579" y="2852445"/>
            <a:ext cx="534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i="1" dirty="0"/>
              <a:t>Yes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20FB16F4-8954-41AD-B387-11EB8E706820}"/>
              </a:ext>
            </a:extLst>
          </p:cNvPr>
          <p:cNvSpPr txBox="1"/>
          <p:nvPr/>
        </p:nvSpPr>
        <p:spPr>
          <a:xfrm>
            <a:off x="3791157" y="2831586"/>
            <a:ext cx="514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i="1" dirty="0" err="1"/>
              <a:t>No</a:t>
            </a:r>
            <a:endParaRPr lang="de-AT" sz="2000" i="1" dirty="0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0FC00AA6-12D8-481F-BF11-C412977C3ED7}"/>
              </a:ext>
            </a:extLst>
          </p:cNvPr>
          <p:cNvSpPr txBox="1"/>
          <p:nvPr/>
        </p:nvSpPr>
        <p:spPr>
          <a:xfrm>
            <a:off x="3791156" y="4212095"/>
            <a:ext cx="534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i="1" dirty="0"/>
              <a:t>Yes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262D5975-FC66-4A4C-94AE-B4CCC4693605}"/>
              </a:ext>
            </a:extLst>
          </p:cNvPr>
          <p:cNvSpPr txBox="1"/>
          <p:nvPr/>
        </p:nvSpPr>
        <p:spPr>
          <a:xfrm>
            <a:off x="3792234" y="5384890"/>
            <a:ext cx="514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i="1" dirty="0" err="1"/>
              <a:t>No</a:t>
            </a:r>
            <a:endParaRPr lang="de-AT" sz="2000" i="1" dirty="0"/>
          </a:p>
        </p:txBody>
      </p:sp>
    </p:spTree>
    <p:extLst>
      <p:ext uri="{BB962C8B-B14F-4D97-AF65-F5344CB8AC3E}">
        <p14:creationId xmlns:p14="http://schemas.microsoft.com/office/powerpoint/2010/main" val="306510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8" grpId="0" animBg="1"/>
      <p:bldP spid="32" grpId="0" animBg="1"/>
      <p:bldP spid="34" grpId="0" animBg="1"/>
      <p:bldP spid="44" grpId="0"/>
      <p:bldP spid="46" grpId="0"/>
      <p:bldP spid="47" grpId="0"/>
      <p:bldP spid="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ildergebnis fÃ¼r happy buddha render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9" t="6320" r="30052" b="5972"/>
          <a:stretch/>
        </p:blipFill>
        <p:spPr bwMode="auto">
          <a:xfrm>
            <a:off x="7088456" y="2560705"/>
            <a:ext cx="1702204" cy="327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72770" y="5807631"/>
            <a:ext cx="193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Happy Buddha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Evaluating</a:t>
            </a:r>
            <a:r>
              <a:rPr lang="de-AT" dirty="0"/>
              <a:t> </a:t>
            </a:r>
            <a:r>
              <a:rPr lang="de-AT" dirty="0" err="1"/>
              <a:t>our</a:t>
            </a:r>
            <a:r>
              <a:rPr lang="de-AT" dirty="0"/>
              <a:t>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Used on </a:t>
            </a:r>
            <a:r>
              <a:rPr lang="de-AT" dirty="0" err="1"/>
              <a:t>established</a:t>
            </a:r>
            <a:r>
              <a:rPr lang="de-AT" dirty="0"/>
              <a:t> </a:t>
            </a:r>
            <a:r>
              <a:rPr lang="de-AT" dirty="0" err="1"/>
              <a:t>models</a:t>
            </a:r>
            <a:r>
              <a:rPr lang="de-AT" dirty="0"/>
              <a:t> as </a:t>
            </a:r>
            <a:r>
              <a:rPr lang="de-AT" dirty="0" err="1"/>
              <a:t>well</a:t>
            </a:r>
            <a:r>
              <a:rPr lang="de-AT" dirty="0"/>
              <a:t> </a:t>
            </a:r>
            <a:r>
              <a:rPr lang="de-AT" dirty="0" err="1"/>
              <a:t>as</a:t>
            </a:r>
            <a:br>
              <a:rPr lang="de-AT" dirty="0"/>
            </a:br>
            <a:r>
              <a:rPr lang="de-AT" dirty="0" err="1"/>
              <a:t>triangle</a:t>
            </a:r>
            <a:r>
              <a:rPr lang="de-AT" dirty="0"/>
              <a:t> sets </a:t>
            </a:r>
            <a:r>
              <a:rPr lang="de-AT" dirty="0" err="1"/>
              <a:t>from</a:t>
            </a:r>
            <a:r>
              <a:rPr lang="de-AT" dirty="0"/>
              <a:t> </a:t>
            </a:r>
            <a:r>
              <a:rPr lang="de-AT" dirty="0" err="1"/>
              <a:t>recent</a:t>
            </a:r>
            <a:r>
              <a:rPr lang="de-AT" dirty="0"/>
              <a:t> </a:t>
            </a:r>
            <a:r>
              <a:rPr lang="de-AT" dirty="0" err="1"/>
              <a:t>video</a:t>
            </a:r>
            <a:r>
              <a:rPr lang="de-AT" dirty="0"/>
              <a:t> </a:t>
            </a:r>
            <a:r>
              <a:rPr lang="de-AT" dirty="0" err="1"/>
              <a:t>games</a:t>
            </a:r>
            <a:endParaRPr lang="de-AT" dirty="0"/>
          </a:p>
          <a:p>
            <a:r>
              <a:rPr lang="de-AT" dirty="0" err="1"/>
              <a:t>Compared</a:t>
            </a:r>
            <a:r>
              <a:rPr lang="de-AT" dirty="0"/>
              <a:t> </a:t>
            </a:r>
            <a:r>
              <a:rPr lang="de-AT" dirty="0" err="1"/>
              <a:t>achieved</a:t>
            </a:r>
            <a:r>
              <a:rPr lang="de-AT" dirty="0"/>
              <a:t> ACMR </a:t>
            </a:r>
            <a:r>
              <a:rPr lang="de-AT" dirty="0" err="1"/>
              <a:t>to</a:t>
            </a:r>
            <a:r>
              <a:rPr lang="de-AT" dirty="0"/>
              <a:t> alternatives</a:t>
            </a:r>
            <a:endParaRPr lang="en-US" dirty="0"/>
          </a:p>
          <a:p>
            <a:pPr lvl="1"/>
            <a:endParaRPr lang="de-AT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C4A39EAB-39C7-4F77-B1E0-45E3F09D9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1340" y="5814218"/>
            <a:ext cx="193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Bunny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903" y="3248584"/>
            <a:ext cx="4544193" cy="2556109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sp>
        <p:nvSpPr>
          <p:cNvPr id="12" name="TextBox 11"/>
          <p:cNvSpPr txBox="1"/>
          <p:nvPr/>
        </p:nvSpPr>
        <p:spPr>
          <a:xfrm>
            <a:off x="3499211" y="5814218"/>
            <a:ext cx="193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The Witcher 3 (tw)</a:t>
            </a:r>
            <a:endParaRPr lang="en-US" dirty="0"/>
          </a:p>
        </p:txBody>
      </p:sp>
      <p:pic>
        <p:nvPicPr>
          <p:cNvPr id="1026" name="Picture 2" descr="http://mech.fsv.cvut.cz/~dr/papers/ECT02/img138.gif">
            <a:extLst>
              <a:ext uri="{FF2B5EF4-FFF2-40B4-BE49-F238E27FC236}">
                <a16:creationId xmlns:a16="http://schemas.microsoft.com/office/drawing/2014/main" id="{A771D6D9-E7A2-483D-8A6E-4AF6E5A5B4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31"/>
          <a:stretch/>
        </p:blipFill>
        <p:spPr bwMode="auto">
          <a:xfrm>
            <a:off x="257025" y="3595424"/>
            <a:ext cx="1702204" cy="208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343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95D74E-FD54-43EA-927B-BC589D0AD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Optimizers Performance </a:t>
            </a:r>
            <a:r>
              <a:rPr lang="de-AT" dirty="0" err="1"/>
              <a:t>Nvidia</a:t>
            </a:r>
            <a:endParaRPr lang="de-AT" dirty="0"/>
          </a:p>
        </p:txBody>
      </p: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id="{F5453479-0B45-4A3C-A21A-C4D16F7C09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749548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E78315-D4EB-47E3-914F-B96DE826F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ECC1D8-064C-458A-A435-DF52F5D25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0E96C5-79C0-49D8-9C19-148ACBF9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40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20991" t="52287" r="17928" b="29252"/>
          <a:stretch/>
        </p:blipFill>
        <p:spPr>
          <a:xfrm>
            <a:off x="0" y="3015200"/>
            <a:ext cx="9168714" cy="18099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This year‘s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588B5A20-EF09-40C3-BAAF-91D909CEB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t>3</a:t>
            </a:fld>
            <a:endParaRPr lang="en-US"/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F37462B7-6AFE-4FDA-A23B-CDB27C3D4F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8115" b="38741"/>
          <a:stretch/>
        </p:blipFill>
        <p:spPr>
          <a:xfrm>
            <a:off x="29012" y="3266397"/>
            <a:ext cx="9110663" cy="143895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802008" y="3674227"/>
            <a:ext cx="1556951" cy="69197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768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"/>
    </mc:Choice>
    <mc:Fallback xmlns="">
      <p:transition spd="slow" advTm="5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-0.5342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1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5CC217-9AEE-4228-8444-825DF19E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2E8BF3C3-CBB9-4274-A916-1D2E9CF90B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083019"/>
              </p:ext>
            </p:extLst>
          </p:nvPr>
        </p:nvGraphicFramePr>
        <p:xfrm>
          <a:off x="620261" y="147825"/>
          <a:ext cx="7886700" cy="609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85376">
                  <a:extLst>
                    <a:ext uri="{9D8B030D-6E8A-4147-A177-3AD203B41FA5}">
                      <a16:colId xmlns:a16="http://schemas.microsoft.com/office/drawing/2014/main" val="1705078141"/>
                    </a:ext>
                  </a:extLst>
                </a:gridCol>
                <a:gridCol w="1283515">
                  <a:extLst>
                    <a:ext uri="{9D8B030D-6E8A-4147-A177-3AD203B41FA5}">
                      <a16:colId xmlns:a16="http://schemas.microsoft.com/office/drawing/2014/main" val="3216665246"/>
                    </a:ext>
                  </a:extLst>
                </a:gridCol>
                <a:gridCol w="1300294">
                  <a:extLst>
                    <a:ext uri="{9D8B030D-6E8A-4147-A177-3AD203B41FA5}">
                      <a16:colId xmlns:a16="http://schemas.microsoft.com/office/drawing/2014/main" val="3534910590"/>
                    </a:ext>
                  </a:extLst>
                </a:gridCol>
                <a:gridCol w="1188615">
                  <a:extLst>
                    <a:ext uri="{9D8B030D-6E8A-4147-A177-3AD203B41FA5}">
                      <a16:colId xmlns:a16="http://schemas.microsoft.com/office/drawing/2014/main" val="91010916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80860232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25674183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i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DirectXMesh</a:t>
                      </a:r>
                      <a:endParaRPr lang="de-AT" sz="1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AMD </a:t>
                      </a:r>
                      <a:r>
                        <a:rPr lang="de-AT" sz="1400" i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Tootle</a:t>
                      </a:r>
                      <a:endParaRPr lang="de-AT" sz="1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K-Cache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Ours</a:t>
                      </a:r>
                      <a:endParaRPr lang="de-AT" sz="1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Ideal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29617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err="1"/>
                        <a:t>Sphere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0.81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/>
                        <a:t>0.50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65484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Bunny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0.82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/>
                        <a:t>0.50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16613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Happy Buddha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0.81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/>
                        <a:t>0.50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31875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XYZRGB Dragon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1.07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1.08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1.10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0.82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/>
                        <a:t>0.50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20478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err="1"/>
                        <a:t>Tree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2.07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2.09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2.09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2.06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/>
                        <a:t>2.06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7132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err="1"/>
                        <a:t>AoM</a:t>
                      </a:r>
                      <a:r>
                        <a:rPr lang="de-AT" sz="1400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0.84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/>
                        <a:t>0.60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20901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err="1"/>
                        <a:t>AoM</a:t>
                      </a:r>
                      <a:r>
                        <a:rPr lang="de-AT" sz="1400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0.78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/>
                        <a:t>0.48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29324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Black </a:t>
                      </a:r>
                      <a:r>
                        <a:rPr lang="de-AT" sz="1400" dirty="0" err="1"/>
                        <a:t>Flag</a:t>
                      </a:r>
                      <a:r>
                        <a:rPr lang="de-AT" sz="1400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0.83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/>
                        <a:t>0.59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1254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Black </a:t>
                      </a:r>
                      <a:r>
                        <a:rPr lang="de-AT" sz="1400" dirty="0" err="1"/>
                        <a:t>Flag</a:t>
                      </a:r>
                      <a:r>
                        <a:rPr lang="de-AT" sz="1400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1.27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1.28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1.26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1.24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/>
                        <a:t>1.11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331117"/>
                  </a:ext>
                </a:extLst>
              </a:tr>
              <a:tr h="285584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Deus Ex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0.85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0" dirty="0"/>
                        <a:t>0.89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/>
                        <a:t>0.61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1268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Deus Ex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0.84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/>
                        <a:t>0.62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75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Stone Giant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0.83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/>
                        <a:t>0.53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87053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Stone Giant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0.84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/>
                        <a:t>0.56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76972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Shogun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1.01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0.92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/>
                        <a:t>0.74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26472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Shogun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0.94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/>
                        <a:t>0.74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19922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Tomb Raider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0.87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/>
                        <a:t>0.68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8233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Tomb Raider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0.88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/>
                        <a:t>0.66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99237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The Witcher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0.84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/>
                        <a:t>0.55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81747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The Witcher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1.43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1.41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1.39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1.37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/>
                        <a:t>1.23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859975"/>
                  </a:ext>
                </a:extLst>
              </a:tr>
            </a:tbl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EFAA10-8F2A-4133-B07D-FC029147C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D41FD7-21DD-481B-8E40-A6F6F5EB9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5B5FA7-0DE9-400A-A9CF-BF5488B2B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A4BA875F-4B20-4C91-9977-88A5310202DF}"/>
              </a:ext>
            </a:extLst>
          </p:cNvPr>
          <p:cNvSpPr/>
          <p:nvPr/>
        </p:nvSpPr>
        <p:spPr>
          <a:xfrm>
            <a:off x="221916" y="1095528"/>
            <a:ext cx="360726" cy="2388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ADE72712-0E25-4E23-A4D3-D591CCC7284A}"/>
              </a:ext>
            </a:extLst>
          </p:cNvPr>
          <p:cNvSpPr/>
          <p:nvPr/>
        </p:nvSpPr>
        <p:spPr>
          <a:xfrm>
            <a:off x="221916" y="1388633"/>
            <a:ext cx="360726" cy="2388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1528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95D74E-FD54-43EA-927B-BC589D0AD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Optimizers </a:t>
            </a:r>
            <a:r>
              <a:rPr lang="de-AT"/>
              <a:t>Performance AMD</a:t>
            </a:r>
            <a:endParaRPr lang="de-AT" dirty="0"/>
          </a:p>
        </p:txBody>
      </p: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id="{F5453479-0B45-4A3C-A21A-C4D16F7C09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75563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E78315-D4EB-47E3-914F-B96DE826F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ECC1D8-064C-458A-A435-DF52F5D25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0E96C5-79C0-49D8-9C19-148ACBF9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242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5CC217-9AEE-4228-8444-825DF19E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2E8BF3C3-CBB9-4274-A916-1D2E9CF90B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675395"/>
              </p:ext>
            </p:extLst>
          </p:nvPr>
        </p:nvGraphicFramePr>
        <p:xfrm>
          <a:off x="620261" y="147825"/>
          <a:ext cx="7886700" cy="609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85376">
                  <a:extLst>
                    <a:ext uri="{9D8B030D-6E8A-4147-A177-3AD203B41FA5}">
                      <a16:colId xmlns:a16="http://schemas.microsoft.com/office/drawing/2014/main" val="1705078141"/>
                    </a:ext>
                  </a:extLst>
                </a:gridCol>
                <a:gridCol w="1283515">
                  <a:extLst>
                    <a:ext uri="{9D8B030D-6E8A-4147-A177-3AD203B41FA5}">
                      <a16:colId xmlns:a16="http://schemas.microsoft.com/office/drawing/2014/main" val="3216665246"/>
                    </a:ext>
                  </a:extLst>
                </a:gridCol>
                <a:gridCol w="1300294">
                  <a:extLst>
                    <a:ext uri="{9D8B030D-6E8A-4147-A177-3AD203B41FA5}">
                      <a16:colId xmlns:a16="http://schemas.microsoft.com/office/drawing/2014/main" val="3534910590"/>
                    </a:ext>
                  </a:extLst>
                </a:gridCol>
                <a:gridCol w="1188615">
                  <a:extLst>
                    <a:ext uri="{9D8B030D-6E8A-4147-A177-3AD203B41FA5}">
                      <a16:colId xmlns:a16="http://schemas.microsoft.com/office/drawing/2014/main" val="91010916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80860232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25674183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Test Scene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i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DirectXMesh</a:t>
                      </a:r>
                      <a:endParaRPr lang="de-AT" sz="1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AMD </a:t>
                      </a:r>
                      <a:r>
                        <a:rPr lang="de-AT" sz="1400" i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Tootle</a:t>
                      </a:r>
                      <a:endParaRPr lang="de-AT" sz="1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K-Cache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Ours</a:t>
                      </a:r>
                      <a:endParaRPr lang="de-AT" sz="1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Ideal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29617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err="1"/>
                        <a:t>Sphere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0.66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0" dirty="0"/>
                        <a:t>0.72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/>
                        <a:t>0.50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65484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Bunny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0.68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0" dirty="0"/>
                        <a:t>0.72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/>
                        <a:t>0.50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16613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Happy Buddha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0" dirty="0"/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0.71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0" dirty="0"/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/>
                        <a:t>0.50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31875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XYZRGB Dragon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0.67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0" dirty="0"/>
                        <a:t>0.72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/>
                        <a:t>0.50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20478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err="1"/>
                        <a:t>Tree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2.06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2.07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2.07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2.06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/>
                        <a:t>2.06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7132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err="1"/>
                        <a:t>AoM</a:t>
                      </a:r>
                      <a:r>
                        <a:rPr lang="de-AT" sz="1400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0" dirty="0"/>
                        <a:t>0.77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0.74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0" dirty="0"/>
                        <a:t>0.77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/>
                        <a:t>0.60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20901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err="1"/>
                        <a:t>AoM</a:t>
                      </a:r>
                      <a:r>
                        <a:rPr lang="de-AT" sz="1400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0.68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/>
                        <a:t>0.48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29324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Black </a:t>
                      </a:r>
                      <a:r>
                        <a:rPr lang="de-AT" sz="1400" dirty="0" err="1"/>
                        <a:t>Flag</a:t>
                      </a:r>
                      <a:r>
                        <a:rPr lang="de-AT" sz="1400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0" dirty="0"/>
                        <a:t>0.74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0.73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0" dirty="0"/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/>
                        <a:t>0.59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1254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Black </a:t>
                      </a:r>
                      <a:r>
                        <a:rPr lang="de-AT" sz="1400" dirty="0" err="1"/>
                        <a:t>Flag</a:t>
                      </a:r>
                      <a:r>
                        <a:rPr lang="de-AT" sz="1400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1.19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0" dirty="0"/>
                        <a:t>1.20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1.19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0" dirty="0"/>
                        <a:t>1.20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/>
                        <a:t>1.11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331117"/>
                  </a:ext>
                </a:extLst>
              </a:tr>
              <a:tr h="285584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Deus Ex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0" dirty="0"/>
                        <a:t>0.79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0" dirty="0"/>
                        <a:t>0.82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/>
                        <a:t>0.61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1268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Deus Ex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0" dirty="0"/>
                        <a:t>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0.73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0" dirty="0"/>
                        <a:t>0.74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/>
                        <a:t>0.62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75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Stone Giant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0" dirty="0"/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0.71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0" dirty="0"/>
                        <a:t>0.74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/>
                        <a:t>0.53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87053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Stone Giant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0" dirty="0"/>
                        <a:t>0.77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0.73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0" dirty="0"/>
                        <a:t>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/>
                        <a:t>0.56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76972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Shogun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0" dirty="0"/>
                        <a:t>0.86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0.84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0" dirty="0"/>
                        <a:t>0.84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/>
                        <a:t>0.74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26472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Shogun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0" dirty="0"/>
                        <a:t>0.88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0.85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0" dirty="0"/>
                        <a:t>0.86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/>
                        <a:t>0.74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19922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Tomb Raider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0" dirty="0"/>
                        <a:t>0.81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0.78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0" dirty="0"/>
                        <a:t>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/>
                        <a:t>0.68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8233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Tomb Raider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0" dirty="0"/>
                        <a:t>0.81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0.78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0" dirty="0"/>
                        <a:t>0.79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/>
                        <a:t>0.66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99237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The Witcher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0.72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0.73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0" dirty="0"/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/>
                        <a:t>0.55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81747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The Witcher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1.35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0" dirty="0"/>
                        <a:t>1.33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1.31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0" dirty="0"/>
                        <a:t>1.32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i="1" dirty="0"/>
                        <a:t>1.23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859975"/>
                  </a:ext>
                </a:extLst>
              </a:tr>
            </a:tbl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EFAA10-8F2A-4133-B07D-FC029147C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D41FD7-21DD-481B-8E40-A6F6F5EB9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5B5FA7-0DE9-400A-A9CF-BF5488B2B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187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AMD </a:t>
            </a:r>
            <a:r>
              <a:rPr lang="de-AT" dirty="0" err="1"/>
              <a:t>Results</a:t>
            </a:r>
            <a:r>
              <a:rPr lang="de-AT" dirty="0"/>
              <a:t> Interpretation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49" y="1870077"/>
            <a:ext cx="8410576" cy="4306886"/>
          </a:xfrm>
        </p:spPr>
        <p:txBody>
          <a:bodyPr/>
          <a:lstStyle/>
          <a:p>
            <a:pPr marL="0" indent="0" algn="r">
              <a:buNone/>
            </a:pPr>
            <a:endParaRPr lang="en-US" sz="1600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D882346-971F-41A8-9BE5-8AE10C458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t>33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More modest results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batching</a:t>
            </a:r>
            <a:r>
              <a:rPr lang="de-AT" dirty="0"/>
              <a:t> on AMD cards</a:t>
            </a:r>
          </a:p>
          <a:p>
            <a:endParaRPr lang="de-AT" dirty="0"/>
          </a:p>
          <a:p>
            <a:r>
              <a:rPr lang="de-AT" dirty="0"/>
              <a:t>Multiple </a:t>
            </a:r>
            <a:r>
              <a:rPr lang="de-AT" dirty="0" err="1"/>
              <a:t>reasons</a:t>
            </a:r>
            <a:endParaRPr lang="de-AT" dirty="0"/>
          </a:p>
          <a:p>
            <a:pPr lvl="1"/>
            <a:r>
              <a:rPr lang="de-AT" dirty="0"/>
              <a:t>Overall simpler </a:t>
            </a:r>
            <a:r>
              <a:rPr lang="de-AT" dirty="0" err="1"/>
              <a:t>algorithm</a:t>
            </a:r>
            <a:endParaRPr lang="de-AT" dirty="0"/>
          </a:p>
          <a:p>
            <a:pPr lvl="1"/>
            <a:r>
              <a:rPr lang="de-AT" dirty="0"/>
              <a:t>ASR is much </a:t>
            </a:r>
            <a:r>
              <a:rPr lang="de-AT" dirty="0" err="1"/>
              <a:t>lower</a:t>
            </a:r>
            <a:r>
              <a:rPr lang="de-AT" dirty="0"/>
              <a:t> in </a:t>
            </a:r>
            <a:r>
              <a:rPr lang="de-AT" dirty="0" err="1"/>
              <a:t>general</a:t>
            </a:r>
            <a:endParaRPr lang="de-AT" dirty="0"/>
          </a:p>
          <a:p>
            <a:pPr lvl="1"/>
            <a:r>
              <a:rPr lang="de-AT" dirty="0"/>
              <a:t>Larger </a:t>
            </a:r>
            <a:r>
              <a:rPr lang="de-AT" dirty="0" err="1"/>
              <a:t>batch</a:t>
            </a:r>
            <a:r>
              <a:rPr lang="de-AT" dirty="0"/>
              <a:t> </a:t>
            </a:r>
            <a:r>
              <a:rPr lang="de-AT" dirty="0">
                <a:sym typeface="Wingdings" panose="05000000000000000000" pitchFamily="2" charset="2"/>
              </a:rPr>
              <a:t> </a:t>
            </a:r>
            <a:r>
              <a:rPr lang="de-AT" dirty="0" err="1">
                <a:sym typeface="Wingdings" panose="05000000000000000000" pitchFamily="2" charset="2"/>
              </a:rPr>
              <a:t>closer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to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central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retention</a:t>
            </a:r>
            <a:r>
              <a:rPr lang="de-AT" dirty="0">
                <a:sym typeface="Wingdings" panose="05000000000000000000" pitchFamily="2" charset="2"/>
              </a:rPr>
              <a:t>, </a:t>
            </a:r>
            <a:r>
              <a:rPr lang="de-AT" dirty="0" err="1">
                <a:sym typeface="Wingdings" panose="05000000000000000000" pitchFamily="2" charset="2"/>
              </a:rPr>
              <a:t>less</a:t>
            </a:r>
            <a:r>
              <a:rPr lang="de-AT" dirty="0">
                <a:sym typeface="Wingdings" panose="05000000000000000000" pitchFamily="2" charset="2"/>
              </a:rPr>
              <a:t> benefit</a:t>
            </a:r>
            <a:endParaRPr lang="de-AT" dirty="0"/>
          </a:p>
          <a:p>
            <a:pPr lvl="1"/>
            <a:r>
              <a:rPr lang="de-AT" dirty="0"/>
              <a:t>Batching function incomplete</a:t>
            </a:r>
          </a:p>
          <a:p>
            <a:pPr lvl="1"/>
            <a:r>
              <a:rPr lang="de-AT" dirty="0"/>
              <a:t>Second-tier assignment not </a:t>
            </a:r>
            <a:r>
              <a:rPr lang="de-AT" dirty="0" err="1"/>
              <a:t>yet</a:t>
            </a:r>
            <a:r>
              <a:rPr lang="de-AT" dirty="0"/>
              <a:t> fully understood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827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Fully decipher AMD, Intel </a:t>
            </a:r>
            <a:r>
              <a:rPr lang="de-AT" dirty="0" err="1"/>
              <a:t>batching</a:t>
            </a:r>
            <a:r>
              <a:rPr lang="de-AT" dirty="0"/>
              <a:t> </a:t>
            </a:r>
            <a:r>
              <a:rPr lang="de-AT" dirty="0" err="1"/>
              <a:t>function</a:t>
            </a:r>
            <a:endParaRPr lang="de-AT" dirty="0"/>
          </a:p>
          <a:p>
            <a:endParaRPr lang="de-AT" dirty="0"/>
          </a:p>
          <a:p>
            <a:r>
              <a:rPr lang="de-AT" dirty="0"/>
              <a:t>Tie entire solution into an easy </a:t>
            </a:r>
            <a:r>
              <a:rPr lang="de-AT" dirty="0" err="1"/>
              <a:t>framework</a:t>
            </a:r>
            <a:endParaRPr lang="de-AT" dirty="0"/>
          </a:p>
          <a:p>
            <a:endParaRPr lang="de-AT" dirty="0"/>
          </a:p>
          <a:p>
            <a:r>
              <a:rPr lang="de-AT" dirty="0"/>
              <a:t>Next stop: Tessellation?</a:t>
            </a:r>
            <a:endParaRPr lang="en-US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2977C6E-252D-4A38-A7B8-404039C19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t>34</a:t>
            </a:fld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D1A0405-0B6C-4023-A6BF-32AA33B6A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115" b="38741"/>
          <a:stretch/>
        </p:blipFill>
        <p:spPr>
          <a:xfrm>
            <a:off x="0" y="4552989"/>
            <a:ext cx="9110663" cy="1438955"/>
          </a:xfrm>
          <a:prstGeom prst="rect">
            <a:avLst/>
          </a:prstGeom>
        </p:spPr>
      </p:pic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C0E7C461-8B85-4074-AFE8-9B3CA6072AD1}"/>
              </a:ext>
            </a:extLst>
          </p:cNvPr>
          <p:cNvSpPr/>
          <p:nvPr/>
        </p:nvSpPr>
        <p:spPr>
          <a:xfrm>
            <a:off x="2435437" y="4948421"/>
            <a:ext cx="841164" cy="69197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Questions?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D0465BE-C377-42A8-B563-FA99104B9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04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One decade later...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720E5BE-A762-4FB1-A9AB-ADD785C66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466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Vertex reuse is limited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Can be used for at </a:t>
            </a:r>
            <a:r>
              <a:rPr lang="de-AT" dirty="0" err="1"/>
              <a:t>most</a:t>
            </a:r>
            <a:r>
              <a:rPr lang="de-AT" dirty="0"/>
              <a:t> 96 (</a:t>
            </a:r>
            <a:r>
              <a:rPr lang="de-AT" dirty="0" err="1"/>
              <a:t>Nvidia</a:t>
            </a:r>
            <a:r>
              <a:rPr lang="de-AT" dirty="0"/>
              <a:t>) / 384 (AMD) indices in sequence</a:t>
            </a:r>
          </a:p>
          <a:p>
            <a:endParaRPr lang="de-AT" dirty="0"/>
          </a:p>
          <a:p>
            <a:r>
              <a:rPr lang="de-AT" dirty="0"/>
              <a:t>No plateau – staircase shape continues indefinitely</a:t>
            </a:r>
          </a:p>
          <a:p>
            <a:endParaRPr lang="de-AT" dirty="0"/>
          </a:p>
          <a:p>
            <a:r>
              <a:rPr lang="de-AT" dirty="0"/>
              <a:t>On AMD: reuse length can vary, but caps at 384</a:t>
            </a:r>
          </a:p>
          <a:p>
            <a:endParaRPr lang="de-AT" dirty="0"/>
          </a:p>
          <a:p>
            <a:r>
              <a:rPr lang="de-AT" dirty="0"/>
              <a:t>On Nvidia: consistent for last 4 GPU generations</a:t>
            </a:r>
          </a:p>
          <a:p>
            <a:endParaRPr lang="de-AT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D2D7208-7BA2-468E-91A7-CE61F774A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803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Massively Parallel Vertex Reuse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AT" dirty="0" err="1"/>
                  <a:t>Process</a:t>
                </a:r>
                <a:r>
                  <a:rPr lang="de-AT" dirty="0"/>
                  <a:t> vertex stream in independent </a:t>
                </a:r>
                <a:r>
                  <a:rPr lang="de-AT" dirty="0" err="1"/>
                  <a:t>batches</a:t>
                </a:r>
                <a:r>
                  <a:rPr lang="de-AT" dirty="0"/>
                  <a:t> </a:t>
                </a:r>
                <a:br>
                  <a:rPr lang="de-AT" dirty="0"/>
                </a:br>
                <a:r>
                  <a:rPr lang="de-AT" dirty="0"/>
                  <a:t>(</a:t>
                </a:r>
                <a:r>
                  <a:rPr lang="de-AT" i="1" dirty="0"/>
                  <a:t>cf.</a:t>
                </a:r>
                <a:r>
                  <a:rPr lang="de-AT" dirty="0"/>
                  <a:t> </a:t>
                </a:r>
                <a:r>
                  <a:rPr lang="de-AT" dirty="0" err="1"/>
                  <a:t>Kenzel</a:t>
                </a:r>
                <a:r>
                  <a:rPr lang="de-AT" dirty="0"/>
                  <a:t> et al.)</a:t>
                </a:r>
              </a:p>
              <a:p>
                <a:endParaRPr lang="de-AT" dirty="0"/>
              </a:p>
              <a:p>
                <a:r>
                  <a:rPr lang="de-AT" dirty="0"/>
                  <a:t>Load balancing and concurrent processing </a:t>
                </a:r>
                <a14:m>
                  <m:oMath xmlns:m="http://schemas.openxmlformats.org/officeDocument/2006/math">
                    <m:r>
                      <a:rPr lang="de-A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AT" dirty="0"/>
                  <a:t> reuse</a:t>
                </a:r>
              </a:p>
              <a:p>
                <a:pPr lvl="1"/>
                <a:r>
                  <a:rPr lang="de-AT" dirty="0"/>
                  <a:t>But is reuse obsolete?</a:t>
                </a:r>
              </a:p>
              <a:p>
                <a:pPr lvl="1"/>
                <a:r>
                  <a:rPr lang="de-AT" dirty="0"/>
                  <a:t>Is it still in there?</a:t>
                </a:r>
                <a:br>
                  <a:rPr lang="de-AT" dirty="0"/>
                </a:br>
                <a:endParaRPr lang="de-AT" dirty="0"/>
              </a:p>
              <a:p>
                <a:r>
                  <a:rPr lang="de-AT" dirty="0"/>
                  <a:t>How </a:t>
                </a:r>
                <a:r>
                  <a:rPr lang="de-AT" dirty="0" err="1"/>
                  <a:t>can</a:t>
                </a:r>
                <a:r>
                  <a:rPr lang="de-AT" dirty="0"/>
                  <a:t> </a:t>
                </a:r>
                <a:r>
                  <a:rPr lang="de-AT" dirty="0" err="1"/>
                  <a:t>we</a:t>
                </a:r>
                <a:r>
                  <a:rPr lang="de-AT" dirty="0"/>
                  <a:t> </a:t>
                </a:r>
                <a:r>
                  <a:rPr lang="de-AT" dirty="0" err="1"/>
                  <a:t>know</a:t>
                </a:r>
                <a:r>
                  <a:rPr lang="de-AT" dirty="0"/>
                  <a:t> </a:t>
                </a:r>
                <a:r>
                  <a:rPr lang="de-AT" dirty="0" err="1"/>
                  <a:t>what</a:t>
                </a:r>
                <a:r>
                  <a:rPr lang="de-AT" dirty="0"/>
                  <a:t> </a:t>
                </a:r>
                <a:r>
                  <a:rPr lang="de-AT" dirty="0" err="1"/>
                  <a:t>the</a:t>
                </a:r>
                <a:r>
                  <a:rPr lang="de-AT" dirty="0"/>
                  <a:t> GPU </a:t>
                </a:r>
                <a:r>
                  <a:rPr lang="de-AT" dirty="0" err="1"/>
                  <a:t>is</a:t>
                </a:r>
                <a:r>
                  <a:rPr lang="de-AT" dirty="0"/>
                  <a:t> </a:t>
                </a:r>
                <a:r>
                  <a:rPr lang="de-AT" dirty="0" err="1"/>
                  <a:t>actually</a:t>
                </a:r>
                <a:r>
                  <a:rPr lang="de-AT" dirty="0"/>
                  <a:t> doing?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 r="-38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46D3040-1DC2-4383-BB1A-E6FC37BB8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119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Triangle Meshes as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First idea: triangle strips and fans</a:t>
            </a:r>
            <a:endParaRPr lang="en-US" dirty="0"/>
          </a:p>
          <a:p>
            <a:pPr lvl="1"/>
            <a:r>
              <a:rPr lang="de-AT" dirty="0"/>
              <a:t>Two indices are known</a:t>
            </a:r>
          </a:p>
          <a:p>
            <a:pPr lvl="1"/>
            <a:r>
              <a:rPr lang="de-AT" dirty="0"/>
              <a:t>For every new triangle, only one vertex needs shading</a:t>
            </a:r>
          </a:p>
          <a:p>
            <a:pPr lvl="1"/>
            <a:endParaRPr lang="de-AT" dirty="0"/>
          </a:p>
          <a:p>
            <a:r>
              <a:rPr lang="de-AT" dirty="0"/>
              <a:t>More general: the indexed triangle list</a:t>
            </a:r>
          </a:p>
          <a:p>
            <a:pPr lvl="1"/>
            <a:r>
              <a:rPr lang="de-AT" dirty="0"/>
              <a:t>Replace full info per vertex with index into buffer</a:t>
            </a:r>
          </a:p>
          <a:p>
            <a:pPr lvl="1"/>
            <a:r>
              <a:rPr lang="de-AT" dirty="0"/>
              <a:t>As vertices are reused </a:t>
            </a:r>
            <a:r>
              <a:rPr lang="de-AT" dirty="0">
                <a:sym typeface="Wingdings" panose="05000000000000000000" pitchFamily="2" charset="2"/>
              </a:rPr>
              <a:t> usually e</a:t>
            </a:r>
            <a:r>
              <a:rPr lang="de-AT" dirty="0"/>
              <a:t>asier on memory </a:t>
            </a:r>
          </a:p>
          <a:p>
            <a:pPr lvl="1"/>
            <a:r>
              <a:rPr lang="de-AT" dirty="0"/>
              <a:t>Potentially more frequent reuse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vertices</a:t>
            </a:r>
            <a:endParaRPr lang="de-AT" dirty="0"/>
          </a:p>
          <a:p>
            <a:pPr lvl="1"/>
            <a:r>
              <a:rPr lang="de-AT" dirty="0" err="1"/>
              <a:t>Shaded</a:t>
            </a:r>
            <a:r>
              <a:rPr lang="de-AT" dirty="0"/>
              <a:t> </a:t>
            </a:r>
            <a:r>
              <a:rPr lang="de-AT" dirty="0" err="1"/>
              <a:t>vertices</a:t>
            </a:r>
            <a:r>
              <a:rPr lang="de-AT" dirty="0"/>
              <a:t> per </a:t>
            </a:r>
            <a:r>
              <a:rPr lang="de-AT" dirty="0" err="1"/>
              <a:t>triangle</a:t>
            </a:r>
            <a:r>
              <a:rPr lang="de-AT" dirty="0"/>
              <a:t> </a:t>
            </a:r>
            <a:r>
              <a:rPr lang="de-AT" dirty="0" err="1"/>
              <a:t>can</a:t>
            </a:r>
            <a:r>
              <a:rPr lang="de-AT" dirty="0"/>
              <a:t> </a:t>
            </a:r>
            <a:r>
              <a:rPr lang="de-AT" dirty="0" err="1"/>
              <a:t>be</a:t>
            </a:r>
            <a:r>
              <a:rPr lang="de-AT" dirty="0"/>
              <a:t> </a:t>
            </a:r>
            <a:r>
              <a:rPr lang="de-AT" dirty="0" err="1"/>
              <a:t>much</a:t>
            </a:r>
            <a:r>
              <a:rPr lang="de-AT" dirty="0"/>
              <a:t> </a:t>
            </a:r>
            <a:r>
              <a:rPr lang="de-AT" dirty="0" err="1"/>
              <a:t>lower</a:t>
            </a:r>
            <a:r>
              <a:rPr lang="de-AT" dirty="0"/>
              <a:t> </a:t>
            </a:r>
            <a:r>
              <a:rPr lang="de-AT" dirty="0" err="1"/>
              <a:t>than</a:t>
            </a:r>
            <a:r>
              <a:rPr lang="de-AT" dirty="0"/>
              <a:t> 1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71CD3AA-1F7F-4163-A832-F18333893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99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43E546D3-9C0B-424C-AA06-5B90047A8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7794" y="3691959"/>
            <a:ext cx="4040833" cy="26898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3DA03EE-A6C4-432F-9AC8-CA4EA1081F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1364" y="452449"/>
            <a:ext cx="3588852" cy="2818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Reuse in </a:t>
            </a:r>
            <a:r>
              <a:rPr lang="de-AT" dirty="0" err="1"/>
              <a:t>Triangle</a:t>
            </a:r>
            <a:r>
              <a:rPr lang="de-AT" dirty="0"/>
              <a:t> </a:t>
            </a:r>
            <a:r>
              <a:rPr lang="de-AT" dirty="0" err="1"/>
              <a:t>Meshes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735386"/>
                <a:ext cx="8084154" cy="4492376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de-AT" dirty="0"/>
                  <a:t>Exploit high </a:t>
                </a:r>
                <a:r>
                  <a:rPr lang="de-AT" i="1" dirty="0" err="1"/>
                  <a:t>vertex</a:t>
                </a:r>
                <a:r>
                  <a:rPr lang="de-AT" i="1" dirty="0"/>
                  <a:t> </a:t>
                </a:r>
                <a:r>
                  <a:rPr lang="de-AT" i="1" dirty="0" err="1"/>
                  <a:t>valence</a:t>
                </a:r>
                <a:endParaRPr lang="de-AT" i="1" dirty="0"/>
              </a:p>
              <a:p>
                <a:pPr>
                  <a:spcBef>
                    <a:spcPts val="0"/>
                  </a:spcBef>
                </a:pPr>
                <a:endParaRPr lang="de-AT" i="1" dirty="0"/>
              </a:p>
              <a:p>
                <a:pPr>
                  <a:spcBef>
                    <a:spcPts val="0"/>
                  </a:spcBef>
                </a:pPr>
                <a:r>
                  <a:rPr lang="de-AT" dirty="0"/>
                  <a:t>Ex.: </a:t>
                </a:r>
                <a:r>
                  <a:rPr lang="de-AT" dirty="0" err="1"/>
                  <a:t>Triangle</a:t>
                </a:r>
                <a:r>
                  <a:rPr lang="de-AT" dirty="0"/>
                  <a:t> </a:t>
                </a:r>
                <a:r>
                  <a:rPr lang="de-AT" dirty="0" err="1"/>
                  <a:t>strips</a:t>
                </a:r>
                <a:r>
                  <a:rPr lang="de-AT" dirty="0"/>
                  <a:t>, </a:t>
                </a:r>
                <a:r>
                  <a:rPr lang="de-AT" dirty="0" err="1"/>
                  <a:t>fans</a:t>
                </a:r>
                <a:r>
                  <a:rPr lang="de-AT" dirty="0"/>
                  <a:t>…</a:t>
                </a:r>
              </a:p>
              <a:p>
                <a:pPr>
                  <a:lnSpc>
                    <a:spcPct val="70000"/>
                  </a:lnSpc>
                  <a:spcBef>
                    <a:spcPts val="0"/>
                  </a:spcBef>
                </a:pPr>
                <a:endParaRPr lang="de-AT" dirty="0"/>
              </a:p>
              <a:p>
                <a:pPr>
                  <a:spcBef>
                    <a:spcPts val="0"/>
                  </a:spcBef>
                </a:pPr>
                <a:r>
                  <a:rPr lang="de-AT" dirty="0"/>
                  <a:t>Index </a:t>
                </a:r>
                <a:r>
                  <a:rPr lang="de-AT" dirty="0" err="1"/>
                  <a:t>list</a:t>
                </a:r>
                <a:r>
                  <a:rPr lang="de-AT" dirty="0"/>
                  <a:t> </a:t>
                </a:r>
                <a:r>
                  <a:rPr lang="de-AT" dirty="0" err="1"/>
                  <a:t>can</a:t>
                </a:r>
                <a:r>
                  <a:rPr lang="de-AT" dirty="0"/>
                  <a:t> </a:t>
                </a:r>
                <a:r>
                  <a:rPr lang="de-AT" dirty="0" err="1"/>
                  <a:t>cause</a:t>
                </a:r>
                <a:r>
                  <a:rPr lang="de-AT" dirty="0"/>
                  <a:t> </a:t>
                </a:r>
                <a14:m>
                  <m:oMath xmlns:m="http://schemas.openxmlformats.org/officeDocument/2006/math">
                    <m:r>
                      <a:rPr lang="de-A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de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1.0</m:t>
                    </m:r>
                    <m:r>
                      <a:rPr lang="de-A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AT" dirty="0"/>
                  <a:t>shaded </a:t>
                </a:r>
                <a:r>
                  <a:rPr lang="de-AT" dirty="0" err="1"/>
                  <a:t>vertex</a:t>
                </a:r>
                <a:r>
                  <a:rPr lang="de-AT" dirty="0"/>
                  <a:t> per </a:t>
                </a:r>
                <a:r>
                  <a:rPr lang="de-AT" dirty="0" err="1"/>
                  <a:t>triangle</a:t>
                </a:r>
                <a:endParaRPr lang="de-A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735386"/>
                <a:ext cx="8084154" cy="4492376"/>
              </a:xfrm>
              <a:blipFill>
                <a:blip r:embed="rId7"/>
                <a:stretch>
                  <a:fillRect l="-1357" t="-2307" r="-128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5ADDC49-9732-46E7-ABC7-5F25378E6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t>4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53052" y="2335544"/>
            <a:ext cx="156519" cy="140043"/>
          </a:xfrm>
          <a:prstGeom prst="rect">
            <a:avLst/>
          </a:prstGeom>
          <a:noFill/>
          <a:ln w="5715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34013" y="4744448"/>
            <a:ext cx="255373" cy="523220"/>
          </a:xfrm>
          <a:prstGeom prst="rect">
            <a:avLst/>
          </a:prstGeom>
          <a:noFill/>
          <a:effectLst>
            <a:outerShdw blurRad="50800" dist="38100" dir="30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8206" y="4197085"/>
            <a:ext cx="255373" cy="523220"/>
          </a:xfrm>
          <a:prstGeom prst="rect">
            <a:avLst/>
          </a:prstGeom>
          <a:noFill/>
          <a:effectLst>
            <a:outerShdw blurRad="50800" dist="38100" dir="30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87363" y="4133839"/>
            <a:ext cx="255373" cy="523220"/>
          </a:xfrm>
          <a:prstGeom prst="rect">
            <a:avLst/>
          </a:prstGeom>
          <a:noFill/>
          <a:effectLst>
            <a:outerShdw blurRad="50800" dist="38100" dir="30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95801" y="4328296"/>
            <a:ext cx="255373" cy="523220"/>
          </a:xfrm>
          <a:prstGeom prst="rect">
            <a:avLst/>
          </a:prstGeom>
          <a:noFill/>
          <a:effectLst>
            <a:outerShdw blurRad="50800" dist="38100" dir="30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96067" y="4778432"/>
            <a:ext cx="255373" cy="523220"/>
          </a:xfrm>
          <a:prstGeom prst="rect">
            <a:avLst/>
          </a:prstGeom>
          <a:noFill/>
          <a:effectLst>
            <a:outerShdw blurRad="50800" dist="38100" dir="30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90321" y="5194466"/>
            <a:ext cx="255373" cy="523220"/>
          </a:xfrm>
          <a:prstGeom prst="rect">
            <a:avLst/>
          </a:prstGeom>
          <a:noFill/>
          <a:effectLst>
            <a:outerShdw blurRad="50800" dist="38100" dir="30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6886" y="5258273"/>
            <a:ext cx="255373" cy="523220"/>
          </a:xfrm>
          <a:prstGeom prst="rect">
            <a:avLst/>
          </a:prstGeom>
          <a:noFill/>
          <a:effectLst>
            <a:outerShdw blurRad="50800" dist="38100" dir="30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Donut 18"/>
          <p:cNvSpPr/>
          <p:nvPr/>
        </p:nvSpPr>
        <p:spPr>
          <a:xfrm>
            <a:off x="5968299" y="4685602"/>
            <a:ext cx="252030" cy="244167"/>
          </a:xfrm>
          <a:prstGeom prst="donut">
            <a:avLst>
              <a:gd name="adj" fmla="val 35002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  <a:effectLst>
            <a:outerShdw blurRad="63500" sx="102000" sy="102000" algn="ctr" rotWithShape="0">
              <a:srgbClr val="FF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3D324DFB-5DB8-4F88-9624-1C8B5C5207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904" y="3698276"/>
            <a:ext cx="4079696" cy="26835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444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9"/>
    </mc:Choice>
    <mc:Fallback xmlns="">
      <p:transition spd="slow" advTm="50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Optimizer </a:t>
            </a:r>
            <a:r>
              <a:rPr lang="de-AT" dirty="0" err="1"/>
              <a:t>Algorihm</a:t>
            </a:r>
            <a:r>
              <a:rPr lang="de-AT" dirty="0"/>
              <a:t> </a:t>
            </a:r>
            <a:r>
              <a:rPr lang="de-AT" dirty="0" err="1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AT" dirty="0" err="1"/>
              <a:t>Continue</a:t>
            </a:r>
            <a:r>
              <a:rPr lang="de-AT" dirty="0"/>
              <a:t> forming batches until no indices remain</a:t>
            </a:r>
          </a:p>
          <a:p>
            <a:pPr marL="514350" indent="-514350">
              <a:buFont typeface="+mj-lt"/>
              <a:buAutoNum type="arabicPeriod"/>
            </a:pPr>
            <a:endParaRPr lang="de-AT" dirty="0"/>
          </a:p>
          <a:p>
            <a:pPr marL="514350" indent="-514350">
              <a:buFont typeface="+mj-lt"/>
              <a:buAutoNum type="arabicPeriod"/>
            </a:pPr>
            <a:r>
              <a:rPr lang="de-AT" dirty="0" err="1"/>
              <a:t>Choose</a:t>
            </a:r>
            <a:r>
              <a:rPr lang="de-AT" dirty="0"/>
              <a:t> triangle with best score and add to batch</a:t>
            </a:r>
          </a:p>
          <a:p>
            <a:pPr marL="514350" indent="-514350">
              <a:buFont typeface="+mj-lt"/>
              <a:buAutoNum type="arabicPeriod"/>
            </a:pPr>
            <a:endParaRPr lang="de-AT" dirty="0"/>
          </a:p>
          <a:p>
            <a:pPr marL="514350" indent="-514350">
              <a:buFont typeface="+mj-lt"/>
              <a:buAutoNum type="arabicPeriod"/>
            </a:pPr>
            <a:r>
              <a:rPr lang="de-AT" dirty="0" err="1"/>
              <a:t>If</a:t>
            </a:r>
            <a:r>
              <a:rPr lang="de-AT" dirty="0"/>
              <a:t> predictor detects overflow, start new batch</a:t>
            </a:r>
          </a:p>
          <a:p>
            <a:pPr marL="514350" indent="-514350">
              <a:buFont typeface="+mj-lt"/>
              <a:buAutoNum type="arabicPeriod"/>
            </a:pPr>
            <a:endParaRPr lang="de-AT" dirty="0"/>
          </a:p>
          <a:p>
            <a:pPr marL="514350" indent="-514350">
              <a:buFont typeface="+mj-lt"/>
              <a:buAutoNum type="arabicPeriod"/>
            </a:pPr>
            <a:r>
              <a:rPr lang="de-AT" dirty="0"/>
              <a:t>On </a:t>
            </a:r>
            <a:r>
              <a:rPr lang="de-AT" b="1" dirty="0" err="1"/>
              <a:t>Nvidia</a:t>
            </a:r>
            <a:r>
              <a:rPr lang="de-AT" dirty="0"/>
              <a:t>, post-</a:t>
            </a:r>
            <a:r>
              <a:rPr lang="de-AT" dirty="0" err="1"/>
              <a:t>process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remove</a:t>
            </a:r>
            <a:r>
              <a:rPr lang="de-AT" dirty="0"/>
              <a:t> </a:t>
            </a:r>
            <a:r>
              <a:rPr lang="de-AT" dirty="0" err="1"/>
              <a:t>boundaries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ECFAD65-003B-4541-8413-FAB714678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655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Our</a:t>
            </a:r>
            <a:r>
              <a:rPr lang="de-AT" dirty="0"/>
              <a:t> Batch-</a:t>
            </a:r>
            <a:r>
              <a:rPr lang="de-AT" dirty="0" err="1"/>
              <a:t>based</a:t>
            </a:r>
            <a:r>
              <a:rPr lang="de-AT" dirty="0"/>
              <a:t> </a:t>
            </a:r>
            <a:r>
              <a:rPr lang="de-AT" dirty="0" err="1"/>
              <a:t>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086725" cy="4351338"/>
          </a:xfrm>
        </p:spPr>
        <p:txBody>
          <a:bodyPr/>
          <a:lstStyle/>
          <a:p>
            <a:r>
              <a:rPr lang="de-AT" dirty="0"/>
              <a:t>Score </a:t>
            </a:r>
            <a:r>
              <a:rPr lang="de-AT" dirty="0" err="1"/>
              <a:t>for</a:t>
            </a:r>
            <a:r>
              <a:rPr lang="de-AT" dirty="0"/>
              <a:t> each triangle is defined by four factors:</a:t>
            </a:r>
          </a:p>
          <a:p>
            <a:pPr lvl="1"/>
            <a:r>
              <a:rPr lang="de-AT" b="1" dirty="0"/>
              <a:t>Vertex Reuse</a:t>
            </a:r>
            <a:r>
              <a:rPr lang="de-AT" dirty="0"/>
              <a:t>	: #</a:t>
            </a:r>
            <a:r>
              <a:rPr lang="de-AT" dirty="0" err="1"/>
              <a:t>vertices</a:t>
            </a:r>
            <a:r>
              <a:rPr lang="de-AT" dirty="0"/>
              <a:t> </a:t>
            </a:r>
            <a:r>
              <a:rPr lang="de-AT" dirty="0" err="1"/>
              <a:t>already</a:t>
            </a:r>
            <a:r>
              <a:rPr lang="de-AT" dirty="0"/>
              <a:t> </a:t>
            </a:r>
            <a:r>
              <a:rPr lang="de-AT" dirty="0" err="1"/>
              <a:t>loaded</a:t>
            </a:r>
            <a:r>
              <a:rPr lang="de-AT" dirty="0"/>
              <a:t> and </a:t>
            </a:r>
            <a:r>
              <a:rPr lang="de-AT" dirty="0" err="1"/>
              <a:t>available</a:t>
            </a:r>
            <a:endParaRPr lang="de-AT" dirty="0"/>
          </a:p>
          <a:p>
            <a:pPr lvl="1"/>
            <a:r>
              <a:rPr lang="de-AT" b="1" dirty="0"/>
              <a:t>Vertex Valence</a:t>
            </a:r>
            <a:r>
              <a:rPr lang="de-AT" dirty="0"/>
              <a:t>	: #</a:t>
            </a:r>
            <a:r>
              <a:rPr lang="de-AT" dirty="0" err="1"/>
              <a:t>unused</a:t>
            </a:r>
            <a:r>
              <a:rPr lang="de-AT" dirty="0"/>
              <a:t> </a:t>
            </a:r>
            <a:r>
              <a:rPr lang="de-AT" dirty="0" err="1"/>
              <a:t>triangles</a:t>
            </a:r>
            <a:r>
              <a:rPr lang="de-AT" dirty="0"/>
              <a:t> </a:t>
            </a:r>
            <a:r>
              <a:rPr lang="de-AT" dirty="0" err="1"/>
              <a:t>that</a:t>
            </a:r>
            <a:r>
              <a:rPr lang="de-AT" dirty="0"/>
              <a:t> </a:t>
            </a:r>
            <a:r>
              <a:rPr lang="de-AT" dirty="0" err="1"/>
              <a:t>share</a:t>
            </a:r>
            <a:r>
              <a:rPr lang="de-AT" dirty="0"/>
              <a:t> </a:t>
            </a:r>
            <a:r>
              <a:rPr lang="de-AT" dirty="0" err="1"/>
              <a:t>its</a:t>
            </a:r>
            <a:r>
              <a:rPr lang="de-AT" dirty="0"/>
              <a:t> </a:t>
            </a:r>
            <a:r>
              <a:rPr lang="de-AT" dirty="0" err="1"/>
              <a:t>vertices</a:t>
            </a:r>
            <a:endParaRPr lang="de-AT" dirty="0"/>
          </a:p>
          <a:p>
            <a:pPr lvl="1"/>
            <a:r>
              <a:rPr lang="de-AT" b="1" dirty="0"/>
              <a:t>Face </a:t>
            </a:r>
            <a:r>
              <a:rPr lang="de-AT" b="1" dirty="0" err="1"/>
              <a:t>Distance</a:t>
            </a:r>
            <a:r>
              <a:rPr lang="de-AT" dirty="0"/>
              <a:t>	: </a:t>
            </a:r>
            <a:r>
              <a:rPr lang="de-AT" dirty="0" err="1"/>
              <a:t>average</a:t>
            </a:r>
            <a:r>
              <a:rPr lang="de-AT" dirty="0"/>
              <a:t> distance to </a:t>
            </a:r>
            <a:r>
              <a:rPr lang="de-AT" dirty="0" err="1"/>
              <a:t>other</a:t>
            </a:r>
            <a:r>
              <a:rPr lang="de-AT" dirty="0"/>
              <a:t> </a:t>
            </a:r>
            <a:r>
              <a:rPr lang="de-AT" dirty="0" err="1"/>
              <a:t>batch</a:t>
            </a:r>
            <a:r>
              <a:rPr lang="de-AT" dirty="0"/>
              <a:t> </a:t>
            </a:r>
            <a:r>
              <a:rPr lang="de-AT" dirty="0" err="1"/>
              <a:t>faces</a:t>
            </a:r>
            <a:endParaRPr lang="de-AT" dirty="0"/>
          </a:p>
          <a:p>
            <a:pPr lvl="1"/>
            <a:r>
              <a:rPr lang="de-AT" b="1" dirty="0" err="1"/>
              <a:t>Neighborhood</a:t>
            </a:r>
            <a:r>
              <a:rPr lang="de-AT" dirty="0"/>
              <a:t>	: </a:t>
            </a:r>
            <a:r>
              <a:rPr lang="de-AT" dirty="0" err="1"/>
              <a:t>prefer</a:t>
            </a:r>
            <a:r>
              <a:rPr lang="de-AT" dirty="0"/>
              <a:t> </a:t>
            </a:r>
            <a:r>
              <a:rPr lang="de-AT" dirty="0" err="1"/>
              <a:t>neighbors</a:t>
            </a:r>
            <a:r>
              <a:rPr lang="de-AT" dirty="0"/>
              <a:t> </a:t>
            </a:r>
          </a:p>
          <a:p>
            <a:pPr lvl="1"/>
            <a:endParaRPr lang="de-AT" dirty="0"/>
          </a:p>
          <a:p>
            <a:r>
              <a:rPr lang="de-AT" dirty="0" err="1"/>
              <a:t>We</a:t>
            </a:r>
            <a:r>
              <a:rPr lang="de-AT" dirty="0"/>
              <a:t> </a:t>
            </a:r>
            <a:r>
              <a:rPr lang="de-AT" dirty="0" err="1"/>
              <a:t>weight</a:t>
            </a:r>
            <a:r>
              <a:rPr lang="de-AT" dirty="0"/>
              <a:t> each factor with </a:t>
            </a:r>
            <a:r>
              <a:rPr lang="de-AT" dirty="0" err="1"/>
              <a:t>appropriate</a:t>
            </a:r>
            <a:r>
              <a:rPr lang="de-AT" dirty="0"/>
              <a:t> </a:t>
            </a:r>
            <a:r>
              <a:rPr lang="de-AT" dirty="0" err="1"/>
              <a:t>coefficients</a:t>
            </a: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9E57974-BE72-4084-89E9-FA686099C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175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Optimizing</a:t>
            </a:r>
            <a:r>
              <a:rPr lang="de-AT" dirty="0"/>
              <a:t> Vertex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Based on our findings, we define an optimization algorithm that takes batching into account</a:t>
            </a:r>
          </a:p>
          <a:p>
            <a:endParaRPr lang="de-AT" dirty="0"/>
          </a:p>
          <a:p>
            <a:r>
              <a:rPr lang="de-AT" dirty="0"/>
              <a:t>Uses an abstract </a:t>
            </a:r>
            <a:r>
              <a:rPr lang="de-AT" b="1" dirty="0"/>
              <a:t>batch predictor </a:t>
            </a:r>
            <a:r>
              <a:rPr lang="de-AT" dirty="0" err="1"/>
              <a:t>class</a:t>
            </a:r>
            <a:r>
              <a:rPr lang="de-AT" dirty="0"/>
              <a:t> (</a:t>
            </a:r>
            <a:r>
              <a:rPr lang="de-AT" dirty="0" err="1"/>
              <a:t>implementation</a:t>
            </a:r>
            <a:r>
              <a:rPr lang="de-AT" dirty="0"/>
              <a:t> differs depending on vendor)</a:t>
            </a:r>
          </a:p>
          <a:p>
            <a:endParaRPr lang="de-AT" dirty="0"/>
          </a:p>
          <a:p>
            <a:r>
              <a:rPr lang="de-AT" dirty="0"/>
              <a:t>Suggests new order for indices to achieve high reuse within actual batches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0C1037C-0CB1-4BD5-9E01-47CA68598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075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Nvidia Batching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486110"/>
            <a:ext cx="7886700" cy="1690852"/>
          </a:xfrm>
        </p:spPr>
        <p:txBody>
          <a:bodyPr>
            <a:normAutofit/>
          </a:bodyPr>
          <a:lstStyle/>
          <a:p>
            <a:r>
              <a:rPr lang="de-AT" dirty="0"/>
              <a:t>Batch limitation on input (96) and shader calls (32) </a:t>
            </a:r>
          </a:p>
          <a:p>
            <a:r>
              <a:rPr lang="de-AT" dirty="0"/>
              <a:t>If one of these constraints is violated </a:t>
            </a:r>
            <a:r>
              <a:rPr lang="de-AT" dirty="0">
                <a:sym typeface="Wingdings" panose="05000000000000000000" pitchFamily="2" charset="2"/>
              </a:rPr>
              <a:t> new batch</a:t>
            </a:r>
            <a:endParaRPr lang="de-AT" dirty="0"/>
          </a:p>
          <a:p>
            <a:r>
              <a:rPr lang="de-AT" dirty="0"/>
              <a:t>Shaded vertices can be remembered </a:t>
            </a:r>
          </a:p>
        </p:txBody>
      </p:sp>
      <p:sp>
        <p:nvSpPr>
          <p:cNvPr id="21" name="Datumsplatzhalter 20">
            <a:extLst>
              <a:ext uri="{FF2B5EF4-FFF2-40B4-BE49-F238E27FC236}">
                <a16:creationId xmlns:a16="http://schemas.microsoft.com/office/drawing/2014/main" id="{226BE57B-5E8D-42C2-90CD-6422695A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t>43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9125" y="3099265"/>
            <a:ext cx="820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/>
              <a:t>Shader calls</a:t>
            </a:r>
            <a:r>
              <a:rPr lang="de-AT" sz="2400" dirty="0"/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704850" y="2270128"/>
            <a:ext cx="609600" cy="5873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>
                <a:solidFill>
                  <a:schemeClr val="tx1"/>
                </a:solidFill>
              </a:rPr>
              <a:t>0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4450" y="2270128"/>
            <a:ext cx="609600" cy="5873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>
                <a:solidFill>
                  <a:schemeClr val="tx1"/>
                </a:solidFill>
              </a:rPr>
              <a:t>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24050" y="2270128"/>
            <a:ext cx="609600" cy="5873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33650" y="2270128"/>
            <a:ext cx="609600" cy="5873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52850" y="2270128"/>
            <a:ext cx="609600" cy="5873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>
                <a:solidFill>
                  <a:schemeClr val="tx1"/>
                </a:solidFill>
              </a:rPr>
              <a:t>4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43250" y="2270128"/>
            <a:ext cx="609600" cy="5873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62450" y="2270128"/>
            <a:ext cx="609600" cy="5873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>
                <a:solidFill>
                  <a:schemeClr val="tx1"/>
                </a:solidFill>
              </a:rPr>
              <a:t>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72050" y="2270128"/>
            <a:ext cx="609600" cy="5873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>
                <a:solidFill>
                  <a:schemeClr val="tx1"/>
                </a:solidFill>
              </a:rPr>
              <a:t>5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81650" y="2271717"/>
            <a:ext cx="609600" cy="5873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91250" y="2270128"/>
            <a:ext cx="609600" cy="5873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>
                <a:solidFill>
                  <a:schemeClr val="tx1"/>
                </a:solidFill>
              </a:rPr>
              <a:t>6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00850" y="2270128"/>
            <a:ext cx="609600" cy="5873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>
                <a:solidFill>
                  <a:schemeClr val="tx1"/>
                </a:solidFill>
              </a:rPr>
              <a:t>7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10450" y="2270128"/>
            <a:ext cx="609600" cy="5873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>
                <a:solidFill>
                  <a:schemeClr val="tx1"/>
                </a:solidFill>
              </a:rPr>
              <a:t>5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20050" y="2270128"/>
            <a:ext cx="609600" cy="5873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>
                <a:solidFill>
                  <a:schemeClr val="tx1"/>
                </a:solidFill>
              </a:rPr>
              <a:t>...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4850" y="2270128"/>
            <a:ext cx="609600" cy="5873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9124" y="1460651"/>
            <a:ext cx="820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/>
              <a:t>Input</a:t>
            </a:r>
            <a:r>
              <a:rPr lang="de-AT" sz="2400" dirty="0"/>
              <a:t>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04850" y="3667044"/>
            <a:ext cx="609600" cy="5873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>
                <a:solidFill>
                  <a:schemeClr val="tx1"/>
                </a:solidFill>
              </a:rPr>
              <a:t>0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14450" y="3667044"/>
            <a:ext cx="609600" cy="5873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>
                <a:solidFill>
                  <a:schemeClr val="tx1"/>
                </a:solidFill>
              </a:rPr>
              <a:t>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24050" y="3667044"/>
            <a:ext cx="609600" cy="5873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33650" y="3667044"/>
            <a:ext cx="609600" cy="5873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52850" y="3667044"/>
            <a:ext cx="609600" cy="5873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>
                <a:solidFill>
                  <a:schemeClr val="tx1"/>
                </a:solidFill>
              </a:rPr>
              <a:t>5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43250" y="3667044"/>
            <a:ext cx="609600" cy="5873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>
                <a:solidFill>
                  <a:schemeClr val="tx1"/>
                </a:solidFill>
              </a:rPr>
              <a:t>4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62450" y="3667044"/>
            <a:ext cx="609600" cy="5873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>
                <a:solidFill>
                  <a:schemeClr val="tx1"/>
                </a:solidFill>
              </a:rPr>
              <a:t>6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72050" y="3667044"/>
            <a:ext cx="609600" cy="5873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>
                <a:solidFill>
                  <a:schemeClr val="tx1"/>
                </a:solidFill>
              </a:rPr>
              <a:t>7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6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06771 -0.00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71 -0.00023 L 0.13264 -0.0006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64 -0.00069 L 0.2 -0.0006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-0.00069 L 0.26666 -0.0006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66 -0.00069 L 0.80052 -0.0002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8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The GPU Hardware Pipeline (simplified)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BBD9C84-E397-4D0F-8E0E-C99FB26DC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0991" t="52287" r="17928" b="29252"/>
          <a:stretch/>
        </p:blipFill>
        <p:spPr>
          <a:xfrm>
            <a:off x="0" y="3006811"/>
            <a:ext cx="9168714" cy="18099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E967AA5-6F01-4797-9EE6-D8E5EFFC06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115" b="38741"/>
          <a:stretch/>
        </p:blipFill>
        <p:spPr>
          <a:xfrm>
            <a:off x="-25649" y="3266397"/>
            <a:ext cx="9110663" cy="143895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743285" y="3665838"/>
            <a:ext cx="1556951" cy="69197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7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Indexed Triangle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193059"/>
            <a:ext cx="7886700" cy="1983903"/>
          </a:xfrm>
        </p:spPr>
        <p:txBody>
          <a:bodyPr>
            <a:normAutofit/>
          </a:bodyPr>
          <a:lstStyle/>
          <a:p>
            <a:r>
              <a:rPr lang="de-AT" dirty="0"/>
              <a:t>Idea: Introduce specific hardware module for GPU to remember recently used indices</a:t>
            </a:r>
          </a:p>
          <a:p>
            <a:endParaRPr lang="de-AT" dirty="0"/>
          </a:p>
          <a:p>
            <a:r>
              <a:rPr lang="de-AT" dirty="0"/>
              <a:t>Solution: The post-transform cache</a:t>
            </a:r>
            <a:endParaRPr lang="en-US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E0F372A8-235D-4EBA-9035-807694FA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t>45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30876" y="3217138"/>
            <a:ext cx="2098074" cy="5931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chemeClr val="tx1"/>
                </a:solidFill>
              </a:rPr>
              <a:t>Vertex </a:t>
            </a:r>
            <a:r>
              <a:rPr lang="de-AT" sz="1600" dirty="0">
                <a:solidFill>
                  <a:srgbClr val="FF0000"/>
                </a:solidFill>
              </a:rPr>
              <a:t>0</a:t>
            </a:r>
            <a:r>
              <a:rPr lang="de-AT" sz="1600" dirty="0">
                <a:solidFill>
                  <a:schemeClr val="tx1"/>
                </a:solidFill>
              </a:rPr>
              <a:t>: Color, Normal, TextureXY...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28950" y="3217138"/>
            <a:ext cx="1279439" cy="5931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Vertex </a:t>
            </a:r>
            <a:r>
              <a:rPr lang="de-AT" dirty="0">
                <a:solidFill>
                  <a:schemeClr val="accent6"/>
                </a:solidFill>
              </a:rPr>
              <a:t>1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08389" y="3217138"/>
            <a:ext cx="1279439" cy="5931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Vertex </a:t>
            </a:r>
            <a:r>
              <a:rPr lang="de-AT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7828" y="3217399"/>
            <a:ext cx="1279439" cy="5931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Vertex </a:t>
            </a:r>
            <a:r>
              <a:rPr lang="de-AT" dirty="0">
                <a:solidFill>
                  <a:srgbClr val="7030A0"/>
                </a:solidFill>
              </a:rPr>
              <a:t>3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0876" y="2034019"/>
            <a:ext cx="1276865" cy="5931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rgbClr val="FF0000"/>
                </a:solidFill>
              </a:rPr>
              <a:t>0</a:t>
            </a:r>
            <a:r>
              <a:rPr lang="de-AT" dirty="0">
                <a:solidFill>
                  <a:schemeClr val="tx1"/>
                </a:solidFill>
              </a:rPr>
              <a:t>, </a:t>
            </a:r>
            <a:r>
              <a:rPr lang="de-AT" dirty="0">
                <a:solidFill>
                  <a:schemeClr val="accent6"/>
                </a:solidFill>
              </a:rPr>
              <a:t>1</a:t>
            </a:r>
            <a:r>
              <a:rPr lang="de-AT" dirty="0">
                <a:solidFill>
                  <a:schemeClr val="tx1"/>
                </a:solidFill>
              </a:rPr>
              <a:t>, </a:t>
            </a:r>
            <a:r>
              <a:rPr lang="de-AT" dirty="0">
                <a:solidFill>
                  <a:srgbClr val="0070C0"/>
                </a:solidFill>
              </a:rPr>
              <a:t>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7741" y="2034019"/>
            <a:ext cx="1276865" cy="5931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rgbClr val="0070C0"/>
                </a:solidFill>
              </a:rPr>
              <a:t>2</a:t>
            </a:r>
            <a:r>
              <a:rPr lang="de-AT" dirty="0">
                <a:solidFill>
                  <a:schemeClr val="tx1"/>
                </a:solidFill>
              </a:rPr>
              <a:t>, </a:t>
            </a:r>
            <a:r>
              <a:rPr lang="de-AT" dirty="0">
                <a:solidFill>
                  <a:schemeClr val="accent6"/>
                </a:solidFill>
              </a:rPr>
              <a:t>1</a:t>
            </a:r>
            <a:r>
              <a:rPr lang="de-AT" dirty="0">
                <a:solidFill>
                  <a:schemeClr val="tx1"/>
                </a:solidFill>
              </a:rPr>
              <a:t>, </a:t>
            </a:r>
            <a:r>
              <a:rPr lang="de-AT" dirty="0">
                <a:solidFill>
                  <a:srgbClr val="7030A0"/>
                </a:solidFill>
              </a:rPr>
              <a:t>3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84606" y="2034019"/>
            <a:ext cx="1276865" cy="5931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rgbClr val="FF0000"/>
                </a:solidFill>
              </a:rPr>
              <a:t>0</a:t>
            </a:r>
            <a:r>
              <a:rPr lang="de-AT" dirty="0">
                <a:solidFill>
                  <a:schemeClr val="tx1"/>
                </a:solidFill>
              </a:rPr>
              <a:t>, </a:t>
            </a:r>
            <a:r>
              <a:rPr lang="de-AT" dirty="0">
                <a:solidFill>
                  <a:srgbClr val="0070C0"/>
                </a:solidFill>
              </a:rPr>
              <a:t>2</a:t>
            </a:r>
            <a:r>
              <a:rPr lang="de-AT" dirty="0">
                <a:solidFill>
                  <a:schemeClr val="tx1"/>
                </a:solidFill>
              </a:rPr>
              <a:t>, </a:t>
            </a:r>
            <a:r>
              <a:rPr lang="de-AT" dirty="0">
                <a:solidFill>
                  <a:srgbClr val="7030A0"/>
                </a:solidFill>
              </a:rPr>
              <a:t>3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67267" y="3217399"/>
            <a:ext cx="1279439" cy="5931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...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61471" y="2034019"/>
            <a:ext cx="1276865" cy="5931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...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6757" y="2795933"/>
            <a:ext cx="2990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Vertex Buffer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26757" y="1664686"/>
            <a:ext cx="2990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Index Buffer (Triangles)</a:t>
            </a:r>
            <a:endParaRPr lang="en-US" b="1" dirty="0"/>
          </a:p>
        </p:txBody>
      </p:sp>
      <p:cxnSp>
        <p:nvCxnSpPr>
          <p:cNvPr id="23" name="Straight Connector 22"/>
          <p:cNvCxnSpPr>
            <a:stCxn id="25" idx="6"/>
            <a:endCxn id="30" idx="2"/>
          </p:cNvCxnSpPr>
          <p:nvPr/>
        </p:nvCxnSpPr>
        <p:spPr>
          <a:xfrm flipV="1">
            <a:off x="6784326" y="2598332"/>
            <a:ext cx="1061749" cy="576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636752" y="2582295"/>
            <a:ext cx="147574" cy="1473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342599" y="1622626"/>
            <a:ext cx="147574" cy="14731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342599" y="2213524"/>
            <a:ext cx="147574" cy="14731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846075" y="2524673"/>
            <a:ext cx="147574" cy="14731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25" idx="0"/>
            <a:endCxn id="28" idx="3"/>
          </p:cNvCxnSpPr>
          <p:nvPr/>
        </p:nvCxnSpPr>
        <p:spPr>
          <a:xfrm flipV="1">
            <a:off x="6710539" y="1748369"/>
            <a:ext cx="653672" cy="8339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8" idx="4"/>
            <a:endCxn id="29" idx="0"/>
          </p:cNvCxnSpPr>
          <p:nvPr/>
        </p:nvCxnSpPr>
        <p:spPr>
          <a:xfrm>
            <a:off x="7416386" y="1769943"/>
            <a:ext cx="0" cy="443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5" idx="7"/>
            <a:endCxn id="29" idx="3"/>
          </p:cNvCxnSpPr>
          <p:nvPr/>
        </p:nvCxnSpPr>
        <p:spPr>
          <a:xfrm flipV="1">
            <a:off x="6762714" y="2339267"/>
            <a:ext cx="601497" cy="264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0" idx="0"/>
            <a:endCxn id="28" idx="5"/>
          </p:cNvCxnSpPr>
          <p:nvPr/>
        </p:nvCxnSpPr>
        <p:spPr>
          <a:xfrm flipH="1" flipV="1">
            <a:off x="7468561" y="1748369"/>
            <a:ext cx="451301" cy="7763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9" idx="5"/>
            <a:endCxn id="30" idx="1"/>
          </p:cNvCxnSpPr>
          <p:nvPr/>
        </p:nvCxnSpPr>
        <p:spPr>
          <a:xfrm>
            <a:off x="7468561" y="2339267"/>
            <a:ext cx="399126" cy="2069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4608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The Post-Transform Cache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/>
              <a:t>Built</a:t>
            </a:r>
            <a:r>
              <a:rPr lang="de-AT" dirty="0"/>
              <a:t>-in </a:t>
            </a:r>
            <a:r>
              <a:rPr lang="de-AT" dirty="0" err="1"/>
              <a:t>hardware</a:t>
            </a:r>
            <a:r>
              <a:rPr lang="de-AT" dirty="0"/>
              <a:t> </a:t>
            </a:r>
            <a:r>
              <a:rPr lang="de-AT" dirty="0" err="1"/>
              <a:t>module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fast and easy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use</a:t>
            </a:r>
            <a:endParaRPr lang="de-AT" dirty="0"/>
          </a:p>
          <a:p>
            <a:endParaRPr lang="de-AT" dirty="0"/>
          </a:p>
          <a:p>
            <a:r>
              <a:rPr lang="de-AT" dirty="0" err="1"/>
              <a:t>Commonly</a:t>
            </a:r>
            <a:r>
              <a:rPr lang="de-AT" dirty="0"/>
              <a:t> referred to as </a:t>
            </a:r>
            <a:r>
              <a:rPr lang="de-AT" i="1" dirty="0"/>
              <a:t>vertex cache</a:t>
            </a:r>
          </a:p>
          <a:p>
            <a:endParaRPr lang="de-AT" dirty="0"/>
          </a:p>
          <a:p>
            <a:r>
              <a:rPr lang="de-AT" dirty="0"/>
              <a:t>Stores </a:t>
            </a:r>
            <a:r>
              <a:rPr lang="de-AT" b="1" dirty="0" err="1"/>
              <a:t>some</a:t>
            </a:r>
            <a:r>
              <a:rPr lang="de-AT" dirty="0"/>
              <a:t> </a:t>
            </a:r>
            <a:r>
              <a:rPr lang="de-AT" dirty="0" err="1"/>
              <a:t>recent</a:t>
            </a:r>
            <a:r>
              <a:rPr lang="de-AT" dirty="0"/>
              <a:t> </a:t>
            </a:r>
            <a:r>
              <a:rPr lang="de-AT" dirty="0" err="1"/>
              <a:t>shader</a:t>
            </a:r>
            <a:r>
              <a:rPr lang="de-AT" dirty="0"/>
              <a:t> outputs for quick reuse</a:t>
            </a:r>
          </a:p>
          <a:p>
            <a:pPr marL="0" indent="0">
              <a:buNone/>
            </a:pPr>
            <a:endParaRPr lang="de-AT" dirty="0"/>
          </a:p>
          <a:p>
            <a:r>
              <a:rPr lang="de-AT" dirty="0"/>
              <a:t>Can use FIFO, LRU or similar method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1E85003-4C63-40E5-BF4A-E1DCC183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462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err="1"/>
              <a:t>Exploiting</a:t>
            </a:r>
            <a:r>
              <a:rPr lang="de-AT" dirty="0"/>
              <a:t> the Vertex Cache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Algorithms of varying complexity take indices as input and reorder according to target architecture</a:t>
            </a:r>
          </a:p>
          <a:p>
            <a:endParaRPr lang="de-AT" dirty="0"/>
          </a:p>
          <a:p>
            <a:r>
              <a:rPr lang="de-AT" dirty="0"/>
              <a:t>Wide adoption in libraries, rendering pipelines</a:t>
            </a:r>
          </a:p>
          <a:p>
            <a:endParaRPr lang="de-AT" dirty="0"/>
          </a:p>
          <a:p>
            <a:r>
              <a:rPr lang="de-AT" dirty="0"/>
              <a:t>Idea: If we know that this module exists, we can optimize input to make reuse as high as possible</a:t>
            </a:r>
          </a:p>
          <a:p>
            <a:endParaRPr lang="de-AT" dirty="0"/>
          </a:p>
          <a:p>
            <a:r>
              <a:rPr lang="de-AT" dirty="0"/>
              <a:t>Minimize </a:t>
            </a:r>
            <a:r>
              <a:rPr lang="de-AT" dirty="0" err="1"/>
              <a:t>average</a:t>
            </a:r>
            <a:r>
              <a:rPr lang="de-AT" dirty="0"/>
              <a:t> </a:t>
            </a:r>
            <a:r>
              <a:rPr lang="de-AT" dirty="0" err="1"/>
              <a:t>shading</a:t>
            </a:r>
            <a:r>
              <a:rPr lang="de-AT" dirty="0"/>
              <a:t> rate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/>
              <a:t>(</a:t>
            </a:r>
            <a:r>
              <a:rPr lang="de-AT" b="1" dirty="0"/>
              <a:t>ASR/ACMR</a:t>
            </a:r>
            <a:r>
              <a:rPr lang="de-AT" dirty="0"/>
              <a:t>)</a:t>
            </a:r>
          </a:p>
          <a:p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0F29A76-18C4-471B-A990-BAC87A47A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80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Post-transform Vertex Cache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Classic approach [Hoppe 1999]:</a:t>
                </a:r>
              </a:p>
              <a:p>
                <a:pPr lvl="1"/>
                <a:r>
                  <a:rPr lang="en-US" dirty="0"/>
                  <a:t>Caches the last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shaded</a:t>
                </a:r>
                <a:r>
                  <a:rPr lang="en-US" dirty="0"/>
                  <a:t> vertices</a:t>
                </a:r>
                <a:br>
                  <a:rPr lang="en-US" dirty="0"/>
                </a:br>
                <a:r>
                  <a:rPr lang="en-US" dirty="0"/>
                  <a:t>(hence “post-transform”)</a:t>
                </a:r>
              </a:p>
              <a:p>
                <a:pPr lvl="1"/>
                <a:r>
                  <a:rPr lang="en-US" dirty="0"/>
                  <a:t>FIFO or LRU</a:t>
                </a:r>
              </a:p>
              <a:p>
                <a:endParaRPr lang="en-US" dirty="0"/>
              </a:p>
              <a:p>
                <a:r>
                  <a:rPr lang="en-US" dirty="0"/>
                  <a:t>During primitive processing:</a:t>
                </a:r>
              </a:p>
              <a:p>
                <a:pPr lvl="1"/>
                <a:r>
                  <a:rPr lang="en-US" dirty="0"/>
                  <a:t>Vertex needed </a:t>
                </a:r>
                <a:r>
                  <a:rPr lang="de-AT" dirty="0"/>
                  <a:t>⇨</a:t>
                </a:r>
                <a:r>
                  <a:rPr lang="en-US" dirty="0"/>
                  <a:t> check cache</a:t>
                </a:r>
              </a:p>
              <a:p>
                <a:pPr lvl="1"/>
                <a:r>
                  <a:rPr lang="en-US" dirty="0"/>
                  <a:t>Cache miss </a:t>
                </a:r>
                <a:r>
                  <a:rPr lang="de-AT" dirty="0"/>
                  <a:t>⇨</a:t>
                </a:r>
                <a:r>
                  <a:rPr lang="en-US" dirty="0"/>
                  <a:t> rerun vertex processing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B6651-2986-4AE4-9426-C108C077A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Michael Kenzel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DB42D-76F0-4A6C-AA45-EE71B9CA8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Vertex Reuse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0D0D96E4-EF35-4A22-9793-74F7BF19B756}"/>
              </a:ext>
            </a:extLst>
          </p:cNvPr>
          <p:cNvSpPr/>
          <p:nvPr/>
        </p:nvSpPr>
        <p:spPr>
          <a:xfrm>
            <a:off x="7015020" y="2037858"/>
            <a:ext cx="685859" cy="31000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58109FF-6F9A-4444-9226-AA1BBA6C8DCC}"/>
              </a:ext>
            </a:extLst>
          </p:cNvPr>
          <p:cNvSpPr/>
          <p:nvPr/>
        </p:nvSpPr>
        <p:spPr>
          <a:xfrm>
            <a:off x="6447331" y="1502404"/>
            <a:ext cx="1800000" cy="720000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Vertex Processing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CF0D44D3-75C3-48EB-92FA-5380B2CE5774}"/>
              </a:ext>
            </a:extLst>
          </p:cNvPr>
          <p:cNvSpPr/>
          <p:nvPr/>
        </p:nvSpPr>
        <p:spPr>
          <a:xfrm rot="20813880">
            <a:off x="6500347" y="4803878"/>
            <a:ext cx="180788" cy="157770"/>
          </a:xfrm>
          <a:prstGeom prst="triangl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BE89E2E-2238-49B9-872C-F84CFCBEE950}"/>
              </a:ext>
            </a:extLst>
          </p:cNvPr>
          <p:cNvSpPr/>
          <p:nvPr/>
        </p:nvSpPr>
        <p:spPr>
          <a:xfrm rot="946578">
            <a:off x="6926395" y="4587240"/>
            <a:ext cx="162994" cy="202265"/>
          </a:xfrm>
          <a:prstGeom prst="triangl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2EF6E06-2ACB-4898-AC12-1693476A9E15}"/>
              </a:ext>
            </a:extLst>
          </p:cNvPr>
          <p:cNvSpPr/>
          <p:nvPr/>
        </p:nvSpPr>
        <p:spPr>
          <a:xfrm rot="20877906">
            <a:off x="6938650" y="4962120"/>
            <a:ext cx="180788" cy="157770"/>
          </a:xfrm>
          <a:prstGeom prst="triangl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6258ECB3-6C9B-4BE5-9066-E394904151BB}"/>
              </a:ext>
            </a:extLst>
          </p:cNvPr>
          <p:cNvSpPr/>
          <p:nvPr/>
        </p:nvSpPr>
        <p:spPr>
          <a:xfrm rot="20813880">
            <a:off x="7159096" y="4687495"/>
            <a:ext cx="490872" cy="197130"/>
          </a:xfrm>
          <a:prstGeom prst="triangl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1C02A80E-64CC-4BB0-9CA0-A17394891265}"/>
              </a:ext>
            </a:extLst>
          </p:cNvPr>
          <p:cNvSpPr/>
          <p:nvPr/>
        </p:nvSpPr>
        <p:spPr>
          <a:xfrm rot="12276300">
            <a:off x="7867396" y="4629268"/>
            <a:ext cx="217508" cy="394926"/>
          </a:xfrm>
          <a:prstGeom prst="triangl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061A2891-2ACE-4D78-A42A-BA8D1394DF35}"/>
              </a:ext>
            </a:extLst>
          </p:cNvPr>
          <p:cNvSpPr/>
          <p:nvPr/>
        </p:nvSpPr>
        <p:spPr>
          <a:xfrm>
            <a:off x="7469606" y="5022193"/>
            <a:ext cx="180788" cy="157770"/>
          </a:xfrm>
          <a:prstGeom prst="triangl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58989449-F372-46A3-BBBF-9506E6AC04B2}"/>
              </a:ext>
            </a:extLst>
          </p:cNvPr>
          <p:cNvSpPr/>
          <p:nvPr/>
        </p:nvSpPr>
        <p:spPr>
          <a:xfrm>
            <a:off x="7015020" y="3304958"/>
            <a:ext cx="685859" cy="31000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D58299-44C2-496F-BE9D-6F48B6E245E8}"/>
              </a:ext>
            </a:extLst>
          </p:cNvPr>
          <p:cNvGrpSpPr/>
          <p:nvPr/>
        </p:nvGrpSpPr>
        <p:grpSpPr>
          <a:xfrm>
            <a:off x="6742040" y="2382217"/>
            <a:ext cx="1302754" cy="1100203"/>
            <a:chOff x="4983410" y="2924178"/>
            <a:chExt cx="1330960" cy="1244593"/>
          </a:xfrm>
          <a:solidFill>
            <a:schemeClr val="bg2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EA4EF54-36DE-4B73-B930-43F003C01F14}"/>
                </a:ext>
              </a:extLst>
            </p:cNvPr>
            <p:cNvSpPr/>
            <p:nvPr/>
          </p:nvSpPr>
          <p:spPr>
            <a:xfrm>
              <a:off x="4983410" y="2924178"/>
              <a:ext cx="1330960" cy="252411"/>
            </a:xfrm>
            <a:prstGeom prst="rect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FC026C1-E447-4F68-889F-F86E6EBE2C8F}"/>
                </a:ext>
              </a:extLst>
            </p:cNvPr>
            <p:cNvSpPr/>
            <p:nvPr/>
          </p:nvSpPr>
          <p:spPr>
            <a:xfrm>
              <a:off x="4983410" y="3176589"/>
              <a:ext cx="1330960" cy="252411"/>
            </a:xfrm>
            <a:prstGeom prst="rect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FDB57B2-050A-4888-BDC9-A7C574A72692}"/>
                </a:ext>
              </a:extLst>
            </p:cNvPr>
            <p:cNvSpPr/>
            <p:nvPr/>
          </p:nvSpPr>
          <p:spPr>
            <a:xfrm>
              <a:off x="4983410" y="3420269"/>
              <a:ext cx="1330960" cy="252411"/>
            </a:xfrm>
            <a:prstGeom prst="rect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EFFE37B-1E0E-4BBE-AE80-DB60C0B23790}"/>
                </a:ext>
              </a:extLst>
            </p:cNvPr>
            <p:cNvSpPr/>
            <p:nvPr/>
          </p:nvSpPr>
          <p:spPr>
            <a:xfrm>
              <a:off x="4983410" y="3672680"/>
              <a:ext cx="1330960" cy="252411"/>
            </a:xfrm>
            <a:prstGeom prst="rect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131312-57A9-4D12-979A-86E0BC795D4D}"/>
                </a:ext>
              </a:extLst>
            </p:cNvPr>
            <p:cNvSpPr/>
            <p:nvPr/>
          </p:nvSpPr>
          <p:spPr>
            <a:xfrm>
              <a:off x="4983410" y="3916360"/>
              <a:ext cx="1330960" cy="252411"/>
            </a:xfrm>
            <a:prstGeom prst="rect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3AF5767-EB9A-45BA-849C-51CB0C780FF1}"/>
              </a:ext>
            </a:extLst>
          </p:cNvPr>
          <p:cNvSpPr txBox="1"/>
          <p:nvPr/>
        </p:nvSpPr>
        <p:spPr>
          <a:xfrm rot="19124776">
            <a:off x="6487787" y="2737689"/>
            <a:ext cx="1800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effectLst>
                  <a:glow rad="203200">
                    <a:schemeClr val="bg2">
                      <a:alpha val="73000"/>
                    </a:schemeClr>
                  </a:glo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Vertex Cache</a:t>
            </a:r>
            <a:endParaRPr lang="de-AT" b="1" dirty="0">
              <a:effectLst>
                <a:glow rad="203200">
                  <a:schemeClr val="bg2">
                    <a:alpha val="73000"/>
                  </a:schemeClr>
                </a:glo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CA46BE51-CF82-494D-8810-B3AD5A513D80}"/>
              </a:ext>
            </a:extLst>
          </p:cNvPr>
          <p:cNvSpPr/>
          <p:nvPr/>
        </p:nvSpPr>
        <p:spPr>
          <a:xfrm>
            <a:off x="7018830" y="4189481"/>
            <a:ext cx="685859" cy="31000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37D405-BFE0-4DF9-82F1-9C7E5C908C19}"/>
              </a:ext>
            </a:extLst>
          </p:cNvPr>
          <p:cNvSpPr/>
          <p:nvPr/>
        </p:nvSpPr>
        <p:spPr>
          <a:xfrm>
            <a:off x="6457950" y="3648479"/>
            <a:ext cx="1800000" cy="720000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Primitive Processing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94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"/>
    </mc:Choice>
    <mc:Fallback xmlns="">
      <p:transition spd="slow" advTm="3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Mission Statements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  <a:p>
            <a:r>
              <a:rPr lang="de-AT" dirty="0" err="1"/>
              <a:t>Assess</a:t>
            </a:r>
            <a:r>
              <a:rPr lang="de-AT" dirty="0"/>
              <a:t> </a:t>
            </a:r>
            <a:r>
              <a:rPr lang="de-AT" dirty="0" err="1"/>
              <a:t>caching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massively</a:t>
            </a:r>
            <a:r>
              <a:rPr lang="de-AT" dirty="0"/>
              <a:t> parallel </a:t>
            </a:r>
            <a:r>
              <a:rPr lang="de-AT" dirty="0" err="1"/>
              <a:t>devices</a:t>
            </a:r>
            <a:endParaRPr lang="de-AT" dirty="0"/>
          </a:p>
          <a:p>
            <a:endParaRPr lang="de-AT" dirty="0"/>
          </a:p>
          <a:p>
            <a:r>
              <a:rPr lang="de-AT" dirty="0" err="1"/>
              <a:t>Identify</a:t>
            </a:r>
            <a:r>
              <a:rPr lang="de-AT" dirty="0"/>
              <a:t> </a:t>
            </a:r>
            <a:r>
              <a:rPr lang="de-AT" dirty="0" err="1"/>
              <a:t>actual</a:t>
            </a:r>
            <a:r>
              <a:rPr lang="de-AT" dirty="0"/>
              <a:t> GPU </a:t>
            </a:r>
            <a:r>
              <a:rPr lang="de-AT" dirty="0" err="1"/>
              <a:t>workload</a:t>
            </a:r>
            <a:r>
              <a:rPr lang="de-AT" dirty="0"/>
              <a:t> </a:t>
            </a:r>
            <a:r>
              <a:rPr lang="de-AT" dirty="0" err="1"/>
              <a:t>distribution</a:t>
            </a:r>
            <a:r>
              <a:rPr lang="de-AT" dirty="0"/>
              <a:t> </a:t>
            </a:r>
            <a:r>
              <a:rPr lang="de-AT" dirty="0" err="1"/>
              <a:t>scheme</a:t>
            </a:r>
            <a:endParaRPr lang="de-AT" dirty="0"/>
          </a:p>
          <a:p>
            <a:endParaRPr lang="de-AT" dirty="0"/>
          </a:p>
          <a:p>
            <a:r>
              <a:rPr lang="de-AT" dirty="0" err="1"/>
              <a:t>Optimize</a:t>
            </a:r>
            <a:r>
              <a:rPr lang="de-AT" dirty="0"/>
              <a:t> </a:t>
            </a:r>
            <a:r>
              <a:rPr lang="de-AT" dirty="0" err="1"/>
              <a:t>vertex</a:t>
            </a:r>
            <a:r>
              <a:rPr lang="de-AT" dirty="0"/>
              <a:t> </a:t>
            </a:r>
            <a:r>
              <a:rPr lang="de-AT" dirty="0" err="1"/>
              <a:t>input</a:t>
            </a:r>
            <a:r>
              <a:rPr lang="de-AT" dirty="0"/>
              <a:t> </a:t>
            </a:r>
            <a:r>
              <a:rPr lang="de-AT" dirty="0" err="1"/>
              <a:t>order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modern GPU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531B51F-D800-4AA3-B15B-9D03BA2A6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3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"/>
    </mc:Choice>
    <mc:Fallback xmlns="">
      <p:transition spd="slow" advTm="14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Aspects of Vertex Reuse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29842" y="1586893"/>
            <a:ext cx="3868340" cy="823912"/>
          </a:xfrm>
        </p:spPr>
        <p:txBody>
          <a:bodyPr/>
          <a:lstStyle/>
          <a:p>
            <a:r>
              <a:rPr lang="en-US" dirty="0"/>
              <a:t>Vertex Reuse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Scheduling of vertex processing to</a:t>
            </a:r>
          </a:p>
          <a:p>
            <a:endParaRPr lang="en-US" dirty="0"/>
          </a:p>
          <a:p>
            <a:r>
              <a:rPr lang="en-US" dirty="0"/>
              <a:t>Exploit locality of vertex references</a:t>
            </a:r>
          </a:p>
          <a:p>
            <a:endParaRPr lang="en-US" dirty="0"/>
          </a:p>
          <a:p>
            <a:r>
              <a:rPr lang="en-US" dirty="0"/>
              <a:t>This work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29150" y="1586893"/>
            <a:ext cx="3887391" cy="823912"/>
          </a:xfrm>
        </p:spPr>
        <p:txBody>
          <a:bodyPr/>
          <a:lstStyle/>
          <a:p>
            <a:r>
              <a:rPr lang="en-US"/>
              <a:t>Mesh Optimization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Reordering of the index stream to</a:t>
            </a:r>
          </a:p>
          <a:p>
            <a:endParaRPr lang="en-US" dirty="0"/>
          </a:p>
          <a:p>
            <a:r>
              <a:rPr lang="en-US" dirty="0"/>
              <a:t>Maximize locality of vertex references</a:t>
            </a:r>
          </a:p>
          <a:p>
            <a:endParaRPr lang="en-US" dirty="0"/>
          </a:p>
          <a:p>
            <a:r>
              <a:rPr lang="en-US" dirty="0"/>
              <a:t>Most previous work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58BEBE-EBA6-4A13-B815-09A32328B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Michael Kenzel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634B17-687D-4EA9-BDE9-936366ED0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Vertex Reuse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A59035C-5088-4DB9-AFB4-D25174473B7B}"/>
              </a:ext>
            </a:extLst>
          </p:cNvPr>
          <p:cNvSpPr/>
          <p:nvPr/>
        </p:nvSpPr>
        <p:spPr>
          <a:xfrm>
            <a:off x="254977" y="1681163"/>
            <a:ext cx="4141178" cy="4350360"/>
          </a:xfrm>
          <a:prstGeom prst="roundRect">
            <a:avLst>
              <a:gd name="adj" fmla="val 1974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597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4"/>
    </mc:Choice>
    <mc:Fallback xmlns="">
      <p:transition spd="slow" advTm="8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0.45295 -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39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Mesh </a:t>
            </a:r>
            <a:r>
              <a:rPr lang="de-AT" dirty="0" err="1"/>
              <a:t>Optimization</a:t>
            </a:r>
            <a:r>
              <a:rPr lang="de-AT" dirty="0"/>
              <a:t> </a:t>
            </a:r>
            <a:r>
              <a:rPr lang="de-AT" dirty="0" err="1"/>
              <a:t>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Exploit </a:t>
            </a:r>
            <a:r>
              <a:rPr lang="de-AT" dirty="0" err="1"/>
              <a:t>existence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cache</a:t>
            </a:r>
            <a:r>
              <a:rPr lang="de-AT" dirty="0"/>
              <a:t> and </a:t>
            </a:r>
            <a:r>
              <a:rPr lang="de-AT" dirty="0" err="1"/>
              <a:t>reorder</a:t>
            </a:r>
            <a:r>
              <a:rPr lang="de-AT" dirty="0"/>
              <a:t> </a:t>
            </a:r>
            <a:r>
              <a:rPr lang="de-AT" dirty="0" err="1"/>
              <a:t>vertices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minimize</a:t>
            </a:r>
            <a:r>
              <a:rPr lang="de-AT" dirty="0"/>
              <a:t> Average Cache Miss Rate (ACMR)</a:t>
            </a:r>
          </a:p>
          <a:p>
            <a:endParaRPr lang="de-AT" dirty="0"/>
          </a:p>
          <a:p>
            <a:r>
              <a:rPr lang="de-AT" dirty="0" err="1"/>
              <a:t>Greedy</a:t>
            </a:r>
            <a:r>
              <a:rPr lang="de-AT" dirty="0"/>
              <a:t> </a:t>
            </a:r>
            <a:r>
              <a:rPr lang="de-AT" dirty="0" err="1"/>
              <a:t>algorithms</a:t>
            </a:r>
            <a:r>
              <a:rPr lang="de-AT" dirty="0"/>
              <a:t>: </a:t>
            </a:r>
            <a:r>
              <a:rPr lang="de-AT" dirty="0" err="1"/>
              <a:t>add</a:t>
            </a:r>
            <a:r>
              <a:rPr lang="de-AT" dirty="0"/>
              <a:t> new </a:t>
            </a:r>
            <a:r>
              <a:rPr lang="de-AT" dirty="0" err="1"/>
              <a:t>triangles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reordered</a:t>
            </a:r>
            <a:r>
              <a:rPr lang="de-AT" dirty="0"/>
              <a:t> </a:t>
            </a:r>
            <a:r>
              <a:rPr lang="de-AT" dirty="0" err="1"/>
              <a:t>list</a:t>
            </a:r>
            <a:r>
              <a:rPr lang="de-AT" dirty="0"/>
              <a:t> based on a score function</a:t>
            </a:r>
          </a:p>
          <a:p>
            <a:pPr marL="0" indent="0">
              <a:buNone/>
            </a:pPr>
            <a:endParaRPr lang="de-AT" dirty="0"/>
          </a:p>
          <a:p>
            <a:r>
              <a:rPr lang="de-AT" dirty="0" err="1"/>
              <a:t>Usually</a:t>
            </a:r>
            <a:r>
              <a:rPr lang="de-AT" dirty="0"/>
              <a:t> </a:t>
            </a:r>
            <a:r>
              <a:rPr lang="de-AT" dirty="0" err="1"/>
              <a:t>build</a:t>
            </a:r>
            <a:r>
              <a:rPr lang="de-AT" dirty="0"/>
              <a:t> triangle strips to reduce </a:t>
            </a:r>
            <a:r>
              <a:rPr lang="de-AT" dirty="0" err="1"/>
              <a:t>run</a:t>
            </a:r>
            <a:r>
              <a:rPr lang="de-AT" dirty="0"/>
              <a:t> time</a:t>
            </a:r>
          </a:p>
          <a:p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8B9969F-294A-4F25-AEAB-A232F5842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72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Cache-</a:t>
            </a:r>
            <a:r>
              <a:rPr lang="de-AT" dirty="0" err="1"/>
              <a:t>based</a:t>
            </a:r>
            <a:r>
              <a:rPr lang="de-AT" dirty="0"/>
              <a:t> Mesh Optimizers</a:t>
            </a:r>
            <a:endParaRPr lang="en-US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4E28945E-09BB-4A6F-8BFA-A99E4DF90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Bernhard Kerbl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Revisiting the Vertex 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D3ED-77B3-4BD9-B56C-890E6702F2B5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833" y="1379829"/>
            <a:ext cx="2471047" cy="2585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81" y="1379829"/>
            <a:ext cx="2471047" cy="25858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3069" y="5247951"/>
            <a:ext cx="293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D3DXMesh</a:t>
            </a:r>
            <a:br>
              <a:rPr lang="de-AT" dirty="0"/>
            </a:br>
            <a:r>
              <a:rPr lang="de-AT" dirty="0"/>
              <a:t>(Hoppe, 1999)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18021" y="5247951"/>
            <a:ext cx="293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K-Cache </a:t>
            </a:r>
            <a:r>
              <a:rPr lang="de-AT" dirty="0" err="1"/>
              <a:t>Reorder</a:t>
            </a:r>
            <a:br>
              <a:rPr lang="de-AT" dirty="0"/>
            </a:br>
            <a:r>
              <a:rPr lang="de-AT" dirty="0"/>
              <a:t>(Lin &amp; </a:t>
            </a:r>
            <a:r>
              <a:rPr lang="de-AT" dirty="0" err="1"/>
              <a:t>Yu</a:t>
            </a:r>
            <a:r>
              <a:rPr lang="de-AT" dirty="0"/>
              <a:t>, 2006)</a:t>
            </a:r>
            <a:endParaRPr lang="en-US" dirty="0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AF62B111-E1BC-4AD9-9E8D-1DAE846E089E}"/>
              </a:ext>
            </a:extLst>
          </p:cNvPr>
          <p:cNvSpPr txBox="1"/>
          <p:nvPr/>
        </p:nvSpPr>
        <p:spPr>
          <a:xfrm>
            <a:off x="5682973" y="5247951"/>
            <a:ext cx="293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AMD </a:t>
            </a:r>
            <a:r>
              <a:rPr lang="de-AT" dirty="0" err="1"/>
              <a:t>Tootle</a:t>
            </a:r>
            <a:r>
              <a:rPr lang="de-AT" dirty="0"/>
              <a:t> </a:t>
            </a:r>
            <a:r>
              <a:rPr lang="de-AT" dirty="0" err="1"/>
              <a:t>Tipsify</a:t>
            </a:r>
            <a:r>
              <a:rPr lang="de-AT" dirty="0"/>
              <a:t> </a:t>
            </a:r>
            <a:br>
              <a:rPr lang="de-AT" dirty="0"/>
            </a:br>
            <a:r>
              <a:rPr lang="de-AT" dirty="0"/>
              <a:t>(Sander et al., 2006)</a:t>
            </a:r>
            <a:endParaRPr lang="en-US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F92596E-339A-4975-B6E7-5A86A3B40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158" y="4169095"/>
            <a:ext cx="2400300" cy="990600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7AC9C650-0956-406B-9AAE-E367105B68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254" y="4169095"/>
            <a:ext cx="2400300" cy="990600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EEEBC8B-5F49-47FE-B469-AD06897BFA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4206" y="4169095"/>
            <a:ext cx="2400300" cy="990600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3E4C3EF-46A5-4901-B18E-84F6392D2737}"/>
              </a:ext>
            </a:extLst>
          </p:cNvPr>
          <p:cNvSpPr txBox="1"/>
          <p:nvPr/>
        </p:nvSpPr>
        <p:spPr>
          <a:xfrm>
            <a:off x="696286" y="5919449"/>
            <a:ext cx="7759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Images </a:t>
            </a:r>
            <a:r>
              <a:rPr lang="de-AT" sz="1200" dirty="0" err="1"/>
              <a:t>used</a:t>
            </a:r>
            <a:r>
              <a:rPr lang="de-AT" sz="1200" dirty="0"/>
              <a:t> </a:t>
            </a:r>
            <a:r>
              <a:rPr lang="de-AT" sz="1200" dirty="0" err="1"/>
              <a:t>from</a:t>
            </a:r>
            <a:r>
              <a:rPr lang="de-AT" sz="1200" dirty="0"/>
              <a:t> Pedro V. Sander, Diego </a:t>
            </a:r>
            <a:r>
              <a:rPr lang="de-AT" sz="1200" dirty="0" err="1"/>
              <a:t>Nehab</a:t>
            </a:r>
            <a:r>
              <a:rPr lang="de-AT" sz="1200" dirty="0"/>
              <a:t>, and Joshua </a:t>
            </a:r>
            <a:r>
              <a:rPr lang="de-AT" sz="1200" dirty="0" err="1"/>
              <a:t>Barczak</a:t>
            </a:r>
            <a:r>
              <a:rPr lang="de-AT" sz="1200" dirty="0"/>
              <a:t>. </a:t>
            </a:r>
            <a:r>
              <a:rPr lang="de-AT" sz="1200" i="1" dirty="0"/>
              <a:t>Fast </a:t>
            </a:r>
            <a:r>
              <a:rPr lang="de-AT" sz="1200" i="1" dirty="0" err="1"/>
              <a:t>Triangle</a:t>
            </a:r>
            <a:r>
              <a:rPr lang="de-AT" sz="1200" i="1" dirty="0"/>
              <a:t> </a:t>
            </a:r>
            <a:r>
              <a:rPr lang="de-AT" sz="1200" i="1" dirty="0" err="1"/>
              <a:t>Reordering</a:t>
            </a:r>
            <a:r>
              <a:rPr lang="de-AT" sz="1200" i="1" dirty="0"/>
              <a:t> </a:t>
            </a:r>
            <a:r>
              <a:rPr lang="de-AT" sz="1200" i="1" dirty="0" err="1"/>
              <a:t>for</a:t>
            </a:r>
            <a:r>
              <a:rPr lang="de-AT" sz="1200" i="1" dirty="0"/>
              <a:t> Vertex </a:t>
            </a:r>
            <a:r>
              <a:rPr lang="de-AT" sz="1200" i="1" dirty="0" err="1"/>
              <a:t>Locality</a:t>
            </a:r>
            <a:r>
              <a:rPr lang="de-AT" sz="1200" i="1" dirty="0"/>
              <a:t> and </a:t>
            </a:r>
            <a:r>
              <a:rPr lang="de-AT" sz="1200" i="1" dirty="0" err="1"/>
              <a:t>Reduced</a:t>
            </a:r>
            <a:r>
              <a:rPr lang="de-AT" sz="1200" i="1" dirty="0"/>
              <a:t> </a:t>
            </a:r>
            <a:r>
              <a:rPr lang="de-AT" sz="1200" i="1" dirty="0" err="1"/>
              <a:t>Overdraw</a:t>
            </a:r>
            <a:r>
              <a:rPr lang="de-AT" sz="1200" dirty="0"/>
              <a:t>. ACM Transactions on Graphics (</a:t>
            </a:r>
            <a:r>
              <a:rPr lang="de-AT" sz="1200" dirty="0" err="1"/>
              <a:t>Proc</a:t>
            </a:r>
            <a:r>
              <a:rPr lang="de-AT" sz="1200" dirty="0"/>
              <a:t>. SIGGRAPH) 26(3), August 2007.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BE1FF9F-6A0F-4C9B-BF64-B8E7D08D53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3785" y="1379829"/>
            <a:ext cx="2475952" cy="25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5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64"/>
    </mc:Choice>
    <mc:Fallback xmlns="">
      <p:transition spd="slow" advTm="1616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5|0.9|0.6|0.3|0.3|0.1|0.4|0.1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HPG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C360A"/>
      </a:accent1>
      <a:accent2>
        <a:srgbClr val="43C9F5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PG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PG" id="{C5EE8A54-30EB-49A5-9BE4-9320A06993C7}" vid="{CD10DBEA-581D-4D60-9FC6-7F31797B71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HPG(1)</Template>
  <TotalTime>0</TotalTime>
  <Words>2049</Words>
  <Application>Microsoft Office PowerPoint</Application>
  <PresentationFormat>Bildschirmpräsentation (4:3)</PresentationFormat>
  <Paragraphs>745</Paragraphs>
  <Slides>47</Slides>
  <Notes>1</Notes>
  <HiddenSlides>13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47</vt:i4>
      </vt:variant>
      <vt:variant>
        <vt:lpstr>Zielgruppenorientierte Präsentationen</vt:lpstr>
      </vt:variant>
      <vt:variant>
        <vt:i4>1</vt:i4>
      </vt:variant>
    </vt:vector>
  </HeadingPairs>
  <TitlesOfParts>
    <vt:vector size="57" baseType="lpstr">
      <vt:lpstr>Arial</vt:lpstr>
      <vt:lpstr>Calibri</vt:lpstr>
      <vt:lpstr>Cambria Math</vt:lpstr>
      <vt:lpstr>Corbel</vt:lpstr>
      <vt:lpstr>Segoe UI</vt:lpstr>
      <vt:lpstr>Segoe UI Black</vt:lpstr>
      <vt:lpstr>Segoe UI Light</vt:lpstr>
      <vt:lpstr>Wingdings</vt:lpstr>
      <vt:lpstr>HPG</vt:lpstr>
      <vt:lpstr>Revisiting The Vertex Cache   Understanding and Optimizing Vertex Processing on the modern GPU </vt:lpstr>
      <vt:lpstr>Last year‘s talk at HPG‘17</vt:lpstr>
      <vt:lpstr>This year‘s talk</vt:lpstr>
      <vt:lpstr>Reuse in Triangle Meshes</vt:lpstr>
      <vt:lpstr>Post-transform Vertex Cache</vt:lpstr>
      <vt:lpstr>Mission Statements</vt:lpstr>
      <vt:lpstr>Aspects of Vertex Reuse</vt:lpstr>
      <vt:lpstr>Mesh Optimization Algorithms</vt:lpstr>
      <vt:lpstr>Cache-based Mesh Optimizers</vt:lpstr>
      <vt:lpstr>Cache Optimizer Performance</vt:lpstr>
      <vt:lpstr>Mission Statements</vt:lpstr>
      <vt:lpstr>Cache with Massive Parallelism</vt:lpstr>
      <vt:lpstr>Counting Vertex Shader Calls</vt:lpstr>
      <vt:lpstr>In-depth analysis</vt:lpstr>
      <vt:lpstr>Findings and Interpretation</vt:lpstr>
      <vt:lpstr>GPU Batching</vt:lpstr>
      <vt:lpstr>Mission Statements</vt:lpstr>
      <vt:lpstr>The Batch Predictor</vt:lpstr>
      <vt:lpstr>Outlining the Batch Predictor</vt:lpstr>
      <vt:lpstr>Nvidia Batches and Reuse</vt:lpstr>
      <vt:lpstr>AMD Batches and Reuse</vt:lpstr>
      <vt:lpstr>Prediction Quality and Remarks</vt:lpstr>
      <vt:lpstr>Predicting Batch Composition</vt:lpstr>
      <vt:lpstr>Prediction Mismatch</vt:lpstr>
      <vt:lpstr>Mission Statements</vt:lpstr>
      <vt:lpstr>Mesh Optimization Algorithm</vt:lpstr>
      <vt:lpstr>Algorithm Overview</vt:lpstr>
      <vt:lpstr>Evaluating our Approach</vt:lpstr>
      <vt:lpstr>Optimizers Performance Nvidia</vt:lpstr>
      <vt:lpstr>PowerPoint-Präsentation</vt:lpstr>
      <vt:lpstr>Optimizers Performance AMD</vt:lpstr>
      <vt:lpstr>PowerPoint-Präsentation</vt:lpstr>
      <vt:lpstr>AMD Results Interpretation</vt:lpstr>
      <vt:lpstr>Future Directions</vt:lpstr>
      <vt:lpstr>Thank you!</vt:lpstr>
      <vt:lpstr>One decade later...</vt:lpstr>
      <vt:lpstr>Vertex reuse is limited</vt:lpstr>
      <vt:lpstr>Massively Parallel Vertex Reuse</vt:lpstr>
      <vt:lpstr>Triangle Meshes as Input</vt:lpstr>
      <vt:lpstr>Optimizer Algorihm Overview</vt:lpstr>
      <vt:lpstr>Our Batch-based Optimization</vt:lpstr>
      <vt:lpstr>Optimizing Vertex Order</vt:lpstr>
      <vt:lpstr>Nvidia Batching Process</vt:lpstr>
      <vt:lpstr>The GPU Hardware Pipeline (simplified)</vt:lpstr>
      <vt:lpstr>Indexed Triangle Lists</vt:lpstr>
      <vt:lpstr>The Post-Transform Cache</vt:lpstr>
      <vt:lpstr>Exploiting the Vertex Cache</vt:lpstr>
      <vt:lpstr>Zielgruppenpräsentation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Revisiting The Vertex Cache   Understanding and Optimizing Vertex Processing on the modern GPU</dc:title>
  <dc:creator>Bernhard Kerbl</dc:creator>
  <cp:lastModifiedBy>Bernhard Kerbl</cp:lastModifiedBy>
  <cp:revision>146</cp:revision>
  <dcterms:created xsi:type="dcterms:W3CDTF">2018-08-06T09:58:06Z</dcterms:created>
  <dcterms:modified xsi:type="dcterms:W3CDTF">2018-08-12T16:50:10Z</dcterms:modified>
</cp:coreProperties>
</file>