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6" r:id="rId1"/>
    <p:sldMasterId id="2147483667" r:id="rId2"/>
  </p:sldMasterIdLst>
  <p:notesMasterIdLst>
    <p:notesMasterId r:id="rId46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6" r:id="rId40"/>
    <p:sldId id="298" r:id="rId41"/>
    <p:sldId id="299" r:id="rId42"/>
    <p:sldId id="300" r:id="rId43"/>
    <p:sldId id="301" r:id="rId44"/>
    <p:sldId id="302" r:id="rId45"/>
  </p:sldIdLst>
  <p:sldSz cx="24384000" cy="13716000"/>
  <p:notesSz cx="6858000" cy="9144000"/>
  <p:embeddedFontLst>
    <p:embeddedFont>
      <p:font typeface="Roboto" panose="02000000000000000000" pitchFamily="2" charset="0"/>
      <p:regular r:id="rId47"/>
      <p:bold r:id="rId48"/>
      <p:italic r:id="rId49"/>
      <p:boldItalic r:id="rId5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866"/>
    <p:restoredTop sz="81194"/>
  </p:normalViewPr>
  <p:slideViewPr>
    <p:cSldViewPr snapToGrid="0" snapToObjects="1">
      <p:cViewPr varScale="1">
        <p:scale>
          <a:sx n="56" d="100"/>
          <a:sy n="56" d="100"/>
        </p:scale>
        <p:origin x="1440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font" Target="fonts/font1.fntdata"/><Relationship Id="rId50" Type="http://schemas.openxmlformats.org/officeDocument/2006/relationships/font" Target="fonts/font4.fntdata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theme" Target="theme/theme1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font" Target="fonts/font2.fntdata"/><Relationship Id="rId8" Type="http://schemas.openxmlformats.org/officeDocument/2006/relationships/slide" Target="slides/slide6.xml"/><Relationship Id="rId51" Type="http://schemas.openxmlformats.org/officeDocument/2006/relationships/presProps" Target="pres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font" Target="fonts/font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297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g35ee2502fc_2_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g35ee2502fc_2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6154" y="1143000"/>
            <a:ext cx="5485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3d69004d7b_0_5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[</a:t>
            </a:r>
            <a:r>
              <a:rPr lang="en" dirty="0" err="1"/>
              <a:t>Jeandel</a:t>
            </a:r>
            <a:r>
              <a:rPr lang="en" dirty="0"/>
              <a:t> and Rao 2015] 11 tiles with 4 colors are a minimal set required for non-periodic tiling.</a:t>
            </a:r>
            <a:endParaRPr dirty="0"/>
          </a:p>
        </p:txBody>
      </p:sp>
      <p:sp>
        <p:nvSpPr>
          <p:cNvPr id="137" name="Google Shape;137;g3d69004d7b_0_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3a61bccc76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4" name="Google Shape;144;g3a61bccc7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a61bccc76_0_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We lift the periodicity limitations of the noise functions by combining Wang tiles and procedural noise functions.</a:t>
            </a:r>
            <a:endParaRPr dirty="0"/>
          </a:p>
        </p:txBody>
      </p:sp>
      <p:sp>
        <p:nvSpPr>
          <p:cNvPr id="151" name="Google Shape;151;g3a61bccc76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3a61bccc76_0_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58" name="Google Shape;158;g3a61bccc76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35ee2502fc_2_3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5" name="Google Shape;165;g35ee2502fc_2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3a68aa5d61_0_1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Similar to toroidal boundary handling.</a:t>
            </a:r>
            <a:endParaRPr dirty="0"/>
          </a:p>
        </p:txBody>
      </p:sp>
      <p:sp>
        <p:nvSpPr>
          <p:cNvPr id="171" name="Google Shape;171;g3a68aa5d61_0_1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3a68aa5d61_0_16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dk1"/>
                </a:solidFill>
              </a:rPr>
              <a:t>The group that the lattice point belongs to determines the way the coordinate is modified.</a:t>
            </a:r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dk1"/>
                </a:solidFill>
              </a:rPr>
              <a:t>The resulting coordinates for the boundary points are always local to the tile.</a:t>
            </a:r>
            <a:endParaRPr dirty="0">
              <a:solidFill>
                <a:schemeClr val="dk1"/>
              </a:solidFill>
            </a:endParaRPr>
          </a:p>
        </p:txBody>
      </p:sp>
      <p:sp>
        <p:nvSpPr>
          <p:cNvPr id="178" name="Google Shape;178;g3a68aa5d61_0_1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3a68aa5d61_0_10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88" name="Google Shape;188;g3a68aa5d61_0_1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3a68aa5d61_0_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96" name="Google Shape;196;g3a68aa5d61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3a68aa5d61_0_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05" name="Google Shape;205;g3a68aa5d61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g35ee2502fc_2_4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lang="de-DE" dirty="0"/>
          </a:p>
        </p:txBody>
      </p:sp>
      <p:sp>
        <p:nvSpPr>
          <p:cNvPr id="78" name="Google Shape;78;g35ee2502fc_2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g3a68aa5d61_0_3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15" name="Google Shape;215;g3a68aa5d61_0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3a68aa5d61_0_4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26" name="Google Shape;226;g3a68aa5d61_0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g3a68aa5d61_0_6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38" name="Google Shape;238;g3a68aa5d61_0_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g3a68aa5d61_0_7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dk1"/>
                </a:solidFill>
              </a:rPr>
              <a:t>E</a:t>
            </a:r>
            <a:r>
              <a:rPr lang="en" dirty="0" err="1">
                <a:solidFill>
                  <a:schemeClr val="dk1"/>
                </a:solidFill>
              </a:rPr>
              <a:t>xample</a:t>
            </a:r>
            <a:r>
              <a:rPr lang="en" dirty="0">
                <a:solidFill>
                  <a:schemeClr val="dk1"/>
                </a:solidFill>
              </a:rPr>
              <a:t>: the bottom point in the blue group will always have the coordinate (0, 1).</a:t>
            </a:r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dk1"/>
                </a:solidFill>
              </a:rPr>
              <a:t>We used 0 for all parameters except o</a:t>
            </a:r>
            <a:r>
              <a:rPr lang="en" baseline="-25000" dirty="0">
                <a:solidFill>
                  <a:schemeClr val="dk1"/>
                </a:solidFill>
              </a:rPr>
              <a:t>h</a:t>
            </a:r>
            <a:r>
              <a:rPr lang="en" dirty="0">
                <a:solidFill>
                  <a:schemeClr val="dk1"/>
                </a:solidFill>
              </a:rPr>
              <a:t> and </a:t>
            </a:r>
            <a:r>
              <a:rPr lang="en" dirty="0" err="1">
                <a:solidFill>
                  <a:schemeClr val="dk1"/>
                </a:solidFill>
              </a:rPr>
              <a:t>o</a:t>
            </a:r>
            <a:r>
              <a:rPr lang="en" baseline="-25000" dirty="0" err="1">
                <a:solidFill>
                  <a:schemeClr val="dk1"/>
                </a:solidFill>
              </a:rPr>
              <a:t>v</a:t>
            </a:r>
            <a:r>
              <a:rPr lang="en" dirty="0">
                <a:solidFill>
                  <a:schemeClr val="dk1"/>
                </a:solidFill>
              </a:rPr>
              <a:t>.</a:t>
            </a:r>
            <a:endParaRPr dirty="0">
              <a:solidFill>
                <a:schemeClr val="dk1"/>
              </a:solidFill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dirty="0">
                <a:solidFill>
                  <a:schemeClr val="dk1"/>
                </a:solidFill>
              </a:rPr>
              <a:t>The choice of parameters does not affect the noise characteristics as long as the resulting regions do not intersect each other.</a:t>
            </a:r>
            <a:endParaRPr dirty="0">
              <a:solidFill>
                <a:schemeClr val="dk1"/>
              </a:solidFill>
            </a:endParaRPr>
          </a:p>
        </p:txBody>
      </p:sp>
      <p:sp>
        <p:nvSpPr>
          <p:cNvPr id="251" name="Google Shape;251;g3a68aa5d61_0_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g3a68aa5d61_0_2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65" name="Google Shape;265;g3a68aa5d61_0_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g3d95ee7f02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The original function is on the left, out result is on the right. We keep this layout for the rest of the presentation.</a:t>
            </a:r>
            <a:endParaRPr dirty="0"/>
          </a:p>
        </p:txBody>
      </p:sp>
      <p:sp>
        <p:nvSpPr>
          <p:cNvPr id="272" name="Google Shape;272;g3d95ee7f02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g3a68aa5d61_0_16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80" name="Google Shape;280;g3a68aa5d61_0_1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g3a68aa5d61_0_19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Gabor noise is evaluated on a grid to improve performance.</a:t>
            </a:r>
          </a:p>
        </p:txBody>
      </p:sp>
      <p:sp>
        <p:nvSpPr>
          <p:cNvPr id="286" name="Google Shape;286;g3a68aa5d61_0_1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g3d95ee7f02_0_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93" name="Google Shape;293;g3d95ee7f02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3a810d3b78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01" name="Google Shape;301;g3a810d3b78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3a810d3b78_0_9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/>
              <a:t>This </a:t>
            </a:r>
            <a:r>
              <a:rPr lang="de-DE" dirty="0" err="1"/>
              <a:t>is</a:t>
            </a:r>
            <a:r>
              <a:rPr lang="de-DE" dirty="0"/>
              <a:t> a </a:t>
            </a:r>
            <a:r>
              <a:rPr lang="de-DE" dirty="0" err="1"/>
              <a:t>screenshot</a:t>
            </a:r>
            <a:r>
              <a:rPr lang="de-DE" dirty="0"/>
              <a:t> </a:t>
            </a:r>
            <a:r>
              <a:rPr lang="de-DE" dirty="0" err="1"/>
              <a:t>from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Book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Dead </a:t>
            </a:r>
            <a:r>
              <a:rPr lang="de-DE" dirty="0" err="1"/>
              <a:t>demo</a:t>
            </a:r>
            <a:r>
              <a:rPr lang="de-DE" dirty="0"/>
              <a:t> </a:t>
            </a:r>
            <a:r>
              <a:rPr lang="de-DE" dirty="0" err="1"/>
              <a:t>that</a:t>
            </a:r>
            <a:r>
              <a:rPr lang="de-DE" dirty="0"/>
              <a:t> was </a:t>
            </a:r>
            <a:r>
              <a:rPr lang="de-DE" dirty="0" err="1"/>
              <a:t>released</a:t>
            </a:r>
            <a:r>
              <a:rPr lang="de-DE" dirty="0"/>
              <a:t> </a:t>
            </a:r>
            <a:r>
              <a:rPr lang="de-DE" dirty="0" err="1"/>
              <a:t>this</a:t>
            </a:r>
            <a:r>
              <a:rPr lang="de-DE" dirty="0"/>
              <a:t> </a:t>
            </a:r>
            <a:r>
              <a:rPr lang="de-DE" dirty="0" err="1"/>
              <a:t>year</a:t>
            </a:r>
            <a:r>
              <a:rPr lang="de-DE" dirty="0"/>
              <a:t> </a:t>
            </a:r>
            <a:r>
              <a:rPr lang="de-DE" dirty="0" err="1"/>
              <a:t>by</a:t>
            </a:r>
            <a:r>
              <a:rPr lang="de-DE" dirty="0"/>
              <a:t> </a:t>
            </a:r>
            <a:r>
              <a:rPr lang="de-DE" dirty="0" err="1"/>
              <a:t>Unity</a:t>
            </a:r>
            <a:r>
              <a:rPr lang="de-DE" dirty="0"/>
              <a:t>. </a:t>
            </a:r>
            <a:r>
              <a:rPr lang="de-DE" dirty="0" err="1"/>
              <a:t>It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not </a:t>
            </a:r>
            <a:r>
              <a:rPr lang="de-DE" dirty="0" err="1"/>
              <a:t>unreasonable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expect</a:t>
            </a:r>
            <a:r>
              <a:rPr lang="de-DE" dirty="0"/>
              <a:t> an </a:t>
            </a:r>
            <a:r>
              <a:rPr lang="de-DE" dirty="0" err="1"/>
              <a:t>equal</a:t>
            </a:r>
            <a:r>
              <a:rPr lang="de-DE" dirty="0"/>
              <a:t> </a:t>
            </a:r>
            <a:r>
              <a:rPr lang="de-DE" dirty="0" err="1"/>
              <a:t>level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world</a:t>
            </a:r>
            <a:r>
              <a:rPr lang="de-DE" dirty="0"/>
              <a:t> </a:t>
            </a:r>
            <a:r>
              <a:rPr lang="de-DE" dirty="0" err="1"/>
              <a:t>detalization</a:t>
            </a:r>
            <a:r>
              <a:rPr lang="de-DE" dirty="0"/>
              <a:t> in </a:t>
            </a:r>
            <a:r>
              <a:rPr lang="de-DE" dirty="0" err="1"/>
              <a:t>near</a:t>
            </a:r>
            <a:r>
              <a:rPr lang="de-DE" dirty="0"/>
              <a:t>-future </a:t>
            </a:r>
            <a:r>
              <a:rPr lang="de-DE" dirty="0" err="1"/>
              <a:t>games</a:t>
            </a:r>
            <a:r>
              <a:rPr lang="de-DE" dirty="0"/>
              <a:t>.</a:t>
            </a:r>
          </a:p>
        </p:txBody>
      </p:sp>
      <p:sp>
        <p:nvSpPr>
          <p:cNvPr id="85" name="Google Shape;85;g3a810d3b78_0_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g3a68aa5d61_0_22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Better gradient noise uses a 4x4 filter instead of 2x2 used by Perlin noise.</a:t>
            </a:r>
          </a:p>
        </p:txBody>
      </p:sp>
      <p:sp>
        <p:nvSpPr>
          <p:cNvPr id="309" name="Google Shape;309;g3a68aa5d61_0_2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g3d95ee7f02_0_3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16" name="Google Shape;316;g3d95ee7f02_0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g3d95ee7f02_0_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24" name="Google Shape;324;g3d95ee7f02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g3d95ee7f02_0_2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Note that the corresponding borders of the tiles marked with the same color are identical.</a:t>
            </a:r>
            <a:endParaRPr dirty="0"/>
          </a:p>
        </p:txBody>
      </p:sp>
      <p:sp>
        <p:nvSpPr>
          <p:cNvPr id="332" name="Google Shape;332;g3d95ee7f02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g3a810d3b78_0_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Ken Perlin showed that his noise function can be used as a building block for creation of realistic-looking textures. Similar results can be achieved with our modifications.</a:t>
            </a:r>
            <a:endParaRPr/>
          </a:p>
        </p:txBody>
      </p:sp>
      <p:sp>
        <p:nvSpPr>
          <p:cNvPr id="339" name="Google Shape;339;g3a810d3b78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6154" y="1143000"/>
            <a:ext cx="5485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g3a810d3b78_0_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45" name="Google Shape;345;g3a810d3b78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g3a810d3b78_0_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All three images are Wang tile texture maps.</a:t>
            </a:r>
            <a:endParaRPr dirty="0"/>
          </a:p>
        </p:txBody>
      </p:sp>
      <p:sp>
        <p:nvSpPr>
          <p:cNvPr id="352" name="Google Shape;352;g3a810d3b78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g3de91ba102_0_2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9" name="Google Shape;359;g3de91ba102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6154" y="1143000"/>
            <a:ext cx="5485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g3de91ba102_0_3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7" name="Google Shape;387;g3de91ba102_0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g3a810d3b78_0_7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The top image is a simple tiling of a 1024x1024 brick wall texture.</a:t>
            </a: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The bottom image uses a Wang tile texture map with 512x512 pixels.</a:t>
            </a: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Image on the bottom is non-periodic and requires 4 times less memory.</a:t>
            </a:r>
            <a:endParaRPr dirty="0"/>
          </a:p>
        </p:txBody>
      </p:sp>
      <p:sp>
        <p:nvSpPr>
          <p:cNvPr id="401" name="Google Shape;401;g3a810d3b78_0_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3a810d3b78_0_1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Procedural content creation allows us to reduce content production time.</a:t>
            </a:r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Memory bandwidth is growing much slower than GPU computational power, which makes procedural methods even more attractive.</a:t>
            </a:r>
          </a:p>
        </p:txBody>
      </p:sp>
      <p:sp>
        <p:nvSpPr>
          <p:cNvPr id="92" name="Google Shape;92;g3a810d3b78_0_1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g3a810d3b78_0_6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09" name="Google Shape;409;g3a810d3b78_0_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g3a810d3b78_0_7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16" name="Google Shape;416;g3a810d3b78_0_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g3de91ba102_0_4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23" name="Google Shape;423;g3de91ba102_0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g3a810d3b78_0_13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0" name="Google Shape;430;g3a810d3b78_0_1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3d69004d7b_0_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Procedural noise functions are widely used in computer graphics.</a:t>
            </a:r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Left to right: Perlin, Better gradient, Gabor and Worley noises.</a:t>
            </a:r>
          </a:p>
        </p:txBody>
      </p:sp>
      <p:sp>
        <p:nvSpPr>
          <p:cNvPr id="99" name="Google Shape;99;g3d69004d7b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3d69004d7b_0_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The State of the Art Report in Procedural Noise Functions by </a:t>
            </a:r>
            <a:r>
              <a:rPr lang="en" dirty="0" err="1"/>
              <a:t>Lagae</a:t>
            </a:r>
            <a:r>
              <a:rPr lang="en" dirty="0"/>
              <a:t> et al. [2010] subdivides procedural noise functions into three broad categories.</a:t>
            </a:r>
          </a:p>
        </p:txBody>
      </p:sp>
      <p:sp>
        <p:nvSpPr>
          <p:cNvPr id="109" name="Google Shape;109;g3d69004d7b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3a810d3b78_0_10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Applications usually can’t afford noise valuation at runtime.</a:t>
            </a: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Those functions that are designed with efficiency in mind are periodic.</a:t>
            </a: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Since most applications use only basic texture tiling algorithms, this leads to repetition or loss of detail.</a:t>
            </a:r>
          </a:p>
        </p:txBody>
      </p:sp>
      <p:sp>
        <p:nvSpPr>
          <p:cNvPr id="116" name="Google Shape;116;g3a810d3b78_0_1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3d69004d7b_0_4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Advanced tiling can help address both </a:t>
            </a:r>
            <a:r>
              <a:rPr lang="en" dirty="0" err="1"/>
              <a:t>repetiton</a:t>
            </a:r>
            <a:r>
              <a:rPr lang="en" dirty="0"/>
              <a:t> and loss of detail problems.</a:t>
            </a: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An additional benefit of using them is the potential to reduce the amount of memory required by the textures.</a:t>
            </a:r>
            <a:endParaRPr dirty="0"/>
          </a:p>
        </p:txBody>
      </p:sp>
      <p:sp>
        <p:nvSpPr>
          <p:cNvPr id="123" name="Google Shape;123;g3d69004d7b_0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3a810d3b78_0_5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0" name="Google Shape;130;g3a810d3b78_0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- no logo">
  <p:cSld name="Blank">
    <p:spTree>
      <p:nvGrpSpPr>
        <p:cNvPr id="1" name="Shape 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8;p2"/>
          <p:cNvSpPr txBox="1">
            <a:spLocks noGrp="1"/>
          </p:cNvSpPr>
          <p:nvPr>
            <p:ph type="sldNum" idx="12"/>
          </p:nvPr>
        </p:nvSpPr>
        <p:spPr>
          <a:xfrm>
            <a:off x="11460451" y="12666269"/>
            <a:ext cx="1463100" cy="1050000"/>
          </a:xfrm>
          <a:prstGeom prst="rect">
            <a:avLst/>
          </a:prstGeom>
        </p:spPr>
        <p:txBody>
          <a:bodyPr spcFirstLastPara="1" wrap="square" lIns="223475" tIns="223475" rIns="223475" bIns="22347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 - Cyan">
  <p:cSld name="Blank - Cyan_2">
    <p:bg>
      <p:bgPr>
        <a:solidFill>
          <a:srgbClr val="05BBD3"/>
        </a:solidFill>
        <a:effectLst/>
      </p:bgPr>
    </p:bg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Google Shape;39;p11" descr="unity-master-white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62703" y="12147642"/>
            <a:ext cx="2110200" cy="1122000"/>
          </a:xfrm>
          <a:prstGeom prst="rect">
            <a:avLst/>
          </a:prstGeom>
          <a:noFill/>
          <a:ln>
            <a:noFill/>
          </a:ln>
        </p:spPr>
      </p:pic>
      <p:sp>
        <p:nvSpPr>
          <p:cNvPr id="40" name="Google Shape;40;p11"/>
          <p:cNvSpPr txBox="1">
            <a:spLocks noGrp="1"/>
          </p:cNvSpPr>
          <p:nvPr>
            <p:ph type="sldNum" idx="12"/>
          </p:nvPr>
        </p:nvSpPr>
        <p:spPr>
          <a:xfrm>
            <a:off x="11460451" y="12666269"/>
            <a:ext cx="1463100" cy="1050000"/>
          </a:xfrm>
          <a:prstGeom prst="rect">
            <a:avLst/>
          </a:prstGeom>
        </p:spPr>
        <p:txBody>
          <a:bodyPr spcFirstLastPara="1" wrap="square" lIns="223475" tIns="223475" rIns="223475" bIns="223475" anchor="t" anchorCtr="0">
            <a:noAutofit/>
          </a:bodyPr>
          <a:lstStyle>
            <a:lvl1pPr lvl="0">
              <a:buNone/>
              <a:defRPr>
                <a:solidFill>
                  <a:srgbClr val="FFFFFF"/>
                </a:solidFill>
              </a:defRPr>
            </a:lvl1pPr>
            <a:lvl2pPr lvl="1">
              <a:buNone/>
              <a:defRPr>
                <a:solidFill>
                  <a:srgbClr val="FFFFFF"/>
                </a:solidFill>
              </a:defRPr>
            </a:lvl2pPr>
            <a:lvl3pPr lvl="2">
              <a:buNone/>
              <a:defRPr>
                <a:solidFill>
                  <a:srgbClr val="FFFFFF"/>
                </a:solidFill>
              </a:defRPr>
            </a:lvl3pPr>
            <a:lvl4pPr lvl="3">
              <a:buNone/>
              <a:defRPr>
                <a:solidFill>
                  <a:srgbClr val="FFFFFF"/>
                </a:solidFill>
              </a:defRPr>
            </a:lvl4pPr>
            <a:lvl5pPr lvl="4">
              <a:buNone/>
              <a:defRPr>
                <a:solidFill>
                  <a:srgbClr val="FFFFFF"/>
                </a:solidFill>
              </a:defRPr>
            </a:lvl5pPr>
            <a:lvl6pPr lvl="5">
              <a:buNone/>
              <a:defRPr>
                <a:solidFill>
                  <a:srgbClr val="FFFFFF"/>
                </a:solidFill>
              </a:defRPr>
            </a:lvl6pPr>
            <a:lvl7pPr lvl="6">
              <a:buNone/>
              <a:defRPr>
                <a:solidFill>
                  <a:srgbClr val="FFFFFF"/>
                </a:solidFill>
              </a:defRPr>
            </a:lvl7pPr>
            <a:lvl8pPr lvl="7">
              <a:buNone/>
              <a:defRPr>
                <a:solidFill>
                  <a:srgbClr val="FFFFFF"/>
                </a:solidFill>
              </a:defRPr>
            </a:lvl8pPr>
            <a:lvl9pPr lvl="8">
              <a:buNone/>
              <a:defRPr>
                <a:solidFill>
                  <a:srgbClr val="FFFFFF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- no logo">
  <p:cSld name="Blank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3"/>
          <p:cNvSpPr txBox="1">
            <a:spLocks noGrp="1"/>
          </p:cNvSpPr>
          <p:nvPr>
            <p:ph type="sldNum" idx="12"/>
          </p:nvPr>
        </p:nvSpPr>
        <p:spPr>
          <a:xfrm>
            <a:off x="11460451" y="12666269"/>
            <a:ext cx="1463100" cy="1050000"/>
          </a:xfrm>
          <a:prstGeom prst="rect">
            <a:avLst/>
          </a:prstGeom>
        </p:spPr>
        <p:txBody>
          <a:bodyPr spcFirstLastPara="1" wrap="square" lIns="223475" tIns="223475" rIns="223475" bIns="22347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 - White">
  <p:cSld name="Blank - White">
    <p:bg>
      <p:bgPr>
        <a:solidFill>
          <a:srgbClr val="FFFFFF"/>
        </a:solidFill>
        <a:effectLst/>
      </p:bgPr>
    </p:bg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Google Shape;46;p14" descr="unity-master-black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62750" y="12147718"/>
            <a:ext cx="2109900" cy="1121700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47;p14"/>
          <p:cNvSpPr txBox="1">
            <a:spLocks noGrp="1"/>
          </p:cNvSpPr>
          <p:nvPr>
            <p:ph type="sldNum" idx="12"/>
          </p:nvPr>
        </p:nvSpPr>
        <p:spPr>
          <a:xfrm>
            <a:off x="11460451" y="12666269"/>
            <a:ext cx="1463100" cy="1050000"/>
          </a:xfrm>
          <a:prstGeom prst="rect">
            <a:avLst/>
          </a:prstGeom>
        </p:spPr>
        <p:txBody>
          <a:bodyPr spcFirstLastPara="1" wrap="square" lIns="223475" tIns="223475" rIns="223475" bIns="22347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 - Black">
  <p:cSld name="Blank - Black">
    <p:bg>
      <p:bgPr>
        <a:solidFill>
          <a:schemeClr val="dk1"/>
        </a:solidFill>
        <a:effectLst/>
      </p:bgPr>
    </p:bg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Google Shape;49;p15" descr="unity-master-white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62703" y="12147642"/>
            <a:ext cx="2110200" cy="1122000"/>
          </a:xfrm>
          <a:prstGeom prst="rect">
            <a:avLst/>
          </a:prstGeom>
          <a:noFill/>
          <a:ln>
            <a:noFill/>
          </a:ln>
        </p:spPr>
      </p:pic>
      <p:sp>
        <p:nvSpPr>
          <p:cNvPr id="50" name="Google Shape;50;p15"/>
          <p:cNvSpPr txBox="1">
            <a:spLocks noGrp="1"/>
          </p:cNvSpPr>
          <p:nvPr>
            <p:ph type="sldNum" idx="12"/>
          </p:nvPr>
        </p:nvSpPr>
        <p:spPr>
          <a:xfrm>
            <a:off x="11460451" y="12666269"/>
            <a:ext cx="1463100" cy="1050000"/>
          </a:xfrm>
          <a:prstGeom prst="rect">
            <a:avLst/>
          </a:prstGeom>
        </p:spPr>
        <p:txBody>
          <a:bodyPr spcFirstLastPara="1" wrap="square" lIns="223475" tIns="223475" rIns="223475" bIns="223475" anchor="t" anchorCtr="0">
            <a:noAutofit/>
          </a:bodyPr>
          <a:lstStyle>
            <a:lvl1pPr lvl="0" rtl="0">
              <a:buNone/>
              <a:defRPr>
                <a:solidFill>
                  <a:srgbClr val="FFFFFF"/>
                </a:solidFill>
              </a:defRPr>
            </a:lvl1pPr>
            <a:lvl2pPr lvl="1" rtl="0">
              <a:buNone/>
              <a:defRPr>
                <a:solidFill>
                  <a:srgbClr val="FFFFFF"/>
                </a:solidFill>
              </a:defRPr>
            </a:lvl2pPr>
            <a:lvl3pPr lvl="2" rtl="0">
              <a:buNone/>
              <a:defRPr>
                <a:solidFill>
                  <a:srgbClr val="FFFFFF"/>
                </a:solidFill>
              </a:defRPr>
            </a:lvl3pPr>
            <a:lvl4pPr lvl="3" rtl="0">
              <a:buNone/>
              <a:defRPr>
                <a:solidFill>
                  <a:srgbClr val="FFFFFF"/>
                </a:solidFill>
              </a:defRPr>
            </a:lvl4pPr>
            <a:lvl5pPr lvl="4" rtl="0">
              <a:buNone/>
              <a:defRPr>
                <a:solidFill>
                  <a:srgbClr val="FFFFFF"/>
                </a:solidFill>
              </a:defRPr>
            </a:lvl5pPr>
            <a:lvl6pPr lvl="5" rtl="0">
              <a:buNone/>
              <a:defRPr>
                <a:solidFill>
                  <a:srgbClr val="FFFFFF"/>
                </a:solidFill>
              </a:defRPr>
            </a:lvl6pPr>
            <a:lvl7pPr lvl="6" rtl="0">
              <a:buNone/>
              <a:defRPr>
                <a:solidFill>
                  <a:srgbClr val="FFFFFF"/>
                </a:solidFill>
              </a:defRPr>
            </a:lvl7pPr>
            <a:lvl8pPr lvl="7" rtl="0">
              <a:buNone/>
              <a:defRPr>
                <a:solidFill>
                  <a:srgbClr val="FFFFFF"/>
                </a:solidFill>
              </a:defRPr>
            </a:lvl8pPr>
            <a:lvl9pPr lvl="8" rtl="0">
              <a:buNone/>
              <a:defRPr>
                <a:solidFill>
                  <a:srgbClr val="FFFFFF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 - Generative Art - Option 1">
  <p:cSld name="Blank - Cyan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Google Shape;52;p16" descr="unity-master-whit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62703" y="12147642"/>
            <a:ext cx="2110500" cy="1121700"/>
          </a:xfrm>
          <a:prstGeom prst="rect">
            <a:avLst/>
          </a:prstGeom>
          <a:noFill/>
          <a:ln>
            <a:noFill/>
          </a:ln>
        </p:spPr>
      </p:pic>
      <p:sp>
        <p:nvSpPr>
          <p:cNvPr id="53" name="Google Shape;53;p16"/>
          <p:cNvSpPr txBox="1"/>
          <p:nvPr/>
        </p:nvSpPr>
        <p:spPr>
          <a:xfrm rot="-5400000">
            <a:off x="21358850" y="10696050"/>
            <a:ext cx="5413500" cy="3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CCCCCC"/>
                </a:solidFill>
                <a:latin typeface="Roboto"/>
                <a:ea typeface="Roboto"/>
                <a:cs typeface="Roboto"/>
                <a:sym typeface="Roboto"/>
              </a:rPr>
              <a:t>Generative Art – Made with Unity</a:t>
            </a:r>
            <a:endParaRPr>
              <a:solidFill>
                <a:srgbClr val="CCCCCC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4" name="Google Shape;54;p16"/>
          <p:cNvSpPr txBox="1">
            <a:spLocks noGrp="1"/>
          </p:cNvSpPr>
          <p:nvPr>
            <p:ph type="sldNum" idx="12"/>
          </p:nvPr>
        </p:nvSpPr>
        <p:spPr>
          <a:xfrm>
            <a:off x="11460451" y="12666269"/>
            <a:ext cx="1463100" cy="1050000"/>
          </a:xfrm>
          <a:prstGeom prst="rect">
            <a:avLst/>
          </a:prstGeom>
        </p:spPr>
        <p:txBody>
          <a:bodyPr spcFirstLastPara="1" wrap="square" lIns="223475" tIns="223475" rIns="223475" bIns="223475" anchor="t" anchorCtr="0">
            <a:noAutofit/>
          </a:bodyPr>
          <a:lstStyle>
            <a:lvl1pPr lvl="0" rtl="0">
              <a:buNone/>
              <a:defRPr>
                <a:solidFill>
                  <a:srgbClr val="FFFFFF"/>
                </a:solidFill>
              </a:defRPr>
            </a:lvl1pPr>
            <a:lvl2pPr lvl="1" rtl="0">
              <a:buNone/>
              <a:defRPr>
                <a:solidFill>
                  <a:srgbClr val="FFFFFF"/>
                </a:solidFill>
              </a:defRPr>
            </a:lvl2pPr>
            <a:lvl3pPr lvl="2" rtl="0">
              <a:buNone/>
              <a:defRPr>
                <a:solidFill>
                  <a:srgbClr val="FFFFFF"/>
                </a:solidFill>
              </a:defRPr>
            </a:lvl3pPr>
            <a:lvl4pPr lvl="3" rtl="0">
              <a:buNone/>
              <a:defRPr>
                <a:solidFill>
                  <a:srgbClr val="FFFFFF"/>
                </a:solidFill>
              </a:defRPr>
            </a:lvl4pPr>
            <a:lvl5pPr lvl="4" rtl="0">
              <a:buNone/>
              <a:defRPr>
                <a:solidFill>
                  <a:srgbClr val="FFFFFF"/>
                </a:solidFill>
              </a:defRPr>
            </a:lvl5pPr>
            <a:lvl6pPr lvl="5" rtl="0">
              <a:buNone/>
              <a:defRPr>
                <a:solidFill>
                  <a:srgbClr val="FFFFFF"/>
                </a:solidFill>
              </a:defRPr>
            </a:lvl6pPr>
            <a:lvl7pPr lvl="6" rtl="0">
              <a:buNone/>
              <a:defRPr>
                <a:solidFill>
                  <a:srgbClr val="FFFFFF"/>
                </a:solidFill>
              </a:defRPr>
            </a:lvl7pPr>
            <a:lvl8pPr lvl="7" rtl="0">
              <a:buNone/>
              <a:defRPr>
                <a:solidFill>
                  <a:srgbClr val="FFFFFF"/>
                </a:solidFill>
              </a:defRPr>
            </a:lvl8pPr>
            <a:lvl9pPr lvl="8" rtl="0">
              <a:buNone/>
              <a:defRPr>
                <a:solidFill>
                  <a:srgbClr val="FFFFFF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 - Generative Art - Option 2">
  <p:cSld name="Blank - Cyan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Google Shape;56;p17" descr="unity-master-whit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62703" y="12147642"/>
            <a:ext cx="2110500" cy="1121700"/>
          </a:xfrm>
          <a:prstGeom prst="rect">
            <a:avLst/>
          </a:prstGeom>
          <a:noFill/>
          <a:ln>
            <a:noFill/>
          </a:ln>
        </p:spPr>
      </p:pic>
      <p:sp>
        <p:nvSpPr>
          <p:cNvPr id="57" name="Google Shape;57;p17"/>
          <p:cNvSpPr txBox="1"/>
          <p:nvPr/>
        </p:nvSpPr>
        <p:spPr>
          <a:xfrm rot="-5400000">
            <a:off x="21358850" y="10696050"/>
            <a:ext cx="5413500" cy="3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Generative Art – Made with Unity</a:t>
            </a:r>
            <a:endParaRPr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666666"/>
              </a:solidFill>
            </a:endParaRPr>
          </a:p>
        </p:txBody>
      </p:sp>
      <p:sp>
        <p:nvSpPr>
          <p:cNvPr id="58" name="Google Shape;58;p17"/>
          <p:cNvSpPr txBox="1">
            <a:spLocks noGrp="1"/>
          </p:cNvSpPr>
          <p:nvPr>
            <p:ph type="sldNum" idx="12"/>
          </p:nvPr>
        </p:nvSpPr>
        <p:spPr>
          <a:xfrm>
            <a:off x="11460451" y="12666269"/>
            <a:ext cx="1463100" cy="1050000"/>
          </a:xfrm>
          <a:prstGeom prst="rect">
            <a:avLst/>
          </a:prstGeom>
        </p:spPr>
        <p:txBody>
          <a:bodyPr spcFirstLastPara="1" wrap="square" lIns="223475" tIns="223475" rIns="223475" bIns="223475" anchor="t" anchorCtr="0">
            <a:noAutofit/>
          </a:bodyPr>
          <a:lstStyle>
            <a:lvl1pPr lvl="0" rtl="0">
              <a:buNone/>
              <a:defRPr>
                <a:solidFill>
                  <a:srgbClr val="FFFFFF"/>
                </a:solidFill>
              </a:defRPr>
            </a:lvl1pPr>
            <a:lvl2pPr lvl="1" rtl="0">
              <a:buNone/>
              <a:defRPr>
                <a:solidFill>
                  <a:srgbClr val="FFFFFF"/>
                </a:solidFill>
              </a:defRPr>
            </a:lvl2pPr>
            <a:lvl3pPr lvl="2" rtl="0">
              <a:buNone/>
              <a:defRPr>
                <a:solidFill>
                  <a:srgbClr val="FFFFFF"/>
                </a:solidFill>
              </a:defRPr>
            </a:lvl3pPr>
            <a:lvl4pPr lvl="3" rtl="0">
              <a:buNone/>
              <a:defRPr>
                <a:solidFill>
                  <a:srgbClr val="FFFFFF"/>
                </a:solidFill>
              </a:defRPr>
            </a:lvl4pPr>
            <a:lvl5pPr lvl="4" rtl="0">
              <a:buNone/>
              <a:defRPr>
                <a:solidFill>
                  <a:srgbClr val="FFFFFF"/>
                </a:solidFill>
              </a:defRPr>
            </a:lvl5pPr>
            <a:lvl6pPr lvl="5" rtl="0">
              <a:buNone/>
              <a:defRPr>
                <a:solidFill>
                  <a:srgbClr val="FFFFFF"/>
                </a:solidFill>
              </a:defRPr>
            </a:lvl6pPr>
            <a:lvl7pPr lvl="6" rtl="0">
              <a:buNone/>
              <a:defRPr>
                <a:solidFill>
                  <a:srgbClr val="FFFFFF"/>
                </a:solidFill>
              </a:defRPr>
            </a:lvl7pPr>
            <a:lvl8pPr lvl="7" rtl="0">
              <a:buNone/>
              <a:defRPr>
                <a:solidFill>
                  <a:srgbClr val="FFFFFF"/>
                </a:solidFill>
              </a:defRPr>
            </a:lvl8pPr>
            <a:lvl9pPr lvl="8" rtl="0">
              <a:buNone/>
              <a:defRPr>
                <a:solidFill>
                  <a:srgbClr val="FFFFFF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 - Generative Art - Option 3">
  <p:cSld name="Blank - Cyan_1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Google Shape;60;p18" descr="unity-master-whit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62703" y="12147642"/>
            <a:ext cx="2110500" cy="1121700"/>
          </a:xfrm>
          <a:prstGeom prst="rect">
            <a:avLst/>
          </a:prstGeom>
          <a:noFill/>
          <a:ln>
            <a:noFill/>
          </a:ln>
        </p:spPr>
      </p:pic>
      <p:sp>
        <p:nvSpPr>
          <p:cNvPr id="61" name="Google Shape;61;p18"/>
          <p:cNvSpPr txBox="1"/>
          <p:nvPr/>
        </p:nvSpPr>
        <p:spPr>
          <a:xfrm rot="-5400000">
            <a:off x="21358850" y="10696050"/>
            <a:ext cx="5413500" cy="3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F3F3F3"/>
                </a:solidFill>
                <a:latin typeface="Roboto"/>
                <a:ea typeface="Roboto"/>
                <a:cs typeface="Roboto"/>
                <a:sym typeface="Roboto"/>
              </a:rPr>
              <a:t>Generative Art – Made with Unity</a:t>
            </a:r>
            <a:endParaRPr>
              <a:solidFill>
                <a:srgbClr val="F3F3F3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3F3F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2" name="Google Shape;62;p18"/>
          <p:cNvSpPr txBox="1">
            <a:spLocks noGrp="1"/>
          </p:cNvSpPr>
          <p:nvPr>
            <p:ph type="sldNum" idx="12"/>
          </p:nvPr>
        </p:nvSpPr>
        <p:spPr>
          <a:xfrm>
            <a:off x="11460451" y="12666269"/>
            <a:ext cx="1463100" cy="1050000"/>
          </a:xfrm>
          <a:prstGeom prst="rect">
            <a:avLst/>
          </a:prstGeom>
        </p:spPr>
        <p:txBody>
          <a:bodyPr spcFirstLastPara="1" wrap="square" lIns="223475" tIns="223475" rIns="223475" bIns="223475" anchor="t" anchorCtr="0">
            <a:noAutofit/>
          </a:bodyPr>
          <a:lstStyle>
            <a:lvl1pPr lvl="0" rtl="0">
              <a:buNone/>
              <a:defRPr>
                <a:solidFill>
                  <a:srgbClr val="FFFFFF"/>
                </a:solidFill>
              </a:defRPr>
            </a:lvl1pPr>
            <a:lvl2pPr lvl="1" rtl="0">
              <a:buNone/>
              <a:defRPr>
                <a:solidFill>
                  <a:srgbClr val="FFFFFF"/>
                </a:solidFill>
              </a:defRPr>
            </a:lvl2pPr>
            <a:lvl3pPr lvl="2" rtl="0">
              <a:buNone/>
              <a:defRPr>
                <a:solidFill>
                  <a:srgbClr val="FFFFFF"/>
                </a:solidFill>
              </a:defRPr>
            </a:lvl3pPr>
            <a:lvl4pPr lvl="3" rtl="0">
              <a:buNone/>
              <a:defRPr>
                <a:solidFill>
                  <a:srgbClr val="FFFFFF"/>
                </a:solidFill>
              </a:defRPr>
            </a:lvl4pPr>
            <a:lvl5pPr lvl="4" rtl="0">
              <a:buNone/>
              <a:defRPr>
                <a:solidFill>
                  <a:srgbClr val="FFFFFF"/>
                </a:solidFill>
              </a:defRPr>
            </a:lvl5pPr>
            <a:lvl6pPr lvl="5" rtl="0">
              <a:buNone/>
              <a:defRPr>
                <a:solidFill>
                  <a:srgbClr val="FFFFFF"/>
                </a:solidFill>
              </a:defRPr>
            </a:lvl6pPr>
            <a:lvl7pPr lvl="6" rtl="0">
              <a:buNone/>
              <a:defRPr>
                <a:solidFill>
                  <a:srgbClr val="FFFFFF"/>
                </a:solidFill>
              </a:defRPr>
            </a:lvl7pPr>
            <a:lvl8pPr lvl="7" rtl="0">
              <a:buNone/>
              <a:defRPr>
                <a:solidFill>
                  <a:srgbClr val="FFFFFF"/>
                </a:solidFill>
              </a:defRPr>
            </a:lvl8pPr>
            <a:lvl9pPr lvl="8" rtl="0">
              <a:buNone/>
              <a:defRPr>
                <a:solidFill>
                  <a:srgbClr val="FFFFFF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 - Magenta">
  <p:cSld name="Blank - Magenta">
    <p:bg>
      <p:bgPr>
        <a:solidFill>
          <a:srgbClr val="ED1847"/>
        </a:solidFill>
        <a:effectLst/>
      </p:bgPr>
    </p:bg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Google Shape;64;p19" descr="unity-master-white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62703" y="12147642"/>
            <a:ext cx="2110200" cy="1122000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19"/>
          <p:cNvSpPr txBox="1">
            <a:spLocks noGrp="1"/>
          </p:cNvSpPr>
          <p:nvPr>
            <p:ph type="sldNum" idx="12"/>
          </p:nvPr>
        </p:nvSpPr>
        <p:spPr>
          <a:xfrm>
            <a:off x="11460451" y="12666269"/>
            <a:ext cx="1463100" cy="1050000"/>
          </a:xfrm>
          <a:prstGeom prst="rect">
            <a:avLst/>
          </a:prstGeom>
        </p:spPr>
        <p:txBody>
          <a:bodyPr spcFirstLastPara="1" wrap="square" lIns="223475" tIns="223475" rIns="223475" bIns="223475" anchor="t" anchorCtr="0">
            <a:noAutofit/>
          </a:bodyPr>
          <a:lstStyle>
            <a:lvl1pPr lvl="0" rtl="0">
              <a:buNone/>
              <a:defRPr>
                <a:solidFill>
                  <a:srgbClr val="FFFFFF"/>
                </a:solidFill>
              </a:defRPr>
            </a:lvl1pPr>
            <a:lvl2pPr lvl="1" rtl="0">
              <a:buNone/>
              <a:defRPr>
                <a:solidFill>
                  <a:srgbClr val="FFFFFF"/>
                </a:solidFill>
              </a:defRPr>
            </a:lvl2pPr>
            <a:lvl3pPr lvl="2" rtl="0">
              <a:buNone/>
              <a:defRPr>
                <a:solidFill>
                  <a:srgbClr val="FFFFFF"/>
                </a:solidFill>
              </a:defRPr>
            </a:lvl3pPr>
            <a:lvl4pPr lvl="3" rtl="0">
              <a:buNone/>
              <a:defRPr>
                <a:solidFill>
                  <a:srgbClr val="FFFFFF"/>
                </a:solidFill>
              </a:defRPr>
            </a:lvl4pPr>
            <a:lvl5pPr lvl="4" rtl="0">
              <a:buNone/>
              <a:defRPr>
                <a:solidFill>
                  <a:srgbClr val="FFFFFF"/>
                </a:solidFill>
              </a:defRPr>
            </a:lvl5pPr>
            <a:lvl6pPr lvl="5" rtl="0">
              <a:buNone/>
              <a:defRPr>
                <a:solidFill>
                  <a:srgbClr val="FFFFFF"/>
                </a:solidFill>
              </a:defRPr>
            </a:lvl6pPr>
            <a:lvl7pPr lvl="6" rtl="0">
              <a:buNone/>
              <a:defRPr>
                <a:solidFill>
                  <a:srgbClr val="FFFFFF"/>
                </a:solidFill>
              </a:defRPr>
            </a:lvl7pPr>
            <a:lvl8pPr lvl="7" rtl="0">
              <a:buNone/>
              <a:defRPr>
                <a:solidFill>
                  <a:srgbClr val="FFFFFF"/>
                </a:solidFill>
              </a:defRPr>
            </a:lvl8pPr>
            <a:lvl9pPr lvl="8" rtl="0">
              <a:buNone/>
              <a:defRPr>
                <a:solidFill>
                  <a:srgbClr val="FFFFFF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 - Cyan">
  <p:cSld name="Blank - Cyan_2">
    <p:bg>
      <p:bgPr>
        <a:solidFill>
          <a:srgbClr val="05BBD3"/>
        </a:solidFill>
        <a:effectLst/>
      </p:bgPr>
    </p:bg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Google Shape;67;p20" descr="unity-master-white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62703" y="12147642"/>
            <a:ext cx="2110200" cy="1122000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Google Shape;68;p20"/>
          <p:cNvSpPr txBox="1">
            <a:spLocks noGrp="1"/>
          </p:cNvSpPr>
          <p:nvPr>
            <p:ph type="sldNum" idx="12"/>
          </p:nvPr>
        </p:nvSpPr>
        <p:spPr>
          <a:xfrm>
            <a:off x="11460451" y="12666269"/>
            <a:ext cx="1463100" cy="1050000"/>
          </a:xfrm>
          <a:prstGeom prst="rect">
            <a:avLst/>
          </a:prstGeom>
        </p:spPr>
        <p:txBody>
          <a:bodyPr spcFirstLastPara="1" wrap="square" lIns="223475" tIns="223475" rIns="223475" bIns="223475" anchor="t" anchorCtr="0">
            <a:noAutofit/>
          </a:bodyPr>
          <a:lstStyle>
            <a:lvl1pPr lvl="0" rtl="0">
              <a:buNone/>
              <a:defRPr>
                <a:solidFill>
                  <a:srgbClr val="FFFFFF"/>
                </a:solidFill>
              </a:defRPr>
            </a:lvl1pPr>
            <a:lvl2pPr lvl="1" rtl="0">
              <a:buNone/>
              <a:defRPr>
                <a:solidFill>
                  <a:srgbClr val="FFFFFF"/>
                </a:solidFill>
              </a:defRPr>
            </a:lvl2pPr>
            <a:lvl3pPr lvl="2" rtl="0">
              <a:buNone/>
              <a:defRPr>
                <a:solidFill>
                  <a:srgbClr val="FFFFFF"/>
                </a:solidFill>
              </a:defRPr>
            </a:lvl3pPr>
            <a:lvl4pPr lvl="3" rtl="0">
              <a:buNone/>
              <a:defRPr>
                <a:solidFill>
                  <a:srgbClr val="FFFFFF"/>
                </a:solidFill>
              </a:defRPr>
            </a:lvl4pPr>
            <a:lvl5pPr lvl="4" rtl="0">
              <a:buNone/>
              <a:defRPr>
                <a:solidFill>
                  <a:srgbClr val="FFFFFF"/>
                </a:solidFill>
              </a:defRPr>
            </a:lvl5pPr>
            <a:lvl6pPr lvl="5" rtl="0">
              <a:buNone/>
              <a:defRPr>
                <a:solidFill>
                  <a:srgbClr val="FFFFFF"/>
                </a:solidFill>
              </a:defRPr>
            </a:lvl6pPr>
            <a:lvl7pPr lvl="6" rtl="0">
              <a:buNone/>
              <a:defRPr>
                <a:solidFill>
                  <a:srgbClr val="FFFFFF"/>
                </a:solidFill>
              </a:defRPr>
            </a:lvl7pPr>
            <a:lvl8pPr lvl="7" rtl="0">
              <a:buNone/>
              <a:defRPr>
                <a:solidFill>
                  <a:srgbClr val="FFFFFF"/>
                </a:solidFill>
              </a:defRPr>
            </a:lvl8pPr>
            <a:lvl9pPr lvl="8" rtl="0">
              <a:buNone/>
              <a:defRPr>
                <a:solidFill>
                  <a:srgbClr val="FFFFFF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 - White">
  <p:cSld name="Blank - White">
    <p:bg>
      <p:bgPr>
        <a:solidFill>
          <a:srgbClr val="FFFFFF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3" descr="unity-master-black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62750" y="12147718"/>
            <a:ext cx="2109900" cy="11217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3"/>
          <p:cNvSpPr txBox="1">
            <a:spLocks noGrp="1"/>
          </p:cNvSpPr>
          <p:nvPr>
            <p:ph type="sldNum" idx="12"/>
          </p:nvPr>
        </p:nvSpPr>
        <p:spPr>
          <a:xfrm>
            <a:off x="11460451" y="12666269"/>
            <a:ext cx="1463100" cy="1050000"/>
          </a:xfrm>
          <a:prstGeom prst="rect">
            <a:avLst/>
          </a:prstGeom>
        </p:spPr>
        <p:txBody>
          <a:bodyPr spcFirstLastPara="1" wrap="square" lIns="223475" tIns="223475" rIns="223475" bIns="22347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 - Black">
  <p:cSld name="Blank - Black">
    <p:bg>
      <p:bgPr>
        <a:solidFill>
          <a:schemeClr val="dk1"/>
        </a:solid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oogle Shape;13;p4" descr="unity-master-white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62703" y="12147642"/>
            <a:ext cx="2110200" cy="1122000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14;p4"/>
          <p:cNvSpPr txBox="1">
            <a:spLocks noGrp="1"/>
          </p:cNvSpPr>
          <p:nvPr>
            <p:ph type="sldNum" idx="12"/>
          </p:nvPr>
        </p:nvSpPr>
        <p:spPr>
          <a:xfrm>
            <a:off x="11460451" y="12666269"/>
            <a:ext cx="1463100" cy="1050000"/>
          </a:xfrm>
          <a:prstGeom prst="rect">
            <a:avLst/>
          </a:prstGeom>
        </p:spPr>
        <p:txBody>
          <a:bodyPr spcFirstLastPara="1" wrap="square" lIns="223475" tIns="223475" rIns="223475" bIns="223475" anchor="t" anchorCtr="0">
            <a:noAutofit/>
          </a:bodyPr>
          <a:lstStyle>
            <a:lvl1pPr lvl="0">
              <a:buNone/>
              <a:defRPr>
                <a:solidFill>
                  <a:srgbClr val="FFFFFF"/>
                </a:solidFill>
              </a:defRPr>
            </a:lvl1pPr>
            <a:lvl2pPr lvl="1">
              <a:buNone/>
              <a:defRPr>
                <a:solidFill>
                  <a:srgbClr val="FFFFFF"/>
                </a:solidFill>
              </a:defRPr>
            </a:lvl2pPr>
            <a:lvl3pPr lvl="2">
              <a:buNone/>
              <a:defRPr>
                <a:solidFill>
                  <a:srgbClr val="FFFFFF"/>
                </a:solidFill>
              </a:defRPr>
            </a:lvl3pPr>
            <a:lvl4pPr lvl="3">
              <a:buNone/>
              <a:defRPr>
                <a:solidFill>
                  <a:srgbClr val="FFFFFF"/>
                </a:solidFill>
              </a:defRPr>
            </a:lvl4pPr>
            <a:lvl5pPr lvl="4">
              <a:buNone/>
              <a:defRPr>
                <a:solidFill>
                  <a:srgbClr val="FFFFFF"/>
                </a:solidFill>
              </a:defRPr>
            </a:lvl5pPr>
            <a:lvl6pPr lvl="5">
              <a:buNone/>
              <a:defRPr>
                <a:solidFill>
                  <a:srgbClr val="FFFFFF"/>
                </a:solidFill>
              </a:defRPr>
            </a:lvl6pPr>
            <a:lvl7pPr lvl="6">
              <a:buNone/>
              <a:defRPr>
                <a:solidFill>
                  <a:srgbClr val="FFFFFF"/>
                </a:solidFill>
              </a:defRPr>
            </a:lvl7pPr>
            <a:lvl8pPr lvl="7">
              <a:buNone/>
              <a:defRPr>
                <a:solidFill>
                  <a:srgbClr val="FFFFFF"/>
                </a:solidFill>
              </a:defRPr>
            </a:lvl8pPr>
            <a:lvl9pPr lvl="8">
              <a:buNone/>
              <a:defRPr>
                <a:solidFill>
                  <a:srgbClr val="FFFFFF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 - Generative Art - Option 1">
  <p:cSld name="Blank - Cyan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16;p5" descr="unity-master-whit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62703" y="12147642"/>
            <a:ext cx="2110500" cy="1121700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17;p5"/>
          <p:cNvSpPr txBox="1"/>
          <p:nvPr/>
        </p:nvSpPr>
        <p:spPr>
          <a:xfrm rot="-5400000">
            <a:off x="21358850" y="10696050"/>
            <a:ext cx="5413500" cy="3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666666"/>
                </a:solidFill>
              </a:rPr>
              <a:t>Generative Art – Made with Unity</a:t>
            </a:r>
            <a:endParaRPr>
              <a:solidFill>
                <a:srgbClr val="666666"/>
              </a:solidFill>
            </a:endParaRPr>
          </a:p>
        </p:txBody>
      </p:sp>
      <p:sp>
        <p:nvSpPr>
          <p:cNvPr id="18" name="Google Shape;18;p5"/>
          <p:cNvSpPr txBox="1">
            <a:spLocks noGrp="1"/>
          </p:cNvSpPr>
          <p:nvPr>
            <p:ph type="sldNum" idx="12"/>
          </p:nvPr>
        </p:nvSpPr>
        <p:spPr>
          <a:xfrm>
            <a:off x="11460451" y="12666269"/>
            <a:ext cx="1463100" cy="1050000"/>
          </a:xfrm>
          <a:prstGeom prst="rect">
            <a:avLst/>
          </a:prstGeom>
        </p:spPr>
        <p:txBody>
          <a:bodyPr spcFirstLastPara="1" wrap="square" lIns="223475" tIns="223475" rIns="223475" bIns="223475" anchor="t" anchorCtr="0">
            <a:noAutofit/>
          </a:bodyPr>
          <a:lstStyle>
            <a:lvl1pPr lvl="0">
              <a:buNone/>
              <a:defRPr>
                <a:solidFill>
                  <a:srgbClr val="FFFFFF"/>
                </a:solidFill>
              </a:defRPr>
            </a:lvl1pPr>
            <a:lvl2pPr lvl="1">
              <a:buNone/>
              <a:defRPr>
                <a:solidFill>
                  <a:srgbClr val="FFFFFF"/>
                </a:solidFill>
              </a:defRPr>
            </a:lvl2pPr>
            <a:lvl3pPr lvl="2">
              <a:buNone/>
              <a:defRPr>
                <a:solidFill>
                  <a:srgbClr val="FFFFFF"/>
                </a:solidFill>
              </a:defRPr>
            </a:lvl3pPr>
            <a:lvl4pPr lvl="3">
              <a:buNone/>
              <a:defRPr>
                <a:solidFill>
                  <a:srgbClr val="FFFFFF"/>
                </a:solidFill>
              </a:defRPr>
            </a:lvl4pPr>
            <a:lvl5pPr lvl="4">
              <a:buNone/>
              <a:defRPr>
                <a:solidFill>
                  <a:srgbClr val="FFFFFF"/>
                </a:solidFill>
              </a:defRPr>
            </a:lvl5pPr>
            <a:lvl6pPr lvl="5">
              <a:buNone/>
              <a:defRPr>
                <a:solidFill>
                  <a:srgbClr val="FFFFFF"/>
                </a:solidFill>
              </a:defRPr>
            </a:lvl6pPr>
            <a:lvl7pPr lvl="6">
              <a:buNone/>
              <a:defRPr>
                <a:solidFill>
                  <a:srgbClr val="FFFFFF"/>
                </a:solidFill>
              </a:defRPr>
            </a:lvl7pPr>
            <a:lvl8pPr lvl="7">
              <a:buNone/>
              <a:defRPr>
                <a:solidFill>
                  <a:srgbClr val="FFFFFF"/>
                </a:solidFill>
              </a:defRPr>
            </a:lvl8pPr>
            <a:lvl9pPr lvl="8">
              <a:buNone/>
              <a:defRPr>
                <a:solidFill>
                  <a:srgbClr val="FFFFFF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 - Generative Art - Option 1 1">
  <p:cSld name="Blank - Cyan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6" descr="unity-master-whit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62703" y="12147642"/>
            <a:ext cx="2110500" cy="1121700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1;p6"/>
          <p:cNvSpPr txBox="1"/>
          <p:nvPr/>
        </p:nvSpPr>
        <p:spPr>
          <a:xfrm rot="-5400000">
            <a:off x="21358850" y="10696050"/>
            <a:ext cx="5413500" cy="3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666666"/>
                </a:solidFill>
              </a:rPr>
              <a:t>Generative Art – Made with Unity</a:t>
            </a:r>
            <a:endParaRPr>
              <a:solidFill>
                <a:srgbClr val="666666"/>
              </a:solidFill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666666"/>
              </a:solidFill>
            </a:endParaRPr>
          </a:p>
        </p:txBody>
      </p:sp>
      <p:sp>
        <p:nvSpPr>
          <p:cNvPr id="22" name="Google Shape;22;p6"/>
          <p:cNvSpPr txBox="1">
            <a:spLocks noGrp="1"/>
          </p:cNvSpPr>
          <p:nvPr>
            <p:ph type="sldNum" idx="12"/>
          </p:nvPr>
        </p:nvSpPr>
        <p:spPr>
          <a:xfrm>
            <a:off x="11460451" y="12666269"/>
            <a:ext cx="1463100" cy="1050000"/>
          </a:xfrm>
          <a:prstGeom prst="rect">
            <a:avLst/>
          </a:prstGeom>
        </p:spPr>
        <p:txBody>
          <a:bodyPr spcFirstLastPara="1" wrap="square" lIns="223475" tIns="223475" rIns="223475" bIns="223475" anchor="t" anchorCtr="0">
            <a:noAutofit/>
          </a:bodyPr>
          <a:lstStyle>
            <a:lvl1pPr lvl="0">
              <a:buNone/>
              <a:defRPr>
                <a:solidFill>
                  <a:srgbClr val="FFFFFF"/>
                </a:solidFill>
              </a:defRPr>
            </a:lvl1pPr>
            <a:lvl2pPr lvl="1">
              <a:buNone/>
              <a:defRPr>
                <a:solidFill>
                  <a:srgbClr val="FFFFFF"/>
                </a:solidFill>
              </a:defRPr>
            </a:lvl2pPr>
            <a:lvl3pPr lvl="2">
              <a:buNone/>
              <a:defRPr>
                <a:solidFill>
                  <a:srgbClr val="FFFFFF"/>
                </a:solidFill>
              </a:defRPr>
            </a:lvl3pPr>
            <a:lvl4pPr lvl="3">
              <a:buNone/>
              <a:defRPr>
                <a:solidFill>
                  <a:srgbClr val="FFFFFF"/>
                </a:solidFill>
              </a:defRPr>
            </a:lvl4pPr>
            <a:lvl5pPr lvl="4">
              <a:buNone/>
              <a:defRPr>
                <a:solidFill>
                  <a:srgbClr val="FFFFFF"/>
                </a:solidFill>
              </a:defRPr>
            </a:lvl5pPr>
            <a:lvl6pPr lvl="5">
              <a:buNone/>
              <a:defRPr>
                <a:solidFill>
                  <a:srgbClr val="FFFFFF"/>
                </a:solidFill>
              </a:defRPr>
            </a:lvl6pPr>
            <a:lvl7pPr lvl="6">
              <a:buNone/>
              <a:defRPr>
                <a:solidFill>
                  <a:srgbClr val="FFFFFF"/>
                </a:solidFill>
              </a:defRPr>
            </a:lvl7pPr>
            <a:lvl8pPr lvl="7">
              <a:buNone/>
              <a:defRPr>
                <a:solidFill>
                  <a:srgbClr val="FFFFFF"/>
                </a:solidFill>
              </a:defRPr>
            </a:lvl8pPr>
            <a:lvl9pPr lvl="8">
              <a:buNone/>
              <a:defRPr>
                <a:solidFill>
                  <a:srgbClr val="FFFFFF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 - MwU Art - Option 1">
  <p:cSld name="Blank - Cyan_1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Google Shape;24;p7" descr="unity-master-whit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62703" y="12147642"/>
            <a:ext cx="2110500" cy="1121700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Google Shape;25;p7"/>
          <p:cNvSpPr txBox="1"/>
          <p:nvPr/>
        </p:nvSpPr>
        <p:spPr>
          <a:xfrm rot="-5400000">
            <a:off x="21358850" y="10696050"/>
            <a:ext cx="5413500" cy="3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666666"/>
                </a:solidFill>
              </a:rPr>
              <a:t>Zero Days by Scatter – Made with Unity</a:t>
            </a:r>
            <a:endParaRPr>
              <a:solidFill>
                <a:srgbClr val="666666"/>
              </a:solidFill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666666"/>
              </a:solidFill>
            </a:endParaRPr>
          </a:p>
        </p:txBody>
      </p:sp>
      <p:sp>
        <p:nvSpPr>
          <p:cNvPr id="26" name="Google Shape;26;p7"/>
          <p:cNvSpPr txBox="1">
            <a:spLocks noGrp="1"/>
          </p:cNvSpPr>
          <p:nvPr>
            <p:ph type="sldNum" idx="12"/>
          </p:nvPr>
        </p:nvSpPr>
        <p:spPr>
          <a:xfrm>
            <a:off x="11460451" y="12666269"/>
            <a:ext cx="1463100" cy="1050000"/>
          </a:xfrm>
          <a:prstGeom prst="rect">
            <a:avLst/>
          </a:prstGeom>
        </p:spPr>
        <p:txBody>
          <a:bodyPr spcFirstLastPara="1" wrap="square" lIns="223475" tIns="223475" rIns="223475" bIns="223475" anchor="t" anchorCtr="0">
            <a:noAutofit/>
          </a:bodyPr>
          <a:lstStyle>
            <a:lvl1pPr lvl="0">
              <a:buNone/>
              <a:defRPr>
                <a:solidFill>
                  <a:srgbClr val="FFFFFF"/>
                </a:solidFill>
              </a:defRPr>
            </a:lvl1pPr>
            <a:lvl2pPr lvl="1">
              <a:buNone/>
              <a:defRPr>
                <a:solidFill>
                  <a:srgbClr val="FFFFFF"/>
                </a:solidFill>
              </a:defRPr>
            </a:lvl2pPr>
            <a:lvl3pPr lvl="2">
              <a:buNone/>
              <a:defRPr>
                <a:solidFill>
                  <a:srgbClr val="FFFFFF"/>
                </a:solidFill>
              </a:defRPr>
            </a:lvl3pPr>
            <a:lvl4pPr lvl="3">
              <a:buNone/>
              <a:defRPr>
                <a:solidFill>
                  <a:srgbClr val="FFFFFF"/>
                </a:solidFill>
              </a:defRPr>
            </a:lvl4pPr>
            <a:lvl5pPr lvl="4">
              <a:buNone/>
              <a:defRPr>
                <a:solidFill>
                  <a:srgbClr val="FFFFFF"/>
                </a:solidFill>
              </a:defRPr>
            </a:lvl5pPr>
            <a:lvl6pPr lvl="5">
              <a:buNone/>
              <a:defRPr>
                <a:solidFill>
                  <a:srgbClr val="FFFFFF"/>
                </a:solidFill>
              </a:defRPr>
            </a:lvl6pPr>
            <a:lvl7pPr lvl="6">
              <a:buNone/>
              <a:defRPr>
                <a:solidFill>
                  <a:srgbClr val="FFFFFF"/>
                </a:solidFill>
              </a:defRPr>
            </a:lvl7pPr>
            <a:lvl8pPr lvl="7">
              <a:buNone/>
              <a:defRPr>
                <a:solidFill>
                  <a:srgbClr val="FFFFFF"/>
                </a:solidFill>
              </a:defRPr>
            </a:lvl8pPr>
            <a:lvl9pPr lvl="8">
              <a:buNone/>
              <a:defRPr>
                <a:solidFill>
                  <a:srgbClr val="FFFFFF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 - MwU Art - Option 2">
  <p:cSld name="Blank - Cyan_1_1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oogle Shape;28;p8" descr="unity-master-whit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62703" y="12147642"/>
            <a:ext cx="2110500" cy="1121700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Google Shape;29;p8"/>
          <p:cNvSpPr txBox="1"/>
          <p:nvPr/>
        </p:nvSpPr>
        <p:spPr>
          <a:xfrm rot="-5400000">
            <a:off x="21358850" y="10696050"/>
            <a:ext cx="5413500" cy="3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B7B7B7"/>
                </a:solidFill>
              </a:rPr>
              <a:t>Monument Valley 2 by ustwo Games – Made with Unity</a:t>
            </a:r>
            <a:endParaRPr>
              <a:solidFill>
                <a:srgbClr val="B7B7B7"/>
              </a:solidFill>
            </a:endParaRPr>
          </a:p>
        </p:txBody>
      </p:sp>
      <p:sp>
        <p:nvSpPr>
          <p:cNvPr id="30" name="Google Shape;30;p8"/>
          <p:cNvSpPr txBox="1">
            <a:spLocks noGrp="1"/>
          </p:cNvSpPr>
          <p:nvPr>
            <p:ph type="sldNum" idx="12"/>
          </p:nvPr>
        </p:nvSpPr>
        <p:spPr>
          <a:xfrm>
            <a:off x="11460451" y="12666269"/>
            <a:ext cx="1463100" cy="1050000"/>
          </a:xfrm>
          <a:prstGeom prst="rect">
            <a:avLst/>
          </a:prstGeom>
        </p:spPr>
        <p:txBody>
          <a:bodyPr spcFirstLastPara="1" wrap="square" lIns="223475" tIns="223475" rIns="223475" bIns="223475" anchor="t" anchorCtr="0">
            <a:noAutofit/>
          </a:bodyPr>
          <a:lstStyle>
            <a:lvl1pPr lvl="0">
              <a:buNone/>
              <a:defRPr>
                <a:solidFill>
                  <a:srgbClr val="FFFFFF"/>
                </a:solidFill>
              </a:defRPr>
            </a:lvl1pPr>
            <a:lvl2pPr lvl="1">
              <a:buNone/>
              <a:defRPr>
                <a:solidFill>
                  <a:srgbClr val="FFFFFF"/>
                </a:solidFill>
              </a:defRPr>
            </a:lvl2pPr>
            <a:lvl3pPr lvl="2">
              <a:buNone/>
              <a:defRPr>
                <a:solidFill>
                  <a:srgbClr val="FFFFFF"/>
                </a:solidFill>
              </a:defRPr>
            </a:lvl3pPr>
            <a:lvl4pPr lvl="3">
              <a:buNone/>
              <a:defRPr>
                <a:solidFill>
                  <a:srgbClr val="FFFFFF"/>
                </a:solidFill>
              </a:defRPr>
            </a:lvl4pPr>
            <a:lvl5pPr lvl="4">
              <a:buNone/>
              <a:defRPr>
                <a:solidFill>
                  <a:srgbClr val="FFFFFF"/>
                </a:solidFill>
              </a:defRPr>
            </a:lvl5pPr>
            <a:lvl6pPr lvl="5">
              <a:buNone/>
              <a:defRPr>
                <a:solidFill>
                  <a:srgbClr val="FFFFFF"/>
                </a:solidFill>
              </a:defRPr>
            </a:lvl6pPr>
            <a:lvl7pPr lvl="6">
              <a:buNone/>
              <a:defRPr>
                <a:solidFill>
                  <a:srgbClr val="FFFFFF"/>
                </a:solidFill>
              </a:defRPr>
            </a:lvl7pPr>
            <a:lvl8pPr lvl="7">
              <a:buNone/>
              <a:defRPr>
                <a:solidFill>
                  <a:srgbClr val="FFFFFF"/>
                </a:solidFill>
              </a:defRPr>
            </a:lvl8pPr>
            <a:lvl9pPr lvl="8">
              <a:buNone/>
              <a:defRPr>
                <a:solidFill>
                  <a:srgbClr val="FFFFFF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 - MwU Art - Option 2 1">
  <p:cSld name="Blank - Cyan_1_1_1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Google Shape;32;p9" descr="unity-master-whit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62703" y="12147642"/>
            <a:ext cx="2110500" cy="1121700"/>
          </a:xfrm>
          <a:prstGeom prst="rect">
            <a:avLst/>
          </a:prstGeom>
          <a:noFill/>
          <a:ln>
            <a:noFill/>
          </a:ln>
        </p:spPr>
      </p:pic>
      <p:sp>
        <p:nvSpPr>
          <p:cNvPr id="33" name="Google Shape;33;p9"/>
          <p:cNvSpPr txBox="1"/>
          <p:nvPr/>
        </p:nvSpPr>
        <p:spPr>
          <a:xfrm rot="-5400000">
            <a:off x="21358850" y="10696050"/>
            <a:ext cx="5413500" cy="3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B7B7B7"/>
                </a:solidFill>
              </a:rPr>
              <a:t>ADAM – Made with Unity</a:t>
            </a:r>
            <a:endParaRPr>
              <a:solidFill>
                <a:srgbClr val="B7B7B7"/>
              </a:solidFill>
            </a:endParaRPr>
          </a:p>
        </p:txBody>
      </p:sp>
      <p:sp>
        <p:nvSpPr>
          <p:cNvPr id="34" name="Google Shape;34;p9"/>
          <p:cNvSpPr txBox="1">
            <a:spLocks noGrp="1"/>
          </p:cNvSpPr>
          <p:nvPr>
            <p:ph type="sldNum" idx="12"/>
          </p:nvPr>
        </p:nvSpPr>
        <p:spPr>
          <a:xfrm>
            <a:off x="11460451" y="12666269"/>
            <a:ext cx="1463100" cy="1050000"/>
          </a:xfrm>
          <a:prstGeom prst="rect">
            <a:avLst/>
          </a:prstGeom>
        </p:spPr>
        <p:txBody>
          <a:bodyPr spcFirstLastPara="1" wrap="square" lIns="223475" tIns="223475" rIns="223475" bIns="223475" anchor="t" anchorCtr="0">
            <a:noAutofit/>
          </a:bodyPr>
          <a:lstStyle>
            <a:lvl1pPr lvl="0">
              <a:buNone/>
              <a:defRPr>
                <a:solidFill>
                  <a:srgbClr val="FFFFFF"/>
                </a:solidFill>
              </a:defRPr>
            </a:lvl1pPr>
            <a:lvl2pPr lvl="1">
              <a:buNone/>
              <a:defRPr>
                <a:solidFill>
                  <a:srgbClr val="FFFFFF"/>
                </a:solidFill>
              </a:defRPr>
            </a:lvl2pPr>
            <a:lvl3pPr lvl="2">
              <a:buNone/>
              <a:defRPr>
                <a:solidFill>
                  <a:srgbClr val="FFFFFF"/>
                </a:solidFill>
              </a:defRPr>
            </a:lvl3pPr>
            <a:lvl4pPr lvl="3">
              <a:buNone/>
              <a:defRPr>
                <a:solidFill>
                  <a:srgbClr val="FFFFFF"/>
                </a:solidFill>
              </a:defRPr>
            </a:lvl4pPr>
            <a:lvl5pPr lvl="4">
              <a:buNone/>
              <a:defRPr>
                <a:solidFill>
                  <a:srgbClr val="FFFFFF"/>
                </a:solidFill>
              </a:defRPr>
            </a:lvl5pPr>
            <a:lvl6pPr lvl="5">
              <a:buNone/>
              <a:defRPr>
                <a:solidFill>
                  <a:srgbClr val="FFFFFF"/>
                </a:solidFill>
              </a:defRPr>
            </a:lvl6pPr>
            <a:lvl7pPr lvl="6">
              <a:buNone/>
              <a:defRPr>
                <a:solidFill>
                  <a:srgbClr val="FFFFFF"/>
                </a:solidFill>
              </a:defRPr>
            </a:lvl7pPr>
            <a:lvl8pPr lvl="7">
              <a:buNone/>
              <a:defRPr>
                <a:solidFill>
                  <a:srgbClr val="FFFFFF"/>
                </a:solidFill>
              </a:defRPr>
            </a:lvl8pPr>
            <a:lvl9pPr lvl="8">
              <a:buNone/>
              <a:defRPr>
                <a:solidFill>
                  <a:srgbClr val="FFFFFF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 - Magenta">
  <p:cSld name="Blank - Magenta">
    <p:bg>
      <p:bgPr>
        <a:solidFill>
          <a:srgbClr val="ED1847"/>
        </a:solidFill>
        <a:effectLst/>
      </p:bgPr>
    </p:bg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Google Shape;36;p10" descr="unity-master-white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62703" y="12147642"/>
            <a:ext cx="2110200" cy="1122000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sldNum" idx="12"/>
          </p:nvPr>
        </p:nvSpPr>
        <p:spPr>
          <a:xfrm>
            <a:off x="11460451" y="12666269"/>
            <a:ext cx="1463100" cy="1050000"/>
          </a:xfrm>
          <a:prstGeom prst="rect">
            <a:avLst/>
          </a:prstGeom>
        </p:spPr>
        <p:txBody>
          <a:bodyPr spcFirstLastPara="1" wrap="square" lIns="223475" tIns="223475" rIns="223475" bIns="223475" anchor="t" anchorCtr="0">
            <a:noAutofit/>
          </a:bodyPr>
          <a:lstStyle>
            <a:lvl1pPr lvl="0">
              <a:buNone/>
              <a:defRPr>
                <a:solidFill>
                  <a:srgbClr val="FFFFFF"/>
                </a:solidFill>
              </a:defRPr>
            </a:lvl1pPr>
            <a:lvl2pPr lvl="1">
              <a:buNone/>
              <a:defRPr>
                <a:solidFill>
                  <a:srgbClr val="FFFFFF"/>
                </a:solidFill>
              </a:defRPr>
            </a:lvl2pPr>
            <a:lvl3pPr lvl="2">
              <a:buNone/>
              <a:defRPr>
                <a:solidFill>
                  <a:srgbClr val="FFFFFF"/>
                </a:solidFill>
              </a:defRPr>
            </a:lvl3pPr>
            <a:lvl4pPr lvl="3">
              <a:buNone/>
              <a:defRPr>
                <a:solidFill>
                  <a:srgbClr val="FFFFFF"/>
                </a:solidFill>
              </a:defRPr>
            </a:lvl4pPr>
            <a:lvl5pPr lvl="4">
              <a:buNone/>
              <a:defRPr>
                <a:solidFill>
                  <a:srgbClr val="FFFFFF"/>
                </a:solidFill>
              </a:defRPr>
            </a:lvl5pPr>
            <a:lvl6pPr lvl="5">
              <a:buNone/>
              <a:defRPr>
                <a:solidFill>
                  <a:srgbClr val="FFFFFF"/>
                </a:solidFill>
              </a:defRPr>
            </a:lvl6pPr>
            <a:lvl7pPr lvl="6">
              <a:buNone/>
              <a:defRPr>
                <a:solidFill>
                  <a:srgbClr val="FFFFFF"/>
                </a:solidFill>
              </a:defRPr>
            </a:lvl7pPr>
            <a:lvl8pPr lvl="7">
              <a:buNone/>
              <a:defRPr>
                <a:solidFill>
                  <a:srgbClr val="FFFFFF"/>
                </a:solidFill>
              </a:defRPr>
            </a:lvl8pPr>
            <a:lvl9pPr lvl="8">
              <a:buNone/>
              <a:defRPr>
                <a:solidFill>
                  <a:srgbClr val="FFFFFF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4.xml"/><Relationship Id="rId9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sldNum" idx="12"/>
          </p:nvPr>
        </p:nvSpPr>
        <p:spPr>
          <a:xfrm>
            <a:off x="11460451" y="12666269"/>
            <a:ext cx="1463100" cy="105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23475" tIns="223475" rIns="223475" bIns="223475" anchor="t" anchorCtr="0">
            <a:noAutofit/>
          </a:bodyPr>
          <a:lstStyle>
            <a:lvl1pPr lvl="0" algn="ctr">
              <a:buNone/>
              <a:defRPr sz="1200">
                <a:solidFill>
                  <a:schemeClr val="tx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ctr">
              <a:buNone/>
              <a:defRPr sz="1200">
                <a:solidFill>
                  <a:schemeClr val="tx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ctr">
              <a:buNone/>
              <a:defRPr sz="1200">
                <a:solidFill>
                  <a:schemeClr val="tx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ctr">
              <a:buNone/>
              <a:defRPr sz="1200">
                <a:solidFill>
                  <a:schemeClr val="tx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ctr">
              <a:buNone/>
              <a:defRPr sz="1200">
                <a:solidFill>
                  <a:schemeClr val="tx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ctr">
              <a:buNone/>
              <a:defRPr sz="1200">
                <a:solidFill>
                  <a:schemeClr val="tx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ctr">
              <a:buNone/>
              <a:defRPr sz="1200">
                <a:solidFill>
                  <a:schemeClr val="tx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ctr">
              <a:buNone/>
              <a:defRPr sz="1200">
                <a:solidFill>
                  <a:schemeClr val="tx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ctr">
              <a:buNone/>
              <a:defRPr sz="1200">
                <a:solidFill>
                  <a:schemeClr val="tx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2"/>
          <p:cNvSpPr txBox="1">
            <a:spLocks noGrp="1"/>
          </p:cNvSpPr>
          <p:nvPr>
            <p:ph type="sldNum" idx="12"/>
          </p:nvPr>
        </p:nvSpPr>
        <p:spPr>
          <a:xfrm>
            <a:off x="11460451" y="12666269"/>
            <a:ext cx="1463100" cy="105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23475" tIns="223475" rIns="223475" bIns="223475" anchor="t" anchorCtr="0">
            <a:noAutofit/>
          </a:bodyPr>
          <a:lstStyle>
            <a:lvl1pPr lvl="0" algn="ctr" rtl="0">
              <a:buNone/>
              <a:defRPr sz="1200">
                <a:solidFill>
                  <a:schemeClr val="tx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ctr" rtl="0">
              <a:buNone/>
              <a:defRPr sz="1200">
                <a:solidFill>
                  <a:schemeClr val="tx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buNone/>
              <a:defRPr sz="1200">
                <a:solidFill>
                  <a:schemeClr val="tx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buNone/>
              <a:defRPr sz="1200">
                <a:solidFill>
                  <a:schemeClr val="tx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buNone/>
              <a:defRPr sz="1200">
                <a:solidFill>
                  <a:schemeClr val="tx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buNone/>
              <a:defRPr sz="1200">
                <a:solidFill>
                  <a:schemeClr val="tx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buNone/>
              <a:defRPr sz="1200">
                <a:solidFill>
                  <a:schemeClr val="tx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buNone/>
              <a:defRPr sz="1200">
                <a:solidFill>
                  <a:schemeClr val="tx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buNone/>
              <a:defRPr sz="1200">
                <a:solidFill>
                  <a:schemeClr val="tx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8" r:id="rId1"/>
    <p:sldLayoutId id="2147483659" r:id="rId2"/>
    <p:sldLayoutId id="2147483660" r:id="rId3"/>
    <p:sldLayoutId id="2147483661" r:id="rId4"/>
    <p:sldLayoutId id="2147483662" r:id="rId5"/>
    <p:sldLayoutId id="2147483663" r:id="rId6"/>
    <p:sldLayoutId id="2147483664" r:id="rId7"/>
    <p:sldLayoutId id="2147483665" r:id="rId8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8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1"/>
          <p:cNvSpPr txBox="1"/>
          <p:nvPr/>
        </p:nvSpPr>
        <p:spPr>
          <a:xfrm>
            <a:off x="1268694" y="1275725"/>
            <a:ext cx="21699900" cy="703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Roboto"/>
              <a:buNone/>
            </a:pPr>
            <a:r>
              <a:rPr lang="en" sz="13200" b="1">
                <a:latin typeface="Roboto"/>
                <a:ea typeface="Roboto"/>
                <a:cs typeface="Roboto"/>
                <a:sym typeface="Roboto"/>
              </a:rPr>
              <a:t>Non-Periodic Tiling of Procedural Noise Functions</a:t>
            </a:r>
            <a:endParaRPr sz="13200" b="1" i="0" u="none" strike="noStrike" cap="non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4" name="Google Shape;74;p21"/>
          <p:cNvSpPr txBox="1">
            <a:spLocks noGrp="1"/>
          </p:cNvSpPr>
          <p:nvPr>
            <p:ph type="sldNum" idx="12"/>
          </p:nvPr>
        </p:nvSpPr>
        <p:spPr>
          <a:xfrm>
            <a:off x="11460451" y="12666269"/>
            <a:ext cx="1463100" cy="1050000"/>
          </a:xfrm>
          <a:prstGeom prst="rect">
            <a:avLst/>
          </a:prstGeom>
        </p:spPr>
        <p:txBody>
          <a:bodyPr spcFirstLastPara="1" wrap="square" lIns="223475" tIns="223475" rIns="223475" bIns="22347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</a:t>
            </a:fld>
            <a:endParaRPr/>
          </a:p>
        </p:txBody>
      </p:sp>
      <p:sp>
        <p:nvSpPr>
          <p:cNvPr id="75" name="Google Shape;75;p21"/>
          <p:cNvSpPr txBox="1"/>
          <p:nvPr/>
        </p:nvSpPr>
        <p:spPr>
          <a:xfrm>
            <a:off x="1268711" y="5718641"/>
            <a:ext cx="19107000" cy="610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" sz="7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Aleksandr Kirillov</a:t>
            </a:r>
            <a:endParaRPr sz="72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" sz="7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Graphics Engineer, Unity Technologies</a:t>
            </a:r>
            <a:endParaRPr sz="72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72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72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" sz="6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High-Performance Graphics 2018</a:t>
            </a:r>
            <a:endParaRPr sz="60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30"/>
          <p:cNvSpPr txBox="1"/>
          <p:nvPr/>
        </p:nvSpPr>
        <p:spPr>
          <a:xfrm>
            <a:off x="1268675" y="2867850"/>
            <a:ext cx="20249400" cy="895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Autofit/>
          </a:bodyPr>
          <a:lstStyle/>
          <a:p>
            <a:pPr marL="457200" marR="0" lvl="0" indent="-5334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4800"/>
              <a:buFont typeface="Roboto"/>
              <a:buChar char="●"/>
            </a:pPr>
            <a:r>
              <a:rPr lang="en" sz="4800">
                <a:latin typeface="Roboto"/>
                <a:ea typeface="Roboto"/>
                <a:cs typeface="Roboto"/>
                <a:sym typeface="Roboto"/>
              </a:rPr>
              <a:t>Rectangular tiles of the same size with color-coded edges</a:t>
            </a:r>
            <a:endParaRPr sz="4800">
              <a:latin typeface="Roboto"/>
              <a:ea typeface="Roboto"/>
              <a:cs typeface="Roboto"/>
              <a:sym typeface="Roboto"/>
            </a:endParaRPr>
          </a:p>
          <a:p>
            <a:pPr marL="457200" marR="0" lvl="0" indent="-5334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4800"/>
              <a:buFont typeface="Roboto"/>
              <a:buChar char="●"/>
            </a:pPr>
            <a:r>
              <a:rPr lang="en" sz="4800">
                <a:latin typeface="Roboto"/>
                <a:ea typeface="Roboto"/>
                <a:cs typeface="Roboto"/>
                <a:sym typeface="Roboto"/>
              </a:rPr>
              <a:t>Two constraints for valid tiling</a:t>
            </a:r>
            <a:endParaRPr sz="4800">
              <a:latin typeface="Roboto"/>
              <a:ea typeface="Roboto"/>
              <a:cs typeface="Roboto"/>
              <a:sym typeface="Roboto"/>
            </a:endParaRPr>
          </a:p>
          <a:p>
            <a:pPr marL="914400" lvl="1" indent="-4191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Char char="○"/>
            </a:pPr>
            <a:r>
              <a:rPr lang="en"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Tiles cannot be rotated or reflected</a:t>
            </a:r>
            <a:endParaRPr sz="30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914400" lvl="1" indent="-4191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Char char="○"/>
            </a:pPr>
            <a:r>
              <a:rPr lang="en"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Adjacent edges must share an edge of the same color</a:t>
            </a:r>
            <a:endParaRPr sz="30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5334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Roboto"/>
              <a:buChar char="●"/>
            </a:pPr>
            <a:r>
              <a:rPr lang="en" sz="4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Non-periodic tiling possible with a finite tile set</a:t>
            </a:r>
            <a:endParaRPr sz="48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914400" lvl="1" indent="-4191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Char char="○"/>
            </a:pPr>
            <a:r>
              <a:rPr lang="en"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[Berger 1966, Culik 1996, Kari 1996, Jeandel and Rao 2015]</a:t>
            </a:r>
            <a:endParaRPr sz="48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40" name="Google Shape;140;p30"/>
          <p:cNvSpPr txBox="1"/>
          <p:nvPr/>
        </p:nvSpPr>
        <p:spPr>
          <a:xfrm>
            <a:off x="1268682" y="1273650"/>
            <a:ext cx="21642000" cy="15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" sz="5100">
                <a:latin typeface="Roboto"/>
                <a:ea typeface="Roboto"/>
                <a:cs typeface="Roboto"/>
                <a:sym typeface="Roboto"/>
              </a:rPr>
              <a:t>Wang Tiles</a:t>
            </a:r>
            <a:endParaRPr sz="5100" b="0" i="0" u="none" strike="noStrike" cap="none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41" name="Google Shape;141;p30"/>
          <p:cNvSpPr txBox="1">
            <a:spLocks noGrp="1"/>
          </p:cNvSpPr>
          <p:nvPr>
            <p:ph type="sldNum" idx="12"/>
          </p:nvPr>
        </p:nvSpPr>
        <p:spPr>
          <a:xfrm>
            <a:off x="11460451" y="12666269"/>
            <a:ext cx="1463100" cy="1050000"/>
          </a:xfrm>
          <a:prstGeom prst="rect">
            <a:avLst/>
          </a:prstGeom>
        </p:spPr>
        <p:txBody>
          <a:bodyPr spcFirstLastPara="1" wrap="square" lIns="223475" tIns="223475" rIns="223475" bIns="22347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10</a:t>
            </a:fld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31"/>
          <p:cNvSpPr txBox="1"/>
          <p:nvPr/>
        </p:nvSpPr>
        <p:spPr>
          <a:xfrm>
            <a:off x="1268675" y="2867850"/>
            <a:ext cx="20249400" cy="895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Autofit/>
          </a:bodyPr>
          <a:lstStyle/>
          <a:p>
            <a:pPr marL="457200" marR="0" lvl="0" indent="-5334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4800"/>
              <a:buFont typeface="Roboto"/>
              <a:buChar char="●"/>
            </a:pPr>
            <a:r>
              <a:rPr lang="en" sz="4800">
                <a:latin typeface="Roboto"/>
                <a:ea typeface="Roboto"/>
                <a:cs typeface="Roboto"/>
                <a:sym typeface="Roboto"/>
              </a:rPr>
              <a:t>Direct tile set construction during preprocessing</a:t>
            </a:r>
            <a:endParaRPr sz="4800">
              <a:latin typeface="Roboto"/>
              <a:ea typeface="Roboto"/>
              <a:cs typeface="Roboto"/>
              <a:sym typeface="Roboto"/>
            </a:endParaRPr>
          </a:p>
          <a:p>
            <a:pPr marL="914400" lvl="1" indent="-4191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Char char="○"/>
            </a:pPr>
            <a:r>
              <a:rPr lang="en"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Limited set of patterns [Stam 1997]</a:t>
            </a:r>
            <a:endParaRPr sz="30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914400" lvl="1" indent="-4191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Char char="○"/>
            </a:pPr>
            <a:r>
              <a:rPr lang="en"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Triangular patches instead of rectangles [Neyret and Cani 1999]</a:t>
            </a:r>
            <a:endParaRPr sz="30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marR="0" lvl="0" indent="-5334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4800"/>
              <a:buFont typeface="Roboto"/>
              <a:buChar char="●"/>
            </a:pPr>
            <a:r>
              <a:rPr lang="en" sz="4800">
                <a:latin typeface="Roboto"/>
                <a:ea typeface="Roboto"/>
                <a:cs typeface="Roboto"/>
                <a:sym typeface="Roboto"/>
              </a:rPr>
              <a:t>Example-based tile synthesis</a:t>
            </a:r>
            <a:endParaRPr sz="4800">
              <a:latin typeface="Roboto"/>
              <a:ea typeface="Roboto"/>
              <a:cs typeface="Roboto"/>
              <a:sym typeface="Roboto"/>
            </a:endParaRPr>
          </a:p>
          <a:p>
            <a:pPr marL="914400" lvl="1" indent="-4191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Char char="○"/>
            </a:pPr>
            <a:r>
              <a:rPr lang="en"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[Wei and Levoy 2000, Efros and Freeman 2001, Cohen et al. 2003]</a:t>
            </a:r>
            <a:endParaRPr sz="30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914400" lvl="1" indent="-4191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Char char="○"/>
            </a:pPr>
            <a:r>
              <a:rPr lang="en"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No guarantee that there are no internal seams</a:t>
            </a:r>
            <a:endParaRPr sz="30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914400" lvl="1" indent="-4191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Char char="○"/>
            </a:pPr>
            <a:r>
              <a:rPr lang="en"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Tiles are generated during preprocessing</a:t>
            </a:r>
            <a:endParaRPr sz="30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5334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Roboto"/>
              <a:buChar char="●"/>
            </a:pPr>
            <a:r>
              <a:rPr lang="en" sz="4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Other applications of Wang tiles</a:t>
            </a:r>
            <a:endParaRPr sz="48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914400" lvl="1" indent="-4191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Char char="○"/>
            </a:pPr>
            <a:r>
              <a:rPr lang="en"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Object distribution [Lagae and Dutré 2005]</a:t>
            </a:r>
            <a:endParaRPr sz="30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914400" lvl="1" indent="-4191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Char char="○"/>
            </a:pPr>
            <a:r>
              <a:rPr lang="en"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Poisson set generation [Lagae and Dutré 2005, Kopf et al. 2006]</a:t>
            </a:r>
            <a:endParaRPr sz="30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47" name="Google Shape;147;p31"/>
          <p:cNvSpPr txBox="1"/>
          <p:nvPr/>
        </p:nvSpPr>
        <p:spPr>
          <a:xfrm>
            <a:off x="1268682" y="1273650"/>
            <a:ext cx="21642000" cy="15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" sz="5100">
                <a:latin typeface="Roboto"/>
                <a:ea typeface="Roboto"/>
                <a:cs typeface="Roboto"/>
                <a:sym typeface="Roboto"/>
              </a:rPr>
              <a:t>Related Work</a:t>
            </a:r>
            <a:endParaRPr sz="5100" b="0" i="0" u="none" strike="noStrike" cap="none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48" name="Google Shape;148;p31"/>
          <p:cNvSpPr txBox="1">
            <a:spLocks noGrp="1"/>
          </p:cNvSpPr>
          <p:nvPr>
            <p:ph type="sldNum" idx="12"/>
          </p:nvPr>
        </p:nvSpPr>
        <p:spPr>
          <a:xfrm>
            <a:off x="11460451" y="12666269"/>
            <a:ext cx="1463100" cy="1050000"/>
          </a:xfrm>
          <a:prstGeom prst="rect">
            <a:avLst/>
          </a:prstGeom>
        </p:spPr>
        <p:txBody>
          <a:bodyPr spcFirstLastPara="1" wrap="square" lIns="223475" tIns="223475" rIns="223475" bIns="22347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11</a:t>
            </a:fld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32"/>
          <p:cNvSpPr txBox="1"/>
          <p:nvPr/>
        </p:nvSpPr>
        <p:spPr>
          <a:xfrm>
            <a:off x="1268711" y="1266249"/>
            <a:ext cx="13647000" cy="309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3500" b="0" i="0" u="none" strike="noStrike" cap="non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54" name="Google Shape;154;p32"/>
          <p:cNvSpPr txBox="1"/>
          <p:nvPr/>
        </p:nvSpPr>
        <p:spPr>
          <a:xfrm>
            <a:off x="1268700" y="5308500"/>
            <a:ext cx="21642000" cy="309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" sz="7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Our approach is to combine Wang tiles and procedural noise functions.</a:t>
            </a:r>
            <a:endParaRPr sz="7200" b="0" i="0" u="none" strike="noStrike" cap="non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55" name="Google Shape;155;p32"/>
          <p:cNvSpPr txBox="1">
            <a:spLocks noGrp="1"/>
          </p:cNvSpPr>
          <p:nvPr>
            <p:ph type="sldNum" idx="12"/>
          </p:nvPr>
        </p:nvSpPr>
        <p:spPr>
          <a:xfrm>
            <a:off x="11460451" y="12666269"/>
            <a:ext cx="1463100" cy="1050000"/>
          </a:xfrm>
          <a:prstGeom prst="rect">
            <a:avLst/>
          </a:prstGeom>
        </p:spPr>
        <p:txBody>
          <a:bodyPr spcFirstLastPara="1" wrap="square" lIns="223475" tIns="223475" rIns="223475" bIns="22347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12</a:t>
            </a:fld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33"/>
          <p:cNvSpPr txBox="1"/>
          <p:nvPr/>
        </p:nvSpPr>
        <p:spPr>
          <a:xfrm>
            <a:off x="1268675" y="2867850"/>
            <a:ext cx="20249400" cy="895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Autofit/>
          </a:bodyPr>
          <a:lstStyle/>
          <a:p>
            <a:pPr marL="457200" marR="0" lvl="0" indent="-5334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4800"/>
              <a:buFont typeface="Roboto"/>
              <a:buChar char="●"/>
            </a:pPr>
            <a:r>
              <a:rPr lang="en" sz="4800" dirty="0">
                <a:latin typeface="Roboto"/>
                <a:ea typeface="Roboto"/>
                <a:cs typeface="Roboto"/>
                <a:sym typeface="Roboto"/>
              </a:rPr>
              <a:t>We modify the noise functions to output a Wang tile set </a:t>
            </a:r>
            <a:r>
              <a:rPr lang="en" sz="4800" i="1" dirty="0">
                <a:latin typeface="Roboto"/>
                <a:ea typeface="Roboto"/>
                <a:cs typeface="Roboto"/>
                <a:sym typeface="Roboto"/>
              </a:rPr>
              <a:t>directly</a:t>
            </a:r>
            <a:endParaRPr sz="4800" i="1" dirty="0">
              <a:latin typeface="Roboto"/>
              <a:ea typeface="Roboto"/>
              <a:cs typeface="Roboto"/>
              <a:sym typeface="Roboto"/>
            </a:endParaRPr>
          </a:p>
          <a:p>
            <a:pPr marL="914400" lvl="1" indent="-4191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Char char="○"/>
            </a:pPr>
            <a:r>
              <a:rPr lang="en" sz="30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The appearance of the noise stays the same</a:t>
            </a:r>
            <a:endParaRPr lang="de-DE" sz="3000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914400" lvl="1" indent="-4191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Char char="○"/>
            </a:pPr>
            <a:r>
              <a:rPr lang="de-DE" sz="30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The </a:t>
            </a:r>
            <a:r>
              <a:rPr lang="de-DE" sz="3000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key</a:t>
            </a:r>
            <a:r>
              <a:rPr lang="de-DE" sz="30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de-DE" sz="3000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characteristics</a:t>
            </a:r>
            <a:r>
              <a:rPr lang="de-DE" sz="30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de-DE" sz="3000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of</a:t>
            </a:r>
            <a:r>
              <a:rPr lang="de-DE" sz="30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de-DE" sz="3000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the</a:t>
            </a:r>
            <a:r>
              <a:rPr lang="de-DE" sz="30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de-DE" sz="3000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noise</a:t>
            </a:r>
            <a:r>
              <a:rPr lang="de-DE" sz="30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de-DE" sz="3000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stay</a:t>
            </a:r>
            <a:r>
              <a:rPr lang="de-DE" sz="30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de-DE" sz="3000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the</a:t>
            </a:r>
            <a:r>
              <a:rPr lang="de-DE" sz="30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same (*)</a:t>
            </a:r>
            <a:endParaRPr lang="de-DE" sz="4800" dirty="0">
              <a:latin typeface="Roboto"/>
              <a:ea typeface="Roboto"/>
              <a:cs typeface="Roboto"/>
              <a:sym typeface="Roboto"/>
            </a:endParaRPr>
          </a:p>
          <a:p>
            <a:pPr marL="457200" marR="0" lvl="0" indent="-5334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4800"/>
              <a:buFont typeface="Roboto"/>
              <a:buChar char="●"/>
            </a:pPr>
            <a:r>
              <a:rPr lang="de-DE" sz="4800" dirty="0" err="1">
                <a:latin typeface="Roboto"/>
                <a:ea typeface="Roboto"/>
                <a:cs typeface="Roboto"/>
                <a:sym typeface="Roboto"/>
              </a:rPr>
              <a:t>Both</a:t>
            </a:r>
            <a:r>
              <a:rPr lang="de-DE" sz="4800" dirty="0"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de-DE" sz="4800" dirty="0" err="1">
                <a:latin typeface="Roboto"/>
                <a:ea typeface="Roboto"/>
                <a:cs typeface="Roboto"/>
                <a:sym typeface="Roboto"/>
              </a:rPr>
              <a:t>preprocessing</a:t>
            </a:r>
            <a:r>
              <a:rPr lang="de-DE" sz="4800" dirty="0"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de-DE" sz="4800" dirty="0" err="1">
                <a:latin typeface="Roboto"/>
                <a:ea typeface="Roboto"/>
                <a:cs typeface="Roboto"/>
                <a:sym typeface="Roboto"/>
              </a:rPr>
              <a:t>and</a:t>
            </a:r>
            <a:r>
              <a:rPr lang="de-DE" sz="4800" dirty="0"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de-DE" sz="4800" dirty="0" err="1">
                <a:latin typeface="Roboto"/>
                <a:ea typeface="Roboto"/>
                <a:cs typeface="Roboto"/>
                <a:sym typeface="Roboto"/>
              </a:rPr>
              <a:t>full</a:t>
            </a:r>
            <a:r>
              <a:rPr lang="de-DE" sz="4800" dirty="0"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de-DE" sz="4800" dirty="0" err="1">
                <a:latin typeface="Roboto"/>
                <a:ea typeface="Roboto"/>
                <a:cs typeface="Roboto"/>
                <a:sym typeface="Roboto"/>
              </a:rPr>
              <a:t>runtime</a:t>
            </a:r>
            <a:r>
              <a:rPr lang="de-DE" sz="4800" dirty="0"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de-DE" sz="4800" dirty="0" err="1">
                <a:latin typeface="Roboto"/>
                <a:ea typeface="Roboto"/>
                <a:cs typeface="Roboto"/>
                <a:sym typeface="Roboto"/>
              </a:rPr>
              <a:t>evaluation</a:t>
            </a:r>
            <a:r>
              <a:rPr lang="de-DE" sz="4800" dirty="0"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de-DE" sz="4800" dirty="0" err="1">
                <a:latin typeface="Roboto"/>
                <a:ea typeface="Roboto"/>
                <a:cs typeface="Roboto"/>
                <a:sym typeface="Roboto"/>
              </a:rPr>
              <a:t>supported</a:t>
            </a:r>
            <a:endParaRPr lang="de-DE" sz="4800" dirty="0">
              <a:latin typeface="Roboto"/>
              <a:ea typeface="Roboto"/>
              <a:cs typeface="Roboto"/>
              <a:sym typeface="Roboto"/>
            </a:endParaRPr>
          </a:p>
          <a:p>
            <a:pPr marL="914400" lvl="1" indent="-4191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Char char="○"/>
            </a:pPr>
            <a:r>
              <a:rPr lang="en" sz="30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Hardware-friendly tile layout for sampling precomputed textures [Wei 2004]</a:t>
            </a:r>
            <a:endParaRPr sz="3000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5334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Roboto"/>
              <a:buChar char="●"/>
            </a:pPr>
            <a:r>
              <a:rPr lang="en" sz="48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Guaranteed seamless tiling</a:t>
            </a:r>
          </a:p>
          <a:p>
            <a:pPr marL="0" lvl="0" indent="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de-DE" sz="3000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de-DE" sz="3000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de-DE" sz="3000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de-DE" sz="3000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de-DE" sz="3000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de-DE" sz="3000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24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* </a:t>
            </a:r>
            <a:r>
              <a:rPr lang="de-DE" sz="2400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Mostly</a:t>
            </a:r>
            <a:r>
              <a:rPr lang="de-DE" sz="24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, a </a:t>
            </a:r>
            <a:r>
              <a:rPr lang="de-DE" sz="2400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detailed</a:t>
            </a:r>
            <a:r>
              <a:rPr lang="de-DE" sz="24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de-DE" sz="2400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discussion</a:t>
            </a:r>
            <a:r>
              <a:rPr lang="de-DE" sz="24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de-DE" sz="2400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is</a:t>
            </a:r>
            <a:r>
              <a:rPr lang="de-DE" sz="24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de-DE" sz="2400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available</a:t>
            </a:r>
            <a:r>
              <a:rPr lang="de-DE" sz="24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in </a:t>
            </a:r>
            <a:r>
              <a:rPr lang="de-DE" sz="2400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the</a:t>
            </a:r>
            <a:r>
              <a:rPr lang="de-DE" sz="24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de-DE" sz="2400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paper</a:t>
            </a:r>
            <a:endParaRPr lang="de-DE" sz="2400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61" name="Google Shape;161;p33"/>
          <p:cNvSpPr txBox="1"/>
          <p:nvPr/>
        </p:nvSpPr>
        <p:spPr>
          <a:xfrm>
            <a:off x="1268682" y="1273650"/>
            <a:ext cx="21642000" cy="15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" sz="5100">
                <a:latin typeface="Roboto"/>
                <a:ea typeface="Roboto"/>
                <a:cs typeface="Roboto"/>
                <a:sym typeface="Roboto"/>
              </a:rPr>
              <a:t>Non-Periodic Tiling of Procedural Noise Functions</a:t>
            </a:r>
            <a:endParaRPr sz="5100" b="0" i="0" u="none" strike="noStrike" cap="none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62" name="Google Shape;162;p33"/>
          <p:cNvSpPr txBox="1">
            <a:spLocks noGrp="1"/>
          </p:cNvSpPr>
          <p:nvPr>
            <p:ph type="sldNum" idx="12"/>
          </p:nvPr>
        </p:nvSpPr>
        <p:spPr>
          <a:xfrm>
            <a:off x="11460451" y="12666269"/>
            <a:ext cx="1463100" cy="1050000"/>
          </a:xfrm>
          <a:prstGeom prst="rect">
            <a:avLst/>
          </a:prstGeom>
        </p:spPr>
        <p:txBody>
          <a:bodyPr spcFirstLastPara="1" wrap="square" lIns="223475" tIns="223475" rIns="223475" bIns="22347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13</a:t>
            </a:fld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34"/>
          <p:cNvSpPr txBox="1"/>
          <p:nvPr/>
        </p:nvSpPr>
        <p:spPr>
          <a:xfrm>
            <a:off x="1268700" y="1270425"/>
            <a:ext cx="21247500" cy="190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" sz="99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Perlin Noise Tiling</a:t>
            </a:r>
            <a:endParaRPr sz="9900" b="0" i="0" u="none" strike="noStrike" cap="non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68" name="Google Shape;168;p34"/>
          <p:cNvSpPr txBox="1">
            <a:spLocks noGrp="1"/>
          </p:cNvSpPr>
          <p:nvPr>
            <p:ph type="sldNum" idx="12"/>
          </p:nvPr>
        </p:nvSpPr>
        <p:spPr>
          <a:xfrm>
            <a:off x="11460451" y="12666269"/>
            <a:ext cx="1463100" cy="1050000"/>
          </a:xfrm>
          <a:prstGeom prst="rect">
            <a:avLst/>
          </a:prstGeom>
        </p:spPr>
        <p:txBody>
          <a:bodyPr spcFirstLastPara="1" wrap="square" lIns="223475" tIns="223475" rIns="223475" bIns="22347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14</a:t>
            </a:fld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35"/>
          <p:cNvSpPr txBox="1"/>
          <p:nvPr/>
        </p:nvSpPr>
        <p:spPr>
          <a:xfrm>
            <a:off x="1268675" y="2867850"/>
            <a:ext cx="20249400" cy="895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Autofit/>
          </a:bodyPr>
          <a:lstStyle/>
          <a:p>
            <a:pPr marL="457200" marR="0" lvl="0" indent="-5334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4800"/>
              <a:buFont typeface="Roboto"/>
              <a:buChar char="●"/>
            </a:pPr>
            <a:r>
              <a:rPr lang="en" sz="4800" dirty="0">
                <a:latin typeface="Roboto"/>
                <a:ea typeface="Roboto"/>
                <a:cs typeface="Roboto"/>
                <a:sym typeface="Roboto"/>
              </a:rPr>
              <a:t>Subdivide the lattice into </a:t>
            </a:r>
            <a:r>
              <a:rPr lang="en" sz="4800" i="1" dirty="0">
                <a:latin typeface="Roboto"/>
                <a:ea typeface="Roboto"/>
                <a:cs typeface="Roboto"/>
                <a:sym typeface="Roboto"/>
              </a:rPr>
              <a:t>inner points</a:t>
            </a:r>
            <a:r>
              <a:rPr lang="en" sz="4800" dirty="0">
                <a:latin typeface="Roboto"/>
                <a:ea typeface="Roboto"/>
                <a:cs typeface="Roboto"/>
                <a:sym typeface="Roboto"/>
              </a:rPr>
              <a:t> and </a:t>
            </a:r>
            <a:r>
              <a:rPr lang="en" sz="4800" i="1" dirty="0">
                <a:latin typeface="Roboto"/>
                <a:ea typeface="Roboto"/>
                <a:cs typeface="Roboto"/>
                <a:sym typeface="Roboto"/>
              </a:rPr>
              <a:t>boundary points</a:t>
            </a:r>
            <a:endParaRPr sz="4800" dirty="0">
              <a:latin typeface="Roboto"/>
              <a:ea typeface="Roboto"/>
              <a:cs typeface="Roboto"/>
              <a:sym typeface="Roboto"/>
            </a:endParaRPr>
          </a:p>
          <a:p>
            <a:pPr marL="457200" marR="0" lvl="0" indent="-5334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4800"/>
              <a:buFont typeface="Roboto"/>
              <a:buChar char="●"/>
            </a:pPr>
            <a:r>
              <a:rPr lang="en" sz="4800" dirty="0">
                <a:latin typeface="Roboto"/>
                <a:ea typeface="Roboto"/>
                <a:cs typeface="Roboto"/>
                <a:sym typeface="Roboto"/>
              </a:rPr>
              <a:t>Further subdivide boundary points</a:t>
            </a:r>
            <a:endParaRPr sz="4800" dirty="0">
              <a:latin typeface="Roboto"/>
              <a:ea typeface="Roboto"/>
              <a:cs typeface="Roboto"/>
              <a:sym typeface="Roboto"/>
            </a:endParaRPr>
          </a:p>
          <a:p>
            <a:pPr marL="914400" lvl="1" indent="-4191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Char char="○"/>
            </a:pPr>
            <a:r>
              <a:rPr lang="en" sz="30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Corners (C)</a:t>
            </a:r>
            <a:endParaRPr sz="3000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914400" lvl="1" indent="-4191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Char char="○"/>
            </a:pPr>
            <a:r>
              <a:rPr lang="en" sz="30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Vertical borders (V</a:t>
            </a:r>
            <a:r>
              <a:rPr lang="en" sz="3000" baseline="-250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0</a:t>
            </a:r>
            <a:r>
              <a:rPr lang="en" sz="30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and V</a:t>
            </a:r>
            <a:r>
              <a:rPr lang="en" sz="3000" baseline="-250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1</a:t>
            </a:r>
            <a:r>
              <a:rPr lang="en" sz="30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)</a:t>
            </a:r>
            <a:endParaRPr sz="3000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914400" lvl="1" indent="-4191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Char char="○"/>
            </a:pPr>
            <a:r>
              <a:rPr lang="en" sz="30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Horizontal borders (H</a:t>
            </a:r>
            <a:r>
              <a:rPr lang="en" sz="3000" baseline="-250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0</a:t>
            </a:r>
            <a:r>
              <a:rPr lang="en" sz="30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and H</a:t>
            </a:r>
            <a:r>
              <a:rPr lang="en" sz="3000" baseline="-250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1</a:t>
            </a:r>
            <a:r>
              <a:rPr lang="en" sz="30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)</a:t>
            </a:r>
            <a:endParaRPr sz="3000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5334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Roboto"/>
              <a:buChar char="●"/>
            </a:pPr>
            <a:r>
              <a:rPr lang="en" sz="48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To get a correct tile set, we ensure that all points within the same group at corresponding locations within a tile have the same coordinates</a:t>
            </a:r>
            <a:endParaRPr sz="4800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914400" lvl="1" indent="-4191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Char char="○"/>
            </a:pPr>
            <a:r>
              <a:rPr lang="en" sz="30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A function modifies the lattice point coordinates</a:t>
            </a:r>
            <a:endParaRPr sz="3000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914400" lvl="1" indent="-4191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Char char="○"/>
            </a:pPr>
            <a:r>
              <a:rPr lang="en" sz="30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Inner points are not affected</a:t>
            </a:r>
            <a:endParaRPr sz="4800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74" name="Google Shape;174;p35"/>
          <p:cNvSpPr txBox="1"/>
          <p:nvPr/>
        </p:nvSpPr>
        <p:spPr>
          <a:xfrm>
            <a:off x="1268682" y="1273650"/>
            <a:ext cx="21642000" cy="15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" sz="5100">
                <a:latin typeface="Roboto"/>
                <a:ea typeface="Roboto"/>
                <a:cs typeface="Roboto"/>
                <a:sym typeface="Roboto"/>
              </a:rPr>
              <a:t>Perlin Noise Tiling</a:t>
            </a:r>
            <a:endParaRPr sz="5100" b="0" i="0" u="none" strike="noStrike" cap="none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75" name="Google Shape;175;p35"/>
          <p:cNvSpPr txBox="1">
            <a:spLocks noGrp="1"/>
          </p:cNvSpPr>
          <p:nvPr>
            <p:ph type="sldNum" idx="12"/>
          </p:nvPr>
        </p:nvSpPr>
        <p:spPr>
          <a:xfrm>
            <a:off x="11460451" y="12666269"/>
            <a:ext cx="1463100" cy="1050000"/>
          </a:xfrm>
          <a:prstGeom prst="rect">
            <a:avLst/>
          </a:prstGeom>
        </p:spPr>
        <p:txBody>
          <a:bodyPr spcFirstLastPara="1" wrap="square" lIns="223475" tIns="223475" rIns="223475" bIns="22347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15</a:t>
            </a:fld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36"/>
          <p:cNvSpPr txBox="1"/>
          <p:nvPr/>
        </p:nvSpPr>
        <p:spPr>
          <a:xfrm>
            <a:off x="13089100" y="2867850"/>
            <a:ext cx="9821700" cy="895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Autofit/>
          </a:bodyPr>
          <a:lstStyle/>
          <a:p>
            <a:pPr marL="457200" marR="0" lvl="0" indent="-5334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Roboto"/>
              <a:buChar char="●"/>
            </a:pPr>
            <a:r>
              <a:rPr lang="en" sz="48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        is the original lattice point coordinate</a:t>
            </a:r>
            <a:endParaRPr sz="4800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marR="0" lvl="0" indent="-5334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Roboto"/>
              <a:buChar char="●"/>
            </a:pPr>
            <a:r>
              <a:rPr lang="en" sz="48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           is the coordinate of the lattice point local to the tile</a:t>
            </a:r>
            <a:endParaRPr sz="4800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marR="0" lvl="0" indent="-5334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Roboto"/>
              <a:buChar char="●"/>
            </a:pPr>
            <a:r>
              <a:rPr lang="en" sz="48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Other parameters control the locations of border points</a:t>
            </a:r>
            <a:endParaRPr sz="4800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81" name="Google Shape;181;p36"/>
          <p:cNvSpPr txBox="1"/>
          <p:nvPr/>
        </p:nvSpPr>
        <p:spPr>
          <a:xfrm>
            <a:off x="1268682" y="1273650"/>
            <a:ext cx="21642000" cy="15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" sz="5100">
                <a:latin typeface="Roboto"/>
                <a:ea typeface="Roboto"/>
                <a:cs typeface="Roboto"/>
                <a:sym typeface="Roboto"/>
              </a:rPr>
              <a:t>Perlin Noise Tiling</a:t>
            </a:r>
            <a:endParaRPr sz="5100" b="0" i="0" u="none" strike="noStrike" cap="none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82" name="Google Shape;182;p36"/>
          <p:cNvSpPr txBox="1">
            <a:spLocks noGrp="1"/>
          </p:cNvSpPr>
          <p:nvPr>
            <p:ph type="sldNum" idx="12"/>
          </p:nvPr>
        </p:nvSpPr>
        <p:spPr>
          <a:xfrm>
            <a:off x="11460451" y="12666269"/>
            <a:ext cx="1463100" cy="1050000"/>
          </a:xfrm>
          <a:prstGeom prst="rect">
            <a:avLst/>
          </a:prstGeom>
        </p:spPr>
        <p:txBody>
          <a:bodyPr spcFirstLastPara="1" wrap="square" lIns="223475" tIns="223475" rIns="223475" bIns="22347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16</a:t>
            </a:fld>
            <a:endParaRPr/>
          </a:p>
        </p:txBody>
      </p:sp>
      <p:pic>
        <p:nvPicPr>
          <p:cNvPr id="183" name="Google Shape;183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46887" y="2867850"/>
            <a:ext cx="10191775" cy="63629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607225" y="3019100"/>
            <a:ext cx="1248375" cy="749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p3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3607225" y="4924101"/>
            <a:ext cx="1826890" cy="74902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AD0B14B-6B50-AC41-A51A-06ABDE3EE260}"/>
              </a:ext>
            </a:extLst>
          </p:cNvPr>
          <p:cNvSpPr txBox="1"/>
          <p:nvPr/>
        </p:nvSpPr>
        <p:spPr>
          <a:xfrm>
            <a:off x="1459148" y="5389127"/>
            <a:ext cx="73609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" sz="7200" dirty="0">
                <a:latin typeface="Roboto"/>
                <a:ea typeface="Roboto"/>
                <a:cs typeface="Roboto"/>
                <a:sym typeface="Roboto"/>
              </a:rPr>
              <a:t>T</a:t>
            </a:r>
            <a:endParaRPr lang="de-DE" sz="7200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37"/>
          <p:cNvSpPr txBox="1"/>
          <p:nvPr/>
        </p:nvSpPr>
        <p:spPr>
          <a:xfrm>
            <a:off x="12168200" y="2469350"/>
            <a:ext cx="10191600" cy="934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Autofit/>
          </a:bodyPr>
          <a:lstStyle/>
          <a:p>
            <a:pPr marL="457200" marR="0" lvl="0" indent="-5334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4800"/>
              <a:buFont typeface="Roboto"/>
              <a:buChar char="●"/>
            </a:pPr>
            <a:r>
              <a:rPr lang="en" sz="4800">
                <a:latin typeface="Roboto"/>
                <a:ea typeface="Roboto"/>
                <a:cs typeface="Roboto"/>
                <a:sym typeface="Roboto"/>
              </a:rPr>
              <a:t>Subdivide the lattice</a:t>
            </a:r>
            <a:endParaRPr sz="30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91" name="Google Shape;191;p37"/>
          <p:cNvSpPr txBox="1"/>
          <p:nvPr/>
        </p:nvSpPr>
        <p:spPr>
          <a:xfrm>
            <a:off x="1268682" y="1273650"/>
            <a:ext cx="21642000" cy="15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Autofit/>
          </a:bodyPr>
          <a:lstStyle/>
          <a:p>
            <a:pPr marL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" sz="51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Perlin Noise Tiling</a:t>
            </a:r>
            <a:endParaRPr sz="5100" b="0" i="0" u="none" strike="noStrike" cap="none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92" name="Google Shape;192;p37"/>
          <p:cNvSpPr txBox="1">
            <a:spLocks noGrp="1"/>
          </p:cNvSpPr>
          <p:nvPr>
            <p:ph type="sldNum" idx="12"/>
          </p:nvPr>
        </p:nvSpPr>
        <p:spPr>
          <a:xfrm>
            <a:off x="11460451" y="12666269"/>
            <a:ext cx="1463100" cy="1050000"/>
          </a:xfrm>
          <a:prstGeom prst="rect">
            <a:avLst/>
          </a:prstGeom>
        </p:spPr>
        <p:txBody>
          <a:bodyPr spcFirstLastPara="1" wrap="square" lIns="223475" tIns="223475" rIns="223475" bIns="22347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17</a:t>
            </a:fld>
            <a:endParaRPr/>
          </a:p>
        </p:txBody>
      </p:sp>
      <p:pic>
        <p:nvPicPr>
          <p:cNvPr id="193" name="Google Shape;193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68675" y="2469350"/>
            <a:ext cx="9349900" cy="9349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38"/>
          <p:cNvSpPr txBox="1"/>
          <p:nvPr/>
        </p:nvSpPr>
        <p:spPr>
          <a:xfrm>
            <a:off x="1268682" y="1273650"/>
            <a:ext cx="21642000" cy="15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Autofit/>
          </a:bodyPr>
          <a:lstStyle/>
          <a:p>
            <a:pPr marL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" sz="51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Perlin Noise Tiling</a:t>
            </a:r>
            <a:endParaRPr sz="5100" b="0" i="0" u="none" strike="noStrike" cap="none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99" name="Google Shape;199;p38"/>
          <p:cNvSpPr txBox="1">
            <a:spLocks noGrp="1"/>
          </p:cNvSpPr>
          <p:nvPr>
            <p:ph type="sldNum" idx="12"/>
          </p:nvPr>
        </p:nvSpPr>
        <p:spPr>
          <a:xfrm>
            <a:off x="11460451" y="12666269"/>
            <a:ext cx="1463100" cy="1050000"/>
          </a:xfrm>
          <a:prstGeom prst="rect">
            <a:avLst/>
          </a:prstGeom>
        </p:spPr>
        <p:txBody>
          <a:bodyPr spcFirstLastPara="1" wrap="square" lIns="223475" tIns="223475" rIns="223475" bIns="22347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18</a:t>
            </a:fld>
            <a:endParaRPr/>
          </a:p>
        </p:txBody>
      </p:sp>
      <p:pic>
        <p:nvPicPr>
          <p:cNvPr id="200" name="Google Shape;200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68675" y="2469350"/>
            <a:ext cx="9349900" cy="9349900"/>
          </a:xfrm>
          <a:prstGeom prst="rect">
            <a:avLst/>
          </a:prstGeom>
          <a:noFill/>
          <a:ln>
            <a:noFill/>
          </a:ln>
        </p:spPr>
      </p:pic>
      <p:sp>
        <p:nvSpPr>
          <p:cNvPr id="201" name="Google Shape;201;p38"/>
          <p:cNvSpPr txBox="1"/>
          <p:nvPr/>
        </p:nvSpPr>
        <p:spPr>
          <a:xfrm>
            <a:off x="12168200" y="2469350"/>
            <a:ext cx="10191600" cy="934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Autofit/>
          </a:bodyPr>
          <a:lstStyle/>
          <a:p>
            <a:pPr marL="457200" marR="0" lvl="0" indent="-5334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4800"/>
              <a:buFont typeface="Roboto"/>
              <a:buChar char="●"/>
            </a:pPr>
            <a:r>
              <a:rPr lang="en" sz="4800">
                <a:latin typeface="Roboto"/>
                <a:ea typeface="Roboto"/>
                <a:cs typeface="Roboto"/>
                <a:sym typeface="Roboto"/>
              </a:rPr>
              <a:t>Subdivide the lattice</a:t>
            </a:r>
            <a:endParaRPr sz="4800" i="1">
              <a:latin typeface="Roboto"/>
              <a:ea typeface="Roboto"/>
              <a:cs typeface="Roboto"/>
              <a:sym typeface="Roboto"/>
            </a:endParaRPr>
          </a:p>
          <a:p>
            <a:pPr marL="914400" lvl="1" indent="-4191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Char char="○"/>
            </a:pPr>
            <a:r>
              <a:rPr lang="en"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Corners (    , C)</a:t>
            </a:r>
            <a:endParaRPr sz="48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02" name="Google Shape;202;p38"/>
          <p:cNvSpPr/>
          <p:nvPr/>
        </p:nvSpPr>
        <p:spPr>
          <a:xfrm>
            <a:off x="14779850" y="3610775"/>
            <a:ext cx="285000" cy="342000"/>
          </a:xfrm>
          <a:prstGeom prst="rect">
            <a:avLst/>
          </a:prstGeom>
          <a:solidFill>
            <a:srgbClr val="80808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39"/>
          <p:cNvSpPr txBox="1"/>
          <p:nvPr/>
        </p:nvSpPr>
        <p:spPr>
          <a:xfrm>
            <a:off x="1268682" y="1273650"/>
            <a:ext cx="21642000" cy="15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Autofit/>
          </a:bodyPr>
          <a:lstStyle/>
          <a:p>
            <a:pPr marL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" sz="51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Perlin Noise Tiling</a:t>
            </a:r>
            <a:endParaRPr sz="5100" b="0" i="0" u="none" strike="noStrike" cap="none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08" name="Google Shape;208;p39"/>
          <p:cNvSpPr txBox="1">
            <a:spLocks noGrp="1"/>
          </p:cNvSpPr>
          <p:nvPr>
            <p:ph type="sldNum" idx="12"/>
          </p:nvPr>
        </p:nvSpPr>
        <p:spPr>
          <a:xfrm>
            <a:off x="11460451" y="12666269"/>
            <a:ext cx="1463100" cy="1050000"/>
          </a:xfrm>
          <a:prstGeom prst="rect">
            <a:avLst/>
          </a:prstGeom>
        </p:spPr>
        <p:txBody>
          <a:bodyPr spcFirstLastPara="1" wrap="square" lIns="223475" tIns="223475" rIns="223475" bIns="22347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19</a:t>
            </a:fld>
            <a:endParaRPr/>
          </a:p>
        </p:txBody>
      </p:sp>
      <p:pic>
        <p:nvPicPr>
          <p:cNvPr id="209" name="Google Shape;209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68675" y="2469350"/>
            <a:ext cx="9349900" cy="9349900"/>
          </a:xfrm>
          <a:prstGeom prst="rect">
            <a:avLst/>
          </a:prstGeom>
          <a:noFill/>
          <a:ln>
            <a:noFill/>
          </a:ln>
        </p:spPr>
      </p:pic>
      <p:sp>
        <p:nvSpPr>
          <p:cNvPr id="210" name="Google Shape;210;p39"/>
          <p:cNvSpPr txBox="1"/>
          <p:nvPr/>
        </p:nvSpPr>
        <p:spPr>
          <a:xfrm>
            <a:off x="12168200" y="2469350"/>
            <a:ext cx="10191600" cy="934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Autofit/>
          </a:bodyPr>
          <a:lstStyle/>
          <a:p>
            <a:pPr marL="457200" marR="0" lvl="0" indent="-5334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4800"/>
              <a:buFont typeface="Roboto"/>
              <a:buChar char="●"/>
            </a:pPr>
            <a:r>
              <a:rPr lang="en" sz="4800">
                <a:latin typeface="Roboto"/>
                <a:ea typeface="Roboto"/>
                <a:cs typeface="Roboto"/>
                <a:sym typeface="Roboto"/>
              </a:rPr>
              <a:t>Subdivide the lattice</a:t>
            </a:r>
            <a:endParaRPr sz="4800" i="1">
              <a:latin typeface="Roboto"/>
              <a:ea typeface="Roboto"/>
              <a:cs typeface="Roboto"/>
              <a:sym typeface="Roboto"/>
            </a:endParaRPr>
          </a:p>
          <a:p>
            <a:pPr marL="914400" lvl="1" indent="-4191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Char char="○"/>
            </a:pPr>
            <a:r>
              <a:rPr lang="en"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Corners (    , C)</a:t>
            </a:r>
            <a:endParaRPr sz="30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914400" lvl="1" indent="-4191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Char char="○"/>
            </a:pPr>
            <a:r>
              <a:rPr lang="en"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Vertical borders (    , V</a:t>
            </a:r>
            <a:r>
              <a:rPr lang="en" sz="3000" baseline="-25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0</a:t>
            </a:r>
            <a:r>
              <a:rPr lang="en"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)</a:t>
            </a:r>
            <a:endParaRPr sz="48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11" name="Google Shape;211;p39"/>
          <p:cNvSpPr/>
          <p:nvPr/>
        </p:nvSpPr>
        <p:spPr>
          <a:xfrm>
            <a:off x="14779850" y="3610775"/>
            <a:ext cx="285000" cy="342000"/>
          </a:xfrm>
          <a:prstGeom prst="rect">
            <a:avLst/>
          </a:prstGeom>
          <a:solidFill>
            <a:srgbClr val="80808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" name="Google Shape;212;p39"/>
          <p:cNvSpPr/>
          <p:nvPr/>
        </p:nvSpPr>
        <p:spPr>
          <a:xfrm>
            <a:off x="16129100" y="4219150"/>
            <a:ext cx="285000" cy="342000"/>
          </a:xfrm>
          <a:prstGeom prst="rect">
            <a:avLst/>
          </a:prstGeom>
          <a:solidFill>
            <a:srgbClr val="F0E54B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22"/>
          <p:cNvSpPr txBox="1"/>
          <p:nvPr/>
        </p:nvSpPr>
        <p:spPr>
          <a:xfrm>
            <a:off x="1268711" y="1266249"/>
            <a:ext cx="13647000" cy="309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3500" b="0" i="0" u="none" strike="noStrike" cap="non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1" name="Google Shape;81;p22"/>
          <p:cNvSpPr txBox="1"/>
          <p:nvPr/>
        </p:nvSpPr>
        <p:spPr>
          <a:xfrm>
            <a:off x="1268700" y="5308500"/>
            <a:ext cx="21642000" cy="309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" sz="7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Content creation is becoming a bottleneck.</a:t>
            </a:r>
            <a:endParaRPr sz="7200" b="0" i="0" u="none" strike="noStrike" cap="non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2" name="Google Shape;82;p22"/>
          <p:cNvSpPr txBox="1">
            <a:spLocks noGrp="1"/>
          </p:cNvSpPr>
          <p:nvPr>
            <p:ph type="sldNum" idx="12"/>
          </p:nvPr>
        </p:nvSpPr>
        <p:spPr>
          <a:xfrm>
            <a:off x="11460451" y="12666269"/>
            <a:ext cx="1463100" cy="1050000"/>
          </a:xfrm>
          <a:prstGeom prst="rect">
            <a:avLst/>
          </a:prstGeom>
        </p:spPr>
        <p:txBody>
          <a:bodyPr spcFirstLastPara="1" wrap="square" lIns="223475" tIns="223475" rIns="223475" bIns="22347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</a:t>
            </a:fld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" name="Google Shape;217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68675" y="2469350"/>
            <a:ext cx="9349900" cy="9349900"/>
          </a:xfrm>
          <a:prstGeom prst="rect">
            <a:avLst/>
          </a:prstGeom>
          <a:noFill/>
          <a:ln>
            <a:noFill/>
          </a:ln>
        </p:spPr>
      </p:pic>
      <p:sp>
        <p:nvSpPr>
          <p:cNvPr id="218" name="Google Shape;218;p40"/>
          <p:cNvSpPr txBox="1"/>
          <p:nvPr/>
        </p:nvSpPr>
        <p:spPr>
          <a:xfrm>
            <a:off x="1268682" y="1273650"/>
            <a:ext cx="21642000" cy="15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Autofit/>
          </a:bodyPr>
          <a:lstStyle/>
          <a:p>
            <a:pPr marL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" sz="51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Perlin Noise Tiling</a:t>
            </a:r>
            <a:endParaRPr sz="5100" b="0" i="0" u="none" strike="noStrike" cap="none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19" name="Google Shape;219;p40"/>
          <p:cNvSpPr txBox="1">
            <a:spLocks noGrp="1"/>
          </p:cNvSpPr>
          <p:nvPr>
            <p:ph type="sldNum" idx="12"/>
          </p:nvPr>
        </p:nvSpPr>
        <p:spPr>
          <a:xfrm>
            <a:off x="11460451" y="12666269"/>
            <a:ext cx="1463100" cy="1050000"/>
          </a:xfrm>
          <a:prstGeom prst="rect">
            <a:avLst/>
          </a:prstGeom>
        </p:spPr>
        <p:txBody>
          <a:bodyPr spcFirstLastPara="1" wrap="square" lIns="223475" tIns="223475" rIns="223475" bIns="22347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20</a:t>
            </a:fld>
            <a:endParaRPr/>
          </a:p>
        </p:txBody>
      </p:sp>
      <p:sp>
        <p:nvSpPr>
          <p:cNvPr id="220" name="Google Shape;220;p40"/>
          <p:cNvSpPr txBox="1"/>
          <p:nvPr/>
        </p:nvSpPr>
        <p:spPr>
          <a:xfrm>
            <a:off x="12168200" y="2469350"/>
            <a:ext cx="10191600" cy="934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Autofit/>
          </a:bodyPr>
          <a:lstStyle/>
          <a:p>
            <a:pPr marL="457200" marR="0" lvl="0" indent="-5334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4800"/>
              <a:buFont typeface="Roboto"/>
              <a:buChar char="●"/>
            </a:pPr>
            <a:r>
              <a:rPr lang="en" sz="4800">
                <a:latin typeface="Roboto"/>
                <a:ea typeface="Roboto"/>
                <a:cs typeface="Roboto"/>
                <a:sym typeface="Roboto"/>
              </a:rPr>
              <a:t>Subdivide the lattice</a:t>
            </a:r>
            <a:endParaRPr sz="4800" i="1">
              <a:latin typeface="Roboto"/>
              <a:ea typeface="Roboto"/>
              <a:cs typeface="Roboto"/>
              <a:sym typeface="Roboto"/>
            </a:endParaRPr>
          </a:p>
          <a:p>
            <a:pPr marL="914400" lvl="1" indent="-4191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Char char="○"/>
            </a:pPr>
            <a:r>
              <a:rPr lang="en"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Corners (    , C)</a:t>
            </a:r>
            <a:endParaRPr sz="30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914400" lvl="1" indent="-4191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Char char="○"/>
            </a:pPr>
            <a:r>
              <a:rPr lang="en"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Vertical borders (    , V</a:t>
            </a:r>
            <a:r>
              <a:rPr lang="en" sz="3000" baseline="-25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0</a:t>
            </a:r>
            <a:r>
              <a:rPr lang="en"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and     , V</a:t>
            </a:r>
            <a:r>
              <a:rPr lang="en" sz="3000" baseline="-25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1</a:t>
            </a:r>
            <a:r>
              <a:rPr lang="en"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)</a:t>
            </a:r>
            <a:endParaRPr sz="48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21" name="Google Shape;221;p40"/>
          <p:cNvSpPr/>
          <p:nvPr/>
        </p:nvSpPr>
        <p:spPr>
          <a:xfrm>
            <a:off x="14779850" y="3610775"/>
            <a:ext cx="285000" cy="342000"/>
          </a:xfrm>
          <a:prstGeom prst="rect">
            <a:avLst/>
          </a:prstGeom>
          <a:solidFill>
            <a:srgbClr val="80808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" name="Google Shape;222;p40"/>
          <p:cNvSpPr/>
          <p:nvPr/>
        </p:nvSpPr>
        <p:spPr>
          <a:xfrm>
            <a:off x="16129100" y="4219150"/>
            <a:ext cx="285000" cy="342000"/>
          </a:xfrm>
          <a:prstGeom prst="rect">
            <a:avLst/>
          </a:prstGeom>
          <a:solidFill>
            <a:srgbClr val="F0E54B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" name="Google Shape;223;p40"/>
          <p:cNvSpPr/>
          <p:nvPr/>
        </p:nvSpPr>
        <p:spPr>
          <a:xfrm>
            <a:off x="17839475" y="4219150"/>
            <a:ext cx="285000" cy="342000"/>
          </a:xfrm>
          <a:prstGeom prst="rect">
            <a:avLst/>
          </a:prstGeom>
          <a:solidFill>
            <a:srgbClr val="5CB6EA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8" name="Google Shape;228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68675" y="2469350"/>
            <a:ext cx="9349900" cy="9349900"/>
          </a:xfrm>
          <a:prstGeom prst="rect">
            <a:avLst/>
          </a:prstGeom>
          <a:noFill/>
          <a:ln>
            <a:noFill/>
          </a:ln>
        </p:spPr>
      </p:pic>
      <p:sp>
        <p:nvSpPr>
          <p:cNvPr id="229" name="Google Shape;229;p41"/>
          <p:cNvSpPr txBox="1"/>
          <p:nvPr/>
        </p:nvSpPr>
        <p:spPr>
          <a:xfrm>
            <a:off x="1268682" y="1273650"/>
            <a:ext cx="21642000" cy="15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Autofit/>
          </a:bodyPr>
          <a:lstStyle/>
          <a:p>
            <a:pPr marL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" sz="51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Perlin Noise Tiling</a:t>
            </a:r>
            <a:endParaRPr sz="5100" b="0" i="0" u="none" strike="noStrike" cap="none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30" name="Google Shape;230;p41"/>
          <p:cNvSpPr txBox="1">
            <a:spLocks noGrp="1"/>
          </p:cNvSpPr>
          <p:nvPr>
            <p:ph type="sldNum" idx="12"/>
          </p:nvPr>
        </p:nvSpPr>
        <p:spPr>
          <a:xfrm>
            <a:off x="11460451" y="12666269"/>
            <a:ext cx="1463100" cy="1050000"/>
          </a:xfrm>
          <a:prstGeom prst="rect">
            <a:avLst/>
          </a:prstGeom>
        </p:spPr>
        <p:txBody>
          <a:bodyPr spcFirstLastPara="1" wrap="square" lIns="223475" tIns="223475" rIns="223475" bIns="22347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21</a:t>
            </a:fld>
            <a:endParaRPr/>
          </a:p>
        </p:txBody>
      </p:sp>
      <p:sp>
        <p:nvSpPr>
          <p:cNvPr id="231" name="Google Shape;231;p41"/>
          <p:cNvSpPr txBox="1"/>
          <p:nvPr/>
        </p:nvSpPr>
        <p:spPr>
          <a:xfrm>
            <a:off x="12168200" y="2469350"/>
            <a:ext cx="10191600" cy="934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Autofit/>
          </a:bodyPr>
          <a:lstStyle/>
          <a:p>
            <a:pPr marL="457200" marR="0" lvl="0" indent="-5334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4800"/>
              <a:buFont typeface="Roboto"/>
              <a:buChar char="●"/>
            </a:pPr>
            <a:r>
              <a:rPr lang="en" sz="4800">
                <a:latin typeface="Roboto"/>
                <a:ea typeface="Roboto"/>
                <a:cs typeface="Roboto"/>
                <a:sym typeface="Roboto"/>
              </a:rPr>
              <a:t>Subdivide the lattice</a:t>
            </a:r>
            <a:endParaRPr sz="4800" i="1">
              <a:latin typeface="Roboto"/>
              <a:ea typeface="Roboto"/>
              <a:cs typeface="Roboto"/>
              <a:sym typeface="Roboto"/>
            </a:endParaRPr>
          </a:p>
          <a:p>
            <a:pPr marL="914400" lvl="1" indent="-4191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Char char="○"/>
            </a:pPr>
            <a:r>
              <a:rPr lang="en"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Corners (    , C)</a:t>
            </a:r>
            <a:endParaRPr sz="30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914400" lvl="1" indent="-4191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Char char="○"/>
            </a:pPr>
            <a:r>
              <a:rPr lang="en"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Vertical borders (    , V</a:t>
            </a:r>
            <a:r>
              <a:rPr lang="en" sz="3000" baseline="-25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0</a:t>
            </a:r>
            <a:r>
              <a:rPr lang="en"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and     , V</a:t>
            </a:r>
            <a:r>
              <a:rPr lang="en" sz="3000" baseline="-25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1</a:t>
            </a:r>
            <a:r>
              <a:rPr lang="en"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)</a:t>
            </a:r>
            <a:endParaRPr sz="30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914400" lvl="1" indent="-4191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Char char="○"/>
            </a:pPr>
            <a:r>
              <a:rPr lang="en"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Horizontal borders (    , H</a:t>
            </a:r>
            <a:r>
              <a:rPr lang="en" sz="3000" baseline="-25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0</a:t>
            </a:r>
            <a:r>
              <a:rPr lang="en"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)</a:t>
            </a:r>
            <a:endParaRPr sz="48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32" name="Google Shape;232;p41"/>
          <p:cNvSpPr/>
          <p:nvPr/>
        </p:nvSpPr>
        <p:spPr>
          <a:xfrm>
            <a:off x="14779850" y="3610775"/>
            <a:ext cx="285000" cy="342000"/>
          </a:xfrm>
          <a:prstGeom prst="rect">
            <a:avLst/>
          </a:prstGeom>
          <a:solidFill>
            <a:srgbClr val="80808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" name="Google Shape;233;p41"/>
          <p:cNvSpPr/>
          <p:nvPr/>
        </p:nvSpPr>
        <p:spPr>
          <a:xfrm>
            <a:off x="16129100" y="4219150"/>
            <a:ext cx="285000" cy="342000"/>
          </a:xfrm>
          <a:prstGeom prst="rect">
            <a:avLst/>
          </a:prstGeom>
          <a:solidFill>
            <a:srgbClr val="F0E54B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" name="Google Shape;234;p41"/>
          <p:cNvSpPr/>
          <p:nvPr/>
        </p:nvSpPr>
        <p:spPr>
          <a:xfrm>
            <a:off x="17839475" y="4219150"/>
            <a:ext cx="285000" cy="342000"/>
          </a:xfrm>
          <a:prstGeom prst="rect">
            <a:avLst/>
          </a:prstGeom>
          <a:solidFill>
            <a:srgbClr val="5CB6EA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" name="Google Shape;235;p41"/>
          <p:cNvSpPr/>
          <p:nvPr/>
        </p:nvSpPr>
        <p:spPr>
          <a:xfrm>
            <a:off x="16585450" y="4809525"/>
            <a:ext cx="285000" cy="342000"/>
          </a:xfrm>
          <a:prstGeom prst="rect">
            <a:avLst/>
          </a:prstGeom>
          <a:solidFill>
            <a:srgbClr val="2B9F7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0" name="Google Shape;240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68675" y="2469350"/>
            <a:ext cx="9349900" cy="9349900"/>
          </a:xfrm>
          <a:prstGeom prst="rect">
            <a:avLst/>
          </a:prstGeom>
          <a:noFill/>
          <a:ln>
            <a:noFill/>
          </a:ln>
        </p:spPr>
      </p:pic>
      <p:sp>
        <p:nvSpPr>
          <p:cNvPr id="241" name="Google Shape;241;p42"/>
          <p:cNvSpPr txBox="1"/>
          <p:nvPr/>
        </p:nvSpPr>
        <p:spPr>
          <a:xfrm>
            <a:off x="1268682" y="1273650"/>
            <a:ext cx="21642000" cy="15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Autofit/>
          </a:bodyPr>
          <a:lstStyle/>
          <a:p>
            <a:pPr marL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" sz="51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Perlin Noise Tiling</a:t>
            </a:r>
            <a:endParaRPr sz="5100" b="0" i="0" u="none" strike="noStrike" cap="none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42" name="Google Shape;242;p42"/>
          <p:cNvSpPr txBox="1">
            <a:spLocks noGrp="1"/>
          </p:cNvSpPr>
          <p:nvPr>
            <p:ph type="sldNum" idx="12"/>
          </p:nvPr>
        </p:nvSpPr>
        <p:spPr>
          <a:xfrm>
            <a:off x="11460451" y="12666269"/>
            <a:ext cx="1463100" cy="1050000"/>
          </a:xfrm>
          <a:prstGeom prst="rect">
            <a:avLst/>
          </a:prstGeom>
        </p:spPr>
        <p:txBody>
          <a:bodyPr spcFirstLastPara="1" wrap="square" lIns="223475" tIns="223475" rIns="223475" bIns="22347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22</a:t>
            </a:fld>
            <a:endParaRPr/>
          </a:p>
        </p:txBody>
      </p:sp>
      <p:sp>
        <p:nvSpPr>
          <p:cNvPr id="243" name="Google Shape;243;p42"/>
          <p:cNvSpPr txBox="1"/>
          <p:nvPr/>
        </p:nvSpPr>
        <p:spPr>
          <a:xfrm>
            <a:off x="12168200" y="2469350"/>
            <a:ext cx="10191600" cy="934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Autofit/>
          </a:bodyPr>
          <a:lstStyle/>
          <a:p>
            <a:pPr marL="457200" marR="0" lvl="0" indent="-5334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4800"/>
              <a:buFont typeface="Roboto"/>
              <a:buChar char="●"/>
            </a:pPr>
            <a:r>
              <a:rPr lang="en" sz="4800">
                <a:latin typeface="Roboto"/>
                <a:ea typeface="Roboto"/>
                <a:cs typeface="Roboto"/>
                <a:sym typeface="Roboto"/>
              </a:rPr>
              <a:t>Subdivide the lattice</a:t>
            </a:r>
            <a:endParaRPr sz="4800" i="1">
              <a:latin typeface="Roboto"/>
              <a:ea typeface="Roboto"/>
              <a:cs typeface="Roboto"/>
              <a:sym typeface="Roboto"/>
            </a:endParaRPr>
          </a:p>
          <a:p>
            <a:pPr marL="914400" lvl="1" indent="-4191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Char char="○"/>
            </a:pPr>
            <a:r>
              <a:rPr lang="en"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Corners (    , C)</a:t>
            </a:r>
            <a:endParaRPr sz="30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914400" lvl="1" indent="-4191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Char char="○"/>
            </a:pPr>
            <a:r>
              <a:rPr lang="en"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Vertical borders (    , V</a:t>
            </a:r>
            <a:r>
              <a:rPr lang="en" sz="3000" baseline="-25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0</a:t>
            </a:r>
            <a:r>
              <a:rPr lang="en"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and     , V</a:t>
            </a:r>
            <a:r>
              <a:rPr lang="en" sz="3000" baseline="-25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1</a:t>
            </a:r>
            <a:r>
              <a:rPr lang="en"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)</a:t>
            </a:r>
            <a:endParaRPr sz="30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914400" lvl="1" indent="-4191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Char char="○"/>
            </a:pPr>
            <a:r>
              <a:rPr lang="en"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Horizontal borders (    , H</a:t>
            </a:r>
            <a:r>
              <a:rPr lang="en" sz="3000" baseline="-25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0</a:t>
            </a:r>
            <a:r>
              <a:rPr lang="en"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and     , H</a:t>
            </a:r>
            <a:r>
              <a:rPr lang="en" sz="3000" baseline="-25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1</a:t>
            </a:r>
            <a:r>
              <a:rPr lang="en"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)</a:t>
            </a:r>
            <a:endParaRPr sz="48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44" name="Google Shape;244;p42"/>
          <p:cNvSpPr/>
          <p:nvPr/>
        </p:nvSpPr>
        <p:spPr>
          <a:xfrm>
            <a:off x="14779850" y="3610775"/>
            <a:ext cx="285000" cy="342000"/>
          </a:xfrm>
          <a:prstGeom prst="rect">
            <a:avLst/>
          </a:prstGeom>
          <a:solidFill>
            <a:srgbClr val="80808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" name="Google Shape;245;p42"/>
          <p:cNvSpPr/>
          <p:nvPr/>
        </p:nvSpPr>
        <p:spPr>
          <a:xfrm>
            <a:off x="16129100" y="4219150"/>
            <a:ext cx="285000" cy="342000"/>
          </a:xfrm>
          <a:prstGeom prst="rect">
            <a:avLst/>
          </a:prstGeom>
          <a:solidFill>
            <a:srgbClr val="F0E54B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" name="Google Shape;246;p42"/>
          <p:cNvSpPr/>
          <p:nvPr/>
        </p:nvSpPr>
        <p:spPr>
          <a:xfrm>
            <a:off x="17839475" y="4219150"/>
            <a:ext cx="285000" cy="342000"/>
          </a:xfrm>
          <a:prstGeom prst="rect">
            <a:avLst/>
          </a:prstGeom>
          <a:solidFill>
            <a:srgbClr val="5CB6EA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" name="Google Shape;247;p42"/>
          <p:cNvSpPr/>
          <p:nvPr/>
        </p:nvSpPr>
        <p:spPr>
          <a:xfrm>
            <a:off x="16585450" y="4809525"/>
            <a:ext cx="285000" cy="342000"/>
          </a:xfrm>
          <a:prstGeom prst="rect">
            <a:avLst/>
          </a:prstGeom>
          <a:solidFill>
            <a:srgbClr val="2B9F7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" name="Google Shape;248;p42"/>
          <p:cNvSpPr/>
          <p:nvPr/>
        </p:nvSpPr>
        <p:spPr>
          <a:xfrm>
            <a:off x="18333825" y="4809525"/>
            <a:ext cx="285000" cy="342000"/>
          </a:xfrm>
          <a:prstGeom prst="rect">
            <a:avLst/>
          </a:prstGeom>
          <a:solidFill>
            <a:srgbClr val="E5A11C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3" name="Google Shape;253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68675" y="2469350"/>
            <a:ext cx="9349899" cy="9349899"/>
          </a:xfrm>
          <a:prstGeom prst="rect">
            <a:avLst/>
          </a:prstGeom>
          <a:noFill/>
          <a:ln>
            <a:noFill/>
          </a:ln>
        </p:spPr>
      </p:pic>
      <p:sp>
        <p:nvSpPr>
          <p:cNvPr id="254" name="Google Shape;254;p43"/>
          <p:cNvSpPr txBox="1"/>
          <p:nvPr/>
        </p:nvSpPr>
        <p:spPr>
          <a:xfrm>
            <a:off x="12168200" y="2469350"/>
            <a:ext cx="10191600" cy="934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Autofit/>
          </a:bodyPr>
          <a:lstStyle/>
          <a:p>
            <a:pPr marL="457200" marR="0" lvl="0" indent="-5334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4800"/>
              <a:buFont typeface="Roboto"/>
              <a:buChar char="●"/>
            </a:pPr>
            <a:r>
              <a:rPr lang="en" sz="4800">
                <a:latin typeface="Roboto"/>
                <a:ea typeface="Roboto"/>
                <a:cs typeface="Roboto"/>
                <a:sym typeface="Roboto"/>
              </a:rPr>
              <a:t>Subdivide the lattice</a:t>
            </a:r>
            <a:endParaRPr sz="4800" i="1">
              <a:latin typeface="Roboto"/>
              <a:ea typeface="Roboto"/>
              <a:cs typeface="Roboto"/>
              <a:sym typeface="Roboto"/>
            </a:endParaRPr>
          </a:p>
          <a:p>
            <a:pPr marL="914400" lvl="1" indent="-4191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Char char="○"/>
            </a:pPr>
            <a:r>
              <a:rPr lang="en"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Corners (    , C)</a:t>
            </a:r>
            <a:endParaRPr sz="30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914400" lvl="1" indent="-4191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Char char="○"/>
            </a:pPr>
            <a:r>
              <a:rPr lang="en"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Vertical borders (    , V</a:t>
            </a:r>
            <a:r>
              <a:rPr lang="en" sz="3000" baseline="-25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0</a:t>
            </a:r>
            <a:r>
              <a:rPr lang="en"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and     , V</a:t>
            </a:r>
            <a:r>
              <a:rPr lang="en" sz="3000" baseline="-25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1</a:t>
            </a:r>
            <a:r>
              <a:rPr lang="en"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)</a:t>
            </a:r>
            <a:endParaRPr sz="30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914400" lvl="1" indent="-4191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Char char="○"/>
            </a:pPr>
            <a:r>
              <a:rPr lang="en"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Horizontal borders (    , H</a:t>
            </a:r>
            <a:r>
              <a:rPr lang="en" sz="3000" baseline="-25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0</a:t>
            </a:r>
            <a:r>
              <a:rPr lang="en"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and     , H</a:t>
            </a:r>
            <a:r>
              <a:rPr lang="en" sz="3000" baseline="-25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1</a:t>
            </a:r>
            <a:r>
              <a:rPr lang="en"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)</a:t>
            </a:r>
            <a:endParaRPr sz="30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5334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Roboto"/>
              <a:buChar char="●"/>
            </a:pPr>
            <a:r>
              <a:rPr lang="en" sz="4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Transform the coordinates of the points within these regions</a:t>
            </a:r>
            <a:endParaRPr sz="48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914400" lvl="1" indent="-4191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Char char="○"/>
            </a:pPr>
            <a:r>
              <a:rPr lang="en"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Inner points (    ) are not affected</a:t>
            </a:r>
            <a:endParaRPr sz="48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55" name="Google Shape;255;p43"/>
          <p:cNvSpPr txBox="1"/>
          <p:nvPr/>
        </p:nvSpPr>
        <p:spPr>
          <a:xfrm>
            <a:off x="1268682" y="1273650"/>
            <a:ext cx="21642000" cy="15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" sz="5100">
                <a:latin typeface="Roboto"/>
                <a:ea typeface="Roboto"/>
                <a:cs typeface="Roboto"/>
                <a:sym typeface="Roboto"/>
              </a:rPr>
              <a:t>Perlin Noise</a:t>
            </a:r>
            <a:r>
              <a:rPr lang="en" sz="51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Tiling</a:t>
            </a:r>
            <a:endParaRPr sz="5100" b="0" i="0" u="none" strike="noStrike" cap="none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56" name="Google Shape;256;p43"/>
          <p:cNvSpPr txBox="1">
            <a:spLocks noGrp="1"/>
          </p:cNvSpPr>
          <p:nvPr>
            <p:ph type="sldNum" idx="12"/>
          </p:nvPr>
        </p:nvSpPr>
        <p:spPr>
          <a:xfrm>
            <a:off x="11460451" y="12666269"/>
            <a:ext cx="1463100" cy="1050000"/>
          </a:xfrm>
          <a:prstGeom prst="rect">
            <a:avLst/>
          </a:prstGeom>
        </p:spPr>
        <p:txBody>
          <a:bodyPr spcFirstLastPara="1" wrap="square" lIns="223475" tIns="223475" rIns="223475" bIns="22347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23</a:t>
            </a:fld>
            <a:endParaRPr/>
          </a:p>
        </p:txBody>
      </p:sp>
      <p:sp>
        <p:nvSpPr>
          <p:cNvPr id="257" name="Google Shape;257;p43"/>
          <p:cNvSpPr/>
          <p:nvPr/>
        </p:nvSpPr>
        <p:spPr>
          <a:xfrm>
            <a:off x="14779850" y="3610775"/>
            <a:ext cx="285000" cy="342000"/>
          </a:xfrm>
          <a:prstGeom prst="rect">
            <a:avLst/>
          </a:prstGeom>
          <a:solidFill>
            <a:srgbClr val="80808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43"/>
          <p:cNvSpPr/>
          <p:nvPr/>
        </p:nvSpPr>
        <p:spPr>
          <a:xfrm>
            <a:off x="16129100" y="4219150"/>
            <a:ext cx="285000" cy="342000"/>
          </a:xfrm>
          <a:prstGeom prst="rect">
            <a:avLst/>
          </a:prstGeom>
          <a:solidFill>
            <a:srgbClr val="F0E54B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43"/>
          <p:cNvSpPr/>
          <p:nvPr/>
        </p:nvSpPr>
        <p:spPr>
          <a:xfrm>
            <a:off x="17839475" y="4219150"/>
            <a:ext cx="285000" cy="342000"/>
          </a:xfrm>
          <a:prstGeom prst="rect">
            <a:avLst/>
          </a:prstGeom>
          <a:solidFill>
            <a:srgbClr val="5CB6EA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43"/>
          <p:cNvSpPr/>
          <p:nvPr/>
        </p:nvSpPr>
        <p:spPr>
          <a:xfrm>
            <a:off x="16585450" y="4809525"/>
            <a:ext cx="285000" cy="342000"/>
          </a:xfrm>
          <a:prstGeom prst="rect">
            <a:avLst/>
          </a:prstGeom>
          <a:solidFill>
            <a:srgbClr val="2B9F7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43"/>
          <p:cNvSpPr/>
          <p:nvPr/>
        </p:nvSpPr>
        <p:spPr>
          <a:xfrm>
            <a:off x="18333825" y="4809525"/>
            <a:ext cx="285000" cy="342000"/>
          </a:xfrm>
          <a:prstGeom prst="rect">
            <a:avLst/>
          </a:prstGeom>
          <a:solidFill>
            <a:srgbClr val="E5A11C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43"/>
          <p:cNvSpPr/>
          <p:nvPr/>
        </p:nvSpPr>
        <p:spPr>
          <a:xfrm>
            <a:off x="15445175" y="7277675"/>
            <a:ext cx="285000" cy="342000"/>
          </a:xfrm>
          <a:prstGeom prst="rect">
            <a:avLst/>
          </a:prstGeom>
          <a:solidFill>
            <a:srgbClr val="BFBFB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44"/>
          <p:cNvSpPr txBox="1"/>
          <p:nvPr/>
        </p:nvSpPr>
        <p:spPr>
          <a:xfrm>
            <a:off x="1268675" y="2867850"/>
            <a:ext cx="20249400" cy="895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Autofit/>
          </a:bodyPr>
          <a:lstStyle/>
          <a:p>
            <a:pPr marL="457200" marR="0" lvl="0" indent="-5334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4800"/>
              <a:buFont typeface="Roboto"/>
              <a:buChar char="●"/>
            </a:pPr>
            <a:r>
              <a:rPr lang="en" sz="4800">
                <a:latin typeface="Roboto"/>
                <a:ea typeface="Roboto"/>
                <a:cs typeface="Roboto"/>
                <a:sym typeface="Roboto"/>
              </a:rPr>
              <a:t>Checking which region a lattice point belongs to is very simple</a:t>
            </a:r>
            <a:endParaRPr sz="4800">
              <a:latin typeface="Roboto"/>
              <a:ea typeface="Roboto"/>
              <a:cs typeface="Roboto"/>
              <a:sym typeface="Roboto"/>
            </a:endParaRPr>
          </a:p>
          <a:p>
            <a:pPr marL="914400" lvl="1" indent="-4191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Char char="○"/>
            </a:pPr>
            <a:r>
              <a:rPr lang="en"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i</a:t>
            </a:r>
            <a:r>
              <a:rPr lang="en" sz="3000" baseline="-25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t</a:t>
            </a:r>
            <a:r>
              <a:rPr lang="en"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= 0 =&gt; left border</a:t>
            </a:r>
            <a:endParaRPr sz="30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914400" lvl="1" indent="-4191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Char char="○"/>
            </a:pPr>
            <a:r>
              <a:rPr lang="en"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j</a:t>
            </a:r>
            <a:r>
              <a:rPr lang="en" sz="3000" baseline="-25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t</a:t>
            </a:r>
            <a:r>
              <a:rPr lang="en"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= 0 =&gt; top border</a:t>
            </a:r>
            <a:endParaRPr sz="30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914400" lvl="1" indent="-4191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Char char="○"/>
            </a:pPr>
            <a:r>
              <a:rPr lang="en"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Both are 0 =&gt; corner</a:t>
            </a:r>
            <a:endParaRPr sz="30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914400" lvl="1" indent="-4191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Char char="○"/>
            </a:pPr>
            <a:r>
              <a:rPr lang="en"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Right and bottom borders are handled by the next tile</a:t>
            </a:r>
            <a:endParaRPr sz="30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marR="0" lvl="0" indent="-5334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Roboto"/>
              <a:buChar char="●"/>
            </a:pPr>
            <a:r>
              <a:rPr lang="en" sz="4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Coordinate adjustment is a condition-driven offset</a:t>
            </a:r>
            <a:endParaRPr sz="48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914400" lvl="1" indent="-4191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Char char="○"/>
            </a:pPr>
            <a:r>
              <a:rPr lang="en"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Conditional moves are cheap</a:t>
            </a:r>
            <a:endParaRPr sz="48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marR="0" lvl="0" indent="-5334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Roboto"/>
              <a:buChar char="●"/>
            </a:pPr>
            <a:r>
              <a:rPr lang="en" sz="4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We use the modified lattice coordinates as inputs to the hash function to produce Wang tiles</a:t>
            </a:r>
            <a:endParaRPr sz="48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914400" lvl="1" indent="-4191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Char char="○"/>
            </a:pPr>
            <a:r>
              <a:rPr lang="en"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This is the </a:t>
            </a:r>
            <a:r>
              <a:rPr lang="en" sz="3000" i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only</a:t>
            </a:r>
            <a:r>
              <a:rPr lang="en"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change to the noise function</a:t>
            </a:r>
            <a:endParaRPr sz="48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68" name="Google Shape;268;p44"/>
          <p:cNvSpPr txBox="1"/>
          <p:nvPr/>
        </p:nvSpPr>
        <p:spPr>
          <a:xfrm>
            <a:off x="1268682" y="1273650"/>
            <a:ext cx="21642000" cy="15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" sz="5100">
                <a:latin typeface="Roboto"/>
                <a:ea typeface="Roboto"/>
                <a:cs typeface="Roboto"/>
                <a:sym typeface="Roboto"/>
              </a:rPr>
              <a:t>Perlin Noise</a:t>
            </a:r>
            <a:r>
              <a:rPr lang="en" sz="51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Tiling</a:t>
            </a:r>
            <a:endParaRPr sz="5100" b="0" i="0" u="none" strike="noStrike" cap="none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69" name="Google Shape;269;p44"/>
          <p:cNvSpPr txBox="1">
            <a:spLocks noGrp="1"/>
          </p:cNvSpPr>
          <p:nvPr>
            <p:ph type="sldNum" idx="12"/>
          </p:nvPr>
        </p:nvSpPr>
        <p:spPr>
          <a:xfrm>
            <a:off x="11460451" y="12666269"/>
            <a:ext cx="1463100" cy="1050000"/>
          </a:xfrm>
          <a:prstGeom prst="rect">
            <a:avLst/>
          </a:prstGeom>
        </p:spPr>
        <p:txBody>
          <a:bodyPr spcFirstLastPara="1" wrap="square" lIns="223475" tIns="223475" rIns="223475" bIns="22347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24</a:t>
            </a:fld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45"/>
          <p:cNvSpPr txBox="1"/>
          <p:nvPr/>
        </p:nvSpPr>
        <p:spPr>
          <a:xfrm>
            <a:off x="1268682" y="1273650"/>
            <a:ext cx="21642000" cy="15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" sz="5100">
                <a:latin typeface="Roboto"/>
                <a:ea typeface="Roboto"/>
                <a:cs typeface="Roboto"/>
                <a:sym typeface="Roboto"/>
              </a:rPr>
              <a:t>Perlin Noise</a:t>
            </a:r>
            <a:r>
              <a:rPr lang="en" sz="51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Tiling</a:t>
            </a:r>
            <a:endParaRPr sz="5100" b="0" i="0" u="none" strike="noStrike" cap="none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75" name="Google Shape;275;p45"/>
          <p:cNvSpPr txBox="1">
            <a:spLocks noGrp="1"/>
          </p:cNvSpPr>
          <p:nvPr>
            <p:ph type="sldNum" idx="12"/>
          </p:nvPr>
        </p:nvSpPr>
        <p:spPr>
          <a:xfrm>
            <a:off x="11460451" y="12666269"/>
            <a:ext cx="1463100" cy="1050000"/>
          </a:xfrm>
          <a:prstGeom prst="rect">
            <a:avLst/>
          </a:prstGeom>
        </p:spPr>
        <p:txBody>
          <a:bodyPr spcFirstLastPara="1" wrap="square" lIns="223475" tIns="223475" rIns="223475" bIns="22347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25</a:t>
            </a:fld>
            <a:endParaRPr/>
          </a:p>
        </p:txBody>
      </p:sp>
      <p:pic>
        <p:nvPicPr>
          <p:cNvPr id="276" name="Google Shape;276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326600" y="2320425"/>
            <a:ext cx="9685824" cy="96858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77" name="Google Shape;277;p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47800" y="2320425"/>
            <a:ext cx="9685825" cy="9685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46"/>
          <p:cNvSpPr txBox="1"/>
          <p:nvPr/>
        </p:nvSpPr>
        <p:spPr>
          <a:xfrm>
            <a:off x="1268700" y="1270425"/>
            <a:ext cx="21247500" cy="190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" sz="99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Tiling Gabor, Worley and Better Gradient Noises</a:t>
            </a:r>
            <a:endParaRPr sz="9900" b="0" i="0" u="none" strike="noStrike" cap="non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83" name="Google Shape;283;p46"/>
          <p:cNvSpPr txBox="1">
            <a:spLocks noGrp="1"/>
          </p:cNvSpPr>
          <p:nvPr>
            <p:ph type="sldNum" idx="12"/>
          </p:nvPr>
        </p:nvSpPr>
        <p:spPr>
          <a:xfrm>
            <a:off x="11460451" y="12666269"/>
            <a:ext cx="1463100" cy="1050000"/>
          </a:xfrm>
          <a:prstGeom prst="rect">
            <a:avLst/>
          </a:prstGeom>
        </p:spPr>
        <p:txBody>
          <a:bodyPr spcFirstLastPara="1" wrap="square" lIns="223475" tIns="223475" rIns="223475" bIns="22347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26</a:t>
            </a:fld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47"/>
          <p:cNvSpPr txBox="1"/>
          <p:nvPr/>
        </p:nvSpPr>
        <p:spPr>
          <a:xfrm>
            <a:off x="1268675" y="2867850"/>
            <a:ext cx="20249400" cy="895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Autofit/>
          </a:bodyPr>
          <a:lstStyle/>
          <a:p>
            <a:pPr marL="457200" marR="0" lvl="0" indent="-5334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4800"/>
              <a:buFont typeface="Roboto"/>
              <a:buChar char="●"/>
            </a:pPr>
            <a:r>
              <a:rPr lang="en" sz="4800">
                <a:latin typeface="Roboto"/>
                <a:ea typeface="Roboto"/>
                <a:cs typeface="Roboto"/>
                <a:sym typeface="Roboto"/>
              </a:rPr>
              <a:t>Cell coordinate is the only input affecting the PRNG</a:t>
            </a:r>
            <a:endParaRPr sz="4800">
              <a:latin typeface="Roboto"/>
              <a:ea typeface="Roboto"/>
              <a:cs typeface="Roboto"/>
              <a:sym typeface="Roboto"/>
            </a:endParaRPr>
          </a:p>
          <a:p>
            <a:pPr marL="914400" lvl="1" indent="-4191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Char char="○"/>
            </a:pPr>
            <a:r>
              <a:rPr lang="en"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All other parameters control the appearance of the noise</a:t>
            </a:r>
            <a:endParaRPr sz="4800">
              <a:latin typeface="Roboto"/>
              <a:ea typeface="Roboto"/>
              <a:cs typeface="Roboto"/>
              <a:sym typeface="Roboto"/>
            </a:endParaRPr>
          </a:p>
          <a:p>
            <a:pPr marL="457200" marR="0" lvl="0" indent="-5334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4800"/>
              <a:buFont typeface="Roboto"/>
              <a:buChar char="●"/>
            </a:pPr>
            <a:r>
              <a:rPr lang="en" sz="4800">
                <a:latin typeface="Roboto"/>
                <a:ea typeface="Roboto"/>
                <a:cs typeface="Roboto"/>
                <a:sym typeface="Roboto"/>
              </a:rPr>
              <a:t>Cell coordinates instead of lattice point coordinates</a:t>
            </a:r>
            <a:endParaRPr sz="4800">
              <a:latin typeface="Roboto"/>
              <a:ea typeface="Roboto"/>
              <a:cs typeface="Roboto"/>
              <a:sym typeface="Roboto"/>
            </a:endParaRPr>
          </a:p>
          <a:p>
            <a:pPr marL="914400" lvl="1" indent="-4191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Char char="○"/>
            </a:pPr>
            <a:r>
              <a:rPr lang="en"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Value can be affected by the cell and its immediate neighbours</a:t>
            </a:r>
            <a:endParaRPr sz="4800">
              <a:latin typeface="Roboto"/>
              <a:ea typeface="Roboto"/>
              <a:cs typeface="Roboto"/>
              <a:sym typeface="Roboto"/>
            </a:endParaRPr>
          </a:p>
          <a:p>
            <a:pPr marL="457200" marR="0" lvl="0" indent="-5334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4800"/>
              <a:buFont typeface="Roboto"/>
              <a:buChar char="●"/>
            </a:pPr>
            <a:r>
              <a:rPr lang="en" sz="4800">
                <a:latin typeface="Roboto"/>
                <a:ea typeface="Roboto"/>
                <a:cs typeface="Roboto"/>
                <a:sym typeface="Roboto"/>
              </a:rPr>
              <a:t>Coordinate transformation needs slight adjustment</a:t>
            </a:r>
            <a:endParaRPr sz="4800">
              <a:latin typeface="Roboto"/>
              <a:ea typeface="Roboto"/>
              <a:cs typeface="Roboto"/>
              <a:sym typeface="Roboto"/>
            </a:endParaRPr>
          </a:p>
          <a:p>
            <a:pPr marL="914400" lvl="1" indent="-4191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Char char="○"/>
            </a:pPr>
            <a:r>
              <a:rPr lang="en"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Thickness of the border region is now one cell instead of one lattice point</a:t>
            </a:r>
            <a:endParaRPr sz="30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914400" lvl="1" indent="-4191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Char char="○"/>
            </a:pPr>
            <a:r>
              <a:rPr lang="en"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Need to check the bottom and the right tile borders as well</a:t>
            </a:r>
            <a:endParaRPr sz="30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89" name="Google Shape;289;p47"/>
          <p:cNvSpPr txBox="1"/>
          <p:nvPr/>
        </p:nvSpPr>
        <p:spPr>
          <a:xfrm>
            <a:off x="1268682" y="1273650"/>
            <a:ext cx="21642000" cy="15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" sz="5100">
                <a:latin typeface="Roboto"/>
                <a:ea typeface="Roboto"/>
                <a:cs typeface="Roboto"/>
                <a:sym typeface="Roboto"/>
              </a:rPr>
              <a:t>Gabor Noise</a:t>
            </a:r>
            <a:r>
              <a:rPr lang="en" sz="51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Tiling</a:t>
            </a:r>
            <a:endParaRPr sz="5100" b="0" i="0" u="none" strike="noStrike" cap="none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90" name="Google Shape;290;p47"/>
          <p:cNvSpPr txBox="1">
            <a:spLocks noGrp="1"/>
          </p:cNvSpPr>
          <p:nvPr>
            <p:ph type="sldNum" idx="12"/>
          </p:nvPr>
        </p:nvSpPr>
        <p:spPr>
          <a:xfrm>
            <a:off x="11460451" y="12666269"/>
            <a:ext cx="1463100" cy="1050000"/>
          </a:xfrm>
          <a:prstGeom prst="rect">
            <a:avLst/>
          </a:prstGeom>
        </p:spPr>
        <p:txBody>
          <a:bodyPr spcFirstLastPara="1" wrap="square" lIns="223475" tIns="223475" rIns="223475" bIns="22347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27</a:t>
            </a:fld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5" name="Google Shape;295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47800" y="2320425"/>
            <a:ext cx="9685825" cy="9685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4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326600" y="2320425"/>
            <a:ext cx="9685825" cy="9685825"/>
          </a:xfrm>
          <a:prstGeom prst="rect">
            <a:avLst/>
          </a:prstGeom>
          <a:noFill/>
          <a:ln>
            <a:noFill/>
          </a:ln>
        </p:spPr>
      </p:pic>
      <p:sp>
        <p:nvSpPr>
          <p:cNvPr id="297" name="Google Shape;297;p48"/>
          <p:cNvSpPr txBox="1"/>
          <p:nvPr/>
        </p:nvSpPr>
        <p:spPr>
          <a:xfrm>
            <a:off x="1268682" y="1273650"/>
            <a:ext cx="21642000" cy="15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" sz="5100">
                <a:latin typeface="Roboto"/>
                <a:ea typeface="Roboto"/>
                <a:cs typeface="Roboto"/>
                <a:sym typeface="Roboto"/>
              </a:rPr>
              <a:t>Isotropic Gabor Noise</a:t>
            </a:r>
            <a:r>
              <a:rPr lang="en" sz="51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Tiling</a:t>
            </a:r>
            <a:endParaRPr sz="5100" b="0" i="0" u="none" strike="noStrike" cap="none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98" name="Google Shape;298;p48"/>
          <p:cNvSpPr txBox="1">
            <a:spLocks noGrp="1"/>
          </p:cNvSpPr>
          <p:nvPr>
            <p:ph type="sldNum" idx="12"/>
          </p:nvPr>
        </p:nvSpPr>
        <p:spPr>
          <a:xfrm>
            <a:off x="11460451" y="12666269"/>
            <a:ext cx="1463100" cy="1050000"/>
          </a:xfrm>
          <a:prstGeom prst="rect">
            <a:avLst/>
          </a:prstGeom>
        </p:spPr>
        <p:txBody>
          <a:bodyPr spcFirstLastPara="1" wrap="square" lIns="223475" tIns="223475" rIns="223475" bIns="22347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28</a:t>
            </a:fld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49"/>
          <p:cNvSpPr txBox="1"/>
          <p:nvPr/>
        </p:nvSpPr>
        <p:spPr>
          <a:xfrm>
            <a:off x="1268682" y="1273650"/>
            <a:ext cx="21642000" cy="15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" sz="5100">
                <a:latin typeface="Roboto"/>
                <a:ea typeface="Roboto"/>
                <a:cs typeface="Roboto"/>
                <a:sym typeface="Roboto"/>
              </a:rPr>
              <a:t>Anisotropic Gabor Noise</a:t>
            </a:r>
            <a:r>
              <a:rPr lang="en" sz="51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Tiling</a:t>
            </a:r>
            <a:endParaRPr sz="5100" b="0" i="0" u="none" strike="noStrike" cap="none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04" name="Google Shape;304;p49"/>
          <p:cNvSpPr txBox="1">
            <a:spLocks noGrp="1"/>
          </p:cNvSpPr>
          <p:nvPr>
            <p:ph type="sldNum" idx="12"/>
          </p:nvPr>
        </p:nvSpPr>
        <p:spPr>
          <a:xfrm>
            <a:off x="11460451" y="12666269"/>
            <a:ext cx="1463100" cy="1050000"/>
          </a:xfrm>
          <a:prstGeom prst="rect">
            <a:avLst/>
          </a:prstGeom>
        </p:spPr>
        <p:txBody>
          <a:bodyPr spcFirstLastPara="1" wrap="square" lIns="223475" tIns="223475" rIns="223475" bIns="22347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29</a:t>
            </a:fld>
            <a:endParaRPr/>
          </a:p>
        </p:txBody>
      </p:sp>
      <p:pic>
        <p:nvPicPr>
          <p:cNvPr id="305" name="Google Shape;305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47800" y="2320425"/>
            <a:ext cx="9685825" cy="9685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6" name="Google Shape;306;p4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326602" y="2320425"/>
            <a:ext cx="9685825" cy="9685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3"/>
          <p:cNvSpPr txBox="1"/>
          <p:nvPr/>
        </p:nvSpPr>
        <p:spPr>
          <a:xfrm>
            <a:off x="1268682" y="1273650"/>
            <a:ext cx="21642000" cy="15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" sz="5100">
                <a:latin typeface="Roboto"/>
                <a:ea typeface="Roboto"/>
                <a:cs typeface="Roboto"/>
                <a:sym typeface="Roboto"/>
              </a:rPr>
              <a:t>Book of the Dead (2018)</a:t>
            </a:r>
            <a:endParaRPr sz="5100" b="0" i="0" u="none" strike="noStrike" cap="none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8" name="Google Shape;88;p23"/>
          <p:cNvSpPr txBox="1">
            <a:spLocks noGrp="1"/>
          </p:cNvSpPr>
          <p:nvPr>
            <p:ph type="sldNum" idx="12"/>
          </p:nvPr>
        </p:nvSpPr>
        <p:spPr>
          <a:xfrm>
            <a:off x="11460451" y="12666269"/>
            <a:ext cx="1463100" cy="1050000"/>
          </a:xfrm>
          <a:prstGeom prst="rect">
            <a:avLst/>
          </a:prstGeom>
        </p:spPr>
        <p:txBody>
          <a:bodyPr spcFirstLastPara="1" wrap="square" lIns="223475" tIns="223475" rIns="223475" bIns="22347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</a:t>
            </a:fld>
            <a:endParaRPr/>
          </a:p>
        </p:txBody>
      </p:sp>
      <p:pic>
        <p:nvPicPr>
          <p:cNvPr id="89" name="Google Shape;89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34624" y="2393650"/>
            <a:ext cx="17514778" cy="98520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50"/>
          <p:cNvSpPr txBox="1"/>
          <p:nvPr/>
        </p:nvSpPr>
        <p:spPr>
          <a:xfrm>
            <a:off x="1268675" y="2867850"/>
            <a:ext cx="20249400" cy="895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Autofit/>
          </a:bodyPr>
          <a:lstStyle/>
          <a:p>
            <a:pPr marL="457200" marR="0" lvl="0" indent="-5334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4800"/>
              <a:buFont typeface="Roboto"/>
              <a:buChar char="●"/>
            </a:pPr>
            <a:r>
              <a:rPr lang="en" sz="4800">
                <a:latin typeface="Roboto"/>
                <a:ea typeface="Roboto"/>
                <a:cs typeface="Roboto"/>
                <a:sym typeface="Roboto"/>
              </a:rPr>
              <a:t>Worley noise is very similar to Gabor noise</a:t>
            </a:r>
            <a:endParaRPr sz="4800">
              <a:latin typeface="Roboto"/>
              <a:ea typeface="Roboto"/>
              <a:cs typeface="Roboto"/>
              <a:sym typeface="Roboto"/>
            </a:endParaRPr>
          </a:p>
          <a:p>
            <a:pPr marL="914400" lvl="1" indent="-4191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Char char="○"/>
            </a:pPr>
            <a:r>
              <a:rPr lang="en"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Cell coordinates drive the PRNG that generates the feature points</a:t>
            </a:r>
            <a:endParaRPr sz="30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914400" lvl="1" indent="-4191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Char char="○"/>
            </a:pPr>
            <a:r>
              <a:rPr lang="en"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The coordinate transformation function we used for Gabor noise works for Worley noise</a:t>
            </a:r>
            <a:endParaRPr sz="30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marR="0" lvl="0" indent="-5334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4800"/>
              <a:buFont typeface="Roboto"/>
              <a:buChar char="●"/>
            </a:pPr>
            <a:r>
              <a:rPr lang="en" sz="4800">
                <a:latin typeface="Roboto"/>
                <a:ea typeface="Roboto"/>
                <a:cs typeface="Roboto"/>
                <a:sym typeface="Roboto"/>
              </a:rPr>
              <a:t>Better gradient noise uses a wider filter than Perlin noise</a:t>
            </a:r>
            <a:endParaRPr sz="4800">
              <a:latin typeface="Roboto"/>
              <a:ea typeface="Roboto"/>
              <a:cs typeface="Roboto"/>
              <a:sym typeface="Roboto"/>
            </a:endParaRPr>
          </a:p>
          <a:p>
            <a:pPr marL="914400" lvl="1" indent="-4191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Char char="○"/>
            </a:pPr>
            <a:r>
              <a:rPr lang="en"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Need to increase the thickness of the border again, to three lattice points</a:t>
            </a:r>
            <a:endParaRPr sz="30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12" name="Google Shape;312;p50"/>
          <p:cNvSpPr txBox="1"/>
          <p:nvPr/>
        </p:nvSpPr>
        <p:spPr>
          <a:xfrm>
            <a:off x="1268682" y="1273650"/>
            <a:ext cx="21642000" cy="15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" sz="5100">
                <a:latin typeface="Roboto"/>
                <a:ea typeface="Roboto"/>
                <a:cs typeface="Roboto"/>
                <a:sym typeface="Roboto"/>
              </a:rPr>
              <a:t>Tiling Worley and Better Gradient Noises</a:t>
            </a:r>
            <a:endParaRPr sz="5100" b="0" i="0" u="none" strike="noStrike" cap="none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13" name="Google Shape;313;p50"/>
          <p:cNvSpPr txBox="1">
            <a:spLocks noGrp="1"/>
          </p:cNvSpPr>
          <p:nvPr>
            <p:ph type="sldNum" idx="12"/>
          </p:nvPr>
        </p:nvSpPr>
        <p:spPr>
          <a:xfrm>
            <a:off x="11460451" y="12666269"/>
            <a:ext cx="1463100" cy="1050000"/>
          </a:xfrm>
          <a:prstGeom prst="rect">
            <a:avLst/>
          </a:prstGeom>
        </p:spPr>
        <p:txBody>
          <a:bodyPr spcFirstLastPara="1" wrap="square" lIns="223475" tIns="223475" rIns="223475" bIns="22347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30</a:t>
            </a:fld>
            <a:endParaRPr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51"/>
          <p:cNvSpPr txBox="1"/>
          <p:nvPr/>
        </p:nvSpPr>
        <p:spPr>
          <a:xfrm>
            <a:off x="1268682" y="1273650"/>
            <a:ext cx="21642000" cy="15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" sz="5100">
                <a:latin typeface="Roboto"/>
                <a:ea typeface="Roboto"/>
                <a:cs typeface="Roboto"/>
                <a:sym typeface="Roboto"/>
              </a:rPr>
              <a:t>Better Gradient Noise</a:t>
            </a:r>
            <a:r>
              <a:rPr lang="en" sz="51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Tiling</a:t>
            </a:r>
            <a:endParaRPr sz="5100" b="0" i="0" u="none" strike="noStrike" cap="none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19" name="Google Shape;319;p51"/>
          <p:cNvSpPr txBox="1">
            <a:spLocks noGrp="1"/>
          </p:cNvSpPr>
          <p:nvPr>
            <p:ph type="sldNum" idx="12"/>
          </p:nvPr>
        </p:nvSpPr>
        <p:spPr>
          <a:xfrm>
            <a:off x="11460451" y="12666269"/>
            <a:ext cx="1463100" cy="1050000"/>
          </a:xfrm>
          <a:prstGeom prst="rect">
            <a:avLst/>
          </a:prstGeom>
        </p:spPr>
        <p:txBody>
          <a:bodyPr spcFirstLastPara="1" wrap="square" lIns="223475" tIns="223475" rIns="223475" bIns="22347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31</a:t>
            </a:fld>
            <a:endParaRPr/>
          </a:p>
        </p:txBody>
      </p:sp>
      <p:pic>
        <p:nvPicPr>
          <p:cNvPr id="320" name="Google Shape;320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47801" y="2320425"/>
            <a:ext cx="9685825" cy="9685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1" name="Google Shape;321;p5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326599" y="2320425"/>
            <a:ext cx="9685825" cy="9685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6" name="Google Shape;326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326600" y="2320425"/>
            <a:ext cx="9685825" cy="9685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7" name="Google Shape;327;p5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47800" y="2320425"/>
            <a:ext cx="9685825" cy="9685825"/>
          </a:xfrm>
          <a:prstGeom prst="rect">
            <a:avLst/>
          </a:prstGeom>
          <a:noFill/>
          <a:ln>
            <a:noFill/>
          </a:ln>
        </p:spPr>
      </p:pic>
      <p:sp>
        <p:nvSpPr>
          <p:cNvPr id="328" name="Google Shape;328;p52"/>
          <p:cNvSpPr txBox="1"/>
          <p:nvPr/>
        </p:nvSpPr>
        <p:spPr>
          <a:xfrm>
            <a:off x="1268682" y="1273650"/>
            <a:ext cx="21642000" cy="15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" sz="5100">
                <a:latin typeface="Roboto"/>
                <a:ea typeface="Roboto"/>
                <a:cs typeface="Roboto"/>
                <a:sym typeface="Roboto"/>
              </a:rPr>
              <a:t>Worley Noise</a:t>
            </a:r>
            <a:r>
              <a:rPr lang="en" sz="51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Tiling</a:t>
            </a:r>
            <a:endParaRPr sz="5100" b="0" i="0" u="none" strike="noStrike" cap="none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29" name="Google Shape;329;p52"/>
          <p:cNvSpPr txBox="1">
            <a:spLocks noGrp="1"/>
          </p:cNvSpPr>
          <p:nvPr>
            <p:ph type="sldNum" idx="12"/>
          </p:nvPr>
        </p:nvSpPr>
        <p:spPr>
          <a:xfrm>
            <a:off x="11460451" y="12666269"/>
            <a:ext cx="1463100" cy="1050000"/>
          </a:xfrm>
          <a:prstGeom prst="rect">
            <a:avLst/>
          </a:prstGeom>
        </p:spPr>
        <p:txBody>
          <a:bodyPr spcFirstLastPara="1" wrap="square" lIns="223475" tIns="223475" rIns="223475" bIns="22347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32</a:t>
            </a:fld>
            <a:endParaRPr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53"/>
          <p:cNvSpPr txBox="1"/>
          <p:nvPr/>
        </p:nvSpPr>
        <p:spPr>
          <a:xfrm>
            <a:off x="1268682" y="1273650"/>
            <a:ext cx="21642000" cy="15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" sz="5100">
                <a:latin typeface="Roboto"/>
                <a:ea typeface="Roboto"/>
                <a:cs typeface="Roboto"/>
                <a:sym typeface="Roboto"/>
              </a:rPr>
              <a:t>Worley Noise</a:t>
            </a:r>
            <a:r>
              <a:rPr lang="en" sz="51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Tiling</a:t>
            </a:r>
            <a:endParaRPr sz="5100" b="0" i="0" u="none" strike="noStrike" cap="none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35" name="Google Shape;335;p53"/>
          <p:cNvSpPr txBox="1">
            <a:spLocks noGrp="1"/>
          </p:cNvSpPr>
          <p:nvPr>
            <p:ph type="sldNum" idx="12"/>
          </p:nvPr>
        </p:nvSpPr>
        <p:spPr>
          <a:xfrm>
            <a:off x="11460451" y="12666269"/>
            <a:ext cx="1463100" cy="1050000"/>
          </a:xfrm>
          <a:prstGeom prst="rect">
            <a:avLst/>
          </a:prstGeom>
        </p:spPr>
        <p:txBody>
          <a:bodyPr spcFirstLastPara="1" wrap="square" lIns="223475" tIns="223475" rIns="223475" bIns="22347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33</a:t>
            </a:fld>
            <a:endParaRPr/>
          </a:p>
        </p:txBody>
      </p:sp>
      <p:pic>
        <p:nvPicPr>
          <p:cNvPr id="336" name="Google Shape;336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19102" y="2320425"/>
            <a:ext cx="10345822" cy="103458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54"/>
          <p:cNvSpPr txBox="1"/>
          <p:nvPr/>
        </p:nvSpPr>
        <p:spPr>
          <a:xfrm>
            <a:off x="1268700" y="1270425"/>
            <a:ext cx="21247500" cy="190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" sz="99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Results</a:t>
            </a:r>
            <a:endParaRPr sz="9900" b="0" i="0" u="none" strike="noStrike" cap="non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42" name="Google Shape;342;p54"/>
          <p:cNvSpPr txBox="1">
            <a:spLocks noGrp="1"/>
          </p:cNvSpPr>
          <p:nvPr>
            <p:ph type="sldNum" idx="12"/>
          </p:nvPr>
        </p:nvSpPr>
        <p:spPr>
          <a:xfrm>
            <a:off x="11460451" y="12666269"/>
            <a:ext cx="1463100" cy="1050000"/>
          </a:xfrm>
          <a:prstGeom prst="rect">
            <a:avLst/>
          </a:prstGeom>
        </p:spPr>
        <p:txBody>
          <a:bodyPr spcFirstLastPara="1" wrap="square" lIns="223475" tIns="223475" rIns="223475" bIns="22347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34</a:t>
            </a:fld>
            <a:endParaRPr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p55"/>
          <p:cNvSpPr txBox="1"/>
          <p:nvPr/>
        </p:nvSpPr>
        <p:spPr>
          <a:xfrm>
            <a:off x="1268675" y="2867850"/>
            <a:ext cx="20249400" cy="895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Autofit/>
          </a:bodyPr>
          <a:lstStyle/>
          <a:p>
            <a:pPr marL="457200" marR="0" lvl="0" indent="-5334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4800"/>
              <a:buFont typeface="Roboto"/>
              <a:buChar char="●"/>
            </a:pPr>
            <a:r>
              <a:rPr lang="en" sz="4800">
                <a:latin typeface="Roboto"/>
                <a:ea typeface="Roboto"/>
                <a:cs typeface="Roboto"/>
                <a:sym typeface="Roboto"/>
              </a:rPr>
              <a:t>Once a function </a:t>
            </a:r>
            <a:r>
              <a:rPr lang="en" sz="4800" i="1">
                <a:latin typeface="Roboto"/>
                <a:ea typeface="Roboto"/>
                <a:cs typeface="Roboto"/>
                <a:sym typeface="Roboto"/>
              </a:rPr>
              <a:t>F</a:t>
            </a:r>
            <a:r>
              <a:rPr lang="en" sz="4800">
                <a:latin typeface="Roboto"/>
                <a:ea typeface="Roboto"/>
                <a:cs typeface="Roboto"/>
                <a:sym typeface="Roboto"/>
              </a:rPr>
              <a:t> is applied to a Wang tile texture, the result can remain a Wang tile texture with the same layout</a:t>
            </a:r>
            <a:endParaRPr sz="4800">
              <a:latin typeface="Roboto"/>
              <a:ea typeface="Roboto"/>
              <a:cs typeface="Roboto"/>
              <a:sym typeface="Roboto"/>
            </a:endParaRPr>
          </a:p>
          <a:p>
            <a:pPr marL="914400" lvl="1" indent="-4191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Char char="○"/>
            </a:pPr>
            <a:r>
              <a:rPr lang="en"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If </a:t>
            </a:r>
            <a:r>
              <a:rPr lang="en" sz="3000" i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F</a:t>
            </a:r>
            <a:r>
              <a:rPr lang="en"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depends only on the pixel color</a:t>
            </a:r>
            <a:endParaRPr sz="30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914400" lvl="1" indent="-4191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Char char="○"/>
            </a:pPr>
            <a:r>
              <a:rPr lang="en"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If </a:t>
            </a:r>
            <a:r>
              <a:rPr lang="en" sz="3000" i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F</a:t>
            </a:r>
            <a:r>
              <a:rPr lang="en"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depends on the pixel position and forms a Wang tile texture with the same layout</a:t>
            </a:r>
            <a:endParaRPr sz="30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marR="0" lvl="0" indent="-5334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4800"/>
              <a:buFont typeface="Roboto"/>
              <a:buChar char="●"/>
            </a:pPr>
            <a:r>
              <a:rPr lang="en" sz="4800">
                <a:latin typeface="Roboto"/>
                <a:ea typeface="Roboto"/>
                <a:cs typeface="Roboto"/>
                <a:sym typeface="Roboto"/>
              </a:rPr>
              <a:t>Examples of function </a:t>
            </a:r>
            <a:r>
              <a:rPr lang="en" sz="4800" i="1">
                <a:latin typeface="Roboto"/>
                <a:ea typeface="Roboto"/>
                <a:cs typeface="Roboto"/>
                <a:sym typeface="Roboto"/>
              </a:rPr>
              <a:t>F</a:t>
            </a:r>
            <a:endParaRPr sz="4800">
              <a:latin typeface="Roboto"/>
              <a:ea typeface="Roboto"/>
              <a:cs typeface="Roboto"/>
              <a:sym typeface="Roboto"/>
            </a:endParaRPr>
          </a:p>
          <a:p>
            <a:pPr marL="914400" lvl="1" indent="-4191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Char char="○"/>
            </a:pPr>
            <a:r>
              <a:rPr lang="en"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Linear combination of Wang tile textures</a:t>
            </a:r>
            <a:endParaRPr sz="30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914400" lvl="1" indent="-4191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Char char="○"/>
            </a:pPr>
            <a:r>
              <a:rPr lang="en"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Periodic function with the period being a multiple of the Wang tile size</a:t>
            </a:r>
            <a:endParaRPr sz="30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48" name="Google Shape;348;p55"/>
          <p:cNvSpPr txBox="1"/>
          <p:nvPr/>
        </p:nvSpPr>
        <p:spPr>
          <a:xfrm>
            <a:off x="1268682" y="1273650"/>
            <a:ext cx="21642000" cy="15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" sz="5100">
                <a:latin typeface="Roboto"/>
                <a:ea typeface="Roboto"/>
                <a:cs typeface="Roboto"/>
                <a:sym typeface="Roboto"/>
              </a:rPr>
              <a:t>Observation</a:t>
            </a:r>
            <a:endParaRPr sz="5100" b="0" i="0" u="none" strike="noStrike" cap="none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49" name="Google Shape;349;p55"/>
          <p:cNvSpPr txBox="1">
            <a:spLocks noGrp="1"/>
          </p:cNvSpPr>
          <p:nvPr>
            <p:ph type="sldNum" idx="12"/>
          </p:nvPr>
        </p:nvSpPr>
        <p:spPr>
          <a:xfrm>
            <a:off x="11460451" y="12666269"/>
            <a:ext cx="1463100" cy="1050000"/>
          </a:xfrm>
          <a:prstGeom prst="rect">
            <a:avLst/>
          </a:prstGeom>
        </p:spPr>
        <p:txBody>
          <a:bodyPr spcFirstLastPara="1" wrap="square" lIns="223475" tIns="223475" rIns="223475" bIns="22347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35</a:t>
            </a:fld>
            <a:endParaRPr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56"/>
          <p:cNvSpPr txBox="1"/>
          <p:nvPr/>
        </p:nvSpPr>
        <p:spPr>
          <a:xfrm>
            <a:off x="1268682" y="1273650"/>
            <a:ext cx="21642000" cy="15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" sz="5100">
                <a:latin typeface="Roboto"/>
                <a:ea typeface="Roboto"/>
                <a:cs typeface="Roboto"/>
                <a:sym typeface="Roboto"/>
              </a:rPr>
              <a:t>Results</a:t>
            </a:r>
            <a:endParaRPr sz="5100" b="0" i="0" u="none" strike="noStrike" cap="none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55" name="Google Shape;355;p56"/>
          <p:cNvSpPr txBox="1">
            <a:spLocks noGrp="1"/>
          </p:cNvSpPr>
          <p:nvPr>
            <p:ph type="sldNum" idx="12"/>
          </p:nvPr>
        </p:nvSpPr>
        <p:spPr>
          <a:xfrm>
            <a:off x="11460451" y="12666269"/>
            <a:ext cx="1463100" cy="1050000"/>
          </a:xfrm>
          <a:prstGeom prst="rect">
            <a:avLst/>
          </a:prstGeom>
        </p:spPr>
        <p:txBody>
          <a:bodyPr spcFirstLastPara="1" wrap="square" lIns="223475" tIns="223475" rIns="223475" bIns="22347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36</a:t>
            </a:fld>
            <a:endParaRPr/>
          </a:p>
        </p:txBody>
      </p:sp>
      <p:pic>
        <p:nvPicPr>
          <p:cNvPr id="356" name="Google Shape;356;p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68682" y="3258000"/>
            <a:ext cx="7200000" cy="720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368;p58">
            <a:extLst>
              <a:ext uri="{FF2B5EF4-FFF2-40B4-BE49-F238E27FC236}">
                <a16:creationId xmlns:a16="http://schemas.microsoft.com/office/drawing/2014/main" id="{0F3BBDEB-4FB1-2B4E-A309-35775E872B9C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592000" y="3258000"/>
            <a:ext cx="7200000" cy="720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382;p60">
            <a:extLst>
              <a:ext uri="{FF2B5EF4-FFF2-40B4-BE49-F238E27FC236}">
                <a16:creationId xmlns:a16="http://schemas.microsoft.com/office/drawing/2014/main" id="{FDF7BCCB-0DEB-B647-B6DB-42A3DF76C566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915318" y="3258000"/>
            <a:ext cx="7200000" cy="720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1" name="Google Shape;361;p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06187" y="2320425"/>
            <a:ext cx="19371652" cy="9685826"/>
          </a:xfrm>
          <a:prstGeom prst="rect">
            <a:avLst/>
          </a:prstGeom>
          <a:noFill/>
          <a:ln>
            <a:noFill/>
          </a:ln>
        </p:spPr>
      </p:pic>
      <p:sp>
        <p:nvSpPr>
          <p:cNvPr id="362" name="Google Shape;362;p57"/>
          <p:cNvSpPr txBox="1"/>
          <p:nvPr/>
        </p:nvSpPr>
        <p:spPr>
          <a:xfrm>
            <a:off x="1268682" y="1273650"/>
            <a:ext cx="21642000" cy="15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" sz="5100">
                <a:latin typeface="Roboto"/>
                <a:ea typeface="Roboto"/>
                <a:cs typeface="Roboto"/>
                <a:sym typeface="Roboto"/>
              </a:rPr>
              <a:t>Results</a:t>
            </a:r>
            <a:endParaRPr sz="5100" b="0" i="0" u="none" strike="noStrike" cap="none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63" name="Google Shape;363;p57"/>
          <p:cNvSpPr txBox="1">
            <a:spLocks noGrp="1"/>
          </p:cNvSpPr>
          <p:nvPr>
            <p:ph type="sldNum" idx="12"/>
          </p:nvPr>
        </p:nvSpPr>
        <p:spPr>
          <a:xfrm>
            <a:off x="11460451" y="12666269"/>
            <a:ext cx="1463100" cy="1050000"/>
          </a:xfrm>
          <a:prstGeom prst="rect">
            <a:avLst/>
          </a:prstGeom>
        </p:spPr>
        <p:txBody>
          <a:bodyPr spcFirstLastPara="1" wrap="square" lIns="223475" tIns="223475" rIns="223475" bIns="22347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37</a:t>
            </a:fld>
            <a:endParaRPr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" name="Google Shape;389;p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06187" y="2320425"/>
            <a:ext cx="19371652" cy="9685826"/>
          </a:xfrm>
          <a:prstGeom prst="rect">
            <a:avLst/>
          </a:prstGeom>
          <a:noFill/>
          <a:ln>
            <a:noFill/>
          </a:ln>
        </p:spPr>
      </p:pic>
      <p:sp>
        <p:nvSpPr>
          <p:cNvPr id="390" name="Google Shape;390;p61"/>
          <p:cNvSpPr txBox="1"/>
          <p:nvPr/>
        </p:nvSpPr>
        <p:spPr>
          <a:xfrm>
            <a:off x="1268682" y="1273650"/>
            <a:ext cx="21642000" cy="15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" sz="5100">
                <a:latin typeface="Roboto"/>
                <a:ea typeface="Roboto"/>
                <a:cs typeface="Roboto"/>
                <a:sym typeface="Roboto"/>
              </a:rPr>
              <a:t>Results</a:t>
            </a:r>
            <a:endParaRPr sz="5100" b="0" i="0" u="none" strike="noStrike" cap="none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91" name="Google Shape;391;p61"/>
          <p:cNvSpPr txBox="1">
            <a:spLocks noGrp="1"/>
          </p:cNvSpPr>
          <p:nvPr>
            <p:ph type="sldNum" idx="12"/>
          </p:nvPr>
        </p:nvSpPr>
        <p:spPr>
          <a:xfrm>
            <a:off x="11460451" y="12666269"/>
            <a:ext cx="1463100" cy="1050000"/>
          </a:xfrm>
          <a:prstGeom prst="rect">
            <a:avLst/>
          </a:prstGeom>
        </p:spPr>
        <p:txBody>
          <a:bodyPr spcFirstLastPara="1" wrap="square" lIns="223475" tIns="223475" rIns="223475" bIns="22347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38</a:t>
            </a:fld>
            <a:endParaRPr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p63"/>
          <p:cNvSpPr txBox="1"/>
          <p:nvPr/>
        </p:nvSpPr>
        <p:spPr>
          <a:xfrm>
            <a:off x="1268682" y="1273650"/>
            <a:ext cx="21642000" cy="15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" sz="5100">
                <a:latin typeface="Roboto"/>
                <a:ea typeface="Roboto"/>
                <a:cs typeface="Roboto"/>
                <a:sym typeface="Roboto"/>
              </a:rPr>
              <a:t>Results</a:t>
            </a:r>
            <a:endParaRPr sz="5100" b="0" i="0" u="none" strike="noStrike" cap="none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04" name="Google Shape;404;p63"/>
          <p:cNvSpPr txBox="1">
            <a:spLocks noGrp="1"/>
          </p:cNvSpPr>
          <p:nvPr>
            <p:ph type="sldNum" idx="12"/>
          </p:nvPr>
        </p:nvSpPr>
        <p:spPr>
          <a:xfrm>
            <a:off x="11460451" y="12666269"/>
            <a:ext cx="1463100" cy="1050000"/>
          </a:xfrm>
          <a:prstGeom prst="rect">
            <a:avLst/>
          </a:prstGeom>
        </p:spPr>
        <p:txBody>
          <a:bodyPr spcFirstLastPara="1" wrap="square" lIns="223475" tIns="223475" rIns="223475" bIns="22347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39</a:t>
            </a:fld>
            <a:endParaRPr/>
          </a:p>
        </p:txBody>
      </p:sp>
      <p:pic>
        <p:nvPicPr>
          <p:cNvPr id="405" name="Google Shape;405;p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33862" y="2563050"/>
            <a:ext cx="18316301" cy="4579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6" name="Google Shape;406;p6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33862" y="7351525"/>
            <a:ext cx="18316301" cy="4579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4"/>
          <p:cNvSpPr txBox="1"/>
          <p:nvPr/>
        </p:nvSpPr>
        <p:spPr>
          <a:xfrm>
            <a:off x="1268711" y="1266249"/>
            <a:ext cx="13647000" cy="309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3500" b="0" i="0" u="none" strike="noStrike" cap="non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95" name="Google Shape;95;p24"/>
          <p:cNvSpPr txBox="1"/>
          <p:nvPr/>
        </p:nvSpPr>
        <p:spPr>
          <a:xfrm>
            <a:off x="1268700" y="5308500"/>
            <a:ext cx="21642000" cy="309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" sz="7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Procedural content creation is becoming increasingly attractive.</a:t>
            </a:r>
            <a:endParaRPr sz="7200" b="0" i="0" u="none" strike="noStrike" cap="non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96" name="Google Shape;96;p24"/>
          <p:cNvSpPr txBox="1">
            <a:spLocks noGrp="1"/>
          </p:cNvSpPr>
          <p:nvPr>
            <p:ph type="sldNum" idx="12"/>
          </p:nvPr>
        </p:nvSpPr>
        <p:spPr>
          <a:xfrm>
            <a:off x="11460451" y="12666269"/>
            <a:ext cx="1463100" cy="1050000"/>
          </a:xfrm>
          <a:prstGeom prst="rect">
            <a:avLst/>
          </a:prstGeom>
        </p:spPr>
        <p:txBody>
          <a:bodyPr spcFirstLastPara="1" wrap="square" lIns="223475" tIns="223475" rIns="223475" bIns="22347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</a:t>
            </a:fld>
            <a:endParaRPr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64"/>
          <p:cNvSpPr txBox="1"/>
          <p:nvPr/>
        </p:nvSpPr>
        <p:spPr>
          <a:xfrm>
            <a:off x="1268675" y="2867850"/>
            <a:ext cx="20249400" cy="895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Autofit/>
          </a:bodyPr>
          <a:lstStyle/>
          <a:p>
            <a:pPr marL="457200" marR="0" lvl="0" indent="-5334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4800"/>
              <a:buFont typeface="Roboto"/>
              <a:buChar char="●"/>
            </a:pPr>
            <a:r>
              <a:rPr lang="en" sz="4800" dirty="0">
                <a:latin typeface="Roboto"/>
                <a:ea typeface="Roboto"/>
                <a:cs typeface="Roboto"/>
                <a:sym typeface="Roboto"/>
              </a:rPr>
              <a:t>Downscaling and compression can introduce artifacts</a:t>
            </a:r>
            <a:endParaRPr sz="4800" dirty="0">
              <a:latin typeface="Roboto"/>
              <a:ea typeface="Roboto"/>
              <a:cs typeface="Roboto"/>
              <a:sym typeface="Roboto"/>
            </a:endParaRPr>
          </a:p>
          <a:p>
            <a:pPr marL="914400" lvl="1" indent="-4191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Char char="○"/>
            </a:pPr>
            <a:r>
              <a:rPr lang="en" sz="30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Anisotropic filtering hides the discontinuities</a:t>
            </a:r>
            <a:endParaRPr sz="3000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marR="0" lvl="0" indent="-5334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Roboto"/>
              <a:buChar char="●"/>
            </a:pPr>
            <a:r>
              <a:rPr lang="en" sz="4800" dirty="0">
                <a:latin typeface="Roboto"/>
                <a:ea typeface="Roboto"/>
                <a:cs typeface="Roboto"/>
                <a:sym typeface="Roboto"/>
              </a:rPr>
              <a:t>Texture atlases with Wang tile textures are tricky</a:t>
            </a:r>
            <a:endParaRPr sz="4800" dirty="0">
              <a:latin typeface="Roboto"/>
              <a:ea typeface="Roboto"/>
              <a:cs typeface="Roboto"/>
              <a:sym typeface="Roboto"/>
            </a:endParaRPr>
          </a:p>
          <a:p>
            <a:pPr marL="914400" lvl="1" indent="-4191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Char char="○"/>
            </a:pPr>
            <a:r>
              <a:rPr lang="en" sz="30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As are texture wrapping modes other than clamping</a:t>
            </a:r>
            <a:endParaRPr sz="3000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5334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Roboto"/>
              <a:buChar char="●"/>
            </a:pPr>
            <a:r>
              <a:rPr lang="en" sz="48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Wang tiles have their own limitations</a:t>
            </a:r>
            <a:endParaRPr sz="4800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914400" lvl="1" indent="-4191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Char char="○"/>
            </a:pPr>
            <a:r>
              <a:rPr lang="en" sz="30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Avoid large-scale features in tiles</a:t>
            </a:r>
            <a:endParaRPr sz="3000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914400" lvl="1" indent="-4191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Char char="○"/>
            </a:pPr>
            <a:r>
              <a:rPr lang="en" sz="30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Hash-based evaluation of tile edge colors requires a complete set of tiles</a:t>
            </a:r>
            <a:endParaRPr sz="3000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914400" lvl="1" indent="-4191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Char char="○"/>
            </a:pPr>
            <a:r>
              <a:rPr lang="en" sz="30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Discontinuities around tile corners are possible</a:t>
            </a:r>
          </a:p>
        </p:txBody>
      </p:sp>
      <p:sp>
        <p:nvSpPr>
          <p:cNvPr id="412" name="Google Shape;412;p64"/>
          <p:cNvSpPr txBox="1"/>
          <p:nvPr/>
        </p:nvSpPr>
        <p:spPr>
          <a:xfrm>
            <a:off x="1268682" y="1273650"/>
            <a:ext cx="21642000" cy="15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" sz="5100">
                <a:latin typeface="Roboto"/>
                <a:ea typeface="Roboto"/>
                <a:cs typeface="Roboto"/>
                <a:sym typeface="Roboto"/>
              </a:rPr>
              <a:t>Limitations</a:t>
            </a:r>
            <a:endParaRPr sz="5100" b="0" i="0" u="none" strike="noStrike" cap="none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13" name="Google Shape;413;p64"/>
          <p:cNvSpPr txBox="1">
            <a:spLocks noGrp="1"/>
          </p:cNvSpPr>
          <p:nvPr>
            <p:ph type="sldNum" idx="12"/>
          </p:nvPr>
        </p:nvSpPr>
        <p:spPr>
          <a:xfrm>
            <a:off x="11460451" y="12666269"/>
            <a:ext cx="1463100" cy="1050000"/>
          </a:xfrm>
          <a:prstGeom prst="rect">
            <a:avLst/>
          </a:prstGeom>
        </p:spPr>
        <p:txBody>
          <a:bodyPr spcFirstLastPara="1" wrap="square" lIns="223475" tIns="223475" rIns="223475" bIns="22347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40</a:t>
            </a:fld>
            <a:endParaRPr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p65"/>
          <p:cNvSpPr txBox="1"/>
          <p:nvPr/>
        </p:nvSpPr>
        <p:spPr>
          <a:xfrm>
            <a:off x="1268675" y="2867850"/>
            <a:ext cx="20249400" cy="895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Autofit/>
          </a:bodyPr>
          <a:lstStyle/>
          <a:p>
            <a:pPr marL="457200" marR="0" lvl="0" indent="-5334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4800"/>
              <a:buFont typeface="Roboto"/>
              <a:buChar char="●"/>
            </a:pPr>
            <a:r>
              <a:rPr lang="en" sz="4800" dirty="0">
                <a:latin typeface="Roboto"/>
                <a:ea typeface="Roboto"/>
                <a:cs typeface="Roboto"/>
                <a:sym typeface="Roboto"/>
              </a:rPr>
              <a:t>A high-performance solution for non-periodic tiling of procedural noise functions</a:t>
            </a:r>
            <a:endParaRPr sz="3000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marR="0" lvl="0" indent="-5334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Roboto"/>
              <a:buChar char="●"/>
            </a:pPr>
            <a:r>
              <a:rPr lang="en" sz="4800" dirty="0">
                <a:latin typeface="Roboto"/>
                <a:ea typeface="Roboto"/>
                <a:cs typeface="Roboto"/>
                <a:sym typeface="Roboto"/>
              </a:rPr>
              <a:t>Supports both runtime evaluation and precomputation</a:t>
            </a:r>
            <a:endParaRPr sz="4800" dirty="0">
              <a:latin typeface="Roboto"/>
              <a:ea typeface="Roboto"/>
              <a:cs typeface="Roboto"/>
              <a:sym typeface="Roboto"/>
            </a:endParaRPr>
          </a:p>
          <a:p>
            <a:pPr marL="457200" marR="0" lvl="0" indent="-5334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4800"/>
              <a:buFont typeface="Roboto"/>
              <a:buChar char="●"/>
            </a:pPr>
            <a:r>
              <a:rPr lang="en" sz="4800" dirty="0">
                <a:latin typeface="Roboto"/>
                <a:ea typeface="Roboto"/>
                <a:cs typeface="Roboto"/>
                <a:sym typeface="Roboto"/>
              </a:rPr>
              <a:t>Enables non-periodic tiling for a large range of noise-based procedurally generated textures and effects</a:t>
            </a:r>
            <a:endParaRPr sz="4800" dirty="0">
              <a:latin typeface="Roboto"/>
              <a:ea typeface="Roboto"/>
              <a:cs typeface="Roboto"/>
              <a:sym typeface="Roboto"/>
            </a:endParaRPr>
          </a:p>
          <a:p>
            <a:pPr marL="457200" lvl="0" indent="-5334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Roboto"/>
              <a:buChar char="●"/>
            </a:pPr>
            <a:r>
              <a:rPr lang="en" sz="48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Has a potential to decrease memory consumption</a:t>
            </a:r>
            <a:endParaRPr sz="4800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5334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Roboto"/>
              <a:buChar char="●"/>
            </a:pPr>
            <a:r>
              <a:rPr lang="en" sz="48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Straightforward to implement</a:t>
            </a:r>
            <a:endParaRPr sz="4800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19" name="Google Shape;419;p65"/>
          <p:cNvSpPr txBox="1"/>
          <p:nvPr/>
        </p:nvSpPr>
        <p:spPr>
          <a:xfrm>
            <a:off x="1268682" y="1273650"/>
            <a:ext cx="21642000" cy="15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" sz="5100">
                <a:latin typeface="Roboto"/>
                <a:ea typeface="Roboto"/>
                <a:cs typeface="Roboto"/>
                <a:sym typeface="Roboto"/>
              </a:rPr>
              <a:t>Results</a:t>
            </a:r>
            <a:endParaRPr sz="5100" b="0" i="0" u="none" strike="noStrike" cap="none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20" name="Google Shape;420;p65"/>
          <p:cNvSpPr txBox="1">
            <a:spLocks noGrp="1"/>
          </p:cNvSpPr>
          <p:nvPr>
            <p:ph type="sldNum" idx="12"/>
          </p:nvPr>
        </p:nvSpPr>
        <p:spPr>
          <a:xfrm>
            <a:off x="11460451" y="12666269"/>
            <a:ext cx="1463100" cy="1050000"/>
          </a:xfrm>
          <a:prstGeom prst="rect">
            <a:avLst/>
          </a:prstGeom>
        </p:spPr>
        <p:txBody>
          <a:bodyPr spcFirstLastPara="1" wrap="square" lIns="223475" tIns="223475" rIns="223475" bIns="22347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41</a:t>
            </a:fld>
            <a:endParaRPr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p66"/>
          <p:cNvSpPr txBox="1"/>
          <p:nvPr/>
        </p:nvSpPr>
        <p:spPr>
          <a:xfrm>
            <a:off x="1268675" y="2867850"/>
            <a:ext cx="20249400" cy="895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Autofit/>
          </a:bodyPr>
          <a:lstStyle/>
          <a:p>
            <a:pPr marL="457200" lvl="0" indent="-5334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Roboto"/>
              <a:buChar char="●"/>
            </a:pPr>
            <a:r>
              <a:rPr lang="en" sz="48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Impact on the key noise characteristics</a:t>
            </a:r>
            <a:endParaRPr sz="4800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914400" lvl="1" indent="-4191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Char char="○"/>
            </a:pPr>
            <a:r>
              <a:rPr lang="en" sz="30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Power spectrum</a:t>
            </a:r>
            <a:endParaRPr sz="3000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914400" lvl="1" indent="-4191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Char char="○"/>
            </a:pPr>
            <a:r>
              <a:rPr lang="en" sz="30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Amplitude distribution</a:t>
            </a:r>
            <a:endParaRPr sz="3000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5334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Roboto"/>
              <a:buChar char="●"/>
            </a:pPr>
            <a:r>
              <a:rPr lang="en" sz="48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Mapping to surfaces and filtering</a:t>
            </a:r>
            <a:endParaRPr sz="4800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5334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Roboto"/>
              <a:buChar char="●"/>
            </a:pPr>
            <a:r>
              <a:rPr lang="en" sz="48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Performance analysis</a:t>
            </a:r>
            <a:endParaRPr sz="4800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5334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Roboto"/>
              <a:buChar char="●"/>
            </a:pPr>
            <a:r>
              <a:rPr lang="en" sz="48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Improvement of the tiling algorithm</a:t>
            </a:r>
          </a:p>
          <a:p>
            <a:pPr marL="457200" lvl="0" indent="-5334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Roboto"/>
              <a:buChar char="●"/>
            </a:pPr>
            <a:r>
              <a:rPr lang="en" sz="48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Source code examples</a:t>
            </a:r>
            <a:endParaRPr sz="4800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26" name="Google Shape;426;p66"/>
          <p:cNvSpPr txBox="1"/>
          <p:nvPr/>
        </p:nvSpPr>
        <p:spPr>
          <a:xfrm>
            <a:off x="1268682" y="1273650"/>
            <a:ext cx="21642000" cy="15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" sz="5100">
                <a:latin typeface="Roboto"/>
                <a:ea typeface="Roboto"/>
                <a:cs typeface="Roboto"/>
                <a:sym typeface="Roboto"/>
              </a:rPr>
              <a:t>More in the Paper</a:t>
            </a:r>
            <a:endParaRPr sz="5100" b="0" i="0" u="none" strike="noStrike" cap="none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27" name="Google Shape;427;p66"/>
          <p:cNvSpPr txBox="1">
            <a:spLocks noGrp="1"/>
          </p:cNvSpPr>
          <p:nvPr>
            <p:ph type="sldNum" idx="12"/>
          </p:nvPr>
        </p:nvSpPr>
        <p:spPr>
          <a:xfrm>
            <a:off x="11460451" y="12666269"/>
            <a:ext cx="1463100" cy="1050000"/>
          </a:xfrm>
          <a:prstGeom prst="rect">
            <a:avLst/>
          </a:prstGeom>
        </p:spPr>
        <p:txBody>
          <a:bodyPr spcFirstLastPara="1" wrap="square" lIns="223475" tIns="223475" rIns="223475" bIns="22347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42</a:t>
            </a:fld>
            <a:endParaRPr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oogle Shape;396;p62">
            <a:extLst>
              <a:ext uri="{FF2B5EF4-FFF2-40B4-BE49-F238E27FC236}">
                <a16:creationId xmlns:a16="http://schemas.microsoft.com/office/drawing/2014/main" id="{A12AAD6F-3EE0-B04A-9634-54FCF1CA712A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06187" y="2015087"/>
            <a:ext cx="19371652" cy="9685826"/>
          </a:xfrm>
          <a:prstGeom prst="rect">
            <a:avLst/>
          </a:prstGeom>
          <a:noFill/>
          <a:ln>
            <a:noFill/>
          </a:ln>
        </p:spPr>
      </p:pic>
      <p:sp>
        <p:nvSpPr>
          <p:cNvPr id="432" name="Google Shape;432;p67"/>
          <p:cNvSpPr txBox="1"/>
          <p:nvPr/>
        </p:nvSpPr>
        <p:spPr>
          <a:xfrm>
            <a:off x="1268675" y="1595775"/>
            <a:ext cx="20249400" cy="102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Autofit/>
          </a:bodyPr>
          <a:lstStyle/>
          <a:p>
            <a:pPr marL="0" marR="0" lvl="0" indent="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900" dirty="0">
                <a:solidFill>
                  <a:schemeClr val="bg1"/>
                </a:solidFill>
                <a:latin typeface="Roboto"/>
                <a:ea typeface="Roboto"/>
                <a:cs typeface="Roboto"/>
                <a:sym typeface="Roboto"/>
              </a:rPr>
              <a:t>Thank you!</a:t>
            </a:r>
            <a:endParaRPr sz="9900" dirty="0">
              <a:solidFill>
                <a:schemeClr val="bg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33" name="Google Shape;433;p67"/>
          <p:cNvSpPr txBox="1"/>
          <p:nvPr/>
        </p:nvSpPr>
        <p:spPr>
          <a:xfrm>
            <a:off x="1268682" y="1273650"/>
            <a:ext cx="21642000" cy="15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5100" b="0" i="0" u="none" strike="noStrike" cap="none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34" name="Google Shape;434;p67"/>
          <p:cNvSpPr txBox="1">
            <a:spLocks noGrp="1"/>
          </p:cNvSpPr>
          <p:nvPr>
            <p:ph type="sldNum" idx="12"/>
          </p:nvPr>
        </p:nvSpPr>
        <p:spPr>
          <a:xfrm>
            <a:off x="11460451" y="12666269"/>
            <a:ext cx="1463100" cy="1050000"/>
          </a:xfrm>
          <a:prstGeom prst="rect">
            <a:avLst/>
          </a:prstGeom>
        </p:spPr>
        <p:txBody>
          <a:bodyPr spcFirstLastPara="1" wrap="square" lIns="223475" tIns="223475" rIns="223475" bIns="22347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43</a:t>
            </a:fld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5"/>
          <p:cNvSpPr txBox="1"/>
          <p:nvPr/>
        </p:nvSpPr>
        <p:spPr>
          <a:xfrm>
            <a:off x="1268700" y="1270425"/>
            <a:ext cx="21793800" cy="20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" sz="99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Procedural Noise Functions Overview</a:t>
            </a:r>
            <a:endParaRPr sz="9900" b="0" i="0" u="none" strike="noStrike" cap="non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02" name="Google Shape;102;p25"/>
          <p:cNvSpPr txBox="1">
            <a:spLocks noGrp="1"/>
          </p:cNvSpPr>
          <p:nvPr>
            <p:ph type="sldNum" idx="12"/>
          </p:nvPr>
        </p:nvSpPr>
        <p:spPr>
          <a:xfrm>
            <a:off x="11460451" y="12666269"/>
            <a:ext cx="1463100" cy="1050000"/>
          </a:xfrm>
          <a:prstGeom prst="rect">
            <a:avLst/>
          </a:prstGeom>
        </p:spPr>
        <p:txBody>
          <a:bodyPr spcFirstLastPara="1" wrap="square" lIns="223475" tIns="223475" rIns="223475" bIns="22347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</a:t>
            </a:fld>
            <a:endParaRPr/>
          </a:p>
        </p:txBody>
      </p:sp>
      <p:pic>
        <p:nvPicPr>
          <p:cNvPr id="103" name="Google Shape;103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33375" y="4419600"/>
            <a:ext cx="4876800" cy="487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559538" y="4419600"/>
            <a:ext cx="4876800" cy="487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268700" y="4419600"/>
            <a:ext cx="4876800" cy="487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2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8185700" y="4419600"/>
            <a:ext cx="4876800" cy="4876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26"/>
          <p:cNvSpPr txBox="1"/>
          <p:nvPr/>
        </p:nvSpPr>
        <p:spPr>
          <a:xfrm>
            <a:off x="1268675" y="2867850"/>
            <a:ext cx="20249400" cy="895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Autofit/>
          </a:bodyPr>
          <a:lstStyle/>
          <a:p>
            <a:pPr marL="457200" marR="0" lvl="0" indent="-5334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4800"/>
              <a:buFont typeface="Roboto"/>
              <a:buChar char="●"/>
            </a:pPr>
            <a:r>
              <a:rPr lang="en" sz="4800">
                <a:latin typeface="Roboto"/>
                <a:ea typeface="Roboto"/>
                <a:cs typeface="Roboto"/>
                <a:sym typeface="Roboto"/>
              </a:rPr>
              <a:t>Integer lattice noises</a:t>
            </a:r>
            <a:endParaRPr sz="4800">
              <a:latin typeface="Roboto"/>
              <a:ea typeface="Roboto"/>
              <a:cs typeface="Roboto"/>
              <a:sym typeface="Roboto"/>
            </a:endParaRPr>
          </a:p>
          <a:p>
            <a:pPr marL="914400" lvl="1" indent="-4191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Char char="○"/>
            </a:pPr>
            <a:r>
              <a:rPr lang="en"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[Perlin 1985, Perlin 2002, Olano 2005, Kensler et al. 2008]</a:t>
            </a:r>
            <a:endParaRPr sz="30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914400" lvl="1" indent="-4191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Char char="○"/>
            </a:pPr>
            <a:r>
              <a:rPr lang="en"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Fast evaluation</a:t>
            </a:r>
            <a:endParaRPr sz="30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914400" lvl="1" indent="-4191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Char char="○"/>
            </a:pPr>
            <a:r>
              <a:rPr lang="en"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Periodic</a:t>
            </a:r>
            <a:endParaRPr sz="30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marR="0" lvl="0" indent="-5334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4800"/>
              <a:buFont typeface="Roboto"/>
              <a:buChar char="●"/>
            </a:pPr>
            <a:r>
              <a:rPr lang="en" sz="4800">
                <a:latin typeface="Roboto"/>
                <a:ea typeface="Roboto"/>
                <a:cs typeface="Roboto"/>
                <a:sym typeface="Roboto"/>
              </a:rPr>
              <a:t>Sparse convolution noises</a:t>
            </a:r>
            <a:endParaRPr sz="4800">
              <a:latin typeface="Roboto"/>
              <a:ea typeface="Roboto"/>
              <a:cs typeface="Roboto"/>
              <a:sym typeface="Roboto"/>
            </a:endParaRPr>
          </a:p>
          <a:p>
            <a:pPr marL="914400" marR="0" lvl="1" indent="-4191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3000"/>
              <a:buFont typeface="Roboto"/>
              <a:buChar char="○"/>
            </a:pPr>
            <a:r>
              <a:rPr lang="en" sz="3000">
                <a:latin typeface="Roboto"/>
                <a:ea typeface="Roboto"/>
                <a:cs typeface="Roboto"/>
                <a:sym typeface="Roboto"/>
              </a:rPr>
              <a:t>[Lewis 1989, Lagae et al. 2009]</a:t>
            </a:r>
            <a:endParaRPr sz="3000">
              <a:latin typeface="Roboto"/>
              <a:ea typeface="Roboto"/>
              <a:cs typeface="Roboto"/>
              <a:sym typeface="Roboto"/>
            </a:endParaRPr>
          </a:p>
          <a:p>
            <a:pPr marL="914400" marR="0" lvl="1" indent="-4191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3000"/>
              <a:buFont typeface="Roboto"/>
              <a:buChar char="○"/>
            </a:pPr>
            <a:r>
              <a:rPr lang="en" sz="3000">
                <a:latin typeface="Roboto"/>
                <a:ea typeface="Roboto"/>
                <a:cs typeface="Roboto"/>
                <a:sym typeface="Roboto"/>
              </a:rPr>
              <a:t>Both periodic and non-periodic variants</a:t>
            </a:r>
            <a:endParaRPr sz="3000">
              <a:latin typeface="Roboto"/>
              <a:ea typeface="Roboto"/>
              <a:cs typeface="Roboto"/>
              <a:sym typeface="Roboto"/>
            </a:endParaRPr>
          </a:p>
          <a:p>
            <a:pPr marL="914400" marR="0" lvl="1" indent="-4191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3000"/>
              <a:buFont typeface="Roboto"/>
              <a:buChar char="○"/>
            </a:pPr>
            <a:r>
              <a:rPr lang="en" sz="3000">
                <a:latin typeface="Roboto"/>
                <a:ea typeface="Roboto"/>
                <a:cs typeface="Roboto"/>
                <a:sym typeface="Roboto"/>
              </a:rPr>
              <a:t>Nice properties</a:t>
            </a:r>
            <a:endParaRPr sz="3000">
              <a:latin typeface="Roboto"/>
              <a:ea typeface="Roboto"/>
              <a:cs typeface="Roboto"/>
              <a:sym typeface="Roboto"/>
            </a:endParaRPr>
          </a:p>
          <a:p>
            <a:pPr marL="914400" marR="0" lvl="1" indent="-4191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3000"/>
              <a:buFont typeface="Roboto"/>
              <a:buChar char="○"/>
            </a:pPr>
            <a:r>
              <a:rPr lang="en" sz="3000">
                <a:latin typeface="Roboto"/>
                <a:ea typeface="Roboto"/>
                <a:cs typeface="Roboto"/>
                <a:sym typeface="Roboto"/>
              </a:rPr>
              <a:t>Too heavy for most real-time applications</a:t>
            </a:r>
            <a:endParaRPr sz="3000">
              <a:latin typeface="Roboto"/>
              <a:ea typeface="Roboto"/>
              <a:cs typeface="Roboto"/>
              <a:sym typeface="Roboto"/>
            </a:endParaRPr>
          </a:p>
          <a:p>
            <a:pPr marL="457200" lvl="0" indent="-5334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Roboto"/>
              <a:buChar char="●"/>
            </a:pPr>
            <a:r>
              <a:rPr lang="en" sz="4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Explicit noises</a:t>
            </a:r>
            <a:endParaRPr sz="48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914400" lvl="1" indent="-4191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Char char="○"/>
            </a:pPr>
            <a:r>
              <a:rPr lang="en"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[Cook and DeRose 2005, Goldberg et al. 2008]</a:t>
            </a:r>
            <a:endParaRPr sz="30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914400" lvl="1" indent="-4191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Char char="○"/>
            </a:pPr>
            <a:r>
              <a:rPr lang="en"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Precomputation required</a:t>
            </a:r>
            <a:endParaRPr sz="48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12" name="Google Shape;112;p26"/>
          <p:cNvSpPr txBox="1"/>
          <p:nvPr/>
        </p:nvSpPr>
        <p:spPr>
          <a:xfrm>
            <a:off x="1268682" y="1273650"/>
            <a:ext cx="21642000" cy="15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" sz="5100">
                <a:latin typeface="Roboto"/>
                <a:ea typeface="Roboto"/>
                <a:cs typeface="Roboto"/>
                <a:sym typeface="Roboto"/>
              </a:rPr>
              <a:t>Procedural Noise Functions Overview</a:t>
            </a:r>
            <a:endParaRPr sz="5100" b="0" i="0" u="none" strike="noStrike" cap="none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13" name="Google Shape;113;p26"/>
          <p:cNvSpPr txBox="1">
            <a:spLocks noGrp="1"/>
          </p:cNvSpPr>
          <p:nvPr>
            <p:ph type="sldNum" idx="12"/>
          </p:nvPr>
        </p:nvSpPr>
        <p:spPr>
          <a:xfrm>
            <a:off x="11460451" y="12666269"/>
            <a:ext cx="1463100" cy="1050000"/>
          </a:xfrm>
          <a:prstGeom prst="rect">
            <a:avLst/>
          </a:prstGeom>
        </p:spPr>
        <p:txBody>
          <a:bodyPr spcFirstLastPara="1" wrap="square" lIns="223475" tIns="223475" rIns="223475" bIns="22347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6</a:t>
            </a:fld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7"/>
          <p:cNvSpPr txBox="1"/>
          <p:nvPr/>
        </p:nvSpPr>
        <p:spPr>
          <a:xfrm>
            <a:off x="1268711" y="1266249"/>
            <a:ext cx="13647000" cy="309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3500" b="0" i="0" u="none" strike="noStrike" cap="non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19" name="Google Shape;119;p27"/>
          <p:cNvSpPr txBox="1"/>
          <p:nvPr/>
        </p:nvSpPr>
        <p:spPr>
          <a:xfrm>
            <a:off x="1268700" y="5308500"/>
            <a:ext cx="21642000" cy="309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" sz="7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There is no noise function that is non-periodic and at the same time fast enough to evaluate in runtime.</a:t>
            </a:r>
            <a:endParaRPr sz="7200" b="0" i="0" u="none" strike="noStrike" cap="non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20" name="Google Shape;120;p27"/>
          <p:cNvSpPr txBox="1">
            <a:spLocks noGrp="1"/>
          </p:cNvSpPr>
          <p:nvPr>
            <p:ph type="sldNum" idx="12"/>
          </p:nvPr>
        </p:nvSpPr>
        <p:spPr>
          <a:xfrm>
            <a:off x="11460451" y="12666269"/>
            <a:ext cx="1463100" cy="1050000"/>
          </a:xfrm>
          <a:prstGeom prst="rect">
            <a:avLst/>
          </a:prstGeom>
        </p:spPr>
        <p:txBody>
          <a:bodyPr spcFirstLastPara="1" wrap="square" lIns="223475" tIns="223475" rIns="223475" bIns="22347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7</a:t>
            </a:fld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28"/>
          <p:cNvSpPr txBox="1"/>
          <p:nvPr/>
        </p:nvSpPr>
        <p:spPr>
          <a:xfrm>
            <a:off x="1268711" y="1266249"/>
            <a:ext cx="13647000" cy="309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3500" b="0" i="0" u="none" strike="noStrike" cap="non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26" name="Google Shape;126;p28"/>
          <p:cNvSpPr txBox="1"/>
          <p:nvPr/>
        </p:nvSpPr>
        <p:spPr>
          <a:xfrm>
            <a:off x="1268700" y="5308500"/>
            <a:ext cx="21642000" cy="309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" sz="7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What if we use advanced tilings?</a:t>
            </a:r>
            <a:endParaRPr sz="7200" b="0" i="0" u="none" strike="noStrike" cap="non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27" name="Google Shape;127;p28"/>
          <p:cNvSpPr txBox="1">
            <a:spLocks noGrp="1"/>
          </p:cNvSpPr>
          <p:nvPr>
            <p:ph type="sldNum" idx="12"/>
          </p:nvPr>
        </p:nvSpPr>
        <p:spPr>
          <a:xfrm>
            <a:off x="11460451" y="12666269"/>
            <a:ext cx="1463100" cy="1050000"/>
          </a:xfrm>
          <a:prstGeom prst="rect">
            <a:avLst/>
          </a:prstGeom>
        </p:spPr>
        <p:txBody>
          <a:bodyPr spcFirstLastPara="1" wrap="square" lIns="223475" tIns="223475" rIns="223475" bIns="22347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8</a:t>
            </a:fld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9"/>
          <p:cNvSpPr txBox="1"/>
          <p:nvPr/>
        </p:nvSpPr>
        <p:spPr>
          <a:xfrm>
            <a:off x="1268700" y="1270425"/>
            <a:ext cx="21793800" cy="20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" sz="99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Wang Tiles</a:t>
            </a:r>
            <a:endParaRPr sz="9900" b="0" i="0" u="none" strike="noStrike" cap="non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33" name="Google Shape;133;p29"/>
          <p:cNvSpPr txBox="1">
            <a:spLocks noGrp="1"/>
          </p:cNvSpPr>
          <p:nvPr>
            <p:ph type="sldNum" idx="12"/>
          </p:nvPr>
        </p:nvSpPr>
        <p:spPr>
          <a:xfrm>
            <a:off x="11460451" y="12666269"/>
            <a:ext cx="1463100" cy="1050000"/>
          </a:xfrm>
          <a:prstGeom prst="rect">
            <a:avLst/>
          </a:prstGeom>
        </p:spPr>
        <p:txBody>
          <a:bodyPr spcFirstLastPara="1" wrap="square" lIns="223475" tIns="223475" rIns="223475" bIns="22347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9</a:t>
            </a:fld>
            <a:endParaRPr/>
          </a:p>
        </p:txBody>
      </p:sp>
      <p:pic>
        <p:nvPicPr>
          <p:cNvPr id="134" name="Google Shape;134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50462" y="4122612"/>
            <a:ext cx="21883100" cy="5470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Unity Presentation - v4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Unity Presentation - v4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7256</TotalTime>
  <Words>1571</Words>
  <Application>Microsoft Macintosh PowerPoint</Application>
  <PresentationFormat>Custom</PresentationFormat>
  <Paragraphs>242</Paragraphs>
  <Slides>43</Slides>
  <Notes>43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43</vt:i4>
      </vt:variant>
    </vt:vector>
  </HeadingPairs>
  <TitlesOfParts>
    <vt:vector size="47" baseType="lpstr">
      <vt:lpstr>Arial</vt:lpstr>
      <vt:lpstr>Roboto</vt:lpstr>
      <vt:lpstr>Unity Presentation - v4</vt:lpstr>
      <vt:lpstr>Unity Presentation - v4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16.0015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Microsoft Office User</cp:lastModifiedBy>
  <cp:revision>18</cp:revision>
  <dcterms:modified xsi:type="dcterms:W3CDTF">2018-08-12T15:34:36Z</dcterms:modified>
</cp:coreProperties>
</file>