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3.xml" ContentType="application/vnd.ms-office.chartex+xml"/>
  <Override PartName="/ppt/charts/style10.xml" ContentType="application/vnd.ms-office.chartstyle+xml"/>
  <Override PartName="/ppt/charts/colors10.xml" ContentType="application/vnd.ms-office.chartcolorstyle+xml"/>
  <Override PartName="/ppt/charts/chartEx4.xml" ContentType="application/vnd.ms-office.chartex+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Ex5.xml" ContentType="application/vnd.ms-office.chartex+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6"/>
  </p:notesMasterIdLst>
  <p:sldIdLst>
    <p:sldId id="326" r:id="rId3"/>
    <p:sldId id="256" r:id="rId4"/>
    <p:sldId id="291" r:id="rId5"/>
    <p:sldId id="318" r:id="rId6"/>
    <p:sldId id="288" r:id="rId7"/>
    <p:sldId id="292" r:id="rId8"/>
    <p:sldId id="321" r:id="rId9"/>
    <p:sldId id="322" r:id="rId10"/>
    <p:sldId id="323" r:id="rId11"/>
    <p:sldId id="324" r:id="rId12"/>
    <p:sldId id="293" r:id="rId13"/>
    <p:sldId id="294" r:id="rId14"/>
    <p:sldId id="296" r:id="rId15"/>
    <p:sldId id="295" r:id="rId16"/>
    <p:sldId id="297" r:id="rId17"/>
    <p:sldId id="298" r:id="rId18"/>
    <p:sldId id="271" r:id="rId19"/>
    <p:sldId id="311" r:id="rId20"/>
    <p:sldId id="310" r:id="rId21"/>
    <p:sldId id="308" r:id="rId22"/>
    <p:sldId id="309" r:id="rId23"/>
    <p:sldId id="278" r:id="rId24"/>
    <p:sldId id="280" r:id="rId25"/>
    <p:sldId id="281" r:id="rId26"/>
    <p:sldId id="282" r:id="rId27"/>
    <p:sldId id="283" r:id="rId28"/>
    <p:sldId id="284" r:id="rId29"/>
    <p:sldId id="285" r:id="rId30"/>
    <p:sldId id="286" r:id="rId31"/>
    <p:sldId id="325" r:id="rId32"/>
    <p:sldId id="300" r:id="rId33"/>
    <p:sldId id="320" r:id="rId34"/>
    <p:sldId id="306" r:id="rId35"/>
    <p:sldId id="290" r:id="rId36"/>
    <p:sldId id="279" r:id="rId37"/>
    <p:sldId id="277" r:id="rId38"/>
    <p:sldId id="304" r:id="rId39"/>
    <p:sldId id="319" r:id="rId40"/>
    <p:sldId id="314" r:id="rId41"/>
    <p:sldId id="313" r:id="rId42"/>
    <p:sldId id="307" r:id="rId43"/>
    <p:sldId id="274" r:id="rId44"/>
    <p:sldId id="273" r:id="rId45"/>
    <p:sldId id="272" r:id="rId46"/>
    <p:sldId id="275" r:id="rId47"/>
    <p:sldId id="303" r:id="rId48"/>
    <p:sldId id="276" r:id="rId49"/>
    <p:sldId id="287" r:id="rId50"/>
    <p:sldId id="315" r:id="rId51"/>
    <p:sldId id="316" r:id="rId52"/>
    <p:sldId id="301" r:id="rId53"/>
    <p:sldId id="302" r:id="rId54"/>
    <p:sldId id="312" r:id="rId55"/>
  </p:sldIdLst>
  <p:sldSz cx="9144000" cy="5143500" type="screen16x9"/>
  <p:notesSz cx="6858000" cy="9144000"/>
  <p:defaultTextStyle>
    <a:defPPr>
      <a:defRPr lang="fi-FI"/>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2A"/>
    <a:srgbClr val="000000"/>
    <a:srgbClr val="A500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82286" autoAdjust="0"/>
  </p:normalViewPr>
  <p:slideViewPr>
    <p:cSldViewPr snapToGrid="0" snapToObjects="1">
      <p:cViewPr varScale="1">
        <p:scale>
          <a:sx n="116" d="100"/>
          <a:sy n="116" d="100"/>
        </p:scale>
        <p:origin x="28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ivi\Documents\vancouver_slides\ploc_stuf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ivi\Documents\vancouver_slides\ploc_stuff.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Tivi\Documents\vancouver_slides\ploc_stuff.xlsx"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ivi\Documents\vancouver_slides\ploc_stuff.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ivi\Documents\vancouver_slides\ploc_stuff.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Tivi\Documents\vancouver_slides\ploc_stuff.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Tivi\Documents\vancouver_slides\ploc_stuff.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Book1"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Book1"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C:\Users\Tivi\Documents\vancouver_slides\ploc_stu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Sheet6!$B$1:$B$15</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72C6-45B3-8344-8C262AE86955}"/>
            </c:ext>
          </c:extLst>
        </c:ser>
        <c:ser>
          <c:idx val="1"/>
          <c:order val="1"/>
          <c:spPr>
            <a:solidFill>
              <a:schemeClr val="accent2"/>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Sheet6!$C$1:$C$15</c:f>
              <c:numCache>
                <c:formatCode>General</c:formatCode>
                <c:ptCount val="15"/>
                <c:pt idx="0">
                  <c:v>0.65308320620000004</c:v>
                </c:pt>
                <c:pt idx="1">
                  <c:v>0.57345046359999996</c:v>
                </c:pt>
                <c:pt idx="2">
                  <c:v>0.60963160760000001</c:v>
                </c:pt>
                <c:pt idx="3">
                  <c:v>0.64775018969999998</c:v>
                </c:pt>
                <c:pt idx="4">
                  <c:v>0.64517537059999996</c:v>
                </c:pt>
                <c:pt idx="5">
                  <c:v>0.58329805150000003</c:v>
                </c:pt>
                <c:pt idx="6">
                  <c:v>0.60987466970000004</c:v>
                </c:pt>
                <c:pt idx="7">
                  <c:v>0.60840657109999996</c:v>
                </c:pt>
                <c:pt idx="8">
                  <c:v>0.63751632290000004</c:v>
                </c:pt>
                <c:pt idx="9">
                  <c:v>0.61786548019999998</c:v>
                </c:pt>
                <c:pt idx="10">
                  <c:v>0.59685281379999999</c:v>
                </c:pt>
                <c:pt idx="11">
                  <c:v>0.66679039389999994</c:v>
                </c:pt>
                <c:pt idx="12">
                  <c:v>0.75413574569999997</c:v>
                </c:pt>
                <c:pt idx="13">
                  <c:v>0.7560254314</c:v>
                </c:pt>
                <c:pt idx="14">
                  <c:v>0.67250479100000005</c:v>
                </c:pt>
              </c:numCache>
            </c:numRef>
          </c:val>
          <c:extLst>
            <c:ext xmlns:c16="http://schemas.microsoft.com/office/drawing/2014/chart" uri="{C3380CC4-5D6E-409C-BE32-E72D297353CC}">
              <c16:uniqueId val="{00000001-72C6-45B3-8344-8C262AE86955}"/>
            </c:ext>
          </c:extLst>
        </c:ser>
        <c:ser>
          <c:idx val="2"/>
          <c:order val="2"/>
          <c:spPr>
            <a:solidFill>
              <a:schemeClr val="accent3"/>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Sheet6!$D$1:$D$15</c:f>
              <c:numCache>
                <c:formatCode>General</c:formatCode>
                <c:ptCount val="15"/>
                <c:pt idx="0">
                  <c:v>0.50587918499999995</c:v>
                </c:pt>
                <c:pt idx="1">
                  <c:v>0.4194011426</c:v>
                </c:pt>
                <c:pt idx="2">
                  <c:v>0.4525863088</c:v>
                </c:pt>
                <c:pt idx="3">
                  <c:v>0.47833676679999998</c:v>
                </c:pt>
                <c:pt idx="4">
                  <c:v>0.48736194630000002</c:v>
                </c:pt>
                <c:pt idx="5">
                  <c:v>0.43000555099999999</c:v>
                </c:pt>
                <c:pt idx="6">
                  <c:v>0.45667201740000002</c:v>
                </c:pt>
                <c:pt idx="7">
                  <c:v>0.44529716539999997</c:v>
                </c:pt>
                <c:pt idx="8">
                  <c:v>0.50829852769999995</c:v>
                </c:pt>
                <c:pt idx="9">
                  <c:v>0.47521256319999999</c:v>
                </c:pt>
                <c:pt idx="10">
                  <c:v>0.44956057849999997</c:v>
                </c:pt>
                <c:pt idx="11">
                  <c:v>0.4969831945</c:v>
                </c:pt>
                <c:pt idx="12">
                  <c:v>0.5911115039</c:v>
                </c:pt>
                <c:pt idx="13">
                  <c:v>0.59610804490000002</c:v>
                </c:pt>
                <c:pt idx="14">
                  <c:v>0.5169190065</c:v>
                </c:pt>
              </c:numCache>
            </c:numRef>
          </c:val>
          <c:extLst>
            <c:ext xmlns:c16="http://schemas.microsoft.com/office/drawing/2014/chart" uri="{C3380CC4-5D6E-409C-BE32-E72D297353CC}">
              <c16:uniqueId val="{00000002-72C6-45B3-8344-8C262AE86955}"/>
            </c:ext>
          </c:extLst>
        </c:ser>
        <c:ser>
          <c:idx val="3"/>
          <c:order val="3"/>
          <c:spPr>
            <a:solidFill>
              <a:schemeClr val="accent4"/>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Sheet6!$E$1:$E$15</c:f>
              <c:numCache>
                <c:formatCode>General</c:formatCode>
                <c:ptCount val="15"/>
                <c:pt idx="0">
                  <c:v>0.40920922720000003</c:v>
                </c:pt>
                <c:pt idx="1">
                  <c:v>0.32357247439999998</c:v>
                </c:pt>
                <c:pt idx="2">
                  <c:v>0.35174507900000002</c:v>
                </c:pt>
                <c:pt idx="3">
                  <c:v>0.36480537790000001</c:v>
                </c:pt>
                <c:pt idx="4">
                  <c:v>0.37951492390000002</c:v>
                </c:pt>
                <c:pt idx="5">
                  <c:v>0.33380846199999997</c:v>
                </c:pt>
                <c:pt idx="6">
                  <c:v>0.35368155350000002</c:v>
                </c:pt>
                <c:pt idx="7">
                  <c:v>0.3382928684</c:v>
                </c:pt>
                <c:pt idx="8">
                  <c:v>0.40979940660000003</c:v>
                </c:pt>
                <c:pt idx="9">
                  <c:v>0.3712520346</c:v>
                </c:pt>
                <c:pt idx="10">
                  <c:v>0.34774726459999999</c:v>
                </c:pt>
                <c:pt idx="11">
                  <c:v>0.37808592470000002</c:v>
                </c:pt>
                <c:pt idx="12">
                  <c:v>0.47028713220000001</c:v>
                </c:pt>
                <c:pt idx="13">
                  <c:v>0.47637736629999999</c:v>
                </c:pt>
                <c:pt idx="14">
                  <c:v>0.41348919670000001</c:v>
                </c:pt>
              </c:numCache>
            </c:numRef>
          </c:val>
          <c:extLst>
            <c:ext xmlns:c16="http://schemas.microsoft.com/office/drawing/2014/chart" uri="{C3380CC4-5D6E-409C-BE32-E72D297353CC}">
              <c16:uniqueId val="{00000003-72C6-45B3-8344-8C262AE86955}"/>
            </c:ext>
          </c:extLst>
        </c:ser>
        <c:ser>
          <c:idx val="4"/>
          <c:order val="4"/>
          <c:spPr>
            <a:solidFill>
              <a:schemeClr val="accent5"/>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Sheet6!$F$1:$F$15</c:f>
              <c:numCache>
                <c:formatCode>General</c:formatCode>
                <c:ptCount val="15"/>
                <c:pt idx="0">
                  <c:v>0.33847949020000001</c:v>
                </c:pt>
                <c:pt idx="1">
                  <c:v>0.25373927019999998</c:v>
                </c:pt>
                <c:pt idx="2">
                  <c:v>0.2784801153</c:v>
                </c:pt>
                <c:pt idx="3">
                  <c:v>0.28304239399999997</c:v>
                </c:pt>
                <c:pt idx="4">
                  <c:v>0.30074030680000002</c:v>
                </c:pt>
                <c:pt idx="5">
                  <c:v>0.26327772919999998</c:v>
                </c:pt>
                <c:pt idx="6">
                  <c:v>0.27979883100000003</c:v>
                </c:pt>
                <c:pt idx="7">
                  <c:v>0.26305458790000003</c:v>
                </c:pt>
                <c:pt idx="8">
                  <c:v>0.33479201349999999</c:v>
                </c:pt>
                <c:pt idx="9">
                  <c:v>0.2936289943</c:v>
                </c:pt>
                <c:pt idx="10">
                  <c:v>0.27591506119999998</c:v>
                </c:pt>
                <c:pt idx="11">
                  <c:v>0.29267443250000003</c:v>
                </c:pt>
                <c:pt idx="12">
                  <c:v>0.37542608449999998</c:v>
                </c:pt>
                <c:pt idx="13">
                  <c:v>0.3822417823</c:v>
                </c:pt>
                <c:pt idx="14">
                  <c:v>0.33472065150000002</c:v>
                </c:pt>
              </c:numCache>
            </c:numRef>
          </c:val>
          <c:extLst>
            <c:ext xmlns:c16="http://schemas.microsoft.com/office/drawing/2014/chart" uri="{C3380CC4-5D6E-409C-BE32-E72D297353CC}">
              <c16:uniqueId val="{00000004-72C6-45B3-8344-8C262AE86955}"/>
            </c:ext>
          </c:extLst>
        </c:ser>
        <c:ser>
          <c:idx val="5"/>
          <c:order val="5"/>
          <c:spPr>
            <a:solidFill>
              <a:schemeClr val="accent6"/>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Sheet6!$G$1:$G$15</c:f>
              <c:numCache>
                <c:formatCode>General</c:formatCode>
                <c:ptCount val="15"/>
                <c:pt idx="0">
                  <c:v>0.27914908900000002</c:v>
                </c:pt>
                <c:pt idx="1">
                  <c:v>0.1987626676</c:v>
                </c:pt>
                <c:pt idx="2">
                  <c:v>0.2223941965</c:v>
                </c:pt>
                <c:pt idx="3">
                  <c:v>0.222129459</c:v>
                </c:pt>
                <c:pt idx="4">
                  <c:v>0.24117116650000001</c:v>
                </c:pt>
                <c:pt idx="5">
                  <c:v>0.2086520459</c:v>
                </c:pt>
                <c:pt idx="6">
                  <c:v>0.22442015200000001</c:v>
                </c:pt>
                <c:pt idx="7">
                  <c:v>0.2078194904</c:v>
                </c:pt>
                <c:pt idx="8">
                  <c:v>0.27516555520000002</c:v>
                </c:pt>
                <c:pt idx="9">
                  <c:v>0.23400154200000001</c:v>
                </c:pt>
                <c:pt idx="10">
                  <c:v>0.2207012334</c:v>
                </c:pt>
                <c:pt idx="11">
                  <c:v>0.2267553226</c:v>
                </c:pt>
                <c:pt idx="12">
                  <c:v>0.30002662670000002</c:v>
                </c:pt>
                <c:pt idx="13">
                  <c:v>0.30690021090000003</c:v>
                </c:pt>
                <c:pt idx="14">
                  <c:v>0.27226826529999998</c:v>
                </c:pt>
              </c:numCache>
            </c:numRef>
          </c:val>
          <c:extLst>
            <c:ext xmlns:c16="http://schemas.microsoft.com/office/drawing/2014/chart" uri="{C3380CC4-5D6E-409C-BE32-E72D297353CC}">
              <c16:uniqueId val="{00000005-72C6-45B3-8344-8C262AE86955}"/>
            </c:ext>
          </c:extLst>
        </c:ser>
        <c:ser>
          <c:idx val="6"/>
          <c:order val="6"/>
          <c:spPr>
            <a:solidFill>
              <a:schemeClr val="accent1">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Sheet6!$H$1:$H$15</c:f>
              <c:numCache>
                <c:formatCode>General</c:formatCode>
                <c:ptCount val="15"/>
                <c:pt idx="0">
                  <c:v>0.23301319449999999</c:v>
                </c:pt>
                <c:pt idx="1">
                  <c:v>0.15580053399999999</c:v>
                </c:pt>
                <c:pt idx="2">
                  <c:v>0.17850138239999999</c:v>
                </c:pt>
                <c:pt idx="3">
                  <c:v>0.17500813179999999</c:v>
                </c:pt>
                <c:pt idx="4">
                  <c:v>0.19640816229999999</c:v>
                </c:pt>
                <c:pt idx="5">
                  <c:v>0.16651142660000001</c:v>
                </c:pt>
                <c:pt idx="6">
                  <c:v>0.1809873145</c:v>
                </c:pt>
                <c:pt idx="7">
                  <c:v>0.16661774330000001</c:v>
                </c:pt>
                <c:pt idx="8">
                  <c:v>0.2270025286</c:v>
                </c:pt>
                <c:pt idx="9">
                  <c:v>0.18793101600000001</c:v>
                </c:pt>
                <c:pt idx="10">
                  <c:v>0.18120532750000001</c:v>
                </c:pt>
                <c:pt idx="11">
                  <c:v>0.1769711578</c:v>
                </c:pt>
                <c:pt idx="12">
                  <c:v>0.23960124229999999</c:v>
                </c:pt>
                <c:pt idx="13">
                  <c:v>0.24640497149999999</c:v>
                </c:pt>
                <c:pt idx="14">
                  <c:v>0.2226016082</c:v>
                </c:pt>
              </c:numCache>
            </c:numRef>
          </c:val>
          <c:extLst>
            <c:ext xmlns:c16="http://schemas.microsoft.com/office/drawing/2014/chart" uri="{C3380CC4-5D6E-409C-BE32-E72D297353CC}">
              <c16:uniqueId val="{00000006-72C6-45B3-8344-8C262AE86955}"/>
            </c:ext>
          </c:extLst>
        </c:ser>
        <c:ser>
          <c:idx val="7"/>
          <c:order val="7"/>
          <c:spPr>
            <a:solidFill>
              <a:schemeClr val="accent2">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Sheet6!$I$1:$I$15</c:f>
              <c:numCache>
                <c:formatCode>General</c:formatCode>
                <c:ptCount val="15"/>
                <c:pt idx="0">
                  <c:v>0.195853155</c:v>
                </c:pt>
                <c:pt idx="1">
                  <c:v>0.12226911259999999</c:v>
                </c:pt>
                <c:pt idx="2">
                  <c:v>0.1431626456</c:v>
                </c:pt>
                <c:pt idx="3">
                  <c:v>0.13849072970000001</c:v>
                </c:pt>
                <c:pt idx="4">
                  <c:v>0.16090904389999999</c:v>
                </c:pt>
                <c:pt idx="5">
                  <c:v>0.13358171739999999</c:v>
                </c:pt>
                <c:pt idx="6">
                  <c:v>0.14689610210000001</c:v>
                </c:pt>
                <c:pt idx="7">
                  <c:v>0.1361425969</c:v>
                </c:pt>
                <c:pt idx="8">
                  <c:v>0.18785075609999999</c:v>
                </c:pt>
                <c:pt idx="9">
                  <c:v>0.1527349439</c:v>
                </c:pt>
                <c:pt idx="10">
                  <c:v>0.15024772489999999</c:v>
                </c:pt>
                <c:pt idx="11">
                  <c:v>0.138672239</c:v>
                </c:pt>
                <c:pt idx="12">
                  <c:v>0.19136216210000001</c:v>
                </c:pt>
                <c:pt idx="13">
                  <c:v>0.19783185619999999</c:v>
                </c:pt>
                <c:pt idx="14">
                  <c:v>0.1827706549</c:v>
                </c:pt>
              </c:numCache>
            </c:numRef>
          </c:val>
          <c:extLst>
            <c:ext xmlns:c16="http://schemas.microsoft.com/office/drawing/2014/chart" uri="{C3380CC4-5D6E-409C-BE32-E72D297353CC}">
              <c16:uniqueId val="{00000007-72C6-45B3-8344-8C262AE86955}"/>
            </c:ext>
          </c:extLst>
        </c:ser>
        <c:ser>
          <c:idx val="8"/>
          <c:order val="8"/>
          <c:spPr>
            <a:solidFill>
              <a:schemeClr val="accent3">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Sheet6!$J$1:$J$15</c:f>
              <c:numCache>
                <c:formatCode>General</c:formatCode>
                <c:ptCount val="15"/>
                <c:pt idx="0">
                  <c:v>0.163181043</c:v>
                </c:pt>
                <c:pt idx="1">
                  <c:v>9.6115752299999996E-2</c:v>
                </c:pt>
                <c:pt idx="2">
                  <c:v>0.1157281599</c:v>
                </c:pt>
                <c:pt idx="3">
                  <c:v>0.109541364</c:v>
                </c:pt>
                <c:pt idx="4">
                  <c:v>0.1327268446</c:v>
                </c:pt>
                <c:pt idx="5">
                  <c:v>0.1070780058</c:v>
                </c:pt>
                <c:pt idx="6">
                  <c:v>0.119561363</c:v>
                </c:pt>
                <c:pt idx="7">
                  <c:v>0.1117787484</c:v>
                </c:pt>
                <c:pt idx="8">
                  <c:v>0.1558428613</c:v>
                </c:pt>
                <c:pt idx="9">
                  <c:v>0.12592896000000001</c:v>
                </c:pt>
                <c:pt idx="10">
                  <c:v>0.12434466969999999</c:v>
                </c:pt>
                <c:pt idx="11">
                  <c:v>0.1087058133</c:v>
                </c:pt>
                <c:pt idx="12">
                  <c:v>0.15277181610000001</c:v>
                </c:pt>
                <c:pt idx="13">
                  <c:v>0.15879735980000001</c:v>
                </c:pt>
                <c:pt idx="14">
                  <c:v>0.15068819380000001</c:v>
                </c:pt>
              </c:numCache>
            </c:numRef>
          </c:val>
          <c:extLst>
            <c:ext xmlns:c16="http://schemas.microsoft.com/office/drawing/2014/chart" uri="{C3380CC4-5D6E-409C-BE32-E72D297353CC}">
              <c16:uniqueId val="{00000008-72C6-45B3-8344-8C262AE86955}"/>
            </c:ext>
          </c:extLst>
        </c:ser>
        <c:ser>
          <c:idx val="9"/>
          <c:order val="9"/>
          <c:spPr>
            <a:solidFill>
              <a:schemeClr val="accent4">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Sheet6!$K$1:$K$15</c:f>
              <c:numCache>
                <c:formatCode>General</c:formatCode>
                <c:ptCount val="15"/>
                <c:pt idx="0">
                  <c:v>0.13786913200000001</c:v>
                </c:pt>
                <c:pt idx="1">
                  <c:v>7.5560531680000001E-2</c:v>
                </c:pt>
                <c:pt idx="2">
                  <c:v>9.330324441E-2</c:v>
                </c:pt>
                <c:pt idx="3">
                  <c:v>8.6577035669999997E-2</c:v>
                </c:pt>
                <c:pt idx="4">
                  <c:v>0.10990311110000001</c:v>
                </c:pt>
                <c:pt idx="5">
                  <c:v>8.6327584750000005E-2</c:v>
                </c:pt>
                <c:pt idx="6">
                  <c:v>9.7762966749999999E-2</c:v>
                </c:pt>
                <c:pt idx="7">
                  <c:v>9.209386218E-2</c:v>
                </c:pt>
                <c:pt idx="8">
                  <c:v>0.13010828790000001</c:v>
                </c:pt>
                <c:pt idx="9">
                  <c:v>0.1051384605</c:v>
                </c:pt>
                <c:pt idx="10">
                  <c:v>0.103250038</c:v>
                </c:pt>
                <c:pt idx="11">
                  <c:v>8.4899780960000004E-2</c:v>
                </c:pt>
                <c:pt idx="12">
                  <c:v>0.1222176824</c:v>
                </c:pt>
                <c:pt idx="13">
                  <c:v>0.1276315572</c:v>
                </c:pt>
                <c:pt idx="14">
                  <c:v>0.1245992965</c:v>
                </c:pt>
              </c:numCache>
            </c:numRef>
          </c:val>
          <c:extLst>
            <c:ext xmlns:c16="http://schemas.microsoft.com/office/drawing/2014/chart" uri="{C3380CC4-5D6E-409C-BE32-E72D297353CC}">
              <c16:uniqueId val="{00000009-72C6-45B3-8344-8C262AE86955}"/>
            </c:ext>
          </c:extLst>
        </c:ser>
        <c:ser>
          <c:idx val="10"/>
          <c:order val="10"/>
          <c:spPr>
            <a:solidFill>
              <a:schemeClr val="accent5">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Sheet6!$L$1:$L$15</c:f>
              <c:numCache>
                <c:formatCode>General</c:formatCode>
                <c:ptCount val="15"/>
                <c:pt idx="0">
                  <c:v>0.11677587289999999</c:v>
                </c:pt>
                <c:pt idx="1">
                  <c:v>5.9168030320000002E-2</c:v>
                </c:pt>
                <c:pt idx="2">
                  <c:v>7.59115291E-2</c:v>
                </c:pt>
                <c:pt idx="3">
                  <c:v>6.8350861979999997E-2</c:v>
                </c:pt>
                <c:pt idx="4">
                  <c:v>9.1564867300000005E-2</c:v>
                </c:pt>
                <c:pt idx="5">
                  <c:v>6.9152389290000005E-2</c:v>
                </c:pt>
                <c:pt idx="6">
                  <c:v>8.0086324240000006E-2</c:v>
                </c:pt>
                <c:pt idx="7">
                  <c:v>7.6426588389999994E-2</c:v>
                </c:pt>
                <c:pt idx="8">
                  <c:v>0.10914183750000001</c:v>
                </c:pt>
                <c:pt idx="9">
                  <c:v>8.866882978E-2</c:v>
                </c:pt>
                <c:pt idx="10">
                  <c:v>8.5889288199999997E-2</c:v>
                </c:pt>
                <c:pt idx="11">
                  <c:v>6.6337643929999995E-2</c:v>
                </c:pt>
                <c:pt idx="12">
                  <c:v>9.7856550969999997E-2</c:v>
                </c:pt>
                <c:pt idx="13">
                  <c:v>0.1025817629</c:v>
                </c:pt>
                <c:pt idx="14">
                  <c:v>0.10340736659999999</c:v>
                </c:pt>
              </c:numCache>
            </c:numRef>
          </c:val>
          <c:extLst>
            <c:ext xmlns:c16="http://schemas.microsoft.com/office/drawing/2014/chart" uri="{C3380CC4-5D6E-409C-BE32-E72D297353CC}">
              <c16:uniqueId val="{0000000A-72C6-45B3-8344-8C262AE86955}"/>
            </c:ext>
          </c:extLst>
        </c:ser>
        <c:ser>
          <c:idx val="11"/>
          <c:order val="11"/>
          <c:spPr>
            <a:solidFill>
              <a:schemeClr val="accent6">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Sheet6!$M$1:$M$15</c:f>
              <c:numCache>
                <c:formatCode>General</c:formatCode>
                <c:ptCount val="15"/>
                <c:pt idx="0">
                  <c:v>9.95422314E-2</c:v>
                </c:pt>
                <c:pt idx="1">
                  <c:v>4.646455947E-2</c:v>
                </c:pt>
                <c:pt idx="2">
                  <c:v>6.1969800800000002E-2</c:v>
                </c:pt>
                <c:pt idx="3">
                  <c:v>5.3843651739999998E-2</c:v>
                </c:pt>
                <c:pt idx="4">
                  <c:v>7.6925285869999999E-2</c:v>
                </c:pt>
                <c:pt idx="5">
                  <c:v>5.5495968460000003E-2</c:v>
                </c:pt>
                <c:pt idx="6">
                  <c:v>6.5867989490000001E-2</c:v>
                </c:pt>
                <c:pt idx="7">
                  <c:v>6.3616912169999998E-2</c:v>
                </c:pt>
                <c:pt idx="8">
                  <c:v>9.1793844299999997E-2</c:v>
                </c:pt>
                <c:pt idx="9">
                  <c:v>7.5331427229999998E-2</c:v>
                </c:pt>
                <c:pt idx="10">
                  <c:v>7.1568070309999995E-2</c:v>
                </c:pt>
                <c:pt idx="11">
                  <c:v>5.1713392779999999E-2</c:v>
                </c:pt>
                <c:pt idx="12">
                  <c:v>7.8366268569999994E-2</c:v>
                </c:pt>
                <c:pt idx="13">
                  <c:v>8.2664964859999995E-2</c:v>
                </c:pt>
                <c:pt idx="14">
                  <c:v>8.6108073669999993E-2</c:v>
                </c:pt>
              </c:numCache>
            </c:numRef>
          </c:val>
          <c:extLst>
            <c:ext xmlns:c16="http://schemas.microsoft.com/office/drawing/2014/chart" uri="{C3380CC4-5D6E-409C-BE32-E72D297353CC}">
              <c16:uniqueId val="{0000000B-72C6-45B3-8344-8C262AE86955}"/>
            </c:ext>
          </c:extLst>
        </c:ser>
        <c:ser>
          <c:idx val="12"/>
          <c:order val="12"/>
          <c:spPr>
            <a:solidFill>
              <a:schemeClr val="accent1">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Sheet6!$N$1:$N$15</c:f>
              <c:numCache>
                <c:formatCode>General</c:formatCode>
                <c:ptCount val="15"/>
                <c:pt idx="0">
                  <c:v>8.4283277980000001E-2</c:v>
                </c:pt>
                <c:pt idx="1">
                  <c:v>3.6746763129999999E-2</c:v>
                </c:pt>
                <c:pt idx="2">
                  <c:v>5.02965571E-2</c:v>
                </c:pt>
                <c:pt idx="3">
                  <c:v>4.2534966930000001E-2</c:v>
                </c:pt>
                <c:pt idx="4">
                  <c:v>6.4841457180000006E-2</c:v>
                </c:pt>
                <c:pt idx="5">
                  <c:v>4.4690319610000001E-2</c:v>
                </c:pt>
                <c:pt idx="6">
                  <c:v>5.4490271360000002E-2</c:v>
                </c:pt>
                <c:pt idx="7">
                  <c:v>5.3505685130000001E-2</c:v>
                </c:pt>
                <c:pt idx="8">
                  <c:v>7.7592479990000005E-2</c:v>
                </c:pt>
                <c:pt idx="9">
                  <c:v>6.4135719179999995E-2</c:v>
                </c:pt>
                <c:pt idx="10">
                  <c:v>5.9397936560000003E-2</c:v>
                </c:pt>
                <c:pt idx="11">
                  <c:v>4.044963386E-2</c:v>
                </c:pt>
                <c:pt idx="12">
                  <c:v>6.2898683129999994E-2</c:v>
                </c:pt>
                <c:pt idx="13">
                  <c:v>6.6748262490000002E-2</c:v>
                </c:pt>
                <c:pt idx="14">
                  <c:v>7.1836733680000001E-2</c:v>
                </c:pt>
              </c:numCache>
            </c:numRef>
          </c:val>
          <c:extLst>
            <c:ext xmlns:c16="http://schemas.microsoft.com/office/drawing/2014/chart" uri="{C3380CC4-5D6E-409C-BE32-E72D297353CC}">
              <c16:uniqueId val="{0000000C-72C6-45B3-8344-8C262AE86955}"/>
            </c:ext>
          </c:extLst>
        </c:ser>
        <c:ser>
          <c:idx val="13"/>
          <c:order val="13"/>
          <c:spPr>
            <a:solidFill>
              <a:schemeClr val="accent2">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Sheet6!$O$1:$O$15</c:f>
              <c:numCache>
                <c:formatCode>General</c:formatCode>
                <c:ptCount val="15"/>
                <c:pt idx="0">
                  <c:v>7.1178529749999997E-2</c:v>
                </c:pt>
                <c:pt idx="1">
                  <c:v>2.9239514250000001E-2</c:v>
                </c:pt>
                <c:pt idx="2">
                  <c:v>4.1151728540000002E-2</c:v>
                </c:pt>
                <c:pt idx="3">
                  <c:v>3.376341754E-2</c:v>
                </c:pt>
                <c:pt idx="4">
                  <c:v>5.4566756840000001E-2</c:v>
                </c:pt>
                <c:pt idx="5">
                  <c:v>3.6138003709999998E-2</c:v>
                </c:pt>
                <c:pt idx="6">
                  <c:v>4.5114330049999998E-2</c:v>
                </c:pt>
                <c:pt idx="7">
                  <c:v>4.5244115930000002E-2</c:v>
                </c:pt>
                <c:pt idx="8">
                  <c:v>6.5942975240000007E-2</c:v>
                </c:pt>
                <c:pt idx="9">
                  <c:v>5.4648012510000003E-2</c:v>
                </c:pt>
                <c:pt idx="10">
                  <c:v>4.9254824429999997E-2</c:v>
                </c:pt>
                <c:pt idx="11">
                  <c:v>3.15779344E-2</c:v>
                </c:pt>
                <c:pt idx="12">
                  <c:v>5.0531041909999998E-2</c:v>
                </c:pt>
                <c:pt idx="13">
                  <c:v>5.3993015009999999E-2</c:v>
                </c:pt>
                <c:pt idx="14">
                  <c:v>6.0208696220000003E-2</c:v>
                </c:pt>
              </c:numCache>
            </c:numRef>
          </c:val>
          <c:extLst>
            <c:ext xmlns:c16="http://schemas.microsoft.com/office/drawing/2014/chart" uri="{C3380CC4-5D6E-409C-BE32-E72D297353CC}">
              <c16:uniqueId val="{0000000D-72C6-45B3-8344-8C262AE86955}"/>
            </c:ext>
          </c:extLst>
        </c:ser>
        <c:ser>
          <c:idx val="14"/>
          <c:order val="14"/>
          <c:spPr>
            <a:solidFill>
              <a:schemeClr val="accent3">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Sheet6!$P$1:$P$15</c:f>
              <c:numCache>
                <c:formatCode>General</c:formatCode>
                <c:ptCount val="15"/>
                <c:pt idx="0">
                  <c:v>5.9509918320000001E-2</c:v>
                </c:pt>
                <c:pt idx="1">
                  <c:v>2.3024143770000002E-2</c:v>
                </c:pt>
                <c:pt idx="2">
                  <c:v>3.3743708499999997E-2</c:v>
                </c:pt>
                <c:pt idx="3">
                  <c:v>2.6932668329999999E-2</c:v>
                </c:pt>
                <c:pt idx="4">
                  <c:v>4.6141387690000001E-2</c:v>
                </c:pt>
                <c:pt idx="5">
                  <c:v>2.9457976989999999E-2</c:v>
                </c:pt>
                <c:pt idx="6">
                  <c:v>3.7671533209999997E-2</c:v>
                </c:pt>
                <c:pt idx="7">
                  <c:v>3.8365369310000001E-2</c:v>
                </c:pt>
                <c:pt idx="8">
                  <c:v>5.6486474809999999E-2</c:v>
                </c:pt>
                <c:pt idx="9">
                  <c:v>4.6496187780000003E-2</c:v>
                </c:pt>
                <c:pt idx="10">
                  <c:v>4.095664215E-2</c:v>
                </c:pt>
                <c:pt idx="11">
                  <c:v>2.4682815359999999E-2</c:v>
                </c:pt>
                <c:pt idx="12">
                  <c:v>4.065391493E-2</c:v>
                </c:pt>
                <c:pt idx="13">
                  <c:v>4.3686561700000001E-2</c:v>
                </c:pt>
                <c:pt idx="14">
                  <c:v>5.0667870279999999E-2</c:v>
                </c:pt>
              </c:numCache>
            </c:numRef>
          </c:val>
          <c:extLst>
            <c:ext xmlns:c16="http://schemas.microsoft.com/office/drawing/2014/chart" uri="{C3380CC4-5D6E-409C-BE32-E72D297353CC}">
              <c16:uniqueId val="{0000000E-72C6-45B3-8344-8C262AE86955}"/>
            </c:ext>
          </c:extLst>
        </c:ser>
        <c:ser>
          <c:idx val="15"/>
          <c:order val="15"/>
          <c:spPr>
            <a:solidFill>
              <a:schemeClr val="accent4">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Sheet6!$Q$1:$Q$15</c:f>
              <c:numCache>
                <c:formatCode>General</c:formatCode>
                <c:ptCount val="15"/>
                <c:pt idx="0">
                  <c:v>5.0893097569999997E-2</c:v>
                </c:pt>
                <c:pt idx="1">
                  <c:v>1.8129360090000001E-2</c:v>
                </c:pt>
                <c:pt idx="2">
                  <c:v>2.754082091E-2</c:v>
                </c:pt>
                <c:pt idx="3">
                  <c:v>2.135964437E-2</c:v>
                </c:pt>
                <c:pt idx="4">
                  <c:v>3.932413262E-2</c:v>
                </c:pt>
                <c:pt idx="5">
                  <c:v>2.4052800440000001E-2</c:v>
                </c:pt>
                <c:pt idx="6">
                  <c:v>3.1784402920000003E-2</c:v>
                </c:pt>
                <c:pt idx="7">
                  <c:v>3.280932256E-2</c:v>
                </c:pt>
                <c:pt idx="8">
                  <c:v>4.8408908909999999E-2</c:v>
                </c:pt>
                <c:pt idx="9">
                  <c:v>3.9538357750000003E-2</c:v>
                </c:pt>
                <c:pt idx="10">
                  <c:v>3.3909090179999997E-2</c:v>
                </c:pt>
                <c:pt idx="11">
                  <c:v>1.9333522740000001E-2</c:v>
                </c:pt>
                <c:pt idx="12">
                  <c:v>3.2788710280000001E-2</c:v>
                </c:pt>
                <c:pt idx="13">
                  <c:v>3.5394869209999999E-2</c:v>
                </c:pt>
                <c:pt idx="14">
                  <c:v>4.2819630759999998E-2</c:v>
                </c:pt>
              </c:numCache>
            </c:numRef>
          </c:val>
          <c:extLst>
            <c:ext xmlns:c16="http://schemas.microsoft.com/office/drawing/2014/chart" uri="{C3380CC4-5D6E-409C-BE32-E72D297353CC}">
              <c16:uniqueId val="{0000000F-72C6-45B3-8344-8C262AE86955}"/>
            </c:ext>
          </c:extLst>
        </c:ser>
        <c:ser>
          <c:idx val="16"/>
          <c:order val="16"/>
          <c:spPr>
            <a:solidFill>
              <a:schemeClr val="accent5">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Sheet6!$R$1:$R$15</c:f>
              <c:numCache>
                <c:formatCode>General</c:formatCode>
                <c:ptCount val="15"/>
                <c:pt idx="0">
                  <c:v>4.3532896510000002E-2</c:v>
                </c:pt>
                <c:pt idx="1">
                  <c:v>1.4411621160000001E-2</c:v>
                </c:pt>
                <c:pt idx="2">
                  <c:v>2.2401285470000001E-2</c:v>
                </c:pt>
                <c:pt idx="3">
                  <c:v>1.6903393690000001E-2</c:v>
                </c:pt>
                <c:pt idx="4">
                  <c:v>3.3500462330000001E-2</c:v>
                </c:pt>
                <c:pt idx="5">
                  <c:v>1.950850057E-2</c:v>
                </c:pt>
                <c:pt idx="6">
                  <c:v>2.7010641830000001E-2</c:v>
                </c:pt>
                <c:pt idx="7">
                  <c:v>2.8201092819999999E-2</c:v>
                </c:pt>
                <c:pt idx="8">
                  <c:v>4.1693663880000002E-2</c:v>
                </c:pt>
                <c:pt idx="9">
                  <c:v>3.3637989379999997E-2</c:v>
                </c:pt>
                <c:pt idx="10">
                  <c:v>2.809415946E-2</c:v>
                </c:pt>
                <c:pt idx="11">
                  <c:v>1.5187897339999999E-2</c:v>
                </c:pt>
                <c:pt idx="12">
                  <c:v>2.6393712430000001E-2</c:v>
                </c:pt>
                <c:pt idx="13">
                  <c:v>2.879884944E-2</c:v>
                </c:pt>
                <c:pt idx="14">
                  <c:v>3.6240051769999997E-2</c:v>
                </c:pt>
              </c:numCache>
            </c:numRef>
          </c:val>
          <c:extLst>
            <c:ext xmlns:c16="http://schemas.microsoft.com/office/drawing/2014/chart" uri="{C3380CC4-5D6E-409C-BE32-E72D297353CC}">
              <c16:uniqueId val="{00000010-72C6-45B3-8344-8C262AE86955}"/>
            </c:ext>
          </c:extLst>
        </c:ser>
        <c:ser>
          <c:idx val="17"/>
          <c:order val="17"/>
          <c:spPr>
            <a:solidFill>
              <a:schemeClr val="accent6">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Sheet6!$S$1:$S$15</c:f>
              <c:numCache>
                <c:formatCode>General</c:formatCode>
                <c:ptCount val="15"/>
                <c:pt idx="0">
                  <c:v>3.7608832240000001E-2</c:v>
                </c:pt>
                <c:pt idx="1">
                  <c:v>1.151207189E-2</c:v>
                </c:pt>
                <c:pt idx="2">
                  <c:v>1.8301472150000001E-2</c:v>
                </c:pt>
                <c:pt idx="3">
                  <c:v>1.3206115149999999E-2</c:v>
                </c:pt>
                <c:pt idx="4">
                  <c:v>2.853253847E-2</c:v>
                </c:pt>
                <c:pt idx="5">
                  <c:v>1.5923866509999999E-2</c:v>
                </c:pt>
                <c:pt idx="6">
                  <c:v>2.312910126E-2</c:v>
                </c:pt>
                <c:pt idx="7">
                  <c:v>2.4434581170000001E-2</c:v>
                </c:pt>
                <c:pt idx="8">
                  <c:v>3.608156647E-2</c:v>
                </c:pt>
                <c:pt idx="9">
                  <c:v>2.8562173390000001E-2</c:v>
                </c:pt>
                <c:pt idx="10">
                  <c:v>2.32136997E-2</c:v>
                </c:pt>
                <c:pt idx="11">
                  <c:v>1.183351511E-2</c:v>
                </c:pt>
                <c:pt idx="12">
                  <c:v>2.1403502330000001E-2</c:v>
                </c:pt>
                <c:pt idx="13">
                  <c:v>2.3446997349999998E-2</c:v>
                </c:pt>
                <c:pt idx="14">
                  <c:v>3.085743996E-2</c:v>
                </c:pt>
              </c:numCache>
            </c:numRef>
          </c:val>
          <c:extLst>
            <c:ext xmlns:c16="http://schemas.microsoft.com/office/drawing/2014/chart" uri="{C3380CC4-5D6E-409C-BE32-E72D297353CC}">
              <c16:uniqueId val="{00000011-72C6-45B3-8344-8C262AE86955}"/>
            </c:ext>
          </c:extLst>
        </c:ser>
        <c:ser>
          <c:idx val="18"/>
          <c:order val="18"/>
          <c:spPr>
            <a:solidFill>
              <a:schemeClr val="accent1">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Sheet6!$T$1:$T$15</c:f>
              <c:numCache>
                <c:formatCode>General</c:formatCode>
                <c:ptCount val="15"/>
                <c:pt idx="0">
                  <c:v>3.2492594919999999E-2</c:v>
                </c:pt>
                <c:pt idx="1">
                  <c:v>8.9857319210000005E-3</c:v>
                </c:pt>
                <c:pt idx="2">
                  <c:v>1.495782036E-2</c:v>
                </c:pt>
                <c:pt idx="3">
                  <c:v>1.045213054E-2</c:v>
                </c:pt>
                <c:pt idx="4">
                  <c:v>2.4345698579999998E-2</c:v>
                </c:pt>
                <c:pt idx="5">
                  <c:v>1.2955488439999999E-2</c:v>
                </c:pt>
                <c:pt idx="6">
                  <c:v>1.9853813099999999E-2</c:v>
                </c:pt>
                <c:pt idx="7">
                  <c:v>2.129051652E-2</c:v>
                </c:pt>
                <c:pt idx="8">
                  <c:v>3.1077529350000001E-2</c:v>
                </c:pt>
                <c:pt idx="9">
                  <c:v>2.4078000509999999E-2</c:v>
                </c:pt>
                <c:pt idx="10">
                  <c:v>1.900557881E-2</c:v>
                </c:pt>
                <c:pt idx="11">
                  <c:v>9.2627385569999995E-3</c:v>
                </c:pt>
                <c:pt idx="12">
                  <c:v>1.7310795519999998E-2</c:v>
                </c:pt>
                <c:pt idx="13">
                  <c:v>1.9169193930000002E-2</c:v>
                </c:pt>
                <c:pt idx="14">
                  <c:v>2.633577174E-2</c:v>
                </c:pt>
              </c:numCache>
            </c:numRef>
          </c:val>
          <c:extLst>
            <c:ext xmlns:c16="http://schemas.microsoft.com/office/drawing/2014/chart" uri="{C3380CC4-5D6E-409C-BE32-E72D297353CC}">
              <c16:uniqueId val="{00000012-72C6-45B3-8344-8C262AE86955}"/>
            </c:ext>
          </c:extLst>
        </c:ser>
        <c:ser>
          <c:idx val="19"/>
          <c:order val="19"/>
          <c:spPr>
            <a:solidFill>
              <a:schemeClr val="accent2">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Sheet6!$U$1:$U$15</c:f>
              <c:numCache>
                <c:formatCode>General</c:formatCode>
                <c:ptCount val="15"/>
                <c:pt idx="0">
                  <c:v>2.827394309E-2</c:v>
                </c:pt>
                <c:pt idx="1">
                  <c:v>7.1627479689999997E-3</c:v>
                </c:pt>
                <c:pt idx="2">
                  <c:v>1.232307002E-2</c:v>
                </c:pt>
                <c:pt idx="3">
                  <c:v>8.3703784020000005E-3</c:v>
                </c:pt>
                <c:pt idx="4">
                  <c:v>2.08882533E-2</c:v>
                </c:pt>
                <c:pt idx="5">
                  <c:v>1.052339421E-2</c:v>
                </c:pt>
                <c:pt idx="6">
                  <c:v>1.701700938E-2</c:v>
                </c:pt>
                <c:pt idx="7">
                  <c:v>1.868755637E-2</c:v>
                </c:pt>
                <c:pt idx="8">
                  <c:v>2.6811139130000002E-2</c:v>
                </c:pt>
                <c:pt idx="9">
                  <c:v>2.034609783E-2</c:v>
                </c:pt>
                <c:pt idx="10">
                  <c:v>1.558785628E-2</c:v>
                </c:pt>
                <c:pt idx="11">
                  <c:v>7.260190693E-3</c:v>
                </c:pt>
                <c:pt idx="12">
                  <c:v>1.408116092E-2</c:v>
                </c:pt>
                <c:pt idx="13">
                  <c:v>1.57530203E-2</c:v>
                </c:pt>
                <c:pt idx="14">
                  <c:v>2.2546622499999999E-2</c:v>
                </c:pt>
              </c:numCache>
            </c:numRef>
          </c:val>
          <c:extLst>
            <c:ext xmlns:c16="http://schemas.microsoft.com/office/drawing/2014/chart" uri="{C3380CC4-5D6E-409C-BE32-E72D297353CC}">
              <c16:uniqueId val="{00000013-72C6-45B3-8344-8C262AE86955}"/>
            </c:ext>
          </c:extLst>
        </c:ser>
        <c:ser>
          <c:idx val="20"/>
          <c:order val="20"/>
          <c:spPr>
            <a:solidFill>
              <a:schemeClr val="accent3">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Sheet6!$V$1:$V$15</c:f>
              <c:numCache>
                <c:formatCode>General</c:formatCode>
                <c:ptCount val="15"/>
                <c:pt idx="0">
                  <c:v>2.4952876759999999E-2</c:v>
                </c:pt>
                <c:pt idx="1">
                  <c:v>5.612493899E-3</c:v>
                </c:pt>
                <c:pt idx="2">
                  <c:v>1.0066400430000001E-2</c:v>
                </c:pt>
                <c:pt idx="3">
                  <c:v>6.6572698689999999E-3</c:v>
                </c:pt>
                <c:pt idx="4">
                  <c:v>1.7850066330000001E-2</c:v>
                </c:pt>
                <c:pt idx="5">
                  <c:v>8.6275838060000005E-3</c:v>
                </c:pt>
                <c:pt idx="6">
                  <c:v>1.4679696650000001E-2</c:v>
                </c:pt>
                <c:pt idx="7">
                  <c:v>1.6455942420000001E-2</c:v>
                </c:pt>
                <c:pt idx="8">
                  <c:v>2.3229232079999999E-2</c:v>
                </c:pt>
                <c:pt idx="9">
                  <c:v>1.706662812E-2</c:v>
                </c:pt>
                <c:pt idx="10">
                  <c:v>1.277844033E-2</c:v>
                </c:pt>
                <c:pt idx="11">
                  <c:v>5.6624293909999998E-3</c:v>
                </c:pt>
                <c:pt idx="12">
                  <c:v>1.1467842529999999E-2</c:v>
                </c:pt>
                <c:pt idx="13">
                  <c:v>1.2936401239999999E-2</c:v>
                </c:pt>
                <c:pt idx="14">
                  <c:v>1.940832416E-2</c:v>
                </c:pt>
              </c:numCache>
            </c:numRef>
          </c:val>
          <c:extLst>
            <c:ext xmlns:c16="http://schemas.microsoft.com/office/drawing/2014/chart" uri="{C3380CC4-5D6E-409C-BE32-E72D297353CC}">
              <c16:uniqueId val="{00000014-72C6-45B3-8344-8C262AE86955}"/>
            </c:ext>
          </c:extLst>
        </c:ser>
        <c:ser>
          <c:idx val="21"/>
          <c:order val="21"/>
          <c:spPr>
            <a:solidFill>
              <a:schemeClr val="accent4">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Sheet6!$W$1:$W$15</c:f>
              <c:numCache>
                <c:formatCode>General</c:formatCode>
                <c:ptCount val="15"/>
                <c:pt idx="0">
                  <c:v>2.2080603179999998E-2</c:v>
                </c:pt>
                <c:pt idx="1">
                  <c:v>4.4067407339999998E-3</c:v>
                </c:pt>
                <c:pt idx="2">
                  <c:v>8.3414069329999993E-3</c:v>
                </c:pt>
                <c:pt idx="3">
                  <c:v>5.2802775669999998E-3</c:v>
                </c:pt>
                <c:pt idx="4">
                  <c:v>1.5305800119999999E-2</c:v>
                </c:pt>
                <c:pt idx="5">
                  <c:v>7.1269299160000004E-3</c:v>
                </c:pt>
                <c:pt idx="6">
                  <c:v>1.2616913299999999E-2</c:v>
                </c:pt>
                <c:pt idx="7">
                  <c:v>1.462750438E-2</c:v>
                </c:pt>
                <c:pt idx="8">
                  <c:v>2.002943942E-2</c:v>
                </c:pt>
                <c:pt idx="9">
                  <c:v>1.434132185E-2</c:v>
                </c:pt>
                <c:pt idx="10">
                  <c:v>1.0453268450000001E-2</c:v>
                </c:pt>
                <c:pt idx="11">
                  <c:v>4.4465422060000004E-3</c:v>
                </c:pt>
                <c:pt idx="12">
                  <c:v>9.3342637369999999E-3</c:v>
                </c:pt>
                <c:pt idx="13">
                  <c:v>1.066140432E-2</c:v>
                </c:pt>
                <c:pt idx="14">
                  <c:v>1.6779360300000001E-2</c:v>
                </c:pt>
              </c:numCache>
            </c:numRef>
          </c:val>
          <c:extLst>
            <c:ext xmlns:c16="http://schemas.microsoft.com/office/drawing/2014/chart" uri="{C3380CC4-5D6E-409C-BE32-E72D297353CC}">
              <c16:uniqueId val="{00000015-72C6-45B3-8344-8C262AE86955}"/>
            </c:ext>
          </c:extLst>
        </c:ser>
        <c:ser>
          <c:idx val="22"/>
          <c:order val="22"/>
          <c:spPr>
            <a:solidFill>
              <a:schemeClr val="accent5">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Sheet6!$X$1:$X$15</c:f>
              <c:numCache>
                <c:formatCode>General</c:formatCode>
                <c:ptCount val="15"/>
                <c:pt idx="0">
                  <c:v>1.9926397990000001E-2</c:v>
                </c:pt>
                <c:pt idx="1">
                  <c:v>3.4163006339999998E-3</c:v>
                </c:pt>
                <c:pt idx="2">
                  <c:v>6.8527139110000001E-3</c:v>
                </c:pt>
                <c:pt idx="3">
                  <c:v>4.2285590370000001E-3</c:v>
                </c:pt>
                <c:pt idx="4">
                  <c:v>1.3140589370000001E-2</c:v>
                </c:pt>
                <c:pt idx="5">
                  <c:v>5.8661924790000004E-3</c:v>
                </c:pt>
                <c:pt idx="6">
                  <c:v>1.094304659E-2</c:v>
                </c:pt>
                <c:pt idx="7">
                  <c:v>1.300772754E-2</c:v>
                </c:pt>
                <c:pt idx="8">
                  <c:v>1.7318088629999999E-2</c:v>
                </c:pt>
                <c:pt idx="9">
                  <c:v>1.2108605329999999E-2</c:v>
                </c:pt>
                <c:pt idx="10">
                  <c:v>8.5282982619999999E-3</c:v>
                </c:pt>
                <c:pt idx="11">
                  <c:v>3.4674169730000001E-3</c:v>
                </c:pt>
                <c:pt idx="12">
                  <c:v>7.602380794E-3</c:v>
                </c:pt>
                <c:pt idx="13">
                  <c:v>8.8231994509999998E-3</c:v>
                </c:pt>
                <c:pt idx="14">
                  <c:v>1.452257842E-2</c:v>
                </c:pt>
              </c:numCache>
            </c:numRef>
          </c:val>
          <c:extLst>
            <c:ext xmlns:c16="http://schemas.microsoft.com/office/drawing/2014/chart" uri="{C3380CC4-5D6E-409C-BE32-E72D297353CC}">
              <c16:uniqueId val="{00000016-72C6-45B3-8344-8C262AE86955}"/>
            </c:ext>
          </c:extLst>
        </c:ser>
        <c:ser>
          <c:idx val="23"/>
          <c:order val="23"/>
          <c:spPr>
            <a:solidFill>
              <a:schemeClr val="accent6">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Sheet6!$Y$1:$Y$15</c:f>
              <c:numCache>
                <c:formatCode>General</c:formatCode>
                <c:ptCount val="15"/>
                <c:pt idx="0">
                  <c:v>1.8220985549999999E-2</c:v>
                </c:pt>
                <c:pt idx="1">
                  <c:v>2.6698820080000001E-3</c:v>
                </c:pt>
                <c:pt idx="2">
                  <c:v>5.7066565849999999E-3</c:v>
                </c:pt>
                <c:pt idx="3">
                  <c:v>3.3503198530000001E-3</c:v>
                </c:pt>
                <c:pt idx="4">
                  <c:v>1.144632632E-2</c:v>
                </c:pt>
                <c:pt idx="5">
                  <c:v>4.7795120760000002E-3</c:v>
                </c:pt>
                <c:pt idx="6">
                  <c:v>9.4941414670000005E-3</c:v>
                </c:pt>
                <c:pt idx="7">
                  <c:v>1.1635514850000001E-2</c:v>
                </c:pt>
                <c:pt idx="8">
                  <c:v>1.499217496E-2</c:v>
                </c:pt>
                <c:pt idx="9">
                  <c:v>1.0207851449999999E-2</c:v>
                </c:pt>
                <c:pt idx="10">
                  <c:v>7.0055307879999997E-3</c:v>
                </c:pt>
                <c:pt idx="11">
                  <c:v>2.6868662800000002E-3</c:v>
                </c:pt>
                <c:pt idx="12">
                  <c:v>6.2572735640000002E-3</c:v>
                </c:pt>
                <c:pt idx="13">
                  <c:v>7.3353477880000002E-3</c:v>
                </c:pt>
                <c:pt idx="14">
                  <c:v>1.2577506739999999E-2</c:v>
                </c:pt>
              </c:numCache>
            </c:numRef>
          </c:val>
          <c:extLst>
            <c:ext xmlns:c16="http://schemas.microsoft.com/office/drawing/2014/chart" uri="{C3380CC4-5D6E-409C-BE32-E72D297353CC}">
              <c16:uniqueId val="{00000017-72C6-45B3-8344-8C262AE86955}"/>
            </c:ext>
          </c:extLst>
        </c:ser>
        <c:ser>
          <c:idx val="24"/>
          <c:order val="24"/>
          <c:spPr>
            <a:solidFill>
              <a:schemeClr val="accent1">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Sheet6!$Z$1:$Z$15</c:f>
              <c:numCache>
                <c:formatCode>General</c:formatCode>
                <c:ptCount val="15"/>
                <c:pt idx="0">
                  <c:v>1.6156538910000001E-2</c:v>
                </c:pt>
                <c:pt idx="1">
                  <c:v>2.0670054259999998E-3</c:v>
                </c:pt>
                <c:pt idx="2">
                  <c:v>4.77326969E-3</c:v>
                </c:pt>
                <c:pt idx="3">
                  <c:v>2.6672449309999998E-3</c:v>
                </c:pt>
                <c:pt idx="4">
                  <c:v>9.9645640579999993E-3</c:v>
                </c:pt>
                <c:pt idx="5">
                  <c:v>3.876297195E-3</c:v>
                </c:pt>
                <c:pt idx="6">
                  <c:v>8.2663850199999993E-3</c:v>
                </c:pt>
                <c:pt idx="7">
                  <c:v>1.043659705E-2</c:v>
                </c:pt>
                <c:pt idx="8">
                  <c:v>1.300850288E-2</c:v>
                </c:pt>
                <c:pt idx="9">
                  <c:v>8.6096119249999999E-3</c:v>
                </c:pt>
                <c:pt idx="10">
                  <c:v>5.7609034949999997E-3</c:v>
                </c:pt>
                <c:pt idx="11">
                  <c:v>2.109472617E-3</c:v>
                </c:pt>
                <c:pt idx="12">
                  <c:v>5.1267866860000002E-3</c:v>
                </c:pt>
                <c:pt idx="13">
                  <c:v>6.1242843509999997E-3</c:v>
                </c:pt>
                <c:pt idx="14">
                  <c:v>1.093853449E-2</c:v>
                </c:pt>
              </c:numCache>
            </c:numRef>
          </c:val>
          <c:extLst>
            <c:ext xmlns:c16="http://schemas.microsoft.com/office/drawing/2014/chart" uri="{C3380CC4-5D6E-409C-BE32-E72D297353CC}">
              <c16:uniqueId val="{00000018-72C6-45B3-8344-8C262AE86955}"/>
            </c:ext>
          </c:extLst>
        </c:ser>
        <c:ser>
          <c:idx val="25"/>
          <c:order val="25"/>
          <c:spPr>
            <a:solidFill>
              <a:schemeClr val="accent2">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Sheet6!$AA$1:$AA$15</c:f>
              <c:numCache>
                <c:formatCode>General</c:formatCode>
                <c:ptCount val="15"/>
                <c:pt idx="0">
                  <c:v>1.3822816619999999E-2</c:v>
                </c:pt>
                <c:pt idx="1">
                  <c:v>1.607670887E-3</c:v>
                </c:pt>
                <c:pt idx="2">
                  <c:v>4.0289231789999999E-3</c:v>
                </c:pt>
                <c:pt idx="3">
                  <c:v>2.179334273E-3</c:v>
                </c:pt>
                <c:pt idx="4">
                  <c:v>8.6665862609999998E-3</c:v>
                </c:pt>
                <c:pt idx="5">
                  <c:v>3.109505396E-3</c:v>
                </c:pt>
                <c:pt idx="6">
                  <c:v>7.1492029120000002E-3</c:v>
                </c:pt>
                <c:pt idx="7">
                  <c:v>9.3331682909999995E-3</c:v>
                </c:pt>
                <c:pt idx="8">
                  <c:v>1.13006177E-2</c:v>
                </c:pt>
                <c:pt idx="9">
                  <c:v>7.1987706669999997E-3</c:v>
                </c:pt>
                <c:pt idx="10">
                  <c:v>4.7704042840000004E-3</c:v>
                </c:pt>
                <c:pt idx="11">
                  <c:v>1.6222012450000001E-3</c:v>
                </c:pt>
                <c:pt idx="12">
                  <c:v>4.2258402900000004E-3</c:v>
                </c:pt>
                <c:pt idx="13">
                  <c:v>5.0897768590000003E-3</c:v>
                </c:pt>
                <c:pt idx="14">
                  <c:v>9.5744906339999998E-3</c:v>
                </c:pt>
              </c:numCache>
            </c:numRef>
          </c:val>
          <c:extLst>
            <c:ext xmlns:c16="http://schemas.microsoft.com/office/drawing/2014/chart" uri="{C3380CC4-5D6E-409C-BE32-E72D297353CC}">
              <c16:uniqueId val="{00000019-72C6-45B3-8344-8C262AE86955}"/>
            </c:ext>
          </c:extLst>
        </c:ser>
        <c:ser>
          <c:idx val="26"/>
          <c:order val="26"/>
          <c:spPr>
            <a:solidFill>
              <a:schemeClr val="accent3">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Sheet6!$AB$1:$AB$15</c:f>
              <c:numCache>
                <c:formatCode>General</c:formatCode>
                <c:ptCount val="15"/>
                <c:pt idx="0">
                  <c:v>1.238667983E-2</c:v>
                </c:pt>
                <c:pt idx="1">
                  <c:v>1.220107369E-3</c:v>
                </c:pt>
                <c:pt idx="2">
                  <c:v>3.3200217399999999E-3</c:v>
                </c:pt>
                <c:pt idx="3">
                  <c:v>1.7673208279999999E-3</c:v>
                </c:pt>
                <c:pt idx="4">
                  <c:v>7.5581361960000001E-3</c:v>
                </c:pt>
                <c:pt idx="5">
                  <c:v>2.5120663860000001E-3</c:v>
                </c:pt>
                <c:pt idx="6">
                  <c:v>6.222666214E-3</c:v>
                </c:pt>
                <c:pt idx="7">
                  <c:v>8.3676681230000008E-3</c:v>
                </c:pt>
                <c:pt idx="8">
                  <c:v>9.8984240270000006E-3</c:v>
                </c:pt>
                <c:pt idx="9">
                  <c:v>6.0261929240000003E-3</c:v>
                </c:pt>
                <c:pt idx="10">
                  <c:v>3.963997855E-3</c:v>
                </c:pt>
                <c:pt idx="11">
                  <c:v>1.2647670719999999E-3</c:v>
                </c:pt>
                <c:pt idx="12">
                  <c:v>3.4832768280000002E-3</c:v>
                </c:pt>
                <c:pt idx="13">
                  <c:v>4.2750447369999996E-3</c:v>
                </c:pt>
                <c:pt idx="14">
                  <c:v>8.3669253030000008E-3</c:v>
                </c:pt>
              </c:numCache>
            </c:numRef>
          </c:val>
          <c:extLst>
            <c:ext xmlns:c16="http://schemas.microsoft.com/office/drawing/2014/chart" uri="{C3380CC4-5D6E-409C-BE32-E72D297353CC}">
              <c16:uniqueId val="{0000001A-72C6-45B3-8344-8C262AE86955}"/>
            </c:ext>
          </c:extLst>
        </c:ser>
        <c:ser>
          <c:idx val="27"/>
          <c:order val="27"/>
          <c:spPr>
            <a:solidFill>
              <a:schemeClr val="accent4">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Sheet6!$AC$1:$AC$15</c:f>
              <c:numCache>
                <c:formatCode>General</c:formatCode>
                <c:ptCount val="15"/>
                <c:pt idx="0">
                  <c:v>1.130957724E-2</c:v>
                </c:pt>
                <c:pt idx="1">
                  <c:v>9.6173169119999997E-4</c:v>
                </c:pt>
                <c:pt idx="2">
                  <c:v>2.7647156120000002E-3</c:v>
                </c:pt>
                <c:pt idx="3">
                  <c:v>1.3878347609999999E-3</c:v>
                </c:pt>
                <c:pt idx="4">
                  <c:v>6.6162408040000001E-3</c:v>
                </c:pt>
                <c:pt idx="5">
                  <c:v>2.0416419689999999E-3</c:v>
                </c:pt>
                <c:pt idx="6">
                  <c:v>5.4600845699999999E-3</c:v>
                </c:pt>
                <c:pt idx="7">
                  <c:v>7.4410708920000001E-3</c:v>
                </c:pt>
                <c:pt idx="8">
                  <c:v>8.6523988480000005E-3</c:v>
                </c:pt>
                <c:pt idx="9">
                  <c:v>4.9740854960000002E-3</c:v>
                </c:pt>
                <c:pt idx="10">
                  <c:v>3.2596428600000001E-3</c:v>
                </c:pt>
                <c:pt idx="11">
                  <c:v>1.0066201699999999E-3</c:v>
                </c:pt>
                <c:pt idx="12">
                  <c:v>2.88532387E-3</c:v>
                </c:pt>
                <c:pt idx="13">
                  <c:v>3.588131762E-3</c:v>
                </c:pt>
                <c:pt idx="14">
                  <c:v>7.3021232450000001E-3</c:v>
                </c:pt>
              </c:numCache>
            </c:numRef>
          </c:val>
          <c:extLst>
            <c:ext xmlns:c16="http://schemas.microsoft.com/office/drawing/2014/chart" uri="{C3380CC4-5D6E-409C-BE32-E72D297353CC}">
              <c16:uniqueId val="{0000001B-72C6-45B3-8344-8C262AE86955}"/>
            </c:ext>
          </c:extLst>
        </c:ser>
        <c:ser>
          <c:idx val="28"/>
          <c:order val="28"/>
          <c:spPr>
            <a:solidFill>
              <a:schemeClr val="accent5">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Sheet6!$AD$1:$AD$15</c:f>
              <c:numCache>
                <c:formatCode>General</c:formatCode>
                <c:ptCount val="15"/>
                <c:pt idx="0">
                  <c:v>1.014271609E-2</c:v>
                </c:pt>
                <c:pt idx="1">
                  <c:v>7.7512703469999995E-4</c:v>
                </c:pt>
                <c:pt idx="2">
                  <c:v>2.386634845E-3</c:v>
                </c:pt>
                <c:pt idx="3">
                  <c:v>1.138458202E-3</c:v>
                </c:pt>
                <c:pt idx="4">
                  <c:v>5.8064404969999997E-3</c:v>
                </c:pt>
                <c:pt idx="5">
                  <c:v>1.6888236570000001E-3</c:v>
                </c:pt>
                <c:pt idx="6">
                  <c:v>4.728006192E-3</c:v>
                </c:pt>
                <c:pt idx="7">
                  <c:v>6.5922795350000004E-3</c:v>
                </c:pt>
                <c:pt idx="8">
                  <c:v>7.4960874809999996E-3</c:v>
                </c:pt>
                <c:pt idx="9">
                  <c:v>4.0933136300000004E-3</c:v>
                </c:pt>
                <c:pt idx="10">
                  <c:v>2.6873544269999999E-3</c:v>
                </c:pt>
                <c:pt idx="11">
                  <c:v>7.9429816119999999E-4</c:v>
                </c:pt>
                <c:pt idx="12">
                  <c:v>2.4216520949999999E-3</c:v>
                </c:pt>
                <c:pt idx="13">
                  <c:v>2.9913358849999998E-3</c:v>
                </c:pt>
                <c:pt idx="14">
                  <c:v>6.3526539629999998E-3</c:v>
                </c:pt>
              </c:numCache>
            </c:numRef>
          </c:val>
          <c:extLst>
            <c:ext xmlns:c16="http://schemas.microsoft.com/office/drawing/2014/chart" uri="{C3380CC4-5D6E-409C-BE32-E72D297353CC}">
              <c16:uniqueId val="{0000001C-72C6-45B3-8344-8C262AE86955}"/>
            </c:ext>
          </c:extLst>
        </c:ser>
        <c:ser>
          <c:idx val="29"/>
          <c:order val="29"/>
          <c:spPr>
            <a:solidFill>
              <a:schemeClr val="accent6">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Sheet6!$AE$1:$AE$15</c:f>
              <c:numCache>
                <c:formatCode>General</c:formatCode>
                <c:ptCount val="15"/>
                <c:pt idx="0">
                  <c:v>9.1553720490000004E-3</c:v>
                </c:pt>
                <c:pt idx="1">
                  <c:v>6.4593919559999995E-4</c:v>
                </c:pt>
                <c:pt idx="2">
                  <c:v>2.0203691010000002E-3</c:v>
                </c:pt>
                <c:pt idx="3">
                  <c:v>9.2160902090000004E-4</c:v>
                </c:pt>
                <c:pt idx="4">
                  <c:v>5.0713026299999998E-3</c:v>
                </c:pt>
                <c:pt idx="5">
                  <c:v>1.3595265649999999E-3</c:v>
                </c:pt>
                <c:pt idx="6">
                  <c:v>4.1522570509999997E-3</c:v>
                </c:pt>
                <c:pt idx="7">
                  <c:v>5.8531237290000001E-3</c:v>
                </c:pt>
                <c:pt idx="8">
                  <c:v>6.5158810060000003E-3</c:v>
                </c:pt>
                <c:pt idx="9">
                  <c:v>3.365137497E-3</c:v>
                </c:pt>
                <c:pt idx="10">
                  <c:v>2.207112385E-3</c:v>
                </c:pt>
                <c:pt idx="11">
                  <c:v>6.1252608199999995E-4</c:v>
                </c:pt>
                <c:pt idx="12">
                  <c:v>2.046353405E-3</c:v>
                </c:pt>
                <c:pt idx="13">
                  <c:v>2.5030483489999998E-3</c:v>
                </c:pt>
                <c:pt idx="14">
                  <c:v>5.540337171E-3</c:v>
                </c:pt>
              </c:numCache>
            </c:numRef>
          </c:val>
          <c:extLst>
            <c:ext xmlns:c16="http://schemas.microsoft.com/office/drawing/2014/chart" uri="{C3380CC4-5D6E-409C-BE32-E72D297353CC}">
              <c16:uniqueId val="{0000001D-72C6-45B3-8344-8C262AE86955}"/>
            </c:ext>
          </c:extLst>
        </c:ser>
        <c:ser>
          <c:idx val="30"/>
          <c:order val="30"/>
          <c:spPr>
            <a:solidFill>
              <a:schemeClr val="accent1">
                <a:lumMod val="5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Sheet6!$AF$1:$AF$15</c:f>
              <c:numCache>
                <c:formatCode>General</c:formatCode>
                <c:ptCount val="15"/>
                <c:pt idx="0">
                  <c:v>7.8987523560000005E-3</c:v>
                </c:pt>
                <c:pt idx="1">
                  <c:v>5.1675135649999996E-4</c:v>
                </c:pt>
                <c:pt idx="2">
                  <c:v>1.6895484299999999E-3</c:v>
                </c:pt>
                <c:pt idx="3">
                  <c:v>7.3728721669999995E-4</c:v>
                </c:pt>
                <c:pt idx="4">
                  <c:v>4.4912329069999998E-3</c:v>
                </c:pt>
                <c:pt idx="5">
                  <c:v>1.1290186010000001E-3</c:v>
                </c:pt>
                <c:pt idx="6">
                  <c:v>3.6756435240000002E-3</c:v>
                </c:pt>
                <c:pt idx="7">
                  <c:v>5.1175045530000001E-3</c:v>
                </c:pt>
                <c:pt idx="8">
                  <c:v>5.7151021570000004E-3</c:v>
                </c:pt>
                <c:pt idx="9">
                  <c:v>2.8056198059999999E-3</c:v>
                </c:pt>
                <c:pt idx="10">
                  <c:v>1.8149147170000001E-3</c:v>
                </c:pt>
                <c:pt idx="11">
                  <c:v>4.8574387549999999E-4</c:v>
                </c:pt>
                <c:pt idx="12">
                  <c:v>1.746803075E-3</c:v>
                </c:pt>
                <c:pt idx="13">
                  <c:v>2.0800497300000002E-3</c:v>
                </c:pt>
                <c:pt idx="14">
                  <c:v>4.8209100189999998E-3</c:v>
                </c:pt>
              </c:numCache>
            </c:numRef>
          </c:val>
          <c:extLst>
            <c:ext xmlns:c16="http://schemas.microsoft.com/office/drawing/2014/chart" uri="{C3380CC4-5D6E-409C-BE32-E72D297353CC}">
              <c16:uniqueId val="{0000001E-72C6-45B3-8344-8C262AE86955}"/>
            </c:ext>
          </c:extLst>
        </c:ser>
        <c:ser>
          <c:idx val="31"/>
          <c:order val="31"/>
          <c:spPr>
            <a:solidFill>
              <a:schemeClr val="accent2">
                <a:lumMod val="5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Sheet6!$AG$1:$AG$15</c:f>
              <c:numCache>
                <c:formatCode>General</c:formatCode>
                <c:ptCount val="15"/>
                <c:pt idx="0">
                  <c:v>6.7318912129999998E-3</c:v>
                </c:pt>
                <c:pt idx="1">
                  <c:v>3.7320931299999999E-4</c:v>
                </c:pt>
                <c:pt idx="2">
                  <c:v>1.4532479500000001E-3</c:v>
                </c:pt>
                <c:pt idx="3">
                  <c:v>5.8549278979999999E-4</c:v>
                </c:pt>
                <c:pt idx="4">
                  <c:v>3.9973121519999997E-3</c:v>
                </c:pt>
                <c:pt idx="5">
                  <c:v>9.2203185710000005E-4</c:v>
                </c:pt>
                <c:pt idx="6">
                  <c:v>3.2180945369999999E-3</c:v>
                </c:pt>
                <c:pt idx="7">
                  <c:v>4.3535923329999998E-3</c:v>
                </c:pt>
                <c:pt idx="8">
                  <c:v>5.0239735239999998E-3</c:v>
                </c:pt>
                <c:pt idx="9">
                  <c:v>2.3317698959999999E-3</c:v>
                </c:pt>
                <c:pt idx="10">
                  <c:v>1.48875033E-3</c:v>
                </c:pt>
                <c:pt idx="11">
                  <c:v>3.7118164069999999E-4</c:v>
                </c:pt>
                <c:pt idx="12">
                  <c:v>1.4679113880000001E-3</c:v>
                </c:pt>
                <c:pt idx="13">
                  <c:v>1.751766019E-3</c:v>
                </c:pt>
                <c:pt idx="14">
                  <c:v>4.1812806799999998E-3</c:v>
                </c:pt>
              </c:numCache>
            </c:numRef>
          </c:val>
          <c:extLst>
            <c:ext xmlns:c16="http://schemas.microsoft.com/office/drawing/2014/chart" uri="{C3380CC4-5D6E-409C-BE32-E72D297353CC}">
              <c16:uniqueId val="{0000001F-72C6-45B3-8344-8C262AE86955}"/>
            </c:ext>
          </c:extLst>
        </c:ser>
        <c:dLbls>
          <c:showLegendKey val="0"/>
          <c:showVal val="0"/>
          <c:showCatName val="0"/>
          <c:showSerName val="0"/>
          <c:showPercent val="0"/>
          <c:showBubbleSize val="0"/>
        </c:dLbls>
        <c:gapWidth val="125"/>
        <c:overlap val="100"/>
        <c:axId val="1061319679"/>
        <c:axId val="839438591"/>
      </c:barChart>
      <c:catAx>
        <c:axId val="106131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9438591"/>
        <c:crosses val="autoZero"/>
        <c:auto val="1"/>
        <c:lblAlgn val="ctr"/>
        <c:lblOffset val="100"/>
        <c:noMultiLvlLbl val="0"/>
      </c:catAx>
      <c:valAx>
        <c:axId val="839438591"/>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3196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Sheet6!$A$1</c:f>
              <c:strCache>
                <c:ptCount val="1"/>
                <c:pt idx="0">
                  <c:v>Toasters</c:v>
                </c:pt>
              </c:strCache>
            </c:strRef>
          </c:tx>
          <c:spPr>
            <a:ln w="28575" cap="rnd">
              <a:solidFill>
                <a:schemeClr val="accent1"/>
              </a:solidFill>
              <a:round/>
            </a:ln>
            <a:effectLst/>
          </c:spPr>
          <c:marker>
            <c:symbol val="none"/>
          </c:marker>
          <c:val>
            <c:numRef>
              <c:f>Sheet6!$B$1:$AG$1</c:f>
              <c:numCache>
                <c:formatCode>General</c:formatCode>
                <c:ptCount val="32"/>
                <c:pt idx="0">
                  <c:v>1</c:v>
                </c:pt>
                <c:pt idx="1">
                  <c:v>0.65308320620000004</c:v>
                </c:pt>
                <c:pt idx="2">
                  <c:v>0.50587918499999995</c:v>
                </c:pt>
                <c:pt idx="3">
                  <c:v>0.40920922720000003</c:v>
                </c:pt>
                <c:pt idx="4">
                  <c:v>0.33847949020000001</c:v>
                </c:pt>
                <c:pt idx="5">
                  <c:v>0.27914908900000002</c:v>
                </c:pt>
                <c:pt idx="6">
                  <c:v>0.23301319449999999</c:v>
                </c:pt>
                <c:pt idx="7">
                  <c:v>0.195853155</c:v>
                </c:pt>
                <c:pt idx="8">
                  <c:v>0.163181043</c:v>
                </c:pt>
                <c:pt idx="9">
                  <c:v>0.13786913200000001</c:v>
                </c:pt>
                <c:pt idx="10">
                  <c:v>0.11677587289999999</c:v>
                </c:pt>
                <c:pt idx="11">
                  <c:v>9.95422314E-2</c:v>
                </c:pt>
                <c:pt idx="12">
                  <c:v>8.4283277980000001E-2</c:v>
                </c:pt>
                <c:pt idx="13">
                  <c:v>7.1178529749999997E-2</c:v>
                </c:pt>
                <c:pt idx="14">
                  <c:v>5.9509918320000001E-2</c:v>
                </c:pt>
                <c:pt idx="15">
                  <c:v>5.0893097569999997E-2</c:v>
                </c:pt>
                <c:pt idx="16">
                  <c:v>4.3532896510000002E-2</c:v>
                </c:pt>
                <c:pt idx="17">
                  <c:v>3.7608832240000001E-2</c:v>
                </c:pt>
                <c:pt idx="18">
                  <c:v>3.2492594919999999E-2</c:v>
                </c:pt>
                <c:pt idx="19">
                  <c:v>2.827394309E-2</c:v>
                </c:pt>
                <c:pt idx="20">
                  <c:v>2.4952876759999999E-2</c:v>
                </c:pt>
                <c:pt idx="21">
                  <c:v>2.2080603179999998E-2</c:v>
                </c:pt>
                <c:pt idx="22">
                  <c:v>1.9926397990000001E-2</c:v>
                </c:pt>
                <c:pt idx="23">
                  <c:v>1.8220985549999999E-2</c:v>
                </c:pt>
                <c:pt idx="24">
                  <c:v>1.6156538910000001E-2</c:v>
                </c:pt>
                <c:pt idx="25">
                  <c:v>1.3822816619999999E-2</c:v>
                </c:pt>
                <c:pt idx="26">
                  <c:v>1.238667983E-2</c:v>
                </c:pt>
                <c:pt idx="27">
                  <c:v>1.130957724E-2</c:v>
                </c:pt>
                <c:pt idx="28">
                  <c:v>1.014271609E-2</c:v>
                </c:pt>
                <c:pt idx="29">
                  <c:v>9.1553720490000004E-3</c:v>
                </c:pt>
                <c:pt idx="30">
                  <c:v>7.8987523560000005E-3</c:v>
                </c:pt>
                <c:pt idx="31">
                  <c:v>6.7318912129999998E-3</c:v>
                </c:pt>
              </c:numCache>
            </c:numRef>
          </c:val>
          <c:smooth val="0"/>
          <c:extLst>
            <c:ext xmlns:c16="http://schemas.microsoft.com/office/drawing/2014/chart" uri="{C3380CC4-5D6E-409C-BE32-E72D297353CC}">
              <c16:uniqueId val="{00000000-7497-4CBB-BF51-C45C889EC741}"/>
            </c:ext>
          </c:extLst>
        </c:ser>
        <c:ser>
          <c:idx val="1"/>
          <c:order val="1"/>
          <c:tx>
            <c:strRef>
              <c:f>Sheet6!$A$2</c:f>
              <c:strCache>
                <c:ptCount val="1"/>
                <c:pt idx="0">
                  <c:v>Bunny</c:v>
                </c:pt>
              </c:strCache>
            </c:strRef>
          </c:tx>
          <c:spPr>
            <a:ln w="28575" cap="rnd">
              <a:solidFill>
                <a:schemeClr val="accent2"/>
              </a:solidFill>
              <a:round/>
            </a:ln>
            <a:effectLst/>
          </c:spPr>
          <c:marker>
            <c:symbol val="none"/>
          </c:marker>
          <c:val>
            <c:numRef>
              <c:f>Sheet6!$B$2:$AG$2</c:f>
              <c:numCache>
                <c:formatCode>General</c:formatCode>
                <c:ptCount val="32"/>
                <c:pt idx="0">
                  <c:v>1</c:v>
                </c:pt>
                <c:pt idx="1">
                  <c:v>0.57345046359999996</c:v>
                </c:pt>
                <c:pt idx="2">
                  <c:v>0.4194011426</c:v>
                </c:pt>
                <c:pt idx="3">
                  <c:v>0.32357247439999998</c:v>
                </c:pt>
                <c:pt idx="4">
                  <c:v>0.25373927019999998</c:v>
                </c:pt>
                <c:pt idx="5">
                  <c:v>0.1987626676</c:v>
                </c:pt>
                <c:pt idx="6">
                  <c:v>0.15580053399999999</c:v>
                </c:pt>
                <c:pt idx="7">
                  <c:v>0.12226911259999999</c:v>
                </c:pt>
                <c:pt idx="8">
                  <c:v>9.6115752299999996E-2</c:v>
                </c:pt>
                <c:pt idx="9">
                  <c:v>7.5560531680000001E-2</c:v>
                </c:pt>
                <c:pt idx="10">
                  <c:v>5.9168030320000002E-2</c:v>
                </c:pt>
                <c:pt idx="11">
                  <c:v>4.646455947E-2</c:v>
                </c:pt>
                <c:pt idx="12">
                  <c:v>3.6746763129999999E-2</c:v>
                </c:pt>
                <c:pt idx="13">
                  <c:v>2.9239514250000001E-2</c:v>
                </c:pt>
                <c:pt idx="14">
                  <c:v>2.3024143770000002E-2</c:v>
                </c:pt>
                <c:pt idx="15">
                  <c:v>1.8129360090000001E-2</c:v>
                </c:pt>
                <c:pt idx="16">
                  <c:v>1.4411621160000001E-2</c:v>
                </c:pt>
                <c:pt idx="17">
                  <c:v>1.151207189E-2</c:v>
                </c:pt>
                <c:pt idx="18">
                  <c:v>8.9857319210000005E-3</c:v>
                </c:pt>
                <c:pt idx="19">
                  <c:v>7.1627479689999997E-3</c:v>
                </c:pt>
                <c:pt idx="20">
                  <c:v>5.612493899E-3</c:v>
                </c:pt>
                <c:pt idx="21">
                  <c:v>4.4067407339999998E-3</c:v>
                </c:pt>
                <c:pt idx="22">
                  <c:v>3.4163006339999998E-3</c:v>
                </c:pt>
                <c:pt idx="23">
                  <c:v>2.6698820080000001E-3</c:v>
                </c:pt>
                <c:pt idx="24">
                  <c:v>2.0670054259999998E-3</c:v>
                </c:pt>
                <c:pt idx="25">
                  <c:v>1.607670887E-3</c:v>
                </c:pt>
                <c:pt idx="26">
                  <c:v>1.220107369E-3</c:v>
                </c:pt>
                <c:pt idx="27">
                  <c:v>9.6173169119999997E-4</c:v>
                </c:pt>
                <c:pt idx="28">
                  <c:v>7.7512703469999995E-4</c:v>
                </c:pt>
                <c:pt idx="29">
                  <c:v>6.4593919559999995E-4</c:v>
                </c:pt>
                <c:pt idx="30">
                  <c:v>5.1675135649999996E-4</c:v>
                </c:pt>
                <c:pt idx="31">
                  <c:v>3.7320931299999999E-4</c:v>
                </c:pt>
              </c:numCache>
            </c:numRef>
          </c:val>
          <c:smooth val="0"/>
          <c:extLst>
            <c:ext xmlns:c16="http://schemas.microsoft.com/office/drawing/2014/chart" uri="{C3380CC4-5D6E-409C-BE32-E72D297353CC}">
              <c16:uniqueId val="{00000001-7497-4CBB-BF51-C45C889EC741}"/>
            </c:ext>
          </c:extLst>
        </c:ser>
        <c:ser>
          <c:idx val="2"/>
          <c:order val="2"/>
          <c:tx>
            <c:strRef>
              <c:f>Sheet6!$A$3</c:f>
              <c:strCache>
                <c:ptCount val="1"/>
                <c:pt idx="0">
                  <c:v>Elephant</c:v>
                </c:pt>
              </c:strCache>
            </c:strRef>
          </c:tx>
          <c:spPr>
            <a:ln w="28575" cap="rnd">
              <a:solidFill>
                <a:schemeClr val="accent3"/>
              </a:solidFill>
              <a:round/>
            </a:ln>
            <a:effectLst/>
          </c:spPr>
          <c:marker>
            <c:symbol val="none"/>
          </c:marker>
          <c:val>
            <c:numRef>
              <c:f>Sheet6!$B$3:$AG$3</c:f>
              <c:numCache>
                <c:formatCode>General</c:formatCode>
                <c:ptCount val="32"/>
                <c:pt idx="0">
                  <c:v>1</c:v>
                </c:pt>
                <c:pt idx="1">
                  <c:v>0.60963160760000001</c:v>
                </c:pt>
                <c:pt idx="2">
                  <c:v>0.4525863088</c:v>
                </c:pt>
                <c:pt idx="3">
                  <c:v>0.35174507900000002</c:v>
                </c:pt>
                <c:pt idx="4">
                  <c:v>0.2784801153</c:v>
                </c:pt>
                <c:pt idx="5">
                  <c:v>0.2223941965</c:v>
                </c:pt>
                <c:pt idx="6">
                  <c:v>0.17850138239999999</c:v>
                </c:pt>
                <c:pt idx="7">
                  <c:v>0.1431626456</c:v>
                </c:pt>
                <c:pt idx="8">
                  <c:v>0.1157281599</c:v>
                </c:pt>
                <c:pt idx="9">
                  <c:v>9.330324441E-2</c:v>
                </c:pt>
                <c:pt idx="10">
                  <c:v>7.59115291E-2</c:v>
                </c:pt>
                <c:pt idx="11">
                  <c:v>6.1969800800000002E-2</c:v>
                </c:pt>
                <c:pt idx="12">
                  <c:v>5.02965571E-2</c:v>
                </c:pt>
                <c:pt idx="13">
                  <c:v>4.1151728540000002E-2</c:v>
                </c:pt>
                <c:pt idx="14">
                  <c:v>3.3743708499999997E-2</c:v>
                </c:pt>
                <c:pt idx="15">
                  <c:v>2.754082091E-2</c:v>
                </c:pt>
                <c:pt idx="16">
                  <c:v>2.2401285470000001E-2</c:v>
                </c:pt>
                <c:pt idx="17">
                  <c:v>1.8301472150000001E-2</c:v>
                </c:pt>
                <c:pt idx="18">
                  <c:v>1.495782036E-2</c:v>
                </c:pt>
                <c:pt idx="19">
                  <c:v>1.232307002E-2</c:v>
                </c:pt>
                <c:pt idx="20">
                  <c:v>1.0066400430000001E-2</c:v>
                </c:pt>
                <c:pt idx="21">
                  <c:v>8.3414069329999993E-3</c:v>
                </c:pt>
                <c:pt idx="22">
                  <c:v>6.8527139110000001E-3</c:v>
                </c:pt>
                <c:pt idx="23">
                  <c:v>5.7066565849999999E-3</c:v>
                </c:pt>
                <c:pt idx="24">
                  <c:v>4.77326969E-3</c:v>
                </c:pt>
                <c:pt idx="25">
                  <c:v>4.0289231789999999E-3</c:v>
                </c:pt>
                <c:pt idx="26">
                  <c:v>3.3200217399999999E-3</c:v>
                </c:pt>
                <c:pt idx="27">
                  <c:v>2.7647156120000002E-3</c:v>
                </c:pt>
                <c:pt idx="28">
                  <c:v>2.386634845E-3</c:v>
                </c:pt>
                <c:pt idx="29">
                  <c:v>2.0203691010000002E-3</c:v>
                </c:pt>
                <c:pt idx="30">
                  <c:v>1.6895484299999999E-3</c:v>
                </c:pt>
                <c:pt idx="31">
                  <c:v>1.4532479500000001E-3</c:v>
                </c:pt>
              </c:numCache>
            </c:numRef>
          </c:val>
          <c:smooth val="0"/>
          <c:extLst>
            <c:ext xmlns:c16="http://schemas.microsoft.com/office/drawing/2014/chart" uri="{C3380CC4-5D6E-409C-BE32-E72D297353CC}">
              <c16:uniqueId val="{00000002-7497-4CBB-BF51-C45C889EC741}"/>
            </c:ext>
          </c:extLst>
        </c:ser>
        <c:ser>
          <c:idx val="3"/>
          <c:order val="3"/>
          <c:tx>
            <c:strRef>
              <c:f>Sheet6!$A$4</c:f>
              <c:strCache>
                <c:ptCount val="1"/>
                <c:pt idx="0">
                  <c:v>Cloth</c:v>
                </c:pt>
              </c:strCache>
            </c:strRef>
          </c:tx>
          <c:spPr>
            <a:ln w="28575" cap="rnd">
              <a:solidFill>
                <a:schemeClr val="accent4"/>
              </a:solidFill>
              <a:round/>
            </a:ln>
            <a:effectLst/>
          </c:spPr>
          <c:marker>
            <c:symbol val="none"/>
          </c:marker>
          <c:val>
            <c:numRef>
              <c:f>Sheet6!$B$4:$AG$4</c:f>
              <c:numCache>
                <c:formatCode>General</c:formatCode>
                <c:ptCount val="32"/>
                <c:pt idx="0">
                  <c:v>1</c:v>
                </c:pt>
                <c:pt idx="1">
                  <c:v>0.64775018969999998</c:v>
                </c:pt>
                <c:pt idx="2">
                  <c:v>0.47833676679999998</c:v>
                </c:pt>
                <c:pt idx="3">
                  <c:v>0.36480537790000001</c:v>
                </c:pt>
                <c:pt idx="4">
                  <c:v>0.28304239399999997</c:v>
                </c:pt>
                <c:pt idx="5">
                  <c:v>0.222129459</c:v>
                </c:pt>
                <c:pt idx="6">
                  <c:v>0.17500813179999999</c:v>
                </c:pt>
                <c:pt idx="7">
                  <c:v>0.13849072970000001</c:v>
                </c:pt>
                <c:pt idx="8">
                  <c:v>0.109541364</c:v>
                </c:pt>
                <c:pt idx="9">
                  <c:v>8.6577035669999997E-2</c:v>
                </c:pt>
                <c:pt idx="10">
                  <c:v>6.8350861979999997E-2</c:v>
                </c:pt>
                <c:pt idx="11">
                  <c:v>5.3843651739999998E-2</c:v>
                </c:pt>
                <c:pt idx="12">
                  <c:v>4.2534966930000001E-2</c:v>
                </c:pt>
                <c:pt idx="13">
                  <c:v>3.376341754E-2</c:v>
                </c:pt>
                <c:pt idx="14">
                  <c:v>2.6932668329999999E-2</c:v>
                </c:pt>
                <c:pt idx="15">
                  <c:v>2.135964437E-2</c:v>
                </c:pt>
                <c:pt idx="16">
                  <c:v>1.6903393690000001E-2</c:v>
                </c:pt>
                <c:pt idx="17">
                  <c:v>1.3206115149999999E-2</c:v>
                </c:pt>
                <c:pt idx="18">
                  <c:v>1.045213054E-2</c:v>
                </c:pt>
                <c:pt idx="19">
                  <c:v>8.3703784020000005E-3</c:v>
                </c:pt>
                <c:pt idx="20">
                  <c:v>6.6572698689999999E-3</c:v>
                </c:pt>
                <c:pt idx="21">
                  <c:v>5.2802775669999998E-3</c:v>
                </c:pt>
                <c:pt idx="22">
                  <c:v>4.2285590370000001E-3</c:v>
                </c:pt>
                <c:pt idx="23">
                  <c:v>3.3503198530000001E-3</c:v>
                </c:pt>
                <c:pt idx="24">
                  <c:v>2.6672449309999998E-3</c:v>
                </c:pt>
                <c:pt idx="25">
                  <c:v>2.179334273E-3</c:v>
                </c:pt>
                <c:pt idx="26">
                  <c:v>1.7673208279999999E-3</c:v>
                </c:pt>
                <c:pt idx="27">
                  <c:v>1.3878347609999999E-3</c:v>
                </c:pt>
                <c:pt idx="28">
                  <c:v>1.138458202E-3</c:v>
                </c:pt>
                <c:pt idx="29">
                  <c:v>9.2160902090000004E-4</c:v>
                </c:pt>
                <c:pt idx="30">
                  <c:v>7.3728721669999995E-4</c:v>
                </c:pt>
                <c:pt idx="31">
                  <c:v>5.8549278979999999E-4</c:v>
                </c:pt>
              </c:numCache>
            </c:numRef>
          </c:val>
          <c:smooth val="0"/>
          <c:extLst>
            <c:ext xmlns:c16="http://schemas.microsoft.com/office/drawing/2014/chart" uri="{C3380CC4-5D6E-409C-BE32-E72D297353CC}">
              <c16:uniqueId val="{00000003-7497-4CBB-BF51-C45C889EC741}"/>
            </c:ext>
          </c:extLst>
        </c:ser>
        <c:ser>
          <c:idx val="4"/>
          <c:order val="4"/>
          <c:tx>
            <c:strRef>
              <c:f>Sheet6!$A$5</c:f>
              <c:strCache>
                <c:ptCount val="1"/>
                <c:pt idx="0">
                  <c:v>Fairy</c:v>
                </c:pt>
              </c:strCache>
            </c:strRef>
          </c:tx>
          <c:spPr>
            <a:ln w="28575" cap="rnd">
              <a:solidFill>
                <a:schemeClr val="accent5"/>
              </a:solidFill>
              <a:round/>
            </a:ln>
            <a:effectLst/>
          </c:spPr>
          <c:marker>
            <c:symbol val="none"/>
          </c:marker>
          <c:val>
            <c:numRef>
              <c:f>Sheet6!$B$5:$AG$5</c:f>
              <c:numCache>
                <c:formatCode>General</c:formatCode>
                <c:ptCount val="32"/>
                <c:pt idx="0">
                  <c:v>1</c:v>
                </c:pt>
                <c:pt idx="1">
                  <c:v>0.64517537059999996</c:v>
                </c:pt>
                <c:pt idx="2">
                  <c:v>0.48736194630000002</c:v>
                </c:pt>
                <c:pt idx="3">
                  <c:v>0.37951492390000002</c:v>
                </c:pt>
                <c:pt idx="4">
                  <c:v>0.30074030680000002</c:v>
                </c:pt>
                <c:pt idx="5">
                  <c:v>0.24117116650000001</c:v>
                </c:pt>
                <c:pt idx="6">
                  <c:v>0.19640816229999999</c:v>
                </c:pt>
                <c:pt idx="7">
                  <c:v>0.16090904389999999</c:v>
                </c:pt>
                <c:pt idx="8">
                  <c:v>0.1327268446</c:v>
                </c:pt>
                <c:pt idx="9">
                  <c:v>0.10990311110000001</c:v>
                </c:pt>
                <c:pt idx="10">
                  <c:v>9.1564867300000005E-2</c:v>
                </c:pt>
                <c:pt idx="11">
                  <c:v>7.6925285869999999E-2</c:v>
                </c:pt>
                <c:pt idx="12">
                  <c:v>6.4841457180000006E-2</c:v>
                </c:pt>
                <c:pt idx="13">
                  <c:v>5.4566756840000001E-2</c:v>
                </c:pt>
                <c:pt idx="14">
                  <c:v>4.6141387690000001E-2</c:v>
                </c:pt>
                <c:pt idx="15">
                  <c:v>3.932413262E-2</c:v>
                </c:pt>
                <c:pt idx="16">
                  <c:v>3.3500462330000001E-2</c:v>
                </c:pt>
                <c:pt idx="17">
                  <c:v>2.853253847E-2</c:v>
                </c:pt>
                <c:pt idx="18">
                  <c:v>2.4345698579999998E-2</c:v>
                </c:pt>
                <c:pt idx="19">
                  <c:v>2.08882533E-2</c:v>
                </c:pt>
                <c:pt idx="20">
                  <c:v>1.7850066330000001E-2</c:v>
                </c:pt>
                <c:pt idx="21">
                  <c:v>1.5305800119999999E-2</c:v>
                </c:pt>
                <c:pt idx="22">
                  <c:v>1.3140589370000001E-2</c:v>
                </c:pt>
                <c:pt idx="23">
                  <c:v>1.144632632E-2</c:v>
                </c:pt>
                <c:pt idx="24">
                  <c:v>9.9645640579999993E-3</c:v>
                </c:pt>
                <c:pt idx="25">
                  <c:v>8.6665862609999998E-3</c:v>
                </c:pt>
                <c:pt idx="26">
                  <c:v>7.5581361960000001E-3</c:v>
                </c:pt>
                <c:pt idx="27">
                  <c:v>6.6162408040000001E-3</c:v>
                </c:pt>
                <c:pt idx="28">
                  <c:v>5.8064404969999997E-3</c:v>
                </c:pt>
                <c:pt idx="29">
                  <c:v>5.0713026299999998E-3</c:v>
                </c:pt>
                <c:pt idx="30">
                  <c:v>4.4912329069999998E-3</c:v>
                </c:pt>
                <c:pt idx="31">
                  <c:v>3.9973121519999997E-3</c:v>
                </c:pt>
              </c:numCache>
            </c:numRef>
          </c:val>
          <c:smooth val="0"/>
          <c:extLst>
            <c:ext xmlns:c16="http://schemas.microsoft.com/office/drawing/2014/chart" uri="{C3380CC4-5D6E-409C-BE32-E72D297353CC}">
              <c16:uniqueId val="{00000004-7497-4CBB-BF51-C45C889EC741}"/>
            </c:ext>
          </c:extLst>
        </c:ser>
        <c:ser>
          <c:idx val="5"/>
          <c:order val="5"/>
          <c:tx>
            <c:strRef>
              <c:f>Sheet6!$A$6</c:f>
              <c:strCache>
                <c:ptCount val="1"/>
                <c:pt idx="0">
                  <c:v>Armadillo</c:v>
                </c:pt>
              </c:strCache>
            </c:strRef>
          </c:tx>
          <c:spPr>
            <a:ln w="28575" cap="rnd">
              <a:solidFill>
                <a:schemeClr val="accent6"/>
              </a:solidFill>
              <a:round/>
            </a:ln>
            <a:effectLst/>
          </c:spPr>
          <c:marker>
            <c:symbol val="none"/>
          </c:marker>
          <c:val>
            <c:numRef>
              <c:f>Sheet6!$B$6:$AG$6</c:f>
              <c:numCache>
                <c:formatCode>General</c:formatCode>
                <c:ptCount val="32"/>
                <c:pt idx="0">
                  <c:v>1</c:v>
                </c:pt>
                <c:pt idx="1">
                  <c:v>0.58329805150000003</c:v>
                </c:pt>
                <c:pt idx="2">
                  <c:v>0.43000555099999999</c:v>
                </c:pt>
                <c:pt idx="3">
                  <c:v>0.33380846199999997</c:v>
                </c:pt>
                <c:pt idx="4">
                  <c:v>0.26327772919999998</c:v>
                </c:pt>
                <c:pt idx="5">
                  <c:v>0.2086520459</c:v>
                </c:pt>
                <c:pt idx="6">
                  <c:v>0.16651142660000001</c:v>
                </c:pt>
                <c:pt idx="7">
                  <c:v>0.13358171739999999</c:v>
                </c:pt>
                <c:pt idx="8">
                  <c:v>0.1070780058</c:v>
                </c:pt>
                <c:pt idx="9">
                  <c:v>8.6327584750000005E-2</c:v>
                </c:pt>
                <c:pt idx="10">
                  <c:v>6.9152389290000005E-2</c:v>
                </c:pt>
                <c:pt idx="11">
                  <c:v>5.5495968460000003E-2</c:v>
                </c:pt>
                <c:pt idx="12">
                  <c:v>4.4690319610000001E-2</c:v>
                </c:pt>
                <c:pt idx="13">
                  <c:v>3.6138003709999998E-2</c:v>
                </c:pt>
                <c:pt idx="14">
                  <c:v>2.9457976989999999E-2</c:v>
                </c:pt>
                <c:pt idx="15">
                  <c:v>2.4052800440000001E-2</c:v>
                </c:pt>
                <c:pt idx="16">
                  <c:v>1.950850057E-2</c:v>
                </c:pt>
                <c:pt idx="17">
                  <c:v>1.5923866509999999E-2</c:v>
                </c:pt>
                <c:pt idx="18">
                  <c:v>1.2955488439999999E-2</c:v>
                </c:pt>
                <c:pt idx="19">
                  <c:v>1.052339421E-2</c:v>
                </c:pt>
                <c:pt idx="20">
                  <c:v>8.6275838060000005E-3</c:v>
                </c:pt>
                <c:pt idx="21">
                  <c:v>7.1269299160000004E-3</c:v>
                </c:pt>
                <c:pt idx="22">
                  <c:v>5.8661924790000004E-3</c:v>
                </c:pt>
                <c:pt idx="23">
                  <c:v>4.7795120760000002E-3</c:v>
                </c:pt>
                <c:pt idx="24">
                  <c:v>3.876297195E-3</c:v>
                </c:pt>
                <c:pt idx="25">
                  <c:v>3.109505396E-3</c:v>
                </c:pt>
                <c:pt idx="26">
                  <c:v>2.5120663860000001E-3</c:v>
                </c:pt>
                <c:pt idx="27">
                  <c:v>2.0416419689999999E-3</c:v>
                </c:pt>
                <c:pt idx="28">
                  <c:v>1.6888236570000001E-3</c:v>
                </c:pt>
                <c:pt idx="29">
                  <c:v>1.3595265649999999E-3</c:v>
                </c:pt>
                <c:pt idx="30">
                  <c:v>1.1290186010000001E-3</c:v>
                </c:pt>
                <c:pt idx="31">
                  <c:v>9.2203185710000005E-4</c:v>
                </c:pt>
              </c:numCache>
            </c:numRef>
          </c:val>
          <c:smooth val="0"/>
          <c:extLst>
            <c:ext xmlns:c16="http://schemas.microsoft.com/office/drawing/2014/chart" uri="{C3380CC4-5D6E-409C-BE32-E72D297353CC}">
              <c16:uniqueId val="{00000005-7497-4CBB-BF51-C45C889EC741}"/>
            </c:ext>
          </c:extLst>
        </c:ser>
        <c:ser>
          <c:idx val="6"/>
          <c:order val="6"/>
          <c:tx>
            <c:strRef>
              <c:f>Sheet6!$A$7</c:f>
              <c:strCache>
                <c:ptCount val="1"/>
                <c:pt idx="0">
                  <c:v>Crytek</c:v>
                </c:pt>
              </c:strCache>
            </c:strRef>
          </c:tx>
          <c:spPr>
            <a:ln w="28575" cap="rnd">
              <a:solidFill>
                <a:schemeClr val="accent1">
                  <a:lumMod val="60000"/>
                </a:schemeClr>
              </a:solidFill>
              <a:round/>
            </a:ln>
            <a:effectLst/>
          </c:spPr>
          <c:marker>
            <c:symbol val="none"/>
          </c:marker>
          <c:val>
            <c:numRef>
              <c:f>Sheet6!$B$7:$AG$7</c:f>
              <c:numCache>
                <c:formatCode>General</c:formatCode>
                <c:ptCount val="32"/>
                <c:pt idx="0">
                  <c:v>1</c:v>
                </c:pt>
                <c:pt idx="1">
                  <c:v>0.60987466970000004</c:v>
                </c:pt>
                <c:pt idx="2">
                  <c:v>0.45667201740000002</c:v>
                </c:pt>
                <c:pt idx="3">
                  <c:v>0.35368155350000002</c:v>
                </c:pt>
                <c:pt idx="4">
                  <c:v>0.27979883100000003</c:v>
                </c:pt>
                <c:pt idx="5">
                  <c:v>0.22442015200000001</c:v>
                </c:pt>
                <c:pt idx="6">
                  <c:v>0.1809873145</c:v>
                </c:pt>
                <c:pt idx="7">
                  <c:v>0.14689610210000001</c:v>
                </c:pt>
                <c:pt idx="8">
                  <c:v>0.119561363</c:v>
                </c:pt>
                <c:pt idx="9">
                  <c:v>9.7762966749999999E-2</c:v>
                </c:pt>
                <c:pt idx="10">
                  <c:v>8.0086324240000006E-2</c:v>
                </c:pt>
                <c:pt idx="11">
                  <c:v>6.5867989490000001E-2</c:v>
                </c:pt>
                <c:pt idx="12">
                  <c:v>5.4490271360000002E-2</c:v>
                </c:pt>
                <c:pt idx="13">
                  <c:v>4.5114330049999998E-2</c:v>
                </c:pt>
                <c:pt idx="14">
                  <c:v>3.7671533209999997E-2</c:v>
                </c:pt>
                <c:pt idx="15">
                  <c:v>3.1784402920000003E-2</c:v>
                </c:pt>
                <c:pt idx="16">
                  <c:v>2.7010641830000001E-2</c:v>
                </c:pt>
                <c:pt idx="17">
                  <c:v>2.312910126E-2</c:v>
                </c:pt>
                <c:pt idx="18">
                  <c:v>1.9853813099999999E-2</c:v>
                </c:pt>
                <c:pt idx="19">
                  <c:v>1.701700938E-2</c:v>
                </c:pt>
                <c:pt idx="20">
                  <c:v>1.4679696650000001E-2</c:v>
                </c:pt>
                <c:pt idx="21">
                  <c:v>1.2616913299999999E-2</c:v>
                </c:pt>
                <c:pt idx="22">
                  <c:v>1.094304659E-2</c:v>
                </c:pt>
                <c:pt idx="23">
                  <c:v>9.4941414670000005E-3</c:v>
                </c:pt>
                <c:pt idx="24">
                  <c:v>8.2663850199999993E-3</c:v>
                </c:pt>
                <c:pt idx="25">
                  <c:v>7.1492029120000002E-3</c:v>
                </c:pt>
                <c:pt idx="26">
                  <c:v>6.222666214E-3</c:v>
                </c:pt>
                <c:pt idx="27">
                  <c:v>5.4600845699999999E-3</c:v>
                </c:pt>
                <c:pt idx="28">
                  <c:v>4.728006192E-3</c:v>
                </c:pt>
                <c:pt idx="29">
                  <c:v>4.1522570509999997E-3</c:v>
                </c:pt>
                <c:pt idx="30">
                  <c:v>3.6756435240000002E-3</c:v>
                </c:pt>
                <c:pt idx="31">
                  <c:v>3.2180945369999999E-3</c:v>
                </c:pt>
              </c:numCache>
            </c:numRef>
          </c:val>
          <c:smooth val="0"/>
          <c:extLst>
            <c:ext xmlns:c16="http://schemas.microsoft.com/office/drawing/2014/chart" uri="{C3380CC4-5D6E-409C-BE32-E72D297353CC}">
              <c16:uniqueId val="{00000006-7497-4CBB-BF51-C45C889EC741}"/>
            </c:ext>
          </c:extLst>
        </c:ser>
        <c:ser>
          <c:idx val="7"/>
          <c:order val="7"/>
          <c:tx>
            <c:strRef>
              <c:f>Sheet6!$A$8</c:f>
              <c:strCache>
                <c:ptCount val="1"/>
                <c:pt idx="0">
                  <c:v>Conference</c:v>
                </c:pt>
              </c:strCache>
            </c:strRef>
          </c:tx>
          <c:spPr>
            <a:ln w="28575" cap="rnd">
              <a:solidFill>
                <a:schemeClr val="accent2">
                  <a:lumMod val="60000"/>
                </a:schemeClr>
              </a:solidFill>
              <a:round/>
            </a:ln>
            <a:effectLst/>
          </c:spPr>
          <c:marker>
            <c:symbol val="none"/>
          </c:marker>
          <c:val>
            <c:numRef>
              <c:f>Sheet6!$B$8:$AG$8</c:f>
              <c:numCache>
                <c:formatCode>General</c:formatCode>
                <c:ptCount val="32"/>
                <c:pt idx="0">
                  <c:v>1</c:v>
                </c:pt>
                <c:pt idx="1">
                  <c:v>0.60840657109999996</c:v>
                </c:pt>
                <c:pt idx="2">
                  <c:v>0.44529716539999997</c:v>
                </c:pt>
                <c:pt idx="3">
                  <c:v>0.3382928684</c:v>
                </c:pt>
                <c:pt idx="4">
                  <c:v>0.26305458790000003</c:v>
                </c:pt>
                <c:pt idx="5">
                  <c:v>0.2078194904</c:v>
                </c:pt>
                <c:pt idx="6">
                  <c:v>0.16661774330000001</c:v>
                </c:pt>
                <c:pt idx="7">
                  <c:v>0.1361425969</c:v>
                </c:pt>
                <c:pt idx="8">
                  <c:v>0.1117787484</c:v>
                </c:pt>
                <c:pt idx="9">
                  <c:v>9.209386218E-2</c:v>
                </c:pt>
                <c:pt idx="10">
                  <c:v>7.6426588389999994E-2</c:v>
                </c:pt>
                <c:pt idx="11">
                  <c:v>6.3616912169999998E-2</c:v>
                </c:pt>
                <c:pt idx="12">
                  <c:v>5.3505685130000001E-2</c:v>
                </c:pt>
                <c:pt idx="13">
                  <c:v>4.5244115930000002E-2</c:v>
                </c:pt>
                <c:pt idx="14">
                  <c:v>3.8365369310000001E-2</c:v>
                </c:pt>
                <c:pt idx="15">
                  <c:v>3.280932256E-2</c:v>
                </c:pt>
                <c:pt idx="16">
                  <c:v>2.8201092819999999E-2</c:v>
                </c:pt>
                <c:pt idx="17">
                  <c:v>2.4434581170000001E-2</c:v>
                </c:pt>
                <c:pt idx="18">
                  <c:v>2.129051652E-2</c:v>
                </c:pt>
                <c:pt idx="19">
                  <c:v>1.868755637E-2</c:v>
                </c:pt>
                <c:pt idx="20">
                  <c:v>1.6455942420000001E-2</c:v>
                </c:pt>
                <c:pt idx="21">
                  <c:v>1.462750438E-2</c:v>
                </c:pt>
                <c:pt idx="22">
                  <c:v>1.300772754E-2</c:v>
                </c:pt>
                <c:pt idx="23">
                  <c:v>1.1635514850000001E-2</c:v>
                </c:pt>
                <c:pt idx="24">
                  <c:v>1.043659705E-2</c:v>
                </c:pt>
                <c:pt idx="25">
                  <c:v>9.3331682909999995E-3</c:v>
                </c:pt>
                <c:pt idx="26">
                  <c:v>8.3676681230000008E-3</c:v>
                </c:pt>
                <c:pt idx="27">
                  <c:v>7.4410708920000001E-3</c:v>
                </c:pt>
                <c:pt idx="28">
                  <c:v>6.5922795350000004E-3</c:v>
                </c:pt>
                <c:pt idx="29">
                  <c:v>5.8531237290000001E-3</c:v>
                </c:pt>
                <c:pt idx="30">
                  <c:v>5.1175045530000001E-3</c:v>
                </c:pt>
                <c:pt idx="31">
                  <c:v>4.3535923329999998E-3</c:v>
                </c:pt>
              </c:numCache>
            </c:numRef>
          </c:val>
          <c:smooth val="0"/>
          <c:extLst>
            <c:ext xmlns:c16="http://schemas.microsoft.com/office/drawing/2014/chart" uri="{C3380CC4-5D6E-409C-BE32-E72D297353CC}">
              <c16:uniqueId val="{00000007-7497-4CBB-BF51-C45C889EC741}"/>
            </c:ext>
          </c:extLst>
        </c:ser>
        <c:ser>
          <c:idx val="8"/>
          <c:order val="8"/>
          <c:tx>
            <c:strRef>
              <c:f>Sheet6!$A$9</c:f>
              <c:strCache>
                <c:ptCount val="1"/>
                <c:pt idx="0">
                  <c:v>Sportscar</c:v>
                </c:pt>
              </c:strCache>
            </c:strRef>
          </c:tx>
          <c:spPr>
            <a:ln w="28575" cap="rnd">
              <a:solidFill>
                <a:schemeClr val="accent3">
                  <a:lumMod val="60000"/>
                </a:schemeClr>
              </a:solidFill>
              <a:round/>
            </a:ln>
            <a:effectLst/>
          </c:spPr>
          <c:marker>
            <c:symbol val="none"/>
          </c:marker>
          <c:val>
            <c:numRef>
              <c:f>Sheet6!$B$9:$AG$9</c:f>
              <c:numCache>
                <c:formatCode>General</c:formatCode>
                <c:ptCount val="32"/>
                <c:pt idx="0">
                  <c:v>1</c:v>
                </c:pt>
                <c:pt idx="1">
                  <c:v>0.63751632290000004</c:v>
                </c:pt>
                <c:pt idx="2">
                  <c:v>0.50829852769999995</c:v>
                </c:pt>
                <c:pt idx="3">
                  <c:v>0.40979940660000003</c:v>
                </c:pt>
                <c:pt idx="4">
                  <c:v>0.33479201349999999</c:v>
                </c:pt>
                <c:pt idx="5">
                  <c:v>0.27516555520000002</c:v>
                </c:pt>
                <c:pt idx="6">
                  <c:v>0.2270025286</c:v>
                </c:pt>
                <c:pt idx="7">
                  <c:v>0.18785075609999999</c:v>
                </c:pt>
                <c:pt idx="8">
                  <c:v>0.1558428613</c:v>
                </c:pt>
                <c:pt idx="9">
                  <c:v>0.13010828790000001</c:v>
                </c:pt>
                <c:pt idx="10">
                  <c:v>0.10914183750000001</c:v>
                </c:pt>
                <c:pt idx="11">
                  <c:v>9.1793844299999997E-2</c:v>
                </c:pt>
                <c:pt idx="12">
                  <c:v>7.7592479990000005E-2</c:v>
                </c:pt>
                <c:pt idx="13">
                  <c:v>6.5942975240000007E-2</c:v>
                </c:pt>
                <c:pt idx="14">
                  <c:v>5.6486474809999999E-2</c:v>
                </c:pt>
                <c:pt idx="15">
                  <c:v>4.8408908909999999E-2</c:v>
                </c:pt>
                <c:pt idx="16">
                  <c:v>4.1693663880000002E-2</c:v>
                </c:pt>
                <c:pt idx="17">
                  <c:v>3.608156647E-2</c:v>
                </c:pt>
                <c:pt idx="18">
                  <c:v>3.1077529350000001E-2</c:v>
                </c:pt>
                <c:pt idx="19">
                  <c:v>2.6811139130000002E-2</c:v>
                </c:pt>
                <c:pt idx="20">
                  <c:v>2.3229232079999999E-2</c:v>
                </c:pt>
                <c:pt idx="21">
                  <c:v>2.002943942E-2</c:v>
                </c:pt>
                <c:pt idx="22">
                  <c:v>1.7318088629999999E-2</c:v>
                </c:pt>
                <c:pt idx="23">
                  <c:v>1.499217496E-2</c:v>
                </c:pt>
                <c:pt idx="24">
                  <c:v>1.300850288E-2</c:v>
                </c:pt>
                <c:pt idx="25">
                  <c:v>1.13006177E-2</c:v>
                </c:pt>
                <c:pt idx="26">
                  <c:v>9.8984240270000006E-3</c:v>
                </c:pt>
                <c:pt idx="27">
                  <c:v>8.6523988480000005E-3</c:v>
                </c:pt>
                <c:pt idx="28">
                  <c:v>7.4960874809999996E-3</c:v>
                </c:pt>
                <c:pt idx="29">
                  <c:v>6.5158810060000003E-3</c:v>
                </c:pt>
                <c:pt idx="30">
                  <c:v>5.7151021570000004E-3</c:v>
                </c:pt>
                <c:pt idx="31">
                  <c:v>5.0239735239999998E-3</c:v>
                </c:pt>
              </c:numCache>
            </c:numRef>
          </c:val>
          <c:smooth val="0"/>
          <c:extLst>
            <c:ext xmlns:c16="http://schemas.microsoft.com/office/drawing/2014/chart" uri="{C3380CC4-5D6E-409C-BE32-E72D297353CC}">
              <c16:uniqueId val="{00000008-7497-4CBB-BF51-C45C889EC741}"/>
            </c:ext>
          </c:extLst>
        </c:ser>
        <c:ser>
          <c:idx val="9"/>
          <c:order val="9"/>
          <c:tx>
            <c:strRef>
              <c:f>Sheet6!$A$10</c:f>
              <c:strCache>
                <c:ptCount val="1"/>
                <c:pt idx="0">
                  <c:v>Italian</c:v>
                </c:pt>
              </c:strCache>
            </c:strRef>
          </c:tx>
          <c:spPr>
            <a:ln w="28575" cap="rnd">
              <a:solidFill>
                <a:schemeClr val="accent4">
                  <a:lumMod val="60000"/>
                </a:schemeClr>
              </a:solidFill>
              <a:round/>
            </a:ln>
            <a:effectLst/>
          </c:spPr>
          <c:marker>
            <c:symbol val="none"/>
          </c:marker>
          <c:val>
            <c:numRef>
              <c:f>Sheet6!$B$10:$AG$10</c:f>
              <c:numCache>
                <c:formatCode>General</c:formatCode>
                <c:ptCount val="32"/>
                <c:pt idx="0">
                  <c:v>1</c:v>
                </c:pt>
                <c:pt idx="1">
                  <c:v>0.61786548019999998</c:v>
                </c:pt>
                <c:pt idx="2">
                  <c:v>0.47521256319999999</c:v>
                </c:pt>
                <c:pt idx="3">
                  <c:v>0.3712520346</c:v>
                </c:pt>
                <c:pt idx="4">
                  <c:v>0.2936289943</c:v>
                </c:pt>
                <c:pt idx="5">
                  <c:v>0.23400154200000001</c:v>
                </c:pt>
                <c:pt idx="6">
                  <c:v>0.18793101600000001</c:v>
                </c:pt>
                <c:pt idx="7">
                  <c:v>0.1527349439</c:v>
                </c:pt>
                <c:pt idx="8">
                  <c:v>0.12592896000000001</c:v>
                </c:pt>
                <c:pt idx="9">
                  <c:v>0.1051384605</c:v>
                </c:pt>
                <c:pt idx="10">
                  <c:v>8.866882978E-2</c:v>
                </c:pt>
                <c:pt idx="11">
                  <c:v>7.5331427229999998E-2</c:v>
                </c:pt>
                <c:pt idx="12">
                  <c:v>6.4135719179999995E-2</c:v>
                </c:pt>
                <c:pt idx="13">
                  <c:v>5.4648012510000003E-2</c:v>
                </c:pt>
                <c:pt idx="14">
                  <c:v>4.6496187780000003E-2</c:v>
                </c:pt>
                <c:pt idx="15">
                  <c:v>3.9538357750000003E-2</c:v>
                </c:pt>
                <c:pt idx="16">
                  <c:v>3.3637989379999997E-2</c:v>
                </c:pt>
                <c:pt idx="17">
                  <c:v>2.8562173390000001E-2</c:v>
                </c:pt>
                <c:pt idx="18">
                  <c:v>2.4078000509999999E-2</c:v>
                </c:pt>
                <c:pt idx="19">
                  <c:v>2.034609783E-2</c:v>
                </c:pt>
                <c:pt idx="20">
                  <c:v>1.706662812E-2</c:v>
                </c:pt>
                <c:pt idx="21">
                  <c:v>1.434132185E-2</c:v>
                </c:pt>
                <c:pt idx="22">
                  <c:v>1.2108605329999999E-2</c:v>
                </c:pt>
                <c:pt idx="23">
                  <c:v>1.0207851449999999E-2</c:v>
                </c:pt>
                <c:pt idx="24">
                  <c:v>8.6096119249999999E-3</c:v>
                </c:pt>
                <c:pt idx="25">
                  <c:v>7.1987706669999997E-3</c:v>
                </c:pt>
                <c:pt idx="26">
                  <c:v>6.0261929240000003E-3</c:v>
                </c:pt>
                <c:pt idx="27">
                  <c:v>4.9740854960000002E-3</c:v>
                </c:pt>
                <c:pt idx="28">
                  <c:v>4.0933136300000004E-3</c:v>
                </c:pt>
                <c:pt idx="29">
                  <c:v>3.365137497E-3</c:v>
                </c:pt>
                <c:pt idx="30">
                  <c:v>2.8056198059999999E-3</c:v>
                </c:pt>
                <c:pt idx="31">
                  <c:v>2.3317698959999999E-3</c:v>
                </c:pt>
              </c:numCache>
            </c:numRef>
          </c:val>
          <c:smooth val="0"/>
          <c:extLst>
            <c:ext xmlns:c16="http://schemas.microsoft.com/office/drawing/2014/chart" uri="{C3380CC4-5D6E-409C-BE32-E72D297353CC}">
              <c16:uniqueId val="{00000009-7497-4CBB-BF51-C45C889EC741}"/>
            </c:ext>
          </c:extLst>
        </c:ser>
        <c:ser>
          <c:idx val="10"/>
          <c:order val="10"/>
          <c:tx>
            <c:strRef>
              <c:f>Sheet6!$A$11</c:f>
              <c:strCache>
                <c:ptCount val="1"/>
                <c:pt idx="0">
                  <c:v>Babylonian</c:v>
                </c:pt>
              </c:strCache>
            </c:strRef>
          </c:tx>
          <c:spPr>
            <a:ln w="28575" cap="rnd">
              <a:solidFill>
                <a:schemeClr val="accent5">
                  <a:lumMod val="60000"/>
                </a:schemeClr>
              </a:solidFill>
              <a:round/>
            </a:ln>
            <a:effectLst/>
          </c:spPr>
          <c:marker>
            <c:symbol val="none"/>
          </c:marker>
          <c:val>
            <c:numRef>
              <c:f>Sheet6!$B$11:$AG$11</c:f>
              <c:numCache>
                <c:formatCode>General</c:formatCode>
                <c:ptCount val="32"/>
                <c:pt idx="0">
                  <c:v>1</c:v>
                </c:pt>
                <c:pt idx="1">
                  <c:v>0.59685281379999999</c:v>
                </c:pt>
                <c:pt idx="2">
                  <c:v>0.44956057849999997</c:v>
                </c:pt>
                <c:pt idx="3">
                  <c:v>0.34774726459999999</c:v>
                </c:pt>
                <c:pt idx="4">
                  <c:v>0.27591506119999998</c:v>
                </c:pt>
                <c:pt idx="5">
                  <c:v>0.2207012334</c:v>
                </c:pt>
                <c:pt idx="6">
                  <c:v>0.18120532750000001</c:v>
                </c:pt>
                <c:pt idx="7">
                  <c:v>0.15024772489999999</c:v>
                </c:pt>
                <c:pt idx="8">
                  <c:v>0.12434466969999999</c:v>
                </c:pt>
                <c:pt idx="9">
                  <c:v>0.103250038</c:v>
                </c:pt>
                <c:pt idx="10">
                  <c:v>8.5889288199999997E-2</c:v>
                </c:pt>
                <c:pt idx="11">
                  <c:v>7.1568070309999995E-2</c:v>
                </c:pt>
                <c:pt idx="12">
                  <c:v>5.9397936560000003E-2</c:v>
                </c:pt>
                <c:pt idx="13">
                  <c:v>4.9254824429999997E-2</c:v>
                </c:pt>
                <c:pt idx="14">
                  <c:v>4.095664215E-2</c:v>
                </c:pt>
                <c:pt idx="15">
                  <c:v>3.3909090179999997E-2</c:v>
                </c:pt>
                <c:pt idx="16">
                  <c:v>2.809415946E-2</c:v>
                </c:pt>
                <c:pt idx="17">
                  <c:v>2.32136997E-2</c:v>
                </c:pt>
                <c:pt idx="18">
                  <c:v>1.900557881E-2</c:v>
                </c:pt>
                <c:pt idx="19">
                  <c:v>1.558785628E-2</c:v>
                </c:pt>
                <c:pt idx="20">
                  <c:v>1.277844033E-2</c:v>
                </c:pt>
                <c:pt idx="21">
                  <c:v>1.0453268450000001E-2</c:v>
                </c:pt>
                <c:pt idx="22">
                  <c:v>8.5282982619999999E-3</c:v>
                </c:pt>
                <c:pt idx="23">
                  <c:v>7.0055307879999997E-3</c:v>
                </c:pt>
                <c:pt idx="24">
                  <c:v>5.7609034949999997E-3</c:v>
                </c:pt>
                <c:pt idx="25">
                  <c:v>4.7704042840000004E-3</c:v>
                </c:pt>
                <c:pt idx="26">
                  <c:v>3.963997855E-3</c:v>
                </c:pt>
                <c:pt idx="27">
                  <c:v>3.2596428600000001E-3</c:v>
                </c:pt>
                <c:pt idx="28">
                  <c:v>2.6873544269999999E-3</c:v>
                </c:pt>
                <c:pt idx="29">
                  <c:v>2.207112385E-3</c:v>
                </c:pt>
                <c:pt idx="30">
                  <c:v>1.8149147170000001E-3</c:v>
                </c:pt>
                <c:pt idx="31">
                  <c:v>1.48875033E-3</c:v>
                </c:pt>
              </c:numCache>
            </c:numRef>
          </c:val>
          <c:smooth val="0"/>
          <c:extLst>
            <c:ext xmlns:c16="http://schemas.microsoft.com/office/drawing/2014/chart" uri="{C3380CC4-5D6E-409C-BE32-E72D297353CC}">
              <c16:uniqueId val="{0000000A-7497-4CBB-BF51-C45C889EC741}"/>
            </c:ext>
          </c:extLst>
        </c:ser>
        <c:ser>
          <c:idx val="11"/>
          <c:order val="11"/>
          <c:tx>
            <c:strRef>
              <c:f>Sheet6!$A$12</c:f>
              <c:strCache>
                <c:ptCount val="1"/>
                <c:pt idx="0">
                  <c:v>Hand</c:v>
                </c:pt>
              </c:strCache>
            </c:strRef>
          </c:tx>
          <c:spPr>
            <a:ln w="28575" cap="rnd">
              <a:solidFill>
                <a:schemeClr val="accent6">
                  <a:lumMod val="60000"/>
                </a:schemeClr>
              </a:solidFill>
              <a:round/>
            </a:ln>
            <a:effectLst/>
          </c:spPr>
          <c:marker>
            <c:symbol val="none"/>
          </c:marker>
          <c:val>
            <c:numRef>
              <c:f>Sheet6!$B$12:$AG$12</c:f>
              <c:numCache>
                <c:formatCode>General</c:formatCode>
                <c:ptCount val="32"/>
                <c:pt idx="0">
                  <c:v>1</c:v>
                </c:pt>
                <c:pt idx="1">
                  <c:v>0.66679039389999994</c:v>
                </c:pt>
                <c:pt idx="2">
                  <c:v>0.4969831945</c:v>
                </c:pt>
                <c:pt idx="3">
                  <c:v>0.37808592470000002</c:v>
                </c:pt>
                <c:pt idx="4">
                  <c:v>0.29267443250000003</c:v>
                </c:pt>
                <c:pt idx="5">
                  <c:v>0.2267553226</c:v>
                </c:pt>
                <c:pt idx="6">
                  <c:v>0.1769711578</c:v>
                </c:pt>
                <c:pt idx="7">
                  <c:v>0.138672239</c:v>
                </c:pt>
                <c:pt idx="8">
                  <c:v>0.1087058133</c:v>
                </c:pt>
                <c:pt idx="9">
                  <c:v>8.4899780960000004E-2</c:v>
                </c:pt>
                <c:pt idx="10">
                  <c:v>6.6337643929999995E-2</c:v>
                </c:pt>
                <c:pt idx="11">
                  <c:v>5.1713392779999999E-2</c:v>
                </c:pt>
                <c:pt idx="12">
                  <c:v>4.044963386E-2</c:v>
                </c:pt>
                <c:pt idx="13">
                  <c:v>3.15779344E-2</c:v>
                </c:pt>
                <c:pt idx="14">
                  <c:v>2.4682815359999999E-2</c:v>
                </c:pt>
                <c:pt idx="15">
                  <c:v>1.9333522740000001E-2</c:v>
                </c:pt>
                <c:pt idx="16">
                  <c:v>1.5187897339999999E-2</c:v>
                </c:pt>
                <c:pt idx="17">
                  <c:v>1.183351511E-2</c:v>
                </c:pt>
                <c:pt idx="18">
                  <c:v>9.2627385569999995E-3</c:v>
                </c:pt>
                <c:pt idx="19">
                  <c:v>7.260190693E-3</c:v>
                </c:pt>
                <c:pt idx="20">
                  <c:v>5.6624293909999998E-3</c:v>
                </c:pt>
                <c:pt idx="21">
                  <c:v>4.4465422060000004E-3</c:v>
                </c:pt>
                <c:pt idx="22">
                  <c:v>3.4674169730000001E-3</c:v>
                </c:pt>
                <c:pt idx="23">
                  <c:v>2.6868662800000002E-3</c:v>
                </c:pt>
                <c:pt idx="24">
                  <c:v>2.109472617E-3</c:v>
                </c:pt>
                <c:pt idx="25">
                  <c:v>1.6222012450000001E-3</c:v>
                </c:pt>
                <c:pt idx="26">
                  <c:v>1.2647670719999999E-3</c:v>
                </c:pt>
                <c:pt idx="27">
                  <c:v>1.0066201699999999E-3</c:v>
                </c:pt>
                <c:pt idx="28">
                  <c:v>7.9429816119999999E-4</c:v>
                </c:pt>
                <c:pt idx="29">
                  <c:v>6.1252608199999995E-4</c:v>
                </c:pt>
                <c:pt idx="30">
                  <c:v>4.8574387549999999E-4</c:v>
                </c:pt>
                <c:pt idx="31">
                  <c:v>3.7118164069999999E-4</c:v>
                </c:pt>
              </c:numCache>
            </c:numRef>
          </c:val>
          <c:smooth val="0"/>
          <c:extLst>
            <c:ext xmlns:c16="http://schemas.microsoft.com/office/drawing/2014/chart" uri="{C3380CC4-5D6E-409C-BE32-E72D297353CC}">
              <c16:uniqueId val="{0000000B-7497-4CBB-BF51-C45C889EC741}"/>
            </c:ext>
          </c:extLst>
        </c:ser>
        <c:ser>
          <c:idx val="12"/>
          <c:order val="12"/>
          <c:tx>
            <c:strRef>
              <c:f>Sheet6!$A$13</c:f>
              <c:strCache>
                <c:ptCount val="1"/>
                <c:pt idx="0">
                  <c:v>Dragon</c:v>
                </c:pt>
              </c:strCache>
            </c:strRef>
          </c:tx>
          <c:spPr>
            <a:ln w="28575" cap="rnd">
              <a:solidFill>
                <a:schemeClr val="accent1">
                  <a:lumMod val="80000"/>
                  <a:lumOff val="20000"/>
                </a:schemeClr>
              </a:solidFill>
              <a:round/>
            </a:ln>
            <a:effectLst/>
          </c:spPr>
          <c:marker>
            <c:symbol val="none"/>
          </c:marker>
          <c:val>
            <c:numRef>
              <c:f>Sheet6!$B$13:$AG$13</c:f>
              <c:numCache>
                <c:formatCode>General</c:formatCode>
                <c:ptCount val="32"/>
                <c:pt idx="0">
                  <c:v>1</c:v>
                </c:pt>
                <c:pt idx="1">
                  <c:v>0.75413574569999997</c:v>
                </c:pt>
                <c:pt idx="2">
                  <c:v>0.5911115039</c:v>
                </c:pt>
                <c:pt idx="3">
                  <c:v>0.47028713220000001</c:v>
                </c:pt>
                <c:pt idx="4">
                  <c:v>0.37542608449999998</c:v>
                </c:pt>
                <c:pt idx="5">
                  <c:v>0.30002662670000002</c:v>
                </c:pt>
                <c:pt idx="6">
                  <c:v>0.23960124229999999</c:v>
                </c:pt>
                <c:pt idx="7">
                  <c:v>0.19136216210000001</c:v>
                </c:pt>
                <c:pt idx="8">
                  <c:v>0.15277181610000001</c:v>
                </c:pt>
                <c:pt idx="9">
                  <c:v>0.1222176824</c:v>
                </c:pt>
                <c:pt idx="10">
                  <c:v>9.7856550969999997E-2</c:v>
                </c:pt>
                <c:pt idx="11">
                  <c:v>7.8366268569999994E-2</c:v>
                </c:pt>
                <c:pt idx="12">
                  <c:v>6.2898683129999994E-2</c:v>
                </c:pt>
                <c:pt idx="13">
                  <c:v>5.0531041909999998E-2</c:v>
                </c:pt>
                <c:pt idx="14">
                  <c:v>4.065391493E-2</c:v>
                </c:pt>
                <c:pt idx="15">
                  <c:v>3.2788710280000001E-2</c:v>
                </c:pt>
                <c:pt idx="16">
                  <c:v>2.6393712430000001E-2</c:v>
                </c:pt>
                <c:pt idx="17">
                  <c:v>2.1403502330000001E-2</c:v>
                </c:pt>
                <c:pt idx="18">
                  <c:v>1.7310795519999998E-2</c:v>
                </c:pt>
                <c:pt idx="19">
                  <c:v>1.408116092E-2</c:v>
                </c:pt>
                <c:pt idx="20">
                  <c:v>1.1467842529999999E-2</c:v>
                </c:pt>
                <c:pt idx="21">
                  <c:v>9.3342637369999999E-3</c:v>
                </c:pt>
                <c:pt idx="22">
                  <c:v>7.602380794E-3</c:v>
                </c:pt>
                <c:pt idx="23">
                  <c:v>6.2572735640000002E-3</c:v>
                </c:pt>
                <c:pt idx="24">
                  <c:v>5.1267866860000002E-3</c:v>
                </c:pt>
                <c:pt idx="25">
                  <c:v>4.2258402900000004E-3</c:v>
                </c:pt>
                <c:pt idx="26">
                  <c:v>3.4832768280000002E-3</c:v>
                </c:pt>
                <c:pt idx="27">
                  <c:v>2.88532387E-3</c:v>
                </c:pt>
                <c:pt idx="28">
                  <c:v>2.4216520949999999E-3</c:v>
                </c:pt>
                <c:pt idx="29">
                  <c:v>2.046353405E-3</c:v>
                </c:pt>
                <c:pt idx="30">
                  <c:v>1.746803075E-3</c:v>
                </c:pt>
                <c:pt idx="31">
                  <c:v>1.4679113880000001E-3</c:v>
                </c:pt>
              </c:numCache>
            </c:numRef>
          </c:val>
          <c:smooth val="0"/>
          <c:extLst>
            <c:ext xmlns:c16="http://schemas.microsoft.com/office/drawing/2014/chart" uri="{C3380CC4-5D6E-409C-BE32-E72D297353CC}">
              <c16:uniqueId val="{0000000C-7497-4CBB-BF51-C45C889EC741}"/>
            </c:ext>
          </c:extLst>
        </c:ser>
        <c:ser>
          <c:idx val="13"/>
          <c:order val="13"/>
          <c:tx>
            <c:strRef>
              <c:f>Sheet6!$A$14</c:f>
              <c:strCache>
                <c:ptCount val="1"/>
                <c:pt idx="0">
                  <c:v>Buddha</c:v>
                </c:pt>
              </c:strCache>
            </c:strRef>
          </c:tx>
          <c:spPr>
            <a:ln w="28575" cap="rnd">
              <a:solidFill>
                <a:schemeClr val="accent2">
                  <a:lumMod val="80000"/>
                  <a:lumOff val="20000"/>
                </a:schemeClr>
              </a:solidFill>
              <a:round/>
            </a:ln>
            <a:effectLst/>
          </c:spPr>
          <c:marker>
            <c:symbol val="none"/>
          </c:marker>
          <c:val>
            <c:numRef>
              <c:f>Sheet6!$B$14:$AG$14</c:f>
              <c:numCache>
                <c:formatCode>General</c:formatCode>
                <c:ptCount val="32"/>
                <c:pt idx="0">
                  <c:v>1</c:v>
                </c:pt>
                <c:pt idx="1">
                  <c:v>0.7560254314</c:v>
                </c:pt>
                <c:pt idx="2">
                  <c:v>0.59610804490000002</c:v>
                </c:pt>
                <c:pt idx="3">
                  <c:v>0.47637736629999999</c:v>
                </c:pt>
                <c:pt idx="4">
                  <c:v>0.3822417823</c:v>
                </c:pt>
                <c:pt idx="5">
                  <c:v>0.30690021090000003</c:v>
                </c:pt>
                <c:pt idx="6">
                  <c:v>0.24640497149999999</c:v>
                </c:pt>
                <c:pt idx="7">
                  <c:v>0.19783185619999999</c:v>
                </c:pt>
                <c:pt idx="8">
                  <c:v>0.15879735980000001</c:v>
                </c:pt>
                <c:pt idx="9">
                  <c:v>0.1276315572</c:v>
                </c:pt>
                <c:pt idx="10">
                  <c:v>0.1025817629</c:v>
                </c:pt>
                <c:pt idx="11">
                  <c:v>8.2664964859999995E-2</c:v>
                </c:pt>
                <c:pt idx="12">
                  <c:v>6.6748262490000002E-2</c:v>
                </c:pt>
                <c:pt idx="13">
                  <c:v>5.3993015009999999E-2</c:v>
                </c:pt>
                <c:pt idx="14">
                  <c:v>4.3686561700000001E-2</c:v>
                </c:pt>
                <c:pt idx="15">
                  <c:v>3.5394869209999999E-2</c:v>
                </c:pt>
                <c:pt idx="16">
                  <c:v>2.879884944E-2</c:v>
                </c:pt>
                <c:pt idx="17">
                  <c:v>2.3446997349999998E-2</c:v>
                </c:pt>
                <c:pt idx="18">
                  <c:v>1.9169193930000002E-2</c:v>
                </c:pt>
                <c:pt idx="19">
                  <c:v>1.57530203E-2</c:v>
                </c:pt>
                <c:pt idx="20">
                  <c:v>1.2936401239999999E-2</c:v>
                </c:pt>
                <c:pt idx="21">
                  <c:v>1.066140432E-2</c:v>
                </c:pt>
                <c:pt idx="22">
                  <c:v>8.8231994509999998E-3</c:v>
                </c:pt>
                <c:pt idx="23">
                  <c:v>7.3353477880000002E-3</c:v>
                </c:pt>
                <c:pt idx="24">
                  <c:v>6.1242843509999997E-3</c:v>
                </c:pt>
                <c:pt idx="25">
                  <c:v>5.0897768590000003E-3</c:v>
                </c:pt>
                <c:pt idx="26">
                  <c:v>4.2750447369999996E-3</c:v>
                </c:pt>
                <c:pt idx="27">
                  <c:v>3.588131762E-3</c:v>
                </c:pt>
                <c:pt idx="28">
                  <c:v>2.9913358849999998E-3</c:v>
                </c:pt>
                <c:pt idx="29">
                  <c:v>2.5030483489999998E-3</c:v>
                </c:pt>
                <c:pt idx="30">
                  <c:v>2.0800497300000002E-3</c:v>
                </c:pt>
                <c:pt idx="31">
                  <c:v>1.751766019E-3</c:v>
                </c:pt>
              </c:numCache>
            </c:numRef>
          </c:val>
          <c:smooth val="0"/>
          <c:extLst>
            <c:ext xmlns:c16="http://schemas.microsoft.com/office/drawing/2014/chart" uri="{C3380CC4-5D6E-409C-BE32-E72D297353CC}">
              <c16:uniqueId val="{0000000D-7497-4CBB-BF51-C45C889EC741}"/>
            </c:ext>
          </c:extLst>
        </c:ser>
        <c:ser>
          <c:idx val="14"/>
          <c:order val="14"/>
          <c:tx>
            <c:strRef>
              <c:f>Sheet6!$A$15</c:f>
              <c:strCache>
                <c:ptCount val="1"/>
                <c:pt idx="0">
                  <c:v>Lion</c:v>
                </c:pt>
              </c:strCache>
            </c:strRef>
          </c:tx>
          <c:spPr>
            <a:ln w="28575" cap="rnd">
              <a:solidFill>
                <a:schemeClr val="accent3">
                  <a:lumMod val="80000"/>
                  <a:lumOff val="20000"/>
                </a:schemeClr>
              </a:solidFill>
              <a:round/>
            </a:ln>
            <a:effectLst/>
          </c:spPr>
          <c:marker>
            <c:symbol val="none"/>
          </c:marker>
          <c:val>
            <c:numRef>
              <c:f>Sheet6!$B$15:$AG$15</c:f>
              <c:numCache>
                <c:formatCode>General</c:formatCode>
                <c:ptCount val="32"/>
                <c:pt idx="0">
                  <c:v>1</c:v>
                </c:pt>
                <c:pt idx="1">
                  <c:v>0.67250479100000005</c:v>
                </c:pt>
                <c:pt idx="2">
                  <c:v>0.5169190065</c:v>
                </c:pt>
                <c:pt idx="3">
                  <c:v>0.41348919670000001</c:v>
                </c:pt>
                <c:pt idx="4">
                  <c:v>0.33472065150000002</c:v>
                </c:pt>
                <c:pt idx="5">
                  <c:v>0.27226826529999998</c:v>
                </c:pt>
                <c:pt idx="6">
                  <c:v>0.2226016082</c:v>
                </c:pt>
                <c:pt idx="7">
                  <c:v>0.1827706549</c:v>
                </c:pt>
                <c:pt idx="8">
                  <c:v>0.15068819380000001</c:v>
                </c:pt>
                <c:pt idx="9">
                  <c:v>0.1245992965</c:v>
                </c:pt>
                <c:pt idx="10">
                  <c:v>0.10340736659999999</c:v>
                </c:pt>
                <c:pt idx="11">
                  <c:v>8.6108073669999993E-2</c:v>
                </c:pt>
                <c:pt idx="12">
                  <c:v>7.1836733680000001E-2</c:v>
                </c:pt>
                <c:pt idx="13">
                  <c:v>6.0208696220000003E-2</c:v>
                </c:pt>
                <c:pt idx="14">
                  <c:v>5.0667870279999999E-2</c:v>
                </c:pt>
                <c:pt idx="15">
                  <c:v>4.2819630759999998E-2</c:v>
                </c:pt>
                <c:pt idx="16">
                  <c:v>3.6240051769999997E-2</c:v>
                </c:pt>
                <c:pt idx="17">
                  <c:v>3.085743996E-2</c:v>
                </c:pt>
                <c:pt idx="18">
                  <c:v>2.633577174E-2</c:v>
                </c:pt>
                <c:pt idx="19">
                  <c:v>2.2546622499999999E-2</c:v>
                </c:pt>
                <c:pt idx="20">
                  <c:v>1.940832416E-2</c:v>
                </c:pt>
                <c:pt idx="21">
                  <c:v>1.6779360300000001E-2</c:v>
                </c:pt>
                <c:pt idx="22">
                  <c:v>1.452257842E-2</c:v>
                </c:pt>
                <c:pt idx="23">
                  <c:v>1.2577506739999999E-2</c:v>
                </c:pt>
                <c:pt idx="24">
                  <c:v>1.093853449E-2</c:v>
                </c:pt>
                <c:pt idx="25">
                  <c:v>9.5744906339999998E-3</c:v>
                </c:pt>
                <c:pt idx="26">
                  <c:v>8.3669253030000008E-3</c:v>
                </c:pt>
                <c:pt idx="27">
                  <c:v>7.3021232450000001E-3</c:v>
                </c:pt>
                <c:pt idx="28">
                  <c:v>6.3526539629999998E-3</c:v>
                </c:pt>
                <c:pt idx="29">
                  <c:v>5.540337171E-3</c:v>
                </c:pt>
                <c:pt idx="30">
                  <c:v>4.8209100189999998E-3</c:v>
                </c:pt>
                <c:pt idx="31">
                  <c:v>4.1812806799999998E-3</c:v>
                </c:pt>
              </c:numCache>
            </c:numRef>
          </c:val>
          <c:smooth val="0"/>
          <c:extLst>
            <c:ext xmlns:c16="http://schemas.microsoft.com/office/drawing/2014/chart" uri="{C3380CC4-5D6E-409C-BE32-E72D297353CC}">
              <c16:uniqueId val="{0000000E-7497-4CBB-BF51-C45C889EC741}"/>
            </c:ext>
          </c:extLst>
        </c:ser>
        <c:dLbls>
          <c:showLegendKey val="0"/>
          <c:showVal val="0"/>
          <c:showCatName val="0"/>
          <c:showSerName val="0"/>
          <c:showPercent val="0"/>
          <c:showBubbleSize val="0"/>
        </c:dLbls>
        <c:smooth val="0"/>
        <c:axId val="1061330879"/>
        <c:axId val="719222783"/>
      </c:lineChart>
      <c:catAx>
        <c:axId val="10613308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222783"/>
        <c:crosses val="autoZero"/>
        <c:auto val="1"/>
        <c:lblAlgn val="ctr"/>
        <c:lblOffset val="100"/>
        <c:noMultiLvlLbl val="0"/>
      </c:catAx>
      <c:valAx>
        <c:axId val="719222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3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Sheet5!$T$22</c:f>
              <c:strCache>
                <c:ptCount val="1"/>
                <c:pt idx="0">
                  <c:v>GPU LBVH</c:v>
                </c:pt>
              </c:strCache>
            </c:strRef>
          </c:tx>
          <c:spPr>
            <a:ln w="19050">
              <a:noFill/>
            </a:ln>
          </c:spPr>
          <c:marker>
            <c:symbol val="square"/>
            <c:size val="10"/>
            <c:spPr>
              <a:solidFill>
                <a:schemeClr val="accent1"/>
              </a:solidFill>
              <a:ln w="9525">
                <a:solidFill>
                  <a:schemeClr val="tx1"/>
                </a:solidFill>
              </a:ln>
              <a:effectLst/>
            </c:spPr>
          </c:marker>
          <c:xVal>
            <c:numRef>
              <c:f>Sheet5!$T$47:$T$60</c:f>
              <c:numCache>
                <c:formatCode>General</c:formatCode>
                <c:ptCount val="14"/>
                <c:pt idx="0">
                  <c:v>2.2021851629999998</c:v>
                </c:pt>
                <c:pt idx="1">
                  <c:v>2.3670296999999998</c:v>
                </c:pt>
                <c:pt idx="2">
                  <c:v>2.3966605689999998</c:v>
                </c:pt>
                <c:pt idx="3">
                  <c:v>2.5756037649999999</c:v>
                </c:pt>
                <c:pt idx="4">
                  <c:v>2.6203757670000001</c:v>
                </c:pt>
                <c:pt idx="5">
                  <c:v>2.8219955950000002</c:v>
                </c:pt>
                <c:pt idx="6">
                  <c:v>2.979381981</c:v>
                </c:pt>
                <c:pt idx="7">
                  <c:v>2.8880011919999999</c:v>
                </c:pt>
                <c:pt idx="8">
                  <c:v>2.9469348640000002</c:v>
                </c:pt>
                <c:pt idx="9">
                  <c:v>3.0359623529999999</c:v>
                </c:pt>
                <c:pt idx="10">
                  <c:v>3.0696179520000002</c:v>
                </c:pt>
                <c:pt idx="11">
                  <c:v>3.0334662130000001</c:v>
                </c:pt>
                <c:pt idx="12">
                  <c:v>3.0724224250000001</c:v>
                </c:pt>
                <c:pt idx="13">
                  <c:v>3.2144137850000001</c:v>
                </c:pt>
              </c:numCache>
            </c:numRef>
          </c:xVal>
          <c:yVal>
            <c:numRef>
              <c:f>Sheet5!$U$47:$U$60</c:f>
              <c:numCache>
                <c:formatCode>General</c:formatCode>
                <c:ptCount val="14"/>
                <c:pt idx="0">
                  <c:v>1.7113402061855669</c:v>
                </c:pt>
                <c:pt idx="1">
                  <c:v>1.1028791765765764</c:v>
                </c:pt>
                <c:pt idx="2">
                  <c:v>1.2349579495412843</c:v>
                </c:pt>
                <c:pt idx="3">
                  <c:v>1.135631624074074</c:v>
                </c:pt>
                <c:pt idx="4">
                  <c:v>1.2526151223300972</c:v>
                </c:pt>
                <c:pt idx="5">
                  <c:v>1.1723382944954126</c:v>
                </c:pt>
                <c:pt idx="6">
                  <c:v>1.6072343021276596</c:v>
                </c:pt>
                <c:pt idx="7">
                  <c:v>1.9139178941860466</c:v>
                </c:pt>
                <c:pt idx="8">
                  <c:v>1.4047122869158877</c:v>
                </c:pt>
                <c:pt idx="9">
                  <c:v>2.2034957505154642</c:v>
                </c:pt>
                <c:pt idx="10">
                  <c:v>2.0991759777777781</c:v>
                </c:pt>
                <c:pt idx="11">
                  <c:v>1.1571465178571427</c:v>
                </c:pt>
                <c:pt idx="12">
                  <c:v>1.215496169642857</c:v>
                </c:pt>
                <c:pt idx="13">
                  <c:v>1.2003842981981983</c:v>
                </c:pt>
              </c:numCache>
            </c:numRef>
          </c:yVal>
          <c:smooth val="0"/>
          <c:extLst>
            <c:ext xmlns:c16="http://schemas.microsoft.com/office/drawing/2014/chart" uri="{C3380CC4-5D6E-409C-BE32-E72D297353CC}">
              <c16:uniqueId val="{00000000-2EB7-407E-97FF-C9C44D8D326F}"/>
            </c:ext>
          </c:extLst>
        </c:ser>
        <c:ser>
          <c:idx val="1"/>
          <c:order val="1"/>
          <c:tx>
            <c:strRef>
              <c:f>Sheet5!$V$22</c:f>
              <c:strCache>
                <c:ptCount val="1"/>
                <c:pt idx="0">
                  <c:v>GPU PLOC</c:v>
                </c:pt>
              </c:strCache>
            </c:strRef>
          </c:tx>
          <c:spPr>
            <a:ln w="19050">
              <a:noFill/>
            </a:ln>
          </c:spPr>
          <c:marker>
            <c:symbol val="square"/>
            <c:size val="10"/>
            <c:spPr>
              <a:solidFill>
                <a:schemeClr val="accent2"/>
              </a:solidFill>
              <a:ln w="9525">
                <a:solidFill>
                  <a:schemeClr val="tx1"/>
                </a:solidFill>
              </a:ln>
              <a:effectLst/>
            </c:spPr>
          </c:marker>
          <c:xVal>
            <c:numRef>
              <c:f>Sheet5!$V$47:$V$60</c:f>
              <c:numCache>
                <c:formatCode>General</c:formatCode>
                <c:ptCount val="14"/>
                <c:pt idx="0">
                  <c:v>4.9347939470000002</c:v>
                </c:pt>
                <c:pt idx="1">
                  <c:v>5.7139218639999996</c:v>
                </c:pt>
                <c:pt idx="2">
                  <c:v>6.0534953810000003</c:v>
                </c:pt>
                <c:pt idx="3">
                  <c:v>7.4111424709999998</c:v>
                </c:pt>
                <c:pt idx="4">
                  <c:v>7.910537905</c:v>
                </c:pt>
                <c:pt idx="5">
                  <c:v>7.6893694310000003</c:v>
                </c:pt>
                <c:pt idx="6">
                  <c:v>7.6091906099999997</c:v>
                </c:pt>
                <c:pt idx="7">
                  <c:v>8.8740996919999997</c:v>
                </c:pt>
                <c:pt idx="8">
                  <c:v>8.7266134270000002</c:v>
                </c:pt>
                <c:pt idx="9">
                  <c:v>8.8249854120000002</c:v>
                </c:pt>
                <c:pt idx="10">
                  <c:v>8.7252201389999993</c:v>
                </c:pt>
                <c:pt idx="11">
                  <c:v>10.83774337</c:v>
                </c:pt>
                <c:pt idx="12">
                  <c:v>10.61660878</c:v>
                </c:pt>
                <c:pt idx="13">
                  <c:v>9.9972700400000001</c:v>
                </c:pt>
              </c:numCache>
            </c:numRef>
          </c:xVal>
          <c:yVal>
            <c:numRef>
              <c:f>Sheet5!$W$47:$W$60</c:f>
              <c:numCache>
                <c:formatCode>General</c:formatCode>
                <c:ptCount val="14"/>
                <c:pt idx="0">
                  <c:v>1</c:v>
                </c:pt>
                <c:pt idx="1">
                  <c:v>1.0090090090090089</c:v>
                </c:pt>
                <c:pt idx="2">
                  <c:v>1.0183486238532111</c:v>
                </c:pt>
                <c:pt idx="3">
                  <c:v>1.0092592592592593</c:v>
                </c:pt>
                <c:pt idx="4">
                  <c:v>1</c:v>
                </c:pt>
                <c:pt idx="5">
                  <c:v>1.0183486238532111</c:v>
                </c:pt>
                <c:pt idx="6">
                  <c:v>1.0106382978723405</c:v>
                </c:pt>
                <c:pt idx="7">
                  <c:v>1.0116279069767442</c:v>
                </c:pt>
                <c:pt idx="8">
                  <c:v>1</c:v>
                </c:pt>
                <c:pt idx="9">
                  <c:v>1</c:v>
                </c:pt>
                <c:pt idx="10">
                  <c:v>0.98989898989898994</c:v>
                </c:pt>
                <c:pt idx="11">
                  <c:v>1.0178571428571426</c:v>
                </c:pt>
                <c:pt idx="12">
                  <c:v>1</c:v>
                </c:pt>
                <c:pt idx="13">
                  <c:v>1</c:v>
                </c:pt>
              </c:numCache>
            </c:numRef>
          </c:yVal>
          <c:smooth val="0"/>
          <c:extLst>
            <c:ext xmlns:c16="http://schemas.microsoft.com/office/drawing/2014/chart" uri="{C3380CC4-5D6E-409C-BE32-E72D297353CC}">
              <c16:uniqueId val="{00000001-2EB7-407E-97FF-C9C44D8D326F}"/>
            </c:ext>
          </c:extLst>
        </c:ser>
        <c:ser>
          <c:idx val="2"/>
          <c:order val="2"/>
          <c:tx>
            <c:strRef>
              <c:f>Sheet5!$X$45</c:f>
              <c:strCache>
                <c:ptCount val="1"/>
                <c:pt idx="0">
                  <c:v>HW LBVH+SAH</c:v>
                </c:pt>
              </c:strCache>
            </c:strRef>
          </c:tx>
          <c:spPr>
            <a:ln w="19050">
              <a:noFill/>
            </a:ln>
          </c:spPr>
          <c:marker>
            <c:symbol val="circle"/>
            <c:size val="10"/>
            <c:spPr>
              <a:solidFill>
                <a:schemeClr val="accent3"/>
              </a:solidFill>
              <a:ln w="9525">
                <a:solidFill>
                  <a:schemeClr val="tx1"/>
                </a:solidFill>
              </a:ln>
              <a:effectLst/>
            </c:spPr>
          </c:marker>
          <c:xVal>
            <c:numRef>
              <c:f>Sheet5!$X$47:$X$60</c:f>
              <c:numCache>
                <c:formatCode>General</c:formatCode>
                <c:ptCount val="14"/>
                <c:pt idx="0">
                  <c:v>1.1096510239999999</c:v>
                </c:pt>
                <c:pt idx="1">
                  <c:v>1.0479712969999999</c:v>
                </c:pt>
                <c:pt idx="2">
                  <c:v>1.0851927379999999</c:v>
                </c:pt>
                <c:pt idx="3">
                  <c:v>0.79124379820000001</c:v>
                </c:pt>
                <c:pt idx="4">
                  <c:v>0.96090271689999995</c:v>
                </c:pt>
                <c:pt idx="5">
                  <c:v>0.83888704960000005</c:v>
                </c:pt>
                <c:pt idx="6">
                  <c:v>0.77207044250000001</c:v>
                </c:pt>
                <c:pt idx="7">
                  <c:v>0.89700967949999999</c:v>
                </c:pt>
                <c:pt idx="8">
                  <c:v>0.83478108839999998</c:v>
                </c:pt>
                <c:pt idx="9">
                  <c:v>0.85325552940000005</c:v>
                </c:pt>
                <c:pt idx="10">
                  <c:v>0.85442976849999996</c:v>
                </c:pt>
                <c:pt idx="11">
                  <c:v>0.84079686840000001</c:v>
                </c:pt>
                <c:pt idx="12">
                  <c:v>0.82571878399999998</c:v>
                </c:pt>
                <c:pt idx="13">
                  <c:v>0.81848840040000004</c:v>
                </c:pt>
              </c:numCache>
            </c:numRef>
          </c:xVal>
          <c:yVal>
            <c:numRef>
              <c:f>Sheet5!$Y$47:$Y$60</c:f>
              <c:numCache>
                <c:formatCode>General</c:formatCode>
                <c:ptCount val="14"/>
                <c:pt idx="0">
                  <c:v>1.1752577319587627</c:v>
                </c:pt>
                <c:pt idx="1">
                  <c:v>1.0450450450450448</c:v>
                </c:pt>
                <c:pt idx="2">
                  <c:v>1.0550458715596329</c:v>
                </c:pt>
                <c:pt idx="3">
                  <c:v>1.037037037037037</c:v>
                </c:pt>
                <c:pt idx="4">
                  <c:v>1.0194174757281553</c:v>
                </c:pt>
                <c:pt idx="5">
                  <c:v>1.0642201834862384</c:v>
                </c:pt>
                <c:pt idx="6">
                  <c:v>1.074468085106383</c:v>
                </c:pt>
                <c:pt idx="7">
                  <c:v>1.1976744186046513</c:v>
                </c:pt>
                <c:pt idx="8">
                  <c:v>1.1028037383177569</c:v>
                </c:pt>
                <c:pt idx="9">
                  <c:v>1.268041237113402</c:v>
                </c:pt>
                <c:pt idx="10">
                  <c:v>1.303030303030303</c:v>
                </c:pt>
                <c:pt idx="11">
                  <c:v>1.107142857142857</c:v>
                </c:pt>
                <c:pt idx="12">
                  <c:v>1.0982142857142856</c:v>
                </c:pt>
                <c:pt idx="13">
                  <c:v>1.117117117117117</c:v>
                </c:pt>
              </c:numCache>
            </c:numRef>
          </c:yVal>
          <c:smooth val="0"/>
          <c:extLst>
            <c:ext xmlns:c16="http://schemas.microsoft.com/office/drawing/2014/chart" uri="{C3380CC4-5D6E-409C-BE32-E72D297353CC}">
              <c16:uniqueId val="{00000002-2EB7-407E-97FF-C9C44D8D326F}"/>
            </c:ext>
          </c:extLst>
        </c:ser>
        <c:ser>
          <c:idx val="3"/>
          <c:order val="3"/>
          <c:tx>
            <c:strRef>
              <c:f>Sheet5!$Z$22</c:f>
              <c:strCache>
                <c:ptCount val="1"/>
                <c:pt idx="0">
                  <c:v>HW SAH</c:v>
                </c:pt>
              </c:strCache>
            </c:strRef>
          </c:tx>
          <c:spPr>
            <a:ln w="19050">
              <a:noFill/>
            </a:ln>
          </c:spPr>
          <c:marker>
            <c:symbol val="circle"/>
            <c:size val="10"/>
            <c:spPr>
              <a:solidFill>
                <a:schemeClr val="accent4"/>
              </a:solidFill>
              <a:ln w="9525">
                <a:solidFill>
                  <a:schemeClr val="tx1"/>
                </a:solidFill>
              </a:ln>
              <a:effectLst/>
            </c:spPr>
          </c:marker>
          <c:xVal>
            <c:numRef>
              <c:f>Sheet5!$Z$47:$Z$60</c:f>
              <c:numCache>
                <c:formatCode>General</c:formatCode>
                <c:ptCount val="14"/>
                <c:pt idx="0">
                  <c:v>1.9429408939999999</c:v>
                </c:pt>
                <c:pt idx="1">
                  <c:v>1.9811041039999999</c:v>
                </c:pt>
                <c:pt idx="2">
                  <c:v>2.0112776409999999</c:v>
                </c:pt>
                <c:pt idx="3">
                  <c:v>3.0920577979999999</c:v>
                </c:pt>
                <c:pt idx="4">
                  <c:v>2.4687067269999998</c:v>
                </c:pt>
                <c:pt idx="5">
                  <c:v>3.4051287239999999</c:v>
                </c:pt>
                <c:pt idx="6">
                  <c:v>3.4393250900000001</c:v>
                </c:pt>
                <c:pt idx="7">
                  <c:v>2.7950734179999999</c:v>
                </c:pt>
                <c:pt idx="8">
                  <c:v>2.9726836649999999</c:v>
                </c:pt>
                <c:pt idx="9">
                  <c:v>3.3771067060000002</c:v>
                </c:pt>
                <c:pt idx="10">
                  <c:v>3.1619288810000001</c:v>
                </c:pt>
                <c:pt idx="11">
                  <c:v>3.1920831359999999</c:v>
                </c:pt>
                <c:pt idx="12">
                  <c:v>3.3144740600000002</c:v>
                </c:pt>
                <c:pt idx="13">
                  <c:v>3.7638298579999998</c:v>
                </c:pt>
              </c:numCache>
            </c:numRef>
          </c:xVal>
          <c:yVal>
            <c:numRef>
              <c:f>Sheet5!$AA$47:$AA$60</c:f>
              <c:numCache>
                <c:formatCode>General</c:formatCode>
                <c:ptCount val="14"/>
                <c:pt idx="0">
                  <c:v>1.0618556701030928</c:v>
                </c:pt>
                <c:pt idx="1">
                  <c:v>0.93693693693693691</c:v>
                </c:pt>
                <c:pt idx="2">
                  <c:v>0.95412844036697242</c:v>
                </c:pt>
                <c:pt idx="3">
                  <c:v>0.95370370370370372</c:v>
                </c:pt>
                <c:pt idx="4">
                  <c:v>0.99029126213592233</c:v>
                </c:pt>
                <c:pt idx="5">
                  <c:v>0.94495412844036697</c:v>
                </c:pt>
                <c:pt idx="6">
                  <c:v>1.1382978723404256</c:v>
                </c:pt>
                <c:pt idx="7">
                  <c:v>1.2790697674418605</c:v>
                </c:pt>
                <c:pt idx="8">
                  <c:v>0.96261682242990654</c:v>
                </c:pt>
                <c:pt idx="9">
                  <c:v>1.0824742268041239</c:v>
                </c:pt>
                <c:pt idx="10">
                  <c:v>1.0505050505050506</c:v>
                </c:pt>
                <c:pt idx="11">
                  <c:v>0.92857142857142849</c:v>
                </c:pt>
                <c:pt idx="12">
                  <c:v>0.9107142857142857</c:v>
                </c:pt>
                <c:pt idx="13">
                  <c:v>0.91891891891891886</c:v>
                </c:pt>
              </c:numCache>
            </c:numRef>
          </c:yVal>
          <c:smooth val="0"/>
          <c:extLst>
            <c:ext xmlns:c16="http://schemas.microsoft.com/office/drawing/2014/chart" uri="{C3380CC4-5D6E-409C-BE32-E72D297353CC}">
              <c16:uniqueId val="{00000003-2EB7-407E-97FF-C9C44D8D326F}"/>
            </c:ext>
          </c:extLst>
        </c:ser>
        <c:ser>
          <c:idx val="4"/>
          <c:order val="4"/>
          <c:tx>
            <c:strRef>
              <c:f>Sheet5!$AB$22</c:f>
              <c:strCache>
                <c:ptCount val="1"/>
                <c:pt idx="0">
                  <c:v>HW PLOC</c:v>
                </c:pt>
              </c:strCache>
            </c:strRef>
          </c:tx>
          <c:spPr>
            <a:ln w="19050">
              <a:noFill/>
            </a:ln>
          </c:spPr>
          <c:marker>
            <c:symbol val="triangle"/>
            <c:size val="13"/>
            <c:spPr>
              <a:solidFill>
                <a:schemeClr val="accent5"/>
              </a:solidFill>
              <a:ln w="25400">
                <a:solidFill>
                  <a:sysClr val="windowText" lastClr="000000"/>
                </a:solidFill>
              </a:ln>
              <a:effectLst/>
            </c:spPr>
          </c:marker>
          <c:xVal>
            <c:numRef>
              <c:f>Sheet5!$AB$23:$AB$37</c:f>
              <c:numCache>
                <c:formatCode>General</c:formatCode>
                <c:ptCount val="15"/>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xVal>
          <c:yVal>
            <c:numRef>
              <c:f>Sheet5!$AC$23:$AC$37</c:f>
              <c:numCache>
                <c:formatCode>General</c:formatCode>
                <c:ptCount val="15"/>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yVal>
          <c:smooth val="0"/>
          <c:extLst>
            <c:ext xmlns:c16="http://schemas.microsoft.com/office/drawing/2014/chart" uri="{C3380CC4-5D6E-409C-BE32-E72D297353CC}">
              <c16:uniqueId val="{00000004-2EB7-407E-97FF-C9C44D8D326F}"/>
            </c:ext>
          </c:extLst>
        </c:ser>
        <c:dLbls>
          <c:showLegendKey val="0"/>
          <c:showVal val="0"/>
          <c:showCatName val="0"/>
          <c:showSerName val="0"/>
          <c:showPercent val="0"/>
          <c:showBubbleSize val="0"/>
        </c:dLbls>
        <c:axId val="719163615"/>
        <c:axId val="1055071327"/>
      </c:scatterChart>
      <c:valAx>
        <c:axId val="719163615"/>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a:lstStyle/>
              <a:p>
                <a:pPr>
                  <a:defRPr sz="2000"/>
                </a:pPr>
                <a:r>
                  <a:rPr lang="en-US" sz="2000"/>
                  <a:t>Memory</a:t>
                </a:r>
                <a:r>
                  <a:rPr lang="en-US" sz="2000" baseline="0"/>
                  <a:t> bandwidth (Normalized to HW PLOC)</a:t>
                </a:r>
                <a:endParaRPr lang="en-US" sz="200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071327"/>
        <c:crosses val="autoZero"/>
        <c:crossBetween val="midCat"/>
      </c:valAx>
      <c:valAx>
        <c:axId val="1055071327"/>
        <c:scaling>
          <c:orientation val="minMax"/>
          <c:max val="2.2999999999999998"/>
          <c:min val="0.9"/>
        </c:scaling>
        <c:delete val="0"/>
        <c:axPos val="l"/>
        <c:majorGridlines>
          <c:spPr>
            <a:ln w="9525" cap="flat" cmpd="sng" algn="ctr">
              <a:solidFill>
                <a:schemeClr val="tx1">
                  <a:lumMod val="15000"/>
                  <a:lumOff val="85000"/>
                </a:schemeClr>
              </a:solidFill>
              <a:round/>
            </a:ln>
            <a:effectLst/>
          </c:spPr>
        </c:majorGridlines>
        <c:title>
          <c:tx>
            <c:rich>
              <a:bodyPr/>
              <a:lstStyle/>
              <a:p>
                <a:pPr>
                  <a:defRPr sz="2000"/>
                </a:pPr>
                <a:r>
                  <a:rPr lang="en-US" sz="2000" dirty="0"/>
                  <a:t>SAH</a:t>
                </a:r>
                <a:r>
                  <a:rPr lang="en-US" sz="2000" baseline="0" dirty="0"/>
                  <a:t> cost </a:t>
                </a:r>
                <a:r>
                  <a:rPr lang="en-US" sz="2000" dirty="0"/>
                  <a:t>(Norm. to HW PLOC)</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63615"/>
        <c:crosses val="autoZero"/>
        <c:crossBetween val="midCat"/>
      </c:valAx>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Sheet5!$T$1</c:f>
              <c:strCache>
                <c:ptCount val="1"/>
                <c:pt idx="0">
                  <c:v>GPU LBVH</c:v>
                </c:pt>
              </c:strCache>
            </c:strRef>
          </c:tx>
          <c:spPr>
            <a:ln w="25400" cap="rnd">
              <a:noFill/>
              <a:round/>
            </a:ln>
            <a:effectLst/>
          </c:spPr>
          <c:marker>
            <c:symbol val="square"/>
            <c:size val="10"/>
            <c:spPr>
              <a:solidFill>
                <a:schemeClr val="accent1"/>
              </a:solidFill>
              <a:ln w="9525">
                <a:solidFill>
                  <a:schemeClr val="tx1"/>
                </a:solidFill>
              </a:ln>
              <a:effectLst/>
            </c:spPr>
          </c:marker>
          <c:xVal>
            <c:numRef>
              <c:f>Sheet5!$T$3:$T$18</c:f>
              <c:numCache>
                <c:formatCode>General</c:formatCode>
                <c:ptCount val="16"/>
                <c:pt idx="1">
                  <c:v>2.564360653</c:v>
                </c:pt>
                <c:pt idx="2">
                  <c:v>0.76632960959999996</c:v>
                </c:pt>
                <c:pt idx="3">
                  <c:v>0.66779782369999996</c:v>
                </c:pt>
                <c:pt idx="4">
                  <c:v>0.61637395120000005</c:v>
                </c:pt>
                <c:pt idx="5">
                  <c:v>0.45555825090000002</c:v>
                </c:pt>
                <c:pt idx="6">
                  <c:v>0.47940465739999999</c:v>
                </c:pt>
                <c:pt idx="7">
                  <c:v>0.44015535519999999</c:v>
                </c:pt>
                <c:pt idx="8">
                  <c:v>0.40277521859999998</c:v>
                </c:pt>
                <c:pt idx="9">
                  <c:v>0.4388829635</c:v>
                </c:pt>
                <c:pt idx="10">
                  <c:v>0.41951013320000002</c:v>
                </c:pt>
                <c:pt idx="11">
                  <c:v>0.3937909168</c:v>
                </c:pt>
                <c:pt idx="12">
                  <c:v>0.3896227692</c:v>
                </c:pt>
                <c:pt idx="13">
                  <c:v>0.37774032730000001</c:v>
                </c:pt>
                <c:pt idx="14">
                  <c:v>0.36321651100000002</c:v>
                </c:pt>
                <c:pt idx="15">
                  <c:v>0.35184309969999999</c:v>
                </c:pt>
              </c:numCache>
            </c:numRef>
          </c:xVal>
          <c:yVal>
            <c:numRef>
              <c:f>Sheet5!$U$23:$U$37</c:f>
              <c:numCache>
                <c:formatCode>0.00000000000000%</c:formatCode>
                <c:ptCount val="15"/>
                <c:pt idx="1">
                  <c:v>1.7113402061855669</c:v>
                </c:pt>
                <c:pt idx="2">
                  <c:v>1.1028791765765764</c:v>
                </c:pt>
                <c:pt idx="3">
                  <c:v>1.2349579495412843</c:v>
                </c:pt>
                <c:pt idx="4">
                  <c:v>1.135631624074074</c:v>
                </c:pt>
                <c:pt idx="5">
                  <c:v>1.2526151223300972</c:v>
                </c:pt>
                <c:pt idx="6">
                  <c:v>1.1723382944954126</c:v>
                </c:pt>
                <c:pt idx="7">
                  <c:v>1.6072343021276596</c:v>
                </c:pt>
                <c:pt idx="8">
                  <c:v>1.9139178941860466</c:v>
                </c:pt>
                <c:pt idx="9">
                  <c:v>1.4047122869158877</c:v>
                </c:pt>
                <c:pt idx="10">
                  <c:v>2.2034957505154642</c:v>
                </c:pt>
                <c:pt idx="11">
                  <c:v>2.0991759777777781</c:v>
                </c:pt>
                <c:pt idx="12">
                  <c:v>1.1571465178571427</c:v>
                </c:pt>
                <c:pt idx="13">
                  <c:v>1.215496169642857</c:v>
                </c:pt>
                <c:pt idx="14">
                  <c:v>1.2003842981981983</c:v>
                </c:pt>
              </c:numCache>
            </c:numRef>
          </c:yVal>
          <c:smooth val="0"/>
          <c:extLst>
            <c:ext xmlns:c16="http://schemas.microsoft.com/office/drawing/2014/chart" uri="{C3380CC4-5D6E-409C-BE32-E72D297353CC}">
              <c16:uniqueId val="{00000000-3DD4-4279-A999-2DD9836E0718}"/>
            </c:ext>
          </c:extLst>
        </c:ser>
        <c:ser>
          <c:idx val="2"/>
          <c:order val="1"/>
          <c:tx>
            <c:strRef>
              <c:f>Sheet5!$W$1</c:f>
              <c:strCache>
                <c:ptCount val="1"/>
                <c:pt idx="0">
                  <c:v>GPU PLOC</c:v>
                </c:pt>
              </c:strCache>
            </c:strRef>
          </c:tx>
          <c:spPr>
            <a:ln w="25400" cap="rnd">
              <a:noFill/>
              <a:round/>
            </a:ln>
            <a:effectLst/>
          </c:spPr>
          <c:marker>
            <c:symbol val="square"/>
            <c:size val="10"/>
            <c:spPr>
              <a:solidFill>
                <a:schemeClr val="accent2"/>
              </a:solidFill>
              <a:ln w="9525">
                <a:solidFill>
                  <a:schemeClr val="tx1"/>
                </a:solidFill>
              </a:ln>
              <a:effectLst/>
            </c:spPr>
          </c:marker>
          <c:xVal>
            <c:numRef>
              <c:f>Sheet5!$W$3:$W$18</c:f>
              <c:numCache>
                <c:formatCode>General</c:formatCode>
                <c:ptCount val="16"/>
                <c:pt idx="1">
                  <c:v>38.30531311</c:v>
                </c:pt>
                <c:pt idx="2">
                  <c:v>7.2793263589999997</c:v>
                </c:pt>
                <c:pt idx="3">
                  <c:v>7.2165377599999996</c:v>
                </c:pt>
                <c:pt idx="4">
                  <c:v>6.0033367899999996</c:v>
                </c:pt>
                <c:pt idx="5">
                  <c:v>5.4878947680000003</c:v>
                </c:pt>
                <c:pt idx="6">
                  <c:v>4.1616092910000004</c:v>
                </c:pt>
                <c:pt idx="7">
                  <c:v>3.8362396599999999</c:v>
                </c:pt>
                <c:pt idx="8">
                  <c:v>3.323128606</c:v>
                </c:pt>
                <c:pt idx="9">
                  <c:v>3.6633746559999998</c:v>
                </c:pt>
                <c:pt idx="10">
                  <c:v>2.8508840040000001</c:v>
                </c:pt>
                <c:pt idx="11">
                  <c:v>2.400596486</c:v>
                </c:pt>
                <c:pt idx="12">
                  <c:v>1.9727088880000001</c:v>
                </c:pt>
                <c:pt idx="13">
                  <c:v>2.278630197</c:v>
                </c:pt>
                <c:pt idx="14">
                  <c:v>1.969054777</c:v>
                </c:pt>
                <c:pt idx="15">
                  <c:v>1.65935385</c:v>
                </c:pt>
              </c:numCache>
            </c:numRef>
          </c:xVal>
          <c:yVal>
            <c:numRef>
              <c:f>Sheet5!$W$23:$W$37</c:f>
              <c:numCache>
                <c:formatCode>0%</c:formatCode>
                <c:ptCount val="15"/>
                <c:pt idx="1">
                  <c:v>1</c:v>
                </c:pt>
                <c:pt idx="2">
                  <c:v>1.0090090090090089</c:v>
                </c:pt>
                <c:pt idx="3">
                  <c:v>1.0183486238532111</c:v>
                </c:pt>
                <c:pt idx="4">
                  <c:v>1.0092592592592593</c:v>
                </c:pt>
                <c:pt idx="5">
                  <c:v>1</c:v>
                </c:pt>
                <c:pt idx="6">
                  <c:v>1.0183486238532111</c:v>
                </c:pt>
                <c:pt idx="7">
                  <c:v>1.0106382978723405</c:v>
                </c:pt>
                <c:pt idx="8">
                  <c:v>1.0116279069767442</c:v>
                </c:pt>
                <c:pt idx="9">
                  <c:v>1</c:v>
                </c:pt>
                <c:pt idx="10">
                  <c:v>1</c:v>
                </c:pt>
                <c:pt idx="11">
                  <c:v>0.98989898989898994</c:v>
                </c:pt>
                <c:pt idx="12">
                  <c:v>1.0178571428571426</c:v>
                </c:pt>
                <c:pt idx="13">
                  <c:v>1</c:v>
                </c:pt>
                <c:pt idx="14">
                  <c:v>1</c:v>
                </c:pt>
              </c:numCache>
            </c:numRef>
          </c:yVal>
          <c:smooth val="0"/>
          <c:extLst>
            <c:ext xmlns:c16="http://schemas.microsoft.com/office/drawing/2014/chart" uri="{C3380CC4-5D6E-409C-BE32-E72D297353CC}">
              <c16:uniqueId val="{00000001-3DD4-4279-A999-2DD9836E0718}"/>
            </c:ext>
          </c:extLst>
        </c:ser>
        <c:ser>
          <c:idx val="1"/>
          <c:order val="2"/>
          <c:tx>
            <c:strRef>
              <c:f>Sheet5!$Z$1</c:f>
              <c:strCache>
                <c:ptCount val="1"/>
                <c:pt idx="0">
                  <c:v>HW LBVH+SAH</c:v>
                </c:pt>
              </c:strCache>
            </c:strRef>
          </c:tx>
          <c:spPr>
            <a:ln w="25400" cap="rnd">
              <a:noFill/>
              <a:round/>
            </a:ln>
            <a:effectLst/>
          </c:spPr>
          <c:marker>
            <c:symbol val="circle"/>
            <c:size val="10"/>
            <c:spPr>
              <a:solidFill>
                <a:sysClr val="window" lastClr="FFFFFF">
                  <a:lumMod val="65000"/>
                </a:sysClr>
              </a:solidFill>
              <a:ln w="9525">
                <a:solidFill>
                  <a:schemeClr val="tx1"/>
                </a:solidFill>
              </a:ln>
              <a:effectLst/>
            </c:spPr>
          </c:marker>
          <c:xVal>
            <c:numRef>
              <c:f>Sheet5!$Z$3:$Z$18</c:f>
              <c:numCache>
                <c:formatCode>General</c:formatCode>
                <c:ptCount val="16"/>
                <c:pt idx="1">
                  <c:v>0.80761152780000001</c:v>
                </c:pt>
                <c:pt idx="2">
                  <c:v>1.009372465</c:v>
                </c:pt>
                <c:pt idx="3">
                  <c:v>0.9844271644</c:v>
                </c:pt>
                <c:pt idx="4">
                  <c:v>1.0007264119999999</c:v>
                </c:pt>
                <c:pt idx="5">
                  <c:v>0.89000927419999998</c:v>
                </c:pt>
                <c:pt idx="6">
                  <c:v>0.96082546069999997</c:v>
                </c:pt>
                <c:pt idx="7">
                  <c:v>0.92038978660000004</c:v>
                </c:pt>
                <c:pt idx="8">
                  <c:v>0.89714311830000004</c:v>
                </c:pt>
                <c:pt idx="9">
                  <c:v>0.95177114159999998</c:v>
                </c:pt>
                <c:pt idx="10">
                  <c:v>0.93717449720000001</c:v>
                </c:pt>
                <c:pt idx="11">
                  <c:v>0.95034443030000004</c:v>
                </c:pt>
                <c:pt idx="12">
                  <c:v>0.93859300050000005</c:v>
                </c:pt>
                <c:pt idx="13">
                  <c:v>0.91300655080000004</c:v>
                </c:pt>
                <c:pt idx="14">
                  <c:v>0.91119337499999997</c:v>
                </c:pt>
                <c:pt idx="15">
                  <c:v>0.92289040690000002</c:v>
                </c:pt>
              </c:numCache>
            </c:numRef>
          </c:xVal>
          <c:yVal>
            <c:numRef>
              <c:f>Sheet5!$Y$23:$Y$37</c:f>
              <c:numCache>
                <c:formatCode>0.00000000000000%</c:formatCode>
                <c:ptCount val="15"/>
                <c:pt idx="1">
                  <c:v>1.1752577319587627</c:v>
                </c:pt>
                <c:pt idx="2">
                  <c:v>1.0450450450450448</c:v>
                </c:pt>
                <c:pt idx="3">
                  <c:v>1.0550458715596329</c:v>
                </c:pt>
                <c:pt idx="4">
                  <c:v>1.037037037037037</c:v>
                </c:pt>
                <c:pt idx="5">
                  <c:v>1.0194174757281553</c:v>
                </c:pt>
                <c:pt idx="6">
                  <c:v>1.0642201834862384</c:v>
                </c:pt>
                <c:pt idx="7">
                  <c:v>1.074468085106383</c:v>
                </c:pt>
                <c:pt idx="8">
                  <c:v>1.1976744186046513</c:v>
                </c:pt>
                <c:pt idx="9">
                  <c:v>1.1028037383177569</c:v>
                </c:pt>
                <c:pt idx="10">
                  <c:v>1.268041237113402</c:v>
                </c:pt>
                <c:pt idx="11">
                  <c:v>1.303030303030303</c:v>
                </c:pt>
                <c:pt idx="12">
                  <c:v>1.107142857142857</c:v>
                </c:pt>
                <c:pt idx="13">
                  <c:v>1.0982142857142856</c:v>
                </c:pt>
                <c:pt idx="14">
                  <c:v>1.117117117117117</c:v>
                </c:pt>
              </c:numCache>
            </c:numRef>
          </c:yVal>
          <c:smooth val="0"/>
          <c:extLst>
            <c:ext xmlns:c16="http://schemas.microsoft.com/office/drawing/2014/chart" uri="{C3380CC4-5D6E-409C-BE32-E72D297353CC}">
              <c16:uniqueId val="{00000002-3DD4-4279-A999-2DD9836E0718}"/>
            </c:ext>
          </c:extLst>
        </c:ser>
        <c:ser>
          <c:idx val="3"/>
          <c:order val="3"/>
          <c:tx>
            <c:strRef>
              <c:f>Sheet5!$Z$22</c:f>
              <c:strCache>
                <c:ptCount val="1"/>
                <c:pt idx="0">
                  <c:v>HW SAH</c:v>
                </c:pt>
              </c:strCache>
            </c:strRef>
          </c:tx>
          <c:spPr>
            <a:ln w="25400" cap="rnd">
              <a:noFill/>
              <a:round/>
            </a:ln>
            <a:effectLst/>
          </c:spPr>
          <c:marker>
            <c:symbol val="circle"/>
            <c:size val="10"/>
            <c:spPr>
              <a:solidFill>
                <a:schemeClr val="accent4"/>
              </a:solidFill>
              <a:ln w="9525">
                <a:solidFill>
                  <a:schemeClr val="tx1"/>
                </a:solidFill>
              </a:ln>
              <a:effectLst/>
            </c:spPr>
          </c:marker>
          <c:xVal>
            <c:numRef>
              <c:f>Sheet5!$AC$3:$AC$18</c:f>
              <c:numCache>
                <c:formatCode>General</c:formatCode>
                <c:ptCount val="16"/>
                <c:pt idx="1">
                  <c:v>9.9069735189999992</c:v>
                </c:pt>
                <c:pt idx="2">
                  <c:v>6.2559561920000002</c:v>
                </c:pt>
                <c:pt idx="8">
                  <c:v>5.2105216539999999</c:v>
                </c:pt>
                <c:pt idx="13">
                  <c:v>5.0211751319999998</c:v>
                </c:pt>
              </c:numCache>
            </c:numRef>
          </c:xVal>
          <c:yVal>
            <c:numRef>
              <c:f>Sheet5!$AA$46:$AA$60</c:f>
              <c:numCache>
                <c:formatCode>General</c:formatCode>
                <c:ptCount val="15"/>
                <c:pt idx="1">
                  <c:v>1.0618556701030928</c:v>
                </c:pt>
                <c:pt idx="2">
                  <c:v>0.93693693693693691</c:v>
                </c:pt>
                <c:pt idx="3">
                  <c:v>0.95412844036697242</c:v>
                </c:pt>
                <c:pt idx="4">
                  <c:v>0.95370370370370372</c:v>
                </c:pt>
                <c:pt idx="5">
                  <c:v>0.99029126213592233</c:v>
                </c:pt>
                <c:pt idx="6">
                  <c:v>0.94495412844036697</c:v>
                </c:pt>
                <c:pt idx="7">
                  <c:v>1.1382978723404256</c:v>
                </c:pt>
                <c:pt idx="8">
                  <c:v>1.2790697674418605</c:v>
                </c:pt>
                <c:pt idx="9">
                  <c:v>0.96261682242990654</c:v>
                </c:pt>
                <c:pt idx="10">
                  <c:v>1.0824742268041239</c:v>
                </c:pt>
                <c:pt idx="11">
                  <c:v>1.0505050505050506</c:v>
                </c:pt>
                <c:pt idx="12">
                  <c:v>0.92857142857142849</c:v>
                </c:pt>
                <c:pt idx="13">
                  <c:v>0.9107142857142857</c:v>
                </c:pt>
                <c:pt idx="14">
                  <c:v>0.91891891891891886</c:v>
                </c:pt>
              </c:numCache>
            </c:numRef>
          </c:yVal>
          <c:smooth val="0"/>
          <c:extLst>
            <c:ext xmlns:c16="http://schemas.microsoft.com/office/drawing/2014/chart" uri="{C3380CC4-5D6E-409C-BE32-E72D297353CC}">
              <c16:uniqueId val="{00000003-3DD4-4279-A999-2DD9836E0718}"/>
            </c:ext>
          </c:extLst>
        </c:ser>
        <c:ser>
          <c:idx val="6"/>
          <c:order val="4"/>
          <c:tx>
            <c:strRef>
              <c:f>Sheet5!$AF$1</c:f>
              <c:strCache>
                <c:ptCount val="1"/>
                <c:pt idx="0">
                  <c:v>HW PLOC</c:v>
                </c:pt>
              </c:strCache>
            </c:strRef>
          </c:tx>
          <c:spPr>
            <a:ln w="25400" cap="rnd">
              <a:noFill/>
              <a:round/>
            </a:ln>
            <a:effectLst/>
          </c:spPr>
          <c:marker>
            <c:symbol val="triangle"/>
            <c:size val="13"/>
            <c:spPr>
              <a:solidFill>
                <a:srgbClr val="00B0F0"/>
              </a:solidFill>
              <a:ln w="25400">
                <a:solidFill>
                  <a:schemeClr val="accent1">
                    <a:lumMod val="60000"/>
                  </a:schemeClr>
                </a:solidFill>
              </a:ln>
              <a:effectLst/>
            </c:spPr>
          </c:marker>
          <c:xVal>
            <c:numRef>
              <c:f>Sheet5!$AF$4</c:f>
              <c:numCache>
                <c:formatCode>General</c:formatCode>
                <c:ptCount val="1"/>
                <c:pt idx="0">
                  <c:v>1</c:v>
                </c:pt>
              </c:numCache>
            </c:numRef>
          </c:xVal>
          <c:yVal>
            <c:numRef>
              <c:f>Sheet5!$AF$4</c:f>
              <c:numCache>
                <c:formatCode>General</c:formatCode>
                <c:ptCount val="1"/>
                <c:pt idx="0">
                  <c:v>1</c:v>
                </c:pt>
              </c:numCache>
            </c:numRef>
          </c:yVal>
          <c:smooth val="0"/>
          <c:extLst>
            <c:ext xmlns:c16="http://schemas.microsoft.com/office/drawing/2014/chart" uri="{C3380CC4-5D6E-409C-BE32-E72D297353CC}">
              <c16:uniqueId val="{00000004-3DD4-4279-A999-2DD9836E0718}"/>
            </c:ext>
          </c:extLst>
        </c:ser>
        <c:dLbls>
          <c:showLegendKey val="0"/>
          <c:showVal val="0"/>
          <c:showCatName val="0"/>
          <c:showSerName val="0"/>
          <c:showPercent val="0"/>
          <c:showBubbleSize val="0"/>
        </c:dLbls>
        <c:axId val="842981167"/>
        <c:axId val="836536511"/>
      </c:scatterChart>
      <c:valAx>
        <c:axId val="842981167"/>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dirty="0">
                    <a:solidFill>
                      <a:sysClr val="windowText" lastClr="000000"/>
                    </a:solidFill>
                  </a:rPr>
                  <a:t>Runtime (norm. to</a:t>
                </a:r>
                <a:r>
                  <a:rPr lang="en-US" sz="2000" b="1" baseline="0" dirty="0">
                    <a:solidFill>
                      <a:sysClr val="windowText" lastClr="000000"/>
                    </a:solidFill>
                  </a:rPr>
                  <a:t> HW PLOC)</a:t>
                </a:r>
                <a:endParaRPr lang="en-US" sz="20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536511"/>
        <c:crosses val="autoZero"/>
        <c:crossBetween val="midCat"/>
      </c:valAx>
      <c:valAx>
        <c:axId val="836536511"/>
        <c:scaling>
          <c:orientation val="minMax"/>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i="0" baseline="0">
                    <a:solidFill>
                      <a:sysClr val="windowText" lastClr="000000"/>
                    </a:solidFill>
                    <a:effectLst/>
                  </a:rPr>
                  <a:t>SAH cost (Norm. to HW PLOC)</a:t>
                </a:r>
                <a:endParaRPr lang="en-US" sz="200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9811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Sheet8!$A$6</c:f>
              <c:strCache>
                <c:ptCount val="1"/>
                <c:pt idx="0">
                  <c:v>Logic</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E55-469B-89FE-862497B22CF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Sheet8!$B$5:$D$5</c:f>
              <c:strCache>
                <c:ptCount val="3"/>
                <c:pt idx="0">
                  <c:v>(Doyle, 2013)</c:v>
                </c:pt>
                <c:pt idx="1">
                  <c:v>MergeTree</c:v>
                </c:pt>
                <c:pt idx="2">
                  <c:v>PLOCTree</c:v>
                </c:pt>
              </c:strCache>
            </c:strRef>
          </c:cat>
          <c:val>
            <c:numRef>
              <c:f>Sheet8!$B$6:$D$6</c:f>
              <c:numCache>
                <c:formatCode>General</c:formatCode>
                <c:ptCount val="3"/>
                <c:pt idx="0">
                  <c:v>0</c:v>
                </c:pt>
                <c:pt idx="1">
                  <c:v>0.52606627573046405</c:v>
                </c:pt>
                <c:pt idx="2">
                  <c:v>2.5205455715438494</c:v>
                </c:pt>
              </c:numCache>
            </c:numRef>
          </c:val>
          <c:extLst>
            <c:ext xmlns:c16="http://schemas.microsoft.com/office/drawing/2014/chart" uri="{C3380CC4-5D6E-409C-BE32-E72D297353CC}">
              <c16:uniqueId val="{00000000-8E55-469B-89FE-862497B22CF2}"/>
            </c:ext>
          </c:extLst>
        </c:ser>
        <c:ser>
          <c:idx val="1"/>
          <c:order val="1"/>
          <c:tx>
            <c:strRef>
              <c:f>Sheet8!$A$7</c:f>
              <c:strCache>
                <c:ptCount val="1"/>
                <c:pt idx="0">
                  <c:v>DRAM</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Sheet8!$B$5:$D$5</c:f>
              <c:strCache>
                <c:ptCount val="3"/>
                <c:pt idx="0">
                  <c:v>(Doyle, 2013)</c:v>
                </c:pt>
                <c:pt idx="1">
                  <c:v>MergeTree</c:v>
                </c:pt>
                <c:pt idx="2">
                  <c:v>PLOCTree</c:v>
                </c:pt>
              </c:strCache>
            </c:strRef>
          </c:cat>
          <c:val>
            <c:numRef>
              <c:f>Sheet8!$B$7:$D$7</c:f>
              <c:numCache>
                <c:formatCode>General</c:formatCode>
                <c:ptCount val="3"/>
                <c:pt idx="0">
                  <c:v>26.772139667986927</c:v>
                </c:pt>
                <c:pt idx="1">
                  <c:v>8.7983874143075926</c:v>
                </c:pt>
                <c:pt idx="2">
                  <c:v>9.6705093316915818</c:v>
                </c:pt>
              </c:numCache>
            </c:numRef>
          </c:val>
          <c:extLst>
            <c:ext xmlns:c16="http://schemas.microsoft.com/office/drawing/2014/chart" uri="{C3380CC4-5D6E-409C-BE32-E72D297353CC}">
              <c16:uniqueId val="{00000001-8E55-469B-89FE-862497B22CF2}"/>
            </c:ext>
          </c:extLst>
        </c:ser>
        <c:dLbls>
          <c:showLegendKey val="0"/>
          <c:showVal val="0"/>
          <c:showCatName val="0"/>
          <c:showSerName val="0"/>
          <c:showPercent val="0"/>
          <c:showBubbleSize val="0"/>
        </c:dLbls>
        <c:gapWidth val="150"/>
        <c:overlap val="100"/>
        <c:axId val="41875408"/>
        <c:axId val="42488208"/>
      </c:barChart>
      <c:catAx>
        <c:axId val="4187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88208"/>
        <c:crosses val="autoZero"/>
        <c:auto val="1"/>
        <c:lblAlgn val="ctr"/>
        <c:lblOffset val="100"/>
        <c:noMultiLvlLbl val="0"/>
      </c:catAx>
      <c:valAx>
        <c:axId val="4248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7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Sheet8!$A$2</c:f>
              <c:strCache>
                <c:ptCount val="1"/>
                <c:pt idx="0">
                  <c:v>Area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Sheet8!$B$1:$D$1</c:f>
              <c:strCache>
                <c:ptCount val="3"/>
                <c:pt idx="0">
                  <c:v>(Doyle, 2013)</c:v>
                </c:pt>
                <c:pt idx="1">
                  <c:v>MergeTree</c:v>
                </c:pt>
                <c:pt idx="2">
                  <c:v>PLOCTree</c:v>
                </c:pt>
              </c:strCache>
            </c:strRef>
          </c:cat>
          <c:val>
            <c:numRef>
              <c:f>Sheet8!$B$2:$D$2</c:f>
              <c:numCache>
                <c:formatCode>General</c:formatCode>
                <c:ptCount val="3"/>
                <c:pt idx="0">
                  <c:v>12.76</c:v>
                </c:pt>
                <c:pt idx="1">
                  <c:v>1.77</c:v>
                </c:pt>
                <c:pt idx="2">
                  <c:v>2.4300000000000002</c:v>
                </c:pt>
              </c:numCache>
            </c:numRef>
          </c:val>
          <c:extLst>
            <c:ext xmlns:c16="http://schemas.microsoft.com/office/drawing/2014/chart" uri="{C3380CC4-5D6E-409C-BE32-E72D297353CC}">
              <c16:uniqueId val="{00000000-980B-4289-B409-27F1D5D15555}"/>
            </c:ext>
          </c:extLst>
        </c:ser>
        <c:dLbls>
          <c:showLegendKey val="0"/>
          <c:showVal val="0"/>
          <c:showCatName val="0"/>
          <c:showSerName val="0"/>
          <c:showPercent val="0"/>
          <c:showBubbleSize val="0"/>
        </c:dLbls>
        <c:gapWidth val="219"/>
        <c:overlap val="-27"/>
        <c:axId val="41901008"/>
        <c:axId val="37037344"/>
      </c:barChart>
      <c:catAx>
        <c:axId val="419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37344"/>
        <c:crosses val="autoZero"/>
        <c:auto val="1"/>
        <c:lblAlgn val="ctr"/>
        <c:lblOffset val="100"/>
        <c:noMultiLvlLbl val="0"/>
      </c:catAx>
      <c:valAx>
        <c:axId val="3703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Sheet5!$T$1</c:f>
              <c:strCache>
                <c:ptCount val="1"/>
                <c:pt idx="0">
                  <c:v>GPU LBVH</c:v>
                </c:pt>
              </c:strCache>
            </c:strRef>
          </c:tx>
          <c:spPr>
            <a:ln w="25400" cap="rnd">
              <a:noFill/>
              <a:round/>
            </a:ln>
            <a:effectLst/>
          </c:spPr>
          <c:marker>
            <c:symbol val="square"/>
            <c:size val="10"/>
            <c:spPr>
              <a:solidFill>
                <a:schemeClr val="accent1"/>
              </a:solidFill>
              <a:ln w="9525">
                <a:solidFill>
                  <a:schemeClr val="tx1"/>
                </a:solidFill>
              </a:ln>
              <a:effectLst/>
            </c:spPr>
          </c:marker>
          <c:xVal>
            <c:numRef>
              <c:f>Sheet5!$T$3:$T$18</c:f>
              <c:numCache>
                <c:formatCode>General</c:formatCode>
                <c:ptCount val="16"/>
                <c:pt idx="1">
                  <c:v>2.564360653</c:v>
                </c:pt>
                <c:pt idx="2">
                  <c:v>0.76632960959999996</c:v>
                </c:pt>
                <c:pt idx="3">
                  <c:v>0.66779782369999996</c:v>
                </c:pt>
                <c:pt idx="4">
                  <c:v>0.61637395120000005</c:v>
                </c:pt>
                <c:pt idx="5">
                  <c:v>0.45555825090000002</c:v>
                </c:pt>
                <c:pt idx="6">
                  <c:v>0.47940465739999999</c:v>
                </c:pt>
                <c:pt idx="7">
                  <c:v>0.44015535519999999</c:v>
                </c:pt>
                <c:pt idx="8">
                  <c:v>0.40277521859999998</c:v>
                </c:pt>
                <c:pt idx="9">
                  <c:v>0.4388829635</c:v>
                </c:pt>
                <c:pt idx="10">
                  <c:v>0.41951013320000002</c:v>
                </c:pt>
                <c:pt idx="11">
                  <c:v>0.3937909168</c:v>
                </c:pt>
                <c:pt idx="12">
                  <c:v>0.3896227692</c:v>
                </c:pt>
                <c:pt idx="13">
                  <c:v>0.37774032730000001</c:v>
                </c:pt>
                <c:pt idx="14">
                  <c:v>0.36321651100000002</c:v>
                </c:pt>
                <c:pt idx="15">
                  <c:v>0.35184309969999999</c:v>
                </c:pt>
              </c:numCache>
            </c:numRef>
          </c:xVal>
          <c:yVal>
            <c:numRef>
              <c:f>Sheet5!$U$23:$U$37</c:f>
              <c:numCache>
                <c:formatCode>0.00000000000000%</c:formatCode>
                <c:ptCount val="15"/>
                <c:pt idx="1">
                  <c:v>1.7113402061855669</c:v>
                </c:pt>
                <c:pt idx="2">
                  <c:v>1.1028791765765764</c:v>
                </c:pt>
                <c:pt idx="3">
                  <c:v>1.2349579495412843</c:v>
                </c:pt>
                <c:pt idx="4">
                  <c:v>1.135631624074074</c:v>
                </c:pt>
                <c:pt idx="5">
                  <c:v>1.2526151223300972</c:v>
                </c:pt>
                <c:pt idx="6">
                  <c:v>1.1723382944954126</c:v>
                </c:pt>
                <c:pt idx="7">
                  <c:v>1.6072343021276596</c:v>
                </c:pt>
                <c:pt idx="8">
                  <c:v>1.9139178941860466</c:v>
                </c:pt>
                <c:pt idx="9">
                  <c:v>1.4047122869158877</c:v>
                </c:pt>
                <c:pt idx="10">
                  <c:v>2.2034957505154642</c:v>
                </c:pt>
                <c:pt idx="11">
                  <c:v>2.0991759777777781</c:v>
                </c:pt>
                <c:pt idx="12">
                  <c:v>1.1571465178571427</c:v>
                </c:pt>
                <c:pt idx="13">
                  <c:v>1.215496169642857</c:v>
                </c:pt>
                <c:pt idx="14">
                  <c:v>1.2003842981981983</c:v>
                </c:pt>
              </c:numCache>
            </c:numRef>
          </c:yVal>
          <c:smooth val="0"/>
          <c:extLst>
            <c:ext xmlns:c16="http://schemas.microsoft.com/office/drawing/2014/chart" uri="{C3380CC4-5D6E-409C-BE32-E72D297353CC}">
              <c16:uniqueId val="{00000000-3DD4-4279-A999-2DD9836E0718}"/>
            </c:ext>
          </c:extLst>
        </c:ser>
        <c:ser>
          <c:idx val="2"/>
          <c:order val="1"/>
          <c:tx>
            <c:strRef>
              <c:f>Sheet5!$W$1</c:f>
              <c:strCache>
                <c:ptCount val="1"/>
                <c:pt idx="0">
                  <c:v>GPU PLOC</c:v>
                </c:pt>
              </c:strCache>
            </c:strRef>
          </c:tx>
          <c:spPr>
            <a:ln w="25400" cap="rnd">
              <a:noFill/>
              <a:round/>
            </a:ln>
            <a:effectLst/>
          </c:spPr>
          <c:marker>
            <c:symbol val="square"/>
            <c:size val="10"/>
            <c:spPr>
              <a:solidFill>
                <a:schemeClr val="accent2"/>
              </a:solidFill>
              <a:ln w="9525">
                <a:solidFill>
                  <a:schemeClr val="tx1"/>
                </a:solidFill>
              </a:ln>
              <a:effectLst/>
            </c:spPr>
          </c:marker>
          <c:xVal>
            <c:numRef>
              <c:f>Sheet5!$W$3:$W$18</c:f>
              <c:numCache>
                <c:formatCode>General</c:formatCode>
                <c:ptCount val="16"/>
                <c:pt idx="1">
                  <c:v>38.30531311</c:v>
                </c:pt>
                <c:pt idx="2">
                  <c:v>7.2793263589999997</c:v>
                </c:pt>
                <c:pt idx="3">
                  <c:v>7.2165377599999996</c:v>
                </c:pt>
                <c:pt idx="4">
                  <c:v>6.0033367899999996</c:v>
                </c:pt>
                <c:pt idx="5">
                  <c:v>5.4878947680000003</c:v>
                </c:pt>
                <c:pt idx="6">
                  <c:v>4.1616092910000004</c:v>
                </c:pt>
                <c:pt idx="7">
                  <c:v>3.8362396599999999</c:v>
                </c:pt>
                <c:pt idx="8">
                  <c:v>3.323128606</c:v>
                </c:pt>
                <c:pt idx="9">
                  <c:v>3.6633746559999998</c:v>
                </c:pt>
                <c:pt idx="10">
                  <c:v>2.8508840040000001</c:v>
                </c:pt>
                <c:pt idx="11">
                  <c:v>2.400596486</c:v>
                </c:pt>
                <c:pt idx="12">
                  <c:v>1.9727088880000001</c:v>
                </c:pt>
                <c:pt idx="13">
                  <c:v>2.278630197</c:v>
                </c:pt>
                <c:pt idx="14">
                  <c:v>1.969054777</c:v>
                </c:pt>
                <c:pt idx="15">
                  <c:v>1.65935385</c:v>
                </c:pt>
              </c:numCache>
            </c:numRef>
          </c:xVal>
          <c:yVal>
            <c:numRef>
              <c:f>Sheet5!$W$23:$W$37</c:f>
              <c:numCache>
                <c:formatCode>0%</c:formatCode>
                <c:ptCount val="15"/>
                <c:pt idx="1">
                  <c:v>1</c:v>
                </c:pt>
                <c:pt idx="2">
                  <c:v>1.0090090090090089</c:v>
                </c:pt>
                <c:pt idx="3">
                  <c:v>1.0183486238532111</c:v>
                </c:pt>
                <c:pt idx="4">
                  <c:v>1.0092592592592593</c:v>
                </c:pt>
                <c:pt idx="5">
                  <c:v>1</c:v>
                </c:pt>
                <c:pt idx="6">
                  <c:v>1.0183486238532111</c:v>
                </c:pt>
                <c:pt idx="7">
                  <c:v>1.0106382978723405</c:v>
                </c:pt>
                <c:pt idx="8">
                  <c:v>1.0116279069767442</c:v>
                </c:pt>
                <c:pt idx="9">
                  <c:v>1</c:v>
                </c:pt>
                <c:pt idx="10">
                  <c:v>1</c:v>
                </c:pt>
                <c:pt idx="11">
                  <c:v>0.98989898989898994</c:v>
                </c:pt>
                <c:pt idx="12">
                  <c:v>1.0178571428571426</c:v>
                </c:pt>
                <c:pt idx="13">
                  <c:v>1</c:v>
                </c:pt>
                <c:pt idx="14">
                  <c:v>1</c:v>
                </c:pt>
              </c:numCache>
            </c:numRef>
          </c:yVal>
          <c:smooth val="0"/>
          <c:extLst>
            <c:ext xmlns:c16="http://schemas.microsoft.com/office/drawing/2014/chart" uri="{C3380CC4-5D6E-409C-BE32-E72D297353CC}">
              <c16:uniqueId val="{00000001-3DD4-4279-A999-2DD9836E0718}"/>
            </c:ext>
          </c:extLst>
        </c:ser>
        <c:ser>
          <c:idx val="1"/>
          <c:order val="2"/>
          <c:tx>
            <c:strRef>
              <c:f>Sheet5!$Z$1</c:f>
              <c:strCache>
                <c:ptCount val="1"/>
                <c:pt idx="0">
                  <c:v>HW LBVH+SAH</c:v>
                </c:pt>
              </c:strCache>
            </c:strRef>
          </c:tx>
          <c:spPr>
            <a:ln w="25400" cap="rnd">
              <a:noFill/>
              <a:round/>
            </a:ln>
            <a:effectLst/>
          </c:spPr>
          <c:marker>
            <c:symbol val="circle"/>
            <c:size val="10"/>
            <c:spPr>
              <a:solidFill>
                <a:sysClr val="window" lastClr="FFFFFF">
                  <a:lumMod val="65000"/>
                </a:sysClr>
              </a:solidFill>
              <a:ln w="9525">
                <a:solidFill>
                  <a:schemeClr val="tx1"/>
                </a:solidFill>
              </a:ln>
              <a:effectLst/>
            </c:spPr>
          </c:marker>
          <c:xVal>
            <c:numRef>
              <c:f>Sheet5!$Z$3:$Z$18</c:f>
              <c:numCache>
                <c:formatCode>General</c:formatCode>
                <c:ptCount val="16"/>
                <c:pt idx="1">
                  <c:v>0.80761152780000001</c:v>
                </c:pt>
                <c:pt idx="2">
                  <c:v>1.009372465</c:v>
                </c:pt>
                <c:pt idx="3">
                  <c:v>0.9844271644</c:v>
                </c:pt>
                <c:pt idx="4">
                  <c:v>1.0007264119999999</c:v>
                </c:pt>
                <c:pt idx="5">
                  <c:v>0.89000927419999998</c:v>
                </c:pt>
                <c:pt idx="6">
                  <c:v>0.96082546069999997</c:v>
                </c:pt>
                <c:pt idx="7">
                  <c:v>0.92038978660000004</c:v>
                </c:pt>
                <c:pt idx="8">
                  <c:v>0.89714311830000004</c:v>
                </c:pt>
                <c:pt idx="9">
                  <c:v>0.95177114159999998</c:v>
                </c:pt>
                <c:pt idx="10">
                  <c:v>0.93717449720000001</c:v>
                </c:pt>
                <c:pt idx="11">
                  <c:v>0.95034443030000004</c:v>
                </c:pt>
                <c:pt idx="12">
                  <c:v>0.93859300050000005</c:v>
                </c:pt>
                <c:pt idx="13">
                  <c:v>0.91300655080000004</c:v>
                </c:pt>
                <c:pt idx="14">
                  <c:v>0.91119337499999997</c:v>
                </c:pt>
                <c:pt idx="15">
                  <c:v>0.92289040690000002</c:v>
                </c:pt>
              </c:numCache>
            </c:numRef>
          </c:xVal>
          <c:yVal>
            <c:numRef>
              <c:f>Sheet5!$Y$23:$Y$37</c:f>
              <c:numCache>
                <c:formatCode>0.00000000000000%</c:formatCode>
                <c:ptCount val="15"/>
                <c:pt idx="1">
                  <c:v>1.1752577319587627</c:v>
                </c:pt>
                <c:pt idx="2">
                  <c:v>1.0450450450450448</c:v>
                </c:pt>
                <c:pt idx="3">
                  <c:v>1.0550458715596329</c:v>
                </c:pt>
                <c:pt idx="4">
                  <c:v>1.037037037037037</c:v>
                </c:pt>
                <c:pt idx="5">
                  <c:v>1.0194174757281553</c:v>
                </c:pt>
                <c:pt idx="6">
                  <c:v>1.0642201834862384</c:v>
                </c:pt>
                <c:pt idx="7">
                  <c:v>1.074468085106383</c:v>
                </c:pt>
                <c:pt idx="8">
                  <c:v>1.1976744186046513</c:v>
                </c:pt>
                <c:pt idx="9">
                  <c:v>1.1028037383177569</c:v>
                </c:pt>
                <c:pt idx="10">
                  <c:v>1.268041237113402</c:v>
                </c:pt>
                <c:pt idx="11">
                  <c:v>1.303030303030303</c:v>
                </c:pt>
                <c:pt idx="12">
                  <c:v>1.107142857142857</c:v>
                </c:pt>
                <c:pt idx="13">
                  <c:v>1.0982142857142856</c:v>
                </c:pt>
                <c:pt idx="14">
                  <c:v>1.117117117117117</c:v>
                </c:pt>
              </c:numCache>
            </c:numRef>
          </c:yVal>
          <c:smooth val="0"/>
          <c:extLst>
            <c:ext xmlns:c16="http://schemas.microsoft.com/office/drawing/2014/chart" uri="{C3380CC4-5D6E-409C-BE32-E72D297353CC}">
              <c16:uniqueId val="{00000002-3DD4-4279-A999-2DD9836E0718}"/>
            </c:ext>
          </c:extLst>
        </c:ser>
        <c:ser>
          <c:idx val="3"/>
          <c:order val="3"/>
          <c:tx>
            <c:strRef>
              <c:f>Sheet5!$Z$22</c:f>
              <c:strCache>
                <c:ptCount val="1"/>
                <c:pt idx="0">
                  <c:v>HW SAH</c:v>
                </c:pt>
              </c:strCache>
            </c:strRef>
          </c:tx>
          <c:spPr>
            <a:ln w="25400" cap="rnd">
              <a:noFill/>
              <a:round/>
            </a:ln>
            <a:effectLst/>
          </c:spPr>
          <c:marker>
            <c:symbol val="circle"/>
            <c:size val="10"/>
            <c:spPr>
              <a:solidFill>
                <a:schemeClr val="accent4"/>
              </a:solidFill>
              <a:ln w="9525">
                <a:solidFill>
                  <a:schemeClr val="tx1"/>
                </a:solidFill>
              </a:ln>
              <a:effectLst/>
            </c:spPr>
          </c:marker>
          <c:xVal>
            <c:numRef>
              <c:f>Sheet5!$AC$3:$AC$18</c:f>
              <c:numCache>
                <c:formatCode>General</c:formatCode>
                <c:ptCount val="16"/>
                <c:pt idx="1">
                  <c:v>9.9069735189999992</c:v>
                </c:pt>
                <c:pt idx="2">
                  <c:v>6.2559561920000002</c:v>
                </c:pt>
                <c:pt idx="8">
                  <c:v>5.2105216539999999</c:v>
                </c:pt>
                <c:pt idx="13">
                  <c:v>5.0211751319999998</c:v>
                </c:pt>
              </c:numCache>
            </c:numRef>
          </c:xVal>
          <c:yVal>
            <c:numRef>
              <c:f>Sheet5!$AA$46:$AA$60</c:f>
              <c:numCache>
                <c:formatCode>General</c:formatCode>
                <c:ptCount val="15"/>
                <c:pt idx="1">
                  <c:v>1.0618556701030928</c:v>
                </c:pt>
                <c:pt idx="2">
                  <c:v>0.93693693693693691</c:v>
                </c:pt>
                <c:pt idx="3">
                  <c:v>0.95412844036697242</c:v>
                </c:pt>
                <c:pt idx="4">
                  <c:v>0.95370370370370372</c:v>
                </c:pt>
                <c:pt idx="5">
                  <c:v>0.99029126213592233</c:v>
                </c:pt>
                <c:pt idx="6">
                  <c:v>0.94495412844036697</c:v>
                </c:pt>
                <c:pt idx="7">
                  <c:v>1.1382978723404256</c:v>
                </c:pt>
                <c:pt idx="8">
                  <c:v>1.2790697674418605</c:v>
                </c:pt>
                <c:pt idx="9">
                  <c:v>0.96261682242990654</c:v>
                </c:pt>
                <c:pt idx="10">
                  <c:v>1.0824742268041239</c:v>
                </c:pt>
                <c:pt idx="11">
                  <c:v>1.0505050505050506</c:v>
                </c:pt>
                <c:pt idx="12">
                  <c:v>0.92857142857142849</c:v>
                </c:pt>
                <c:pt idx="13">
                  <c:v>0.9107142857142857</c:v>
                </c:pt>
                <c:pt idx="14">
                  <c:v>0.91891891891891886</c:v>
                </c:pt>
              </c:numCache>
            </c:numRef>
          </c:yVal>
          <c:smooth val="0"/>
          <c:extLst>
            <c:ext xmlns:c16="http://schemas.microsoft.com/office/drawing/2014/chart" uri="{C3380CC4-5D6E-409C-BE32-E72D297353CC}">
              <c16:uniqueId val="{00000003-3DD4-4279-A999-2DD9836E0718}"/>
            </c:ext>
          </c:extLst>
        </c:ser>
        <c:ser>
          <c:idx val="6"/>
          <c:order val="4"/>
          <c:tx>
            <c:strRef>
              <c:f>Sheet5!$AF$1</c:f>
              <c:strCache>
                <c:ptCount val="1"/>
                <c:pt idx="0">
                  <c:v>HW PLOC</c:v>
                </c:pt>
              </c:strCache>
            </c:strRef>
          </c:tx>
          <c:spPr>
            <a:ln w="25400" cap="rnd">
              <a:noFill/>
              <a:round/>
            </a:ln>
            <a:effectLst/>
          </c:spPr>
          <c:marker>
            <c:symbol val="triangle"/>
            <c:size val="19"/>
            <c:spPr>
              <a:solidFill>
                <a:srgbClr val="00B0F0"/>
              </a:solidFill>
              <a:ln w="41275">
                <a:solidFill>
                  <a:schemeClr val="accent1">
                    <a:lumMod val="60000"/>
                  </a:schemeClr>
                </a:solidFill>
              </a:ln>
              <a:effectLst/>
            </c:spPr>
          </c:marker>
          <c:xVal>
            <c:numRef>
              <c:f>Sheet5!$AF$4</c:f>
              <c:numCache>
                <c:formatCode>General</c:formatCode>
                <c:ptCount val="1"/>
                <c:pt idx="0">
                  <c:v>1</c:v>
                </c:pt>
              </c:numCache>
            </c:numRef>
          </c:xVal>
          <c:yVal>
            <c:numRef>
              <c:f>Sheet5!$AF$4</c:f>
              <c:numCache>
                <c:formatCode>General</c:formatCode>
                <c:ptCount val="1"/>
                <c:pt idx="0">
                  <c:v>1</c:v>
                </c:pt>
              </c:numCache>
            </c:numRef>
          </c:yVal>
          <c:smooth val="0"/>
          <c:extLst>
            <c:ext xmlns:c16="http://schemas.microsoft.com/office/drawing/2014/chart" uri="{C3380CC4-5D6E-409C-BE32-E72D297353CC}">
              <c16:uniqueId val="{00000004-3DD4-4279-A999-2DD9836E0718}"/>
            </c:ext>
          </c:extLst>
        </c:ser>
        <c:dLbls>
          <c:showLegendKey val="0"/>
          <c:showVal val="0"/>
          <c:showCatName val="0"/>
          <c:showSerName val="0"/>
          <c:showPercent val="0"/>
          <c:showBubbleSize val="0"/>
        </c:dLbls>
        <c:axId val="842981167"/>
        <c:axId val="836536511"/>
      </c:scatterChart>
      <c:valAx>
        <c:axId val="842981167"/>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dirty="0">
                    <a:solidFill>
                      <a:sysClr val="windowText" lastClr="000000"/>
                    </a:solidFill>
                  </a:rPr>
                  <a:t>Runtime (norm. to</a:t>
                </a:r>
                <a:r>
                  <a:rPr lang="en-US" sz="2000" b="1" baseline="0" dirty="0">
                    <a:solidFill>
                      <a:sysClr val="windowText" lastClr="000000"/>
                    </a:solidFill>
                  </a:rPr>
                  <a:t> HW PLOC)</a:t>
                </a:r>
                <a:endParaRPr lang="en-US" sz="20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536511"/>
        <c:crosses val="autoZero"/>
        <c:crossBetween val="midCat"/>
      </c:valAx>
      <c:valAx>
        <c:axId val="836536511"/>
        <c:scaling>
          <c:orientation val="minMax"/>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i="0" baseline="0">
                    <a:solidFill>
                      <a:sysClr val="windowText" lastClr="000000"/>
                    </a:solidFill>
                    <a:effectLst/>
                  </a:rPr>
                  <a:t>SAH cost (Norm. to HW PLOC)</a:t>
                </a:r>
                <a:endParaRPr lang="en-US" sz="200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9811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Sheet5!$T$22</c:f>
              <c:strCache>
                <c:ptCount val="1"/>
                <c:pt idx="0">
                  <c:v>GPU LBVH</c:v>
                </c:pt>
              </c:strCache>
            </c:strRef>
          </c:tx>
          <c:spPr>
            <a:ln w="19050">
              <a:noFill/>
            </a:ln>
          </c:spPr>
          <c:marker>
            <c:symbol val="square"/>
            <c:size val="10"/>
            <c:spPr>
              <a:solidFill>
                <a:schemeClr val="accent1"/>
              </a:solidFill>
              <a:ln w="9525">
                <a:solidFill>
                  <a:schemeClr val="tx1"/>
                </a:solidFill>
              </a:ln>
              <a:effectLst/>
            </c:spPr>
          </c:marker>
          <c:xVal>
            <c:numRef>
              <c:f>Sheet5!$T$47:$T$60</c:f>
              <c:numCache>
                <c:formatCode>General</c:formatCode>
                <c:ptCount val="14"/>
                <c:pt idx="0">
                  <c:v>2.2021851629999998</c:v>
                </c:pt>
                <c:pt idx="1">
                  <c:v>2.3670296999999998</c:v>
                </c:pt>
                <c:pt idx="2">
                  <c:v>2.3966605689999998</c:v>
                </c:pt>
                <c:pt idx="3">
                  <c:v>2.5756037649999999</c:v>
                </c:pt>
                <c:pt idx="4">
                  <c:v>2.6203757670000001</c:v>
                </c:pt>
                <c:pt idx="5">
                  <c:v>2.8219955950000002</c:v>
                </c:pt>
                <c:pt idx="6">
                  <c:v>2.979381981</c:v>
                </c:pt>
                <c:pt idx="7">
                  <c:v>2.8880011919999999</c:v>
                </c:pt>
                <c:pt idx="8">
                  <c:v>2.9469348640000002</c:v>
                </c:pt>
                <c:pt idx="9">
                  <c:v>3.0359623529999999</c:v>
                </c:pt>
                <c:pt idx="10">
                  <c:v>3.0696179520000002</c:v>
                </c:pt>
                <c:pt idx="11">
                  <c:v>3.0334662130000001</c:v>
                </c:pt>
                <c:pt idx="12">
                  <c:v>3.0724224250000001</c:v>
                </c:pt>
                <c:pt idx="13">
                  <c:v>3.2144137850000001</c:v>
                </c:pt>
              </c:numCache>
            </c:numRef>
          </c:xVal>
          <c:yVal>
            <c:numRef>
              <c:f>Sheet5!$U$47:$U$60</c:f>
              <c:numCache>
                <c:formatCode>General</c:formatCode>
                <c:ptCount val="14"/>
                <c:pt idx="0">
                  <c:v>1.7113402061855669</c:v>
                </c:pt>
                <c:pt idx="1">
                  <c:v>1.1028791765765764</c:v>
                </c:pt>
                <c:pt idx="2">
                  <c:v>1.2349579495412843</c:v>
                </c:pt>
                <c:pt idx="3">
                  <c:v>1.135631624074074</c:v>
                </c:pt>
                <c:pt idx="4">
                  <c:v>1.2526151223300972</c:v>
                </c:pt>
                <c:pt idx="5">
                  <c:v>1.1723382944954126</c:v>
                </c:pt>
                <c:pt idx="6">
                  <c:v>1.6072343021276596</c:v>
                </c:pt>
                <c:pt idx="7">
                  <c:v>1.9139178941860466</c:v>
                </c:pt>
                <c:pt idx="8">
                  <c:v>1.4047122869158877</c:v>
                </c:pt>
                <c:pt idx="9">
                  <c:v>2.2034957505154642</c:v>
                </c:pt>
                <c:pt idx="10">
                  <c:v>2.0991759777777781</c:v>
                </c:pt>
                <c:pt idx="11">
                  <c:v>1.1571465178571427</c:v>
                </c:pt>
                <c:pt idx="12">
                  <c:v>1.215496169642857</c:v>
                </c:pt>
                <c:pt idx="13">
                  <c:v>1.2003842981981983</c:v>
                </c:pt>
              </c:numCache>
            </c:numRef>
          </c:yVal>
          <c:smooth val="0"/>
          <c:extLst>
            <c:ext xmlns:c16="http://schemas.microsoft.com/office/drawing/2014/chart" uri="{C3380CC4-5D6E-409C-BE32-E72D297353CC}">
              <c16:uniqueId val="{00000000-2EB7-407E-97FF-C9C44D8D326F}"/>
            </c:ext>
          </c:extLst>
        </c:ser>
        <c:ser>
          <c:idx val="1"/>
          <c:order val="1"/>
          <c:tx>
            <c:strRef>
              <c:f>Sheet5!$V$22</c:f>
              <c:strCache>
                <c:ptCount val="1"/>
                <c:pt idx="0">
                  <c:v>GPU PLOC</c:v>
                </c:pt>
              </c:strCache>
            </c:strRef>
          </c:tx>
          <c:spPr>
            <a:ln w="19050">
              <a:noFill/>
            </a:ln>
          </c:spPr>
          <c:marker>
            <c:symbol val="square"/>
            <c:size val="10"/>
            <c:spPr>
              <a:solidFill>
                <a:schemeClr val="accent2"/>
              </a:solidFill>
              <a:ln w="9525">
                <a:solidFill>
                  <a:schemeClr val="tx1"/>
                </a:solidFill>
              </a:ln>
              <a:effectLst/>
            </c:spPr>
          </c:marker>
          <c:xVal>
            <c:numRef>
              <c:f>Sheet5!$V$47:$V$60</c:f>
              <c:numCache>
                <c:formatCode>General</c:formatCode>
                <c:ptCount val="14"/>
                <c:pt idx="0">
                  <c:v>4.9347939470000002</c:v>
                </c:pt>
                <c:pt idx="1">
                  <c:v>5.7139218639999996</c:v>
                </c:pt>
                <c:pt idx="2">
                  <c:v>6.0534953810000003</c:v>
                </c:pt>
                <c:pt idx="3">
                  <c:v>7.4111424709999998</c:v>
                </c:pt>
                <c:pt idx="4">
                  <c:v>7.910537905</c:v>
                </c:pt>
                <c:pt idx="5">
                  <c:v>7.6893694310000003</c:v>
                </c:pt>
                <c:pt idx="6">
                  <c:v>7.6091906099999997</c:v>
                </c:pt>
                <c:pt idx="7">
                  <c:v>8.8740996919999997</c:v>
                </c:pt>
                <c:pt idx="8">
                  <c:v>8.7266134270000002</c:v>
                </c:pt>
                <c:pt idx="9">
                  <c:v>8.8249854120000002</c:v>
                </c:pt>
                <c:pt idx="10">
                  <c:v>8.7252201389999993</c:v>
                </c:pt>
                <c:pt idx="11">
                  <c:v>10.83774337</c:v>
                </c:pt>
                <c:pt idx="12">
                  <c:v>10.61660878</c:v>
                </c:pt>
                <c:pt idx="13">
                  <c:v>9.9972700400000001</c:v>
                </c:pt>
              </c:numCache>
            </c:numRef>
          </c:xVal>
          <c:yVal>
            <c:numRef>
              <c:f>Sheet5!$W$47:$W$60</c:f>
              <c:numCache>
                <c:formatCode>General</c:formatCode>
                <c:ptCount val="14"/>
                <c:pt idx="0">
                  <c:v>1</c:v>
                </c:pt>
                <c:pt idx="1">
                  <c:v>1.0090090090090089</c:v>
                </c:pt>
                <c:pt idx="2">
                  <c:v>1.0183486238532111</c:v>
                </c:pt>
                <c:pt idx="3">
                  <c:v>1.0092592592592593</c:v>
                </c:pt>
                <c:pt idx="4">
                  <c:v>1</c:v>
                </c:pt>
                <c:pt idx="5">
                  <c:v>1.0183486238532111</c:v>
                </c:pt>
                <c:pt idx="6">
                  <c:v>1.0106382978723405</c:v>
                </c:pt>
                <c:pt idx="7">
                  <c:v>1.0116279069767442</c:v>
                </c:pt>
                <c:pt idx="8">
                  <c:v>1</c:v>
                </c:pt>
                <c:pt idx="9">
                  <c:v>1</c:v>
                </c:pt>
                <c:pt idx="10">
                  <c:v>0.98989898989898994</c:v>
                </c:pt>
                <c:pt idx="11">
                  <c:v>1.0178571428571426</c:v>
                </c:pt>
                <c:pt idx="12">
                  <c:v>1</c:v>
                </c:pt>
                <c:pt idx="13">
                  <c:v>1</c:v>
                </c:pt>
              </c:numCache>
            </c:numRef>
          </c:yVal>
          <c:smooth val="0"/>
          <c:extLst>
            <c:ext xmlns:c16="http://schemas.microsoft.com/office/drawing/2014/chart" uri="{C3380CC4-5D6E-409C-BE32-E72D297353CC}">
              <c16:uniqueId val="{00000001-2EB7-407E-97FF-C9C44D8D326F}"/>
            </c:ext>
          </c:extLst>
        </c:ser>
        <c:ser>
          <c:idx val="2"/>
          <c:order val="2"/>
          <c:tx>
            <c:strRef>
              <c:f>Sheet5!$X$45</c:f>
              <c:strCache>
                <c:ptCount val="1"/>
                <c:pt idx="0">
                  <c:v>HW LBVH+SAH</c:v>
                </c:pt>
              </c:strCache>
            </c:strRef>
          </c:tx>
          <c:spPr>
            <a:ln w="19050">
              <a:noFill/>
            </a:ln>
          </c:spPr>
          <c:marker>
            <c:symbol val="circle"/>
            <c:size val="10"/>
            <c:spPr>
              <a:solidFill>
                <a:schemeClr val="accent3"/>
              </a:solidFill>
              <a:ln w="9525">
                <a:solidFill>
                  <a:schemeClr val="tx1"/>
                </a:solidFill>
              </a:ln>
              <a:effectLst/>
            </c:spPr>
          </c:marker>
          <c:xVal>
            <c:numRef>
              <c:f>Sheet5!$X$47:$X$60</c:f>
              <c:numCache>
                <c:formatCode>General</c:formatCode>
                <c:ptCount val="14"/>
                <c:pt idx="0">
                  <c:v>1.1096510239999999</c:v>
                </c:pt>
                <c:pt idx="1">
                  <c:v>1.0479712969999999</c:v>
                </c:pt>
                <c:pt idx="2">
                  <c:v>1.0851927379999999</c:v>
                </c:pt>
                <c:pt idx="3">
                  <c:v>0.79124379820000001</c:v>
                </c:pt>
                <c:pt idx="4">
                  <c:v>0.96090271689999995</c:v>
                </c:pt>
                <c:pt idx="5">
                  <c:v>0.83888704960000005</c:v>
                </c:pt>
                <c:pt idx="6">
                  <c:v>0.77207044250000001</c:v>
                </c:pt>
                <c:pt idx="7">
                  <c:v>0.89700967949999999</c:v>
                </c:pt>
                <c:pt idx="8">
                  <c:v>0.83478108839999998</c:v>
                </c:pt>
                <c:pt idx="9">
                  <c:v>0.85325552940000005</c:v>
                </c:pt>
                <c:pt idx="10">
                  <c:v>0.85442976849999996</c:v>
                </c:pt>
                <c:pt idx="11">
                  <c:v>0.84079686840000001</c:v>
                </c:pt>
                <c:pt idx="12">
                  <c:v>0.82571878399999998</c:v>
                </c:pt>
                <c:pt idx="13">
                  <c:v>0.81848840040000004</c:v>
                </c:pt>
              </c:numCache>
            </c:numRef>
          </c:xVal>
          <c:yVal>
            <c:numRef>
              <c:f>Sheet5!$Y$47:$Y$60</c:f>
              <c:numCache>
                <c:formatCode>General</c:formatCode>
                <c:ptCount val="14"/>
                <c:pt idx="0">
                  <c:v>1.1752577319587627</c:v>
                </c:pt>
                <c:pt idx="1">
                  <c:v>1.0450450450450448</c:v>
                </c:pt>
                <c:pt idx="2">
                  <c:v>1.0550458715596329</c:v>
                </c:pt>
                <c:pt idx="3">
                  <c:v>1.037037037037037</c:v>
                </c:pt>
                <c:pt idx="4">
                  <c:v>1.0194174757281553</c:v>
                </c:pt>
                <c:pt idx="5">
                  <c:v>1.0642201834862384</c:v>
                </c:pt>
                <c:pt idx="6">
                  <c:v>1.074468085106383</c:v>
                </c:pt>
                <c:pt idx="7">
                  <c:v>1.1976744186046513</c:v>
                </c:pt>
                <c:pt idx="8">
                  <c:v>1.1028037383177569</c:v>
                </c:pt>
                <c:pt idx="9">
                  <c:v>1.268041237113402</c:v>
                </c:pt>
                <c:pt idx="10">
                  <c:v>1.303030303030303</c:v>
                </c:pt>
                <c:pt idx="11">
                  <c:v>1.107142857142857</c:v>
                </c:pt>
                <c:pt idx="12">
                  <c:v>1.0982142857142856</c:v>
                </c:pt>
                <c:pt idx="13">
                  <c:v>1.117117117117117</c:v>
                </c:pt>
              </c:numCache>
            </c:numRef>
          </c:yVal>
          <c:smooth val="0"/>
          <c:extLst>
            <c:ext xmlns:c16="http://schemas.microsoft.com/office/drawing/2014/chart" uri="{C3380CC4-5D6E-409C-BE32-E72D297353CC}">
              <c16:uniqueId val="{00000002-2EB7-407E-97FF-C9C44D8D326F}"/>
            </c:ext>
          </c:extLst>
        </c:ser>
        <c:ser>
          <c:idx val="3"/>
          <c:order val="3"/>
          <c:tx>
            <c:strRef>
              <c:f>Sheet5!$Z$22</c:f>
              <c:strCache>
                <c:ptCount val="1"/>
                <c:pt idx="0">
                  <c:v>HW SAH</c:v>
                </c:pt>
              </c:strCache>
            </c:strRef>
          </c:tx>
          <c:spPr>
            <a:ln w="19050">
              <a:noFill/>
            </a:ln>
          </c:spPr>
          <c:marker>
            <c:symbol val="circle"/>
            <c:size val="10"/>
            <c:spPr>
              <a:solidFill>
                <a:schemeClr val="accent4"/>
              </a:solidFill>
              <a:ln w="9525">
                <a:solidFill>
                  <a:schemeClr val="tx1"/>
                </a:solidFill>
              </a:ln>
              <a:effectLst/>
            </c:spPr>
          </c:marker>
          <c:xVal>
            <c:numRef>
              <c:f>Sheet5!$Z$47:$Z$60</c:f>
              <c:numCache>
                <c:formatCode>General</c:formatCode>
                <c:ptCount val="14"/>
                <c:pt idx="0">
                  <c:v>1.9429408939999999</c:v>
                </c:pt>
                <c:pt idx="1">
                  <c:v>1.9811041039999999</c:v>
                </c:pt>
                <c:pt idx="2">
                  <c:v>2.0112776409999999</c:v>
                </c:pt>
                <c:pt idx="3">
                  <c:v>3.0920577979999999</c:v>
                </c:pt>
                <c:pt idx="4">
                  <c:v>2.4687067269999998</c:v>
                </c:pt>
                <c:pt idx="5">
                  <c:v>3.4051287239999999</c:v>
                </c:pt>
                <c:pt idx="6">
                  <c:v>3.4393250900000001</c:v>
                </c:pt>
                <c:pt idx="7">
                  <c:v>2.7950734179999999</c:v>
                </c:pt>
                <c:pt idx="8">
                  <c:v>2.9726836649999999</c:v>
                </c:pt>
                <c:pt idx="9">
                  <c:v>3.3771067060000002</c:v>
                </c:pt>
                <c:pt idx="10">
                  <c:v>3.1619288810000001</c:v>
                </c:pt>
                <c:pt idx="11">
                  <c:v>3.1920831359999999</c:v>
                </c:pt>
                <c:pt idx="12">
                  <c:v>3.3144740600000002</c:v>
                </c:pt>
                <c:pt idx="13">
                  <c:v>3.7638298579999998</c:v>
                </c:pt>
              </c:numCache>
            </c:numRef>
          </c:xVal>
          <c:yVal>
            <c:numRef>
              <c:f>Sheet5!$AA$47:$AA$60</c:f>
              <c:numCache>
                <c:formatCode>General</c:formatCode>
                <c:ptCount val="14"/>
                <c:pt idx="0">
                  <c:v>1.0618556701030928</c:v>
                </c:pt>
                <c:pt idx="1">
                  <c:v>0.93693693693693691</c:v>
                </c:pt>
                <c:pt idx="2">
                  <c:v>0.95412844036697242</c:v>
                </c:pt>
                <c:pt idx="3">
                  <c:v>0.95370370370370372</c:v>
                </c:pt>
                <c:pt idx="4">
                  <c:v>0.99029126213592233</c:v>
                </c:pt>
                <c:pt idx="5">
                  <c:v>0.94495412844036697</c:v>
                </c:pt>
                <c:pt idx="6">
                  <c:v>1.1382978723404256</c:v>
                </c:pt>
                <c:pt idx="7">
                  <c:v>1.2790697674418605</c:v>
                </c:pt>
                <c:pt idx="8">
                  <c:v>0.96261682242990654</c:v>
                </c:pt>
                <c:pt idx="9">
                  <c:v>1.0824742268041239</c:v>
                </c:pt>
                <c:pt idx="10">
                  <c:v>1.0505050505050506</c:v>
                </c:pt>
                <c:pt idx="11">
                  <c:v>0.92857142857142849</c:v>
                </c:pt>
                <c:pt idx="12">
                  <c:v>0.9107142857142857</c:v>
                </c:pt>
                <c:pt idx="13">
                  <c:v>0.91891891891891886</c:v>
                </c:pt>
              </c:numCache>
            </c:numRef>
          </c:yVal>
          <c:smooth val="0"/>
          <c:extLst>
            <c:ext xmlns:c16="http://schemas.microsoft.com/office/drawing/2014/chart" uri="{C3380CC4-5D6E-409C-BE32-E72D297353CC}">
              <c16:uniqueId val="{00000003-2EB7-407E-97FF-C9C44D8D326F}"/>
            </c:ext>
          </c:extLst>
        </c:ser>
        <c:ser>
          <c:idx val="4"/>
          <c:order val="4"/>
          <c:tx>
            <c:strRef>
              <c:f>Sheet5!$AB$22</c:f>
              <c:strCache>
                <c:ptCount val="1"/>
                <c:pt idx="0">
                  <c:v>HW PLOC</c:v>
                </c:pt>
              </c:strCache>
            </c:strRef>
          </c:tx>
          <c:spPr>
            <a:ln w="19050">
              <a:noFill/>
            </a:ln>
          </c:spPr>
          <c:marker>
            <c:symbol val="triangle"/>
            <c:size val="18"/>
            <c:spPr>
              <a:solidFill>
                <a:schemeClr val="accent5"/>
              </a:solidFill>
              <a:ln w="41275">
                <a:solidFill>
                  <a:sysClr val="windowText" lastClr="000000"/>
                </a:solidFill>
              </a:ln>
              <a:effectLst/>
            </c:spPr>
          </c:marker>
          <c:xVal>
            <c:numRef>
              <c:f>Sheet5!$AB$23:$AB$37</c:f>
              <c:numCache>
                <c:formatCode>General</c:formatCode>
                <c:ptCount val="15"/>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xVal>
          <c:yVal>
            <c:numRef>
              <c:f>Sheet5!$AC$23:$AC$37</c:f>
              <c:numCache>
                <c:formatCode>General</c:formatCode>
                <c:ptCount val="15"/>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yVal>
          <c:smooth val="0"/>
          <c:extLst>
            <c:ext xmlns:c16="http://schemas.microsoft.com/office/drawing/2014/chart" uri="{C3380CC4-5D6E-409C-BE32-E72D297353CC}">
              <c16:uniqueId val="{00000004-2EB7-407E-97FF-C9C44D8D326F}"/>
            </c:ext>
          </c:extLst>
        </c:ser>
        <c:dLbls>
          <c:showLegendKey val="0"/>
          <c:showVal val="0"/>
          <c:showCatName val="0"/>
          <c:showSerName val="0"/>
          <c:showPercent val="0"/>
          <c:showBubbleSize val="0"/>
        </c:dLbls>
        <c:axId val="719163615"/>
        <c:axId val="1055071327"/>
      </c:scatterChart>
      <c:valAx>
        <c:axId val="719163615"/>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a:lstStyle/>
              <a:p>
                <a:pPr>
                  <a:defRPr sz="2000"/>
                </a:pPr>
                <a:r>
                  <a:rPr lang="en-US" sz="2000"/>
                  <a:t>Memory</a:t>
                </a:r>
                <a:r>
                  <a:rPr lang="en-US" sz="2000" baseline="0"/>
                  <a:t> bandwidth (Normalized to HW PLOC)</a:t>
                </a:r>
                <a:endParaRPr lang="en-US" sz="200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071327"/>
        <c:crosses val="autoZero"/>
        <c:crossBetween val="midCat"/>
      </c:valAx>
      <c:valAx>
        <c:axId val="1055071327"/>
        <c:scaling>
          <c:orientation val="minMax"/>
          <c:max val="2.2999999999999998"/>
          <c:min val="0.9"/>
        </c:scaling>
        <c:delete val="0"/>
        <c:axPos val="l"/>
        <c:majorGridlines>
          <c:spPr>
            <a:ln w="9525" cap="flat" cmpd="sng" algn="ctr">
              <a:solidFill>
                <a:schemeClr val="tx1">
                  <a:lumMod val="15000"/>
                  <a:lumOff val="85000"/>
                </a:schemeClr>
              </a:solidFill>
              <a:round/>
            </a:ln>
            <a:effectLst/>
          </c:spPr>
        </c:majorGridlines>
        <c:title>
          <c:tx>
            <c:rich>
              <a:bodyPr/>
              <a:lstStyle/>
              <a:p>
                <a:pPr>
                  <a:defRPr sz="2000"/>
                </a:pPr>
                <a:r>
                  <a:rPr lang="en-US" sz="2000" dirty="0"/>
                  <a:t>SAH</a:t>
                </a:r>
                <a:r>
                  <a:rPr lang="en-US" sz="2000" baseline="0" dirty="0"/>
                  <a:t> cost </a:t>
                </a:r>
                <a:r>
                  <a:rPr lang="en-US" sz="2000" dirty="0"/>
                  <a:t>(Norm. to HW PLOC)</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63615"/>
        <c:crosses val="autoZero"/>
        <c:crossBetween val="midCat"/>
      </c:valAx>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Sheet5!$T$22</c:f>
              <c:strCache>
                <c:ptCount val="1"/>
                <c:pt idx="0">
                  <c:v>GPU LBVH</c:v>
                </c:pt>
              </c:strCache>
            </c:strRef>
          </c:tx>
          <c:spPr>
            <a:ln w="38100">
              <a:solidFill>
                <a:srgbClr val="0070C0"/>
              </a:solidFill>
            </a:ln>
          </c:spPr>
          <c:marker>
            <c:symbol val="square"/>
            <c:size val="7"/>
            <c:spPr>
              <a:solidFill>
                <a:schemeClr val="accent1"/>
              </a:solidFill>
              <a:ln w="9525">
                <a:solidFill>
                  <a:schemeClr val="tx1"/>
                </a:solidFill>
              </a:ln>
              <a:effectLst/>
            </c:spPr>
          </c:marker>
          <c:xVal>
            <c:numRef>
              <c:f>Sheet5!$T$67:$T$81</c:f>
              <c:numCache>
                <c:formatCode>General</c:formatCode>
                <c:ptCount val="15"/>
                <c:pt idx="0">
                  <c:v>11140</c:v>
                </c:pt>
                <c:pt idx="1">
                  <c:v>69666</c:v>
                </c:pt>
                <c:pt idx="2">
                  <c:v>84638</c:v>
                </c:pt>
                <c:pt idx="3">
                  <c:v>92230</c:v>
                </c:pt>
                <c:pt idx="4">
                  <c:v>174117</c:v>
                </c:pt>
                <c:pt idx="5">
                  <c:v>212574</c:v>
                </c:pt>
                <c:pt idx="6">
                  <c:v>262267</c:v>
                </c:pt>
                <c:pt idx="7">
                  <c:v>282751</c:v>
                </c:pt>
                <c:pt idx="8">
                  <c:v>300957</c:v>
                </c:pt>
                <c:pt idx="9">
                  <c:v>373536</c:v>
                </c:pt>
                <c:pt idx="10">
                  <c:v>499748</c:v>
                </c:pt>
                <c:pt idx="11">
                  <c:v>654666</c:v>
                </c:pt>
                <c:pt idx="12">
                  <c:v>871306</c:v>
                </c:pt>
                <c:pt idx="13">
                  <c:v>1087474</c:v>
                </c:pt>
                <c:pt idx="14">
                  <c:v>1604054</c:v>
                </c:pt>
              </c:numCache>
            </c:numRef>
          </c:xVal>
          <c:yVal>
            <c:numRef>
              <c:f>Sheet5!$C$4:$C$18</c:f>
              <c:numCache>
                <c:formatCode>General</c:formatCode>
                <c:ptCount val="15"/>
                <c:pt idx="0">
                  <c:v>0.25884400000000002</c:v>
                </c:pt>
                <c:pt idx="1">
                  <c:v>0.36748799999999998</c:v>
                </c:pt>
                <c:pt idx="2">
                  <c:v>0.40105600000000002</c:v>
                </c:pt>
                <c:pt idx="3">
                  <c:v>0.40601599999999999</c:v>
                </c:pt>
                <c:pt idx="4">
                  <c:v>0.58404800000000001</c:v>
                </c:pt>
                <c:pt idx="5">
                  <c:v>0.69277999999999995</c:v>
                </c:pt>
                <c:pt idx="6">
                  <c:v>0.82457999999999998</c:v>
                </c:pt>
                <c:pt idx="7">
                  <c:v>0.85030399999999995</c:v>
                </c:pt>
                <c:pt idx="8">
                  <c:v>0.93491199999999997</c:v>
                </c:pt>
                <c:pt idx="9">
                  <c:v>1.1075680000000001</c:v>
                </c:pt>
                <c:pt idx="10">
                  <c:v>1.370544</c:v>
                </c:pt>
                <c:pt idx="11">
                  <c:v>1.7075175</c:v>
                </c:pt>
                <c:pt idx="12">
                  <c:v>2.2568839999999999</c:v>
                </c:pt>
                <c:pt idx="13">
                  <c:v>2.7809777499999999</c:v>
                </c:pt>
                <c:pt idx="14">
                  <c:v>3.976156</c:v>
                </c:pt>
              </c:numCache>
            </c:numRef>
          </c:yVal>
          <c:smooth val="0"/>
          <c:extLst>
            <c:ext xmlns:c16="http://schemas.microsoft.com/office/drawing/2014/chart" uri="{C3380CC4-5D6E-409C-BE32-E72D297353CC}">
              <c16:uniqueId val="{00000000-55D8-46BD-B1BC-B8BCF6631357}"/>
            </c:ext>
          </c:extLst>
        </c:ser>
        <c:ser>
          <c:idx val="1"/>
          <c:order val="1"/>
          <c:tx>
            <c:strRef>
              <c:f>Sheet5!$V$22</c:f>
              <c:strCache>
                <c:ptCount val="1"/>
                <c:pt idx="0">
                  <c:v>GPU PLOC</c:v>
                </c:pt>
              </c:strCache>
            </c:strRef>
          </c:tx>
          <c:spPr>
            <a:ln w="38100">
              <a:solidFill>
                <a:srgbClr val="FF8800"/>
              </a:solidFill>
            </a:ln>
          </c:spPr>
          <c:marker>
            <c:symbol val="square"/>
            <c:size val="7"/>
            <c:spPr>
              <a:solidFill>
                <a:schemeClr val="accent2"/>
              </a:solidFill>
              <a:ln w="9525">
                <a:solidFill>
                  <a:schemeClr val="tx1"/>
                </a:solidFill>
              </a:ln>
              <a:effectLst/>
            </c:spPr>
          </c:marker>
          <c:xVal>
            <c:numRef>
              <c:f>Sheet5!$W$67:$W$81</c:f>
              <c:numCache>
                <c:formatCode>General</c:formatCode>
                <c:ptCount val="15"/>
                <c:pt idx="0">
                  <c:v>11140</c:v>
                </c:pt>
                <c:pt idx="1">
                  <c:v>69666</c:v>
                </c:pt>
                <c:pt idx="2">
                  <c:v>84638</c:v>
                </c:pt>
                <c:pt idx="3">
                  <c:v>92230</c:v>
                </c:pt>
                <c:pt idx="4">
                  <c:v>174117</c:v>
                </c:pt>
                <c:pt idx="5">
                  <c:v>212574</c:v>
                </c:pt>
                <c:pt idx="6">
                  <c:v>262267</c:v>
                </c:pt>
                <c:pt idx="7">
                  <c:v>282751</c:v>
                </c:pt>
                <c:pt idx="8">
                  <c:v>300957</c:v>
                </c:pt>
                <c:pt idx="9">
                  <c:v>373536</c:v>
                </c:pt>
                <c:pt idx="10">
                  <c:v>499748</c:v>
                </c:pt>
                <c:pt idx="11">
                  <c:v>654666</c:v>
                </c:pt>
                <c:pt idx="12">
                  <c:v>871306</c:v>
                </c:pt>
                <c:pt idx="13">
                  <c:v>1087474</c:v>
                </c:pt>
                <c:pt idx="14">
                  <c:v>1604054</c:v>
                </c:pt>
              </c:numCache>
            </c:numRef>
          </c:xVal>
          <c:yVal>
            <c:numRef>
              <c:f>Sheet5!$F$4:$F$18</c:f>
              <c:numCache>
                <c:formatCode>General</c:formatCode>
                <c:ptCount val="15"/>
                <c:pt idx="0">
                  <c:v>3.8664999999999998</c:v>
                </c:pt>
                <c:pt idx="1">
                  <c:v>3.4907499999999998</c:v>
                </c:pt>
                <c:pt idx="2">
                  <c:v>4.3339999999999996</c:v>
                </c:pt>
                <c:pt idx="3">
                  <c:v>3.9544999999999999</c:v>
                </c:pt>
                <c:pt idx="4">
                  <c:v>7.0357500000000002</c:v>
                </c:pt>
                <c:pt idx="5">
                  <c:v>6.0138749999999996</c:v>
                </c:pt>
                <c:pt idx="6">
                  <c:v>7.18675</c:v>
                </c:pt>
                <c:pt idx="7">
                  <c:v>7.0155000000000003</c:v>
                </c:pt>
                <c:pt idx="8">
                  <c:v>7.80375</c:v>
                </c:pt>
                <c:pt idx="9">
                  <c:v>7.5267499999999998</c:v>
                </c:pt>
                <c:pt idx="10">
                  <c:v>8.3550000000000004</c:v>
                </c:pt>
                <c:pt idx="11">
                  <c:v>8.6453749999999996</c:v>
                </c:pt>
                <c:pt idx="12">
                  <c:v>13.614125</c:v>
                </c:pt>
                <c:pt idx="13">
                  <c:v>15.076124999999999</c:v>
                </c:pt>
                <c:pt idx="14">
                  <c:v>18.75225</c:v>
                </c:pt>
              </c:numCache>
            </c:numRef>
          </c:yVal>
          <c:smooth val="0"/>
          <c:extLst>
            <c:ext xmlns:c16="http://schemas.microsoft.com/office/drawing/2014/chart" uri="{C3380CC4-5D6E-409C-BE32-E72D297353CC}">
              <c16:uniqueId val="{00000001-55D8-46BD-B1BC-B8BCF6631357}"/>
            </c:ext>
          </c:extLst>
        </c:ser>
        <c:ser>
          <c:idx val="2"/>
          <c:order val="2"/>
          <c:tx>
            <c:strRef>
              <c:f>Sheet5!$X$45</c:f>
              <c:strCache>
                <c:ptCount val="1"/>
                <c:pt idx="0">
                  <c:v>HW LBVH+SAH</c:v>
                </c:pt>
              </c:strCache>
            </c:strRef>
          </c:tx>
          <c:spPr>
            <a:ln w="38100">
              <a:solidFill>
                <a:srgbClr val="000000">
                  <a:lumMod val="50000"/>
                  <a:lumOff val="50000"/>
                </a:srgbClr>
              </a:solidFill>
            </a:ln>
          </c:spPr>
          <c:marker>
            <c:symbol val="circle"/>
            <c:size val="7"/>
            <c:spPr>
              <a:solidFill>
                <a:schemeClr val="accent3"/>
              </a:solidFill>
              <a:ln w="9525">
                <a:solidFill>
                  <a:schemeClr val="tx1"/>
                </a:solidFill>
              </a:ln>
              <a:effectLst/>
            </c:spPr>
          </c:marker>
          <c:xVal>
            <c:numRef>
              <c:f>Sheet5!$Z$67:$Z$81</c:f>
              <c:numCache>
                <c:formatCode>General</c:formatCode>
                <c:ptCount val="15"/>
                <c:pt idx="0">
                  <c:v>11140</c:v>
                </c:pt>
                <c:pt idx="1">
                  <c:v>69666</c:v>
                </c:pt>
                <c:pt idx="2">
                  <c:v>84638</c:v>
                </c:pt>
                <c:pt idx="3">
                  <c:v>92230</c:v>
                </c:pt>
                <c:pt idx="4">
                  <c:v>174117</c:v>
                </c:pt>
                <c:pt idx="5">
                  <c:v>212574</c:v>
                </c:pt>
                <c:pt idx="6">
                  <c:v>262267</c:v>
                </c:pt>
                <c:pt idx="7">
                  <c:v>282751</c:v>
                </c:pt>
                <c:pt idx="8">
                  <c:v>300957</c:v>
                </c:pt>
                <c:pt idx="9">
                  <c:v>373536</c:v>
                </c:pt>
                <c:pt idx="10">
                  <c:v>499748</c:v>
                </c:pt>
                <c:pt idx="11">
                  <c:v>654666</c:v>
                </c:pt>
                <c:pt idx="12">
                  <c:v>871306</c:v>
                </c:pt>
                <c:pt idx="13">
                  <c:v>1087474</c:v>
                </c:pt>
                <c:pt idx="14">
                  <c:v>1604054</c:v>
                </c:pt>
              </c:numCache>
            </c:numRef>
          </c:xVal>
          <c:yVal>
            <c:numRef>
              <c:f>Sheet5!$I$4:$I$18</c:f>
              <c:numCache>
                <c:formatCode>General</c:formatCode>
                <c:ptCount val="15"/>
                <c:pt idx="0">
                  <c:v>0.1</c:v>
                </c:pt>
                <c:pt idx="1">
                  <c:v>0.5</c:v>
                </c:pt>
                <c:pt idx="2">
                  <c:v>0.6</c:v>
                </c:pt>
                <c:pt idx="3">
                  <c:v>0.7</c:v>
                </c:pt>
                <c:pt idx="4">
                  <c:v>1.1000000000000001</c:v>
                </c:pt>
                <c:pt idx="5">
                  <c:v>1.4</c:v>
                </c:pt>
                <c:pt idx="6">
                  <c:v>1.7</c:v>
                </c:pt>
                <c:pt idx="7">
                  <c:v>1.9</c:v>
                </c:pt>
                <c:pt idx="8">
                  <c:v>2</c:v>
                </c:pt>
                <c:pt idx="9">
                  <c:v>2.5</c:v>
                </c:pt>
                <c:pt idx="10">
                  <c:v>3.3</c:v>
                </c:pt>
                <c:pt idx="11">
                  <c:v>4.0999999999999996</c:v>
                </c:pt>
                <c:pt idx="12">
                  <c:v>5.5</c:v>
                </c:pt>
                <c:pt idx="13">
                  <c:v>7</c:v>
                </c:pt>
                <c:pt idx="14">
                  <c:v>10.4</c:v>
                </c:pt>
              </c:numCache>
            </c:numRef>
          </c:yVal>
          <c:smooth val="0"/>
          <c:extLst>
            <c:ext xmlns:c16="http://schemas.microsoft.com/office/drawing/2014/chart" uri="{C3380CC4-5D6E-409C-BE32-E72D297353CC}">
              <c16:uniqueId val="{00000002-55D8-46BD-B1BC-B8BCF6631357}"/>
            </c:ext>
          </c:extLst>
        </c:ser>
        <c:ser>
          <c:idx val="3"/>
          <c:order val="3"/>
          <c:tx>
            <c:strRef>
              <c:f>Sheet5!$Z$22</c:f>
              <c:strCache>
                <c:ptCount val="1"/>
                <c:pt idx="0">
                  <c:v>HW SAH</c:v>
                </c:pt>
              </c:strCache>
            </c:strRef>
          </c:tx>
          <c:spPr>
            <a:ln w="38100"/>
          </c:spPr>
          <c:marker>
            <c:symbol val="circle"/>
            <c:size val="7"/>
            <c:spPr>
              <a:solidFill>
                <a:schemeClr val="accent4"/>
              </a:solidFill>
              <a:ln w="9525">
                <a:solidFill>
                  <a:schemeClr val="tx1"/>
                </a:solidFill>
              </a:ln>
              <a:effectLst/>
            </c:spPr>
          </c:marker>
          <c:xVal>
            <c:numRef>
              <c:f>Sheet5!$AC$67:$AC$81</c:f>
              <c:numCache>
                <c:formatCode>General</c:formatCode>
                <c:ptCount val="15"/>
                <c:pt idx="0">
                  <c:v>11140</c:v>
                </c:pt>
                <c:pt idx="1">
                  <c:v>69666</c:v>
                </c:pt>
                <c:pt idx="2">
                  <c:v>282751</c:v>
                </c:pt>
                <c:pt idx="3">
                  <c:v>871306</c:v>
                </c:pt>
                <c:pt idx="4">
                  <c:v>174117</c:v>
                </c:pt>
                <c:pt idx="5">
                  <c:v>212574</c:v>
                </c:pt>
                <c:pt idx="6">
                  <c:v>262267</c:v>
                </c:pt>
                <c:pt idx="8">
                  <c:v>300957</c:v>
                </c:pt>
                <c:pt idx="9">
                  <c:v>373536</c:v>
                </c:pt>
                <c:pt idx="10">
                  <c:v>499748</c:v>
                </c:pt>
                <c:pt idx="11">
                  <c:v>654666</c:v>
                </c:pt>
                <c:pt idx="13">
                  <c:v>1087474</c:v>
                </c:pt>
                <c:pt idx="14">
                  <c:v>1604054</c:v>
                </c:pt>
              </c:numCache>
            </c:numRef>
          </c:xVal>
          <c:yVal>
            <c:numRef>
              <c:f>Sheet5!$AD$67:$AD$70</c:f>
              <c:numCache>
                <c:formatCode>General</c:formatCode>
                <c:ptCount val="4"/>
                <c:pt idx="0">
                  <c:v>1</c:v>
                </c:pt>
                <c:pt idx="1">
                  <c:v>3</c:v>
                </c:pt>
                <c:pt idx="2">
                  <c:v>11</c:v>
                </c:pt>
                <c:pt idx="3">
                  <c:v>30</c:v>
                </c:pt>
              </c:numCache>
            </c:numRef>
          </c:yVal>
          <c:smooth val="0"/>
          <c:extLst>
            <c:ext xmlns:c16="http://schemas.microsoft.com/office/drawing/2014/chart" uri="{C3380CC4-5D6E-409C-BE32-E72D297353CC}">
              <c16:uniqueId val="{00000003-55D8-46BD-B1BC-B8BCF6631357}"/>
            </c:ext>
          </c:extLst>
        </c:ser>
        <c:ser>
          <c:idx val="4"/>
          <c:order val="4"/>
          <c:tx>
            <c:strRef>
              <c:f>Sheet5!$O$1</c:f>
              <c:strCache>
                <c:ptCount val="1"/>
                <c:pt idx="0">
                  <c:v>HW PLOC</c:v>
                </c:pt>
              </c:strCache>
            </c:strRef>
          </c:tx>
          <c:spPr>
            <a:ln w="38100">
              <a:solidFill>
                <a:srgbClr val="00B0F0"/>
              </a:solidFill>
            </a:ln>
          </c:spPr>
          <c:marker>
            <c:symbol val="triangle"/>
            <c:size val="10"/>
            <c:spPr>
              <a:solidFill>
                <a:schemeClr val="accent5"/>
              </a:solidFill>
              <a:ln w="9525">
                <a:solidFill>
                  <a:schemeClr val="tx1"/>
                </a:solidFill>
              </a:ln>
              <a:effectLst/>
            </c:spPr>
          </c:marker>
          <c:xVal>
            <c:numRef>
              <c:f>Sheet5!$T$67:$T$81</c:f>
              <c:numCache>
                <c:formatCode>General</c:formatCode>
                <c:ptCount val="15"/>
                <c:pt idx="0">
                  <c:v>11140</c:v>
                </c:pt>
                <c:pt idx="1">
                  <c:v>69666</c:v>
                </c:pt>
                <c:pt idx="2">
                  <c:v>84638</c:v>
                </c:pt>
                <c:pt idx="3">
                  <c:v>92230</c:v>
                </c:pt>
                <c:pt idx="4">
                  <c:v>174117</c:v>
                </c:pt>
                <c:pt idx="5">
                  <c:v>212574</c:v>
                </c:pt>
                <c:pt idx="6">
                  <c:v>262267</c:v>
                </c:pt>
                <c:pt idx="7">
                  <c:v>282751</c:v>
                </c:pt>
                <c:pt idx="8">
                  <c:v>300957</c:v>
                </c:pt>
                <c:pt idx="9">
                  <c:v>373536</c:v>
                </c:pt>
                <c:pt idx="10">
                  <c:v>499748</c:v>
                </c:pt>
                <c:pt idx="11">
                  <c:v>654666</c:v>
                </c:pt>
                <c:pt idx="12">
                  <c:v>871306</c:v>
                </c:pt>
                <c:pt idx="13">
                  <c:v>1087474</c:v>
                </c:pt>
                <c:pt idx="14">
                  <c:v>1604054</c:v>
                </c:pt>
              </c:numCache>
            </c:numRef>
          </c:xVal>
          <c:yVal>
            <c:numRef>
              <c:f>Sheet5!$O$4:$O$18</c:f>
              <c:numCache>
                <c:formatCode>General</c:formatCode>
                <c:ptCount val="15"/>
                <c:pt idx="0">
                  <c:v>0.1</c:v>
                </c:pt>
                <c:pt idx="1">
                  <c:v>0.5</c:v>
                </c:pt>
                <c:pt idx="2">
                  <c:v>0.6</c:v>
                </c:pt>
                <c:pt idx="3">
                  <c:v>0.7</c:v>
                </c:pt>
                <c:pt idx="4">
                  <c:v>1.3</c:v>
                </c:pt>
                <c:pt idx="5">
                  <c:v>1.4</c:v>
                </c:pt>
                <c:pt idx="6">
                  <c:v>1.9</c:v>
                </c:pt>
                <c:pt idx="7">
                  <c:v>2.1</c:v>
                </c:pt>
                <c:pt idx="8">
                  <c:v>2.1</c:v>
                </c:pt>
                <c:pt idx="9">
                  <c:v>2.6</c:v>
                </c:pt>
                <c:pt idx="10">
                  <c:v>3.5</c:v>
                </c:pt>
                <c:pt idx="11">
                  <c:v>4.4000000000000004</c:v>
                </c:pt>
                <c:pt idx="12">
                  <c:v>6</c:v>
                </c:pt>
                <c:pt idx="13">
                  <c:v>7.7</c:v>
                </c:pt>
                <c:pt idx="14">
                  <c:v>11.3</c:v>
                </c:pt>
              </c:numCache>
            </c:numRef>
          </c:yVal>
          <c:smooth val="0"/>
          <c:extLst>
            <c:ext xmlns:c16="http://schemas.microsoft.com/office/drawing/2014/chart" uri="{C3380CC4-5D6E-409C-BE32-E72D297353CC}">
              <c16:uniqueId val="{00000004-55D8-46BD-B1BC-B8BCF6631357}"/>
            </c:ext>
          </c:extLst>
        </c:ser>
        <c:dLbls>
          <c:showLegendKey val="0"/>
          <c:showVal val="0"/>
          <c:showCatName val="0"/>
          <c:showSerName val="0"/>
          <c:showPercent val="0"/>
          <c:showBubbleSize val="0"/>
        </c:dLbls>
        <c:axId val="719163615"/>
        <c:axId val="1055071327"/>
      </c:scatterChart>
      <c:valAx>
        <c:axId val="719163615"/>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2000"/>
                </a:pPr>
                <a:r>
                  <a:rPr lang="en-US" sz="2000"/>
                  <a:t>Triangle</a:t>
                </a:r>
                <a:r>
                  <a:rPr lang="en-US" sz="2000" baseline="0"/>
                  <a:t> count</a:t>
                </a:r>
                <a:endParaRPr lang="en-US" sz="200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071327"/>
        <c:crosses val="autoZero"/>
        <c:crossBetween val="midCat"/>
      </c:valAx>
      <c:valAx>
        <c:axId val="1055071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2000"/>
                </a:pPr>
                <a:r>
                  <a:rPr lang="en-US" sz="2000"/>
                  <a:t>Runtime (ms)</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63615"/>
        <c:crosses val="autoZero"/>
        <c:crossBetween val="midCat"/>
      </c:valAx>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Sheet5!$T$1</c:f>
              <c:strCache>
                <c:ptCount val="1"/>
                <c:pt idx="0">
                  <c:v>GPU LBVH</c:v>
                </c:pt>
              </c:strCache>
            </c:strRef>
          </c:tx>
          <c:spPr>
            <a:ln w="25400" cap="rnd">
              <a:noFill/>
              <a:round/>
            </a:ln>
            <a:effectLst/>
          </c:spPr>
          <c:marker>
            <c:symbol val="square"/>
            <c:size val="7"/>
            <c:spPr>
              <a:solidFill>
                <a:schemeClr val="accent1"/>
              </a:solidFill>
              <a:ln w="9525">
                <a:solidFill>
                  <a:schemeClr val="tx1"/>
                </a:solidFill>
              </a:ln>
              <a:effectLst/>
            </c:spPr>
          </c:marker>
          <c:xVal>
            <c:numRef>
              <c:f>Sheet5!$T$3:$T$18</c:f>
              <c:numCache>
                <c:formatCode>General</c:formatCode>
                <c:ptCount val="16"/>
                <c:pt idx="1">
                  <c:v>2.564360653</c:v>
                </c:pt>
                <c:pt idx="2">
                  <c:v>0.76632960959999996</c:v>
                </c:pt>
                <c:pt idx="3">
                  <c:v>0.66779782369999996</c:v>
                </c:pt>
                <c:pt idx="4">
                  <c:v>0.61637395120000005</c:v>
                </c:pt>
                <c:pt idx="5">
                  <c:v>0.45555825090000002</c:v>
                </c:pt>
                <c:pt idx="6">
                  <c:v>0.47940465739999999</c:v>
                </c:pt>
                <c:pt idx="7">
                  <c:v>0.44015535519999999</c:v>
                </c:pt>
                <c:pt idx="8">
                  <c:v>0.40277521859999998</c:v>
                </c:pt>
                <c:pt idx="9">
                  <c:v>0.4388829635</c:v>
                </c:pt>
                <c:pt idx="10">
                  <c:v>0.41951013320000002</c:v>
                </c:pt>
                <c:pt idx="11">
                  <c:v>0.3937909168</c:v>
                </c:pt>
                <c:pt idx="12">
                  <c:v>0.3896227692</c:v>
                </c:pt>
                <c:pt idx="13">
                  <c:v>0.37774032730000001</c:v>
                </c:pt>
                <c:pt idx="14">
                  <c:v>0.36321651100000002</c:v>
                </c:pt>
                <c:pt idx="15">
                  <c:v>0.35184309969999999</c:v>
                </c:pt>
              </c:numCache>
            </c:numRef>
          </c:xVal>
          <c:yVal>
            <c:numRef>
              <c:f>Sheet5!$U$3:$U$18</c:f>
              <c:numCache>
                <c:formatCode>General</c:formatCode>
                <c:ptCount val="16"/>
                <c:pt idx="1">
                  <c:v>1.413288474</c:v>
                </c:pt>
                <c:pt idx="2">
                  <c:v>2.2021851629999998</c:v>
                </c:pt>
                <c:pt idx="3">
                  <c:v>2.3670296999999998</c:v>
                </c:pt>
                <c:pt idx="4">
                  <c:v>2.3966605689999998</c:v>
                </c:pt>
                <c:pt idx="5">
                  <c:v>2.5756037649999999</c:v>
                </c:pt>
                <c:pt idx="6">
                  <c:v>2.6203757670000001</c:v>
                </c:pt>
                <c:pt idx="7">
                  <c:v>2.8219955950000002</c:v>
                </c:pt>
                <c:pt idx="8">
                  <c:v>2.979381981</c:v>
                </c:pt>
                <c:pt idx="9">
                  <c:v>2.8880011919999999</c:v>
                </c:pt>
                <c:pt idx="10">
                  <c:v>2.9469348640000002</c:v>
                </c:pt>
                <c:pt idx="11">
                  <c:v>3.0359623529999999</c:v>
                </c:pt>
                <c:pt idx="12">
                  <c:v>3.0696179520000002</c:v>
                </c:pt>
                <c:pt idx="13">
                  <c:v>3.0334662130000001</c:v>
                </c:pt>
                <c:pt idx="14">
                  <c:v>3.0724224250000001</c:v>
                </c:pt>
                <c:pt idx="15">
                  <c:v>3.2144137850000001</c:v>
                </c:pt>
              </c:numCache>
            </c:numRef>
          </c:yVal>
          <c:smooth val="0"/>
          <c:extLst>
            <c:ext xmlns:c16="http://schemas.microsoft.com/office/drawing/2014/chart" uri="{C3380CC4-5D6E-409C-BE32-E72D297353CC}">
              <c16:uniqueId val="{00000000-9218-4BD0-A487-4D8AB177F811}"/>
            </c:ext>
          </c:extLst>
        </c:ser>
        <c:ser>
          <c:idx val="2"/>
          <c:order val="1"/>
          <c:tx>
            <c:strRef>
              <c:f>Sheet5!$W$1</c:f>
              <c:strCache>
                <c:ptCount val="1"/>
                <c:pt idx="0">
                  <c:v>GPU PLOC</c:v>
                </c:pt>
              </c:strCache>
            </c:strRef>
          </c:tx>
          <c:spPr>
            <a:ln w="25400" cap="rnd">
              <a:noFill/>
              <a:round/>
            </a:ln>
            <a:effectLst/>
          </c:spPr>
          <c:marker>
            <c:symbol val="square"/>
            <c:size val="7"/>
            <c:spPr>
              <a:solidFill>
                <a:schemeClr val="accent2"/>
              </a:solidFill>
              <a:ln w="9525">
                <a:solidFill>
                  <a:schemeClr val="tx1"/>
                </a:solidFill>
              </a:ln>
              <a:effectLst/>
            </c:spPr>
          </c:marker>
          <c:xVal>
            <c:numRef>
              <c:f>Sheet5!$W$3:$W$18</c:f>
              <c:numCache>
                <c:formatCode>General</c:formatCode>
                <c:ptCount val="16"/>
                <c:pt idx="1">
                  <c:v>38.30531311</c:v>
                </c:pt>
                <c:pt idx="2">
                  <c:v>7.2793263589999997</c:v>
                </c:pt>
                <c:pt idx="3">
                  <c:v>7.2165377599999996</c:v>
                </c:pt>
                <c:pt idx="4">
                  <c:v>6.0033367899999996</c:v>
                </c:pt>
                <c:pt idx="5">
                  <c:v>5.4878947680000003</c:v>
                </c:pt>
                <c:pt idx="6">
                  <c:v>4.1616092910000004</c:v>
                </c:pt>
                <c:pt idx="7">
                  <c:v>3.8362396599999999</c:v>
                </c:pt>
                <c:pt idx="8">
                  <c:v>3.323128606</c:v>
                </c:pt>
                <c:pt idx="9">
                  <c:v>3.6633746559999998</c:v>
                </c:pt>
                <c:pt idx="10">
                  <c:v>2.8508840040000001</c:v>
                </c:pt>
                <c:pt idx="11">
                  <c:v>2.400596486</c:v>
                </c:pt>
                <c:pt idx="12">
                  <c:v>1.9727088880000001</c:v>
                </c:pt>
                <c:pt idx="13">
                  <c:v>2.278630197</c:v>
                </c:pt>
                <c:pt idx="14">
                  <c:v>1.969054777</c:v>
                </c:pt>
                <c:pt idx="15">
                  <c:v>1.65935385</c:v>
                </c:pt>
              </c:numCache>
            </c:numRef>
          </c:xVal>
          <c:yVal>
            <c:numRef>
              <c:f>Sheet5!$W$23:$W$37</c:f>
              <c:numCache>
                <c:formatCode>0%</c:formatCode>
                <c:ptCount val="15"/>
                <c:pt idx="1">
                  <c:v>1</c:v>
                </c:pt>
                <c:pt idx="2">
                  <c:v>1.0090090090090089</c:v>
                </c:pt>
                <c:pt idx="3">
                  <c:v>1.0183486238532111</c:v>
                </c:pt>
                <c:pt idx="4">
                  <c:v>1.0092592592592593</c:v>
                </c:pt>
                <c:pt idx="5">
                  <c:v>1</c:v>
                </c:pt>
                <c:pt idx="6">
                  <c:v>1.0183486238532111</c:v>
                </c:pt>
                <c:pt idx="7">
                  <c:v>1.0106382978723405</c:v>
                </c:pt>
                <c:pt idx="8">
                  <c:v>1.0116279069767442</c:v>
                </c:pt>
                <c:pt idx="9">
                  <c:v>1</c:v>
                </c:pt>
                <c:pt idx="10">
                  <c:v>1</c:v>
                </c:pt>
                <c:pt idx="11">
                  <c:v>0.98989898989898994</c:v>
                </c:pt>
                <c:pt idx="12">
                  <c:v>1.0178571428571426</c:v>
                </c:pt>
                <c:pt idx="13">
                  <c:v>1</c:v>
                </c:pt>
                <c:pt idx="14">
                  <c:v>1</c:v>
                </c:pt>
              </c:numCache>
            </c:numRef>
          </c:yVal>
          <c:smooth val="0"/>
          <c:extLst>
            <c:ext xmlns:c16="http://schemas.microsoft.com/office/drawing/2014/chart" uri="{C3380CC4-5D6E-409C-BE32-E72D297353CC}">
              <c16:uniqueId val="{00000001-9218-4BD0-A487-4D8AB177F811}"/>
            </c:ext>
          </c:extLst>
        </c:ser>
        <c:ser>
          <c:idx val="1"/>
          <c:order val="2"/>
          <c:tx>
            <c:strRef>
              <c:f>Sheet5!$Z$1</c:f>
              <c:strCache>
                <c:ptCount val="1"/>
                <c:pt idx="0">
                  <c:v>HW LBVH+SAH</c:v>
                </c:pt>
              </c:strCache>
            </c:strRef>
          </c:tx>
          <c:spPr>
            <a:ln w="25400" cap="rnd">
              <a:noFill/>
              <a:round/>
            </a:ln>
            <a:effectLst/>
          </c:spPr>
          <c:marker>
            <c:symbol val="circle"/>
            <c:size val="7"/>
            <c:spPr>
              <a:solidFill>
                <a:schemeClr val="accent2"/>
              </a:solidFill>
              <a:ln w="9525">
                <a:solidFill>
                  <a:schemeClr val="tx1"/>
                </a:solidFill>
              </a:ln>
              <a:effectLst/>
            </c:spPr>
          </c:marker>
          <c:xVal>
            <c:numRef>
              <c:f>Sheet5!$Z$3:$Z$18</c:f>
              <c:numCache>
                <c:formatCode>General</c:formatCode>
                <c:ptCount val="16"/>
                <c:pt idx="1">
                  <c:v>0.80761152780000001</c:v>
                </c:pt>
                <c:pt idx="2">
                  <c:v>1.009372465</c:v>
                </c:pt>
                <c:pt idx="3">
                  <c:v>0.9844271644</c:v>
                </c:pt>
                <c:pt idx="4">
                  <c:v>1.0007264119999999</c:v>
                </c:pt>
                <c:pt idx="5">
                  <c:v>0.89000927419999998</c:v>
                </c:pt>
                <c:pt idx="6">
                  <c:v>0.96082546069999997</c:v>
                </c:pt>
                <c:pt idx="7">
                  <c:v>0.92038978660000004</c:v>
                </c:pt>
                <c:pt idx="8">
                  <c:v>0.89714311830000004</c:v>
                </c:pt>
                <c:pt idx="9">
                  <c:v>0.95177114159999998</c:v>
                </c:pt>
                <c:pt idx="10">
                  <c:v>0.93717449720000001</c:v>
                </c:pt>
                <c:pt idx="11">
                  <c:v>0.95034443030000004</c:v>
                </c:pt>
                <c:pt idx="12">
                  <c:v>0.93859300050000005</c:v>
                </c:pt>
                <c:pt idx="13">
                  <c:v>0.91300655080000004</c:v>
                </c:pt>
                <c:pt idx="14">
                  <c:v>0.91119337499999997</c:v>
                </c:pt>
                <c:pt idx="15">
                  <c:v>0.92289040690000002</c:v>
                </c:pt>
              </c:numCache>
            </c:numRef>
          </c:xVal>
          <c:yVal>
            <c:numRef>
              <c:f>Sheet5!$Y$23:$Y$37</c:f>
              <c:numCache>
                <c:formatCode>0.00000000000000%</c:formatCode>
                <c:ptCount val="15"/>
                <c:pt idx="1">
                  <c:v>1.1752577319587627</c:v>
                </c:pt>
                <c:pt idx="2">
                  <c:v>1.0450450450450448</c:v>
                </c:pt>
                <c:pt idx="3">
                  <c:v>1.0550458715596329</c:v>
                </c:pt>
                <c:pt idx="4">
                  <c:v>1.037037037037037</c:v>
                </c:pt>
                <c:pt idx="5">
                  <c:v>1.0194174757281553</c:v>
                </c:pt>
                <c:pt idx="6">
                  <c:v>1.0642201834862384</c:v>
                </c:pt>
                <c:pt idx="7">
                  <c:v>1.074468085106383</c:v>
                </c:pt>
                <c:pt idx="8">
                  <c:v>1.1976744186046513</c:v>
                </c:pt>
                <c:pt idx="9">
                  <c:v>1.1028037383177569</c:v>
                </c:pt>
                <c:pt idx="10">
                  <c:v>1.268041237113402</c:v>
                </c:pt>
                <c:pt idx="11">
                  <c:v>1.303030303030303</c:v>
                </c:pt>
                <c:pt idx="12">
                  <c:v>1.107142857142857</c:v>
                </c:pt>
                <c:pt idx="13">
                  <c:v>1.0982142857142856</c:v>
                </c:pt>
                <c:pt idx="14">
                  <c:v>1.117117117117117</c:v>
                </c:pt>
              </c:numCache>
            </c:numRef>
          </c:yVal>
          <c:smooth val="0"/>
          <c:extLst>
            <c:ext xmlns:c16="http://schemas.microsoft.com/office/drawing/2014/chart" uri="{C3380CC4-5D6E-409C-BE32-E72D297353CC}">
              <c16:uniqueId val="{00000002-9218-4BD0-A487-4D8AB177F811}"/>
            </c:ext>
          </c:extLst>
        </c:ser>
        <c:ser>
          <c:idx val="3"/>
          <c:order val="3"/>
          <c:tx>
            <c:strRef>
              <c:f>Sheet5!$Z$22</c:f>
              <c:strCache>
                <c:ptCount val="1"/>
                <c:pt idx="0">
                  <c:v>HW SAH</c:v>
                </c:pt>
              </c:strCache>
            </c:strRef>
          </c:tx>
          <c:spPr>
            <a:ln w="25400" cap="rnd">
              <a:noFill/>
              <a:round/>
            </a:ln>
            <a:effectLst/>
          </c:spPr>
          <c:marker>
            <c:symbol val="circle"/>
            <c:size val="7"/>
            <c:spPr>
              <a:solidFill>
                <a:schemeClr val="accent4"/>
              </a:solidFill>
              <a:ln w="9525">
                <a:solidFill>
                  <a:schemeClr val="tx1"/>
                </a:solidFill>
              </a:ln>
              <a:effectLst/>
            </c:spPr>
          </c:marker>
          <c:xVal>
            <c:numRef>
              <c:f>Sheet5!$AC$3:$AC$18</c:f>
              <c:numCache>
                <c:formatCode>General</c:formatCode>
                <c:ptCount val="16"/>
                <c:pt idx="1">
                  <c:v>9.9069735189999992</c:v>
                </c:pt>
                <c:pt idx="2">
                  <c:v>6.2559561920000002</c:v>
                </c:pt>
                <c:pt idx="8">
                  <c:v>5.2105216539999999</c:v>
                </c:pt>
                <c:pt idx="13">
                  <c:v>5.0211751319999998</c:v>
                </c:pt>
              </c:numCache>
            </c:numRef>
          </c:xVal>
          <c:yVal>
            <c:numRef>
              <c:f>Sheet5!$AA$46:$AA$60</c:f>
              <c:numCache>
                <c:formatCode>General</c:formatCode>
                <c:ptCount val="15"/>
                <c:pt idx="1">
                  <c:v>1.0618556701030928</c:v>
                </c:pt>
                <c:pt idx="2">
                  <c:v>0.93693693693693691</c:v>
                </c:pt>
                <c:pt idx="3">
                  <c:v>0.95412844036697242</c:v>
                </c:pt>
                <c:pt idx="4">
                  <c:v>0.95370370370370372</c:v>
                </c:pt>
                <c:pt idx="5">
                  <c:v>0.99029126213592233</c:v>
                </c:pt>
                <c:pt idx="6">
                  <c:v>0.94495412844036697</c:v>
                </c:pt>
                <c:pt idx="7">
                  <c:v>1.1382978723404256</c:v>
                </c:pt>
                <c:pt idx="8">
                  <c:v>1.2790697674418605</c:v>
                </c:pt>
                <c:pt idx="9">
                  <c:v>0.96261682242990654</c:v>
                </c:pt>
                <c:pt idx="10">
                  <c:v>1.0824742268041239</c:v>
                </c:pt>
                <c:pt idx="11">
                  <c:v>1.0505050505050506</c:v>
                </c:pt>
                <c:pt idx="12">
                  <c:v>0.92857142857142849</c:v>
                </c:pt>
                <c:pt idx="13">
                  <c:v>0.9107142857142857</c:v>
                </c:pt>
                <c:pt idx="14">
                  <c:v>0.91891891891891886</c:v>
                </c:pt>
              </c:numCache>
            </c:numRef>
          </c:yVal>
          <c:smooth val="0"/>
          <c:extLst>
            <c:ext xmlns:c16="http://schemas.microsoft.com/office/drawing/2014/chart" uri="{C3380CC4-5D6E-409C-BE32-E72D297353CC}">
              <c16:uniqueId val="{00000003-9218-4BD0-A487-4D8AB177F811}"/>
            </c:ext>
          </c:extLst>
        </c:ser>
        <c:ser>
          <c:idx val="6"/>
          <c:order val="4"/>
          <c:tx>
            <c:strRef>
              <c:f>Sheet5!$AF$1</c:f>
              <c:strCache>
                <c:ptCount val="1"/>
                <c:pt idx="0">
                  <c:v>HW PLOC</c:v>
                </c:pt>
              </c:strCache>
            </c:strRef>
          </c:tx>
          <c:spPr>
            <a:ln w="25400" cap="rnd">
              <a:noFill/>
              <a:round/>
            </a:ln>
            <a:effectLst/>
          </c:spPr>
          <c:marker>
            <c:symbol val="triangle"/>
            <c:size val="9"/>
            <c:spPr>
              <a:solidFill>
                <a:srgbClr val="00B0F0"/>
              </a:solidFill>
              <a:ln w="9525">
                <a:solidFill>
                  <a:schemeClr val="accent1">
                    <a:lumMod val="60000"/>
                  </a:schemeClr>
                </a:solidFill>
              </a:ln>
              <a:effectLst/>
            </c:spPr>
          </c:marker>
          <c:xVal>
            <c:numRef>
              <c:f>Sheet5!$AF$4</c:f>
              <c:numCache>
                <c:formatCode>General</c:formatCode>
                <c:ptCount val="1"/>
                <c:pt idx="0">
                  <c:v>1</c:v>
                </c:pt>
              </c:numCache>
            </c:numRef>
          </c:xVal>
          <c:yVal>
            <c:numRef>
              <c:f>Sheet5!$AF$4</c:f>
              <c:numCache>
                <c:formatCode>General</c:formatCode>
                <c:ptCount val="1"/>
                <c:pt idx="0">
                  <c:v>1</c:v>
                </c:pt>
              </c:numCache>
            </c:numRef>
          </c:yVal>
          <c:smooth val="0"/>
          <c:extLst>
            <c:ext xmlns:c16="http://schemas.microsoft.com/office/drawing/2014/chart" uri="{C3380CC4-5D6E-409C-BE32-E72D297353CC}">
              <c16:uniqueId val="{00000004-9218-4BD0-A487-4D8AB177F811}"/>
            </c:ext>
          </c:extLst>
        </c:ser>
        <c:dLbls>
          <c:showLegendKey val="0"/>
          <c:showVal val="0"/>
          <c:showCatName val="0"/>
          <c:showSerName val="0"/>
          <c:showPercent val="0"/>
          <c:showBubbleSize val="0"/>
        </c:dLbls>
        <c:axId val="842981167"/>
        <c:axId val="836536511"/>
      </c:scatterChart>
      <c:valAx>
        <c:axId val="842981167"/>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Runtime (norm. to</a:t>
                </a:r>
                <a:r>
                  <a:rPr lang="en-US" sz="1400" b="1" baseline="0">
                    <a:solidFill>
                      <a:sysClr val="windowText" lastClr="000000"/>
                    </a:solidFill>
                  </a:rPr>
                  <a:t> HW PLOC)</a:t>
                </a:r>
                <a:endParaRPr lang="en-US" sz="1400" b="1">
                  <a:solidFill>
                    <a:sysClr val="windowText" lastClr="000000"/>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536511"/>
        <c:crosses val="autoZero"/>
        <c:crossBetween val="midCat"/>
      </c:valAx>
      <c:valAx>
        <c:axId val="836536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SAH cost (Norm. to HW PLOC)</a:t>
                </a:r>
                <a:endParaRPr lang="en-US" sz="80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9811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Sheet5!$T$22</c:f>
              <c:strCache>
                <c:ptCount val="1"/>
                <c:pt idx="0">
                  <c:v>GPU LBVH</c:v>
                </c:pt>
              </c:strCache>
            </c:strRef>
          </c:tx>
          <c:spPr>
            <a:ln w="19050">
              <a:noFill/>
            </a:ln>
          </c:spPr>
          <c:marker>
            <c:symbol val="square"/>
            <c:size val="7"/>
            <c:spPr>
              <a:solidFill>
                <a:schemeClr val="accent1"/>
              </a:solidFill>
              <a:ln w="9525">
                <a:solidFill>
                  <a:schemeClr val="tx1"/>
                </a:solidFill>
              </a:ln>
              <a:effectLst/>
            </c:spPr>
          </c:marker>
          <c:xVal>
            <c:numRef>
              <c:f>Sheet5!$T$47:$T$60</c:f>
              <c:numCache>
                <c:formatCode>General</c:formatCode>
                <c:ptCount val="14"/>
                <c:pt idx="0">
                  <c:v>2.2021851629999998</c:v>
                </c:pt>
                <c:pt idx="1">
                  <c:v>2.3670296999999998</c:v>
                </c:pt>
                <c:pt idx="2">
                  <c:v>2.3966605689999998</c:v>
                </c:pt>
                <c:pt idx="3">
                  <c:v>2.5756037649999999</c:v>
                </c:pt>
                <c:pt idx="4">
                  <c:v>2.6203757670000001</c:v>
                </c:pt>
                <c:pt idx="5">
                  <c:v>2.8219955950000002</c:v>
                </c:pt>
                <c:pt idx="6">
                  <c:v>2.979381981</c:v>
                </c:pt>
                <c:pt idx="7">
                  <c:v>2.8880011919999999</c:v>
                </c:pt>
                <c:pt idx="8">
                  <c:v>2.9469348640000002</c:v>
                </c:pt>
                <c:pt idx="9">
                  <c:v>3.0359623529999999</c:v>
                </c:pt>
                <c:pt idx="10">
                  <c:v>3.0696179520000002</c:v>
                </c:pt>
                <c:pt idx="11">
                  <c:v>3.0334662130000001</c:v>
                </c:pt>
                <c:pt idx="12">
                  <c:v>3.0724224250000001</c:v>
                </c:pt>
                <c:pt idx="13">
                  <c:v>3.2144137850000001</c:v>
                </c:pt>
              </c:numCache>
            </c:numRef>
          </c:xVal>
          <c:yVal>
            <c:numRef>
              <c:f>Sheet5!$U$47:$U$60</c:f>
              <c:numCache>
                <c:formatCode>General</c:formatCode>
                <c:ptCount val="14"/>
                <c:pt idx="0">
                  <c:v>1.7113402061855669</c:v>
                </c:pt>
                <c:pt idx="1">
                  <c:v>1.1028791765765764</c:v>
                </c:pt>
                <c:pt idx="2">
                  <c:v>1.2349579495412843</c:v>
                </c:pt>
                <c:pt idx="3">
                  <c:v>1.135631624074074</c:v>
                </c:pt>
                <c:pt idx="4">
                  <c:v>1.2526151223300972</c:v>
                </c:pt>
                <c:pt idx="5">
                  <c:v>1.1723382944954126</c:v>
                </c:pt>
                <c:pt idx="6">
                  <c:v>1.6072343021276596</c:v>
                </c:pt>
                <c:pt idx="7">
                  <c:v>1.9139178941860466</c:v>
                </c:pt>
                <c:pt idx="8">
                  <c:v>1.4047122869158877</c:v>
                </c:pt>
                <c:pt idx="9">
                  <c:v>2.2034957505154642</c:v>
                </c:pt>
                <c:pt idx="10">
                  <c:v>2.0991759777777781</c:v>
                </c:pt>
                <c:pt idx="11">
                  <c:v>1.1571465178571427</c:v>
                </c:pt>
                <c:pt idx="12">
                  <c:v>1.215496169642857</c:v>
                </c:pt>
                <c:pt idx="13">
                  <c:v>1.2003842981981983</c:v>
                </c:pt>
              </c:numCache>
            </c:numRef>
          </c:yVal>
          <c:smooth val="0"/>
          <c:extLst>
            <c:ext xmlns:c16="http://schemas.microsoft.com/office/drawing/2014/chart" uri="{C3380CC4-5D6E-409C-BE32-E72D297353CC}">
              <c16:uniqueId val="{00000000-D03E-42A5-A410-9468AA5C4DB4}"/>
            </c:ext>
          </c:extLst>
        </c:ser>
        <c:ser>
          <c:idx val="1"/>
          <c:order val="1"/>
          <c:tx>
            <c:strRef>
              <c:f>Sheet5!$V$22</c:f>
              <c:strCache>
                <c:ptCount val="1"/>
                <c:pt idx="0">
                  <c:v>GPU PLOC</c:v>
                </c:pt>
              </c:strCache>
            </c:strRef>
          </c:tx>
          <c:spPr>
            <a:ln w="19050">
              <a:noFill/>
            </a:ln>
          </c:spPr>
          <c:marker>
            <c:symbol val="square"/>
            <c:size val="7"/>
            <c:spPr>
              <a:solidFill>
                <a:schemeClr val="accent2"/>
              </a:solidFill>
              <a:ln w="9525">
                <a:solidFill>
                  <a:schemeClr val="tx1"/>
                </a:solidFill>
              </a:ln>
              <a:effectLst/>
            </c:spPr>
          </c:marker>
          <c:xVal>
            <c:numRef>
              <c:f>Sheet5!$V$47:$V$60</c:f>
              <c:numCache>
                <c:formatCode>General</c:formatCode>
                <c:ptCount val="14"/>
                <c:pt idx="0">
                  <c:v>4.9347939470000002</c:v>
                </c:pt>
                <c:pt idx="1">
                  <c:v>5.7139218639999996</c:v>
                </c:pt>
                <c:pt idx="2">
                  <c:v>6.0534953810000003</c:v>
                </c:pt>
                <c:pt idx="3">
                  <c:v>7.4111424709999998</c:v>
                </c:pt>
                <c:pt idx="4">
                  <c:v>7.910537905</c:v>
                </c:pt>
                <c:pt idx="5">
                  <c:v>7.6893694310000003</c:v>
                </c:pt>
                <c:pt idx="6">
                  <c:v>7.6091906099999997</c:v>
                </c:pt>
                <c:pt idx="7">
                  <c:v>8.8740996919999997</c:v>
                </c:pt>
                <c:pt idx="8">
                  <c:v>8.7266134270000002</c:v>
                </c:pt>
                <c:pt idx="9">
                  <c:v>8.8249854120000002</c:v>
                </c:pt>
                <c:pt idx="10">
                  <c:v>8.7252201389999993</c:v>
                </c:pt>
                <c:pt idx="11">
                  <c:v>10.83774337</c:v>
                </c:pt>
                <c:pt idx="12">
                  <c:v>10.61660878</c:v>
                </c:pt>
                <c:pt idx="13">
                  <c:v>9.9972700400000001</c:v>
                </c:pt>
              </c:numCache>
            </c:numRef>
          </c:xVal>
          <c:yVal>
            <c:numRef>
              <c:f>Sheet5!$W$47:$W$60</c:f>
              <c:numCache>
                <c:formatCode>General</c:formatCode>
                <c:ptCount val="14"/>
                <c:pt idx="0">
                  <c:v>1</c:v>
                </c:pt>
                <c:pt idx="1">
                  <c:v>1.0090090090090089</c:v>
                </c:pt>
                <c:pt idx="2">
                  <c:v>1.0183486238532111</c:v>
                </c:pt>
                <c:pt idx="3">
                  <c:v>1.0092592592592593</c:v>
                </c:pt>
                <c:pt idx="4">
                  <c:v>1</c:v>
                </c:pt>
                <c:pt idx="5">
                  <c:v>1.0183486238532111</c:v>
                </c:pt>
                <c:pt idx="6">
                  <c:v>1.0106382978723405</c:v>
                </c:pt>
                <c:pt idx="7">
                  <c:v>1.0116279069767442</c:v>
                </c:pt>
                <c:pt idx="8">
                  <c:v>1</c:v>
                </c:pt>
                <c:pt idx="9">
                  <c:v>1</c:v>
                </c:pt>
                <c:pt idx="10">
                  <c:v>0.98989898989898994</c:v>
                </c:pt>
                <c:pt idx="11">
                  <c:v>1.0178571428571426</c:v>
                </c:pt>
                <c:pt idx="12">
                  <c:v>1</c:v>
                </c:pt>
                <c:pt idx="13">
                  <c:v>1</c:v>
                </c:pt>
              </c:numCache>
            </c:numRef>
          </c:yVal>
          <c:smooth val="0"/>
          <c:extLst>
            <c:ext xmlns:c16="http://schemas.microsoft.com/office/drawing/2014/chart" uri="{C3380CC4-5D6E-409C-BE32-E72D297353CC}">
              <c16:uniqueId val="{00000001-D03E-42A5-A410-9468AA5C4DB4}"/>
            </c:ext>
          </c:extLst>
        </c:ser>
        <c:ser>
          <c:idx val="2"/>
          <c:order val="2"/>
          <c:tx>
            <c:strRef>
              <c:f>Sheet5!$X$45</c:f>
              <c:strCache>
                <c:ptCount val="1"/>
                <c:pt idx="0">
                  <c:v>HW LBVH+SAH</c:v>
                </c:pt>
              </c:strCache>
            </c:strRef>
          </c:tx>
          <c:spPr>
            <a:ln w="19050">
              <a:noFill/>
            </a:ln>
          </c:spPr>
          <c:marker>
            <c:symbol val="circle"/>
            <c:size val="7"/>
            <c:spPr>
              <a:solidFill>
                <a:schemeClr val="accent3"/>
              </a:solidFill>
              <a:ln w="9525">
                <a:solidFill>
                  <a:schemeClr val="tx1"/>
                </a:solidFill>
              </a:ln>
              <a:effectLst/>
            </c:spPr>
          </c:marker>
          <c:xVal>
            <c:numRef>
              <c:f>Sheet5!$X$47:$X$60</c:f>
              <c:numCache>
                <c:formatCode>General</c:formatCode>
                <c:ptCount val="14"/>
                <c:pt idx="0">
                  <c:v>1.1096510239999999</c:v>
                </c:pt>
                <c:pt idx="1">
                  <c:v>1.0479712969999999</c:v>
                </c:pt>
                <c:pt idx="2">
                  <c:v>1.0851927379999999</c:v>
                </c:pt>
                <c:pt idx="3">
                  <c:v>0.79124379820000001</c:v>
                </c:pt>
                <c:pt idx="4">
                  <c:v>0.96090271689999995</c:v>
                </c:pt>
                <c:pt idx="5">
                  <c:v>0.83888704960000005</c:v>
                </c:pt>
                <c:pt idx="6">
                  <c:v>0.77207044250000001</c:v>
                </c:pt>
                <c:pt idx="7">
                  <c:v>0.89700967949999999</c:v>
                </c:pt>
                <c:pt idx="8">
                  <c:v>0.83478108839999998</c:v>
                </c:pt>
                <c:pt idx="9">
                  <c:v>0.85325552940000005</c:v>
                </c:pt>
                <c:pt idx="10">
                  <c:v>0.85442976849999996</c:v>
                </c:pt>
                <c:pt idx="11">
                  <c:v>0.84079686840000001</c:v>
                </c:pt>
                <c:pt idx="12">
                  <c:v>0.82571878399999998</c:v>
                </c:pt>
                <c:pt idx="13">
                  <c:v>0.81848840040000004</c:v>
                </c:pt>
              </c:numCache>
            </c:numRef>
          </c:xVal>
          <c:yVal>
            <c:numRef>
              <c:f>Sheet5!$Y$47:$Y$60</c:f>
              <c:numCache>
                <c:formatCode>General</c:formatCode>
                <c:ptCount val="14"/>
                <c:pt idx="0">
                  <c:v>1.1752577319587627</c:v>
                </c:pt>
                <c:pt idx="1">
                  <c:v>1.0450450450450448</c:v>
                </c:pt>
                <c:pt idx="2">
                  <c:v>1.0550458715596329</c:v>
                </c:pt>
                <c:pt idx="3">
                  <c:v>1.037037037037037</c:v>
                </c:pt>
                <c:pt idx="4">
                  <c:v>1.0194174757281553</c:v>
                </c:pt>
                <c:pt idx="5">
                  <c:v>1.0642201834862384</c:v>
                </c:pt>
                <c:pt idx="6">
                  <c:v>1.074468085106383</c:v>
                </c:pt>
                <c:pt idx="7">
                  <c:v>1.1976744186046513</c:v>
                </c:pt>
                <c:pt idx="8">
                  <c:v>1.1028037383177569</c:v>
                </c:pt>
                <c:pt idx="9">
                  <c:v>1.268041237113402</c:v>
                </c:pt>
                <c:pt idx="10">
                  <c:v>1.303030303030303</c:v>
                </c:pt>
                <c:pt idx="11">
                  <c:v>1.107142857142857</c:v>
                </c:pt>
                <c:pt idx="12">
                  <c:v>1.0982142857142856</c:v>
                </c:pt>
                <c:pt idx="13">
                  <c:v>1.117117117117117</c:v>
                </c:pt>
              </c:numCache>
            </c:numRef>
          </c:yVal>
          <c:smooth val="0"/>
          <c:extLst>
            <c:ext xmlns:c16="http://schemas.microsoft.com/office/drawing/2014/chart" uri="{C3380CC4-5D6E-409C-BE32-E72D297353CC}">
              <c16:uniqueId val="{00000002-D03E-42A5-A410-9468AA5C4DB4}"/>
            </c:ext>
          </c:extLst>
        </c:ser>
        <c:ser>
          <c:idx val="3"/>
          <c:order val="3"/>
          <c:tx>
            <c:strRef>
              <c:f>Sheet5!$Z$22</c:f>
              <c:strCache>
                <c:ptCount val="1"/>
                <c:pt idx="0">
                  <c:v>HW SAH</c:v>
                </c:pt>
              </c:strCache>
            </c:strRef>
          </c:tx>
          <c:spPr>
            <a:ln w="19050">
              <a:noFill/>
            </a:ln>
          </c:spPr>
          <c:marker>
            <c:symbol val="circle"/>
            <c:size val="7"/>
            <c:spPr>
              <a:solidFill>
                <a:schemeClr val="accent4"/>
              </a:solidFill>
              <a:ln w="9525">
                <a:solidFill>
                  <a:schemeClr val="tx1"/>
                </a:solidFill>
              </a:ln>
              <a:effectLst/>
            </c:spPr>
          </c:marker>
          <c:xVal>
            <c:numRef>
              <c:f>Sheet5!$Z$47:$Z$60</c:f>
              <c:numCache>
                <c:formatCode>General</c:formatCode>
                <c:ptCount val="14"/>
                <c:pt idx="0">
                  <c:v>1.9429408939999999</c:v>
                </c:pt>
                <c:pt idx="1">
                  <c:v>1.9811041039999999</c:v>
                </c:pt>
                <c:pt idx="2">
                  <c:v>2.0112776409999999</c:v>
                </c:pt>
                <c:pt idx="3">
                  <c:v>3.0920577979999999</c:v>
                </c:pt>
                <c:pt idx="4">
                  <c:v>2.4687067269999998</c:v>
                </c:pt>
                <c:pt idx="5">
                  <c:v>3.4051287239999999</c:v>
                </c:pt>
                <c:pt idx="6">
                  <c:v>3.4393250900000001</c:v>
                </c:pt>
                <c:pt idx="7">
                  <c:v>2.7950734179999999</c:v>
                </c:pt>
                <c:pt idx="8">
                  <c:v>2.9726836649999999</c:v>
                </c:pt>
                <c:pt idx="9">
                  <c:v>3.3771067060000002</c:v>
                </c:pt>
                <c:pt idx="10">
                  <c:v>3.1619288810000001</c:v>
                </c:pt>
                <c:pt idx="11">
                  <c:v>3.1920831359999999</c:v>
                </c:pt>
                <c:pt idx="12">
                  <c:v>3.3144740600000002</c:v>
                </c:pt>
                <c:pt idx="13">
                  <c:v>3.7638298579999998</c:v>
                </c:pt>
              </c:numCache>
            </c:numRef>
          </c:xVal>
          <c:yVal>
            <c:numRef>
              <c:f>Sheet5!$AA$47:$AA$60</c:f>
              <c:numCache>
                <c:formatCode>General</c:formatCode>
                <c:ptCount val="14"/>
                <c:pt idx="0">
                  <c:v>1.0618556701030928</c:v>
                </c:pt>
                <c:pt idx="1">
                  <c:v>0.93693693693693691</c:v>
                </c:pt>
                <c:pt idx="2">
                  <c:v>0.95412844036697242</c:v>
                </c:pt>
                <c:pt idx="3">
                  <c:v>0.95370370370370372</c:v>
                </c:pt>
                <c:pt idx="4">
                  <c:v>0.99029126213592233</c:v>
                </c:pt>
                <c:pt idx="5">
                  <c:v>0.94495412844036697</c:v>
                </c:pt>
                <c:pt idx="6">
                  <c:v>1.1382978723404256</c:v>
                </c:pt>
                <c:pt idx="7">
                  <c:v>1.2790697674418605</c:v>
                </c:pt>
                <c:pt idx="8">
                  <c:v>0.96261682242990654</c:v>
                </c:pt>
                <c:pt idx="9">
                  <c:v>1.0824742268041239</c:v>
                </c:pt>
                <c:pt idx="10">
                  <c:v>1.0505050505050506</c:v>
                </c:pt>
                <c:pt idx="11">
                  <c:v>0.92857142857142849</c:v>
                </c:pt>
                <c:pt idx="12">
                  <c:v>0.9107142857142857</c:v>
                </c:pt>
                <c:pt idx="13">
                  <c:v>0.91891891891891886</c:v>
                </c:pt>
              </c:numCache>
            </c:numRef>
          </c:yVal>
          <c:smooth val="0"/>
          <c:extLst>
            <c:ext xmlns:c16="http://schemas.microsoft.com/office/drawing/2014/chart" uri="{C3380CC4-5D6E-409C-BE32-E72D297353CC}">
              <c16:uniqueId val="{00000003-D03E-42A5-A410-9468AA5C4DB4}"/>
            </c:ext>
          </c:extLst>
        </c:ser>
        <c:ser>
          <c:idx val="4"/>
          <c:order val="4"/>
          <c:tx>
            <c:strRef>
              <c:f>Sheet5!$AB$22</c:f>
              <c:strCache>
                <c:ptCount val="1"/>
                <c:pt idx="0">
                  <c:v>HW PLOC</c:v>
                </c:pt>
              </c:strCache>
            </c:strRef>
          </c:tx>
          <c:spPr>
            <a:ln w="19050">
              <a:noFill/>
            </a:ln>
          </c:spPr>
          <c:marker>
            <c:symbol val="triangle"/>
            <c:size val="10"/>
            <c:spPr>
              <a:solidFill>
                <a:schemeClr val="accent5"/>
              </a:solidFill>
              <a:ln w="9525">
                <a:solidFill>
                  <a:schemeClr val="tx1"/>
                </a:solidFill>
              </a:ln>
              <a:effectLst/>
            </c:spPr>
          </c:marker>
          <c:xVal>
            <c:numRef>
              <c:f>Sheet5!$AB$23:$AB$37</c:f>
              <c:numCache>
                <c:formatCode>General</c:formatCode>
                <c:ptCount val="15"/>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xVal>
          <c:yVal>
            <c:numRef>
              <c:f>Sheet5!$AC$23:$AC$37</c:f>
              <c:numCache>
                <c:formatCode>General</c:formatCode>
                <c:ptCount val="15"/>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yVal>
          <c:smooth val="0"/>
          <c:extLst>
            <c:ext xmlns:c16="http://schemas.microsoft.com/office/drawing/2014/chart" uri="{C3380CC4-5D6E-409C-BE32-E72D297353CC}">
              <c16:uniqueId val="{00000004-D03E-42A5-A410-9468AA5C4DB4}"/>
            </c:ext>
          </c:extLst>
        </c:ser>
        <c:dLbls>
          <c:showLegendKey val="0"/>
          <c:showVal val="0"/>
          <c:showCatName val="0"/>
          <c:showSerName val="0"/>
          <c:showPercent val="0"/>
          <c:showBubbleSize val="0"/>
        </c:dLbls>
        <c:axId val="719163615"/>
        <c:axId val="1055071327"/>
      </c:scatterChart>
      <c:valAx>
        <c:axId val="719163615"/>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sz="1400"/>
                  <a:t>Memory</a:t>
                </a:r>
                <a:r>
                  <a:rPr lang="en-US" sz="1400" baseline="0"/>
                  <a:t> bandwidth (Normalized to HW PLOC)</a:t>
                </a:r>
                <a:endParaRPr lang="en-US" sz="140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071327"/>
        <c:crosses val="autoZero"/>
        <c:crossBetween val="midCat"/>
      </c:valAx>
      <c:valAx>
        <c:axId val="1055071327"/>
        <c:scaling>
          <c:orientation val="minMax"/>
          <c:max val="1.7000000000000002"/>
          <c:min val="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400"/>
                  <a:t>SAH</a:t>
                </a:r>
                <a:r>
                  <a:rPr lang="en-US" sz="1400" baseline="0"/>
                  <a:t> cost </a:t>
                </a:r>
                <a:r>
                  <a:rPr lang="en-US" sz="1400"/>
                  <a:t>(Normalized to HW PLOC)</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9163615"/>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Sheet6!$B$1:$B$15</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A287-4CE2-A31C-53D9E7D92F60}"/>
            </c:ext>
          </c:extLst>
        </c:ser>
        <c:ser>
          <c:idx val="1"/>
          <c:order val="1"/>
          <c:spPr>
            <a:solidFill>
              <a:schemeClr val="accent2"/>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Sheet6!$C$1:$C$15</c:f>
              <c:numCache>
                <c:formatCode>General</c:formatCode>
                <c:ptCount val="15"/>
                <c:pt idx="0">
                  <c:v>0.65308320620000004</c:v>
                </c:pt>
                <c:pt idx="1">
                  <c:v>0.57345046359999996</c:v>
                </c:pt>
                <c:pt idx="2">
                  <c:v>0.60963160760000001</c:v>
                </c:pt>
                <c:pt idx="3">
                  <c:v>0.64775018969999998</c:v>
                </c:pt>
                <c:pt idx="4">
                  <c:v>0.64517537059999996</c:v>
                </c:pt>
                <c:pt idx="5">
                  <c:v>0.58329805150000003</c:v>
                </c:pt>
                <c:pt idx="6">
                  <c:v>0.60987466970000004</c:v>
                </c:pt>
                <c:pt idx="7">
                  <c:v>0.60840657109999996</c:v>
                </c:pt>
                <c:pt idx="8">
                  <c:v>0.63751632290000004</c:v>
                </c:pt>
                <c:pt idx="9">
                  <c:v>0.61786548019999998</c:v>
                </c:pt>
                <c:pt idx="10">
                  <c:v>0.59685281379999999</c:v>
                </c:pt>
                <c:pt idx="11">
                  <c:v>0.66679039389999994</c:v>
                </c:pt>
                <c:pt idx="12">
                  <c:v>0.75413574569999997</c:v>
                </c:pt>
                <c:pt idx="13">
                  <c:v>0.7560254314</c:v>
                </c:pt>
                <c:pt idx="14">
                  <c:v>0.67250479100000005</c:v>
                </c:pt>
              </c:numCache>
            </c:numRef>
          </c:val>
          <c:extLst>
            <c:ext xmlns:c16="http://schemas.microsoft.com/office/drawing/2014/chart" uri="{C3380CC4-5D6E-409C-BE32-E72D297353CC}">
              <c16:uniqueId val="{00000001-A287-4CE2-A31C-53D9E7D92F60}"/>
            </c:ext>
          </c:extLst>
        </c:ser>
        <c:ser>
          <c:idx val="2"/>
          <c:order val="2"/>
          <c:spPr>
            <a:solidFill>
              <a:schemeClr val="accent3"/>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Sheet6!$D$1:$D$15</c:f>
              <c:numCache>
                <c:formatCode>General</c:formatCode>
                <c:ptCount val="15"/>
                <c:pt idx="0">
                  <c:v>0.50587918499999995</c:v>
                </c:pt>
                <c:pt idx="1">
                  <c:v>0.4194011426</c:v>
                </c:pt>
                <c:pt idx="2">
                  <c:v>0.4525863088</c:v>
                </c:pt>
                <c:pt idx="3">
                  <c:v>0.47833676679999998</c:v>
                </c:pt>
                <c:pt idx="4">
                  <c:v>0.48736194630000002</c:v>
                </c:pt>
                <c:pt idx="5">
                  <c:v>0.43000555099999999</c:v>
                </c:pt>
                <c:pt idx="6">
                  <c:v>0.45667201740000002</c:v>
                </c:pt>
                <c:pt idx="7">
                  <c:v>0.44529716539999997</c:v>
                </c:pt>
                <c:pt idx="8">
                  <c:v>0.50829852769999995</c:v>
                </c:pt>
                <c:pt idx="9">
                  <c:v>0.47521256319999999</c:v>
                </c:pt>
                <c:pt idx="10">
                  <c:v>0.44956057849999997</c:v>
                </c:pt>
                <c:pt idx="11">
                  <c:v>0.4969831945</c:v>
                </c:pt>
                <c:pt idx="12">
                  <c:v>0.5911115039</c:v>
                </c:pt>
                <c:pt idx="13">
                  <c:v>0.59610804490000002</c:v>
                </c:pt>
                <c:pt idx="14">
                  <c:v>0.5169190065</c:v>
                </c:pt>
              </c:numCache>
            </c:numRef>
          </c:val>
          <c:extLst>
            <c:ext xmlns:c16="http://schemas.microsoft.com/office/drawing/2014/chart" uri="{C3380CC4-5D6E-409C-BE32-E72D297353CC}">
              <c16:uniqueId val="{00000002-A287-4CE2-A31C-53D9E7D92F60}"/>
            </c:ext>
          </c:extLst>
        </c:ser>
        <c:ser>
          <c:idx val="3"/>
          <c:order val="3"/>
          <c:spPr>
            <a:solidFill>
              <a:schemeClr val="accent4"/>
            </a:solidFill>
            <a:ln w="25400">
              <a:solidFill>
                <a:schemeClr val="tx1"/>
              </a:solid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Sheet6!$E$1:$E$15</c:f>
              <c:numCache>
                <c:formatCode>General</c:formatCode>
                <c:ptCount val="15"/>
                <c:pt idx="0">
                  <c:v>0.40920922720000003</c:v>
                </c:pt>
                <c:pt idx="1">
                  <c:v>0.32357247439999998</c:v>
                </c:pt>
                <c:pt idx="2">
                  <c:v>0.35174507900000002</c:v>
                </c:pt>
                <c:pt idx="3">
                  <c:v>0.36480537790000001</c:v>
                </c:pt>
                <c:pt idx="4">
                  <c:v>0.37951492390000002</c:v>
                </c:pt>
                <c:pt idx="5">
                  <c:v>0.33380846199999997</c:v>
                </c:pt>
                <c:pt idx="6">
                  <c:v>0.35368155350000002</c:v>
                </c:pt>
                <c:pt idx="7">
                  <c:v>0.3382928684</c:v>
                </c:pt>
                <c:pt idx="8">
                  <c:v>0.40979940660000003</c:v>
                </c:pt>
                <c:pt idx="9">
                  <c:v>0.3712520346</c:v>
                </c:pt>
                <c:pt idx="10">
                  <c:v>0.34774726459999999</c:v>
                </c:pt>
                <c:pt idx="11">
                  <c:v>0.37808592470000002</c:v>
                </c:pt>
                <c:pt idx="12">
                  <c:v>0.47028713220000001</c:v>
                </c:pt>
                <c:pt idx="13">
                  <c:v>0.47637736629999999</c:v>
                </c:pt>
                <c:pt idx="14">
                  <c:v>0.41348919670000001</c:v>
                </c:pt>
              </c:numCache>
            </c:numRef>
          </c:val>
          <c:extLst>
            <c:ext xmlns:c16="http://schemas.microsoft.com/office/drawing/2014/chart" uri="{C3380CC4-5D6E-409C-BE32-E72D297353CC}">
              <c16:uniqueId val="{00000003-A287-4CE2-A31C-53D9E7D92F60}"/>
            </c:ext>
          </c:extLst>
        </c:ser>
        <c:ser>
          <c:idx val="4"/>
          <c:order val="4"/>
          <c:spPr>
            <a:solidFill>
              <a:schemeClr val="accent5"/>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Sheet6!$F$1:$F$15</c:f>
              <c:numCache>
                <c:formatCode>General</c:formatCode>
                <c:ptCount val="15"/>
                <c:pt idx="0">
                  <c:v>0.33847949020000001</c:v>
                </c:pt>
                <c:pt idx="1">
                  <c:v>0.25373927019999998</c:v>
                </c:pt>
                <c:pt idx="2">
                  <c:v>0.2784801153</c:v>
                </c:pt>
                <c:pt idx="3">
                  <c:v>0.28304239399999997</c:v>
                </c:pt>
                <c:pt idx="4">
                  <c:v>0.30074030680000002</c:v>
                </c:pt>
                <c:pt idx="5">
                  <c:v>0.26327772919999998</c:v>
                </c:pt>
                <c:pt idx="6">
                  <c:v>0.27979883100000003</c:v>
                </c:pt>
                <c:pt idx="7">
                  <c:v>0.26305458790000003</c:v>
                </c:pt>
                <c:pt idx="8">
                  <c:v>0.33479201349999999</c:v>
                </c:pt>
                <c:pt idx="9">
                  <c:v>0.2936289943</c:v>
                </c:pt>
                <c:pt idx="10">
                  <c:v>0.27591506119999998</c:v>
                </c:pt>
                <c:pt idx="11">
                  <c:v>0.29267443250000003</c:v>
                </c:pt>
                <c:pt idx="12">
                  <c:v>0.37542608449999998</c:v>
                </c:pt>
                <c:pt idx="13">
                  <c:v>0.3822417823</c:v>
                </c:pt>
                <c:pt idx="14">
                  <c:v>0.33472065150000002</c:v>
                </c:pt>
              </c:numCache>
            </c:numRef>
          </c:val>
          <c:extLst>
            <c:ext xmlns:c16="http://schemas.microsoft.com/office/drawing/2014/chart" uri="{C3380CC4-5D6E-409C-BE32-E72D297353CC}">
              <c16:uniqueId val="{00000004-A287-4CE2-A31C-53D9E7D92F60}"/>
            </c:ext>
          </c:extLst>
        </c:ser>
        <c:ser>
          <c:idx val="5"/>
          <c:order val="5"/>
          <c:spPr>
            <a:solidFill>
              <a:schemeClr val="accent6"/>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Sheet6!$G$1:$G$15</c:f>
              <c:numCache>
                <c:formatCode>General</c:formatCode>
                <c:ptCount val="15"/>
                <c:pt idx="0">
                  <c:v>0.27914908900000002</c:v>
                </c:pt>
                <c:pt idx="1">
                  <c:v>0.1987626676</c:v>
                </c:pt>
                <c:pt idx="2">
                  <c:v>0.2223941965</c:v>
                </c:pt>
                <c:pt idx="3">
                  <c:v>0.222129459</c:v>
                </c:pt>
                <c:pt idx="4">
                  <c:v>0.24117116650000001</c:v>
                </c:pt>
                <c:pt idx="5">
                  <c:v>0.2086520459</c:v>
                </c:pt>
                <c:pt idx="6">
                  <c:v>0.22442015200000001</c:v>
                </c:pt>
                <c:pt idx="7">
                  <c:v>0.2078194904</c:v>
                </c:pt>
                <c:pt idx="8">
                  <c:v>0.27516555520000002</c:v>
                </c:pt>
                <c:pt idx="9">
                  <c:v>0.23400154200000001</c:v>
                </c:pt>
                <c:pt idx="10">
                  <c:v>0.2207012334</c:v>
                </c:pt>
                <c:pt idx="11">
                  <c:v>0.2267553226</c:v>
                </c:pt>
                <c:pt idx="12">
                  <c:v>0.30002662670000002</c:v>
                </c:pt>
                <c:pt idx="13">
                  <c:v>0.30690021090000003</c:v>
                </c:pt>
                <c:pt idx="14">
                  <c:v>0.27226826529999998</c:v>
                </c:pt>
              </c:numCache>
            </c:numRef>
          </c:val>
          <c:extLst>
            <c:ext xmlns:c16="http://schemas.microsoft.com/office/drawing/2014/chart" uri="{C3380CC4-5D6E-409C-BE32-E72D297353CC}">
              <c16:uniqueId val="{00000005-A287-4CE2-A31C-53D9E7D92F60}"/>
            </c:ext>
          </c:extLst>
        </c:ser>
        <c:ser>
          <c:idx val="6"/>
          <c:order val="6"/>
          <c:spPr>
            <a:solidFill>
              <a:schemeClr val="accent1">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Sheet6!$H$1:$H$15</c:f>
              <c:numCache>
                <c:formatCode>General</c:formatCode>
                <c:ptCount val="15"/>
                <c:pt idx="0">
                  <c:v>0.23301319449999999</c:v>
                </c:pt>
                <c:pt idx="1">
                  <c:v>0.15580053399999999</c:v>
                </c:pt>
                <c:pt idx="2">
                  <c:v>0.17850138239999999</c:v>
                </c:pt>
                <c:pt idx="3">
                  <c:v>0.17500813179999999</c:v>
                </c:pt>
                <c:pt idx="4">
                  <c:v>0.19640816229999999</c:v>
                </c:pt>
                <c:pt idx="5">
                  <c:v>0.16651142660000001</c:v>
                </c:pt>
                <c:pt idx="6">
                  <c:v>0.1809873145</c:v>
                </c:pt>
                <c:pt idx="7">
                  <c:v>0.16661774330000001</c:v>
                </c:pt>
                <c:pt idx="8">
                  <c:v>0.2270025286</c:v>
                </c:pt>
                <c:pt idx="9">
                  <c:v>0.18793101600000001</c:v>
                </c:pt>
                <c:pt idx="10">
                  <c:v>0.18120532750000001</c:v>
                </c:pt>
                <c:pt idx="11">
                  <c:v>0.1769711578</c:v>
                </c:pt>
                <c:pt idx="12">
                  <c:v>0.23960124229999999</c:v>
                </c:pt>
                <c:pt idx="13">
                  <c:v>0.24640497149999999</c:v>
                </c:pt>
                <c:pt idx="14">
                  <c:v>0.2226016082</c:v>
                </c:pt>
              </c:numCache>
            </c:numRef>
          </c:val>
          <c:extLst>
            <c:ext xmlns:c16="http://schemas.microsoft.com/office/drawing/2014/chart" uri="{C3380CC4-5D6E-409C-BE32-E72D297353CC}">
              <c16:uniqueId val="{00000006-A287-4CE2-A31C-53D9E7D92F60}"/>
            </c:ext>
          </c:extLst>
        </c:ser>
        <c:ser>
          <c:idx val="7"/>
          <c:order val="7"/>
          <c:spPr>
            <a:solidFill>
              <a:schemeClr val="accent2">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Sheet6!$I$1:$I$15</c:f>
              <c:numCache>
                <c:formatCode>General</c:formatCode>
                <c:ptCount val="15"/>
                <c:pt idx="0">
                  <c:v>0.195853155</c:v>
                </c:pt>
                <c:pt idx="1">
                  <c:v>0.12226911259999999</c:v>
                </c:pt>
                <c:pt idx="2">
                  <c:v>0.1431626456</c:v>
                </c:pt>
                <c:pt idx="3">
                  <c:v>0.13849072970000001</c:v>
                </c:pt>
                <c:pt idx="4">
                  <c:v>0.16090904389999999</c:v>
                </c:pt>
                <c:pt idx="5">
                  <c:v>0.13358171739999999</c:v>
                </c:pt>
                <c:pt idx="6">
                  <c:v>0.14689610210000001</c:v>
                </c:pt>
                <c:pt idx="7">
                  <c:v>0.1361425969</c:v>
                </c:pt>
                <c:pt idx="8">
                  <c:v>0.18785075609999999</c:v>
                </c:pt>
                <c:pt idx="9">
                  <c:v>0.1527349439</c:v>
                </c:pt>
                <c:pt idx="10">
                  <c:v>0.15024772489999999</c:v>
                </c:pt>
                <c:pt idx="11">
                  <c:v>0.138672239</c:v>
                </c:pt>
                <c:pt idx="12">
                  <c:v>0.19136216210000001</c:v>
                </c:pt>
                <c:pt idx="13">
                  <c:v>0.19783185619999999</c:v>
                </c:pt>
                <c:pt idx="14">
                  <c:v>0.1827706549</c:v>
                </c:pt>
              </c:numCache>
            </c:numRef>
          </c:val>
          <c:extLst>
            <c:ext xmlns:c16="http://schemas.microsoft.com/office/drawing/2014/chart" uri="{C3380CC4-5D6E-409C-BE32-E72D297353CC}">
              <c16:uniqueId val="{00000007-A287-4CE2-A31C-53D9E7D92F60}"/>
            </c:ext>
          </c:extLst>
        </c:ser>
        <c:ser>
          <c:idx val="8"/>
          <c:order val="8"/>
          <c:spPr>
            <a:solidFill>
              <a:schemeClr val="accent3">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Sheet6!$J$1:$J$15</c:f>
              <c:numCache>
                <c:formatCode>General</c:formatCode>
                <c:ptCount val="15"/>
                <c:pt idx="0">
                  <c:v>0.163181043</c:v>
                </c:pt>
                <c:pt idx="1">
                  <c:v>9.6115752299999996E-2</c:v>
                </c:pt>
                <c:pt idx="2">
                  <c:v>0.1157281599</c:v>
                </c:pt>
                <c:pt idx="3">
                  <c:v>0.109541364</c:v>
                </c:pt>
                <c:pt idx="4">
                  <c:v>0.1327268446</c:v>
                </c:pt>
                <c:pt idx="5">
                  <c:v>0.1070780058</c:v>
                </c:pt>
                <c:pt idx="6">
                  <c:v>0.119561363</c:v>
                </c:pt>
                <c:pt idx="7">
                  <c:v>0.1117787484</c:v>
                </c:pt>
                <c:pt idx="8">
                  <c:v>0.1558428613</c:v>
                </c:pt>
                <c:pt idx="9">
                  <c:v>0.12592896000000001</c:v>
                </c:pt>
                <c:pt idx="10">
                  <c:v>0.12434466969999999</c:v>
                </c:pt>
                <c:pt idx="11">
                  <c:v>0.1087058133</c:v>
                </c:pt>
                <c:pt idx="12">
                  <c:v>0.15277181610000001</c:v>
                </c:pt>
                <c:pt idx="13">
                  <c:v>0.15879735980000001</c:v>
                </c:pt>
                <c:pt idx="14">
                  <c:v>0.15068819380000001</c:v>
                </c:pt>
              </c:numCache>
            </c:numRef>
          </c:val>
          <c:extLst>
            <c:ext xmlns:c16="http://schemas.microsoft.com/office/drawing/2014/chart" uri="{C3380CC4-5D6E-409C-BE32-E72D297353CC}">
              <c16:uniqueId val="{00000008-A287-4CE2-A31C-53D9E7D92F60}"/>
            </c:ext>
          </c:extLst>
        </c:ser>
        <c:ser>
          <c:idx val="9"/>
          <c:order val="9"/>
          <c:spPr>
            <a:solidFill>
              <a:schemeClr val="accent4">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Sheet6!$K$1:$K$15</c:f>
              <c:numCache>
                <c:formatCode>General</c:formatCode>
                <c:ptCount val="15"/>
                <c:pt idx="0">
                  <c:v>0.13786913200000001</c:v>
                </c:pt>
                <c:pt idx="1">
                  <c:v>7.5560531680000001E-2</c:v>
                </c:pt>
                <c:pt idx="2">
                  <c:v>9.330324441E-2</c:v>
                </c:pt>
                <c:pt idx="3">
                  <c:v>8.6577035669999997E-2</c:v>
                </c:pt>
                <c:pt idx="4">
                  <c:v>0.10990311110000001</c:v>
                </c:pt>
                <c:pt idx="5">
                  <c:v>8.6327584750000005E-2</c:v>
                </c:pt>
                <c:pt idx="6">
                  <c:v>9.7762966749999999E-2</c:v>
                </c:pt>
                <c:pt idx="7">
                  <c:v>9.209386218E-2</c:v>
                </c:pt>
                <c:pt idx="8">
                  <c:v>0.13010828790000001</c:v>
                </c:pt>
                <c:pt idx="9">
                  <c:v>0.1051384605</c:v>
                </c:pt>
                <c:pt idx="10">
                  <c:v>0.103250038</c:v>
                </c:pt>
                <c:pt idx="11">
                  <c:v>8.4899780960000004E-2</c:v>
                </c:pt>
                <c:pt idx="12">
                  <c:v>0.1222176824</c:v>
                </c:pt>
                <c:pt idx="13">
                  <c:v>0.1276315572</c:v>
                </c:pt>
                <c:pt idx="14">
                  <c:v>0.1245992965</c:v>
                </c:pt>
              </c:numCache>
            </c:numRef>
          </c:val>
          <c:extLst>
            <c:ext xmlns:c16="http://schemas.microsoft.com/office/drawing/2014/chart" uri="{C3380CC4-5D6E-409C-BE32-E72D297353CC}">
              <c16:uniqueId val="{00000009-A287-4CE2-A31C-53D9E7D92F60}"/>
            </c:ext>
          </c:extLst>
        </c:ser>
        <c:ser>
          <c:idx val="10"/>
          <c:order val="10"/>
          <c:spPr>
            <a:solidFill>
              <a:schemeClr val="accent5">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Sheet6!$L$1:$L$15</c:f>
              <c:numCache>
                <c:formatCode>General</c:formatCode>
                <c:ptCount val="15"/>
                <c:pt idx="0">
                  <c:v>0.11677587289999999</c:v>
                </c:pt>
                <c:pt idx="1">
                  <c:v>5.9168030320000002E-2</c:v>
                </c:pt>
                <c:pt idx="2">
                  <c:v>7.59115291E-2</c:v>
                </c:pt>
                <c:pt idx="3">
                  <c:v>6.8350861979999997E-2</c:v>
                </c:pt>
                <c:pt idx="4">
                  <c:v>9.1564867300000005E-2</c:v>
                </c:pt>
                <c:pt idx="5">
                  <c:v>6.9152389290000005E-2</c:v>
                </c:pt>
                <c:pt idx="6">
                  <c:v>8.0086324240000006E-2</c:v>
                </c:pt>
                <c:pt idx="7">
                  <c:v>7.6426588389999994E-2</c:v>
                </c:pt>
                <c:pt idx="8">
                  <c:v>0.10914183750000001</c:v>
                </c:pt>
                <c:pt idx="9">
                  <c:v>8.866882978E-2</c:v>
                </c:pt>
                <c:pt idx="10">
                  <c:v>8.5889288199999997E-2</c:v>
                </c:pt>
                <c:pt idx="11">
                  <c:v>6.6337643929999995E-2</c:v>
                </c:pt>
                <c:pt idx="12">
                  <c:v>9.7856550969999997E-2</c:v>
                </c:pt>
                <c:pt idx="13">
                  <c:v>0.1025817629</c:v>
                </c:pt>
                <c:pt idx="14">
                  <c:v>0.10340736659999999</c:v>
                </c:pt>
              </c:numCache>
            </c:numRef>
          </c:val>
          <c:extLst>
            <c:ext xmlns:c16="http://schemas.microsoft.com/office/drawing/2014/chart" uri="{C3380CC4-5D6E-409C-BE32-E72D297353CC}">
              <c16:uniqueId val="{0000000A-A287-4CE2-A31C-53D9E7D92F60}"/>
            </c:ext>
          </c:extLst>
        </c:ser>
        <c:ser>
          <c:idx val="11"/>
          <c:order val="11"/>
          <c:spPr>
            <a:solidFill>
              <a:schemeClr val="accent6">
                <a:lumMod val="6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Sheet6!$M$1:$M$15</c:f>
              <c:numCache>
                <c:formatCode>General</c:formatCode>
                <c:ptCount val="15"/>
                <c:pt idx="0">
                  <c:v>9.95422314E-2</c:v>
                </c:pt>
                <c:pt idx="1">
                  <c:v>4.646455947E-2</c:v>
                </c:pt>
                <c:pt idx="2">
                  <c:v>6.1969800800000002E-2</c:v>
                </c:pt>
                <c:pt idx="3">
                  <c:v>5.3843651739999998E-2</c:v>
                </c:pt>
                <c:pt idx="4">
                  <c:v>7.6925285869999999E-2</c:v>
                </c:pt>
                <c:pt idx="5">
                  <c:v>5.5495968460000003E-2</c:v>
                </c:pt>
                <c:pt idx="6">
                  <c:v>6.5867989490000001E-2</c:v>
                </c:pt>
                <c:pt idx="7">
                  <c:v>6.3616912169999998E-2</c:v>
                </c:pt>
                <c:pt idx="8">
                  <c:v>9.1793844299999997E-2</c:v>
                </c:pt>
                <c:pt idx="9">
                  <c:v>7.5331427229999998E-2</c:v>
                </c:pt>
                <c:pt idx="10">
                  <c:v>7.1568070309999995E-2</c:v>
                </c:pt>
                <c:pt idx="11">
                  <c:v>5.1713392779999999E-2</c:v>
                </c:pt>
                <c:pt idx="12">
                  <c:v>7.8366268569999994E-2</c:v>
                </c:pt>
                <c:pt idx="13">
                  <c:v>8.2664964859999995E-2</c:v>
                </c:pt>
                <c:pt idx="14">
                  <c:v>8.6108073669999993E-2</c:v>
                </c:pt>
              </c:numCache>
            </c:numRef>
          </c:val>
          <c:extLst>
            <c:ext xmlns:c16="http://schemas.microsoft.com/office/drawing/2014/chart" uri="{C3380CC4-5D6E-409C-BE32-E72D297353CC}">
              <c16:uniqueId val="{0000000B-A287-4CE2-A31C-53D9E7D92F60}"/>
            </c:ext>
          </c:extLst>
        </c:ser>
        <c:ser>
          <c:idx val="12"/>
          <c:order val="12"/>
          <c:spPr>
            <a:solidFill>
              <a:schemeClr val="accent1">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Sheet6!$N$1:$N$15</c:f>
              <c:numCache>
                <c:formatCode>General</c:formatCode>
                <c:ptCount val="15"/>
                <c:pt idx="0">
                  <c:v>8.4283277980000001E-2</c:v>
                </c:pt>
                <c:pt idx="1">
                  <c:v>3.6746763129999999E-2</c:v>
                </c:pt>
                <c:pt idx="2">
                  <c:v>5.02965571E-2</c:v>
                </c:pt>
                <c:pt idx="3">
                  <c:v>4.2534966930000001E-2</c:v>
                </c:pt>
                <c:pt idx="4">
                  <c:v>6.4841457180000006E-2</c:v>
                </c:pt>
                <c:pt idx="5">
                  <c:v>4.4690319610000001E-2</c:v>
                </c:pt>
                <c:pt idx="6">
                  <c:v>5.4490271360000002E-2</c:v>
                </c:pt>
                <c:pt idx="7">
                  <c:v>5.3505685130000001E-2</c:v>
                </c:pt>
                <c:pt idx="8">
                  <c:v>7.7592479990000005E-2</c:v>
                </c:pt>
                <c:pt idx="9">
                  <c:v>6.4135719179999995E-2</c:v>
                </c:pt>
                <c:pt idx="10">
                  <c:v>5.9397936560000003E-2</c:v>
                </c:pt>
                <c:pt idx="11">
                  <c:v>4.044963386E-2</c:v>
                </c:pt>
                <c:pt idx="12">
                  <c:v>6.2898683129999994E-2</c:v>
                </c:pt>
                <c:pt idx="13">
                  <c:v>6.6748262490000002E-2</c:v>
                </c:pt>
                <c:pt idx="14">
                  <c:v>7.1836733680000001E-2</c:v>
                </c:pt>
              </c:numCache>
            </c:numRef>
          </c:val>
          <c:extLst>
            <c:ext xmlns:c16="http://schemas.microsoft.com/office/drawing/2014/chart" uri="{C3380CC4-5D6E-409C-BE32-E72D297353CC}">
              <c16:uniqueId val="{0000000C-A287-4CE2-A31C-53D9E7D92F60}"/>
            </c:ext>
          </c:extLst>
        </c:ser>
        <c:ser>
          <c:idx val="13"/>
          <c:order val="13"/>
          <c:spPr>
            <a:solidFill>
              <a:schemeClr val="accent2">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Sheet6!$O$1:$O$15</c:f>
              <c:numCache>
                <c:formatCode>General</c:formatCode>
                <c:ptCount val="15"/>
                <c:pt idx="0">
                  <c:v>7.1178529749999997E-2</c:v>
                </c:pt>
                <c:pt idx="1">
                  <c:v>2.9239514250000001E-2</c:v>
                </c:pt>
                <c:pt idx="2">
                  <c:v>4.1151728540000002E-2</c:v>
                </c:pt>
                <c:pt idx="3">
                  <c:v>3.376341754E-2</c:v>
                </c:pt>
                <c:pt idx="4">
                  <c:v>5.4566756840000001E-2</c:v>
                </c:pt>
                <c:pt idx="5">
                  <c:v>3.6138003709999998E-2</c:v>
                </c:pt>
                <c:pt idx="6">
                  <c:v>4.5114330049999998E-2</c:v>
                </c:pt>
                <c:pt idx="7">
                  <c:v>4.5244115930000002E-2</c:v>
                </c:pt>
                <c:pt idx="8">
                  <c:v>6.5942975240000007E-2</c:v>
                </c:pt>
                <c:pt idx="9">
                  <c:v>5.4648012510000003E-2</c:v>
                </c:pt>
                <c:pt idx="10">
                  <c:v>4.9254824429999997E-2</c:v>
                </c:pt>
                <c:pt idx="11">
                  <c:v>3.15779344E-2</c:v>
                </c:pt>
                <c:pt idx="12">
                  <c:v>5.0531041909999998E-2</c:v>
                </c:pt>
                <c:pt idx="13">
                  <c:v>5.3993015009999999E-2</c:v>
                </c:pt>
                <c:pt idx="14">
                  <c:v>6.0208696220000003E-2</c:v>
                </c:pt>
              </c:numCache>
            </c:numRef>
          </c:val>
          <c:extLst>
            <c:ext xmlns:c16="http://schemas.microsoft.com/office/drawing/2014/chart" uri="{C3380CC4-5D6E-409C-BE32-E72D297353CC}">
              <c16:uniqueId val="{0000000D-A287-4CE2-A31C-53D9E7D92F60}"/>
            </c:ext>
          </c:extLst>
        </c:ser>
        <c:ser>
          <c:idx val="14"/>
          <c:order val="14"/>
          <c:spPr>
            <a:solidFill>
              <a:schemeClr val="accent3">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Sheet6!$P$1:$P$15</c:f>
              <c:numCache>
                <c:formatCode>General</c:formatCode>
                <c:ptCount val="15"/>
                <c:pt idx="0">
                  <c:v>5.9509918320000001E-2</c:v>
                </c:pt>
                <c:pt idx="1">
                  <c:v>2.3024143770000002E-2</c:v>
                </c:pt>
                <c:pt idx="2">
                  <c:v>3.3743708499999997E-2</c:v>
                </c:pt>
                <c:pt idx="3">
                  <c:v>2.6932668329999999E-2</c:v>
                </c:pt>
                <c:pt idx="4">
                  <c:v>4.6141387690000001E-2</c:v>
                </c:pt>
                <c:pt idx="5">
                  <c:v>2.9457976989999999E-2</c:v>
                </c:pt>
                <c:pt idx="6">
                  <c:v>3.7671533209999997E-2</c:v>
                </c:pt>
                <c:pt idx="7">
                  <c:v>3.8365369310000001E-2</c:v>
                </c:pt>
                <c:pt idx="8">
                  <c:v>5.6486474809999999E-2</c:v>
                </c:pt>
                <c:pt idx="9">
                  <c:v>4.6496187780000003E-2</c:v>
                </c:pt>
                <c:pt idx="10">
                  <c:v>4.095664215E-2</c:v>
                </c:pt>
                <c:pt idx="11">
                  <c:v>2.4682815359999999E-2</c:v>
                </c:pt>
                <c:pt idx="12">
                  <c:v>4.065391493E-2</c:v>
                </c:pt>
                <c:pt idx="13">
                  <c:v>4.3686561700000001E-2</c:v>
                </c:pt>
                <c:pt idx="14">
                  <c:v>5.0667870279999999E-2</c:v>
                </c:pt>
              </c:numCache>
            </c:numRef>
          </c:val>
          <c:extLst>
            <c:ext xmlns:c16="http://schemas.microsoft.com/office/drawing/2014/chart" uri="{C3380CC4-5D6E-409C-BE32-E72D297353CC}">
              <c16:uniqueId val="{0000000E-A287-4CE2-A31C-53D9E7D92F60}"/>
            </c:ext>
          </c:extLst>
        </c:ser>
        <c:ser>
          <c:idx val="15"/>
          <c:order val="15"/>
          <c:spPr>
            <a:solidFill>
              <a:schemeClr val="accent4">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Sheet6!$Q$1:$Q$15</c:f>
              <c:numCache>
                <c:formatCode>General</c:formatCode>
                <c:ptCount val="15"/>
                <c:pt idx="0">
                  <c:v>5.0893097569999997E-2</c:v>
                </c:pt>
                <c:pt idx="1">
                  <c:v>1.8129360090000001E-2</c:v>
                </c:pt>
                <c:pt idx="2">
                  <c:v>2.754082091E-2</c:v>
                </c:pt>
                <c:pt idx="3">
                  <c:v>2.135964437E-2</c:v>
                </c:pt>
                <c:pt idx="4">
                  <c:v>3.932413262E-2</c:v>
                </c:pt>
                <c:pt idx="5">
                  <c:v>2.4052800440000001E-2</c:v>
                </c:pt>
                <c:pt idx="6">
                  <c:v>3.1784402920000003E-2</c:v>
                </c:pt>
                <c:pt idx="7">
                  <c:v>3.280932256E-2</c:v>
                </c:pt>
                <c:pt idx="8">
                  <c:v>4.8408908909999999E-2</c:v>
                </c:pt>
                <c:pt idx="9">
                  <c:v>3.9538357750000003E-2</c:v>
                </c:pt>
                <c:pt idx="10">
                  <c:v>3.3909090179999997E-2</c:v>
                </c:pt>
                <c:pt idx="11">
                  <c:v>1.9333522740000001E-2</c:v>
                </c:pt>
                <c:pt idx="12">
                  <c:v>3.2788710280000001E-2</c:v>
                </c:pt>
                <c:pt idx="13">
                  <c:v>3.5394869209999999E-2</c:v>
                </c:pt>
                <c:pt idx="14">
                  <c:v>4.2819630759999998E-2</c:v>
                </c:pt>
              </c:numCache>
            </c:numRef>
          </c:val>
          <c:extLst>
            <c:ext xmlns:c16="http://schemas.microsoft.com/office/drawing/2014/chart" uri="{C3380CC4-5D6E-409C-BE32-E72D297353CC}">
              <c16:uniqueId val="{0000000F-A287-4CE2-A31C-53D9E7D92F60}"/>
            </c:ext>
          </c:extLst>
        </c:ser>
        <c:ser>
          <c:idx val="16"/>
          <c:order val="16"/>
          <c:spPr>
            <a:solidFill>
              <a:schemeClr val="accent5">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Sheet6!$R$1:$R$15</c:f>
              <c:numCache>
                <c:formatCode>General</c:formatCode>
                <c:ptCount val="15"/>
                <c:pt idx="0">
                  <c:v>4.3532896510000002E-2</c:v>
                </c:pt>
                <c:pt idx="1">
                  <c:v>1.4411621160000001E-2</c:v>
                </c:pt>
                <c:pt idx="2">
                  <c:v>2.2401285470000001E-2</c:v>
                </c:pt>
                <c:pt idx="3">
                  <c:v>1.6903393690000001E-2</c:v>
                </c:pt>
                <c:pt idx="4">
                  <c:v>3.3500462330000001E-2</c:v>
                </c:pt>
                <c:pt idx="5">
                  <c:v>1.950850057E-2</c:v>
                </c:pt>
                <c:pt idx="6">
                  <c:v>2.7010641830000001E-2</c:v>
                </c:pt>
                <c:pt idx="7">
                  <c:v>2.8201092819999999E-2</c:v>
                </c:pt>
                <c:pt idx="8">
                  <c:v>4.1693663880000002E-2</c:v>
                </c:pt>
                <c:pt idx="9">
                  <c:v>3.3637989379999997E-2</c:v>
                </c:pt>
                <c:pt idx="10">
                  <c:v>2.809415946E-2</c:v>
                </c:pt>
                <c:pt idx="11">
                  <c:v>1.5187897339999999E-2</c:v>
                </c:pt>
                <c:pt idx="12">
                  <c:v>2.6393712430000001E-2</c:v>
                </c:pt>
                <c:pt idx="13">
                  <c:v>2.879884944E-2</c:v>
                </c:pt>
                <c:pt idx="14">
                  <c:v>3.6240051769999997E-2</c:v>
                </c:pt>
              </c:numCache>
            </c:numRef>
          </c:val>
          <c:extLst>
            <c:ext xmlns:c16="http://schemas.microsoft.com/office/drawing/2014/chart" uri="{C3380CC4-5D6E-409C-BE32-E72D297353CC}">
              <c16:uniqueId val="{00000010-A287-4CE2-A31C-53D9E7D92F60}"/>
            </c:ext>
          </c:extLst>
        </c:ser>
        <c:ser>
          <c:idx val="17"/>
          <c:order val="17"/>
          <c:spPr>
            <a:solidFill>
              <a:schemeClr val="accent6">
                <a:lumMod val="80000"/>
                <a:lumOff val="2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Sheet6!$S$1:$S$15</c:f>
              <c:numCache>
                <c:formatCode>General</c:formatCode>
                <c:ptCount val="15"/>
                <c:pt idx="0">
                  <c:v>3.7608832240000001E-2</c:v>
                </c:pt>
                <c:pt idx="1">
                  <c:v>1.151207189E-2</c:v>
                </c:pt>
                <c:pt idx="2">
                  <c:v>1.8301472150000001E-2</c:v>
                </c:pt>
                <c:pt idx="3">
                  <c:v>1.3206115149999999E-2</c:v>
                </c:pt>
                <c:pt idx="4">
                  <c:v>2.853253847E-2</c:v>
                </c:pt>
                <c:pt idx="5">
                  <c:v>1.5923866509999999E-2</c:v>
                </c:pt>
                <c:pt idx="6">
                  <c:v>2.312910126E-2</c:v>
                </c:pt>
                <c:pt idx="7">
                  <c:v>2.4434581170000001E-2</c:v>
                </c:pt>
                <c:pt idx="8">
                  <c:v>3.608156647E-2</c:v>
                </c:pt>
                <c:pt idx="9">
                  <c:v>2.8562173390000001E-2</c:v>
                </c:pt>
                <c:pt idx="10">
                  <c:v>2.32136997E-2</c:v>
                </c:pt>
                <c:pt idx="11">
                  <c:v>1.183351511E-2</c:v>
                </c:pt>
                <c:pt idx="12">
                  <c:v>2.1403502330000001E-2</c:v>
                </c:pt>
                <c:pt idx="13">
                  <c:v>2.3446997349999998E-2</c:v>
                </c:pt>
                <c:pt idx="14">
                  <c:v>3.085743996E-2</c:v>
                </c:pt>
              </c:numCache>
            </c:numRef>
          </c:val>
          <c:extLst>
            <c:ext xmlns:c16="http://schemas.microsoft.com/office/drawing/2014/chart" uri="{C3380CC4-5D6E-409C-BE32-E72D297353CC}">
              <c16:uniqueId val="{00000011-A287-4CE2-A31C-53D9E7D92F60}"/>
            </c:ext>
          </c:extLst>
        </c:ser>
        <c:ser>
          <c:idx val="18"/>
          <c:order val="18"/>
          <c:spPr>
            <a:solidFill>
              <a:schemeClr val="accent1">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Sheet6!$T$1:$T$15</c:f>
              <c:numCache>
                <c:formatCode>General</c:formatCode>
                <c:ptCount val="15"/>
                <c:pt idx="0">
                  <c:v>3.2492594919999999E-2</c:v>
                </c:pt>
                <c:pt idx="1">
                  <c:v>8.9857319210000005E-3</c:v>
                </c:pt>
                <c:pt idx="2">
                  <c:v>1.495782036E-2</c:v>
                </c:pt>
                <c:pt idx="3">
                  <c:v>1.045213054E-2</c:v>
                </c:pt>
                <c:pt idx="4">
                  <c:v>2.4345698579999998E-2</c:v>
                </c:pt>
                <c:pt idx="5">
                  <c:v>1.2955488439999999E-2</c:v>
                </c:pt>
                <c:pt idx="6">
                  <c:v>1.9853813099999999E-2</c:v>
                </c:pt>
                <c:pt idx="7">
                  <c:v>2.129051652E-2</c:v>
                </c:pt>
                <c:pt idx="8">
                  <c:v>3.1077529350000001E-2</c:v>
                </c:pt>
                <c:pt idx="9">
                  <c:v>2.4078000509999999E-2</c:v>
                </c:pt>
                <c:pt idx="10">
                  <c:v>1.900557881E-2</c:v>
                </c:pt>
                <c:pt idx="11">
                  <c:v>9.2627385569999995E-3</c:v>
                </c:pt>
                <c:pt idx="12">
                  <c:v>1.7310795519999998E-2</c:v>
                </c:pt>
                <c:pt idx="13">
                  <c:v>1.9169193930000002E-2</c:v>
                </c:pt>
                <c:pt idx="14">
                  <c:v>2.633577174E-2</c:v>
                </c:pt>
              </c:numCache>
            </c:numRef>
          </c:val>
          <c:extLst>
            <c:ext xmlns:c16="http://schemas.microsoft.com/office/drawing/2014/chart" uri="{C3380CC4-5D6E-409C-BE32-E72D297353CC}">
              <c16:uniqueId val="{00000012-A287-4CE2-A31C-53D9E7D92F60}"/>
            </c:ext>
          </c:extLst>
        </c:ser>
        <c:ser>
          <c:idx val="19"/>
          <c:order val="19"/>
          <c:spPr>
            <a:solidFill>
              <a:schemeClr val="accent2">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Sheet6!$U$1:$U$15</c:f>
              <c:numCache>
                <c:formatCode>General</c:formatCode>
                <c:ptCount val="15"/>
                <c:pt idx="0">
                  <c:v>2.827394309E-2</c:v>
                </c:pt>
                <c:pt idx="1">
                  <c:v>7.1627479689999997E-3</c:v>
                </c:pt>
                <c:pt idx="2">
                  <c:v>1.232307002E-2</c:v>
                </c:pt>
                <c:pt idx="3">
                  <c:v>8.3703784020000005E-3</c:v>
                </c:pt>
                <c:pt idx="4">
                  <c:v>2.08882533E-2</c:v>
                </c:pt>
                <c:pt idx="5">
                  <c:v>1.052339421E-2</c:v>
                </c:pt>
                <c:pt idx="6">
                  <c:v>1.701700938E-2</c:v>
                </c:pt>
                <c:pt idx="7">
                  <c:v>1.868755637E-2</c:v>
                </c:pt>
                <c:pt idx="8">
                  <c:v>2.6811139130000002E-2</c:v>
                </c:pt>
                <c:pt idx="9">
                  <c:v>2.034609783E-2</c:v>
                </c:pt>
                <c:pt idx="10">
                  <c:v>1.558785628E-2</c:v>
                </c:pt>
                <c:pt idx="11">
                  <c:v>7.260190693E-3</c:v>
                </c:pt>
                <c:pt idx="12">
                  <c:v>1.408116092E-2</c:v>
                </c:pt>
                <c:pt idx="13">
                  <c:v>1.57530203E-2</c:v>
                </c:pt>
                <c:pt idx="14">
                  <c:v>2.2546622499999999E-2</c:v>
                </c:pt>
              </c:numCache>
            </c:numRef>
          </c:val>
          <c:extLst>
            <c:ext xmlns:c16="http://schemas.microsoft.com/office/drawing/2014/chart" uri="{C3380CC4-5D6E-409C-BE32-E72D297353CC}">
              <c16:uniqueId val="{00000013-A287-4CE2-A31C-53D9E7D92F60}"/>
            </c:ext>
          </c:extLst>
        </c:ser>
        <c:ser>
          <c:idx val="20"/>
          <c:order val="20"/>
          <c:spPr>
            <a:solidFill>
              <a:schemeClr val="accent3">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Sheet6!$V$1:$V$15</c:f>
              <c:numCache>
                <c:formatCode>General</c:formatCode>
                <c:ptCount val="15"/>
                <c:pt idx="0">
                  <c:v>2.4952876759999999E-2</c:v>
                </c:pt>
                <c:pt idx="1">
                  <c:v>5.612493899E-3</c:v>
                </c:pt>
                <c:pt idx="2">
                  <c:v>1.0066400430000001E-2</c:v>
                </c:pt>
                <c:pt idx="3">
                  <c:v>6.6572698689999999E-3</c:v>
                </c:pt>
                <c:pt idx="4">
                  <c:v>1.7850066330000001E-2</c:v>
                </c:pt>
                <c:pt idx="5">
                  <c:v>8.6275838060000005E-3</c:v>
                </c:pt>
                <c:pt idx="6">
                  <c:v>1.4679696650000001E-2</c:v>
                </c:pt>
                <c:pt idx="7">
                  <c:v>1.6455942420000001E-2</c:v>
                </c:pt>
                <c:pt idx="8">
                  <c:v>2.3229232079999999E-2</c:v>
                </c:pt>
                <c:pt idx="9">
                  <c:v>1.706662812E-2</c:v>
                </c:pt>
                <c:pt idx="10">
                  <c:v>1.277844033E-2</c:v>
                </c:pt>
                <c:pt idx="11">
                  <c:v>5.6624293909999998E-3</c:v>
                </c:pt>
                <c:pt idx="12">
                  <c:v>1.1467842529999999E-2</c:v>
                </c:pt>
                <c:pt idx="13">
                  <c:v>1.2936401239999999E-2</c:v>
                </c:pt>
                <c:pt idx="14">
                  <c:v>1.940832416E-2</c:v>
                </c:pt>
              </c:numCache>
            </c:numRef>
          </c:val>
          <c:extLst>
            <c:ext xmlns:c16="http://schemas.microsoft.com/office/drawing/2014/chart" uri="{C3380CC4-5D6E-409C-BE32-E72D297353CC}">
              <c16:uniqueId val="{00000014-A287-4CE2-A31C-53D9E7D92F60}"/>
            </c:ext>
          </c:extLst>
        </c:ser>
        <c:ser>
          <c:idx val="21"/>
          <c:order val="21"/>
          <c:spPr>
            <a:solidFill>
              <a:schemeClr val="accent4">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Sheet6!$W$1:$W$15</c:f>
              <c:numCache>
                <c:formatCode>General</c:formatCode>
                <c:ptCount val="15"/>
                <c:pt idx="0">
                  <c:v>2.2080603179999998E-2</c:v>
                </c:pt>
                <c:pt idx="1">
                  <c:v>4.4067407339999998E-3</c:v>
                </c:pt>
                <c:pt idx="2">
                  <c:v>8.3414069329999993E-3</c:v>
                </c:pt>
                <c:pt idx="3">
                  <c:v>5.2802775669999998E-3</c:v>
                </c:pt>
                <c:pt idx="4">
                  <c:v>1.5305800119999999E-2</c:v>
                </c:pt>
                <c:pt idx="5">
                  <c:v>7.1269299160000004E-3</c:v>
                </c:pt>
                <c:pt idx="6">
                  <c:v>1.2616913299999999E-2</c:v>
                </c:pt>
                <c:pt idx="7">
                  <c:v>1.462750438E-2</c:v>
                </c:pt>
                <c:pt idx="8">
                  <c:v>2.002943942E-2</c:v>
                </c:pt>
                <c:pt idx="9">
                  <c:v>1.434132185E-2</c:v>
                </c:pt>
                <c:pt idx="10">
                  <c:v>1.0453268450000001E-2</c:v>
                </c:pt>
                <c:pt idx="11">
                  <c:v>4.4465422060000004E-3</c:v>
                </c:pt>
                <c:pt idx="12">
                  <c:v>9.3342637369999999E-3</c:v>
                </c:pt>
                <c:pt idx="13">
                  <c:v>1.066140432E-2</c:v>
                </c:pt>
                <c:pt idx="14">
                  <c:v>1.6779360300000001E-2</c:v>
                </c:pt>
              </c:numCache>
            </c:numRef>
          </c:val>
          <c:extLst>
            <c:ext xmlns:c16="http://schemas.microsoft.com/office/drawing/2014/chart" uri="{C3380CC4-5D6E-409C-BE32-E72D297353CC}">
              <c16:uniqueId val="{00000015-A287-4CE2-A31C-53D9E7D92F60}"/>
            </c:ext>
          </c:extLst>
        </c:ser>
        <c:ser>
          <c:idx val="22"/>
          <c:order val="22"/>
          <c:spPr>
            <a:solidFill>
              <a:schemeClr val="accent5">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Sheet6!$X$1:$X$15</c:f>
              <c:numCache>
                <c:formatCode>General</c:formatCode>
                <c:ptCount val="15"/>
                <c:pt idx="0">
                  <c:v>1.9926397990000001E-2</c:v>
                </c:pt>
                <c:pt idx="1">
                  <c:v>3.4163006339999998E-3</c:v>
                </c:pt>
                <c:pt idx="2">
                  <c:v>6.8527139110000001E-3</c:v>
                </c:pt>
                <c:pt idx="3">
                  <c:v>4.2285590370000001E-3</c:v>
                </c:pt>
                <c:pt idx="4">
                  <c:v>1.3140589370000001E-2</c:v>
                </c:pt>
                <c:pt idx="5">
                  <c:v>5.8661924790000004E-3</c:v>
                </c:pt>
                <c:pt idx="6">
                  <c:v>1.094304659E-2</c:v>
                </c:pt>
                <c:pt idx="7">
                  <c:v>1.300772754E-2</c:v>
                </c:pt>
                <c:pt idx="8">
                  <c:v>1.7318088629999999E-2</c:v>
                </c:pt>
                <c:pt idx="9">
                  <c:v>1.2108605329999999E-2</c:v>
                </c:pt>
                <c:pt idx="10">
                  <c:v>8.5282982619999999E-3</c:v>
                </c:pt>
                <c:pt idx="11">
                  <c:v>3.4674169730000001E-3</c:v>
                </c:pt>
                <c:pt idx="12">
                  <c:v>7.602380794E-3</c:v>
                </c:pt>
                <c:pt idx="13">
                  <c:v>8.8231994509999998E-3</c:v>
                </c:pt>
                <c:pt idx="14">
                  <c:v>1.452257842E-2</c:v>
                </c:pt>
              </c:numCache>
            </c:numRef>
          </c:val>
          <c:extLst>
            <c:ext xmlns:c16="http://schemas.microsoft.com/office/drawing/2014/chart" uri="{C3380CC4-5D6E-409C-BE32-E72D297353CC}">
              <c16:uniqueId val="{00000016-A287-4CE2-A31C-53D9E7D92F60}"/>
            </c:ext>
          </c:extLst>
        </c:ser>
        <c:ser>
          <c:idx val="23"/>
          <c:order val="23"/>
          <c:spPr>
            <a:solidFill>
              <a:schemeClr val="accent6">
                <a:lumMod val="8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Sheet6!$Y$1:$Y$15</c:f>
              <c:numCache>
                <c:formatCode>General</c:formatCode>
                <c:ptCount val="15"/>
                <c:pt idx="0">
                  <c:v>1.8220985549999999E-2</c:v>
                </c:pt>
                <c:pt idx="1">
                  <c:v>2.6698820080000001E-3</c:v>
                </c:pt>
                <c:pt idx="2">
                  <c:v>5.7066565849999999E-3</c:v>
                </c:pt>
                <c:pt idx="3">
                  <c:v>3.3503198530000001E-3</c:v>
                </c:pt>
                <c:pt idx="4">
                  <c:v>1.144632632E-2</c:v>
                </c:pt>
                <c:pt idx="5">
                  <c:v>4.7795120760000002E-3</c:v>
                </c:pt>
                <c:pt idx="6">
                  <c:v>9.4941414670000005E-3</c:v>
                </c:pt>
                <c:pt idx="7">
                  <c:v>1.1635514850000001E-2</c:v>
                </c:pt>
                <c:pt idx="8">
                  <c:v>1.499217496E-2</c:v>
                </c:pt>
                <c:pt idx="9">
                  <c:v>1.0207851449999999E-2</c:v>
                </c:pt>
                <c:pt idx="10">
                  <c:v>7.0055307879999997E-3</c:v>
                </c:pt>
                <c:pt idx="11">
                  <c:v>2.6868662800000002E-3</c:v>
                </c:pt>
                <c:pt idx="12">
                  <c:v>6.2572735640000002E-3</c:v>
                </c:pt>
                <c:pt idx="13">
                  <c:v>7.3353477880000002E-3</c:v>
                </c:pt>
                <c:pt idx="14">
                  <c:v>1.2577506739999999E-2</c:v>
                </c:pt>
              </c:numCache>
            </c:numRef>
          </c:val>
          <c:extLst>
            <c:ext xmlns:c16="http://schemas.microsoft.com/office/drawing/2014/chart" uri="{C3380CC4-5D6E-409C-BE32-E72D297353CC}">
              <c16:uniqueId val="{00000017-A287-4CE2-A31C-53D9E7D92F60}"/>
            </c:ext>
          </c:extLst>
        </c:ser>
        <c:ser>
          <c:idx val="24"/>
          <c:order val="24"/>
          <c:spPr>
            <a:solidFill>
              <a:schemeClr val="accent1">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Sheet6!$Z$1:$Z$15</c:f>
              <c:numCache>
                <c:formatCode>General</c:formatCode>
                <c:ptCount val="15"/>
                <c:pt idx="0">
                  <c:v>1.6156538910000001E-2</c:v>
                </c:pt>
                <c:pt idx="1">
                  <c:v>2.0670054259999998E-3</c:v>
                </c:pt>
                <c:pt idx="2">
                  <c:v>4.77326969E-3</c:v>
                </c:pt>
                <c:pt idx="3">
                  <c:v>2.6672449309999998E-3</c:v>
                </c:pt>
                <c:pt idx="4">
                  <c:v>9.9645640579999993E-3</c:v>
                </c:pt>
                <c:pt idx="5">
                  <c:v>3.876297195E-3</c:v>
                </c:pt>
                <c:pt idx="6">
                  <c:v>8.2663850199999993E-3</c:v>
                </c:pt>
                <c:pt idx="7">
                  <c:v>1.043659705E-2</c:v>
                </c:pt>
                <c:pt idx="8">
                  <c:v>1.300850288E-2</c:v>
                </c:pt>
                <c:pt idx="9">
                  <c:v>8.6096119249999999E-3</c:v>
                </c:pt>
                <c:pt idx="10">
                  <c:v>5.7609034949999997E-3</c:v>
                </c:pt>
                <c:pt idx="11">
                  <c:v>2.109472617E-3</c:v>
                </c:pt>
                <c:pt idx="12">
                  <c:v>5.1267866860000002E-3</c:v>
                </c:pt>
                <c:pt idx="13">
                  <c:v>6.1242843509999997E-3</c:v>
                </c:pt>
                <c:pt idx="14">
                  <c:v>1.093853449E-2</c:v>
                </c:pt>
              </c:numCache>
            </c:numRef>
          </c:val>
          <c:extLst>
            <c:ext xmlns:c16="http://schemas.microsoft.com/office/drawing/2014/chart" uri="{C3380CC4-5D6E-409C-BE32-E72D297353CC}">
              <c16:uniqueId val="{00000018-A287-4CE2-A31C-53D9E7D92F60}"/>
            </c:ext>
          </c:extLst>
        </c:ser>
        <c:ser>
          <c:idx val="25"/>
          <c:order val="25"/>
          <c:spPr>
            <a:solidFill>
              <a:schemeClr val="accent2">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Sheet6!$AA$1:$AA$15</c:f>
              <c:numCache>
                <c:formatCode>General</c:formatCode>
                <c:ptCount val="15"/>
                <c:pt idx="0">
                  <c:v>1.3822816619999999E-2</c:v>
                </c:pt>
                <c:pt idx="1">
                  <c:v>1.607670887E-3</c:v>
                </c:pt>
                <c:pt idx="2">
                  <c:v>4.0289231789999999E-3</c:v>
                </c:pt>
                <c:pt idx="3">
                  <c:v>2.179334273E-3</c:v>
                </c:pt>
                <c:pt idx="4">
                  <c:v>8.6665862609999998E-3</c:v>
                </c:pt>
                <c:pt idx="5">
                  <c:v>3.109505396E-3</c:v>
                </c:pt>
                <c:pt idx="6">
                  <c:v>7.1492029120000002E-3</c:v>
                </c:pt>
                <c:pt idx="7">
                  <c:v>9.3331682909999995E-3</c:v>
                </c:pt>
                <c:pt idx="8">
                  <c:v>1.13006177E-2</c:v>
                </c:pt>
                <c:pt idx="9">
                  <c:v>7.1987706669999997E-3</c:v>
                </c:pt>
                <c:pt idx="10">
                  <c:v>4.7704042840000004E-3</c:v>
                </c:pt>
                <c:pt idx="11">
                  <c:v>1.6222012450000001E-3</c:v>
                </c:pt>
                <c:pt idx="12">
                  <c:v>4.2258402900000004E-3</c:v>
                </c:pt>
                <c:pt idx="13">
                  <c:v>5.0897768590000003E-3</c:v>
                </c:pt>
                <c:pt idx="14">
                  <c:v>9.5744906339999998E-3</c:v>
                </c:pt>
              </c:numCache>
            </c:numRef>
          </c:val>
          <c:extLst>
            <c:ext xmlns:c16="http://schemas.microsoft.com/office/drawing/2014/chart" uri="{C3380CC4-5D6E-409C-BE32-E72D297353CC}">
              <c16:uniqueId val="{00000019-A287-4CE2-A31C-53D9E7D92F60}"/>
            </c:ext>
          </c:extLst>
        </c:ser>
        <c:ser>
          <c:idx val="26"/>
          <c:order val="26"/>
          <c:spPr>
            <a:solidFill>
              <a:schemeClr val="accent3">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Sheet6!$AB$1:$AB$15</c:f>
              <c:numCache>
                <c:formatCode>General</c:formatCode>
                <c:ptCount val="15"/>
                <c:pt idx="0">
                  <c:v>1.238667983E-2</c:v>
                </c:pt>
                <c:pt idx="1">
                  <c:v>1.220107369E-3</c:v>
                </c:pt>
                <c:pt idx="2">
                  <c:v>3.3200217399999999E-3</c:v>
                </c:pt>
                <c:pt idx="3">
                  <c:v>1.7673208279999999E-3</c:v>
                </c:pt>
                <c:pt idx="4">
                  <c:v>7.5581361960000001E-3</c:v>
                </c:pt>
                <c:pt idx="5">
                  <c:v>2.5120663860000001E-3</c:v>
                </c:pt>
                <c:pt idx="6">
                  <c:v>6.222666214E-3</c:v>
                </c:pt>
                <c:pt idx="7">
                  <c:v>8.3676681230000008E-3</c:v>
                </c:pt>
                <c:pt idx="8">
                  <c:v>9.8984240270000006E-3</c:v>
                </c:pt>
                <c:pt idx="9">
                  <c:v>6.0261929240000003E-3</c:v>
                </c:pt>
                <c:pt idx="10">
                  <c:v>3.963997855E-3</c:v>
                </c:pt>
                <c:pt idx="11">
                  <c:v>1.2647670719999999E-3</c:v>
                </c:pt>
                <c:pt idx="12">
                  <c:v>3.4832768280000002E-3</c:v>
                </c:pt>
                <c:pt idx="13">
                  <c:v>4.2750447369999996E-3</c:v>
                </c:pt>
                <c:pt idx="14">
                  <c:v>8.3669253030000008E-3</c:v>
                </c:pt>
              </c:numCache>
            </c:numRef>
          </c:val>
          <c:extLst>
            <c:ext xmlns:c16="http://schemas.microsoft.com/office/drawing/2014/chart" uri="{C3380CC4-5D6E-409C-BE32-E72D297353CC}">
              <c16:uniqueId val="{0000001A-A287-4CE2-A31C-53D9E7D92F60}"/>
            </c:ext>
          </c:extLst>
        </c:ser>
        <c:ser>
          <c:idx val="27"/>
          <c:order val="27"/>
          <c:spPr>
            <a:solidFill>
              <a:schemeClr val="accent4">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Sheet6!$AC$1:$AC$15</c:f>
              <c:numCache>
                <c:formatCode>General</c:formatCode>
                <c:ptCount val="15"/>
                <c:pt idx="0">
                  <c:v>1.130957724E-2</c:v>
                </c:pt>
                <c:pt idx="1">
                  <c:v>9.6173169119999997E-4</c:v>
                </c:pt>
                <c:pt idx="2">
                  <c:v>2.7647156120000002E-3</c:v>
                </c:pt>
                <c:pt idx="3">
                  <c:v>1.3878347609999999E-3</c:v>
                </c:pt>
                <c:pt idx="4">
                  <c:v>6.6162408040000001E-3</c:v>
                </c:pt>
                <c:pt idx="5">
                  <c:v>2.0416419689999999E-3</c:v>
                </c:pt>
                <c:pt idx="6">
                  <c:v>5.4600845699999999E-3</c:v>
                </c:pt>
                <c:pt idx="7">
                  <c:v>7.4410708920000001E-3</c:v>
                </c:pt>
                <c:pt idx="8">
                  <c:v>8.6523988480000005E-3</c:v>
                </c:pt>
                <c:pt idx="9">
                  <c:v>4.9740854960000002E-3</c:v>
                </c:pt>
                <c:pt idx="10">
                  <c:v>3.2596428600000001E-3</c:v>
                </c:pt>
                <c:pt idx="11">
                  <c:v>1.0066201699999999E-3</c:v>
                </c:pt>
                <c:pt idx="12">
                  <c:v>2.88532387E-3</c:v>
                </c:pt>
                <c:pt idx="13">
                  <c:v>3.588131762E-3</c:v>
                </c:pt>
                <c:pt idx="14">
                  <c:v>7.3021232450000001E-3</c:v>
                </c:pt>
              </c:numCache>
            </c:numRef>
          </c:val>
          <c:extLst>
            <c:ext xmlns:c16="http://schemas.microsoft.com/office/drawing/2014/chart" uri="{C3380CC4-5D6E-409C-BE32-E72D297353CC}">
              <c16:uniqueId val="{0000001B-A287-4CE2-A31C-53D9E7D92F60}"/>
            </c:ext>
          </c:extLst>
        </c:ser>
        <c:ser>
          <c:idx val="28"/>
          <c:order val="28"/>
          <c:spPr>
            <a:solidFill>
              <a:schemeClr val="accent5">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Sheet6!$AD$1:$AD$15</c:f>
              <c:numCache>
                <c:formatCode>General</c:formatCode>
                <c:ptCount val="15"/>
                <c:pt idx="0">
                  <c:v>1.014271609E-2</c:v>
                </c:pt>
                <c:pt idx="1">
                  <c:v>7.7512703469999995E-4</c:v>
                </c:pt>
                <c:pt idx="2">
                  <c:v>2.386634845E-3</c:v>
                </c:pt>
                <c:pt idx="3">
                  <c:v>1.138458202E-3</c:v>
                </c:pt>
                <c:pt idx="4">
                  <c:v>5.8064404969999997E-3</c:v>
                </c:pt>
                <c:pt idx="5">
                  <c:v>1.6888236570000001E-3</c:v>
                </c:pt>
                <c:pt idx="6">
                  <c:v>4.728006192E-3</c:v>
                </c:pt>
                <c:pt idx="7">
                  <c:v>6.5922795350000004E-3</c:v>
                </c:pt>
                <c:pt idx="8">
                  <c:v>7.4960874809999996E-3</c:v>
                </c:pt>
                <c:pt idx="9">
                  <c:v>4.0933136300000004E-3</c:v>
                </c:pt>
                <c:pt idx="10">
                  <c:v>2.6873544269999999E-3</c:v>
                </c:pt>
                <c:pt idx="11">
                  <c:v>7.9429816119999999E-4</c:v>
                </c:pt>
                <c:pt idx="12">
                  <c:v>2.4216520949999999E-3</c:v>
                </c:pt>
                <c:pt idx="13">
                  <c:v>2.9913358849999998E-3</c:v>
                </c:pt>
                <c:pt idx="14">
                  <c:v>6.3526539629999998E-3</c:v>
                </c:pt>
              </c:numCache>
            </c:numRef>
          </c:val>
          <c:extLst>
            <c:ext xmlns:c16="http://schemas.microsoft.com/office/drawing/2014/chart" uri="{C3380CC4-5D6E-409C-BE32-E72D297353CC}">
              <c16:uniqueId val="{0000001C-A287-4CE2-A31C-53D9E7D92F60}"/>
            </c:ext>
          </c:extLst>
        </c:ser>
        <c:ser>
          <c:idx val="29"/>
          <c:order val="29"/>
          <c:spPr>
            <a:solidFill>
              <a:schemeClr val="accent6">
                <a:lumMod val="60000"/>
                <a:lumOff val="4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Sheet6!$AE$1:$AE$15</c:f>
              <c:numCache>
                <c:formatCode>General</c:formatCode>
                <c:ptCount val="15"/>
                <c:pt idx="0">
                  <c:v>9.1553720490000004E-3</c:v>
                </c:pt>
                <c:pt idx="1">
                  <c:v>6.4593919559999995E-4</c:v>
                </c:pt>
                <c:pt idx="2">
                  <c:v>2.0203691010000002E-3</c:v>
                </c:pt>
                <c:pt idx="3">
                  <c:v>9.2160902090000004E-4</c:v>
                </c:pt>
                <c:pt idx="4">
                  <c:v>5.0713026299999998E-3</c:v>
                </c:pt>
                <c:pt idx="5">
                  <c:v>1.3595265649999999E-3</c:v>
                </c:pt>
                <c:pt idx="6">
                  <c:v>4.1522570509999997E-3</c:v>
                </c:pt>
                <c:pt idx="7">
                  <c:v>5.8531237290000001E-3</c:v>
                </c:pt>
                <c:pt idx="8">
                  <c:v>6.5158810060000003E-3</c:v>
                </c:pt>
                <c:pt idx="9">
                  <c:v>3.365137497E-3</c:v>
                </c:pt>
                <c:pt idx="10">
                  <c:v>2.207112385E-3</c:v>
                </c:pt>
                <c:pt idx="11">
                  <c:v>6.1252608199999995E-4</c:v>
                </c:pt>
                <c:pt idx="12">
                  <c:v>2.046353405E-3</c:v>
                </c:pt>
                <c:pt idx="13">
                  <c:v>2.5030483489999998E-3</c:v>
                </c:pt>
                <c:pt idx="14">
                  <c:v>5.540337171E-3</c:v>
                </c:pt>
              </c:numCache>
            </c:numRef>
          </c:val>
          <c:extLst>
            <c:ext xmlns:c16="http://schemas.microsoft.com/office/drawing/2014/chart" uri="{C3380CC4-5D6E-409C-BE32-E72D297353CC}">
              <c16:uniqueId val="{0000001D-A287-4CE2-A31C-53D9E7D92F60}"/>
            </c:ext>
          </c:extLst>
        </c:ser>
        <c:ser>
          <c:idx val="30"/>
          <c:order val="30"/>
          <c:spPr>
            <a:solidFill>
              <a:schemeClr val="accent1">
                <a:lumMod val="5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Sheet6!$AF$1:$AF$15</c:f>
              <c:numCache>
                <c:formatCode>General</c:formatCode>
                <c:ptCount val="15"/>
                <c:pt idx="0">
                  <c:v>7.8987523560000005E-3</c:v>
                </c:pt>
                <c:pt idx="1">
                  <c:v>5.1675135649999996E-4</c:v>
                </c:pt>
                <c:pt idx="2">
                  <c:v>1.6895484299999999E-3</c:v>
                </c:pt>
                <c:pt idx="3">
                  <c:v>7.3728721669999995E-4</c:v>
                </c:pt>
                <c:pt idx="4">
                  <c:v>4.4912329069999998E-3</c:v>
                </c:pt>
                <c:pt idx="5">
                  <c:v>1.1290186010000001E-3</c:v>
                </c:pt>
                <c:pt idx="6">
                  <c:v>3.6756435240000002E-3</c:v>
                </c:pt>
                <c:pt idx="7">
                  <c:v>5.1175045530000001E-3</c:v>
                </c:pt>
                <c:pt idx="8">
                  <c:v>5.7151021570000004E-3</c:v>
                </c:pt>
                <c:pt idx="9">
                  <c:v>2.8056198059999999E-3</c:v>
                </c:pt>
                <c:pt idx="10">
                  <c:v>1.8149147170000001E-3</c:v>
                </c:pt>
                <c:pt idx="11">
                  <c:v>4.8574387549999999E-4</c:v>
                </c:pt>
                <c:pt idx="12">
                  <c:v>1.746803075E-3</c:v>
                </c:pt>
                <c:pt idx="13">
                  <c:v>2.0800497300000002E-3</c:v>
                </c:pt>
                <c:pt idx="14">
                  <c:v>4.8209100189999998E-3</c:v>
                </c:pt>
              </c:numCache>
            </c:numRef>
          </c:val>
          <c:extLst>
            <c:ext xmlns:c16="http://schemas.microsoft.com/office/drawing/2014/chart" uri="{C3380CC4-5D6E-409C-BE32-E72D297353CC}">
              <c16:uniqueId val="{0000001E-A287-4CE2-A31C-53D9E7D92F60}"/>
            </c:ext>
          </c:extLst>
        </c:ser>
        <c:ser>
          <c:idx val="31"/>
          <c:order val="31"/>
          <c:spPr>
            <a:solidFill>
              <a:schemeClr val="accent2">
                <a:lumMod val="50000"/>
              </a:schemeClr>
            </a:solidFill>
            <a:ln>
              <a:noFill/>
            </a:ln>
            <a:effectLst/>
          </c:spPr>
          <c:invertIfNegative val="0"/>
          <c:cat>
            <c:strRef>
              <c:f>Sheet6!$A$1:$A$15</c:f>
              <c:strCache>
                <c:ptCount val="15"/>
                <c:pt idx="0">
                  <c:v>Toasters</c:v>
                </c:pt>
                <c:pt idx="1">
                  <c:v>Bunny</c:v>
                </c:pt>
                <c:pt idx="2">
                  <c:v>Elephant</c:v>
                </c:pt>
                <c:pt idx="3">
                  <c:v>Cloth</c:v>
                </c:pt>
                <c:pt idx="4">
                  <c:v>Fairy</c:v>
                </c:pt>
                <c:pt idx="5">
                  <c:v>Armadillo</c:v>
                </c:pt>
                <c:pt idx="6">
                  <c:v>Crytek</c:v>
                </c:pt>
                <c:pt idx="7">
                  <c:v>Conference</c:v>
                </c:pt>
                <c:pt idx="8">
                  <c:v>Sportscar</c:v>
                </c:pt>
                <c:pt idx="9">
                  <c:v>Italian</c:v>
                </c:pt>
                <c:pt idx="10">
                  <c:v>Babylonian</c:v>
                </c:pt>
                <c:pt idx="11">
                  <c:v>Hand</c:v>
                </c:pt>
                <c:pt idx="12">
                  <c:v>Dragon</c:v>
                </c:pt>
                <c:pt idx="13">
                  <c:v>Buddha</c:v>
                </c:pt>
                <c:pt idx="14">
                  <c:v>Lion</c:v>
                </c:pt>
              </c:strCache>
            </c:strRef>
          </c:cat>
          <c:val>
            <c:numRef>
              <c:f>Sheet6!$AG$1:$AG$15</c:f>
              <c:numCache>
                <c:formatCode>General</c:formatCode>
                <c:ptCount val="15"/>
                <c:pt idx="0">
                  <c:v>6.7318912129999998E-3</c:v>
                </c:pt>
                <c:pt idx="1">
                  <c:v>3.7320931299999999E-4</c:v>
                </c:pt>
                <c:pt idx="2">
                  <c:v>1.4532479500000001E-3</c:v>
                </c:pt>
                <c:pt idx="3">
                  <c:v>5.8549278979999999E-4</c:v>
                </c:pt>
                <c:pt idx="4">
                  <c:v>3.9973121519999997E-3</c:v>
                </c:pt>
                <c:pt idx="5">
                  <c:v>9.2203185710000005E-4</c:v>
                </c:pt>
                <c:pt idx="6">
                  <c:v>3.2180945369999999E-3</c:v>
                </c:pt>
                <c:pt idx="7">
                  <c:v>4.3535923329999998E-3</c:v>
                </c:pt>
                <c:pt idx="8">
                  <c:v>5.0239735239999998E-3</c:v>
                </c:pt>
                <c:pt idx="9">
                  <c:v>2.3317698959999999E-3</c:v>
                </c:pt>
                <c:pt idx="10">
                  <c:v>1.48875033E-3</c:v>
                </c:pt>
                <c:pt idx="11">
                  <c:v>3.7118164069999999E-4</c:v>
                </c:pt>
                <c:pt idx="12">
                  <c:v>1.4679113880000001E-3</c:v>
                </c:pt>
                <c:pt idx="13">
                  <c:v>1.751766019E-3</c:v>
                </c:pt>
                <c:pt idx="14">
                  <c:v>4.1812806799999998E-3</c:v>
                </c:pt>
              </c:numCache>
            </c:numRef>
          </c:val>
          <c:extLst>
            <c:ext xmlns:c16="http://schemas.microsoft.com/office/drawing/2014/chart" uri="{C3380CC4-5D6E-409C-BE32-E72D297353CC}">
              <c16:uniqueId val="{0000001F-A287-4CE2-A31C-53D9E7D92F60}"/>
            </c:ext>
          </c:extLst>
        </c:ser>
        <c:dLbls>
          <c:showLegendKey val="0"/>
          <c:showVal val="0"/>
          <c:showCatName val="0"/>
          <c:showSerName val="0"/>
          <c:showPercent val="0"/>
          <c:showBubbleSize val="0"/>
        </c:dLbls>
        <c:gapWidth val="150"/>
        <c:overlap val="100"/>
        <c:axId val="1063530159"/>
        <c:axId val="1055075071"/>
      </c:barChart>
      <c:catAx>
        <c:axId val="1063530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075071"/>
        <c:crosses val="autoZero"/>
        <c:auto val="1"/>
        <c:lblAlgn val="ctr"/>
        <c:lblOffset val="100"/>
        <c:noMultiLvlLbl val="0"/>
      </c:catAx>
      <c:valAx>
        <c:axId val="10550750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530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Sheet1!$A$2:$A$15</cx:f>
        <cx:lvl ptCount="14">
          <cx:pt idx="0">Sort</cx:pt>
          <cx:pt idx="1">FIFOs, misc.</cx:pt>
          <cx:pt idx="2">Insertion sorters</cx:pt>
          <cx:pt idx="3">Multi- merge</cx:pt>
          <cx:pt idx="4">PLOC pipe 1 (S=4)</cx:pt>
          <cx:pt idx="5">Window</cx:pt>
          <cx:pt idx="6">DMEs</cx:pt>
          <cx:pt idx="7">Tree</cx:pt>
          <cx:pt idx="8">Merge</cx:pt>
          <cx:pt idx="9">PLOC pipe 2 (S=32)</cx:pt>
          <cx:pt idx="10">Window</cx:pt>
          <cx:pt idx="11">DMEs</cx:pt>
          <cx:pt idx="12">Tree</cx:pt>
          <cx:pt idx="13">Merge</cx:pt>
        </cx:lvl>
      </cx:strDim>
      <cx:numDim type="size">
        <cx:f>Sheet1!$B$2:$B$15</cx:f>
        <cx:lvl ptCount="14" formatCode="General">
          <cx:pt idx="1">0.42999999999999999</cx:pt>
          <cx:pt idx="2">0.23999999999999999</cx:pt>
          <cx:pt idx="3">0.96999999999999997</cx:pt>
          <cx:pt idx="5">0.089999999999999997</cx:pt>
          <cx:pt idx="6">0.10000000000000001</cx:pt>
          <cx:pt idx="7">0.02</cx:pt>
          <cx:pt idx="8">0.040000000000000001</cx:pt>
          <cx:pt idx="10">0.25</cx:pt>
          <cx:pt idx="11">0.10000000000000001</cx:pt>
          <cx:pt idx="12">0.02</cx:pt>
          <cx:pt idx="13">0.13</cx:pt>
        </cx:lvl>
      </cx:numDim>
    </cx:data>
  </cx:chartData>
  <cx:chart>
    <cx:plotArea>
      <cx:plotAreaRegion>
        <cx:series layoutId="sunburst" uniqueId="{B289922B-56C7-47D9-97D4-C6747F547887}">
          <cx:tx>
            <cx:txData>
              <cx:f>Sheet1!$B$1</cx:f>
              <cx:v/>
            </cx:txData>
          </cx:tx>
          <cx:dataLabels>
            <cx:txPr>
              <a:bodyPr spcFirstLastPara="1" vertOverflow="ellipsis" horzOverflow="overflow" wrap="square" lIns="0" tIns="0" rIns="0" bIns="0" anchor="ctr" anchorCtr="1"/>
              <a:lstStyle/>
              <a:p>
                <a:pPr algn="ctr" rtl="0">
                  <a:defRPr sz="1200">
                    <a:solidFill>
                      <a:sysClr val="windowText" lastClr="000000"/>
                    </a:solidFill>
                  </a:defRPr>
                </a:pPr>
                <a:endParaRPr lang="en-US" sz="1200" b="0" i="0" u="none" strike="noStrike" baseline="0">
                  <a:solidFill>
                    <a:sysClr val="windowText" lastClr="000000"/>
                  </a:solidFill>
                  <a:latin typeface="Arial"/>
                </a:endParaRPr>
              </a:p>
            </cx:txPr>
            <cx:visibility seriesName="0" categoryName="1" value="1"/>
            <cx:separator>, </cx:separator>
            <cx:dataLabel idx="9">
              <cx:txPr>
                <a:bodyPr spcFirstLastPara="1" vertOverflow="ellipsis" horzOverflow="overflow" wrap="square" lIns="0" tIns="0" rIns="0" bIns="0" anchor="ctr" anchorCtr="1"/>
                <a:lstStyle/>
                <a:p>
                  <a:pPr algn="ctr" rtl="0">
                    <a:defRPr sz="1050">
                      <a:solidFill>
                        <a:schemeClr val="tx1"/>
                      </a:solidFill>
                    </a:defRPr>
                  </a:pPr>
                  <a:r>
                    <a:rPr lang="en-US" sz="1050" b="0" i="0" u="none" strike="noStrike" baseline="0">
                      <a:solidFill>
                        <a:schemeClr val="tx1"/>
                      </a:solidFill>
                      <a:latin typeface="Arial"/>
                    </a:rPr>
                    <a:t>PLOC pipe 2 (S=32)</a:t>
                  </a:r>
                </a:p>
              </cx:txPr>
            </cx:dataLabel>
          </cx:dataLabels>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Sheet2!$A$2:$A$15</cx:f>
        <cx:lvl ptCount="14">
          <cx:pt idx="0">Sort</cx:pt>
          <cx:pt idx="1">FIFOs, misc.</cx:pt>
          <cx:pt idx="2">Insertion sorters</cx:pt>
          <cx:pt idx="3">Multi- merge</cx:pt>
          <cx:pt idx="4">PLOC pipe 1 (S=4)</cx:pt>
          <cx:pt idx="5">Window</cx:pt>
          <cx:pt idx="6">DMEs</cx:pt>
          <cx:pt idx="7">Tree</cx:pt>
          <cx:pt idx="8">Merge</cx:pt>
          <cx:pt idx="9">PLOC pipe 2 (S=32)</cx:pt>
          <cx:pt idx="10">Window</cx:pt>
          <cx:pt idx="11">DMEs</cx:pt>
          <cx:pt idx="12">Tree</cx:pt>
          <cx:pt idx="13">Merge</cx:pt>
        </cx:lvl>
      </cx:strDim>
      <cx:numDim type="size">
        <cx:f>Sheet2!$B$2:$B$15</cx:f>
        <cx:lvl ptCount="14" formatCode="General">
          <cx:pt idx="1">6</cx:pt>
          <cx:pt idx="2">27</cx:pt>
          <cx:pt idx="3">52</cx:pt>
          <cx:pt idx="5">26</cx:pt>
          <cx:pt idx="6">28</cx:pt>
          <cx:pt idx="7">35</cx:pt>
          <cx:pt idx="8">19</cx:pt>
          <cx:pt idx="10">173</cx:pt>
          <cx:pt idx="11">27</cx:pt>
          <cx:pt idx="12">35</cx:pt>
          <cx:pt idx="13">32</cx:pt>
        </cx:lvl>
      </cx:numDim>
    </cx:data>
  </cx:chartData>
  <cx:chart>
    <cx:plotArea>
      <cx:plotAreaRegion>
        <cx:series layoutId="sunburst" uniqueId="{328BAFDB-8E18-46EF-B9F5-EA13FDA8BBF4}">
          <cx:tx>
            <cx:txData>
              <cx:f>Sheet2!$B$1</cx:f>
              <cx:v/>
            </cx:txData>
          </cx:tx>
          <cx:dataLabels>
            <cx:visibility seriesName="0" categoryName="1" value="1"/>
            <cx:separator>, </cx:separator>
          </cx:dataLabels>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Sheet1!$A$2:$A$15</cx:f>
        <cx:lvl ptCount="14">
          <cx:pt idx="0">Sort</cx:pt>
          <cx:pt idx="1">FIFOs, misc.</cx:pt>
          <cx:pt idx="2">Insertion sorters</cx:pt>
          <cx:pt idx="3">Multi- merge</cx:pt>
          <cx:pt idx="4">PLOC pipe 1 (S=4)</cx:pt>
          <cx:pt idx="5">Window</cx:pt>
          <cx:pt idx="6">DMEs</cx:pt>
          <cx:pt idx="7">Tree</cx:pt>
          <cx:pt idx="8">Merge</cx:pt>
          <cx:pt idx="9">PLOC pipe 2 (S=32)</cx:pt>
          <cx:pt idx="10">Window</cx:pt>
          <cx:pt idx="11">DMEs</cx:pt>
          <cx:pt idx="12">Tree</cx:pt>
          <cx:pt idx="13">Merge</cx:pt>
        </cx:lvl>
      </cx:strDim>
      <cx:numDim type="size">
        <cx:f>Sheet1!$B$2:$B$15</cx:f>
        <cx:lvl ptCount="14" formatCode="General">
          <cx:pt idx="1">0.42999999999999999</cx:pt>
          <cx:pt idx="2">0.23999999999999999</cx:pt>
          <cx:pt idx="3">0.96999999999999997</cx:pt>
          <cx:pt idx="5">0.089999999999999997</cx:pt>
          <cx:pt idx="6">0.10000000000000001</cx:pt>
          <cx:pt idx="7">0.02</cx:pt>
          <cx:pt idx="8">0.040000000000000001</cx:pt>
          <cx:pt idx="10">0.25</cx:pt>
          <cx:pt idx="11">0.10000000000000001</cx:pt>
          <cx:pt idx="12">0.02</cx:pt>
          <cx:pt idx="13">0.13</cx:pt>
        </cx:lvl>
      </cx:numDim>
    </cx:data>
  </cx:chartData>
  <cx:chart>
    <cx:title pos="t" align="ctr" overlay="0">
      <cx:tx>
        <cx:rich>
          <a:bodyPr spcFirstLastPara="1" vertOverflow="ellipsis" horzOverflow="overflow" wrap="square" lIns="0" tIns="0" rIns="0" bIns="0" anchor="ctr" anchorCtr="1"/>
          <a:lstStyle/>
          <a:p>
            <a:pPr algn="ctr" rtl="0">
              <a:defRPr/>
            </a:pPr>
            <a:r>
              <a:rPr lang="en-US" sz="2128" b="1" i="0" u="none" strike="noStrike" spc="100" baseline="0" dirty="0">
                <a:solidFill>
                  <a:prstClr val="white">
                    <a:lumMod val="95000"/>
                  </a:prstClr>
                </a:solidFill>
                <a:effectLst>
                  <a:outerShdw blurRad="50800" dist="38100" dir="5400000" algn="t" rotWithShape="0">
                    <a:prstClr val="black">
                      <a:alpha val="40000"/>
                    </a:prstClr>
                  </a:outerShdw>
                </a:effectLst>
                <a:latin typeface="Arial"/>
              </a:rPr>
              <a:t>Area breakdown (mm</a:t>
            </a:r>
            <a:r>
              <a:rPr lang="en-US" sz="2128" b="1" i="0" u="none" strike="noStrike" spc="100" baseline="30000" dirty="0">
                <a:solidFill>
                  <a:prstClr val="white">
                    <a:lumMod val="95000"/>
                  </a:prstClr>
                </a:solidFill>
                <a:effectLst>
                  <a:outerShdw blurRad="50800" dist="38100" dir="5400000" algn="t" rotWithShape="0">
                    <a:prstClr val="black">
                      <a:alpha val="40000"/>
                    </a:prstClr>
                  </a:outerShdw>
                </a:effectLst>
                <a:latin typeface="Arial"/>
              </a:rPr>
              <a:t>2</a:t>
            </a:r>
            <a:r>
              <a:rPr lang="en-US" sz="2128" b="1" i="0" u="none" strike="noStrike" spc="100" baseline="0" dirty="0">
                <a:solidFill>
                  <a:prstClr val="white">
                    <a:lumMod val="95000"/>
                  </a:prstClr>
                </a:solidFill>
                <a:effectLst>
                  <a:outerShdw blurRad="50800" dist="38100" dir="5400000" algn="t" rotWithShape="0">
                    <a:prstClr val="black">
                      <a:alpha val="40000"/>
                    </a:prstClr>
                  </a:outerShdw>
                </a:effectLst>
                <a:latin typeface="Arial"/>
              </a:rPr>
              <a:t>)</a:t>
            </a:r>
          </a:p>
        </cx:rich>
      </cx:tx>
    </cx:title>
    <cx:plotArea>
      <cx:plotAreaRegion>
        <cx:series layoutId="treemap" uniqueId="{E0E5AA91-10CD-45C2-9D2F-D8C17C16F832}">
          <cx:tx>
            <cx:txData>
              <cx:f>Sheet1!$B$1</cx:f>
              <cx:v/>
            </cx:txData>
          </cx:tx>
          <cx:dataLabels pos="inEnd">
            <cx:numFmt formatCode="General" sourceLinked="0"/>
            <cx:txPr>
              <a:bodyPr spcFirstLastPara="1" vertOverflow="ellipsis" horzOverflow="overflow" wrap="square" lIns="0" tIns="0" rIns="0" bIns="0" anchor="ctr" anchorCtr="1"/>
              <a:lstStyle/>
              <a:p>
                <a:pPr algn="ctr" rtl="0">
                  <a:defRPr sz="1600" b="1">
                    <a:solidFill>
                      <a:schemeClr val="tx1"/>
                    </a:solidFill>
                  </a:defRPr>
                </a:pPr>
                <a:endParaRPr lang="en-US" sz="1600" b="1" i="0" u="none" strike="noStrike" baseline="0">
                  <a:solidFill>
                    <a:schemeClr val="tx1"/>
                  </a:solidFill>
                  <a:latin typeface="Arial"/>
                </a:endParaRPr>
              </a:p>
            </cx:txPr>
            <cx:visibility seriesName="0" categoryName="1" value="1"/>
            <cx:separator>, </cx:separator>
          </cx:dataLabels>
          <cx:dataId val="0"/>
          <cx:layoutPr>
            <cx:parentLabelLayout val="overlapping"/>
          </cx:layoutPr>
        </cx:series>
      </cx:plotAreaRegion>
    </cx:plotArea>
    <cx:legend pos="b" align="ctr" overlay="0"/>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Sheet2!$A$2:$A$15</cx:f>
        <cx:lvl ptCount="14">
          <cx:pt idx="0">Sort</cx:pt>
          <cx:pt idx="1">FIFOs, misc.</cx:pt>
          <cx:pt idx="2">Insertion sorters</cx:pt>
          <cx:pt idx="3">Multi- merge</cx:pt>
          <cx:pt idx="4">PLOC pipe 1 (S=4)</cx:pt>
          <cx:pt idx="5">Window</cx:pt>
          <cx:pt idx="6">DMEs</cx:pt>
          <cx:pt idx="7">Tree</cx:pt>
          <cx:pt idx="8">Merge</cx:pt>
          <cx:pt idx="9">PLOC pipe 2 (S=32)</cx:pt>
          <cx:pt idx="10">Window</cx:pt>
          <cx:pt idx="11">DMEs</cx:pt>
          <cx:pt idx="12">Tree</cx:pt>
          <cx:pt idx="13">Merge</cx:pt>
        </cx:lvl>
      </cx:strDim>
      <cx:numDim type="size">
        <cx:f>Sheet2!$B$2:$B$15</cx:f>
        <cx:lvl ptCount="14" formatCode="General">
          <cx:pt idx="1">6</cx:pt>
          <cx:pt idx="2">27</cx:pt>
          <cx:pt idx="3">52</cx:pt>
          <cx:pt idx="5">26</cx:pt>
          <cx:pt idx="6">28</cx:pt>
          <cx:pt idx="7">35</cx:pt>
          <cx:pt idx="8">19</cx:pt>
          <cx:pt idx="10">173</cx:pt>
          <cx:pt idx="11">27</cx:pt>
          <cx:pt idx="12">35</cx:pt>
          <cx:pt idx="13">32</cx:pt>
        </cx:lvl>
      </cx:numDim>
    </cx:data>
  </cx:chartData>
  <cx:chart>
    <cx:title pos="t" align="ctr" overlay="0">
      <cx:tx>
        <cx:rich>
          <a:bodyPr spcFirstLastPara="1" vertOverflow="ellipsis" horzOverflow="overflow" wrap="square" lIns="0" tIns="0" rIns="0" bIns="0" anchor="ctr" anchorCtr="1"/>
          <a:lstStyle/>
          <a:p>
            <a:pPr algn="ctr" rtl="0">
              <a:defRPr/>
            </a:pPr>
            <a:r>
              <a:rPr lang="en-US" sz="2128" b="1" i="0" u="none" strike="noStrike" spc="100" baseline="0" dirty="0">
                <a:solidFill>
                  <a:prstClr val="white">
                    <a:lumMod val="95000"/>
                  </a:prstClr>
                </a:solidFill>
                <a:effectLst>
                  <a:outerShdw blurRad="50800" dist="38100" dir="5400000" algn="t" rotWithShape="0">
                    <a:prstClr val="black">
                      <a:alpha val="40000"/>
                    </a:prstClr>
                  </a:outerShdw>
                </a:effectLst>
                <a:latin typeface="Arial"/>
              </a:rPr>
              <a:t>On-chip power breakdown (</a:t>
            </a:r>
            <a:r>
              <a:rPr lang="en-US" sz="2128" b="1" i="0" u="none" strike="noStrike" spc="100" baseline="0" dirty="0" err="1">
                <a:solidFill>
                  <a:prstClr val="white">
                    <a:lumMod val="95000"/>
                  </a:prstClr>
                </a:solidFill>
                <a:effectLst>
                  <a:outerShdw blurRad="50800" dist="38100" dir="5400000" algn="t" rotWithShape="0">
                    <a:prstClr val="black">
                      <a:alpha val="40000"/>
                    </a:prstClr>
                  </a:outerShdw>
                </a:effectLst>
                <a:latin typeface="Arial"/>
              </a:rPr>
              <a:t>mW</a:t>
            </a:r>
            <a:r>
              <a:rPr lang="en-US" sz="2128" b="1" i="0" u="none" strike="noStrike" spc="100" baseline="0" dirty="0">
                <a:solidFill>
                  <a:prstClr val="white">
                    <a:lumMod val="95000"/>
                  </a:prstClr>
                </a:solidFill>
                <a:effectLst>
                  <a:outerShdw blurRad="50800" dist="38100" dir="5400000" algn="t" rotWithShape="0">
                    <a:prstClr val="black">
                      <a:alpha val="40000"/>
                    </a:prstClr>
                  </a:outerShdw>
                </a:effectLst>
                <a:latin typeface="Arial"/>
              </a:rPr>
              <a:t>)</a:t>
            </a:r>
          </a:p>
        </cx:rich>
      </cx:tx>
    </cx:title>
    <cx:plotArea>
      <cx:plotAreaRegion>
        <cx:series layoutId="treemap" uniqueId="{1DA29599-FD47-45E6-BE20-C0DA802E1908}">
          <cx:tx>
            <cx:txData>
              <cx:f>Sheet2!$B$1</cx:f>
              <cx:v/>
            </cx:txData>
          </cx:tx>
          <cx:dataLabels pos="inEnd">
            <cx:txPr>
              <a:bodyPr spcFirstLastPara="1" vertOverflow="ellipsis" horzOverflow="overflow" wrap="square" lIns="0" tIns="0" rIns="0" bIns="0" anchor="ctr" anchorCtr="1"/>
              <a:lstStyle/>
              <a:p>
                <a:pPr algn="ctr" rtl="0">
                  <a:defRPr sz="1600" b="1">
                    <a:solidFill>
                      <a:schemeClr val="tx1"/>
                    </a:solidFill>
                  </a:defRPr>
                </a:pPr>
                <a:endParaRPr lang="en-US" sz="1600" b="1" i="0" u="none" strike="noStrike" baseline="0">
                  <a:solidFill>
                    <a:schemeClr val="tx1"/>
                  </a:solidFill>
                  <a:latin typeface="Arial"/>
                </a:endParaRPr>
              </a:p>
            </cx:txPr>
            <cx:visibility seriesName="0" categoryName="1" value="1"/>
            <cx:separator>, </cx:separator>
          </cx:dataLabels>
          <cx:dataId val="0"/>
          <cx:layoutPr>
            <cx:parentLabelLayout val="overlapping"/>
          </cx:layoutPr>
        </cx:series>
      </cx:plotAreaRegion>
    </cx:plotArea>
    <cx:legend pos="b" align="ctr" overlay="0"/>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Sheet2!$A$2:$A$15</cx:f>
        <cx:lvl ptCount="14">
          <cx:pt idx="0">Sort</cx:pt>
          <cx:pt idx="1">FIFOs, misc.</cx:pt>
          <cx:pt idx="2">Insertion sorters</cx:pt>
          <cx:pt idx="3">Multi- merge</cx:pt>
          <cx:pt idx="4">PLOC pipe 1 (S=4)</cx:pt>
          <cx:pt idx="5">Window</cx:pt>
          <cx:pt idx="6">DMEs</cx:pt>
          <cx:pt idx="7">Tree</cx:pt>
          <cx:pt idx="8">Merge</cx:pt>
          <cx:pt idx="9">PLOC pipe 2 (S=32)</cx:pt>
          <cx:pt idx="10">Window</cx:pt>
          <cx:pt idx="11">DMEs</cx:pt>
          <cx:pt idx="12">Tree</cx:pt>
          <cx:pt idx="13">Merge</cx:pt>
        </cx:lvl>
      </cx:strDim>
      <cx:numDim type="size">
        <cx:f>Sheet2!$B$2:$B$15</cx:f>
        <cx:lvl ptCount="14" formatCode="General">
          <cx:pt idx="1">6</cx:pt>
          <cx:pt idx="2">27</cx:pt>
          <cx:pt idx="3">52</cx:pt>
          <cx:pt idx="5">26</cx:pt>
          <cx:pt idx="6">28</cx:pt>
          <cx:pt idx="7">35</cx:pt>
          <cx:pt idx="8">19</cx:pt>
          <cx:pt idx="10">173</cx:pt>
          <cx:pt idx="11">27</cx:pt>
          <cx:pt idx="12">35</cx:pt>
          <cx:pt idx="13">32</cx:pt>
        </cx:lvl>
      </cx:numDim>
    </cx:data>
  </cx:chartData>
  <cx:chart>
    <cx:plotArea>
      <cx:plotAreaRegion>
        <cx:series layoutId="sunburst" uniqueId="{328BAFDB-8E18-46EF-B9F5-EA13FDA8BBF4}">
          <cx:tx>
            <cx:txData>
              <cx:f>Sheet2!$B$1</cx:f>
              <cx:v/>
            </cx:txData>
          </cx:tx>
          <cx:dataPt idx="6">
            <cx:spPr>
              <a:ln w="38100">
                <a:solidFill>
                  <a:prstClr val="black">
                    <a:shade val="95000"/>
                    <a:satMod val="105000"/>
                  </a:prstClr>
                </a:solidFill>
              </a:ln>
            </cx:spPr>
          </cx:dataPt>
          <cx:dataPt idx="11">
            <cx:spPr>
              <a:ln w="38100">
                <a:solidFill>
                  <a:prstClr val="black">
                    <a:shade val="95000"/>
                    <a:satMod val="105000"/>
                  </a:prstClr>
                </a:solidFill>
              </a:ln>
            </cx:spPr>
          </cx:dataPt>
          <cx:dataLabels>
            <cx:visibility seriesName="0" categoryName="1" value="1"/>
            <cx:separator>, </cx:separato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5">
  <cs:axisTitle>
    <cs:lnRef idx="0"/>
    <cs:fillRef idx="0"/>
    <cs:effectRef idx="0"/>
    <cs:fontRef idx="minor">
      <a:schemeClr val="lt1">
        <a:lumMod val="95000"/>
      </a:schemeClr>
    </cs:fontRef>
    <cs:spPr>
      <a:solidFill>
        <a:schemeClr val="bg1">
          <a:lumMod val="65000"/>
        </a:schemeClr>
      </a:solidFill>
      <a:ln>
        <a:solidFill>
          <a:schemeClr val="tx1"/>
        </a:solidFill>
      </a:ln>
    </cs:spPr>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cs:chartArea>
  <cs:dataLabel>
    <cs:lnRef idx="0"/>
    <cs:fillRef idx="0"/>
    <cs:effectRef idx="0"/>
    <cs:fontRef idx="minor">
      <a:schemeClr val="lt1">
        <a:lumMod val="9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2128"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415">
  <cs:axisTitle>
    <cs:lnRef idx="0"/>
    <cs:fillRef idx="0"/>
    <cs:effectRef idx="0"/>
    <cs:fontRef idx="minor">
      <a:schemeClr val="lt1">
        <a:lumMod val="95000"/>
      </a:schemeClr>
    </cs:fontRef>
    <cs:spPr>
      <a:solidFill>
        <a:schemeClr val="bg1">
          <a:lumMod val="65000"/>
        </a:schemeClr>
      </a:solidFill>
      <a:ln>
        <a:solidFill>
          <a:schemeClr val="tx1"/>
        </a:solidFill>
      </a:ln>
    </cs:spPr>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cs:chartArea>
  <cs:dataLabel>
    <cs:lnRef idx="0"/>
    <cs:fillRef idx="0"/>
    <cs:effectRef idx="0"/>
    <cs:fontRef idx="minor">
      <a:schemeClr val="lt1">
        <a:lumMod val="9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2128"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8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cs:chartArea>
  <cs:dataLabel>
    <cs:lnRef idx="0"/>
    <cs:fillRef idx="0"/>
    <cs:effectRef idx="0"/>
    <cs:fontRef idx="minor">
      <a:schemeClr val="lt1">
        <a:lumMod val="9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2128"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8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cs:chartArea>
  <cs:dataLabel>
    <cs:lnRef idx="0"/>
    <cs:fillRef idx="0"/>
    <cs:effectRef idx="0"/>
    <cs:fontRef idx="minor">
      <a:schemeClr val="lt1">
        <a:lumMod val="9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2128"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8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cs:chartArea>
  <cs:dataLabel>
    <cs:lnRef idx="0"/>
    <cs:fillRef idx="0"/>
    <cs:effectRef idx="0"/>
    <cs:fontRef idx="minor">
      <a:schemeClr val="lt1">
        <a:lumMod val="9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2128"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4444A029-9F48-4295-85C1-704A36ED6631}" type="datetimeFigureOut">
              <a:rPr lang="fi-FI"/>
              <a:pPr>
                <a:defRPr/>
              </a:pPr>
              <a:t>10.8.2018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9C10FEEC-76D5-4671-919A-099001FB7A1C}"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2</a:t>
            </a:fld>
            <a:endParaRPr lang="fi-FI"/>
          </a:p>
        </p:txBody>
      </p:sp>
    </p:spTree>
    <p:extLst>
      <p:ext uri="{BB962C8B-B14F-4D97-AF65-F5344CB8AC3E}">
        <p14:creationId xmlns:p14="http://schemas.microsoft.com/office/powerpoint/2010/main" val="412541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Sweeps are repeated until…</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15</a:t>
            </a:fld>
            <a:endParaRPr lang="fi-FI"/>
          </a:p>
        </p:txBody>
      </p:sp>
    </p:spTree>
    <p:extLst>
      <p:ext uri="{BB962C8B-B14F-4D97-AF65-F5344CB8AC3E}">
        <p14:creationId xmlns:p14="http://schemas.microsoft.com/office/powerpoint/2010/main" val="308796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last sweep takes two boxes as input, and merges them into the root node of the tree</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17</a:t>
            </a:fld>
            <a:endParaRPr lang="fi-FI"/>
          </a:p>
        </p:txBody>
      </p:sp>
    </p:spTree>
    <p:extLst>
      <p:ext uri="{BB962C8B-B14F-4D97-AF65-F5344CB8AC3E}">
        <p14:creationId xmlns:p14="http://schemas.microsoft.com/office/powerpoint/2010/main" val="341822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Next we'd like to design a hardware architecture to do this.</a:t>
            </a:r>
          </a:p>
          <a:p>
            <a:r>
              <a:rPr lang="en-US" sz="1200" kern="1200" dirty="0">
                <a:solidFill>
                  <a:schemeClr val="tx1"/>
                </a:solidFill>
                <a:latin typeface="+mn-lt"/>
                <a:ea typeface="+mn-ea"/>
                <a:cs typeface="+mn-cs"/>
              </a:rPr>
              <a:t>Looking at the algorithm, it's visible from before that each element of the sweep output array only depends on a small, fixed-size range of elements in the input array. Hence we can use a sliding-window memory (familiar from signal processing systems).</a:t>
            </a:r>
          </a:p>
          <a:p>
            <a:r>
              <a:rPr lang="en-US" sz="1200" kern="1200" dirty="0">
                <a:solidFill>
                  <a:schemeClr val="tx1"/>
                </a:solidFill>
                <a:latin typeface="+mn-lt"/>
                <a:ea typeface="+mn-ea"/>
                <a:cs typeface="+mn-cs"/>
              </a:rPr>
              <a:t>The sweep hardware has two parts; the first is going to do find local NNs; the second will do merging and compaction. Here we see the first part</a:t>
            </a:r>
          </a:p>
          <a:p>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18</a:t>
            </a:fld>
            <a:endParaRPr lang="fi-FI"/>
          </a:p>
        </p:txBody>
      </p:sp>
    </p:spTree>
    <p:extLst>
      <p:ext uri="{BB962C8B-B14F-4D97-AF65-F5344CB8AC3E}">
        <p14:creationId xmlns:p14="http://schemas.microsoft.com/office/powerpoint/2010/main" val="409143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hardware units to compute distances of the center element to the other elements in the local window, followed by a comparator tree to find the one with the lowest distance. This gives us a output stream of triangle bounding boxes annotated with the nearest neighbor index.</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20</a:t>
            </a:fld>
            <a:endParaRPr lang="fi-FI"/>
          </a:p>
        </p:txBody>
      </p:sp>
    </p:spTree>
    <p:extLst>
      <p:ext uri="{BB962C8B-B14F-4D97-AF65-F5344CB8AC3E}">
        <p14:creationId xmlns:p14="http://schemas.microsoft.com/office/powerpoint/2010/main" val="424259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the second part of the pipeline, that is responsible for merging. To do this, we start with another sliding window with annotated elements. In this one, we can take the center element, make a memory access inside the window to its nearest neighbor, and determine whether they form a pair.</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22</a:t>
            </a:fld>
            <a:endParaRPr lang="fi-FI"/>
          </a:p>
        </p:txBody>
      </p:sp>
    </p:spTree>
    <p:extLst>
      <p:ext uri="{BB962C8B-B14F-4D97-AF65-F5344CB8AC3E}">
        <p14:creationId xmlns:p14="http://schemas.microsoft.com/office/powerpoint/2010/main" val="135150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last sweep takes two boxes as input, and merges them into the root node of the tree</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30</a:t>
            </a:fld>
            <a:endParaRPr lang="fi-FI"/>
          </a:p>
        </p:txBody>
      </p:sp>
    </p:spTree>
    <p:extLst>
      <p:ext uri="{BB962C8B-B14F-4D97-AF65-F5344CB8AC3E}">
        <p14:creationId xmlns:p14="http://schemas.microsoft.com/office/powerpoint/2010/main" val="368555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breakdown of the resulting cell area and power. The main takeaway here is that the proposed hardware only adds around 50% area to the sorting system – but it’s more compute intensive, so ends up accounting for most of on-chip power. The bigger sliding window memory of the second ends up consuming surprisingly much power.</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37</a:t>
            </a:fld>
            <a:endParaRPr lang="fi-FI"/>
          </a:p>
        </p:txBody>
      </p:sp>
    </p:spTree>
    <p:extLst>
      <p:ext uri="{BB962C8B-B14F-4D97-AF65-F5344CB8AC3E}">
        <p14:creationId xmlns:p14="http://schemas.microsoft.com/office/powerpoint/2010/main" val="40766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dirty="0" err="1"/>
              <a:t>Selvempi</a:t>
            </a:r>
            <a:r>
              <a:rPr lang="en-US" dirty="0"/>
              <a:t> proposed</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39</a:t>
            </a:fld>
            <a:endParaRPr lang="fi-FI"/>
          </a:p>
        </p:txBody>
      </p:sp>
    </p:spTree>
    <p:extLst>
      <p:ext uri="{BB962C8B-B14F-4D97-AF65-F5344CB8AC3E}">
        <p14:creationId xmlns:p14="http://schemas.microsoft.com/office/powerpoint/2010/main" val="197360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42</a:t>
            </a:fld>
            <a:endParaRPr lang="fi-FI"/>
          </a:p>
        </p:txBody>
      </p:sp>
    </p:spTree>
    <p:extLst>
      <p:ext uri="{BB962C8B-B14F-4D97-AF65-F5344CB8AC3E}">
        <p14:creationId xmlns:p14="http://schemas.microsoft.com/office/powerpoint/2010/main" val="252402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dirty="0" err="1"/>
              <a:t>Selvempi</a:t>
            </a:r>
            <a:r>
              <a:rPr lang="en-US" dirty="0"/>
              <a:t> proposed</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52</a:t>
            </a:fld>
            <a:endParaRPr lang="fi-FI"/>
          </a:p>
        </p:txBody>
      </p:sp>
    </p:spTree>
    <p:extLst>
      <p:ext uri="{BB962C8B-B14F-4D97-AF65-F5344CB8AC3E}">
        <p14:creationId xmlns:p14="http://schemas.microsoft.com/office/powerpoint/2010/main" val="135283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It has been a long term goal (or pipe dream) in computer graphics to improve the performance of ray tracing to the point where it could be used for high-quality real-time rendering, to bring new visual effects to e.g. Computer games.</a:t>
            </a:r>
          </a:p>
          <a:p>
            <a:r>
              <a:rPr lang="fi-FI" dirty="0"/>
              <a:t>Recently it’s increasingly looking like this is going to happen, especially with the launch of RTX and DXR this year. In this conference we’ve already heard several talks and keynotes starting to sketch what sort of visual effects we could get in real time with a limited ray budget.</a:t>
            </a:r>
          </a:p>
          <a:p>
            <a:r>
              <a:rPr lang="fi-FI" dirty="0"/>
              <a:t>One related direction of research is to devise hardware accelerators. GPUs already have a lot of fixed hardware for conventional rendering, like rasterizers, TMUs and ROPs, so a bit more for ray tracing might not hurt, and might give us a bigger ray budget. (Some of Nvidias rtx marketing slides sound like nvidia might have something like this, though I have no idea if this is the case)</a:t>
            </a:r>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3</a:t>
            </a:fld>
            <a:endParaRPr lang="fi-FI"/>
          </a:p>
        </p:txBody>
      </p:sp>
    </p:spTree>
    <p:extLst>
      <p:ext uri="{BB962C8B-B14F-4D97-AF65-F5344CB8AC3E}">
        <p14:creationId xmlns:p14="http://schemas.microsoft.com/office/powerpoint/2010/main" val="123673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...As a result, the main goal in ray tracing hardware has been to reduce memory traffic.</a:t>
            </a:r>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5</a:t>
            </a:fld>
            <a:endParaRPr lang="fi-FI"/>
          </a:p>
        </p:txBody>
      </p:sp>
    </p:spTree>
    <p:extLst>
      <p:ext uri="{BB962C8B-B14F-4D97-AF65-F5344CB8AC3E}">
        <p14:creationId xmlns:p14="http://schemas.microsoft.com/office/powerpoint/2010/main" val="200209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motivation behind this current work is that there has been tremendous progress in tree build algorithms in the last few years. The previous HW builders are based on algorithms that could now be called antiquated: there are new ones that give both good tree quality and a fast build speed</a:t>
            </a:r>
          </a:p>
          <a:p>
            <a:r>
              <a:rPr lang="en-US" dirty="0"/>
              <a:t>We found that one recent method in particular was suitable for hardware use.</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6</a:t>
            </a:fld>
            <a:endParaRPr lang="fi-FI"/>
          </a:p>
        </p:txBody>
      </p:sp>
    </p:spTree>
    <p:extLst>
      <p:ext uri="{BB962C8B-B14F-4D97-AF65-F5344CB8AC3E}">
        <p14:creationId xmlns:p14="http://schemas.microsoft.com/office/powerpoint/2010/main" val="271048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In PLOC the first step is to sort triangles according to Morton codes. In contrast to LBVH which then uses Morton code bits to produce the hierarchy, PLOC uses the Morton order as a proxy for spatial locality. If we search just a small window of neighbors in the Morton order array, we are likely to find the global nearest neighbor, or something good enough.</a:t>
            </a:r>
          </a:p>
          <a:p>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10</a:t>
            </a:fld>
            <a:endParaRPr lang="fi-FI"/>
          </a:p>
        </p:txBody>
      </p:sp>
    </p:spTree>
    <p:extLst>
      <p:ext uri="{BB962C8B-B14F-4D97-AF65-F5344CB8AC3E}">
        <p14:creationId xmlns:p14="http://schemas.microsoft.com/office/powerpoint/2010/main" val="70098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After Morton code sorting, the algorithm proceeds as follows. We find local nearest neighbors for each triangle</a:t>
            </a:r>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11</a:t>
            </a:fld>
            <a:endParaRPr lang="fi-FI"/>
          </a:p>
        </p:txBody>
      </p:sp>
    </p:spTree>
    <p:extLst>
      <p:ext uri="{BB962C8B-B14F-4D97-AF65-F5344CB8AC3E}">
        <p14:creationId xmlns:p14="http://schemas.microsoft.com/office/powerpoint/2010/main" val="131817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find triangles that are each other’s mutual nearest neighbors, and each such pair a merged into an inner node of the bounding volume hierarchy. </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12</a:t>
            </a:fld>
            <a:endParaRPr lang="fi-FI"/>
          </a:p>
        </p:txBody>
      </p:sp>
    </p:spTree>
    <p:extLst>
      <p:ext uri="{BB962C8B-B14F-4D97-AF65-F5344CB8AC3E}">
        <p14:creationId xmlns:p14="http://schemas.microsoft.com/office/powerpoint/2010/main" val="421077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Finally in the original GPU implementation, the output array gets compacted to remove gaps.</a:t>
            </a:r>
            <a:endParaRPr lang="en-US" dirty="0"/>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13</a:t>
            </a:fld>
            <a:endParaRPr lang="fi-FI"/>
          </a:p>
        </p:txBody>
      </p:sp>
    </p:spTree>
    <p:extLst>
      <p:ext uri="{BB962C8B-B14F-4D97-AF65-F5344CB8AC3E}">
        <p14:creationId xmlns:p14="http://schemas.microsoft.com/office/powerpoint/2010/main" val="14315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call one repeat of these steps a sweep</a:t>
            </a:r>
          </a:p>
        </p:txBody>
      </p:sp>
      <p:sp>
        <p:nvSpPr>
          <p:cNvPr id="4" name="Slide Number Placeholder 3"/>
          <p:cNvSpPr>
            <a:spLocks noGrp="1"/>
          </p:cNvSpPr>
          <p:nvPr>
            <p:ph type="sldNum" sz="quarter" idx="10"/>
          </p:nvPr>
        </p:nvSpPr>
        <p:spPr/>
        <p:txBody>
          <a:bodyPr/>
          <a:lstStyle/>
          <a:p>
            <a:pPr>
              <a:defRPr/>
            </a:pPr>
            <a:fld id="{9C10FEEC-76D5-4671-919A-099001FB7A1C}" type="slidenum">
              <a:rPr lang="fi-FI" smtClean="0"/>
              <a:pPr>
                <a:defRPr/>
              </a:pPr>
              <a:t>14</a:t>
            </a:fld>
            <a:endParaRPr lang="fi-FI"/>
          </a:p>
        </p:txBody>
      </p:sp>
    </p:spTree>
    <p:extLst>
      <p:ext uri="{BB962C8B-B14F-4D97-AF65-F5344CB8AC3E}">
        <p14:creationId xmlns:p14="http://schemas.microsoft.com/office/powerpoint/2010/main" val="3479289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941476"/>
            <a:ext cx="7772400" cy="1382273"/>
          </a:xfrm>
        </p:spPr>
        <p:txBody>
          <a:bodyPr/>
          <a:lstStyle>
            <a:lvl1pPr algn="ctr">
              <a:defRPr/>
            </a:lvl1pPr>
          </a:lstStyle>
          <a:p>
            <a:r>
              <a:rPr lang="fi-FI"/>
              <a:t>Muokkaa perustyyl. napsautt.</a:t>
            </a:r>
            <a:endParaRPr lang="fi-FI" dirty="0"/>
          </a:p>
        </p:txBody>
      </p:sp>
      <p:sp>
        <p:nvSpPr>
          <p:cNvPr id="3" name="Alaotsikko 2"/>
          <p:cNvSpPr>
            <a:spLocks noGrp="1"/>
          </p:cNvSpPr>
          <p:nvPr>
            <p:ph type="subTitle" idx="1"/>
          </p:nvPr>
        </p:nvSpPr>
        <p:spPr>
          <a:xfrm>
            <a:off x="1371600" y="2582365"/>
            <a:ext cx="6400800" cy="1314450"/>
          </a:xfrm>
        </p:spPr>
        <p:txBody>
          <a:bodyPr>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856B746E-BF22-4064-95B4-DE58B6865D71}" type="datetime1">
              <a:rPr lang="fi-FI"/>
              <a:pPr>
                <a:defRPr/>
              </a:pPr>
              <a:t>10.8.2018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510B3C9-0E86-424D-958B-8D33D1C24F5C}" type="slidenum">
              <a:rPr lang="fi-FI" altLang="fi-FI"/>
              <a:pPr>
                <a:defRPr/>
              </a:pPr>
              <a:t>‹#›</a:t>
            </a:fld>
            <a:endParaRPr lang="fi-FI" altLang="fi-FI"/>
          </a:p>
        </p:txBody>
      </p:sp>
    </p:spTree>
    <p:extLst>
      <p:ext uri="{BB962C8B-B14F-4D97-AF65-F5344CB8AC3E}">
        <p14:creationId xmlns:p14="http://schemas.microsoft.com/office/powerpoint/2010/main" val="255958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65396" y="3600450"/>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065396"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065396"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7A12E375-3515-4E52-B66F-D51519EC49B1}" type="datetime1">
              <a:rPr lang="fi-FI"/>
              <a:pPr>
                <a:defRPr/>
              </a:pPr>
              <a:t>10.8.2018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37091AB-A054-4560-BB45-8260C8B96AC7}" type="slidenum">
              <a:rPr lang="fi-FI" altLang="fi-FI"/>
              <a:pPr>
                <a:defRPr/>
              </a:pPr>
              <a:t>‹#›</a:t>
            </a:fld>
            <a:endParaRPr lang="fi-FI" altLang="fi-FI"/>
          </a:p>
        </p:txBody>
      </p:sp>
    </p:spTree>
    <p:extLst>
      <p:ext uri="{BB962C8B-B14F-4D97-AF65-F5344CB8AC3E}">
        <p14:creationId xmlns:p14="http://schemas.microsoft.com/office/powerpoint/2010/main" val="261608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159F084C-4DA4-4A8B-BFAF-592AD42B8EC6}" type="datetime1">
              <a:rPr lang="fi-FI"/>
              <a:pPr>
                <a:defRPr/>
              </a:pPr>
              <a:t>10.8.2018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EA1595E-3607-44DD-987E-7D05D546B31B}" type="slidenum">
              <a:rPr lang="fi-FI" altLang="fi-FI"/>
              <a:pPr>
                <a:defRPr/>
              </a:pPr>
              <a:t>‹#›</a:t>
            </a:fld>
            <a:endParaRPr lang="fi-FI" altLang="fi-FI"/>
          </a:p>
        </p:txBody>
      </p:sp>
    </p:spTree>
    <p:extLst>
      <p:ext uri="{BB962C8B-B14F-4D97-AF65-F5344CB8AC3E}">
        <p14:creationId xmlns:p14="http://schemas.microsoft.com/office/powerpoint/2010/main" val="161323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963269" y="471083"/>
            <a:ext cx="1863441" cy="4535142"/>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471083"/>
            <a:ext cx="5863062" cy="453514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a:xfrm rot="5400000">
            <a:off x="23019" y="4017169"/>
            <a:ext cx="595313" cy="365125"/>
          </a:xfrm>
        </p:spPr>
        <p:txBody>
          <a:bodyPr/>
          <a:lstStyle>
            <a:lvl1pPr>
              <a:defRPr/>
            </a:lvl1pPr>
          </a:lstStyle>
          <a:p>
            <a:pPr>
              <a:defRPr/>
            </a:pPr>
            <a:fld id="{79AA84DF-E6E0-4D27-89C8-35FF397A1017}" type="datetime1">
              <a:rPr lang="fi-FI"/>
              <a:pPr>
                <a:defRPr/>
              </a:pPr>
              <a:t>10.8.2018</a:t>
            </a:fld>
            <a:endParaRPr lang="fi-FI"/>
          </a:p>
        </p:txBody>
      </p:sp>
      <p:sp>
        <p:nvSpPr>
          <p:cNvPr id="5" name="Alatunnisteen paikkamerkki 4"/>
          <p:cNvSpPr>
            <a:spLocks noGrp="1"/>
          </p:cNvSpPr>
          <p:nvPr>
            <p:ph type="ftr" sz="quarter" idx="11"/>
          </p:nvPr>
        </p:nvSpPr>
        <p:spPr>
          <a:xfrm rot="5400000">
            <a:off x="-385762" y="3013075"/>
            <a:ext cx="1412875" cy="365125"/>
          </a:xfrm>
        </p:spPr>
        <p:txBody>
          <a:bodyPr/>
          <a:lstStyle>
            <a:lvl1pPr>
              <a:defRPr/>
            </a:lvl1pPr>
          </a:lstStyle>
          <a:p>
            <a:pPr>
              <a:defRPr/>
            </a:pPr>
            <a:endParaRPr lang="fi-FI"/>
          </a:p>
        </p:txBody>
      </p:sp>
      <p:sp>
        <p:nvSpPr>
          <p:cNvPr id="6" name="Dian numeron paikkamerkki 5"/>
          <p:cNvSpPr>
            <a:spLocks noGrp="1"/>
          </p:cNvSpPr>
          <p:nvPr>
            <p:ph type="sldNum" sz="quarter" idx="12"/>
          </p:nvPr>
        </p:nvSpPr>
        <p:spPr>
          <a:xfrm rot="5400000">
            <a:off x="65882" y="4569619"/>
            <a:ext cx="509587" cy="365125"/>
          </a:xfrm>
        </p:spPr>
        <p:txBody>
          <a:bodyPr/>
          <a:lstStyle>
            <a:lvl1pPr>
              <a:defRPr/>
            </a:lvl1pPr>
          </a:lstStyle>
          <a:p>
            <a:pPr>
              <a:defRPr/>
            </a:pPr>
            <a:fld id="{BD06C45D-3967-4AF0-8972-963BC4DD5E45}" type="slidenum">
              <a:rPr lang="fi-FI" altLang="fi-FI"/>
              <a:pPr>
                <a:defRPr/>
              </a:pPr>
              <a:t>‹#›</a:t>
            </a:fld>
            <a:endParaRPr lang="fi-FI" altLang="fi-FI"/>
          </a:p>
        </p:txBody>
      </p:sp>
    </p:spTree>
    <p:extLst>
      <p:ext uri="{BB962C8B-B14F-4D97-AF65-F5344CB8AC3E}">
        <p14:creationId xmlns:p14="http://schemas.microsoft.com/office/powerpoint/2010/main" val="273141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7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19"/>
            <a:ext cx="7772400" cy="1102519"/>
          </a:xfrm>
        </p:spPr>
        <p:txBody>
          <a:bodyPr/>
          <a:lstStyle/>
          <a:p>
            <a:r>
              <a:rPr lang="fi-FI"/>
              <a:t>Muokkaa perustyylejä naps.</a:t>
            </a:r>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lvl1pPr>
              <a:defRPr/>
            </a:lvl1pPr>
          </a:lstStyle>
          <a:p>
            <a:pPr>
              <a:defRPr/>
            </a:pPr>
            <a:fld id="{976859BC-32A0-458A-8A6E-6DF80C3C4D55}" type="datetime1">
              <a:rPr lang="fi-FI"/>
              <a:pPr>
                <a:defRPr/>
              </a:pPr>
              <a:t>10.8.2018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F25E2F22-F110-4F98-9986-82F4F0E968C3}" type="slidenum">
              <a:rPr lang="fi-FI" altLang="fi-FI"/>
              <a:pPr>
                <a:defRPr/>
              </a:pPr>
              <a:t>‹#›</a:t>
            </a:fld>
            <a:endParaRPr lang="fi-FI" altLang="fi-FI"/>
          </a:p>
        </p:txBody>
      </p:sp>
    </p:spTree>
    <p:extLst>
      <p:ext uri="{BB962C8B-B14F-4D97-AF65-F5344CB8AC3E}">
        <p14:creationId xmlns:p14="http://schemas.microsoft.com/office/powerpoint/2010/main" val="49420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E4DF9E01-C3B6-49AE-BAED-FDAF292107C4}" type="datetime1">
              <a:rPr lang="fi-FI"/>
              <a:pPr>
                <a:defRPr/>
              </a:pPr>
              <a:t>10.8.2018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0AA48D3-E263-453E-9E50-139735338030}" type="slidenum">
              <a:rPr lang="fi-FI" altLang="fi-FI"/>
              <a:pPr>
                <a:defRPr/>
              </a:pPr>
              <a:t>‹#›</a:t>
            </a:fld>
            <a:endParaRPr lang="fi-FI" altLang="fi-FI"/>
          </a:p>
        </p:txBody>
      </p:sp>
    </p:spTree>
    <p:extLst>
      <p:ext uri="{BB962C8B-B14F-4D97-AF65-F5344CB8AC3E}">
        <p14:creationId xmlns:p14="http://schemas.microsoft.com/office/powerpoint/2010/main" val="40066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521467F7-E08E-4327-AA72-01FF33B2E5C9}" type="datetime1">
              <a:rPr lang="fi-FI"/>
              <a:pPr>
                <a:defRPr/>
              </a:pPr>
              <a:t>10.8.2018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C7980AC2-3141-468B-B95C-721DC8C5E990}" type="slidenum">
              <a:rPr lang="fi-FI" altLang="fi-FI"/>
              <a:pPr>
                <a:defRPr/>
              </a:pPr>
              <a:t>‹#›</a:t>
            </a:fld>
            <a:endParaRPr lang="fi-FI" altLang="fi-FI"/>
          </a:p>
        </p:txBody>
      </p:sp>
    </p:spTree>
    <p:extLst>
      <p:ext uri="{BB962C8B-B14F-4D97-AF65-F5344CB8AC3E}">
        <p14:creationId xmlns:p14="http://schemas.microsoft.com/office/powerpoint/2010/main" val="38725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20C26E1-ACC9-4925-9796-F77D9BBDFE39}" type="datetime1">
              <a:rPr lang="fi-FI"/>
              <a:pPr>
                <a:defRPr/>
              </a:pPr>
              <a:t>10.8.2018</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81E24B13-C965-4072-927E-65D09D968099}" type="slidenum">
              <a:rPr lang="fi-FI" altLang="fi-FI"/>
              <a:pPr>
                <a:defRPr/>
              </a:pPr>
              <a:t>‹#›</a:t>
            </a:fld>
            <a:endParaRPr lang="fi-FI" altLang="fi-FI"/>
          </a:p>
        </p:txBody>
      </p:sp>
    </p:spTree>
    <p:extLst>
      <p:ext uri="{BB962C8B-B14F-4D97-AF65-F5344CB8AC3E}">
        <p14:creationId xmlns:p14="http://schemas.microsoft.com/office/powerpoint/2010/main" val="531976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4F868C69-38D9-40C2-A11B-B35B4697D296}" type="datetime1">
              <a:rPr lang="fi-FI"/>
              <a:pPr>
                <a:defRPr/>
              </a:pPr>
              <a:t>10.8.2018</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32E9D5BC-4A5D-4539-A934-B8B4440D8CC9}" type="slidenum">
              <a:rPr lang="fi-FI" altLang="fi-FI"/>
              <a:pPr>
                <a:defRPr/>
              </a:pPr>
              <a:t>‹#›</a:t>
            </a:fld>
            <a:endParaRPr lang="fi-FI" altLang="fi-FI"/>
          </a:p>
        </p:txBody>
      </p:sp>
    </p:spTree>
    <p:extLst>
      <p:ext uri="{BB962C8B-B14F-4D97-AF65-F5344CB8AC3E}">
        <p14:creationId xmlns:p14="http://schemas.microsoft.com/office/powerpoint/2010/main" val="3537117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3"/>
          <p:cNvSpPr>
            <a:spLocks noGrp="1"/>
          </p:cNvSpPr>
          <p:nvPr>
            <p:ph type="dt" sz="half" idx="10"/>
          </p:nvPr>
        </p:nvSpPr>
        <p:spPr/>
        <p:txBody>
          <a:bodyPr/>
          <a:lstStyle>
            <a:lvl1pPr>
              <a:defRPr/>
            </a:lvl1pPr>
          </a:lstStyle>
          <a:p>
            <a:pPr>
              <a:defRPr/>
            </a:pPr>
            <a:fld id="{CA61C497-D4EB-4B6D-BD67-64539A95A947}" type="datetime1">
              <a:rPr lang="fi-FI"/>
              <a:pPr>
                <a:defRPr/>
              </a:pPr>
              <a:t>10.8.2018</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3E76BC0-91EC-4DC3-AD50-5DCCD83B6D81}" type="slidenum">
              <a:rPr lang="fi-FI" altLang="fi-FI"/>
              <a:pPr>
                <a:defRPr/>
              </a:pPr>
              <a:t>‹#›</a:t>
            </a:fld>
            <a:endParaRPr lang="fi-FI" altLang="fi-FI"/>
          </a:p>
        </p:txBody>
      </p:sp>
    </p:spTree>
    <p:extLst>
      <p:ext uri="{BB962C8B-B14F-4D97-AF65-F5344CB8AC3E}">
        <p14:creationId xmlns:p14="http://schemas.microsoft.com/office/powerpoint/2010/main" val="31888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56BEC001-92DC-4041-B536-F04CAF331BC2}" type="datetime1">
              <a:rPr lang="fi-FI"/>
              <a:pPr>
                <a:defRPr/>
              </a:pPr>
              <a:t>10.8.2018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4348275-A547-4EBD-91F4-3255124D9AB8}" type="slidenum">
              <a:rPr lang="fi-FI" altLang="fi-FI"/>
              <a:pPr>
                <a:defRPr/>
              </a:pPr>
              <a:t>‹#›</a:t>
            </a:fld>
            <a:endParaRPr lang="fi-FI" altLang="fi-FI"/>
          </a:p>
        </p:txBody>
      </p:sp>
    </p:spTree>
    <p:extLst>
      <p:ext uri="{BB962C8B-B14F-4D97-AF65-F5344CB8AC3E}">
        <p14:creationId xmlns:p14="http://schemas.microsoft.com/office/powerpoint/2010/main" val="4282941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3A57ED46-B271-4842-8EC3-F1106ADB8D70}" type="datetime1">
              <a:rPr lang="fi-FI"/>
              <a:pPr>
                <a:defRPr/>
              </a:pPr>
              <a:t>10.8.2018</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38A11135-0E98-4027-960D-1CC26CAFA69A}" type="slidenum">
              <a:rPr lang="fi-FI" altLang="fi-FI"/>
              <a:pPr>
                <a:defRPr/>
              </a:pPr>
              <a:t>‹#›</a:t>
            </a:fld>
            <a:endParaRPr lang="fi-FI" altLang="fi-FI"/>
          </a:p>
        </p:txBody>
      </p:sp>
    </p:spTree>
    <p:extLst>
      <p:ext uri="{BB962C8B-B14F-4D97-AF65-F5344CB8AC3E}">
        <p14:creationId xmlns:p14="http://schemas.microsoft.com/office/powerpoint/2010/main" val="150875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54EF526C-373E-41A2-94EA-2A5CEB8A9A84}" type="datetime1">
              <a:rPr lang="fi-FI"/>
              <a:pPr>
                <a:defRPr/>
              </a:pPr>
              <a:t>10.8.2018</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BBA1DF04-5D0C-4D64-A696-5C4632BDFB2E}" type="slidenum">
              <a:rPr lang="fi-FI" altLang="fi-FI"/>
              <a:pPr>
                <a:defRPr/>
              </a:pPr>
              <a:t>‹#›</a:t>
            </a:fld>
            <a:endParaRPr lang="fi-FI" altLang="fi-FI"/>
          </a:p>
        </p:txBody>
      </p:sp>
    </p:spTree>
    <p:extLst>
      <p:ext uri="{BB962C8B-B14F-4D97-AF65-F5344CB8AC3E}">
        <p14:creationId xmlns:p14="http://schemas.microsoft.com/office/powerpoint/2010/main" val="263161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3D2D90D8-0E60-4BB9-BAAB-D4523797C316}" type="datetime1">
              <a:rPr lang="fi-FI"/>
              <a:pPr>
                <a:defRPr/>
              </a:pPr>
              <a:t>10.8.2018</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A1F847FF-2D9D-40D3-BE42-B7DF3D2DD068}" type="slidenum">
              <a:rPr lang="fi-FI" altLang="fi-FI"/>
              <a:pPr>
                <a:defRPr/>
              </a:pPr>
              <a:t>‹#›</a:t>
            </a:fld>
            <a:endParaRPr lang="fi-FI" altLang="fi-FI"/>
          </a:p>
        </p:txBody>
      </p:sp>
    </p:spTree>
    <p:extLst>
      <p:ext uri="{BB962C8B-B14F-4D97-AF65-F5344CB8AC3E}">
        <p14:creationId xmlns:p14="http://schemas.microsoft.com/office/powerpoint/2010/main" val="1708273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5BC3FA5-2B39-4601-A64E-AB551C78BEAE}" type="datetime1">
              <a:rPr lang="fi-FI"/>
              <a:pPr>
                <a:defRPr/>
              </a:pPr>
              <a:t>10.8.2018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3BF3769-6D0B-453B-BDC0-58939FD3FC9E}" type="slidenum">
              <a:rPr lang="fi-FI" altLang="fi-FI"/>
              <a:pPr>
                <a:defRPr/>
              </a:pPr>
              <a:t>‹#›</a:t>
            </a:fld>
            <a:endParaRPr lang="fi-FI" altLang="fi-FI"/>
          </a:p>
        </p:txBody>
      </p:sp>
    </p:spTree>
    <p:extLst>
      <p:ext uri="{BB962C8B-B14F-4D97-AF65-F5344CB8AC3E}">
        <p14:creationId xmlns:p14="http://schemas.microsoft.com/office/powerpoint/2010/main" val="2657402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05979"/>
            <a:ext cx="2057400" cy="4388644"/>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05979"/>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D0808483-63F4-4E0C-877A-ADBFA90B88A2}" type="datetime1">
              <a:rPr lang="fi-FI"/>
              <a:pPr>
                <a:defRPr/>
              </a:pPr>
              <a:t>10.8.2018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EF69773F-F0E2-4AA1-90FB-33D82582F759}" type="slidenum">
              <a:rPr lang="fi-FI" altLang="fi-FI"/>
              <a:pPr>
                <a:defRPr/>
              </a:pPr>
              <a:t>‹#›</a:t>
            </a:fld>
            <a:endParaRPr lang="fi-FI" altLang="fi-FI"/>
          </a:p>
        </p:txBody>
      </p:sp>
    </p:spTree>
    <p:extLst>
      <p:ext uri="{BB962C8B-B14F-4D97-AF65-F5344CB8AC3E}">
        <p14:creationId xmlns:p14="http://schemas.microsoft.com/office/powerpoint/2010/main" val="133191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3"/>
          <p:cNvSpPr>
            <a:spLocks noGrp="1"/>
          </p:cNvSpPr>
          <p:nvPr>
            <p:ph type="dt" sz="half" idx="10"/>
          </p:nvPr>
        </p:nvSpPr>
        <p:spPr/>
        <p:txBody>
          <a:bodyPr/>
          <a:lstStyle>
            <a:lvl1pPr>
              <a:defRPr/>
            </a:lvl1pPr>
          </a:lstStyle>
          <a:p>
            <a:pPr>
              <a:defRPr/>
            </a:pPr>
            <a:fld id="{09295BAB-BC6F-40D3-AEEF-0006DDC9EF8A}" type="datetime1">
              <a:rPr lang="fi-FI"/>
              <a:pPr>
                <a:defRPr/>
              </a:pPr>
              <a:t>10.8.2018</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8333EA0A-C4DE-4084-B9D5-86D04AFACEAD}" type="slidenum">
              <a:rPr lang="fi-FI" altLang="fi-FI"/>
              <a:pPr>
                <a:defRPr/>
              </a:pPr>
              <a:t>‹#›</a:t>
            </a:fld>
            <a:endParaRPr lang="fi-FI" altLang="fi-FI"/>
          </a:p>
        </p:txBody>
      </p:sp>
    </p:spTree>
    <p:extLst>
      <p:ext uri="{BB962C8B-B14F-4D97-AF65-F5344CB8AC3E}">
        <p14:creationId xmlns:p14="http://schemas.microsoft.com/office/powerpoint/2010/main" val="429145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620713" y="342900"/>
            <a:ext cx="6202363" cy="857250"/>
          </a:xfrm>
        </p:spPr>
        <p:txBody>
          <a:bodyPr/>
          <a:lstStyle/>
          <a:p>
            <a:r>
              <a:rPr lang="fi-FI"/>
              <a:t>Muokkaa perustyyl. napsautt.</a:t>
            </a:r>
            <a:endParaRPr lang="fi-FI" dirty="0"/>
          </a:p>
        </p:txBody>
      </p:sp>
      <p:sp>
        <p:nvSpPr>
          <p:cNvPr id="3" name="Sisällön paikkamerkki 2"/>
          <p:cNvSpPr>
            <a:spLocks noGrp="1"/>
          </p:cNvSpPr>
          <p:nvPr>
            <p:ph idx="1"/>
          </p:nvPr>
        </p:nvSpPr>
        <p:spPr>
          <a:xfrm>
            <a:off x="620713" y="1372792"/>
            <a:ext cx="6202363" cy="331708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Kuvan paikkamerkki 7"/>
          <p:cNvSpPr>
            <a:spLocks noGrp="1"/>
          </p:cNvSpPr>
          <p:nvPr>
            <p:ph type="pic" sz="quarter" idx="13"/>
          </p:nvPr>
        </p:nvSpPr>
        <p:spPr>
          <a:xfrm>
            <a:off x="6962775" y="0"/>
            <a:ext cx="2181225" cy="5143500"/>
          </a:xfrm>
        </p:spPr>
        <p:txBody>
          <a:body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D0DE27E5-F80E-4215-B680-039EE06517FB}" type="datetime1">
              <a:rPr lang="fi-FI"/>
              <a:pPr>
                <a:defRPr/>
              </a:pPr>
              <a:t>10.8.2018</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a:p>
        </p:txBody>
      </p:sp>
      <p:sp>
        <p:nvSpPr>
          <p:cNvPr id="7" name="Dian numeron paikkamerkki 5"/>
          <p:cNvSpPr>
            <a:spLocks noGrp="1"/>
          </p:cNvSpPr>
          <p:nvPr>
            <p:ph type="sldNum" sz="quarter" idx="16"/>
          </p:nvPr>
        </p:nvSpPr>
        <p:spPr/>
        <p:txBody>
          <a:bodyPr/>
          <a:lstStyle>
            <a:lvl1pPr>
              <a:defRPr/>
            </a:lvl1pPr>
          </a:lstStyle>
          <a:p>
            <a:pPr>
              <a:defRPr/>
            </a:pPr>
            <a:fld id="{358799E3-FE94-485F-9BE6-8EC1886669E4}" type="slidenum">
              <a:rPr lang="fi-FI" altLang="fi-FI"/>
              <a:pPr>
                <a:defRPr/>
              </a:pPr>
              <a:t>‹#›</a:t>
            </a:fld>
            <a:endParaRPr lang="fi-FI" altLang="fi-FI"/>
          </a:p>
        </p:txBody>
      </p:sp>
    </p:spTree>
    <p:extLst>
      <p:ext uri="{BB962C8B-B14F-4D97-AF65-F5344CB8AC3E}">
        <p14:creationId xmlns:p14="http://schemas.microsoft.com/office/powerpoint/2010/main" val="5336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8128621" cy="1021556"/>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005939"/>
            <a:ext cx="8128621"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A7F6E3F1-5FCE-4DA5-9CAB-7B125CF71568}" type="datetime1">
              <a:rPr lang="fi-FI"/>
              <a:pPr>
                <a:defRPr/>
              </a:pPr>
              <a:t>10.8.2018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52E8F359-7F58-4E38-A8B4-6A270FE77859}" type="slidenum">
              <a:rPr lang="fi-FI" altLang="fi-FI"/>
              <a:pPr>
                <a:defRPr/>
              </a:pPr>
              <a:t>‹#›</a:t>
            </a:fld>
            <a:endParaRPr lang="fi-FI" altLang="fi-FI"/>
          </a:p>
        </p:txBody>
      </p:sp>
    </p:spTree>
    <p:extLst>
      <p:ext uri="{BB962C8B-B14F-4D97-AF65-F5344CB8AC3E}">
        <p14:creationId xmlns:p14="http://schemas.microsoft.com/office/powerpoint/2010/main" val="34678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69915" y="284416"/>
            <a:ext cx="8206752" cy="857250"/>
          </a:xfrm>
        </p:spPr>
        <p:txBody>
          <a:bodyPr/>
          <a:lstStyle/>
          <a:p>
            <a:r>
              <a:rPr lang="fi-FI"/>
              <a:t>Muokkaa perustyyl. napsautt.</a:t>
            </a:r>
          </a:p>
        </p:txBody>
      </p:sp>
      <p:sp>
        <p:nvSpPr>
          <p:cNvPr id="3" name="Sisällön paikkamerkki 2"/>
          <p:cNvSpPr>
            <a:spLocks noGrp="1"/>
          </p:cNvSpPr>
          <p:nvPr>
            <p:ph sz="half" idx="1"/>
          </p:nvPr>
        </p:nvSpPr>
        <p:spPr>
          <a:xfrm>
            <a:off x="669915" y="1200151"/>
            <a:ext cx="389099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97459" y="1200151"/>
            <a:ext cx="417920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01A0D30-CCC7-47A8-AB3F-B5F14ABABBC9}" type="datetime1">
              <a:rPr lang="fi-FI"/>
              <a:pPr>
                <a:defRPr/>
              </a:pPr>
              <a:t>10.8.2018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4689B207-1928-423C-A524-7DE18CF5288D}" type="slidenum">
              <a:rPr lang="fi-FI" altLang="fi-FI"/>
              <a:pPr>
                <a:defRPr/>
              </a:pPr>
              <a:t>‹#›</a:t>
            </a:fld>
            <a:endParaRPr lang="fi-FI" altLang="fi-FI"/>
          </a:p>
        </p:txBody>
      </p:sp>
    </p:spTree>
    <p:extLst>
      <p:ext uri="{BB962C8B-B14F-4D97-AF65-F5344CB8AC3E}">
        <p14:creationId xmlns:p14="http://schemas.microsoft.com/office/powerpoint/2010/main" val="11585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1334" y="122891"/>
            <a:ext cx="8229600" cy="776977"/>
          </a:xfrm>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621334" y="1151335"/>
            <a:ext cx="387605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21334" y="1631156"/>
            <a:ext cx="387605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752082" y="1151335"/>
            <a:ext cx="409885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752082" y="1631156"/>
            <a:ext cx="409885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B6EC0488-742D-4254-9BD9-B42365BCC91A}" type="datetime1">
              <a:rPr lang="fi-FI"/>
              <a:pPr>
                <a:defRPr/>
              </a:pPr>
              <a:t>10.8.2018</a:t>
            </a:fld>
            <a:endParaRPr lang="fi-FI" dirty="0"/>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0E4A5B05-8124-4C46-87E4-4B30B988C396}" type="slidenum">
              <a:rPr lang="fi-FI" altLang="fi-FI"/>
              <a:pPr>
                <a:defRPr/>
              </a:pPr>
              <a:t>‹#›</a:t>
            </a:fld>
            <a:endParaRPr lang="fi-FI" altLang="fi-FI"/>
          </a:p>
        </p:txBody>
      </p:sp>
    </p:spTree>
    <p:extLst>
      <p:ext uri="{BB962C8B-B14F-4D97-AF65-F5344CB8AC3E}">
        <p14:creationId xmlns:p14="http://schemas.microsoft.com/office/powerpoint/2010/main" val="209949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60D22663-5707-407F-BE64-2107D12A355D}" type="datetime1">
              <a:rPr lang="fi-FI"/>
              <a:pPr>
                <a:defRPr/>
              </a:pPr>
              <a:t>10.8.2018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97EEBB7B-8F7D-467D-9E5F-2904778ACC2F}" type="slidenum">
              <a:rPr lang="fi-FI" altLang="fi-FI"/>
              <a:pPr>
                <a:defRPr/>
              </a:pPr>
              <a:t>‹#›</a:t>
            </a:fld>
            <a:endParaRPr lang="fi-FI" altLang="fi-FI"/>
          </a:p>
        </p:txBody>
      </p:sp>
    </p:spTree>
    <p:extLst>
      <p:ext uri="{BB962C8B-B14F-4D97-AF65-F5344CB8AC3E}">
        <p14:creationId xmlns:p14="http://schemas.microsoft.com/office/powerpoint/2010/main" val="21697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3E22E8C-A0CA-4FE7-B641-337622584AAC}" type="datetime1">
              <a:rPr lang="fi-FI"/>
              <a:pPr>
                <a:defRPr/>
              </a:pPr>
              <a:t>10.8.2018</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4786C395-97B8-4294-A7CC-DCE7AEB91DBD}" type="slidenum">
              <a:rPr lang="fi-FI" altLang="fi-FI"/>
              <a:pPr>
                <a:defRPr/>
              </a:pPr>
              <a:t>‹#›</a:t>
            </a:fld>
            <a:endParaRPr lang="fi-FI" altLang="fi-FI"/>
          </a:p>
        </p:txBody>
      </p:sp>
    </p:spTree>
    <p:extLst>
      <p:ext uri="{BB962C8B-B14F-4D97-AF65-F5344CB8AC3E}">
        <p14:creationId xmlns:p14="http://schemas.microsoft.com/office/powerpoint/2010/main" val="28904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66738" y="204787"/>
            <a:ext cx="2898776" cy="871538"/>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04788"/>
            <a:ext cx="52758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66739" y="1076326"/>
            <a:ext cx="289877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75881F3F-8A7D-44DA-9CC2-C1A68299C689}" type="datetime1">
              <a:rPr lang="fi-FI"/>
              <a:pPr>
                <a:defRPr/>
              </a:pPr>
              <a:t>10.8.2018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36DDD76-9E0E-4572-AC06-FF56C7B79907}" type="slidenum">
              <a:rPr lang="fi-FI" altLang="fi-FI"/>
              <a:pPr>
                <a:defRPr/>
              </a:pPr>
              <a:t>‹#›</a:t>
            </a:fld>
            <a:endParaRPr lang="fi-FI" altLang="fi-FI"/>
          </a:p>
        </p:txBody>
      </p:sp>
    </p:spTree>
    <p:extLst>
      <p:ext uri="{BB962C8B-B14F-4D97-AF65-F5344CB8AC3E}">
        <p14:creationId xmlns:p14="http://schemas.microsoft.com/office/powerpoint/2010/main" val="248526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20713" y="3429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perustyylejä naps.</a:t>
            </a:r>
          </a:p>
        </p:txBody>
      </p:sp>
      <p:sp>
        <p:nvSpPr>
          <p:cNvPr id="1027" name="Tekstin paikkamerkki 2"/>
          <p:cNvSpPr>
            <a:spLocks noGrp="1"/>
          </p:cNvSpPr>
          <p:nvPr>
            <p:ph type="body" idx="1"/>
          </p:nvPr>
        </p:nvSpPr>
        <p:spPr bwMode="auto">
          <a:xfrm>
            <a:off x="620713" y="1373188"/>
            <a:ext cx="82296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6962775" y="4767263"/>
            <a:ext cx="1055688"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cs typeface="Arial"/>
              </a:defRPr>
            </a:lvl1pPr>
          </a:lstStyle>
          <a:p>
            <a:pPr>
              <a:defRPr/>
            </a:pPr>
            <a:fld id="{E0D85B8D-8B90-4DA7-BEE0-91A11DE85B56}" type="datetime1">
              <a:rPr lang="fi-FI"/>
              <a:pPr>
                <a:defRPr/>
              </a:pPr>
              <a:t>10.8.2018</a:t>
            </a:fld>
            <a:endParaRPr lang="fi-FI" dirty="0"/>
          </a:p>
        </p:txBody>
      </p:sp>
      <p:sp>
        <p:nvSpPr>
          <p:cNvPr id="5" name="Alatunnisteen paikkamerkki 4"/>
          <p:cNvSpPr>
            <a:spLocks noGrp="1"/>
          </p:cNvSpPr>
          <p:nvPr>
            <p:ph type="ftr" sz="quarter" idx="3"/>
          </p:nvPr>
        </p:nvSpPr>
        <p:spPr>
          <a:xfrm>
            <a:off x="3487738" y="4767263"/>
            <a:ext cx="3335337"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a:cs typeface="Arial"/>
              </a:defRPr>
            </a:lvl1pPr>
          </a:lstStyle>
          <a:p>
            <a:pPr>
              <a:defRPr/>
            </a:pPr>
            <a:endParaRPr lang="fi-FI"/>
          </a:p>
        </p:txBody>
      </p:sp>
      <p:sp>
        <p:nvSpPr>
          <p:cNvPr id="6" name="Dian numeron paikkamerkki 5"/>
          <p:cNvSpPr>
            <a:spLocks noGrp="1"/>
          </p:cNvSpPr>
          <p:nvPr>
            <p:ph type="sldNum" sz="quarter" idx="4"/>
          </p:nvPr>
        </p:nvSpPr>
        <p:spPr>
          <a:xfrm>
            <a:off x="8170863" y="4767263"/>
            <a:ext cx="67945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A7A0AD1-14BF-42E9-8379-18268AB656D3}"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833"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34" r:id="rId12"/>
    <p:sldLayoutId id="2147483835" r:id="rId13"/>
  </p:sldLayoutIdLst>
  <p:hf hdr="0"/>
  <p:txStyles>
    <p:titleStyle>
      <a:lvl1pPr algn="l" defTabSz="457200" rtl="0" eaLnBrk="0" fontAlgn="base" hangingPunct="0">
        <a:spcBef>
          <a:spcPct val="0"/>
        </a:spcBef>
        <a:spcAft>
          <a:spcPct val="0"/>
        </a:spcAft>
        <a:defRPr sz="4000" kern="1200">
          <a:solidFill>
            <a:schemeClr val="tx1"/>
          </a:solidFill>
          <a:latin typeface="Arial Black" pitchFamily="34" charset="0"/>
          <a:ea typeface="+mj-ea"/>
          <a:cs typeface="Arial"/>
        </a:defRPr>
      </a:lvl1pPr>
      <a:lvl2pPr algn="l" defTabSz="457200" rtl="0" eaLnBrk="0" fontAlgn="base" hangingPunct="0">
        <a:spcBef>
          <a:spcPct val="0"/>
        </a:spcBef>
        <a:spcAft>
          <a:spcPct val="0"/>
        </a:spcAft>
        <a:defRPr sz="4000">
          <a:solidFill>
            <a:schemeClr val="tx1"/>
          </a:solidFill>
          <a:latin typeface="Arial Black" pitchFamily="34" charset="0"/>
          <a:cs typeface="Arial" charset="0"/>
        </a:defRPr>
      </a:lvl2pPr>
      <a:lvl3pPr algn="l" defTabSz="457200" rtl="0" eaLnBrk="0" fontAlgn="base" hangingPunct="0">
        <a:spcBef>
          <a:spcPct val="0"/>
        </a:spcBef>
        <a:spcAft>
          <a:spcPct val="0"/>
        </a:spcAft>
        <a:defRPr sz="4000">
          <a:solidFill>
            <a:schemeClr val="tx1"/>
          </a:solidFill>
          <a:latin typeface="Arial Black" pitchFamily="34" charset="0"/>
          <a:cs typeface="Arial" charset="0"/>
        </a:defRPr>
      </a:lvl3pPr>
      <a:lvl4pPr algn="l" defTabSz="457200" rtl="0" eaLnBrk="0" fontAlgn="base" hangingPunct="0">
        <a:spcBef>
          <a:spcPct val="0"/>
        </a:spcBef>
        <a:spcAft>
          <a:spcPct val="0"/>
        </a:spcAft>
        <a:defRPr sz="4000">
          <a:solidFill>
            <a:schemeClr val="tx1"/>
          </a:solidFill>
          <a:latin typeface="Arial Black" pitchFamily="34" charset="0"/>
          <a:cs typeface="Arial" charset="0"/>
        </a:defRPr>
      </a:lvl4pPr>
      <a:lvl5pPr algn="l" defTabSz="457200" rtl="0" eaLnBrk="0" fontAlgn="base" hangingPunct="0">
        <a:spcBef>
          <a:spcPct val="0"/>
        </a:spcBef>
        <a:spcAft>
          <a:spcPct val="0"/>
        </a:spcAft>
        <a:defRPr sz="4000">
          <a:solidFill>
            <a:schemeClr val="tx1"/>
          </a:solidFill>
          <a:latin typeface="Arial Black" pitchFamily="34" charset="0"/>
          <a:cs typeface="Arial" charset="0"/>
        </a:defRPr>
      </a:lvl5pPr>
      <a:lvl6pPr marL="457200" algn="l" defTabSz="457200" rtl="0" eaLnBrk="1" fontAlgn="base" hangingPunct="1">
        <a:spcBef>
          <a:spcPct val="0"/>
        </a:spcBef>
        <a:spcAft>
          <a:spcPct val="0"/>
        </a:spcAft>
        <a:defRPr sz="4000">
          <a:solidFill>
            <a:schemeClr val="tx1"/>
          </a:solidFill>
          <a:latin typeface="Arial Black" pitchFamily="34" charset="0"/>
          <a:cs typeface="Arial" charset="0"/>
        </a:defRPr>
      </a:lvl6pPr>
      <a:lvl7pPr marL="914400" algn="l" defTabSz="457200" rtl="0" eaLnBrk="1" fontAlgn="base" hangingPunct="1">
        <a:spcBef>
          <a:spcPct val="0"/>
        </a:spcBef>
        <a:spcAft>
          <a:spcPct val="0"/>
        </a:spcAft>
        <a:defRPr sz="4000">
          <a:solidFill>
            <a:schemeClr val="tx1"/>
          </a:solidFill>
          <a:latin typeface="Arial Black" pitchFamily="34" charset="0"/>
          <a:cs typeface="Arial" charset="0"/>
        </a:defRPr>
      </a:lvl7pPr>
      <a:lvl8pPr marL="1371600" algn="l" defTabSz="457200" rtl="0" eaLnBrk="1" fontAlgn="base" hangingPunct="1">
        <a:spcBef>
          <a:spcPct val="0"/>
        </a:spcBef>
        <a:spcAft>
          <a:spcPct val="0"/>
        </a:spcAft>
        <a:defRPr sz="4000">
          <a:solidFill>
            <a:schemeClr val="tx1"/>
          </a:solidFill>
          <a:latin typeface="Arial Black" pitchFamily="34" charset="0"/>
          <a:cs typeface="Arial" charset="0"/>
        </a:defRPr>
      </a:lvl8pPr>
      <a:lvl9pPr marL="1828800" algn="l" defTabSz="457200" rtl="0" eaLnBrk="1" fontAlgn="base" hangingPunct="1">
        <a:spcBef>
          <a:spcPct val="0"/>
        </a:spcBef>
        <a:spcAft>
          <a:spcPct val="0"/>
        </a:spcAft>
        <a:defRPr sz="4000">
          <a:solidFill>
            <a:schemeClr val="tx1"/>
          </a:solidFill>
          <a:latin typeface="Arial Black" pitchFamily="34"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perustyylejä naps.</a:t>
            </a:r>
          </a:p>
        </p:txBody>
      </p:sp>
      <p:sp>
        <p:nvSpPr>
          <p:cNvPr id="2051" name="Tekstin paikkamerkki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68E417D-CFE7-404B-9F76-35193575ADF0}" type="datetime1">
              <a:rPr lang="fi-FI"/>
              <a:pPr>
                <a:defRPr/>
              </a:pPr>
              <a:t>10.8.2018</a:t>
            </a:fld>
            <a:endParaRPr lang="fi-FI"/>
          </a:p>
        </p:txBody>
      </p:sp>
      <p:sp>
        <p:nvSpPr>
          <p:cNvPr id="5" name="Alatunnisteen paikkamerkki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57102EC-5827-40E3-BBDF-D1733D0F5901}" type="slidenum">
              <a:rPr lang="fi-FI" altLang="fi-FI"/>
              <a:pPr>
                <a:defRPr/>
              </a:pPr>
              <a:t>‹#›</a:t>
            </a:fld>
            <a:endParaRPr lang="fi-FI" altLang="fi-FI"/>
          </a:p>
        </p:txBody>
      </p:sp>
      <p:sp>
        <p:nvSpPr>
          <p:cNvPr id="2055" name="Tekstiruutu 6"/>
          <p:cNvSpPr txBox="1">
            <a:spLocks noChangeArrowheads="1"/>
          </p:cNvSpPr>
          <p:nvPr/>
        </p:nvSpPr>
        <p:spPr bwMode="auto">
          <a:xfrm>
            <a:off x="6996113" y="-7938"/>
            <a:ext cx="18415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endParaRPr lang="fi-FI">
              <a:cs typeface="Arial"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0.png"/><Relationship Id="rId5" Type="http://schemas.microsoft.com/office/2014/relationships/chartEx" Target="../charts/chartEx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4/relationships/chartEx" Target="../charts/chartEx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C6AA-A98F-4498-AF04-DCDDE7175A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9CFB87E-9A1C-4065-94B6-F61DBAA593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922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B9DA-35BE-4E3B-AFF0-E50F434986C2}"/>
              </a:ext>
            </a:extLst>
          </p:cNvPr>
          <p:cNvSpPr>
            <a:spLocks noGrp="1"/>
          </p:cNvSpPr>
          <p:nvPr>
            <p:ph type="title"/>
          </p:nvPr>
        </p:nvSpPr>
        <p:spPr/>
        <p:txBody>
          <a:bodyPr/>
          <a:lstStyle/>
          <a:p>
            <a:r>
              <a:rPr lang="en-US" dirty="0"/>
              <a:t>PLOC algorithm </a:t>
            </a:r>
            <a:r>
              <a:rPr lang="en-US" sz="1800" dirty="0"/>
              <a:t>(Meister and Bittner 2018)</a:t>
            </a:r>
            <a:endParaRPr lang="en-US" dirty="0"/>
          </a:p>
        </p:txBody>
      </p:sp>
      <p:sp>
        <p:nvSpPr>
          <p:cNvPr id="3" name="Content Placeholder 2">
            <a:extLst>
              <a:ext uri="{FF2B5EF4-FFF2-40B4-BE49-F238E27FC236}">
                <a16:creationId xmlns:a16="http://schemas.microsoft.com/office/drawing/2014/main" id="{DD0D5942-7974-446E-8046-3BEAAA819C04}"/>
              </a:ext>
            </a:extLst>
          </p:cNvPr>
          <p:cNvSpPr>
            <a:spLocks noGrp="1"/>
          </p:cNvSpPr>
          <p:nvPr>
            <p:ph sz="half" idx="1"/>
          </p:nvPr>
        </p:nvSpPr>
        <p:spPr/>
        <p:txBody>
          <a:bodyPr>
            <a:normAutofit fontScale="92500" lnSpcReduction="10000"/>
          </a:bodyPr>
          <a:lstStyle/>
          <a:p>
            <a:r>
              <a:rPr lang="en-US" dirty="0"/>
              <a:t>Assign Morton codes to triangles</a:t>
            </a:r>
          </a:p>
          <a:p>
            <a:r>
              <a:rPr lang="en-US" dirty="0"/>
              <a:t>Sort</a:t>
            </a:r>
          </a:p>
          <a:p>
            <a:r>
              <a:rPr lang="en-US" b="1" dirty="0"/>
              <a:t>Repeatedly:</a:t>
            </a:r>
          </a:p>
          <a:p>
            <a:pPr lvl="1"/>
            <a:r>
              <a:rPr lang="en-US" b="1" dirty="0"/>
              <a:t>Find nearest neighbors in a local window</a:t>
            </a:r>
          </a:p>
          <a:p>
            <a:pPr lvl="1"/>
            <a:r>
              <a:rPr lang="en-US" b="1" dirty="0"/>
              <a:t>Merge NN pairs into inner nodes</a:t>
            </a:r>
          </a:p>
          <a:p>
            <a:endParaRPr lang="en-US" dirty="0"/>
          </a:p>
        </p:txBody>
      </p:sp>
      <p:sp>
        <p:nvSpPr>
          <p:cNvPr id="5" name="Date Placeholder 4">
            <a:extLst>
              <a:ext uri="{FF2B5EF4-FFF2-40B4-BE49-F238E27FC236}">
                <a16:creationId xmlns:a16="http://schemas.microsoft.com/office/drawing/2014/main" id="{5DD6A32E-7E8E-462D-ADC6-54DEAC200FBD}"/>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BA152B36-4879-4550-9906-610547C55FC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682A8757-2BC5-4FC7-9399-1C0EC2E4D2FA}"/>
              </a:ext>
            </a:extLst>
          </p:cNvPr>
          <p:cNvSpPr>
            <a:spLocks noGrp="1"/>
          </p:cNvSpPr>
          <p:nvPr>
            <p:ph type="sldNum" sz="quarter" idx="12"/>
          </p:nvPr>
        </p:nvSpPr>
        <p:spPr/>
        <p:txBody>
          <a:bodyPr/>
          <a:lstStyle/>
          <a:p>
            <a:pPr>
              <a:defRPr/>
            </a:pPr>
            <a:fld id="{4689B207-1928-423C-A524-7DE18CF5288D}" type="slidenum">
              <a:rPr lang="fi-FI" altLang="fi-FI" smtClean="0"/>
              <a:pPr>
                <a:defRPr/>
              </a:pPr>
              <a:t>10</a:t>
            </a:fld>
            <a:endParaRPr lang="fi-FI" altLang="fi-FI"/>
          </a:p>
        </p:txBody>
      </p:sp>
      <p:sp>
        <p:nvSpPr>
          <p:cNvPr id="47" name="Isosceles Triangle 46">
            <a:extLst>
              <a:ext uri="{FF2B5EF4-FFF2-40B4-BE49-F238E27FC236}">
                <a16:creationId xmlns:a16="http://schemas.microsoft.com/office/drawing/2014/main" id="{191AE340-128A-4F37-A469-69DD602914D2}"/>
              </a:ext>
            </a:extLst>
          </p:cNvPr>
          <p:cNvSpPr/>
          <p:nvPr/>
        </p:nvSpPr>
        <p:spPr>
          <a:xfrm rot="2409526">
            <a:off x="5485774" y="1547541"/>
            <a:ext cx="648493" cy="954032"/>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0" name="Isosceles Triangle 49">
            <a:extLst>
              <a:ext uri="{FF2B5EF4-FFF2-40B4-BE49-F238E27FC236}">
                <a16:creationId xmlns:a16="http://schemas.microsoft.com/office/drawing/2014/main" id="{046A9E57-C89B-4AED-AA0F-963E06A145EC}"/>
              </a:ext>
            </a:extLst>
          </p:cNvPr>
          <p:cNvSpPr/>
          <p:nvPr/>
        </p:nvSpPr>
        <p:spPr>
          <a:xfrm rot="21203254">
            <a:off x="6297361" y="2554379"/>
            <a:ext cx="324246" cy="477016"/>
          </a:xfrm>
          <a:prstGeom prst="triangle">
            <a:avLst>
              <a:gd name="adj" fmla="val 406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1" name="Isosceles Triangle 50">
            <a:extLst>
              <a:ext uri="{FF2B5EF4-FFF2-40B4-BE49-F238E27FC236}">
                <a16:creationId xmlns:a16="http://schemas.microsoft.com/office/drawing/2014/main" id="{A0E84749-2BB7-447B-A5DD-EC19BFFB050B}"/>
              </a:ext>
            </a:extLst>
          </p:cNvPr>
          <p:cNvSpPr/>
          <p:nvPr/>
        </p:nvSpPr>
        <p:spPr>
          <a:xfrm rot="16200000">
            <a:off x="7137631" y="1934403"/>
            <a:ext cx="815161" cy="390626"/>
          </a:xfrm>
          <a:prstGeom prst="triangle">
            <a:avLst>
              <a:gd name="adj" fmla="val 6935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2" name="Isosceles Triangle 51">
            <a:extLst>
              <a:ext uri="{FF2B5EF4-FFF2-40B4-BE49-F238E27FC236}">
                <a16:creationId xmlns:a16="http://schemas.microsoft.com/office/drawing/2014/main" id="{07757816-D34F-46E3-835C-FDD61E0B85D9}"/>
              </a:ext>
            </a:extLst>
          </p:cNvPr>
          <p:cNvSpPr/>
          <p:nvPr/>
        </p:nvSpPr>
        <p:spPr>
          <a:xfrm rot="6330213">
            <a:off x="7824591" y="2590361"/>
            <a:ext cx="603401" cy="648721"/>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4" name="Rectangle 53">
            <a:extLst>
              <a:ext uri="{FF2B5EF4-FFF2-40B4-BE49-F238E27FC236}">
                <a16:creationId xmlns:a16="http://schemas.microsoft.com/office/drawing/2014/main" id="{BBC3BA50-AC4C-474D-A175-3858756A6176}"/>
              </a:ext>
            </a:extLst>
          </p:cNvPr>
          <p:cNvSpPr/>
          <p:nvPr/>
        </p:nvSpPr>
        <p:spPr>
          <a:xfrm>
            <a:off x="5242891" y="1701295"/>
            <a:ext cx="941905" cy="917775"/>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5" name="Rectangle 54">
            <a:extLst>
              <a:ext uri="{FF2B5EF4-FFF2-40B4-BE49-F238E27FC236}">
                <a16:creationId xmlns:a16="http://schemas.microsoft.com/office/drawing/2014/main" id="{6A7B5385-5F38-4802-BB76-7C4A78C9B0D9}"/>
              </a:ext>
            </a:extLst>
          </p:cNvPr>
          <p:cNvSpPr/>
          <p:nvPr/>
        </p:nvSpPr>
        <p:spPr>
          <a:xfrm>
            <a:off x="6314377" y="2537296"/>
            <a:ext cx="333618" cy="530242"/>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6" name="Rectangle 55">
            <a:extLst>
              <a:ext uri="{FF2B5EF4-FFF2-40B4-BE49-F238E27FC236}">
                <a16:creationId xmlns:a16="http://schemas.microsoft.com/office/drawing/2014/main" id="{FC03D72F-3A0C-4FFE-8E9D-0D9DBB11C817}"/>
              </a:ext>
            </a:extLst>
          </p:cNvPr>
          <p:cNvSpPr/>
          <p:nvPr/>
        </p:nvSpPr>
        <p:spPr>
          <a:xfrm>
            <a:off x="7363505" y="1738941"/>
            <a:ext cx="377020" cy="815162"/>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7" name="Rectangle 56">
            <a:extLst>
              <a:ext uri="{FF2B5EF4-FFF2-40B4-BE49-F238E27FC236}">
                <a16:creationId xmlns:a16="http://schemas.microsoft.com/office/drawing/2014/main" id="{597CDAAA-1CA5-4B0E-B6EA-BE0CF6D9105E}"/>
              </a:ext>
            </a:extLst>
          </p:cNvPr>
          <p:cNvSpPr/>
          <p:nvPr/>
        </p:nvSpPr>
        <p:spPr>
          <a:xfrm>
            <a:off x="7740524" y="2537296"/>
            <a:ext cx="701903" cy="57678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noFill/>
            </a:endParaRPr>
          </a:p>
        </p:txBody>
      </p:sp>
      <p:sp>
        <p:nvSpPr>
          <p:cNvPr id="61" name="Rectangle 60">
            <a:extLst>
              <a:ext uri="{FF2B5EF4-FFF2-40B4-BE49-F238E27FC236}">
                <a16:creationId xmlns:a16="http://schemas.microsoft.com/office/drawing/2014/main" id="{579A184E-FFF2-4E0A-8294-9AC8A2FC7D0A}"/>
              </a:ext>
            </a:extLst>
          </p:cNvPr>
          <p:cNvSpPr/>
          <p:nvPr/>
        </p:nvSpPr>
        <p:spPr>
          <a:xfrm>
            <a:off x="5019518" y="1158472"/>
            <a:ext cx="3535090" cy="3523793"/>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2" name="Rectangle 61">
            <a:extLst>
              <a:ext uri="{FF2B5EF4-FFF2-40B4-BE49-F238E27FC236}">
                <a16:creationId xmlns:a16="http://schemas.microsoft.com/office/drawing/2014/main" id="{22EC2059-54D8-4E25-B153-3BC72C4100E0}"/>
              </a:ext>
            </a:extLst>
          </p:cNvPr>
          <p:cNvSpPr/>
          <p:nvPr/>
        </p:nvSpPr>
        <p:spPr>
          <a:xfrm>
            <a:off x="7670836" y="2035855"/>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3" name="Rectangle 62">
            <a:extLst>
              <a:ext uri="{FF2B5EF4-FFF2-40B4-BE49-F238E27FC236}">
                <a16:creationId xmlns:a16="http://schemas.microsoft.com/office/drawing/2014/main" id="{06C7B0D5-6253-4EDC-96DE-F6B235419D75}"/>
              </a:ext>
            </a:extLst>
          </p:cNvPr>
          <p:cNvSpPr/>
          <p:nvPr/>
        </p:nvSpPr>
        <p:spPr>
          <a:xfrm>
            <a:off x="7670836" y="3798494"/>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4" name="Rectangle 63">
            <a:extLst>
              <a:ext uri="{FF2B5EF4-FFF2-40B4-BE49-F238E27FC236}">
                <a16:creationId xmlns:a16="http://schemas.microsoft.com/office/drawing/2014/main" id="{DC89EE83-C407-445D-941B-1EA84335E2FA}"/>
              </a:ext>
            </a:extLst>
          </p:cNvPr>
          <p:cNvSpPr/>
          <p:nvPr/>
        </p:nvSpPr>
        <p:spPr>
          <a:xfrm>
            <a:off x="6787063" y="1158473"/>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5" name="Rectangle 64">
            <a:extLst>
              <a:ext uri="{FF2B5EF4-FFF2-40B4-BE49-F238E27FC236}">
                <a16:creationId xmlns:a16="http://schemas.microsoft.com/office/drawing/2014/main" id="{BCFA3A4C-5EEA-441B-BE58-ACC25C9AC979}"/>
              </a:ext>
            </a:extLst>
          </p:cNvPr>
          <p:cNvSpPr/>
          <p:nvPr/>
        </p:nvSpPr>
        <p:spPr>
          <a:xfrm>
            <a:off x="6787063" y="29147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6" name="Rectangle 65">
            <a:extLst>
              <a:ext uri="{FF2B5EF4-FFF2-40B4-BE49-F238E27FC236}">
                <a16:creationId xmlns:a16="http://schemas.microsoft.com/office/drawing/2014/main" id="{63DC2833-7AC4-4567-A3D2-1E08EDDD988A}"/>
              </a:ext>
            </a:extLst>
          </p:cNvPr>
          <p:cNvSpPr/>
          <p:nvPr/>
        </p:nvSpPr>
        <p:spPr>
          <a:xfrm>
            <a:off x="6787063" y="3798494"/>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7" name="Rectangle 66">
            <a:extLst>
              <a:ext uri="{FF2B5EF4-FFF2-40B4-BE49-F238E27FC236}">
                <a16:creationId xmlns:a16="http://schemas.microsoft.com/office/drawing/2014/main" id="{AFBEC6CA-AB41-45B2-9867-E9D3D4DE378F}"/>
              </a:ext>
            </a:extLst>
          </p:cNvPr>
          <p:cNvSpPr/>
          <p:nvPr/>
        </p:nvSpPr>
        <p:spPr>
          <a:xfrm>
            <a:off x="5903291" y="2035855"/>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8" name="Rectangle 67">
            <a:extLst>
              <a:ext uri="{FF2B5EF4-FFF2-40B4-BE49-F238E27FC236}">
                <a16:creationId xmlns:a16="http://schemas.microsoft.com/office/drawing/2014/main" id="{138EC10D-2564-4959-A815-D48A44A83427}"/>
              </a:ext>
            </a:extLst>
          </p:cNvPr>
          <p:cNvSpPr/>
          <p:nvPr/>
        </p:nvSpPr>
        <p:spPr>
          <a:xfrm>
            <a:off x="5903291" y="3798494"/>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9" name="Rectangle 68">
            <a:extLst>
              <a:ext uri="{FF2B5EF4-FFF2-40B4-BE49-F238E27FC236}">
                <a16:creationId xmlns:a16="http://schemas.microsoft.com/office/drawing/2014/main" id="{973685DA-8818-46D7-BF31-32FB66156DBC}"/>
              </a:ext>
            </a:extLst>
          </p:cNvPr>
          <p:cNvSpPr/>
          <p:nvPr/>
        </p:nvSpPr>
        <p:spPr>
          <a:xfrm>
            <a:off x="5019518" y="1158473"/>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dirty="0"/>
          </a:p>
        </p:txBody>
      </p:sp>
      <p:sp>
        <p:nvSpPr>
          <p:cNvPr id="70" name="Rectangle 69">
            <a:extLst>
              <a:ext uri="{FF2B5EF4-FFF2-40B4-BE49-F238E27FC236}">
                <a16:creationId xmlns:a16="http://schemas.microsoft.com/office/drawing/2014/main" id="{25410A9C-0C3D-49E6-81CB-379918367E9D}"/>
              </a:ext>
            </a:extLst>
          </p:cNvPr>
          <p:cNvSpPr/>
          <p:nvPr/>
        </p:nvSpPr>
        <p:spPr>
          <a:xfrm>
            <a:off x="5019518" y="29147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78" name="Cross 77">
            <a:extLst>
              <a:ext uri="{FF2B5EF4-FFF2-40B4-BE49-F238E27FC236}">
                <a16:creationId xmlns:a16="http://schemas.microsoft.com/office/drawing/2014/main" id="{B25874A4-6058-42F7-8248-4BF43C65502D}"/>
              </a:ext>
            </a:extLst>
          </p:cNvPr>
          <p:cNvSpPr/>
          <p:nvPr/>
        </p:nvSpPr>
        <p:spPr>
          <a:xfrm rot="2654364">
            <a:off x="8021059" y="276547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9" name="Cross 78">
            <a:extLst>
              <a:ext uri="{FF2B5EF4-FFF2-40B4-BE49-F238E27FC236}">
                <a16:creationId xmlns:a16="http://schemas.microsoft.com/office/drawing/2014/main" id="{70BAF1D6-CBBD-4775-B1A9-9DCCEE06159D}"/>
              </a:ext>
            </a:extLst>
          </p:cNvPr>
          <p:cNvSpPr/>
          <p:nvPr/>
        </p:nvSpPr>
        <p:spPr>
          <a:xfrm rot="2654364">
            <a:off x="6413731" y="273084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31556A0A-8CA3-4393-BAD0-DBC45BED0C1D}"/>
              </a:ext>
            </a:extLst>
          </p:cNvPr>
          <p:cNvCxnSpPr/>
          <p:nvPr/>
        </p:nvCxnSpPr>
        <p:spPr>
          <a:xfrm>
            <a:off x="5454956" y="1583025"/>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E1588B02-1AB0-4D69-91C0-D9674171BF77}"/>
              </a:ext>
            </a:extLst>
          </p:cNvPr>
          <p:cNvCxnSpPr/>
          <p:nvPr/>
        </p:nvCxnSpPr>
        <p:spPr>
          <a:xfrm flipH="1">
            <a:off x="5454956" y="1583025"/>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6651CEF-663B-41D1-954C-A446C5709995}"/>
              </a:ext>
            </a:extLst>
          </p:cNvPr>
          <p:cNvCxnSpPr/>
          <p:nvPr/>
        </p:nvCxnSpPr>
        <p:spPr>
          <a:xfrm flipV="1">
            <a:off x="5454956" y="2460407"/>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F27B1115-0057-491F-B44D-ED83628EB088}"/>
              </a:ext>
            </a:extLst>
          </p:cNvPr>
          <p:cNvCxnSpPr/>
          <p:nvPr/>
        </p:nvCxnSpPr>
        <p:spPr>
          <a:xfrm>
            <a:off x="7202217" y="1583025"/>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E5208379-EEE6-427E-9C1E-CAA9578BD3E2}"/>
              </a:ext>
            </a:extLst>
          </p:cNvPr>
          <p:cNvCxnSpPr/>
          <p:nvPr/>
        </p:nvCxnSpPr>
        <p:spPr>
          <a:xfrm flipH="1">
            <a:off x="7202217" y="1583025"/>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4927DEEC-A4C6-4F4D-90CE-2A47F58BB8C4}"/>
              </a:ext>
            </a:extLst>
          </p:cNvPr>
          <p:cNvCxnSpPr/>
          <p:nvPr/>
        </p:nvCxnSpPr>
        <p:spPr>
          <a:xfrm flipV="1">
            <a:off x="7202217" y="2460407"/>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B72BB7CE-0B0D-457C-86AB-8F8429E917C9}"/>
              </a:ext>
            </a:extLst>
          </p:cNvPr>
          <p:cNvCxnSpPr/>
          <p:nvPr/>
        </p:nvCxnSpPr>
        <p:spPr>
          <a:xfrm>
            <a:off x="7199877" y="3346138"/>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8E713012-6DEE-4935-AD69-E7BBE0F20B2C}"/>
              </a:ext>
            </a:extLst>
          </p:cNvPr>
          <p:cNvCxnSpPr/>
          <p:nvPr/>
        </p:nvCxnSpPr>
        <p:spPr>
          <a:xfrm flipH="1">
            <a:off x="7199877" y="3346138"/>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C4A2A3AC-8887-4AFC-9726-B8BEC3F8ABAA}"/>
              </a:ext>
            </a:extLst>
          </p:cNvPr>
          <p:cNvCxnSpPr/>
          <p:nvPr/>
        </p:nvCxnSpPr>
        <p:spPr>
          <a:xfrm flipV="1">
            <a:off x="7199877" y="4223520"/>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3FBEA900-992B-4C64-96BE-D6324ACA30BA}"/>
              </a:ext>
            </a:extLst>
          </p:cNvPr>
          <p:cNvCxnSpPr/>
          <p:nvPr/>
        </p:nvCxnSpPr>
        <p:spPr>
          <a:xfrm flipV="1">
            <a:off x="6328587" y="1583025"/>
            <a:ext cx="893915" cy="87564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1" name="Cross 110">
            <a:extLst>
              <a:ext uri="{FF2B5EF4-FFF2-40B4-BE49-F238E27FC236}">
                <a16:creationId xmlns:a16="http://schemas.microsoft.com/office/drawing/2014/main" id="{C2C71CDB-2DFA-4A73-9FBB-725339AEECB2}"/>
              </a:ext>
            </a:extLst>
          </p:cNvPr>
          <p:cNvSpPr/>
          <p:nvPr/>
        </p:nvSpPr>
        <p:spPr>
          <a:xfrm rot="2654364">
            <a:off x="5660239" y="2095392"/>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Cross 111">
            <a:extLst>
              <a:ext uri="{FF2B5EF4-FFF2-40B4-BE49-F238E27FC236}">
                <a16:creationId xmlns:a16="http://schemas.microsoft.com/office/drawing/2014/main" id="{2117B92F-4B7A-48AF-B926-4B2FBEF45A86}"/>
              </a:ext>
            </a:extLst>
          </p:cNvPr>
          <p:cNvSpPr/>
          <p:nvPr/>
        </p:nvSpPr>
        <p:spPr>
          <a:xfrm rot="2654364">
            <a:off x="7489970" y="2068440"/>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F1AD930-3A2E-46E3-87D2-F5BE93CF5BB1}"/>
              </a:ext>
            </a:extLst>
          </p:cNvPr>
          <p:cNvSpPr/>
          <p:nvPr/>
        </p:nvSpPr>
        <p:spPr>
          <a:xfrm>
            <a:off x="5705378" y="3701937"/>
            <a:ext cx="374336" cy="49225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noFill/>
            </a:endParaRPr>
          </a:p>
        </p:txBody>
      </p:sp>
      <p:sp>
        <p:nvSpPr>
          <p:cNvPr id="60" name="Rectangle 59">
            <a:extLst>
              <a:ext uri="{FF2B5EF4-FFF2-40B4-BE49-F238E27FC236}">
                <a16:creationId xmlns:a16="http://schemas.microsoft.com/office/drawing/2014/main" id="{0FF312AC-3D68-4368-884A-60669A87D3BA}"/>
              </a:ext>
            </a:extLst>
          </p:cNvPr>
          <p:cNvSpPr/>
          <p:nvPr/>
        </p:nvSpPr>
        <p:spPr>
          <a:xfrm>
            <a:off x="5590851" y="3162009"/>
            <a:ext cx="567942" cy="31040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58" name="Rectangle 57">
            <a:extLst>
              <a:ext uri="{FF2B5EF4-FFF2-40B4-BE49-F238E27FC236}">
                <a16:creationId xmlns:a16="http://schemas.microsoft.com/office/drawing/2014/main" id="{9CB3FFED-E133-4597-B9FB-14F0EA60DBDA}"/>
              </a:ext>
            </a:extLst>
          </p:cNvPr>
          <p:cNvSpPr/>
          <p:nvPr/>
        </p:nvSpPr>
        <p:spPr>
          <a:xfrm>
            <a:off x="6260872" y="3701938"/>
            <a:ext cx="844923" cy="607824"/>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49" name="Isosceles Triangle 48">
            <a:extLst>
              <a:ext uri="{FF2B5EF4-FFF2-40B4-BE49-F238E27FC236}">
                <a16:creationId xmlns:a16="http://schemas.microsoft.com/office/drawing/2014/main" id="{7FE7A644-98B3-40C5-8CA2-D76F736A2702}"/>
              </a:ext>
            </a:extLst>
          </p:cNvPr>
          <p:cNvSpPr/>
          <p:nvPr/>
        </p:nvSpPr>
        <p:spPr>
          <a:xfrm rot="6330213">
            <a:off x="6436949" y="3698374"/>
            <a:ext cx="603401" cy="803291"/>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48" name="Isosceles Triangle 47">
            <a:extLst>
              <a:ext uri="{FF2B5EF4-FFF2-40B4-BE49-F238E27FC236}">
                <a16:creationId xmlns:a16="http://schemas.microsoft.com/office/drawing/2014/main" id="{C70C1124-5C89-4F2A-98EF-04068ACF34D5}"/>
              </a:ext>
            </a:extLst>
          </p:cNvPr>
          <p:cNvSpPr/>
          <p:nvPr/>
        </p:nvSpPr>
        <p:spPr>
          <a:xfrm rot="18527589">
            <a:off x="5716195" y="2952002"/>
            <a:ext cx="324246" cy="477016"/>
          </a:xfrm>
          <a:prstGeom prst="triangle">
            <a:avLst>
              <a:gd name="adj" fmla="val 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5" name="Cross 114">
            <a:extLst>
              <a:ext uri="{FF2B5EF4-FFF2-40B4-BE49-F238E27FC236}">
                <a16:creationId xmlns:a16="http://schemas.microsoft.com/office/drawing/2014/main" id="{9AD64FE6-5982-4652-88C6-1EB49FDC9F55}"/>
              </a:ext>
            </a:extLst>
          </p:cNvPr>
          <p:cNvSpPr/>
          <p:nvPr/>
        </p:nvSpPr>
        <p:spPr>
          <a:xfrm rot="2654364">
            <a:off x="5812777" y="3255169"/>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F01A50BA-D13D-4B5D-A07B-09B7A344B943}"/>
              </a:ext>
            </a:extLst>
          </p:cNvPr>
          <p:cNvSpPr/>
          <p:nvPr/>
        </p:nvSpPr>
        <p:spPr>
          <a:xfrm rot="1449916">
            <a:off x="5788808" y="3659469"/>
            <a:ext cx="324246" cy="477016"/>
          </a:xfrm>
          <a:prstGeom prst="triangle">
            <a:avLst>
              <a:gd name="adj" fmla="val 5459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4" name="Cross 113">
            <a:extLst>
              <a:ext uri="{FF2B5EF4-FFF2-40B4-BE49-F238E27FC236}">
                <a16:creationId xmlns:a16="http://schemas.microsoft.com/office/drawing/2014/main" id="{92067C3B-E0B5-4BFB-95D1-CD1DE1EF652B}"/>
              </a:ext>
            </a:extLst>
          </p:cNvPr>
          <p:cNvSpPr/>
          <p:nvPr/>
        </p:nvSpPr>
        <p:spPr>
          <a:xfrm rot="2654364">
            <a:off x="5827952" y="3868816"/>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Cross 112">
            <a:extLst>
              <a:ext uri="{FF2B5EF4-FFF2-40B4-BE49-F238E27FC236}">
                <a16:creationId xmlns:a16="http://schemas.microsoft.com/office/drawing/2014/main" id="{A380BAC5-CE55-4BE2-B3EB-D15314DDEDE1}"/>
              </a:ext>
            </a:extLst>
          </p:cNvPr>
          <p:cNvSpPr/>
          <p:nvPr/>
        </p:nvSpPr>
        <p:spPr>
          <a:xfrm rot="2654364">
            <a:off x="6615792" y="395043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53078615-97C2-4325-AF51-460F534D0AD2}"/>
              </a:ext>
            </a:extLst>
          </p:cNvPr>
          <p:cNvCxnSpPr/>
          <p:nvPr/>
        </p:nvCxnSpPr>
        <p:spPr>
          <a:xfrm flipV="1">
            <a:off x="6338729" y="3346138"/>
            <a:ext cx="883773" cy="876909"/>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A4125EA7-6DE5-40B9-966B-114BA53F6B66}"/>
              </a:ext>
            </a:extLst>
          </p:cNvPr>
          <p:cNvCxnSpPr/>
          <p:nvPr/>
        </p:nvCxnSpPr>
        <p:spPr>
          <a:xfrm flipV="1">
            <a:off x="5454956" y="4224155"/>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A7C3FED7-734A-4BAE-849B-C39D3A158EC7}"/>
              </a:ext>
            </a:extLst>
          </p:cNvPr>
          <p:cNvCxnSpPr/>
          <p:nvPr/>
        </p:nvCxnSpPr>
        <p:spPr>
          <a:xfrm flipH="1">
            <a:off x="5454956" y="3346773"/>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A06A5107-849D-4ADF-8C6E-F3E60D6A62BF}"/>
              </a:ext>
            </a:extLst>
          </p:cNvPr>
          <p:cNvCxnSpPr/>
          <p:nvPr/>
        </p:nvCxnSpPr>
        <p:spPr>
          <a:xfrm>
            <a:off x="5454956" y="3346773"/>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E4EF7514-3B4E-41BC-BB34-90E432EA96DB}"/>
              </a:ext>
            </a:extLst>
          </p:cNvPr>
          <p:cNvCxnSpPr/>
          <p:nvPr/>
        </p:nvCxnSpPr>
        <p:spPr>
          <a:xfrm flipH="1">
            <a:off x="5454956" y="2460408"/>
            <a:ext cx="2628695" cy="88573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8A1E3529-5357-4866-A4E8-87CA8E47B669}"/>
              </a:ext>
            </a:extLst>
          </p:cNvPr>
          <p:cNvSpPr/>
          <p:nvPr/>
        </p:nvSpPr>
        <p:spPr>
          <a:xfrm>
            <a:off x="5260302" y="2193181"/>
            <a:ext cx="1388829" cy="700936"/>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Center</a:t>
            </a:r>
          </a:p>
          <a:p>
            <a:pPr algn="ctr"/>
            <a:r>
              <a:rPr lang="en-US" dirty="0"/>
              <a:t>element</a:t>
            </a:r>
          </a:p>
        </p:txBody>
      </p:sp>
      <p:sp>
        <p:nvSpPr>
          <p:cNvPr id="72" name="Speech Bubble: Rectangle with Corners Rounded 71">
            <a:extLst>
              <a:ext uri="{FF2B5EF4-FFF2-40B4-BE49-F238E27FC236}">
                <a16:creationId xmlns:a16="http://schemas.microsoft.com/office/drawing/2014/main" id="{F3D123A8-A37F-4B79-8267-E55DF2737F32}"/>
              </a:ext>
            </a:extLst>
          </p:cNvPr>
          <p:cNvSpPr/>
          <p:nvPr/>
        </p:nvSpPr>
        <p:spPr>
          <a:xfrm>
            <a:off x="7319542" y="3659171"/>
            <a:ext cx="1476004" cy="581156"/>
          </a:xfrm>
          <a:prstGeom prst="wedgeRoundRectCallout">
            <a:avLst>
              <a:gd name="adj1" fmla="val 8589"/>
              <a:gd name="adj2" fmla="val -13939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1" name="Speech Bubble: Rectangle with Corners Rounded 70">
            <a:extLst>
              <a:ext uri="{FF2B5EF4-FFF2-40B4-BE49-F238E27FC236}">
                <a16:creationId xmlns:a16="http://schemas.microsoft.com/office/drawing/2014/main" id="{3AAC18EC-60B3-42A6-9C60-524A3F5284A9}"/>
              </a:ext>
            </a:extLst>
          </p:cNvPr>
          <p:cNvSpPr/>
          <p:nvPr/>
        </p:nvSpPr>
        <p:spPr>
          <a:xfrm>
            <a:off x="7311048" y="3652926"/>
            <a:ext cx="1474646" cy="578998"/>
          </a:xfrm>
          <a:prstGeom prst="wedgeRoundRectCallout">
            <a:avLst>
              <a:gd name="adj1" fmla="val -134662"/>
              <a:gd name="adj2" fmla="val -76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R=1 local window </a:t>
            </a:r>
          </a:p>
        </p:txBody>
      </p:sp>
    </p:spTree>
    <p:extLst>
      <p:ext uri="{BB962C8B-B14F-4D97-AF65-F5344CB8AC3E}">
        <p14:creationId xmlns:p14="http://schemas.microsoft.com/office/powerpoint/2010/main" val="413794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D19A-B494-4CA7-80DA-3A93B2FE4DAD}"/>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11</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712054" cy="523220"/>
          </a:xfrm>
          <a:prstGeom prst="rect">
            <a:avLst/>
          </a:prstGeom>
          <a:noFill/>
        </p:spPr>
        <p:txBody>
          <a:bodyPr wrap="none" rtlCol="0">
            <a:spAutoFit/>
          </a:bodyPr>
          <a:lstStyle/>
          <a:p>
            <a:r>
              <a:rPr lang="en-US" sz="1400" dirty="0"/>
              <a:t>Sorted</a:t>
            </a:r>
          </a:p>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3DBE51FA-4017-46F3-AD7A-1E7C610901B8}"/>
              </a:ext>
            </a:extLst>
          </p:cNvPr>
          <p:cNvSpPr/>
          <p:nvPr/>
        </p:nvSpPr>
        <p:spPr>
          <a:xfrm>
            <a:off x="1925687" y="1732241"/>
            <a:ext cx="291738" cy="74023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3CD3207B-99A6-4FBD-BB08-C4E18039170B}"/>
              </a:ext>
            </a:extLst>
          </p:cNvPr>
          <p:cNvSpPr txBox="1"/>
          <p:nvPr/>
        </p:nvSpPr>
        <p:spPr>
          <a:xfrm>
            <a:off x="2254006" y="1908657"/>
            <a:ext cx="351378" cy="369332"/>
          </a:xfrm>
          <a:prstGeom prst="rect">
            <a:avLst/>
          </a:prstGeom>
          <a:noFill/>
        </p:spPr>
        <p:txBody>
          <a:bodyPr wrap="none" rtlCol="0">
            <a:spAutoFit/>
          </a:bodyPr>
          <a:lstStyle/>
          <a:p>
            <a:r>
              <a:rPr lang="en-US" dirty="0"/>
              <a:t>R</a:t>
            </a:r>
          </a:p>
        </p:txBody>
      </p:sp>
    </p:spTree>
    <p:extLst>
      <p:ext uri="{BB962C8B-B14F-4D97-AF65-F5344CB8AC3E}">
        <p14:creationId xmlns:p14="http://schemas.microsoft.com/office/powerpoint/2010/main" val="83988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12</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D4A6B570-E7FD-47E8-9DE6-2A53141D6BD5}"/>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07855797-9809-4233-90DD-844B54DA3649}"/>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8" name="Title 1">
            <a:extLst>
              <a:ext uri="{FF2B5EF4-FFF2-40B4-BE49-F238E27FC236}">
                <a16:creationId xmlns:a16="http://schemas.microsoft.com/office/drawing/2014/main" id="{3C929BF2-43E0-4274-BA44-2FBB3B446B67}"/>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Tree>
    <p:extLst>
      <p:ext uri="{BB962C8B-B14F-4D97-AF65-F5344CB8AC3E}">
        <p14:creationId xmlns:p14="http://schemas.microsoft.com/office/powerpoint/2010/main" val="2670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13</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5CC6500A-BF93-4BC1-B196-87AAC9D83A93}"/>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A9364C54-8D78-43E7-9251-BC1C8E3C3BC8}"/>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itle 1">
            <a:extLst>
              <a:ext uri="{FF2B5EF4-FFF2-40B4-BE49-F238E27FC236}">
                <a16:creationId xmlns:a16="http://schemas.microsoft.com/office/drawing/2014/main" id="{A726AEEA-8351-49A6-A1D1-E117412448D9}"/>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Tree>
    <p:extLst>
      <p:ext uri="{BB962C8B-B14F-4D97-AF65-F5344CB8AC3E}">
        <p14:creationId xmlns:p14="http://schemas.microsoft.com/office/powerpoint/2010/main" val="36197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ABD37053-37F7-4AB2-8817-6EC911A6F0C6}"/>
              </a:ext>
            </a:extLst>
          </p:cNvPr>
          <p:cNvSpPr/>
          <p:nvPr/>
        </p:nvSpPr>
        <p:spPr>
          <a:xfrm>
            <a:off x="1481592"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14</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C61C1216-C6AB-4AA9-B502-DD42E63A700D}"/>
              </a:ext>
            </a:extLst>
          </p:cNvPr>
          <p:cNvSpPr txBox="1"/>
          <p:nvPr/>
        </p:nvSpPr>
        <p:spPr>
          <a:xfrm>
            <a:off x="1890268" y="4521200"/>
            <a:ext cx="881973" cy="307777"/>
          </a:xfrm>
          <a:prstGeom prst="rect">
            <a:avLst/>
          </a:prstGeom>
          <a:noFill/>
        </p:spPr>
        <p:txBody>
          <a:bodyPr wrap="none" rtlCol="0">
            <a:spAutoFit/>
          </a:bodyPr>
          <a:lstStyle/>
          <a:p>
            <a:r>
              <a:rPr lang="en-US" sz="1400" dirty="0"/>
              <a:t>Sweep 1</a:t>
            </a:r>
          </a:p>
        </p:txBody>
      </p:sp>
      <p:cxnSp>
        <p:nvCxnSpPr>
          <p:cNvPr id="114" name="Straight Arrow Connector 113">
            <a:extLst>
              <a:ext uri="{FF2B5EF4-FFF2-40B4-BE49-F238E27FC236}">
                <a16:creationId xmlns:a16="http://schemas.microsoft.com/office/drawing/2014/main" id="{9289E3AB-909F-407F-BC59-3C6E06D8A1C3}"/>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82C30C8F-B9AC-4EB6-84D1-60654B5AE3FE}"/>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itle 1">
            <a:extLst>
              <a:ext uri="{FF2B5EF4-FFF2-40B4-BE49-F238E27FC236}">
                <a16:creationId xmlns:a16="http://schemas.microsoft.com/office/drawing/2014/main" id="{D129E8B4-AA85-4205-AD8A-2CFF151B7155}"/>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Tree>
    <p:extLst>
      <p:ext uri="{BB962C8B-B14F-4D97-AF65-F5344CB8AC3E}">
        <p14:creationId xmlns:p14="http://schemas.microsoft.com/office/powerpoint/2010/main" val="207850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D7AEFE86-A696-41AA-BFD5-007E85FE5CE3}"/>
              </a:ext>
            </a:extLst>
          </p:cNvPr>
          <p:cNvSpPr/>
          <p:nvPr/>
        </p:nvSpPr>
        <p:spPr>
          <a:xfrm>
            <a:off x="3450279"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BD37053-37F7-4AB2-8817-6EC911A6F0C6}"/>
              </a:ext>
            </a:extLst>
          </p:cNvPr>
          <p:cNvSpPr/>
          <p:nvPr/>
        </p:nvSpPr>
        <p:spPr>
          <a:xfrm>
            <a:off x="1481592"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15</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Isosceles Triangle 94">
            <a:extLst>
              <a:ext uri="{FF2B5EF4-FFF2-40B4-BE49-F238E27FC236}">
                <a16:creationId xmlns:a16="http://schemas.microsoft.com/office/drawing/2014/main" id="{CB18D06D-215D-406C-9A67-798A401EB870}"/>
              </a:ext>
            </a:extLst>
          </p:cNvPr>
          <p:cNvSpPr/>
          <p:nvPr/>
        </p:nvSpPr>
        <p:spPr>
          <a:xfrm>
            <a:off x="3540044" y="1605968"/>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D946EF0-C525-42D4-8E7B-2F0D675ED74D}"/>
              </a:ext>
            </a:extLst>
          </p:cNvPr>
          <p:cNvSpPr/>
          <p:nvPr/>
        </p:nvSpPr>
        <p:spPr>
          <a:xfrm>
            <a:off x="3540043"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85B6B9C-1BFE-41CB-95CE-E5E358515557}"/>
              </a:ext>
            </a:extLst>
          </p:cNvPr>
          <p:cNvSpPr/>
          <p:nvPr/>
        </p:nvSpPr>
        <p:spPr>
          <a:xfrm>
            <a:off x="3540044" y="2348380"/>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E552ABDA-39FE-4F7C-A2BB-0B836D7D77F3}"/>
              </a:ext>
            </a:extLst>
          </p:cNvPr>
          <p:cNvSpPr/>
          <p:nvPr/>
        </p:nvSpPr>
        <p:spPr>
          <a:xfrm rot="10800000">
            <a:off x="3540044" y="2716313"/>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E71555A-AA6D-4EB6-AF71-F4958372C47A}"/>
              </a:ext>
            </a:extLst>
          </p:cNvPr>
          <p:cNvSpPr/>
          <p:nvPr/>
        </p:nvSpPr>
        <p:spPr>
          <a:xfrm>
            <a:off x="3540044" y="308642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314EFFCA-0EE3-432F-A5FB-9C5C4B625509}"/>
              </a:ext>
            </a:extLst>
          </p:cNvPr>
          <p:cNvCxnSpPr>
            <a:cxnSpLocks/>
          </p:cNvCxnSpPr>
          <p:nvPr/>
        </p:nvCxnSpPr>
        <p:spPr>
          <a:xfrm>
            <a:off x="3609715" y="1725719"/>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01" name="Straight Arrow Connector 100">
            <a:extLst>
              <a:ext uri="{FF2B5EF4-FFF2-40B4-BE49-F238E27FC236}">
                <a16:creationId xmlns:a16="http://schemas.microsoft.com/office/drawing/2014/main" id="{B1849CDD-6006-401C-9297-B26D97037065}"/>
              </a:ext>
            </a:extLst>
          </p:cNvPr>
          <p:cNvCxnSpPr>
            <a:cxnSpLocks/>
          </p:cNvCxnSpPr>
          <p:nvPr/>
        </p:nvCxnSpPr>
        <p:spPr>
          <a:xfrm>
            <a:off x="3722925" y="2459949"/>
            <a:ext cx="0" cy="752752"/>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3" name="Straight Arrow Connector 102">
            <a:extLst>
              <a:ext uri="{FF2B5EF4-FFF2-40B4-BE49-F238E27FC236}">
                <a16:creationId xmlns:a16="http://schemas.microsoft.com/office/drawing/2014/main" id="{B8F83084-27B0-4ABB-A68C-F6F831F472D5}"/>
              </a:ext>
            </a:extLst>
          </p:cNvPr>
          <p:cNvCxnSpPr>
            <a:cxnSpLocks/>
          </p:cNvCxnSpPr>
          <p:nvPr/>
        </p:nvCxnSpPr>
        <p:spPr>
          <a:xfrm>
            <a:off x="3629320" y="284278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4" name="Rectangle 103">
            <a:extLst>
              <a:ext uri="{FF2B5EF4-FFF2-40B4-BE49-F238E27FC236}">
                <a16:creationId xmlns:a16="http://schemas.microsoft.com/office/drawing/2014/main" id="{502519B0-68CD-49B7-AB5C-BCFA5004CFFE}"/>
              </a:ext>
            </a:extLst>
          </p:cNvPr>
          <p:cNvSpPr/>
          <p:nvPr/>
        </p:nvSpPr>
        <p:spPr>
          <a:xfrm>
            <a:off x="4127876"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ED73CBE-B1F6-4111-93AA-BD949B8E6547}"/>
              </a:ext>
            </a:extLst>
          </p:cNvPr>
          <p:cNvSpPr/>
          <p:nvPr/>
        </p:nvSpPr>
        <p:spPr>
          <a:xfrm>
            <a:off x="4123522"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77E0F49-6264-4CB3-BA52-0E5B7E41F476}"/>
              </a:ext>
            </a:extLst>
          </p:cNvPr>
          <p:cNvSpPr/>
          <p:nvPr/>
        </p:nvSpPr>
        <p:spPr>
          <a:xfrm>
            <a:off x="4123522" y="2716513"/>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48F3E302-51D0-4769-868C-F682838772F5}"/>
              </a:ext>
            </a:extLst>
          </p:cNvPr>
          <p:cNvCxnSpPr>
            <a:cxnSpLocks/>
            <a:stCxn id="99" idx="3"/>
            <a:endCxn id="106" idx="1"/>
          </p:cNvCxnSpPr>
          <p:nvPr/>
        </p:nvCxnSpPr>
        <p:spPr>
          <a:xfrm flipV="1">
            <a:off x="3836136" y="2842787"/>
            <a:ext cx="287386" cy="369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FED617C8-BDD9-43DE-A3F9-DFD5E1557EBC}"/>
              </a:ext>
            </a:extLst>
          </p:cNvPr>
          <p:cNvCxnSpPr>
            <a:cxnSpLocks/>
            <a:stCxn id="98" idx="1"/>
            <a:endCxn id="106" idx="1"/>
          </p:cNvCxnSpPr>
          <p:nvPr/>
        </p:nvCxnSpPr>
        <p:spPr>
          <a:xfrm>
            <a:off x="3762113" y="2842587"/>
            <a:ext cx="361409" cy="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7511B4D2-131F-4857-B770-1455FF365CD7}"/>
              </a:ext>
            </a:extLst>
          </p:cNvPr>
          <p:cNvCxnSpPr>
            <a:cxnSpLocks/>
            <a:stCxn id="95" idx="5"/>
            <a:endCxn id="104" idx="1"/>
          </p:cNvCxnSpPr>
          <p:nvPr/>
        </p:nvCxnSpPr>
        <p:spPr>
          <a:xfrm>
            <a:off x="3762113" y="1732242"/>
            <a:ext cx="3657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FA109998-AB80-4429-958E-C8794866A539}"/>
              </a:ext>
            </a:extLst>
          </p:cNvPr>
          <p:cNvCxnSpPr>
            <a:cxnSpLocks/>
            <a:stCxn id="96" idx="3"/>
            <a:endCxn id="104" idx="1"/>
          </p:cNvCxnSpPr>
          <p:nvPr/>
        </p:nvCxnSpPr>
        <p:spPr>
          <a:xfrm flipV="1">
            <a:off x="3836135" y="1732242"/>
            <a:ext cx="291741" cy="372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8EB52E32-DF81-4A52-9E4C-1EDAF6C4C7EF}"/>
              </a:ext>
            </a:extLst>
          </p:cNvPr>
          <p:cNvCxnSpPr>
            <a:cxnSpLocks/>
            <a:stCxn id="97" idx="3"/>
            <a:endCxn id="105" idx="1"/>
          </p:cNvCxnSpPr>
          <p:nvPr/>
        </p:nvCxnSpPr>
        <p:spPr>
          <a:xfrm>
            <a:off x="3836136" y="2474654"/>
            <a:ext cx="2873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5" name="Rectangle 124">
            <a:extLst>
              <a:ext uri="{FF2B5EF4-FFF2-40B4-BE49-F238E27FC236}">
                <a16:creationId xmlns:a16="http://schemas.microsoft.com/office/drawing/2014/main" id="{C853F25C-A0E5-432E-A4F6-46CADF7E24E6}"/>
              </a:ext>
            </a:extLst>
          </p:cNvPr>
          <p:cNvSpPr/>
          <p:nvPr/>
        </p:nvSpPr>
        <p:spPr>
          <a:xfrm>
            <a:off x="4724401"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77F9EB7-B015-4FFC-A108-2F165EE96BBA}"/>
              </a:ext>
            </a:extLst>
          </p:cNvPr>
          <p:cNvSpPr/>
          <p:nvPr/>
        </p:nvSpPr>
        <p:spPr>
          <a:xfrm>
            <a:off x="4724401"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D03855CC-C8E8-497C-A398-96D9C4E0E424}"/>
              </a:ext>
            </a:extLst>
          </p:cNvPr>
          <p:cNvSpPr/>
          <p:nvPr/>
        </p:nvSpPr>
        <p:spPr>
          <a:xfrm>
            <a:off x="4724401" y="235263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78DE525F-DD1C-4C4A-9943-74050F7E173C}"/>
              </a:ext>
            </a:extLst>
          </p:cNvPr>
          <p:cNvCxnSpPr>
            <a:cxnSpLocks/>
            <a:stCxn id="104" idx="3"/>
            <a:endCxn id="125" idx="1"/>
          </p:cNvCxnSpPr>
          <p:nvPr/>
        </p:nvCxnSpPr>
        <p:spPr>
          <a:xfrm>
            <a:off x="4423968" y="1732242"/>
            <a:ext cx="3004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5639D869-9895-4258-9930-C2C48BE9B2E4}"/>
              </a:ext>
            </a:extLst>
          </p:cNvPr>
          <p:cNvCxnSpPr>
            <a:cxnSpLocks/>
            <a:stCxn id="105" idx="3"/>
            <a:endCxn id="127" idx="1"/>
          </p:cNvCxnSpPr>
          <p:nvPr/>
        </p:nvCxnSpPr>
        <p:spPr>
          <a:xfrm flipV="1">
            <a:off x="4419614" y="2104541"/>
            <a:ext cx="304787" cy="37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0D146A7-D19D-4A01-912C-75A7EDDDFDAC}"/>
              </a:ext>
            </a:extLst>
          </p:cNvPr>
          <p:cNvCxnSpPr>
            <a:cxnSpLocks/>
            <a:stCxn id="106" idx="3"/>
            <a:endCxn id="128" idx="1"/>
          </p:cNvCxnSpPr>
          <p:nvPr/>
        </p:nvCxnSpPr>
        <p:spPr>
          <a:xfrm flipV="1">
            <a:off x="4419614" y="2478911"/>
            <a:ext cx="304787" cy="363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85" name="TextBox 184">
            <a:extLst>
              <a:ext uri="{FF2B5EF4-FFF2-40B4-BE49-F238E27FC236}">
                <a16:creationId xmlns:a16="http://schemas.microsoft.com/office/drawing/2014/main" id="{9230DD7A-99E1-4699-B1A8-A8D8063625EA}"/>
              </a:ext>
            </a:extLst>
          </p:cNvPr>
          <p:cNvSpPr txBox="1"/>
          <p:nvPr/>
        </p:nvSpPr>
        <p:spPr>
          <a:xfrm rot="-1800000">
            <a:off x="3468566" y="1130602"/>
            <a:ext cx="1031051" cy="307777"/>
          </a:xfrm>
          <a:prstGeom prst="rect">
            <a:avLst/>
          </a:prstGeom>
          <a:noFill/>
        </p:spPr>
        <p:txBody>
          <a:bodyPr wrap="none" rtlCol="0">
            <a:spAutoFit/>
          </a:bodyPr>
          <a:lstStyle/>
          <a:p>
            <a:r>
              <a:rPr lang="en-US" sz="1400" dirty="0"/>
              <a:t>NN search</a:t>
            </a:r>
          </a:p>
        </p:txBody>
      </p:sp>
      <p:sp>
        <p:nvSpPr>
          <p:cNvPr id="186" name="TextBox 185">
            <a:extLst>
              <a:ext uri="{FF2B5EF4-FFF2-40B4-BE49-F238E27FC236}">
                <a16:creationId xmlns:a16="http://schemas.microsoft.com/office/drawing/2014/main" id="{D6D33345-9F1A-4F39-AC18-3F62C1F05FE5}"/>
              </a:ext>
            </a:extLst>
          </p:cNvPr>
          <p:cNvSpPr txBox="1"/>
          <p:nvPr/>
        </p:nvSpPr>
        <p:spPr>
          <a:xfrm rot="-1800000">
            <a:off x="4083089" y="1199039"/>
            <a:ext cx="691215" cy="307777"/>
          </a:xfrm>
          <a:prstGeom prst="rect">
            <a:avLst/>
          </a:prstGeom>
          <a:noFill/>
        </p:spPr>
        <p:txBody>
          <a:bodyPr wrap="none" rtlCol="0">
            <a:spAutoFit/>
          </a:bodyPr>
          <a:lstStyle/>
          <a:p>
            <a:r>
              <a:rPr lang="en-US" sz="1400" dirty="0"/>
              <a:t>Merge</a:t>
            </a:r>
          </a:p>
        </p:txBody>
      </p:sp>
      <p:sp>
        <p:nvSpPr>
          <p:cNvPr id="187" name="TextBox 186">
            <a:extLst>
              <a:ext uri="{FF2B5EF4-FFF2-40B4-BE49-F238E27FC236}">
                <a16:creationId xmlns:a16="http://schemas.microsoft.com/office/drawing/2014/main" id="{9867758F-76A6-421B-97AE-93CB616C5F4D}"/>
              </a:ext>
            </a:extLst>
          </p:cNvPr>
          <p:cNvSpPr txBox="1"/>
          <p:nvPr/>
        </p:nvSpPr>
        <p:spPr>
          <a:xfrm rot="-1800000">
            <a:off x="4643912" y="1145261"/>
            <a:ext cx="901209" cy="307777"/>
          </a:xfrm>
          <a:prstGeom prst="rect">
            <a:avLst/>
          </a:prstGeom>
          <a:noFill/>
        </p:spPr>
        <p:txBody>
          <a:bodyPr wrap="none" rtlCol="0">
            <a:spAutoFit/>
          </a:bodyPr>
          <a:lstStyle/>
          <a:p>
            <a:r>
              <a:rPr lang="en-US" sz="1400" dirty="0"/>
              <a:t>Compact</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Arrow: Right 195">
            <a:extLst>
              <a:ext uri="{FF2B5EF4-FFF2-40B4-BE49-F238E27FC236}">
                <a16:creationId xmlns:a16="http://schemas.microsoft.com/office/drawing/2014/main" id="{0AB5D8F1-688F-4527-BA11-09F8749CB5EA}"/>
              </a:ext>
            </a:extLst>
          </p:cNvPr>
          <p:cNvSpPr/>
          <p:nvPr/>
        </p:nvSpPr>
        <p:spPr>
          <a:xfrm>
            <a:off x="3123739" y="2287320"/>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C61C1216-C6AB-4AA9-B502-DD42E63A700D}"/>
              </a:ext>
            </a:extLst>
          </p:cNvPr>
          <p:cNvSpPr txBox="1"/>
          <p:nvPr/>
        </p:nvSpPr>
        <p:spPr>
          <a:xfrm>
            <a:off x="1890268" y="4521200"/>
            <a:ext cx="881973" cy="307777"/>
          </a:xfrm>
          <a:prstGeom prst="rect">
            <a:avLst/>
          </a:prstGeom>
          <a:noFill/>
        </p:spPr>
        <p:txBody>
          <a:bodyPr wrap="none" rtlCol="0">
            <a:spAutoFit/>
          </a:bodyPr>
          <a:lstStyle/>
          <a:p>
            <a:r>
              <a:rPr lang="en-US" sz="1400" dirty="0"/>
              <a:t>Sweep 1</a:t>
            </a:r>
          </a:p>
        </p:txBody>
      </p:sp>
      <p:sp>
        <p:nvSpPr>
          <p:cNvPr id="202" name="TextBox 201">
            <a:extLst>
              <a:ext uri="{FF2B5EF4-FFF2-40B4-BE49-F238E27FC236}">
                <a16:creationId xmlns:a16="http://schemas.microsoft.com/office/drawing/2014/main" id="{ED3545DD-8B27-40A7-9FD3-055F8F781B2C}"/>
              </a:ext>
            </a:extLst>
          </p:cNvPr>
          <p:cNvSpPr txBox="1"/>
          <p:nvPr/>
        </p:nvSpPr>
        <p:spPr>
          <a:xfrm>
            <a:off x="3824245" y="4513329"/>
            <a:ext cx="881973" cy="307777"/>
          </a:xfrm>
          <a:prstGeom prst="rect">
            <a:avLst/>
          </a:prstGeom>
          <a:noFill/>
        </p:spPr>
        <p:txBody>
          <a:bodyPr wrap="none" rtlCol="0">
            <a:spAutoFit/>
          </a:bodyPr>
          <a:lstStyle/>
          <a:p>
            <a:r>
              <a:rPr lang="en-US" sz="1400" dirty="0"/>
              <a:t>Sweep 2</a:t>
            </a:r>
          </a:p>
        </p:txBody>
      </p:sp>
      <p:cxnSp>
        <p:nvCxnSpPr>
          <p:cNvPr id="114" name="Straight Arrow Connector 113">
            <a:extLst>
              <a:ext uri="{FF2B5EF4-FFF2-40B4-BE49-F238E27FC236}">
                <a16:creationId xmlns:a16="http://schemas.microsoft.com/office/drawing/2014/main" id="{4E19C0B1-19D2-4417-AEBF-B5C3E63097A1}"/>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3EC1BAB2-D3AF-480B-B360-8C42CCD9C8E3}"/>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7" name="Title 1">
            <a:extLst>
              <a:ext uri="{FF2B5EF4-FFF2-40B4-BE49-F238E27FC236}">
                <a16:creationId xmlns:a16="http://schemas.microsoft.com/office/drawing/2014/main" id="{D093B098-D1B0-470C-AF96-C522D34F43CE}"/>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Tree>
    <p:extLst>
      <p:ext uri="{BB962C8B-B14F-4D97-AF65-F5344CB8AC3E}">
        <p14:creationId xmlns:p14="http://schemas.microsoft.com/office/powerpoint/2010/main" val="294438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202">
            <a:extLst>
              <a:ext uri="{FF2B5EF4-FFF2-40B4-BE49-F238E27FC236}">
                <a16:creationId xmlns:a16="http://schemas.microsoft.com/office/drawing/2014/main" id="{090EEB18-6A26-41AA-9B2F-257A82C95097}"/>
              </a:ext>
            </a:extLst>
          </p:cNvPr>
          <p:cNvSpPr/>
          <p:nvPr/>
        </p:nvSpPr>
        <p:spPr>
          <a:xfrm>
            <a:off x="5521253"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43FF92E1-F547-4F24-B5C4-120BD6FBC452}"/>
              </a:ext>
            </a:extLst>
          </p:cNvPr>
          <p:cNvSpPr txBox="1"/>
          <p:nvPr/>
        </p:nvSpPr>
        <p:spPr>
          <a:xfrm>
            <a:off x="5895219" y="4513329"/>
            <a:ext cx="881973" cy="307777"/>
          </a:xfrm>
          <a:prstGeom prst="rect">
            <a:avLst/>
          </a:prstGeom>
          <a:noFill/>
        </p:spPr>
        <p:txBody>
          <a:bodyPr wrap="none" rtlCol="0">
            <a:spAutoFit/>
          </a:bodyPr>
          <a:lstStyle/>
          <a:p>
            <a:r>
              <a:rPr lang="en-US" sz="1400" dirty="0"/>
              <a:t>Sweep 3</a:t>
            </a:r>
          </a:p>
        </p:txBody>
      </p:sp>
      <p:sp>
        <p:nvSpPr>
          <p:cNvPr id="201" name="Rectangle 200">
            <a:extLst>
              <a:ext uri="{FF2B5EF4-FFF2-40B4-BE49-F238E27FC236}">
                <a16:creationId xmlns:a16="http://schemas.microsoft.com/office/drawing/2014/main" id="{D7AEFE86-A696-41AA-BFD5-007E85FE5CE3}"/>
              </a:ext>
            </a:extLst>
          </p:cNvPr>
          <p:cNvSpPr/>
          <p:nvPr/>
        </p:nvSpPr>
        <p:spPr>
          <a:xfrm>
            <a:off x="3450279"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BD37053-37F7-4AB2-8817-6EC911A6F0C6}"/>
              </a:ext>
            </a:extLst>
          </p:cNvPr>
          <p:cNvSpPr/>
          <p:nvPr/>
        </p:nvSpPr>
        <p:spPr>
          <a:xfrm>
            <a:off x="1481592"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16</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Isosceles Triangle 94">
            <a:extLst>
              <a:ext uri="{FF2B5EF4-FFF2-40B4-BE49-F238E27FC236}">
                <a16:creationId xmlns:a16="http://schemas.microsoft.com/office/drawing/2014/main" id="{CB18D06D-215D-406C-9A67-798A401EB870}"/>
              </a:ext>
            </a:extLst>
          </p:cNvPr>
          <p:cNvSpPr/>
          <p:nvPr/>
        </p:nvSpPr>
        <p:spPr>
          <a:xfrm>
            <a:off x="3540044" y="1605968"/>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D946EF0-C525-42D4-8E7B-2F0D675ED74D}"/>
              </a:ext>
            </a:extLst>
          </p:cNvPr>
          <p:cNvSpPr/>
          <p:nvPr/>
        </p:nvSpPr>
        <p:spPr>
          <a:xfrm>
            <a:off x="3540043"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85B6B9C-1BFE-41CB-95CE-E5E358515557}"/>
              </a:ext>
            </a:extLst>
          </p:cNvPr>
          <p:cNvSpPr/>
          <p:nvPr/>
        </p:nvSpPr>
        <p:spPr>
          <a:xfrm>
            <a:off x="3540044" y="2348380"/>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E552ABDA-39FE-4F7C-A2BB-0B836D7D77F3}"/>
              </a:ext>
            </a:extLst>
          </p:cNvPr>
          <p:cNvSpPr/>
          <p:nvPr/>
        </p:nvSpPr>
        <p:spPr>
          <a:xfrm rot="10800000">
            <a:off x="3540044" y="2716313"/>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E71555A-AA6D-4EB6-AF71-F4958372C47A}"/>
              </a:ext>
            </a:extLst>
          </p:cNvPr>
          <p:cNvSpPr/>
          <p:nvPr/>
        </p:nvSpPr>
        <p:spPr>
          <a:xfrm>
            <a:off x="3540044" y="308642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314EFFCA-0EE3-432F-A5FB-9C5C4B625509}"/>
              </a:ext>
            </a:extLst>
          </p:cNvPr>
          <p:cNvCxnSpPr>
            <a:cxnSpLocks/>
          </p:cNvCxnSpPr>
          <p:nvPr/>
        </p:nvCxnSpPr>
        <p:spPr>
          <a:xfrm>
            <a:off x="3609715" y="1725719"/>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01" name="Straight Arrow Connector 100">
            <a:extLst>
              <a:ext uri="{FF2B5EF4-FFF2-40B4-BE49-F238E27FC236}">
                <a16:creationId xmlns:a16="http://schemas.microsoft.com/office/drawing/2014/main" id="{B1849CDD-6006-401C-9297-B26D97037065}"/>
              </a:ext>
            </a:extLst>
          </p:cNvPr>
          <p:cNvCxnSpPr>
            <a:cxnSpLocks/>
          </p:cNvCxnSpPr>
          <p:nvPr/>
        </p:nvCxnSpPr>
        <p:spPr>
          <a:xfrm>
            <a:off x="3722925" y="2459949"/>
            <a:ext cx="0" cy="752752"/>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3" name="Straight Arrow Connector 102">
            <a:extLst>
              <a:ext uri="{FF2B5EF4-FFF2-40B4-BE49-F238E27FC236}">
                <a16:creationId xmlns:a16="http://schemas.microsoft.com/office/drawing/2014/main" id="{B8F83084-27B0-4ABB-A68C-F6F831F472D5}"/>
              </a:ext>
            </a:extLst>
          </p:cNvPr>
          <p:cNvCxnSpPr>
            <a:cxnSpLocks/>
          </p:cNvCxnSpPr>
          <p:nvPr/>
        </p:nvCxnSpPr>
        <p:spPr>
          <a:xfrm>
            <a:off x="3629320" y="284278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4" name="Rectangle 103">
            <a:extLst>
              <a:ext uri="{FF2B5EF4-FFF2-40B4-BE49-F238E27FC236}">
                <a16:creationId xmlns:a16="http://schemas.microsoft.com/office/drawing/2014/main" id="{502519B0-68CD-49B7-AB5C-BCFA5004CFFE}"/>
              </a:ext>
            </a:extLst>
          </p:cNvPr>
          <p:cNvSpPr/>
          <p:nvPr/>
        </p:nvSpPr>
        <p:spPr>
          <a:xfrm>
            <a:off x="4127876"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ED73CBE-B1F6-4111-93AA-BD949B8E6547}"/>
              </a:ext>
            </a:extLst>
          </p:cNvPr>
          <p:cNvSpPr/>
          <p:nvPr/>
        </p:nvSpPr>
        <p:spPr>
          <a:xfrm>
            <a:off x="4123522"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77E0F49-6264-4CB3-BA52-0E5B7E41F476}"/>
              </a:ext>
            </a:extLst>
          </p:cNvPr>
          <p:cNvSpPr/>
          <p:nvPr/>
        </p:nvSpPr>
        <p:spPr>
          <a:xfrm>
            <a:off x="4123522" y="2716513"/>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48F3E302-51D0-4769-868C-F682838772F5}"/>
              </a:ext>
            </a:extLst>
          </p:cNvPr>
          <p:cNvCxnSpPr>
            <a:cxnSpLocks/>
            <a:stCxn id="99" idx="3"/>
            <a:endCxn id="106" idx="1"/>
          </p:cNvCxnSpPr>
          <p:nvPr/>
        </p:nvCxnSpPr>
        <p:spPr>
          <a:xfrm flipV="1">
            <a:off x="3836136" y="2842787"/>
            <a:ext cx="287386" cy="369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FED617C8-BDD9-43DE-A3F9-DFD5E1557EBC}"/>
              </a:ext>
            </a:extLst>
          </p:cNvPr>
          <p:cNvCxnSpPr>
            <a:cxnSpLocks/>
            <a:stCxn id="98" idx="1"/>
            <a:endCxn id="106" idx="1"/>
          </p:cNvCxnSpPr>
          <p:nvPr/>
        </p:nvCxnSpPr>
        <p:spPr>
          <a:xfrm>
            <a:off x="3762113" y="2842587"/>
            <a:ext cx="361409" cy="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7511B4D2-131F-4857-B770-1455FF365CD7}"/>
              </a:ext>
            </a:extLst>
          </p:cNvPr>
          <p:cNvCxnSpPr>
            <a:cxnSpLocks/>
            <a:stCxn id="95" idx="5"/>
            <a:endCxn id="104" idx="1"/>
          </p:cNvCxnSpPr>
          <p:nvPr/>
        </p:nvCxnSpPr>
        <p:spPr>
          <a:xfrm>
            <a:off x="3762113" y="1732242"/>
            <a:ext cx="3657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FA109998-AB80-4429-958E-C8794866A539}"/>
              </a:ext>
            </a:extLst>
          </p:cNvPr>
          <p:cNvCxnSpPr>
            <a:cxnSpLocks/>
            <a:stCxn id="96" idx="3"/>
            <a:endCxn id="104" idx="1"/>
          </p:cNvCxnSpPr>
          <p:nvPr/>
        </p:nvCxnSpPr>
        <p:spPr>
          <a:xfrm flipV="1">
            <a:off x="3836135" y="1732242"/>
            <a:ext cx="291741" cy="372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8EB52E32-DF81-4A52-9E4C-1EDAF6C4C7EF}"/>
              </a:ext>
            </a:extLst>
          </p:cNvPr>
          <p:cNvCxnSpPr>
            <a:cxnSpLocks/>
            <a:stCxn id="97" idx="3"/>
            <a:endCxn id="105" idx="1"/>
          </p:cNvCxnSpPr>
          <p:nvPr/>
        </p:nvCxnSpPr>
        <p:spPr>
          <a:xfrm>
            <a:off x="3836136" y="2474654"/>
            <a:ext cx="2873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5" name="Rectangle 124">
            <a:extLst>
              <a:ext uri="{FF2B5EF4-FFF2-40B4-BE49-F238E27FC236}">
                <a16:creationId xmlns:a16="http://schemas.microsoft.com/office/drawing/2014/main" id="{C853F25C-A0E5-432E-A4F6-46CADF7E24E6}"/>
              </a:ext>
            </a:extLst>
          </p:cNvPr>
          <p:cNvSpPr/>
          <p:nvPr/>
        </p:nvSpPr>
        <p:spPr>
          <a:xfrm>
            <a:off x="4724401"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77F9EB7-B015-4FFC-A108-2F165EE96BBA}"/>
              </a:ext>
            </a:extLst>
          </p:cNvPr>
          <p:cNvSpPr/>
          <p:nvPr/>
        </p:nvSpPr>
        <p:spPr>
          <a:xfrm>
            <a:off x="4724401"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D03855CC-C8E8-497C-A398-96D9C4E0E424}"/>
              </a:ext>
            </a:extLst>
          </p:cNvPr>
          <p:cNvSpPr/>
          <p:nvPr/>
        </p:nvSpPr>
        <p:spPr>
          <a:xfrm>
            <a:off x="4724401" y="235263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78DE525F-DD1C-4C4A-9943-74050F7E173C}"/>
              </a:ext>
            </a:extLst>
          </p:cNvPr>
          <p:cNvCxnSpPr>
            <a:cxnSpLocks/>
            <a:stCxn id="104" idx="3"/>
            <a:endCxn id="125" idx="1"/>
          </p:cNvCxnSpPr>
          <p:nvPr/>
        </p:nvCxnSpPr>
        <p:spPr>
          <a:xfrm>
            <a:off x="4423968" y="1732242"/>
            <a:ext cx="3004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5639D869-9895-4258-9930-C2C48BE9B2E4}"/>
              </a:ext>
            </a:extLst>
          </p:cNvPr>
          <p:cNvCxnSpPr>
            <a:cxnSpLocks/>
            <a:stCxn id="105" idx="3"/>
            <a:endCxn id="127" idx="1"/>
          </p:cNvCxnSpPr>
          <p:nvPr/>
        </p:nvCxnSpPr>
        <p:spPr>
          <a:xfrm flipV="1">
            <a:off x="4419614" y="2104541"/>
            <a:ext cx="304787" cy="37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0D146A7-D19D-4A01-912C-75A7EDDDFDAC}"/>
              </a:ext>
            </a:extLst>
          </p:cNvPr>
          <p:cNvCxnSpPr>
            <a:cxnSpLocks/>
            <a:stCxn id="106" idx="3"/>
            <a:endCxn id="128" idx="1"/>
          </p:cNvCxnSpPr>
          <p:nvPr/>
        </p:nvCxnSpPr>
        <p:spPr>
          <a:xfrm flipV="1">
            <a:off x="4419614" y="2478911"/>
            <a:ext cx="304787" cy="363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8" name="Rectangle 137">
            <a:extLst>
              <a:ext uri="{FF2B5EF4-FFF2-40B4-BE49-F238E27FC236}">
                <a16:creationId xmlns:a16="http://schemas.microsoft.com/office/drawing/2014/main" id="{BFBEE570-0F92-447B-BBA4-67AE83302423}"/>
              </a:ext>
            </a:extLst>
          </p:cNvPr>
          <p:cNvSpPr/>
          <p:nvPr/>
        </p:nvSpPr>
        <p:spPr>
          <a:xfrm>
            <a:off x="5599632" y="16059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A8D9243-D15E-4670-A773-4577F6043E44}"/>
              </a:ext>
            </a:extLst>
          </p:cNvPr>
          <p:cNvSpPr/>
          <p:nvPr/>
        </p:nvSpPr>
        <p:spPr>
          <a:xfrm>
            <a:off x="5599632"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B485801-3285-4E18-8127-1CC2584641C2}"/>
              </a:ext>
            </a:extLst>
          </p:cNvPr>
          <p:cNvSpPr/>
          <p:nvPr/>
        </p:nvSpPr>
        <p:spPr>
          <a:xfrm>
            <a:off x="5599632" y="2346104"/>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CB666A35-EB67-47B1-85C2-182699745C89}"/>
              </a:ext>
            </a:extLst>
          </p:cNvPr>
          <p:cNvCxnSpPr>
            <a:cxnSpLocks/>
          </p:cNvCxnSpPr>
          <p:nvPr/>
        </p:nvCxnSpPr>
        <p:spPr>
          <a:xfrm>
            <a:off x="5673653" y="1725718"/>
            <a:ext cx="0" cy="748936"/>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3" name="Straight Arrow Connector 142">
            <a:extLst>
              <a:ext uri="{FF2B5EF4-FFF2-40B4-BE49-F238E27FC236}">
                <a16:creationId xmlns:a16="http://schemas.microsoft.com/office/drawing/2014/main" id="{C50212C3-0708-44A7-82C3-8C09DC6B91F4}"/>
              </a:ext>
            </a:extLst>
          </p:cNvPr>
          <p:cNvCxnSpPr>
            <a:cxnSpLocks/>
          </p:cNvCxnSpPr>
          <p:nvPr/>
        </p:nvCxnSpPr>
        <p:spPr>
          <a:xfrm>
            <a:off x="5795577" y="2089834"/>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4" name="Rectangle 143">
            <a:extLst>
              <a:ext uri="{FF2B5EF4-FFF2-40B4-BE49-F238E27FC236}">
                <a16:creationId xmlns:a16="http://schemas.microsoft.com/office/drawing/2014/main" id="{74B08BDF-5F1F-48CA-B9E3-3D9EF46D550A}"/>
              </a:ext>
            </a:extLst>
          </p:cNvPr>
          <p:cNvSpPr/>
          <p:nvPr/>
        </p:nvSpPr>
        <p:spPr>
          <a:xfrm>
            <a:off x="6196157"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AB4E9A8-7BE5-4176-9B97-8456A057F779}"/>
              </a:ext>
            </a:extLst>
          </p:cNvPr>
          <p:cNvSpPr/>
          <p:nvPr/>
        </p:nvSpPr>
        <p:spPr>
          <a:xfrm>
            <a:off x="6196157" y="19784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FD27C06F-7F2A-42FD-8D8B-448DCF507EC6}"/>
              </a:ext>
            </a:extLst>
          </p:cNvPr>
          <p:cNvCxnSpPr>
            <a:cxnSpLocks/>
            <a:stCxn id="138" idx="3"/>
            <a:endCxn id="144" idx="1"/>
          </p:cNvCxnSpPr>
          <p:nvPr/>
        </p:nvCxnSpPr>
        <p:spPr>
          <a:xfrm>
            <a:off x="5895724" y="1732241"/>
            <a:ext cx="30043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2F0F7262-0BB0-472D-B056-1E48B73D038C}"/>
              </a:ext>
            </a:extLst>
          </p:cNvPr>
          <p:cNvCxnSpPr>
            <a:cxnSpLocks/>
            <a:stCxn id="139" idx="3"/>
            <a:endCxn id="145" idx="1"/>
          </p:cNvCxnSpPr>
          <p:nvPr/>
        </p:nvCxnSpPr>
        <p:spPr>
          <a:xfrm>
            <a:off x="5895724" y="2104541"/>
            <a:ext cx="300433" cy="2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6D9AE17E-D7A7-49C3-AD77-16C67BE14371}"/>
              </a:ext>
            </a:extLst>
          </p:cNvPr>
          <p:cNvCxnSpPr>
            <a:cxnSpLocks/>
            <a:stCxn id="140" idx="3"/>
            <a:endCxn id="144" idx="1"/>
          </p:cNvCxnSpPr>
          <p:nvPr/>
        </p:nvCxnSpPr>
        <p:spPr>
          <a:xfrm flipV="1">
            <a:off x="5895724" y="1732242"/>
            <a:ext cx="300433" cy="740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5" name="Rectangle 154">
            <a:extLst>
              <a:ext uri="{FF2B5EF4-FFF2-40B4-BE49-F238E27FC236}">
                <a16:creationId xmlns:a16="http://schemas.microsoft.com/office/drawing/2014/main" id="{4FA85CB5-5694-4F4B-9874-5B4A83858B22}"/>
              </a:ext>
            </a:extLst>
          </p:cNvPr>
          <p:cNvSpPr/>
          <p:nvPr/>
        </p:nvSpPr>
        <p:spPr>
          <a:xfrm>
            <a:off x="6783989" y="16081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37015CB-9288-4560-B606-1A80FABA6C05}"/>
              </a:ext>
            </a:extLst>
          </p:cNvPr>
          <p:cNvSpPr/>
          <p:nvPr/>
        </p:nvSpPr>
        <p:spPr>
          <a:xfrm>
            <a:off x="6783989" y="198067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7" name="Straight Arrow Connector 156">
            <a:extLst>
              <a:ext uri="{FF2B5EF4-FFF2-40B4-BE49-F238E27FC236}">
                <a16:creationId xmlns:a16="http://schemas.microsoft.com/office/drawing/2014/main" id="{59EDC427-2F17-474D-9584-8A8A55519F00}"/>
              </a:ext>
            </a:extLst>
          </p:cNvPr>
          <p:cNvCxnSpPr>
            <a:cxnSpLocks/>
            <a:stCxn id="144" idx="3"/>
            <a:endCxn id="155" idx="1"/>
          </p:cNvCxnSpPr>
          <p:nvPr/>
        </p:nvCxnSpPr>
        <p:spPr>
          <a:xfrm>
            <a:off x="6492249" y="1732242"/>
            <a:ext cx="291740" cy="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a:extLst>
              <a:ext uri="{FF2B5EF4-FFF2-40B4-BE49-F238E27FC236}">
                <a16:creationId xmlns:a16="http://schemas.microsoft.com/office/drawing/2014/main" id="{C96A0274-CE4D-4DB2-8596-E8C9E41B8774}"/>
              </a:ext>
            </a:extLst>
          </p:cNvPr>
          <p:cNvCxnSpPr>
            <a:cxnSpLocks/>
            <a:stCxn id="145" idx="3"/>
            <a:endCxn id="156" idx="1"/>
          </p:cNvCxnSpPr>
          <p:nvPr/>
        </p:nvCxnSpPr>
        <p:spPr>
          <a:xfrm>
            <a:off x="6492249" y="2104756"/>
            <a:ext cx="291740" cy="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85" name="TextBox 184">
            <a:extLst>
              <a:ext uri="{FF2B5EF4-FFF2-40B4-BE49-F238E27FC236}">
                <a16:creationId xmlns:a16="http://schemas.microsoft.com/office/drawing/2014/main" id="{9230DD7A-99E1-4699-B1A8-A8D8063625EA}"/>
              </a:ext>
            </a:extLst>
          </p:cNvPr>
          <p:cNvSpPr txBox="1"/>
          <p:nvPr/>
        </p:nvSpPr>
        <p:spPr>
          <a:xfrm rot="-1800000">
            <a:off x="3468566" y="1130602"/>
            <a:ext cx="1031051" cy="307777"/>
          </a:xfrm>
          <a:prstGeom prst="rect">
            <a:avLst/>
          </a:prstGeom>
          <a:noFill/>
        </p:spPr>
        <p:txBody>
          <a:bodyPr wrap="none" rtlCol="0">
            <a:spAutoFit/>
          </a:bodyPr>
          <a:lstStyle/>
          <a:p>
            <a:r>
              <a:rPr lang="en-US" sz="1400" dirty="0"/>
              <a:t>NN search</a:t>
            </a:r>
          </a:p>
        </p:txBody>
      </p:sp>
      <p:sp>
        <p:nvSpPr>
          <p:cNvPr id="186" name="TextBox 185">
            <a:extLst>
              <a:ext uri="{FF2B5EF4-FFF2-40B4-BE49-F238E27FC236}">
                <a16:creationId xmlns:a16="http://schemas.microsoft.com/office/drawing/2014/main" id="{D6D33345-9F1A-4F39-AC18-3F62C1F05FE5}"/>
              </a:ext>
            </a:extLst>
          </p:cNvPr>
          <p:cNvSpPr txBox="1"/>
          <p:nvPr/>
        </p:nvSpPr>
        <p:spPr>
          <a:xfrm rot="-1800000">
            <a:off x="4083089" y="1199039"/>
            <a:ext cx="691215" cy="307777"/>
          </a:xfrm>
          <a:prstGeom prst="rect">
            <a:avLst/>
          </a:prstGeom>
          <a:noFill/>
        </p:spPr>
        <p:txBody>
          <a:bodyPr wrap="none" rtlCol="0">
            <a:spAutoFit/>
          </a:bodyPr>
          <a:lstStyle/>
          <a:p>
            <a:r>
              <a:rPr lang="en-US" sz="1400" dirty="0"/>
              <a:t>Merge</a:t>
            </a:r>
          </a:p>
        </p:txBody>
      </p:sp>
      <p:sp>
        <p:nvSpPr>
          <p:cNvPr id="187" name="TextBox 186">
            <a:extLst>
              <a:ext uri="{FF2B5EF4-FFF2-40B4-BE49-F238E27FC236}">
                <a16:creationId xmlns:a16="http://schemas.microsoft.com/office/drawing/2014/main" id="{9867758F-76A6-421B-97AE-93CB616C5F4D}"/>
              </a:ext>
            </a:extLst>
          </p:cNvPr>
          <p:cNvSpPr txBox="1"/>
          <p:nvPr/>
        </p:nvSpPr>
        <p:spPr>
          <a:xfrm rot="-1800000">
            <a:off x="4643912" y="1145261"/>
            <a:ext cx="901209" cy="307777"/>
          </a:xfrm>
          <a:prstGeom prst="rect">
            <a:avLst/>
          </a:prstGeom>
          <a:noFill/>
        </p:spPr>
        <p:txBody>
          <a:bodyPr wrap="none" rtlCol="0">
            <a:spAutoFit/>
          </a:bodyPr>
          <a:lstStyle/>
          <a:p>
            <a:r>
              <a:rPr lang="en-US" sz="1400" dirty="0"/>
              <a:t>Compact</a:t>
            </a:r>
          </a:p>
        </p:txBody>
      </p:sp>
      <p:sp>
        <p:nvSpPr>
          <p:cNvPr id="188" name="TextBox 187">
            <a:extLst>
              <a:ext uri="{FF2B5EF4-FFF2-40B4-BE49-F238E27FC236}">
                <a16:creationId xmlns:a16="http://schemas.microsoft.com/office/drawing/2014/main" id="{31EDE2B6-E6C0-4C9E-B16C-C244A60F8406}"/>
              </a:ext>
            </a:extLst>
          </p:cNvPr>
          <p:cNvSpPr txBox="1"/>
          <p:nvPr/>
        </p:nvSpPr>
        <p:spPr>
          <a:xfrm rot="-1800000">
            <a:off x="5538028" y="1101413"/>
            <a:ext cx="1031051" cy="307777"/>
          </a:xfrm>
          <a:prstGeom prst="rect">
            <a:avLst/>
          </a:prstGeom>
          <a:noFill/>
        </p:spPr>
        <p:txBody>
          <a:bodyPr wrap="none" rtlCol="0">
            <a:spAutoFit/>
          </a:bodyPr>
          <a:lstStyle/>
          <a:p>
            <a:r>
              <a:rPr lang="en-US" sz="1400" dirty="0"/>
              <a:t>NN search</a:t>
            </a:r>
          </a:p>
        </p:txBody>
      </p:sp>
      <p:sp>
        <p:nvSpPr>
          <p:cNvPr id="189" name="TextBox 188">
            <a:extLst>
              <a:ext uri="{FF2B5EF4-FFF2-40B4-BE49-F238E27FC236}">
                <a16:creationId xmlns:a16="http://schemas.microsoft.com/office/drawing/2014/main" id="{10AD62C2-22BE-4EDC-B6DD-79C9E5C7315A}"/>
              </a:ext>
            </a:extLst>
          </p:cNvPr>
          <p:cNvSpPr txBox="1"/>
          <p:nvPr/>
        </p:nvSpPr>
        <p:spPr>
          <a:xfrm rot="-1800000">
            <a:off x="6152551" y="1169850"/>
            <a:ext cx="691215" cy="307777"/>
          </a:xfrm>
          <a:prstGeom prst="rect">
            <a:avLst/>
          </a:prstGeom>
          <a:noFill/>
        </p:spPr>
        <p:txBody>
          <a:bodyPr wrap="none" rtlCol="0">
            <a:spAutoFit/>
          </a:bodyPr>
          <a:lstStyle/>
          <a:p>
            <a:r>
              <a:rPr lang="en-US" sz="1400" dirty="0"/>
              <a:t>Merge</a:t>
            </a:r>
          </a:p>
        </p:txBody>
      </p:sp>
      <p:sp>
        <p:nvSpPr>
          <p:cNvPr id="190" name="TextBox 189">
            <a:extLst>
              <a:ext uri="{FF2B5EF4-FFF2-40B4-BE49-F238E27FC236}">
                <a16:creationId xmlns:a16="http://schemas.microsoft.com/office/drawing/2014/main" id="{E497240C-0611-4D72-975C-D5995BAAD97F}"/>
              </a:ext>
            </a:extLst>
          </p:cNvPr>
          <p:cNvSpPr txBox="1"/>
          <p:nvPr/>
        </p:nvSpPr>
        <p:spPr>
          <a:xfrm rot="-1800000">
            <a:off x="6713374" y="1116072"/>
            <a:ext cx="901209" cy="307777"/>
          </a:xfrm>
          <a:prstGeom prst="rect">
            <a:avLst/>
          </a:prstGeom>
          <a:noFill/>
        </p:spPr>
        <p:txBody>
          <a:bodyPr wrap="none" rtlCol="0">
            <a:spAutoFit/>
          </a:bodyPr>
          <a:lstStyle/>
          <a:p>
            <a:r>
              <a:rPr lang="en-US" sz="1400" dirty="0"/>
              <a:t>Compact</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Arrow: Right 195">
            <a:extLst>
              <a:ext uri="{FF2B5EF4-FFF2-40B4-BE49-F238E27FC236}">
                <a16:creationId xmlns:a16="http://schemas.microsoft.com/office/drawing/2014/main" id="{0AB5D8F1-688F-4527-BA11-09F8749CB5EA}"/>
              </a:ext>
            </a:extLst>
          </p:cNvPr>
          <p:cNvSpPr/>
          <p:nvPr/>
        </p:nvSpPr>
        <p:spPr>
          <a:xfrm>
            <a:off x="3123739" y="2287320"/>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Arrow: Right 196">
            <a:extLst>
              <a:ext uri="{FF2B5EF4-FFF2-40B4-BE49-F238E27FC236}">
                <a16:creationId xmlns:a16="http://schemas.microsoft.com/office/drawing/2014/main" id="{C04A97CC-44EA-4D38-8D32-63CF8FE363C8}"/>
              </a:ext>
            </a:extLst>
          </p:cNvPr>
          <p:cNvSpPr/>
          <p:nvPr/>
        </p:nvSpPr>
        <p:spPr>
          <a:xfrm>
            <a:off x="5147890" y="1904776"/>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C61C1216-C6AB-4AA9-B502-DD42E63A700D}"/>
              </a:ext>
            </a:extLst>
          </p:cNvPr>
          <p:cNvSpPr txBox="1"/>
          <p:nvPr/>
        </p:nvSpPr>
        <p:spPr>
          <a:xfrm>
            <a:off x="1890268" y="4521200"/>
            <a:ext cx="881973" cy="307777"/>
          </a:xfrm>
          <a:prstGeom prst="rect">
            <a:avLst/>
          </a:prstGeom>
          <a:noFill/>
        </p:spPr>
        <p:txBody>
          <a:bodyPr wrap="none" rtlCol="0">
            <a:spAutoFit/>
          </a:bodyPr>
          <a:lstStyle/>
          <a:p>
            <a:r>
              <a:rPr lang="en-US" sz="1400" dirty="0"/>
              <a:t>Sweep 1</a:t>
            </a:r>
          </a:p>
        </p:txBody>
      </p:sp>
      <p:sp>
        <p:nvSpPr>
          <p:cNvPr id="202" name="TextBox 201">
            <a:extLst>
              <a:ext uri="{FF2B5EF4-FFF2-40B4-BE49-F238E27FC236}">
                <a16:creationId xmlns:a16="http://schemas.microsoft.com/office/drawing/2014/main" id="{ED3545DD-8B27-40A7-9FD3-055F8F781B2C}"/>
              </a:ext>
            </a:extLst>
          </p:cNvPr>
          <p:cNvSpPr txBox="1"/>
          <p:nvPr/>
        </p:nvSpPr>
        <p:spPr>
          <a:xfrm>
            <a:off x="3824245" y="4513329"/>
            <a:ext cx="881973" cy="307777"/>
          </a:xfrm>
          <a:prstGeom prst="rect">
            <a:avLst/>
          </a:prstGeom>
          <a:noFill/>
        </p:spPr>
        <p:txBody>
          <a:bodyPr wrap="none" rtlCol="0">
            <a:spAutoFit/>
          </a:bodyPr>
          <a:lstStyle/>
          <a:p>
            <a:r>
              <a:rPr lang="en-US" sz="1400" dirty="0"/>
              <a:t>Sweep 2</a:t>
            </a:r>
          </a:p>
        </p:txBody>
      </p:sp>
      <p:cxnSp>
        <p:nvCxnSpPr>
          <p:cNvPr id="114" name="Straight Arrow Connector 113">
            <a:extLst>
              <a:ext uri="{FF2B5EF4-FFF2-40B4-BE49-F238E27FC236}">
                <a16:creationId xmlns:a16="http://schemas.microsoft.com/office/drawing/2014/main" id="{B9177409-015E-48F4-8A2F-7FEF85F6CD65}"/>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5E588872-01D3-4551-9D59-122BAB563D6F}"/>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itle 1">
            <a:extLst>
              <a:ext uri="{FF2B5EF4-FFF2-40B4-BE49-F238E27FC236}">
                <a16:creationId xmlns:a16="http://schemas.microsoft.com/office/drawing/2014/main" id="{D4D2C90E-3555-4BE5-B316-F0BD5A5841FF}"/>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Tree>
    <p:extLst>
      <p:ext uri="{BB962C8B-B14F-4D97-AF65-F5344CB8AC3E}">
        <p14:creationId xmlns:p14="http://schemas.microsoft.com/office/powerpoint/2010/main" val="249112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a:extLst>
              <a:ext uri="{FF2B5EF4-FFF2-40B4-BE49-F238E27FC236}">
                <a16:creationId xmlns:a16="http://schemas.microsoft.com/office/drawing/2014/main" id="{A576E828-B2EE-4A43-9FD5-01BCDE850766}"/>
              </a:ext>
            </a:extLst>
          </p:cNvPr>
          <p:cNvSpPr/>
          <p:nvPr/>
        </p:nvSpPr>
        <p:spPr>
          <a:xfrm>
            <a:off x="7498244" y="1549885"/>
            <a:ext cx="1065205"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90EEB18-6A26-41AA-9B2F-257A82C95097}"/>
              </a:ext>
            </a:extLst>
          </p:cNvPr>
          <p:cNvSpPr/>
          <p:nvPr/>
        </p:nvSpPr>
        <p:spPr>
          <a:xfrm>
            <a:off x="5521253"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43FF92E1-F547-4F24-B5C4-120BD6FBC452}"/>
              </a:ext>
            </a:extLst>
          </p:cNvPr>
          <p:cNvSpPr txBox="1"/>
          <p:nvPr/>
        </p:nvSpPr>
        <p:spPr>
          <a:xfrm>
            <a:off x="5895219" y="4513329"/>
            <a:ext cx="881973" cy="307777"/>
          </a:xfrm>
          <a:prstGeom prst="rect">
            <a:avLst/>
          </a:prstGeom>
          <a:noFill/>
        </p:spPr>
        <p:txBody>
          <a:bodyPr wrap="none" rtlCol="0">
            <a:spAutoFit/>
          </a:bodyPr>
          <a:lstStyle/>
          <a:p>
            <a:r>
              <a:rPr lang="en-US" sz="1400" dirty="0"/>
              <a:t>Sweep 3</a:t>
            </a:r>
          </a:p>
        </p:txBody>
      </p:sp>
      <p:sp>
        <p:nvSpPr>
          <p:cNvPr id="201" name="Rectangle 200">
            <a:extLst>
              <a:ext uri="{FF2B5EF4-FFF2-40B4-BE49-F238E27FC236}">
                <a16:creationId xmlns:a16="http://schemas.microsoft.com/office/drawing/2014/main" id="{D7AEFE86-A696-41AA-BFD5-007E85FE5CE3}"/>
              </a:ext>
            </a:extLst>
          </p:cNvPr>
          <p:cNvSpPr/>
          <p:nvPr/>
        </p:nvSpPr>
        <p:spPr>
          <a:xfrm>
            <a:off x="3450279"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BD37053-37F7-4AB2-8817-6EC911A6F0C6}"/>
              </a:ext>
            </a:extLst>
          </p:cNvPr>
          <p:cNvSpPr/>
          <p:nvPr/>
        </p:nvSpPr>
        <p:spPr>
          <a:xfrm>
            <a:off x="1481592"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17</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Isosceles Triangle 94">
            <a:extLst>
              <a:ext uri="{FF2B5EF4-FFF2-40B4-BE49-F238E27FC236}">
                <a16:creationId xmlns:a16="http://schemas.microsoft.com/office/drawing/2014/main" id="{CB18D06D-215D-406C-9A67-798A401EB870}"/>
              </a:ext>
            </a:extLst>
          </p:cNvPr>
          <p:cNvSpPr/>
          <p:nvPr/>
        </p:nvSpPr>
        <p:spPr>
          <a:xfrm>
            <a:off x="3540044" y="1605968"/>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D946EF0-C525-42D4-8E7B-2F0D675ED74D}"/>
              </a:ext>
            </a:extLst>
          </p:cNvPr>
          <p:cNvSpPr/>
          <p:nvPr/>
        </p:nvSpPr>
        <p:spPr>
          <a:xfrm>
            <a:off x="3540043"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85B6B9C-1BFE-41CB-95CE-E5E358515557}"/>
              </a:ext>
            </a:extLst>
          </p:cNvPr>
          <p:cNvSpPr/>
          <p:nvPr/>
        </p:nvSpPr>
        <p:spPr>
          <a:xfrm>
            <a:off x="3540044" y="2348380"/>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E552ABDA-39FE-4F7C-A2BB-0B836D7D77F3}"/>
              </a:ext>
            </a:extLst>
          </p:cNvPr>
          <p:cNvSpPr/>
          <p:nvPr/>
        </p:nvSpPr>
        <p:spPr>
          <a:xfrm rot="10800000">
            <a:off x="3540044" y="2716313"/>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E71555A-AA6D-4EB6-AF71-F4958372C47A}"/>
              </a:ext>
            </a:extLst>
          </p:cNvPr>
          <p:cNvSpPr/>
          <p:nvPr/>
        </p:nvSpPr>
        <p:spPr>
          <a:xfrm>
            <a:off x="3540044" y="308642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314EFFCA-0EE3-432F-A5FB-9C5C4B625509}"/>
              </a:ext>
            </a:extLst>
          </p:cNvPr>
          <p:cNvCxnSpPr>
            <a:cxnSpLocks/>
          </p:cNvCxnSpPr>
          <p:nvPr/>
        </p:nvCxnSpPr>
        <p:spPr>
          <a:xfrm>
            <a:off x="3609715" y="1725719"/>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01" name="Straight Arrow Connector 100">
            <a:extLst>
              <a:ext uri="{FF2B5EF4-FFF2-40B4-BE49-F238E27FC236}">
                <a16:creationId xmlns:a16="http://schemas.microsoft.com/office/drawing/2014/main" id="{B1849CDD-6006-401C-9297-B26D97037065}"/>
              </a:ext>
            </a:extLst>
          </p:cNvPr>
          <p:cNvCxnSpPr>
            <a:cxnSpLocks/>
          </p:cNvCxnSpPr>
          <p:nvPr/>
        </p:nvCxnSpPr>
        <p:spPr>
          <a:xfrm>
            <a:off x="3722925" y="2459949"/>
            <a:ext cx="0" cy="752752"/>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3" name="Straight Arrow Connector 102">
            <a:extLst>
              <a:ext uri="{FF2B5EF4-FFF2-40B4-BE49-F238E27FC236}">
                <a16:creationId xmlns:a16="http://schemas.microsoft.com/office/drawing/2014/main" id="{B8F83084-27B0-4ABB-A68C-F6F831F472D5}"/>
              </a:ext>
            </a:extLst>
          </p:cNvPr>
          <p:cNvCxnSpPr>
            <a:cxnSpLocks/>
          </p:cNvCxnSpPr>
          <p:nvPr/>
        </p:nvCxnSpPr>
        <p:spPr>
          <a:xfrm>
            <a:off x="3629320" y="284278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4" name="Rectangle 103">
            <a:extLst>
              <a:ext uri="{FF2B5EF4-FFF2-40B4-BE49-F238E27FC236}">
                <a16:creationId xmlns:a16="http://schemas.microsoft.com/office/drawing/2014/main" id="{502519B0-68CD-49B7-AB5C-BCFA5004CFFE}"/>
              </a:ext>
            </a:extLst>
          </p:cNvPr>
          <p:cNvSpPr/>
          <p:nvPr/>
        </p:nvSpPr>
        <p:spPr>
          <a:xfrm>
            <a:off x="4127876"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ED73CBE-B1F6-4111-93AA-BD949B8E6547}"/>
              </a:ext>
            </a:extLst>
          </p:cNvPr>
          <p:cNvSpPr/>
          <p:nvPr/>
        </p:nvSpPr>
        <p:spPr>
          <a:xfrm>
            <a:off x="4123522"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77E0F49-6264-4CB3-BA52-0E5B7E41F476}"/>
              </a:ext>
            </a:extLst>
          </p:cNvPr>
          <p:cNvSpPr/>
          <p:nvPr/>
        </p:nvSpPr>
        <p:spPr>
          <a:xfrm>
            <a:off x="4123522" y="2716513"/>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48F3E302-51D0-4769-868C-F682838772F5}"/>
              </a:ext>
            </a:extLst>
          </p:cNvPr>
          <p:cNvCxnSpPr>
            <a:cxnSpLocks/>
            <a:stCxn id="99" idx="3"/>
            <a:endCxn id="106" idx="1"/>
          </p:cNvCxnSpPr>
          <p:nvPr/>
        </p:nvCxnSpPr>
        <p:spPr>
          <a:xfrm flipV="1">
            <a:off x="3836136" y="2842787"/>
            <a:ext cx="287386" cy="369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FED617C8-BDD9-43DE-A3F9-DFD5E1557EBC}"/>
              </a:ext>
            </a:extLst>
          </p:cNvPr>
          <p:cNvCxnSpPr>
            <a:cxnSpLocks/>
            <a:stCxn id="98" idx="1"/>
            <a:endCxn id="106" idx="1"/>
          </p:cNvCxnSpPr>
          <p:nvPr/>
        </p:nvCxnSpPr>
        <p:spPr>
          <a:xfrm>
            <a:off x="3762113" y="2842587"/>
            <a:ext cx="361409" cy="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7511B4D2-131F-4857-B770-1455FF365CD7}"/>
              </a:ext>
            </a:extLst>
          </p:cNvPr>
          <p:cNvCxnSpPr>
            <a:cxnSpLocks/>
            <a:stCxn id="95" idx="5"/>
            <a:endCxn id="104" idx="1"/>
          </p:cNvCxnSpPr>
          <p:nvPr/>
        </p:nvCxnSpPr>
        <p:spPr>
          <a:xfrm>
            <a:off x="3762113" y="1732242"/>
            <a:ext cx="3657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FA109998-AB80-4429-958E-C8794866A539}"/>
              </a:ext>
            </a:extLst>
          </p:cNvPr>
          <p:cNvCxnSpPr>
            <a:cxnSpLocks/>
            <a:stCxn id="96" idx="3"/>
            <a:endCxn id="104" idx="1"/>
          </p:cNvCxnSpPr>
          <p:nvPr/>
        </p:nvCxnSpPr>
        <p:spPr>
          <a:xfrm flipV="1">
            <a:off x="3836135" y="1732242"/>
            <a:ext cx="291741" cy="372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8EB52E32-DF81-4A52-9E4C-1EDAF6C4C7EF}"/>
              </a:ext>
            </a:extLst>
          </p:cNvPr>
          <p:cNvCxnSpPr>
            <a:cxnSpLocks/>
            <a:stCxn id="97" idx="3"/>
            <a:endCxn id="105" idx="1"/>
          </p:cNvCxnSpPr>
          <p:nvPr/>
        </p:nvCxnSpPr>
        <p:spPr>
          <a:xfrm>
            <a:off x="3836136" y="2474654"/>
            <a:ext cx="2873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5" name="Rectangle 124">
            <a:extLst>
              <a:ext uri="{FF2B5EF4-FFF2-40B4-BE49-F238E27FC236}">
                <a16:creationId xmlns:a16="http://schemas.microsoft.com/office/drawing/2014/main" id="{C853F25C-A0E5-432E-A4F6-46CADF7E24E6}"/>
              </a:ext>
            </a:extLst>
          </p:cNvPr>
          <p:cNvSpPr/>
          <p:nvPr/>
        </p:nvSpPr>
        <p:spPr>
          <a:xfrm>
            <a:off x="4724401"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77F9EB7-B015-4FFC-A108-2F165EE96BBA}"/>
              </a:ext>
            </a:extLst>
          </p:cNvPr>
          <p:cNvSpPr/>
          <p:nvPr/>
        </p:nvSpPr>
        <p:spPr>
          <a:xfrm>
            <a:off x="4724401"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D03855CC-C8E8-497C-A398-96D9C4E0E424}"/>
              </a:ext>
            </a:extLst>
          </p:cNvPr>
          <p:cNvSpPr/>
          <p:nvPr/>
        </p:nvSpPr>
        <p:spPr>
          <a:xfrm>
            <a:off x="4724401" y="235263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78DE525F-DD1C-4C4A-9943-74050F7E173C}"/>
              </a:ext>
            </a:extLst>
          </p:cNvPr>
          <p:cNvCxnSpPr>
            <a:cxnSpLocks/>
            <a:stCxn id="104" idx="3"/>
            <a:endCxn id="125" idx="1"/>
          </p:cNvCxnSpPr>
          <p:nvPr/>
        </p:nvCxnSpPr>
        <p:spPr>
          <a:xfrm>
            <a:off x="4423968" y="1732242"/>
            <a:ext cx="3004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5639D869-9895-4258-9930-C2C48BE9B2E4}"/>
              </a:ext>
            </a:extLst>
          </p:cNvPr>
          <p:cNvCxnSpPr>
            <a:cxnSpLocks/>
            <a:stCxn id="105" idx="3"/>
            <a:endCxn id="127" idx="1"/>
          </p:cNvCxnSpPr>
          <p:nvPr/>
        </p:nvCxnSpPr>
        <p:spPr>
          <a:xfrm flipV="1">
            <a:off x="4419614" y="2104541"/>
            <a:ext cx="304787" cy="37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0D146A7-D19D-4A01-912C-75A7EDDDFDAC}"/>
              </a:ext>
            </a:extLst>
          </p:cNvPr>
          <p:cNvCxnSpPr>
            <a:cxnSpLocks/>
            <a:stCxn id="106" idx="3"/>
            <a:endCxn id="128" idx="1"/>
          </p:cNvCxnSpPr>
          <p:nvPr/>
        </p:nvCxnSpPr>
        <p:spPr>
          <a:xfrm flipV="1">
            <a:off x="4419614" y="2478911"/>
            <a:ext cx="304787" cy="363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8" name="Rectangle 137">
            <a:extLst>
              <a:ext uri="{FF2B5EF4-FFF2-40B4-BE49-F238E27FC236}">
                <a16:creationId xmlns:a16="http://schemas.microsoft.com/office/drawing/2014/main" id="{BFBEE570-0F92-447B-BBA4-67AE83302423}"/>
              </a:ext>
            </a:extLst>
          </p:cNvPr>
          <p:cNvSpPr/>
          <p:nvPr/>
        </p:nvSpPr>
        <p:spPr>
          <a:xfrm>
            <a:off x="5599632" y="16059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A8D9243-D15E-4670-A773-4577F6043E44}"/>
              </a:ext>
            </a:extLst>
          </p:cNvPr>
          <p:cNvSpPr/>
          <p:nvPr/>
        </p:nvSpPr>
        <p:spPr>
          <a:xfrm>
            <a:off x="5599632"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B485801-3285-4E18-8127-1CC2584641C2}"/>
              </a:ext>
            </a:extLst>
          </p:cNvPr>
          <p:cNvSpPr/>
          <p:nvPr/>
        </p:nvSpPr>
        <p:spPr>
          <a:xfrm>
            <a:off x="5599632" y="2346104"/>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CB666A35-EB67-47B1-85C2-182699745C89}"/>
              </a:ext>
            </a:extLst>
          </p:cNvPr>
          <p:cNvCxnSpPr>
            <a:cxnSpLocks/>
          </p:cNvCxnSpPr>
          <p:nvPr/>
        </p:nvCxnSpPr>
        <p:spPr>
          <a:xfrm>
            <a:off x="5673653" y="1725718"/>
            <a:ext cx="0" cy="748936"/>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3" name="Straight Arrow Connector 142">
            <a:extLst>
              <a:ext uri="{FF2B5EF4-FFF2-40B4-BE49-F238E27FC236}">
                <a16:creationId xmlns:a16="http://schemas.microsoft.com/office/drawing/2014/main" id="{C50212C3-0708-44A7-82C3-8C09DC6B91F4}"/>
              </a:ext>
            </a:extLst>
          </p:cNvPr>
          <p:cNvCxnSpPr>
            <a:cxnSpLocks/>
          </p:cNvCxnSpPr>
          <p:nvPr/>
        </p:nvCxnSpPr>
        <p:spPr>
          <a:xfrm>
            <a:off x="5795577" y="2089834"/>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4" name="Rectangle 143">
            <a:extLst>
              <a:ext uri="{FF2B5EF4-FFF2-40B4-BE49-F238E27FC236}">
                <a16:creationId xmlns:a16="http://schemas.microsoft.com/office/drawing/2014/main" id="{74B08BDF-5F1F-48CA-B9E3-3D9EF46D550A}"/>
              </a:ext>
            </a:extLst>
          </p:cNvPr>
          <p:cNvSpPr/>
          <p:nvPr/>
        </p:nvSpPr>
        <p:spPr>
          <a:xfrm>
            <a:off x="6196157"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AB4E9A8-7BE5-4176-9B97-8456A057F779}"/>
              </a:ext>
            </a:extLst>
          </p:cNvPr>
          <p:cNvSpPr/>
          <p:nvPr/>
        </p:nvSpPr>
        <p:spPr>
          <a:xfrm>
            <a:off x="6196157" y="19784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FD27C06F-7F2A-42FD-8D8B-448DCF507EC6}"/>
              </a:ext>
            </a:extLst>
          </p:cNvPr>
          <p:cNvCxnSpPr>
            <a:cxnSpLocks/>
            <a:stCxn id="138" idx="3"/>
            <a:endCxn id="144" idx="1"/>
          </p:cNvCxnSpPr>
          <p:nvPr/>
        </p:nvCxnSpPr>
        <p:spPr>
          <a:xfrm>
            <a:off x="5895724" y="1732241"/>
            <a:ext cx="30043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2F0F7262-0BB0-472D-B056-1E48B73D038C}"/>
              </a:ext>
            </a:extLst>
          </p:cNvPr>
          <p:cNvCxnSpPr>
            <a:cxnSpLocks/>
            <a:stCxn id="139" idx="3"/>
            <a:endCxn id="145" idx="1"/>
          </p:cNvCxnSpPr>
          <p:nvPr/>
        </p:nvCxnSpPr>
        <p:spPr>
          <a:xfrm>
            <a:off x="5895724" y="2104541"/>
            <a:ext cx="300433" cy="2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6D9AE17E-D7A7-49C3-AD77-16C67BE14371}"/>
              </a:ext>
            </a:extLst>
          </p:cNvPr>
          <p:cNvCxnSpPr>
            <a:cxnSpLocks/>
            <a:stCxn id="140" idx="3"/>
            <a:endCxn id="144" idx="1"/>
          </p:cNvCxnSpPr>
          <p:nvPr/>
        </p:nvCxnSpPr>
        <p:spPr>
          <a:xfrm flipV="1">
            <a:off x="5895724" y="1732242"/>
            <a:ext cx="300433" cy="740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5" name="Rectangle 154">
            <a:extLst>
              <a:ext uri="{FF2B5EF4-FFF2-40B4-BE49-F238E27FC236}">
                <a16:creationId xmlns:a16="http://schemas.microsoft.com/office/drawing/2014/main" id="{4FA85CB5-5694-4F4B-9874-5B4A83858B22}"/>
              </a:ext>
            </a:extLst>
          </p:cNvPr>
          <p:cNvSpPr/>
          <p:nvPr/>
        </p:nvSpPr>
        <p:spPr>
          <a:xfrm>
            <a:off x="6783989" y="16081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37015CB-9288-4560-B606-1A80FABA6C05}"/>
              </a:ext>
            </a:extLst>
          </p:cNvPr>
          <p:cNvSpPr/>
          <p:nvPr/>
        </p:nvSpPr>
        <p:spPr>
          <a:xfrm>
            <a:off x="6783989" y="198067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7" name="Straight Arrow Connector 156">
            <a:extLst>
              <a:ext uri="{FF2B5EF4-FFF2-40B4-BE49-F238E27FC236}">
                <a16:creationId xmlns:a16="http://schemas.microsoft.com/office/drawing/2014/main" id="{59EDC427-2F17-474D-9584-8A8A55519F00}"/>
              </a:ext>
            </a:extLst>
          </p:cNvPr>
          <p:cNvCxnSpPr>
            <a:cxnSpLocks/>
            <a:stCxn id="144" idx="3"/>
            <a:endCxn id="155" idx="1"/>
          </p:cNvCxnSpPr>
          <p:nvPr/>
        </p:nvCxnSpPr>
        <p:spPr>
          <a:xfrm>
            <a:off x="6492249" y="1732242"/>
            <a:ext cx="291740" cy="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a:extLst>
              <a:ext uri="{FF2B5EF4-FFF2-40B4-BE49-F238E27FC236}">
                <a16:creationId xmlns:a16="http://schemas.microsoft.com/office/drawing/2014/main" id="{C96A0274-CE4D-4DB2-8596-E8C9E41B8774}"/>
              </a:ext>
            </a:extLst>
          </p:cNvPr>
          <p:cNvCxnSpPr>
            <a:cxnSpLocks/>
            <a:stCxn id="145" idx="3"/>
            <a:endCxn id="156" idx="1"/>
          </p:cNvCxnSpPr>
          <p:nvPr/>
        </p:nvCxnSpPr>
        <p:spPr>
          <a:xfrm>
            <a:off x="6492249" y="2104756"/>
            <a:ext cx="291740" cy="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3" name="Rectangle 162">
            <a:extLst>
              <a:ext uri="{FF2B5EF4-FFF2-40B4-BE49-F238E27FC236}">
                <a16:creationId xmlns:a16="http://schemas.microsoft.com/office/drawing/2014/main" id="{3EB87EF8-F618-4E7E-87F6-A6549F9797B1}"/>
              </a:ext>
            </a:extLst>
          </p:cNvPr>
          <p:cNvSpPr/>
          <p:nvPr/>
        </p:nvSpPr>
        <p:spPr>
          <a:xfrm>
            <a:off x="7593888" y="1610861"/>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1BACBC1-2092-482C-8E60-7112CF48D32A}"/>
              </a:ext>
            </a:extLst>
          </p:cNvPr>
          <p:cNvSpPr/>
          <p:nvPr/>
        </p:nvSpPr>
        <p:spPr>
          <a:xfrm>
            <a:off x="7593888" y="1983161"/>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5" name="Straight Arrow Connector 164">
            <a:extLst>
              <a:ext uri="{FF2B5EF4-FFF2-40B4-BE49-F238E27FC236}">
                <a16:creationId xmlns:a16="http://schemas.microsoft.com/office/drawing/2014/main" id="{2BBF1465-87C1-44FE-A5AD-D6161DBB9865}"/>
              </a:ext>
            </a:extLst>
          </p:cNvPr>
          <p:cNvCxnSpPr>
            <a:cxnSpLocks/>
          </p:cNvCxnSpPr>
          <p:nvPr/>
        </p:nvCxnSpPr>
        <p:spPr>
          <a:xfrm>
            <a:off x="7737580" y="1732242"/>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66" name="Rectangle 165">
            <a:extLst>
              <a:ext uri="{FF2B5EF4-FFF2-40B4-BE49-F238E27FC236}">
                <a16:creationId xmlns:a16="http://schemas.microsoft.com/office/drawing/2014/main" id="{E3824704-9534-4683-BC49-A2E93E4A299E}"/>
              </a:ext>
            </a:extLst>
          </p:cNvPr>
          <p:cNvSpPr/>
          <p:nvPr/>
        </p:nvSpPr>
        <p:spPr>
          <a:xfrm>
            <a:off x="8177366" y="1613064"/>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67" name="Straight Arrow Connector 166">
            <a:extLst>
              <a:ext uri="{FF2B5EF4-FFF2-40B4-BE49-F238E27FC236}">
                <a16:creationId xmlns:a16="http://schemas.microsoft.com/office/drawing/2014/main" id="{8A2ADCFB-B0F2-47EE-9D3E-6F57F14EFF4B}"/>
              </a:ext>
            </a:extLst>
          </p:cNvPr>
          <p:cNvCxnSpPr>
            <a:cxnSpLocks/>
            <a:stCxn id="163" idx="3"/>
            <a:endCxn id="166" idx="1"/>
          </p:cNvCxnSpPr>
          <p:nvPr/>
        </p:nvCxnSpPr>
        <p:spPr>
          <a:xfrm>
            <a:off x="7889980" y="1737135"/>
            <a:ext cx="287386" cy="22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B303D8A1-0511-4794-8F6B-F8E56CB90CC0}"/>
              </a:ext>
            </a:extLst>
          </p:cNvPr>
          <p:cNvCxnSpPr>
            <a:cxnSpLocks/>
            <a:stCxn id="164" idx="3"/>
            <a:endCxn id="166" idx="1"/>
          </p:cNvCxnSpPr>
          <p:nvPr/>
        </p:nvCxnSpPr>
        <p:spPr>
          <a:xfrm flipV="1">
            <a:off x="7889980" y="1739338"/>
            <a:ext cx="287386" cy="370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85" name="TextBox 184">
            <a:extLst>
              <a:ext uri="{FF2B5EF4-FFF2-40B4-BE49-F238E27FC236}">
                <a16:creationId xmlns:a16="http://schemas.microsoft.com/office/drawing/2014/main" id="{9230DD7A-99E1-4699-B1A8-A8D8063625EA}"/>
              </a:ext>
            </a:extLst>
          </p:cNvPr>
          <p:cNvSpPr txBox="1"/>
          <p:nvPr/>
        </p:nvSpPr>
        <p:spPr>
          <a:xfrm rot="-1800000">
            <a:off x="3468566" y="1130602"/>
            <a:ext cx="1031051" cy="307777"/>
          </a:xfrm>
          <a:prstGeom prst="rect">
            <a:avLst/>
          </a:prstGeom>
          <a:noFill/>
        </p:spPr>
        <p:txBody>
          <a:bodyPr wrap="none" rtlCol="0">
            <a:spAutoFit/>
          </a:bodyPr>
          <a:lstStyle/>
          <a:p>
            <a:r>
              <a:rPr lang="en-US" sz="1400" dirty="0"/>
              <a:t>NN search</a:t>
            </a:r>
          </a:p>
        </p:txBody>
      </p:sp>
      <p:sp>
        <p:nvSpPr>
          <p:cNvPr id="186" name="TextBox 185">
            <a:extLst>
              <a:ext uri="{FF2B5EF4-FFF2-40B4-BE49-F238E27FC236}">
                <a16:creationId xmlns:a16="http://schemas.microsoft.com/office/drawing/2014/main" id="{D6D33345-9F1A-4F39-AC18-3F62C1F05FE5}"/>
              </a:ext>
            </a:extLst>
          </p:cNvPr>
          <p:cNvSpPr txBox="1"/>
          <p:nvPr/>
        </p:nvSpPr>
        <p:spPr>
          <a:xfrm rot="-1800000">
            <a:off x="4083089" y="1199039"/>
            <a:ext cx="691215" cy="307777"/>
          </a:xfrm>
          <a:prstGeom prst="rect">
            <a:avLst/>
          </a:prstGeom>
          <a:noFill/>
        </p:spPr>
        <p:txBody>
          <a:bodyPr wrap="none" rtlCol="0">
            <a:spAutoFit/>
          </a:bodyPr>
          <a:lstStyle/>
          <a:p>
            <a:r>
              <a:rPr lang="en-US" sz="1400" dirty="0"/>
              <a:t>Merge</a:t>
            </a:r>
          </a:p>
        </p:txBody>
      </p:sp>
      <p:sp>
        <p:nvSpPr>
          <p:cNvPr id="187" name="TextBox 186">
            <a:extLst>
              <a:ext uri="{FF2B5EF4-FFF2-40B4-BE49-F238E27FC236}">
                <a16:creationId xmlns:a16="http://schemas.microsoft.com/office/drawing/2014/main" id="{9867758F-76A6-421B-97AE-93CB616C5F4D}"/>
              </a:ext>
            </a:extLst>
          </p:cNvPr>
          <p:cNvSpPr txBox="1"/>
          <p:nvPr/>
        </p:nvSpPr>
        <p:spPr>
          <a:xfrm rot="-1800000">
            <a:off x="4643912" y="1145261"/>
            <a:ext cx="901209" cy="307777"/>
          </a:xfrm>
          <a:prstGeom prst="rect">
            <a:avLst/>
          </a:prstGeom>
          <a:noFill/>
        </p:spPr>
        <p:txBody>
          <a:bodyPr wrap="none" rtlCol="0">
            <a:spAutoFit/>
          </a:bodyPr>
          <a:lstStyle/>
          <a:p>
            <a:r>
              <a:rPr lang="en-US" sz="1400" dirty="0"/>
              <a:t>Compact</a:t>
            </a:r>
          </a:p>
        </p:txBody>
      </p:sp>
      <p:sp>
        <p:nvSpPr>
          <p:cNvPr id="188" name="TextBox 187">
            <a:extLst>
              <a:ext uri="{FF2B5EF4-FFF2-40B4-BE49-F238E27FC236}">
                <a16:creationId xmlns:a16="http://schemas.microsoft.com/office/drawing/2014/main" id="{31EDE2B6-E6C0-4C9E-B16C-C244A60F8406}"/>
              </a:ext>
            </a:extLst>
          </p:cNvPr>
          <p:cNvSpPr txBox="1"/>
          <p:nvPr/>
        </p:nvSpPr>
        <p:spPr>
          <a:xfrm rot="-1800000">
            <a:off x="5538028" y="1101413"/>
            <a:ext cx="1031051" cy="307777"/>
          </a:xfrm>
          <a:prstGeom prst="rect">
            <a:avLst/>
          </a:prstGeom>
          <a:noFill/>
        </p:spPr>
        <p:txBody>
          <a:bodyPr wrap="none" rtlCol="0">
            <a:spAutoFit/>
          </a:bodyPr>
          <a:lstStyle/>
          <a:p>
            <a:r>
              <a:rPr lang="en-US" sz="1400" dirty="0"/>
              <a:t>NN search</a:t>
            </a:r>
          </a:p>
        </p:txBody>
      </p:sp>
      <p:sp>
        <p:nvSpPr>
          <p:cNvPr id="189" name="TextBox 188">
            <a:extLst>
              <a:ext uri="{FF2B5EF4-FFF2-40B4-BE49-F238E27FC236}">
                <a16:creationId xmlns:a16="http://schemas.microsoft.com/office/drawing/2014/main" id="{10AD62C2-22BE-4EDC-B6DD-79C9E5C7315A}"/>
              </a:ext>
            </a:extLst>
          </p:cNvPr>
          <p:cNvSpPr txBox="1"/>
          <p:nvPr/>
        </p:nvSpPr>
        <p:spPr>
          <a:xfrm rot="-1800000">
            <a:off x="6152551" y="1169850"/>
            <a:ext cx="691215" cy="307777"/>
          </a:xfrm>
          <a:prstGeom prst="rect">
            <a:avLst/>
          </a:prstGeom>
          <a:noFill/>
        </p:spPr>
        <p:txBody>
          <a:bodyPr wrap="none" rtlCol="0">
            <a:spAutoFit/>
          </a:bodyPr>
          <a:lstStyle/>
          <a:p>
            <a:r>
              <a:rPr lang="en-US" sz="1400" dirty="0"/>
              <a:t>Merge</a:t>
            </a:r>
          </a:p>
        </p:txBody>
      </p:sp>
      <p:sp>
        <p:nvSpPr>
          <p:cNvPr id="190" name="TextBox 189">
            <a:extLst>
              <a:ext uri="{FF2B5EF4-FFF2-40B4-BE49-F238E27FC236}">
                <a16:creationId xmlns:a16="http://schemas.microsoft.com/office/drawing/2014/main" id="{E497240C-0611-4D72-975C-D5995BAAD97F}"/>
              </a:ext>
            </a:extLst>
          </p:cNvPr>
          <p:cNvSpPr txBox="1"/>
          <p:nvPr/>
        </p:nvSpPr>
        <p:spPr>
          <a:xfrm rot="-1800000">
            <a:off x="6713374" y="1116072"/>
            <a:ext cx="901209" cy="307777"/>
          </a:xfrm>
          <a:prstGeom prst="rect">
            <a:avLst/>
          </a:prstGeom>
          <a:noFill/>
        </p:spPr>
        <p:txBody>
          <a:bodyPr wrap="none" rtlCol="0">
            <a:spAutoFit/>
          </a:bodyPr>
          <a:lstStyle/>
          <a:p>
            <a:r>
              <a:rPr lang="en-US" sz="1400" dirty="0"/>
              <a:t>Compact</a:t>
            </a:r>
          </a:p>
        </p:txBody>
      </p:sp>
      <p:sp>
        <p:nvSpPr>
          <p:cNvPr id="191" name="TextBox 190">
            <a:extLst>
              <a:ext uri="{FF2B5EF4-FFF2-40B4-BE49-F238E27FC236}">
                <a16:creationId xmlns:a16="http://schemas.microsoft.com/office/drawing/2014/main" id="{94678BE2-A759-424F-9EBF-CCCF80B15A90}"/>
              </a:ext>
            </a:extLst>
          </p:cNvPr>
          <p:cNvSpPr txBox="1"/>
          <p:nvPr/>
        </p:nvSpPr>
        <p:spPr>
          <a:xfrm rot="-1800000">
            <a:off x="7509339" y="1085942"/>
            <a:ext cx="1031051" cy="307777"/>
          </a:xfrm>
          <a:prstGeom prst="rect">
            <a:avLst/>
          </a:prstGeom>
          <a:noFill/>
        </p:spPr>
        <p:txBody>
          <a:bodyPr wrap="none" rtlCol="0">
            <a:spAutoFit/>
          </a:bodyPr>
          <a:lstStyle/>
          <a:p>
            <a:r>
              <a:rPr lang="en-US" sz="1400" dirty="0"/>
              <a:t>NN search</a:t>
            </a:r>
          </a:p>
        </p:txBody>
      </p:sp>
      <p:sp>
        <p:nvSpPr>
          <p:cNvPr id="192" name="TextBox 191">
            <a:extLst>
              <a:ext uri="{FF2B5EF4-FFF2-40B4-BE49-F238E27FC236}">
                <a16:creationId xmlns:a16="http://schemas.microsoft.com/office/drawing/2014/main" id="{7392CECB-393F-4493-9BC6-F6AE9633A488}"/>
              </a:ext>
            </a:extLst>
          </p:cNvPr>
          <p:cNvSpPr txBox="1"/>
          <p:nvPr/>
        </p:nvSpPr>
        <p:spPr>
          <a:xfrm rot="-1800000">
            <a:off x="8123862" y="1154379"/>
            <a:ext cx="691215" cy="307777"/>
          </a:xfrm>
          <a:prstGeom prst="rect">
            <a:avLst/>
          </a:prstGeom>
          <a:noFill/>
        </p:spPr>
        <p:txBody>
          <a:bodyPr wrap="none" rtlCol="0">
            <a:spAutoFit/>
          </a:bodyPr>
          <a:lstStyle/>
          <a:p>
            <a:r>
              <a:rPr lang="en-US" sz="1400" dirty="0"/>
              <a:t>Merge</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Arrow: Right 195">
            <a:extLst>
              <a:ext uri="{FF2B5EF4-FFF2-40B4-BE49-F238E27FC236}">
                <a16:creationId xmlns:a16="http://schemas.microsoft.com/office/drawing/2014/main" id="{0AB5D8F1-688F-4527-BA11-09F8749CB5EA}"/>
              </a:ext>
            </a:extLst>
          </p:cNvPr>
          <p:cNvSpPr/>
          <p:nvPr/>
        </p:nvSpPr>
        <p:spPr>
          <a:xfrm>
            <a:off x="3123739" y="2287320"/>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Arrow: Right 196">
            <a:extLst>
              <a:ext uri="{FF2B5EF4-FFF2-40B4-BE49-F238E27FC236}">
                <a16:creationId xmlns:a16="http://schemas.microsoft.com/office/drawing/2014/main" id="{C04A97CC-44EA-4D38-8D32-63CF8FE363C8}"/>
              </a:ext>
            </a:extLst>
          </p:cNvPr>
          <p:cNvSpPr/>
          <p:nvPr/>
        </p:nvSpPr>
        <p:spPr>
          <a:xfrm>
            <a:off x="5147890" y="1904776"/>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Arrow: Right 197">
            <a:extLst>
              <a:ext uri="{FF2B5EF4-FFF2-40B4-BE49-F238E27FC236}">
                <a16:creationId xmlns:a16="http://schemas.microsoft.com/office/drawing/2014/main" id="{E8F20E96-17C5-4ED3-86CB-D64A26CDA92E}"/>
              </a:ext>
            </a:extLst>
          </p:cNvPr>
          <p:cNvSpPr/>
          <p:nvPr/>
        </p:nvSpPr>
        <p:spPr>
          <a:xfrm>
            <a:off x="7177666" y="1731932"/>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C61C1216-C6AB-4AA9-B502-DD42E63A700D}"/>
              </a:ext>
            </a:extLst>
          </p:cNvPr>
          <p:cNvSpPr txBox="1"/>
          <p:nvPr/>
        </p:nvSpPr>
        <p:spPr>
          <a:xfrm>
            <a:off x="1890268" y="4521200"/>
            <a:ext cx="881973" cy="307777"/>
          </a:xfrm>
          <a:prstGeom prst="rect">
            <a:avLst/>
          </a:prstGeom>
          <a:noFill/>
        </p:spPr>
        <p:txBody>
          <a:bodyPr wrap="none" rtlCol="0">
            <a:spAutoFit/>
          </a:bodyPr>
          <a:lstStyle/>
          <a:p>
            <a:r>
              <a:rPr lang="en-US" sz="1400" dirty="0"/>
              <a:t>Sweep 1</a:t>
            </a:r>
          </a:p>
        </p:txBody>
      </p:sp>
      <p:sp>
        <p:nvSpPr>
          <p:cNvPr id="202" name="TextBox 201">
            <a:extLst>
              <a:ext uri="{FF2B5EF4-FFF2-40B4-BE49-F238E27FC236}">
                <a16:creationId xmlns:a16="http://schemas.microsoft.com/office/drawing/2014/main" id="{ED3545DD-8B27-40A7-9FD3-055F8F781B2C}"/>
              </a:ext>
            </a:extLst>
          </p:cNvPr>
          <p:cNvSpPr txBox="1"/>
          <p:nvPr/>
        </p:nvSpPr>
        <p:spPr>
          <a:xfrm>
            <a:off x="3824245" y="4513329"/>
            <a:ext cx="881973" cy="307777"/>
          </a:xfrm>
          <a:prstGeom prst="rect">
            <a:avLst/>
          </a:prstGeom>
          <a:noFill/>
        </p:spPr>
        <p:txBody>
          <a:bodyPr wrap="none" rtlCol="0">
            <a:spAutoFit/>
          </a:bodyPr>
          <a:lstStyle/>
          <a:p>
            <a:r>
              <a:rPr lang="en-US" sz="1400" dirty="0"/>
              <a:t>Sweep 2</a:t>
            </a:r>
          </a:p>
        </p:txBody>
      </p:sp>
      <p:sp>
        <p:nvSpPr>
          <p:cNvPr id="206" name="TextBox 205">
            <a:extLst>
              <a:ext uri="{FF2B5EF4-FFF2-40B4-BE49-F238E27FC236}">
                <a16:creationId xmlns:a16="http://schemas.microsoft.com/office/drawing/2014/main" id="{0DED4D99-EAE5-4495-963B-75E637117F83}"/>
              </a:ext>
            </a:extLst>
          </p:cNvPr>
          <p:cNvSpPr txBox="1"/>
          <p:nvPr/>
        </p:nvSpPr>
        <p:spPr>
          <a:xfrm>
            <a:off x="7592225" y="4513329"/>
            <a:ext cx="881973" cy="307777"/>
          </a:xfrm>
          <a:prstGeom prst="rect">
            <a:avLst/>
          </a:prstGeom>
          <a:noFill/>
        </p:spPr>
        <p:txBody>
          <a:bodyPr wrap="square" rtlCol="0">
            <a:spAutoFit/>
          </a:bodyPr>
          <a:lstStyle/>
          <a:p>
            <a:r>
              <a:rPr lang="en-US" sz="1400" dirty="0"/>
              <a:t>Sweep 4</a:t>
            </a:r>
          </a:p>
        </p:txBody>
      </p:sp>
      <p:cxnSp>
        <p:nvCxnSpPr>
          <p:cNvPr id="207" name="Straight Arrow Connector 206">
            <a:extLst>
              <a:ext uri="{FF2B5EF4-FFF2-40B4-BE49-F238E27FC236}">
                <a16:creationId xmlns:a16="http://schemas.microsoft.com/office/drawing/2014/main" id="{2E8EC2A3-F549-4251-9C7A-95BA0227693A}"/>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a:extLst>
              <a:ext uri="{FF2B5EF4-FFF2-40B4-BE49-F238E27FC236}">
                <a16:creationId xmlns:a16="http://schemas.microsoft.com/office/drawing/2014/main" id="{4FD8932F-E937-4449-B3EE-E7A83438B86F}"/>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8" name="Title 1">
            <a:extLst>
              <a:ext uri="{FF2B5EF4-FFF2-40B4-BE49-F238E27FC236}">
                <a16:creationId xmlns:a16="http://schemas.microsoft.com/office/drawing/2014/main" id="{7D84EBC5-5737-4D3C-B578-BF9AB1EBD953}"/>
              </a:ext>
            </a:extLst>
          </p:cNvPr>
          <p:cNvSpPr>
            <a:spLocks noGrp="1"/>
          </p:cNvSpPr>
          <p:nvPr>
            <p:ph type="title"/>
          </p:nvPr>
        </p:nvSpPr>
        <p:spPr>
          <a:xfrm>
            <a:off x="620713" y="342900"/>
            <a:ext cx="8229600" cy="857250"/>
          </a:xfrm>
        </p:spPr>
        <p:txBody>
          <a:bodyPr>
            <a:normAutofit fontScale="90000"/>
          </a:bodyPr>
          <a:lstStyle/>
          <a:p>
            <a:r>
              <a:rPr lang="en-US" dirty="0"/>
              <a:t>PLOC algorithm </a:t>
            </a:r>
            <a:r>
              <a:rPr lang="en-US" sz="2200" dirty="0"/>
              <a:t>(Meister and Bittner 2018)</a:t>
            </a:r>
            <a:endParaRPr lang="en-US" dirty="0"/>
          </a:p>
        </p:txBody>
      </p:sp>
    </p:spTree>
    <p:extLst>
      <p:ext uri="{BB962C8B-B14F-4D97-AF65-F5344CB8AC3E}">
        <p14:creationId xmlns:p14="http://schemas.microsoft.com/office/powerpoint/2010/main" val="403729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18</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DF10655-1422-4018-AA95-FAE9F0E9852A}"/>
              </a:ext>
            </a:extLst>
          </p:cNvPr>
          <p:cNvSpPr/>
          <p:nvPr/>
        </p:nvSpPr>
        <p:spPr>
          <a:xfrm>
            <a:off x="2249576" y="412669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Isosceles Triangle 62">
            <a:extLst>
              <a:ext uri="{FF2B5EF4-FFF2-40B4-BE49-F238E27FC236}">
                <a16:creationId xmlns:a16="http://schemas.microsoft.com/office/drawing/2014/main" id="{26A48EB8-ED00-4888-8E80-83533533EC6D}"/>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D739E8F6-AE51-4079-BCF8-FAAEA8BE85D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06584A55-270D-41DC-A2ED-99E64810B8F6}"/>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D3463D0-DE0C-44F2-BCB4-D7D0056DF64D}"/>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6C343230-22B4-47F3-9B55-BB86D98EAFE0}"/>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D9EF616-728F-4997-BA02-12DC40137248}"/>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BF4FACFA-660C-40F7-A732-B2C22EED3D65}"/>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F3B4EC-B5C9-474A-8C6D-67738E2E8459}"/>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7" name="Connector: Elbow 76">
            <a:extLst>
              <a:ext uri="{FF2B5EF4-FFF2-40B4-BE49-F238E27FC236}">
                <a16:creationId xmlns:a16="http://schemas.microsoft.com/office/drawing/2014/main" id="{D2E0776E-0176-4C97-AC9F-C69AF6E7BF9F}"/>
              </a:ext>
            </a:extLst>
          </p:cNvPr>
          <p:cNvCxnSpPr>
            <a:cxnSpLocks/>
            <a:stCxn id="63" idx="5"/>
            <a:endCxn id="17" idx="1"/>
          </p:cNvCxnSpPr>
          <p:nvPr/>
        </p:nvCxnSpPr>
        <p:spPr>
          <a:xfrm>
            <a:off x="962297" y="1732241"/>
            <a:ext cx="1361302" cy="252072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14C69FDE-A660-4FC6-8643-D4938DCDC697}"/>
              </a:ext>
            </a:extLst>
          </p:cNvPr>
          <p:cNvSpPr/>
          <p:nvPr/>
        </p:nvSpPr>
        <p:spPr>
          <a:xfrm>
            <a:off x="2249576" y="301547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D941803-B179-43B8-9795-B75BC86DB962}"/>
              </a:ext>
            </a:extLst>
          </p:cNvPr>
          <p:cNvSpPr/>
          <p:nvPr/>
        </p:nvSpPr>
        <p:spPr>
          <a:xfrm>
            <a:off x="2249576" y="2668011"/>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435281-FD01-44FA-A41A-A772361F824A}"/>
              </a:ext>
            </a:extLst>
          </p:cNvPr>
          <p:cNvSpPr/>
          <p:nvPr/>
        </p:nvSpPr>
        <p:spPr>
          <a:xfrm>
            <a:off x="2249576" y="341843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289F818-DEC5-4478-AA25-BFD2778E928F}"/>
              </a:ext>
            </a:extLst>
          </p:cNvPr>
          <p:cNvSpPr/>
          <p:nvPr/>
        </p:nvSpPr>
        <p:spPr>
          <a:xfrm>
            <a:off x="2254638" y="3757451"/>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28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19</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DF10655-1422-4018-AA95-FAE9F0E9852A}"/>
              </a:ext>
            </a:extLst>
          </p:cNvPr>
          <p:cNvSpPr/>
          <p:nvPr/>
        </p:nvSpPr>
        <p:spPr>
          <a:xfrm>
            <a:off x="2236542" y="375197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862965B-78CF-4ABA-A9D9-4C36BB4BE46C}"/>
              </a:ext>
            </a:extLst>
          </p:cNvPr>
          <p:cNvSpPr/>
          <p:nvPr/>
        </p:nvSpPr>
        <p:spPr>
          <a:xfrm rot="10800000">
            <a:off x="2236542" y="412208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Isosceles Triangle 62">
            <a:extLst>
              <a:ext uri="{FF2B5EF4-FFF2-40B4-BE49-F238E27FC236}">
                <a16:creationId xmlns:a16="http://schemas.microsoft.com/office/drawing/2014/main" id="{26A48EB8-ED00-4888-8E80-83533533EC6D}"/>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D739E8F6-AE51-4079-BCF8-FAAEA8BE85D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06584A55-270D-41DC-A2ED-99E64810B8F6}"/>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D3463D0-DE0C-44F2-BCB4-D7D0056DF64D}"/>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6C343230-22B4-47F3-9B55-BB86D98EAFE0}"/>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D9EF616-728F-4997-BA02-12DC40137248}"/>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BF4FACFA-660C-40F7-A732-B2C22EED3D65}"/>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F3B4EC-B5C9-474A-8C6D-67738E2E8459}"/>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7" name="Connector: Elbow 76">
            <a:extLst>
              <a:ext uri="{FF2B5EF4-FFF2-40B4-BE49-F238E27FC236}">
                <a16:creationId xmlns:a16="http://schemas.microsoft.com/office/drawing/2014/main" id="{D2E0776E-0176-4C97-AC9F-C69AF6E7BF9F}"/>
              </a:ext>
            </a:extLst>
          </p:cNvPr>
          <p:cNvCxnSpPr>
            <a:cxnSpLocks/>
            <a:stCxn id="64" idx="1"/>
            <a:endCxn id="18" idx="5"/>
          </p:cNvCxnSpPr>
          <p:nvPr/>
        </p:nvCxnSpPr>
        <p:spPr>
          <a:xfrm>
            <a:off x="962297" y="2102356"/>
            <a:ext cx="1348268" cy="214600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14C69FDE-A660-4FC6-8643-D4938DCDC697}"/>
              </a:ext>
            </a:extLst>
          </p:cNvPr>
          <p:cNvSpPr/>
          <p:nvPr/>
        </p:nvSpPr>
        <p:spPr>
          <a:xfrm>
            <a:off x="2249576" y="301547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D941803-B179-43B8-9795-B75BC86DB962}"/>
              </a:ext>
            </a:extLst>
          </p:cNvPr>
          <p:cNvSpPr/>
          <p:nvPr/>
        </p:nvSpPr>
        <p:spPr>
          <a:xfrm>
            <a:off x="2249576" y="2668011"/>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435281-FD01-44FA-A41A-A772361F824A}"/>
              </a:ext>
            </a:extLst>
          </p:cNvPr>
          <p:cNvSpPr/>
          <p:nvPr/>
        </p:nvSpPr>
        <p:spPr>
          <a:xfrm>
            <a:off x="2249576" y="341843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09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5"/>
          <p:cNvSpPr>
            <a:spLocks noGrp="1"/>
          </p:cNvSpPr>
          <p:nvPr>
            <p:ph type="ctrTitle"/>
          </p:nvPr>
        </p:nvSpPr>
        <p:spPr>
          <a:xfrm>
            <a:off x="685800" y="941388"/>
            <a:ext cx="7772400" cy="1382712"/>
          </a:xfrm>
        </p:spPr>
        <p:txBody>
          <a:bodyPr>
            <a:normAutofit fontScale="90000"/>
          </a:bodyPr>
          <a:lstStyle/>
          <a:p>
            <a:pPr eaLnBrk="1" hangingPunct="1"/>
            <a:r>
              <a:rPr lang="en-US" b="1" dirty="0" err="1"/>
              <a:t>PLOCTree</a:t>
            </a:r>
            <a:r>
              <a:rPr lang="en-US" b="1" dirty="0"/>
              <a:t>: A Fast, High-Quality Hardware BVH Builder</a:t>
            </a:r>
            <a:endParaRPr lang="fi-FI" altLang="fi-FI" dirty="0">
              <a:cs typeface="Arial" panose="020B0604020202020204" pitchFamily="34" charset="0"/>
            </a:endParaRPr>
          </a:p>
        </p:txBody>
      </p:sp>
      <p:sp>
        <p:nvSpPr>
          <p:cNvPr id="7171" name="Alaotsikko 6"/>
          <p:cNvSpPr>
            <a:spLocks noGrp="1"/>
          </p:cNvSpPr>
          <p:nvPr>
            <p:ph type="subTitle" idx="1"/>
          </p:nvPr>
        </p:nvSpPr>
        <p:spPr>
          <a:xfrm>
            <a:off x="1085850" y="2582862"/>
            <a:ext cx="6972300" cy="1752373"/>
          </a:xfrm>
        </p:spPr>
        <p:txBody>
          <a:bodyPr>
            <a:normAutofit fontScale="47500" lnSpcReduction="20000"/>
          </a:bodyPr>
          <a:lstStyle/>
          <a:p>
            <a:pPr eaLnBrk="1" hangingPunct="1"/>
            <a:r>
              <a:rPr lang="fi-FI" altLang="fi-FI" b="1" dirty="0">
                <a:latin typeface="Arial" panose="020B0604020202020204" pitchFamily="34" charset="0"/>
                <a:cs typeface="Arial" panose="020B0604020202020204" pitchFamily="34" charset="0"/>
              </a:rPr>
              <a:t>Timo Viitanen</a:t>
            </a:r>
            <a:r>
              <a:rPr lang="fi-FI" altLang="fi-FI" dirty="0">
                <a:latin typeface="Arial" panose="020B0604020202020204" pitchFamily="34" charset="0"/>
                <a:cs typeface="Arial" panose="020B0604020202020204" pitchFamily="34" charset="0"/>
              </a:rPr>
              <a:t>, Matias Koskela, Pekka Jääskeläinen, Aleksi Tervo, Jarmo Takala</a:t>
            </a:r>
          </a:p>
          <a:p>
            <a:pPr eaLnBrk="1" hangingPunct="1"/>
            <a:r>
              <a:rPr lang="fi-FI" altLang="fi-FI" i="1" dirty="0">
                <a:latin typeface="Arial" panose="020B0604020202020204" pitchFamily="34" charset="0"/>
                <a:cs typeface="Arial" panose="020B0604020202020204" pitchFamily="34" charset="0"/>
              </a:rPr>
              <a:t>Virtual reality and Graphics Architectures group, www.tut.fi/vga</a:t>
            </a:r>
          </a:p>
          <a:p>
            <a:pPr eaLnBrk="1" hangingPunct="1"/>
            <a:r>
              <a:rPr lang="fi-FI" altLang="fi-FI" i="1" dirty="0">
                <a:latin typeface="Arial" panose="020B0604020202020204" pitchFamily="34" charset="0"/>
                <a:cs typeface="Arial" panose="020B0604020202020204" pitchFamily="34" charset="0"/>
              </a:rPr>
              <a:t>Tampere University of Technology, Finland</a:t>
            </a:r>
          </a:p>
          <a:p>
            <a:pPr eaLnBrk="1" hangingPunct="1"/>
            <a:endParaRPr lang="fi-FI" altLang="fi-FI" i="1" dirty="0">
              <a:latin typeface="Arial" panose="020B0604020202020204" pitchFamily="34" charset="0"/>
              <a:cs typeface="Arial" panose="020B0604020202020204" pitchFamily="34" charset="0"/>
            </a:endParaRPr>
          </a:p>
          <a:p>
            <a:pPr eaLnBrk="1" hangingPunct="1"/>
            <a:r>
              <a:rPr lang="fi-FI" altLang="fi-FI" i="1" dirty="0">
                <a:latin typeface="Arial" panose="020B0604020202020204" pitchFamily="34" charset="0"/>
                <a:cs typeface="Arial" panose="020B0604020202020204" pitchFamily="34" charset="0"/>
              </a:rPr>
              <a:t>High Performance Graphics 2018, Vancouver, Canada</a:t>
            </a:r>
          </a:p>
          <a:p>
            <a:pPr eaLnBrk="1" hangingPunct="1"/>
            <a:r>
              <a:rPr lang="fi-FI" altLang="fi-FI" i="1" dirty="0">
                <a:latin typeface="Arial" panose="020B0604020202020204" pitchFamily="34" charset="0"/>
                <a:cs typeface="Arial" panose="020B0604020202020204" pitchFamily="34" charset="0"/>
              </a:rPr>
              <a:t>Sunday, 12 Aug, 2018</a:t>
            </a:r>
          </a:p>
          <a:p>
            <a:pPr eaLnBrk="1" hangingPunct="1"/>
            <a:endParaRPr lang="fi-FI" altLang="fi-FI"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20</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DF10655-1422-4018-AA95-FAE9F0E9852A}"/>
              </a:ext>
            </a:extLst>
          </p:cNvPr>
          <p:cNvSpPr/>
          <p:nvPr/>
        </p:nvSpPr>
        <p:spPr>
          <a:xfrm>
            <a:off x="2236542" y="3365361"/>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862965B-78CF-4ABA-A9D9-4C36BB4BE46C}"/>
              </a:ext>
            </a:extLst>
          </p:cNvPr>
          <p:cNvSpPr/>
          <p:nvPr/>
        </p:nvSpPr>
        <p:spPr>
          <a:xfrm rot="10800000">
            <a:off x="2236542" y="373547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5DFE7189-C5F5-4FA6-81D2-769AFFF2DC96}"/>
              </a:ext>
            </a:extLst>
          </p:cNvPr>
          <p:cNvSpPr/>
          <p:nvPr/>
        </p:nvSpPr>
        <p:spPr>
          <a:xfrm>
            <a:off x="2236542" y="4105591"/>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Isosceles Triangle 79">
            <a:extLst>
              <a:ext uri="{FF2B5EF4-FFF2-40B4-BE49-F238E27FC236}">
                <a16:creationId xmlns:a16="http://schemas.microsoft.com/office/drawing/2014/main" id="{41D95639-B32E-4DFA-B5FE-16D189B8659F}"/>
              </a:ext>
            </a:extLst>
          </p:cNvPr>
          <p:cNvSpPr/>
          <p:nvPr/>
        </p:nvSpPr>
        <p:spPr>
          <a:xfrm>
            <a:off x="6486742" y="3410951"/>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2" name="Straight Arrow Connector 91">
            <a:extLst>
              <a:ext uri="{FF2B5EF4-FFF2-40B4-BE49-F238E27FC236}">
                <a16:creationId xmlns:a16="http://schemas.microsoft.com/office/drawing/2014/main" id="{5E43AFE4-31E8-4FBE-B253-41412FE9DF4B}"/>
              </a:ext>
            </a:extLst>
          </p:cNvPr>
          <p:cNvCxnSpPr/>
          <p:nvPr/>
        </p:nvCxnSpPr>
        <p:spPr>
          <a:xfrm>
            <a:off x="6699831" y="3560022"/>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Isosceles Triangle 62">
            <a:extLst>
              <a:ext uri="{FF2B5EF4-FFF2-40B4-BE49-F238E27FC236}">
                <a16:creationId xmlns:a16="http://schemas.microsoft.com/office/drawing/2014/main" id="{26A48EB8-ED00-4888-8E80-83533533EC6D}"/>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D739E8F6-AE51-4079-BCF8-FAAEA8BE85D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06584A55-270D-41DC-A2ED-99E64810B8F6}"/>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D3463D0-DE0C-44F2-BCB4-D7D0056DF64D}"/>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6C343230-22B4-47F3-9B55-BB86D98EAFE0}"/>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D9EF616-728F-4997-BA02-12DC40137248}"/>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BF4FACFA-660C-40F7-A732-B2C22EED3D65}"/>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F3B4EC-B5C9-474A-8C6D-67738E2E8459}"/>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7" name="Connector: Elbow 76">
            <a:extLst>
              <a:ext uri="{FF2B5EF4-FFF2-40B4-BE49-F238E27FC236}">
                <a16:creationId xmlns:a16="http://schemas.microsoft.com/office/drawing/2014/main" id="{D2E0776E-0176-4C97-AC9F-C69AF6E7BF9F}"/>
              </a:ext>
            </a:extLst>
          </p:cNvPr>
          <p:cNvCxnSpPr>
            <a:cxnSpLocks/>
            <a:stCxn id="67" idx="5"/>
            <a:endCxn id="19" idx="1"/>
          </p:cNvCxnSpPr>
          <p:nvPr/>
        </p:nvCxnSpPr>
        <p:spPr>
          <a:xfrm>
            <a:off x="962297" y="2472471"/>
            <a:ext cx="1348268" cy="175939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14C69FDE-A660-4FC6-8643-D4938DCDC697}"/>
              </a:ext>
            </a:extLst>
          </p:cNvPr>
          <p:cNvSpPr/>
          <p:nvPr/>
        </p:nvSpPr>
        <p:spPr>
          <a:xfrm>
            <a:off x="2249576" y="301547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D941803-B179-43B8-9795-B75BC86DB962}"/>
              </a:ext>
            </a:extLst>
          </p:cNvPr>
          <p:cNvSpPr/>
          <p:nvPr/>
        </p:nvSpPr>
        <p:spPr>
          <a:xfrm>
            <a:off x="2249576" y="2668011"/>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05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21</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DF10655-1422-4018-AA95-FAE9F0E9852A}"/>
              </a:ext>
            </a:extLst>
          </p:cNvPr>
          <p:cNvSpPr/>
          <p:nvPr/>
        </p:nvSpPr>
        <p:spPr>
          <a:xfrm>
            <a:off x="2229442" y="300332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862965B-78CF-4ABA-A9D9-4C36BB4BE46C}"/>
              </a:ext>
            </a:extLst>
          </p:cNvPr>
          <p:cNvSpPr/>
          <p:nvPr/>
        </p:nvSpPr>
        <p:spPr>
          <a:xfrm rot="10800000">
            <a:off x="2229442" y="337343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5DFE7189-C5F5-4FA6-81D2-769AFFF2DC96}"/>
              </a:ext>
            </a:extLst>
          </p:cNvPr>
          <p:cNvSpPr/>
          <p:nvPr/>
        </p:nvSpPr>
        <p:spPr>
          <a:xfrm>
            <a:off x="2229442" y="374355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052C030-CDD7-40C9-9CEB-13CB375CB330}"/>
              </a:ext>
            </a:extLst>
          </p:cNvPr>
          <p:cNvSpPr/>
          <p:nvPr/>
        </p:nvSpPr>
        <p:spPr>
          <a:xfrm>
            <a:off x="2233796" y="41136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Isosceles Triangle 79">
            <a:extLst>
              <a:ext uri="{FF2B5EF4-FFF2-40B4-BE49-F238E27FC236}">
                <a16:creationId xmlns:a16="http://schemas.microsoft.com/office/drawing/2014/main" id="{41D95639-B32E-4DFA-B5FE-16D189B8659F}"/>
              </a:ext>
            </a:extLst>
          </p:cNvPr>
          <p:cNvSpPr/>
          <p:nvPr/>
        </p:nvSpPr>
        <p:spPr>
          <a:xfrm>
            <a:off x="6486742" y="306983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E5210BB-6463-4355-9086-8E0CB29BAA3C}"/>
              </a:ext>
            </a:extLst>
          </p:cNvPr>
          <p:cNvSpPr/>
          <p:nvPr/>
        </p:nvSpPr>
        <p:spPr>
          <a:xfrm rot="10800000">
            <a:off x="6486742" y="343995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2" name="Straight Arrow Connector 91">
            <a:extLst>
              <a:ext uri="{FF2B5EF4-FFF2-40B4-BE49-F238E27FC236}">
                <a16:creationId xmlns:a16="http://schemas.microsoft.com/office/drawing/2014/main" id="{5E43AFE4-31E8-4FBE-B253-41412FE9DF4B}"/>
              </a:ext>
            </a:extLst>
          </p:cNvPr>
          <p:cNvCxnSpPr/>
          <p:nvPr/>
        </p:nvCxnSpPr>
        <p:spPr>
          <a:xfrm>
            <a:off x="6699831" y="3199890"/>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57296" y="3566227"/>
            <a:ext cx="4354"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Isosceles Triangle 62">
            <a:extLst>
              <a:ext uri="{FF2B5EF4-FFF2-40B4-BE49-F238E27FC236}">
                <a16:creationId xmlns:a16="http://schemas.microsoft.com/office/drawing/2014/main" id="{26A48EB8-ED00-4888-8E80-83533533EC6D}"/>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D739E8F6-AE51-4079-BCF8-FAAEA8BE85D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06584A55-270D-41DC-A2ED-99E64810B8F6}"/>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D3463D0-DE0C-44F2-BCB4-D7D0056DF64D}"/>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6C343230-22B4-47F3-9B55-BB86D98EAFE0}"/>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D9EF616-728F-4997-BA02-12DC40137248}"/>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BF4FACFA-660C-40F7-A732-B2C22EED3D65}"/>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F3B4EC-B5C9-474A-8C6D-67738E2E8459}"/>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7" name="Connector: Elbow 76">
            <a:extLst>
              <a:ext uri="{FF2B5EF4-FFF2-40B4-BE49-F238E27FC236}">
                <a16:creationId xmlns:a16="http://schemas.microsoft.com/office/drawing/2014/main" id="{D2E0776E-0176-4C97-AC9F-C69AF6E7BF9F}"/>
              </a:ext>
            </a:extLst>
          </p:cNvPr>
          <p:cNvCxnSpPr>
            <a:cxnSpLocks/>
            <a:stCxn id="68" idx="5"/>
            <a:endCxn id="20" idx="1"/>
          </p:cNvCxnSpPr>
          <p:nvPr/>
        </p:nvCxnSpPr>
        <p:spPr>
          <a:xfrm>
            <a:off x="966651" y="2842586"/>
            <a:ext cx="1341168" cy="139735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14C69FDE-A660-4FC6-8643-D4938DCDC697}"/>
              </a:ext>
            </a:extLst>
          </p:cNvPr>
          <p:cNvSpPr/>
          <p:nvPr/>
        </p:nvSpPr>
        <p:spPr>
          <a:xfrm>
            <a:off x="2242476" y="265343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21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22</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DF10655-1422-4018-AA95-FAE9F0E9852A}"/>
              </a:ext>
            </a:extLst>
          </p:cNvPr>
          <p:cNvSpPr/>
          <p:nvPr/>
        </p:nvSpPr>
        <p:spPr>
          <a:xfrm>
            <a:off x="2237470" y="264623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862965B-78CF-4ABA-A9D9-4C36BB4BE46C}"/>
              </a:ext>
            </a:extLst>
          </p:cNvPr>
          <p:cNvSpPr/>
          <p:nvPr/>
        </p:nvSpPr>
        <p:spPr>
          <a:xfrm rot="10800000">
            <a:off x="2237470" y="301634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5DFE7189-C5F5-4FA6-81D2-769AFFF2DC96}"/>
              </a:ext>
            </a:extLst>
          </p:cNvPr>
          <p:cNvSpPr/>
          <p:nvPr/>
        </p:nvSpPr>
        <p:spPr>
          <a:xfrm>
            <a:off x="2237470" y="338646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052C030-CDD7-40C9-9CEB-13CB375CB330}"/>
              </a:ext>
            </a:extLst>
          </p:cNvPr>
          <p:cNvSpPr/>
          <p:nvPr/>
        </p:nvSpPr>
        <p:spPr>
          <a:xfrm>
            <a:off x="2241824" y="375657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59C0CC5-7263-40C2-8A5C-72F2848705A9}"/>
              </a:ext>
            </a:extLst>
          </p:cNvPr>
          <p:cNvSpPr/>
          <p:nvPr/>
        </p:nvSpPr>
        <p:spPr>
          <a:xfrm rot="10800000">
            <a:off x="2237470" y="412669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41D95639-B32E-4DFA-B5FE-16D189B8659F}"/>
              </a:ext>
            </a:extLst>
          </p:cNvPr>
          <p:cNvSpPr/>
          <p:nvPr/>
        </p:nvSpPr>
        <p:spPr>
          <a:xfrm>
            <a:off x="6486744" y="264332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E5210BB-6463-4355-9086-8E0CB29BAA3C}"/>
              </a:ext>
            </a:extLst>
          </p:cNvPr>
          <p:cNvSpPr/>
          <p:nvPr/>
        </p:nvSpPr>
        <p:spPr>
          <a:xfrm rot="10800000">
            <a:off x="6486744" y="30134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A8D11AF9-3C04-430A-BE42-3510BC693090}"/>
              </a:ext>
            </a:extLst>
          </p:cNvPr>
          <p:cNvSpPr/>
          <p:nvPr/>
        </p:nvSpPr>
        <p:spPr>
          <a:xfrm>
            <a:off x="6486744" y="338355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2" name="Straight Arrow Connector 91">
            <a:extLst>
              <a:ext uri="{FF2B5EF4-FFF2-40B4-BE49-F238E27FC236}">
                <a16:creationId xmlns:a16="http://schemas.microsoft.com/office/drawing/2014/main" id="{5E43AFE4-31E8-4FBE-B253-41412FE9DF4B}"/>
              </a:ext>
            </a:extLst>
          </p:cNvPr>
          <p:cNvCxnSpPr/>
          <p:nvPr/>
        </p:nvCxnSpPr>
        <p:spPr>
          <a:xfrm>
            <a:off x="6699833" y="2773380"/>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57298" y="3139717"/>
            <a:ext cx="4354"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3513610"/>
            <a:ext cx="0"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sp>
        <p:nvSpPr>
          <p:cNvPr id="120" name="Rectangle 119">
            <a:extLst>
              <a:ext uri="{FF2B5EF4-FFF2-40B4-BE49-F238E27FC236}">
                <a16:creationId xmlns:a16="http://schemas.microsoft.com/office/drawing/2014/main" id="{34C522BC-C2B0-4B3A-AC46-A2A7A6AD5082}"/>
              </a:ext>
            </a:extLst>
          </p:cNvPr>
          <p:cNvSpPr/>
          <p:nvPr/>
        </p:nvSpPr>
        <p:spPr>
          <a:xfrm>
            <a:off x="6486742" y="231265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1C243D73-37B2-441D-AFDD-466CBA5DE229}"/>
              </a:ext>
            </a:extLst>
          </p:cNvPr>
          <p:cNvSpPr/>
          <p:nvPr/>
        </p:nvSpPr>
        <p:spPr>
          <a:xfrm>
            <a:off x="6486742" y="1966650"/>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6" name="Straight Arrow Connector 125">
            <a:extLst>
              <a:ext uri="{FF2B5EF4-FFF2-40B4-BE49-F238E27FC236}">
                <a16:creationId xmlns:a16="http://schemas.microsoft.com/office/drawing/2014/main" id="{7B472A2D-6AF8-4C0E-ACD1-1F928FBC14BB}"/>
              </a:ext>
            </a:extLst>
          </p:cNvPr>
          <p:cNvCxnSpPr>
            <a:cxnSpLocks/>
          </p:cNvCxnSpPr>
          <p:nvPr/>
        </p:nvCxnSpPr>
        <p:spPr>
          <a:xfrm>
            <a:off x="6833310" y="280627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7" name="Isosceles Triangle 126">
            <a:extLst>
              <a:ext uri="{FF2B5EF4-FFF2-40B4-BE49-F238E27FC236}">
                <a16:creationId xmlns:a16="http://schemas.microsoft.com/office/drawing/2014/main" id="{1FF02290-0C53-4622-94E3-9AFA5B9B83A5}"/>
              </a:ext>
            </a:extLst>
          </p:cNvPr>
          <p:cNvSpPr/>
          <p:nvPr/>
        </p:nvSpPr>
        <p:spPr>
          <a:xfrm>
            <a:off x="7616147" y="265220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C5AAB1-1299-427F-9C9C-9FB544E2572D}"/>
              </a:ext>
            </a:extLst>
          </p:cNvPr>
          <p:cNvSpPr txBox="1"/>
          <p:nvPr/>
        </p:nvSpPr>
        <p:spPr>
          <a:xfrm>
            <a:off x="6863518" y="3268896"/>
            <a:ext cx="1813318" cy="923330"/>
          </a:xfrm>
          <a:prstGeom prst="rect">
            <a:avLst/>
          </a:prstGeom>
          <a:noFill/>
        </p:spPr>
        <p:txBody>
          <a:bodyPr wrap="none" rtlCol="0">
            <a:spAutoFit/>
          </a:bodyPr>
          <a:lstStyle/>
          <a:p>
            <a:pPr algn="ctr"/>
            <a:r>
              <a:rPr lang="en-US" dirty="0">
                <a:solidFill>
                  <a:schemeClr val="accent3">
                    <a:lumMod val="50000"/>
                  </a:schemeClr>
                </a:solidFill>
              </a:rPr>
              <a:t>PASS</a:t>
            </a:r>
          </a:p>
          <a:p>
            <a:pPr algn="ctr"/>
            <a:r>
              <a:rPr lang="en-US" dirty="0">
                <a:solidFill>
                  <a:schemeClr val="accent3">
                    <a:lumMod val="50000"/>
                  </a:schemeClr>
                </a:solidFill>
              </a:rPr>
              <a:t>THROUGH</a:t>
            </a:r>
          </a:p>
          <a:p>
            <a:pPr algn="ctr"/>
            <a:r>
              <a:rPr lang="fi-FI" dirty="0"/>
              <a:t>(</a:t>
            </a:r>
            <a:r>
              <a:rPr lang="en-US" dirty="0"/>
              <a:t>not mutual NN)</a:t>
            </a:r>
          </a:p>
        </p:txBody>
      </p:sp>
      <p:sp>
        <p:nvSpPr>
          <p:cNvPr id="63" name="Isosceles Triangle 62">
            <a:extLst>
              <a:ext uri="{FF2B5EF4-FFF2-40B4-BE49-F238E27FC236}">
                <a16:creationId xmlns:a16="http://schemas.microsoft.com/office/drawing/2014/main" id="{26A48EB8-ED00-4888-8E80-83533533EC6D}"/>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D739E8F6-AE51-4079-BCF8-FAAEA8BE85D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06584A55-270D-41DC-A2ED-99E64810B8F6}"/>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D3463D0-DE0C-44F2-BCB4-D7D0056DF64D}"/>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6C343230-22B4-47F3-9B55-BB86D98EAFE0}"/>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D9EF616-728F-4997-BA02-12DC40137248}"/>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BF4FACFA-660C-40F7-A732-B2C22EED3D65}"/>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8EF3B4EC-B5C9-474A-8C6D-67738E2E8459}"/>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7" name="Connector: Elbow 76">
            <a:extLst>
              <a:ext uri="{FF2B5EF4-FFF2-40B4-BE49-F238E27FC236}">
                <a16:creationId xmlns:a16="http://schemas.microsoft.com/office/drawing/2014/main" id="{D2E0776E-0176-4C97-AC9F-C69AF6E7BF9F}"/>
              </a:ext>
            </a:extLst>
          </p:cNvPr>
          <p:cNvCxnSpPr>
            <a:cxnSpLocks/>
          </p:cNvCxnSpPr>
          <p:nvPr/>
        </p:nvCxnSpPr>
        <p:spPr>
          <a:xfrm>
            <a:off x="962297" y="3212701"/>
            <a:ext cx="1343493" cy="10402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E57FC74-450A-4070-AF1B-89C6E12ADD1E}"/>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91" name="Isosceles Triangle 90">
            <a:extLst>
              <a:ext uri="{FF2B5EF4-FFF2-40B4-BE49-F238E27FC236}">
                <a16:creationId xmlns:a16="http://schemas.microsoft.com/office/drawing/2014/main" id="{45DAB6FF-D2DA-4388-AACE-804274D099C3}"/>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0" name="Connector: Elbow 99">
            <a:extLst>
              <a:ext uri="{FF2B5EF4-FFF2-40B4-BE49-F238E27FC236}">
                <a16:creationId xmlns:a16="http://schemas.microsoft.com/office/drawing/2014/main" id="{1967B6D7-9241-4CCC-B8D4-49F69A5EF508}"/>
              </a:ext>
            </a:extLst>
          </p:cNvPr>
          <p:cNvCxnSpPr>
            <a:cxnSpLocks/>
            <a:stCxn id="127" idx="5"/>
            <a:endCxn id="91" idx="1"/>
          </p:cNvCxnSpPr>
          <p:nvPr/>
        </p:nvCxnSpPr>
        <p:spPr>
          <a:xfrm flipV="1">
            <a:off x="7838216" y="2092924"/>
            <a:ext cx="790028" cy="68555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514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23</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862965B-78CF-4ABA-A9D9-4C36BB4BE46C}"/>
              </a:ext>
            </a:extLst>
          </p:cNvPr>
          <p:cNvSpPr/>
          <p:nvPr/>
        </p:nvSpPr>
        <p:spPr>
          <a:xfrm rot="10800000">
            <a:off x="2231767" y="264623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5DFE7189-C5F5-4FA6-81D2-769AFFF2DC96}"/>
              </a:ext>
            </a:extLst>
          </p:cNvPr>
          <p:cNvSpPr/>
          <p:nvPr/>
        </p:nvSpPr>
        <p:spPr>
          <a:xfrm>
            <a:off x="2231767" y="301634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052C030-CDD7-40C9-9CEB-13CB375CB330}"/>
              </a:ext>
            </a:extLst>
          </p:cNvPr>
          <p:cNvSpPr/>
          <p:nvPr/>
        </p:nvSpPr>
        <p:spPr>
          <a:xfrm>
            <a:off x="2236121" y="338646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59C0CC5-7263-40C2-8A5C-72F2848705A9}"/>
              </a:ext>
            </a:extLst>
          </p:cNvPr>
          <p:cNvSpPr/>
          <p:nvPr/>
        </p:nvSpPr>
        <p:spPr>
          <a:xfrm rot="10800000">
            <a:off x="2231767" y="375657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A2E20BC5-5D94-46AD-8987-071F2FC1754D}"/>
              </a:ext>
            </a:extLst>
          </p:cNvPr>
          <p:cNvSpPr/>
          <p:nvPr/>
        </p:nvSpPr>
        <p:spPr>
          <a:xfrm rot="10800000">
            <a:off x="2231767" y="412669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E5210BB-6463-4355-9086-8E0CB29BAA3C}"/>
              </a:ext>
            </a:extLst>
          </p:cNvPr>
          <p:cNvSpPr/>
          <p:nvPr/>
        </p:nvSpPr>
        <p:spPr>
          <a:xfrm rot="10800000">
            <a:off x="6475605" y="264623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A8D11AF9-3C04-430A-BE42-3510BC693090}"/>
              </a:ext>
            </a:extLst>
          </p:cNvPr>
          <p:cNvSpPr/>
          <p:nvPr/>
        </p:nvSpPr>
        <p:spPr>
          <a:xfrm>
            <a:off x="6475605" y="301634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46159" y="277250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Isosceles Triangle 101">
            <a:extLst>
              <a:ext uri="{FF2B5EF4-FFF2-40B4-BE49-F238E27FC236}">
                <a16:creationId xmlns:a16="http://schemas.microsoft.com/office/drawing/2014/main" id="{87020CD8-A0D9-4C5F-A99D-963198F1CF89}"/>
              </a:ext>
            </a:extLst>
          </p:cNvPr>
          <p:cNvSpPr/>
          <p:nvPr/>
        </p:nvSpPr>
        <p:spPr>
          <a:xfrm>
            <a:off x="6482624" y="339024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sp>
        <p:nvSpPr>
          <p:cNvPr id="121" name="Rectangle 120">
            <a:extLst>
              <a:ext uri="{FF2B5EF4-FFF2-40B4-BE49-F238E27FC236}">
                <a16:creationId xmlns:a16="http://schemas.microsoft.com/office/drawing/2014/main" id="{1C243D73-37B2-441D-AFDD-466CBA5DE229}"/>
              </a:ext>
            </a:extLst>
          </p:cNvPr>
          <p:cNvSpPr/>
          <p:nvPr/>
        </p:nvSpPr>
        <p:spPr>
          <a:xfrm>
            <a:off x="6486742" y="1966650"/>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6" name="Straight Arrow Connector 125">
            <a:extLst>
              <a:ext uri="{FF2B5EF4-FFF2-40B4-BE49-F238E27FC236}">
                <a16:creationId xmlns:a16="http://schemas.microsoft.com/office/drawing/2014/main" id="{7B472A2D-6AF8-4C0E-ACD1-1F928FBC14BB}"/>
              </a:ext>
            </a:extLst>
          </p:cNvPr>
          <p:cNvCxnSpPr>
            <a:cxnSpLocks/>
            <a:stCxn id="79" idx="3"/>
            <a:endCxn id="68" idx="1"/>
          </p:cNvCxnSpPr>
          <p:nvPr/>
        </p:nvCxnSpPr>
        <p:spPr>
          <a:xfrm flipV="1">
            <a:off x="6833310" y="2778479"/>
            <a:ext cx="782837" cy="116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694035" y="3146399"/>
            <a:ext cx="0"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62" name="Straight Arrow Connector 61">
            <a:extLst>
              <a:ext uri="{FF2B5EF4-FFF2-40B4-BE49-F238E27FC236}">
                <a16:creationId xmlns:a16="http://schemas.microsoft.com/office/drawing/2014/main" id="{06DC1AAD-2FF3-4F69-BEA2-7F70DF803499}"/>
              </a:ext>
            </a:extLst>
          </p:cNvPr>
          <p:cNvCxnSpPr>
            <a:cxnSpLocks/>
          </p:cNvCxnSpPr>
          <p:nvPr/>
        </p:nvCxnSpPr>
        <p:spPr>
          <a:xfrm flipV="1">
            <a:off x="6833310" y="2904753"/>
            <a:ext cx="782837" cy="6079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1C871A62-FFE5-472F-BB06-6431C23729EA}"/>
              </a:ext>
            </a:extLst>
          </p:cNvPr>
          <p:cNvSpPr/>
          <p:nvPr/>
        </p:nvSpPr>
        <p:spPr>
          <a:xfrm>
            <a:off x="7616147" y="265220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459AD37-295C-4D37-A183-E68F0FB5E6D5}"/>
              </a:ext>
            </a:extLst>
          </p:cNvPr>
          <p:cNvSpPr txBox="1"/>
          <p:nvPr/>
        </p:nvSpPr>
        <p:spPr>
          <a:xfrm>
            <a:off x="7254651" y="3425369"/>
            <a:ext cx="1031052" cy="369332"/>
          </a:xfrm>
          <a:prstGeom prst="rect">
            <a:avLst/>
          </a:prstGeom>
          <a:noFill/>
        </p:spPr>
        <p:txBody>
          <a:bodyPr wrap="none" rtlCol="0">
            <a:spAutoFit/>
          </a:bodyPr>
          <a:lstStyle/>
          <a:p>
            <a:pPr algn="ctr"/>
            <a:r>
              <a:rPr lang="en-US" dirty="0">
                <a:solidFill>
                  <a:schemeClr val="accent2">
                    <a:lumMod val="50000"/>
                  </a:schemeClr>
                </a:solidFill>
              </a:rPr>
              <a:t>MERGE</a:t>
            </a:r>
          </a:p>
        </p:txBody>
      </p:sp>
      <p:sp>
        <p:nvSpPr>
          <p:cNvPr id="74" name="Isosceles Triangle 73">
            <a:extLst>
              <a:ext uri="{FF2B5EF4-FFF2-40B4-BE49-F238E27FC236}">
                <a16:creationId xmlns:a16="http://schemas.microsoft.com/office/drawing/2014/main" id="{F92EB939-A2CE-4CF9-9EA5-FE6EA10DEE86}"/>
              </a:ext>
            </a:extLst>
          </p:cNvPr>
          <p:cNvSpPr/>
          <p:nvPr/>
        </p:nvSpPr>
        <p:spPr>
          <a:xfrm>
            <a:off x="6474383" y="22753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3AF41C7D-25EB-42DA-9D04-02C4FE11784B}"/>
              </a:ext>
            </a:extLst>
          </p:cNvPr>
          <p:cNvCxnSpPr>
            <a:cxnSpLocks/>
            <a:stCxn id="74" idx="5"/>
            <a:endCxn id="81" idx="1"/>
          </p:cNvCxnSpPr>
          <p:nvPr/>
        </p:nvCxnSpPr>
        <p:spPr>
          <a:xfrm>
            <a:off x="6696452" y="2401616"/>
            <a:ext cx="1222" cy="37089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77" name="Isosceles Triangle 76">
            <a:extLst>
              <a:ext uri="{FF2B5EF4-FFF2-40B4-BE49-F238E27FC236}">
                <a16:creationId xmlns:a16="http://schemas.microsoft.com/office/drawing/2014/main" id="{49A7721D-F445-4322-84F1-68AA3C5FC7E2}"/>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050DABD3-E9D6-4352-9FC9-D75560286496}"/>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3" name="Isosceles Triangle 82">
            <a:extLst>
              <a:ext uri="{FF2B5EF4-FFF2-40B4-BE49-F238E27FC236}">
                <a16:creationId xmlns:a16="http://schemas.microsoft.com/office/drawing/2014/main" id="{0C08224F-619B-4939-A599-09B0BFBC9965}"/>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45277DC1-EDF7-4EA1-9F63-5A5147170D6C}"/>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4C2BD3CE-94CB-4FFD-9915-C8191AC094BB}"/>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6" name="Isosceles Triangle 85">
            <a:extLst>
              <a:ext uri="{FF2B5EF4-FFF2-40B4-BE49-F238E27FC236}">
                <a16:creationId xmlns:a16="http://schemas.microsoft.com/office/drawing/2014/main" id="{DB705584-0245-4B10-8A95-6AF33FEF0051}"/>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7" name="Isosceles Triangle 86">
            <a:extLst>
              <a:ext uri="{FF2B5EF4-FFF2-40B4-BE49-F238E27FC236}">
                <a16:creationId xmlns:a16="http://schemas.microsoft.com/office/drawing/2014/main" id="{AA1CCF5F-95D5-4E49-9B39-187B62151483}"/>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356C3793-83C7-4FE0-B7A7-4496931D6A7D}"/>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 name="Connector: Elbow 25">
            <a:extLst>
              <a:ext uri="{FF2B5EF4-FFF2-40B4-BE49-F238E27FC236}">
                <a16:creationId xmlns:a16="http://schemas.microsoft.com/office/drawing/2014/main" id="{5D01BBA0-2774-49F3-AFAD-1204279AB5CD}"/>
              </a:ext>
            </a:extLst>
          </p:cNvPr>
          <p:cNvCxnSpPr>
            <a:cxnSpLocks/>
            <a:stCxn id="86" idx="1"/>
            <a:endCxn id="22" idx="5"/>
          </p:cNvCxnSpPr>
          <p:nvPr/>
        </p:nvCxnSpPr>
        <p:spPr>
          <a:xfrm>
            <a:off x="962297" y="3582816"/>
            <a:ext cx="1343493" cy="6701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96" name="TextBox 95">
            <a:extLst>
              <a:ext uri="{FF2B5EF4-FFF2-40B4-BE49-F238E27FC236}">
                <a16:creationId xmlns:a16="http://schemas.microsoft.com/office/drawing/2014/main" id="{882272B2-1CB7-4426-BD1A-86A201574BDD}"/>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97" name="Isosceles Triangle 96">
            <a:extLst>
              <a:ext uri="{FF2B5EF4-FFF2-40B4-BE49-F238E27FC236}">
                <a16:creationId xmlns:a16="http://schemas.microsoft.com/office/drawing/2014/main" id="{38DA36EC-2629-464E-B33D-F194DA34475B}"/>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10D0493-F341-47A9-8DB7-7E1EDF67FDEF}"/>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7" name="Connector: Elbow 106">
            <a:extLst>
              <a:ext uri="{FF2B5EF4-FFF2-40B4-BE49-F238E27FC236}">
                <a16:creationId xmlns:a16="http://schemas.microsoft.com/office/drawing/2014/main" id="{83165CCC-971F-4935-91E6-BC97A5333A49}"/>
              </a:ext>
            </a:extLst>
          </p:cNvPr>
          <p:cNvCxnSpPr>
            <a:cxnSpLocks/>
            <a:endCxn id="98" idx="1"/>
          </p:cNvCxnSpPr>
          <p:nvPr/>
        </p:nvCxnSpPr>
        <p:spPr>
          <a:xfrm flipV="1">
            <a:off x="7912239" y="2465223"/>
            <a:ext cx="641981" cy="31325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899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24</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DFE7189-C5F5-4FA6-81D2-769AFFF2DC96}"/>
              </a:ext>
            </a:extLst>
          </p:cNvPr>
          <p:cNvSpPr/>
          <p:nvPr/>
        </p:nvSpPr>
        <p:spPr>
          <a:xfrm>
            <a:off x="2224401" y="262122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052C030-CDD7-40C9-9CEB-13CB375CB330}"/>
              </a:ext>
            </a:extLst>
          </p:cNvPr>
          <p:cNvSpPr/>
          <p:nvPr/>
        </p:nvSpPr>
        <p:spPr>
          <a:xfrm>
            <a:off x="2228755" y="299133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59C0CC5-7263-40C2-8A5C-72F2848705A9}"/>
              </a:ext>
            </a:extLst>
          </p:cNvPr>
          <p:cNvSpPr/>
          <p:nvPr/>
        </p:nvSpPr>
        <p:spPr>
          <a:xfrm rot="10800000">
            <a:off x="2224401" y="33614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A2E20BC5-5D94-46AD-8987-071F2FC1754D}"/>
              </a:ext>
            </a:extLst>
          </p:cNvPr>
          <p:cNvSpPr/>
          <p:nvPr/>
        </p:nvSpPr>
        <p:spPr>
          <a:xfrm rot="10800000">
            <a:off x="2224401" y="373156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481154F3-6734-46A9-875F-3C421932C9DC}"/>
              </a:ext>
            </a:extLst>
          </p:cNvPr>
          <p:cNvSpPr/>
          <p:nvPr/>
        </p:nvSpPr>
        <p:spPr>
          <a:xfrm rot="10800000">
            <a:off x="2228755" y="410168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41D95639-B32E-4DFA-B5FE-16D189B8659F}"/>
              </a:ext>
            </a:extLst>
          </p:cNvPr>
          <p:cNvSpPr/>
          <p:nvPr/>
        </p:nvSpPr>
        <p:spPr>
          <a:xfrm>
            <a:off x="6486744" y="1941791"/>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E5210BB-6463-4355-9086-8E0CB29BAA3C}"/>
              </a:ext>
            </a:extLst>
          </p:cNvPr>
          <p:cNvSpPr/>
          <p:nvPr/>
        </p:nvSpPr>
        <p:spPr>
          <a:xfrm rot="10800000">
            <a:off x="6486744" y="231190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A8D11AF9-3C04-430A-BE42-3510BC693090}"/>
              </a:ext>
            </a:extLst>
          </p:cNvPr>
          <p:cNvSpPr/>
          <p:nvPr/>
        </p:nvSpPr>
        <p:spPr>
          <a:xfrm>
            <a:off x="6486744" y="2682021"/>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2" name="Straight Arrow Connector 91">
            <a:extLst>
              <a:ext uri="{FF2B5EF4-FFF2-40B4-BE49-F238E27FC236}">
                <a16:creationId xmlns:a16="http://schemas.microsoft.com/office/drawing/2014/main" id="{5E43AFE4-31E8-4FBE-B253-41412FE9DF4B}"/>
              </a:ext>
            </a:extLst>
          </p:cNvPr>
          <p:cNvCxnSpPr/>
          <p:nvPr/>
        </p:nvCxnSpPr>
        <p:spPr>
          <a:xfrm>
            <a:off x="6699833" y="2071843"/>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57298" y="2438180"/>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Isosceles Triangle 101">
            <a:extLst>
              <a:ext uri="{FF2B5EF4-FFF2-40B4-BE49-F238E27FC236}">
                <a16:creationId xmlns:a16="http://schemas.microsoft.com/office/drawing/2014/main" id="{87020CD8-A0D9-4C5F-A99D-963198F1CF89}"/>
              </a:ext>
            </a:extLst>
          </p:cNvPr>
          <p:cNvSpPr/>
          <p:nvPr/>
        </p:nvSpPr>
        <p:spPr>
          <a:xfrm>
            <a:off x="6493763" y="305591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50933654-3F95-45C9-9C02-2BDB4050F86A}"/>
              </a:ext>
            </a:extLst>
          </p:cNvPr>
          <p:cNvSpPr/>
          <p:nvPr/>
        </p:nvSpPr>
        <p:spPr>
          <a:xfrm rot="10800000">
            <a:off x="6489409" y="342602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cxnSp>
        <p:nvCxnSpPr>
          <p:cNvPr id="62" name="Straight Arrow Connector 61">
            <a:extLst>
              <a:ext uri="{FF2B5EF4-FFF2-40B4-BE49-F238E27FC236}">
                <a16:creationId xmlns:a16="http://schemas.microsoft.com/office/drawing/2014/main" id="{932550C1-142D-4ACF-8B96-50CC62549241}"/>
              </a:ext>
            </a:extLst>
          </p:cNvPr>
          <p:cNvCxnSpPr>
            <a:cxnSpLocks/>
            <a:endCxn id="64" idx="1"/>
          </p:cNvCxnSpPr>
          <p:nvPr/>
        </p:nvCxnSpPr>
        <p:spPr>
          <a:xfrm flipV="1">
            <a:off x="6833310" y="2778479"/>
            <a:ext cx="782837" cy="116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5A5422F9-ADE1-4CF2-8FB2-F4010BA113B1}"/>
              </a:ext>
            </a:extLst>
          </p:cNvPr>
          <p:cNvCxnSpPr>
            <a:cxnSpLocks/>
          </p:cNvCxnSpPr>
          <p:nvPr/>
        </p:nvCxnSpPr>
        <p:spPr>
          <a:xfrm flipV="1">
            <a:off x="6833310" y="2904753"/>
            <a:ext cx="782837" cy="6079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7B905A92-9775-408D-8797-7AD6E3372EDE}"/>
              </a:ext>
            </a:extLst>
          </p:cNvPr>
          <p:cNvSpPr/>
          <p:nvPr/>
        </p:nvSpPr>
        <p:spPr>
          <a:xfrm>
            <a:off x="7616147" y="265220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F4F0949-FE8E-4DFC-98FF-DFB94F45690B}"/>
              </a:ext>
            </a:extLst>
          </p:cNvPr>
          <p:cNvSpPr txBox="1"/>
          <p:nvPr/>
        </p:nvSpPr>
        <p:spPr>
          <a:xfrm>
            <a:off x="7254651" y="3425369"/>
            <a:ext cx="1031052" cy="369332"/>
          </a:xfrm>
          <a:prstGeom prst="rect">
            <a:avLst/>
          </a:prstGeom>
          <a:noFill/>
        </p:spPr>
        <p:txBody>
          <a:bodyPr wrap="none" rtlCol="0">
            <a:spAutoFit/>
          </a:bodyPr>
          <a:lstStyle/>
          <a:p>
            <a:pPr algn="ctr"/>
            <a:r>
              <a:rPr lang="en-US" dirty="0">
                <a:solidFill>
                  <a:schemeClr val="accent2">
                    <a:lumMod val="50000"/>
                  </a:schemeClr>
                </a:solidFill>
              </a:rPr>
              <a:t>MERGE</a:t>
            </a:r>
          </a:p>
        </p:txBody>
      </p: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2812073"/>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70" name="Isosceles Triangle 69">
            <a:extLst>
              <a:ext uri="{FF2B5EF4-FFF2-40B4-BE49-F238E27FC236}">
                <a16:creationId xmlns:a16="http://schemas.microsoft.com/office/drawing/2014/main" id="{E34AE4A3-D936-4251-B69B-FEADBFBAF6AB}"/>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07D140C8-8391-4DF6-B68A-154058F8CDE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0F9434B4-CBC2-4DE8-B070-33BAF8D97BE3}"/>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BF8C2A81-D0CF-4384-9167-E857CC1854B8}"/>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FF7C0DCF-30A9-47EB-AFCB-F66211244CA9}"/>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8" name="Isosceles Triangle 77">
            <a:extLst>
              <a:ext uri="{FF2B5EF4-FFF2-40B4-BE49-F238E27FC236}">
                <a16:creationId xmlns:a16="http://schemas.microsoft.com/office/drawing/2014/main" id="{00224ABA-938A-446D-A87C-2352ECF14C87}"/>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3" name="Isosceles Triangle 82">
            <a:extLst>
              <a:ext uri="{FF2B5EF4-FFF2-40B4-BE49-F238E27FC236}">
                <a16:creationId xmlns:a16="http://schemas.microsoft.com/office/drawing/2014/main" id="{C46045BB-7E32-415F-80B7-2445C5832D88}"/>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4" name="Isosceles Triangle 83">
            <a:extLst>
              <a:ext uri="{FF2B5EF4-FFF2-40B4-BE49-F238E27FC236}">
                <a16:creationId xmlns:a16="http://schemas.microsoft.com/office/drawing/2014/main" id="{2EFDF755-2031-49A2-AC0F-651D9DEE581C}"/>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5" name="Connector: Elbow 84">
            <a:extLst>
              <a:ext uri="{FF2B5EF4-FFF2-40B4-BE49-F238E27FC236}">
                <a16:creationId xmlns:a16="http://schemas.microsoft.com/office/drawing/2014/main" id="{CAD456D1-B444-4E90-863D-3FC9D0D8B95B}"/>
              </a:ext>
            </a:extLst>
          </p:cNvPr>
          <p:cNvCxnSpPr>
            <a:cxnSpLocks/>
            <a:stCxn id="83" idx="1"/>
          </p:cNvCxnSpPr>
          <p:nvPr/>
        </p:nvCxnSpPr>
        <p:spPr>
          <a:xfrm>
            <a:off x="966651" y="3952931"/>
            <a:ext cx="1339139" cy="30003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A6A687FD-A6A1-448B-ADDC-4F07CD5CE0E1}"/>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87" name="Isosceles Triangle 86">
            <a:extLst>
              <a:ext uri="{FF2B5EF4-FFF2-40B4-BE49-F238E27FC236}">
                <a16:creationId xmlns:a16="http://schemas.microsoft.com/office/drawing/2014/main" id="{70C4003E-A4C8-422E-9A16-12A93B99DC48}"/>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DC9DFFE-CCD7-44F9-AC4A-081903FF7870}"/>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7B7D610-13E3-4235-BC02-1626959B0734}"/>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9" name="Connector: Elbow 98">
            <a:extLst>
              <a:ext uri="{FF2B5EF4-FFF2-40B4-BE49-F238E27FC236}">
                <a16:creationId xmlns:a16="http://schemas.microsoft.com/office/drawing/2014/main" id="{5C353725-B12F-4236-B15E-38695244171D}"/>
              </a:ext>
            </a:extLst>
          </p:cNvPr>
          <p:cNvCxnSpPr>
            <a:cxnSpLocks/>
            <a:stCxn id="64" idx="3"/>
            <a:endCxn id="96" idx="1"/>
          </p:cNvCxnSpPr>
          <p:nvPr/>
        </p:nvCxnSpPr>
        <p:spPr>
          <a:xfrm>
            <a:off x="7912239" y="2778479"/>
            <a:ext cx="641982" cy="5685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231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25</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052C030-CDD7-40C9-9CEB-13CB375CB330}"/>
              </a:ext>
            </a:extLst>
          </p:cNvPr>
          <p:cNvSpPr/>
          <p:nvPr/>
        </p:nvSpPr>
        <p:spPr>
          <a:xfrm>
            <a:off x="2237054" y="259874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59C0CC5-7263-40C2-8A5C-72F2848705A9}"/>
              </a:ext>
            </a:extLst>
          </p:cNvPr>
          <p:cNvSpPr/>
          <p:nvPr/>
        </p:nvSpPr>
        <p:spPr>
          <a:xfrm rot="10800000">
            <a:off x="2232700" y="296886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A2E20BC5-5D94-46AD-8987-071F2FC1754D}"/>
              </a:ext>
            </a:extLst>
          </p:cNvPr>
          <p:cNvSpPr/>
          <p:nvPr/>
        </p:nvSpPr>
        <p:spPr>
          <a:xfrm rot="10800000">
            <a:off x="2232700" y="333897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481154F3-6734-46A9-875F-3C421932C9DC}"/>
              </a:ext>
            </a:extLst>
          </p:cNvPr>
          <p:cNvSpPr/>
          <p:nvPr/>
        </p:nvSpPr>
        <p:spPr>
          <a:xfrm rot="10800000">
            <a:off x="2237054" y="370909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B21FBCE-8F3A-4C70-9B17-790A572DD248}"/>
              </a:ext>
            </a:extLst>
          </p:cNvPr>
          <p:cNvSpPr/>
          <p:nvPr/>
        </p:nvSpPr>
        <p:spPr>
          <a:xfrm>
            <a:off x="2241408" y="407920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E5210BB-6463-4355-9086-8E0CB29BAA3C}"/>
              </a:ext>
            </a:extLst>
          </p:cNvPr>
          <p:cNvSpPr/>
          <p:nvPr/>
        </p:nvSpPr>
        <p:spPr>
          <a:xfrm rot="10800000">
            <a:off x="6486744" y="193561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A8D11AF9-3C04-430A-BE42-3510BC693090}"/>
              </a:ext>
            </a:extLst>
          </p:cNvPr>
          <p:cNvSpPr/>
          <p:nvPr/>
        </p:nvSpPr>
        <p:spPr>
          <a:xfrm>
            <a:off x="6486744" y="230573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57298" y="2061891"/>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Isosceles Triangle 101">
            <a:extLst>
              <a:ext uri="{FF2B5EF4-FFF2-40B4-BE49-F238E27FC236}">
                <a16:creationId xmlns:a16="http://schemas.microsoft.com/office/drawing/2014/main" id="{87020CD8-A0D9-4C5F-A99D-963198F1CF89}"/>
              </a:ext>
            </a:extLst>
          </p:cNvPr>
          <p:cNvSpPr/>
          <p:nvPr/>
        </p:nvSpPr>
        <p:spPr>
          <a:xfrm>
            <a:off x="6493763" y="267962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50933654-3F95-45C9-9C02-2BDB4050F86A}"/>
              </a:ext>
            </a:extLst>
          </p:cNvPr>
          <p:cNvSpPr/>
          <p:nvPr/>
        </p:nvSpPr>
        <p:spPr>
          <a:xfrm rot="10800000">
            <a:off x="6489409" y="304974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489409" y="341985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cxnSp>
        <p:nvCxnSpPr>
          <p:cNvPr id="126" name="Straight Arrow Connector 125">
            <a:extLst>
              <a:ext uri="{FF2B5EF4-FFF2-40B4-BE49-F238E27FC236}">
                <a16:creationId xmlns:a16="http://schemas.microsoft.com/office/drawing/2014/main" id="{7B472A2D-6AF8-4C0E-ACD1-1F928FBC14BB}"/>
              </a:ext>
            </a:extLst>
          </p:cNvPr>
          <p:cNvCxnSpPr>
            <a:cxnSpLocks/>
          </p:cNvCxnSpPr>
          <p:nvPr/>
        </p:nvCxnSpPr>
        <p:spPr>
          <a:xfrm>
            <a:off x="6833310" y="280627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B2434ED6-66EC-418D-A24A-2872F4416F52}"/>
              </a:ext>
            </a:extLst>
          </p:cNvPr>
          <p:cNvSpPr/>
          <p:nvPr/>
        </p:nvSpPr>
        <p:spPr>
          <a:xfrm>
            <a:off x="7616147" y="265220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30A678F-2FCC-4DA5-9CD7-15993F7EFBF9}"/>
              </a:ext>
            </a:extLst>
          </p:cNvPr>
          <p:cNvSpPr txBox="1"/>
          <p:nvPr/>
        </p:nvSpPr>
        <p:spPr>
          <a:xfrm>
            <a:off x="6799401" y="3425369"/>
            <a:ext cx="1941557" cy="646331"/>
          </a:xfrm>
          <a:prstGeom prst="rect">
            <a:avLst/>
          </a:prstGeom>
          <a:noFill/>
        </p:spPr>
        <p:txBody>
          <a:bodyPr wrap="none" rtlCol="0">
            <a:spAutoFit/>
          </a:bodyPr>
          <a:lstStyle/>
          <a:p>
            <a:pPr algn="ctr"/>
            <a:r>
              <a:rPr lang="en-US" dirty="0">
                <a:solidFill>
                  <a:srgbClr val="FF0000"/>
                </a:solidFill>
              </a:rPr>
              <a:t>CONSUME</a:t>
            </a:r>
          </a:p>
          <a:p>
            <a:pPr algn="ctr"/>
            <a:r>
              <a:rPr lang="en-US" dirty="0"/>
              <a:t>(already merged)</a:t>
            </a:r>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p:cNvCxnSpPr>
          <p:nvPr/>
        </p:nvCxnSpPr>
        <p:spPr>
          <a:xfrm>
            <a:off x="6563432" y="3546129"/>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2435784"/>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67" name="Isosceles Triangle 66">
            <a:extLst>
              <a:ext uri="{FF2B5EF4-FFF2-40B4-BE49-F238E27FC236}">
                <a16:creationId xmlns:a16="http://schemas.microsoft.com/office/drawing/2014/main" id="{73079063-760E-4A01-A481-93D21566F739}"/>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B30606BF-7C6A-4F7E-8F8A-DABD0E36F43E}"/>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0647B6C1-CE22-4770-AB03-78F49BC66303}"/>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14C20759-43C5-452E-BA24-38F4D21C18F9}"/>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856A469C-9691-4141-A6F0-F719ECC08A30}"/>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C37AC176-EE80-45DB-A55D-157EDAC87F94}"/>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7" name="Isosceles Triangle 76">
            <a:extLst>
              <a:ext uri="{FF2B5EF4-FFF2-40B4-BE49-F238E27FC236}">
                <a16:creationId xmlns:a16="http://schemas.microsoft.com/office/drawing/2014/main" id="{F29FF208-D329-4F92-8496-4338C0AD3773}"/>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8" name="Isosceles Triangle 77">
            <a:extLst>
              <a:ext uri="{FF2B5EF4-FFF2-40B4-BE49-F238E27FC236}">
                <a16:creationId xmlns:a16="http://schemas.microsoft.com/office/drawing/2014/main" id="{F0C02C6E-9881-4FC8-9013-3AC16549E56D}"/>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3" name="Connector: Elbow 82">
            <a:extLst>
              <a:ext uri="{FF2B5EF4-FFF2-40B4-BE49-F238E27FC236}">
                <a16:creationId xmlns:a16="http://schemas.microsoft.com/office/drawing/2014/main" id="{EF918E7B-64F2-4E24-BC88-DA18EA98D2B6}"/>
              </a:ext>
            </a:extLst>
          </p:cNvPr>
          <p:cNvCxnSpPr>
            <a:cxnSpLocks/>
            <a:stCxn id="78" idx="5"/>
          </p:cNvCxnSpPr>
          <p:nvPr/>
        </p:nvCxnSpPr>
        <p:spPr>
          <a:xfrm flipV="1">
            <a:off x="971005" y="4252966"/>
            <a:ext cx="1334785" cy="7008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32BB18E2-CC23-4EBF-885B-D3A0BF4DE9DF}"/>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85" name="Isosceles Triangle 84">
            <a:extLst>
              <a:ext uri="{FF2B5EF4-FFF2-40B4-BE49-F238E27FC236}">
                <a16:creationId xmlns:a16="http://schemas.microsoft.com/office/drawing/2014/main" id="{77EF0637-79CE-4D7F-B5B7-BF7EAACAA7D2}"/>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D548214-5CF8-4CFE-ACC7-3D419D4B0AD7}"/>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CDA3354-0ADC-4C37-A81E-8AA5718FC7F6}"/>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69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26</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59C0CC5-7263-40C2-8A5C-72F2848705A9}"/>
              </a:ext>
            </a:extLst>
          </p:cNvPr>
          <p:cNvSpPr/>
          <p:nvPr/>
        </p:nvSpPr>
        <p:spPr>
          <a:xfrm rot="10800000">
            <a:off x="2237470" y="264623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A2E20BC5-5D94-46AD-8987-071F2FC1754D}"/>
              </a:ext>
            </a:extLst>
          </p:cNvPr>
          <p:cNvSpPr/>
          <p:nvPr/>
        </p:nvSpPr>
        <p:spPr>
          <a:xfrm rot="10800000">
            <a:off x="2237470" y="301634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481154F3-6734-46A9-875F-3C421932C9DC}"/>
              </a:ext>
            </a:extLst>
          </p:cNvPr>
          <p:cNvSpPr/>
          <p:nvPr/>
        </p:nvSpPr>
        <p:spPr>
          <a:xfrm rot="10800000">
            <a:off x="2241824" y="338646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B21FBCE-8F3A-4C70-9B17-790A572DD248}"/>
              </a:ext>
            </a:extLst>
          </p:cNvPr>
          <p:cNvSpPr/>
          <p:nvPr/>
        </p:nvSpPr>
        <p:spPr>
          <a:xfrm>
            <a:off x="2246178" y="375657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A8D11AF9-3C04-430A-BE42-3510BC693090}"/>
              </a:ext>
            </a:extLst>
          </p:cNvPr>
          <p:cNvSpPr/>
          <p:nvPr/>
        </p:nvSpPr>
        <p:spPr>
          <a:xfrm>
            <a:off x="6474128" y="193599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44682" y="1692154"/>
            <a:ext cx="4354" cy="740230"/>
          </a:xfrm>
          <a:prstGeom prst="straightConnector1">
            <a:avLst/>
          </a:prstGeom>
          <a:ln w="28575">
            <a:solidFill>
              <a:srgbClr val="00B050"/>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Isosceles Triangle 101">
            <a:extLst>
              <a:ext uri="{FF2B5EF4-FFF2-40B4-BE49-F238E27FC236}">
                <a16:creationId xmlns:a16="http://schemas.microsoft.com/office/drawing/2014/main" id="{87020CD8-A0D9-4C5F-A99D-963198F1CF89}"/>
              </a:ext>
            </a:extLst>
          </p:cNvPr>
          <p:cNvSpPr/>
          <p:nvPr/>
        </p:nvSpPr>
        <p:spPr>
          <a:xfrm>
            <a:off x="6481147" y="230988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50933654-3F95-45C9-9C02-2BDB4050F86A}"/>
              </a:ext>
            </a:extLst>
          </p:cNvPr>
          <p:cNvSpPr/>
          <p:nvPr/>
        </p:nvSpPr>
        <p:spPr>
          <a:xfrm rot="10800000">
            <a:off x="6476793" y="268000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476793" y="305011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161C42D2-EE1B-4AEA-A77E-704F09E664D9}"/>
              </a:ext>
            </a:extLst>
          </p:cNvPr>
          <p:cNvSpPr/>
          <p:nvPr/>
        </p:nvSpPr>
        <p:spPr>
          <a:xfrm rot="10800000">
            <a:off x="6481147" y="342023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a:endCxn id="105" idx="5"/>
          </p:cNvCxnSpPr>
          <p:nvPr/>
        </p:nvCxnSpPr>
        <p:spPr>
          <a:xfrm>
            <a:off x="6550816" y="3176392"/>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1" name="Straight Arrow Connector 110">
            <a:extLst>
              <a:ext uri="{FF2B5EF4-FFF2-40B4-BE49-F238E27FC236}">
                <a16:creationId xmlns:a16="http://schemas.microsoft.com/office/drawing/2014/main" id="{F2F3E898-68B4-4A78-9EE8-A0C4E485AE0D}"/>
              </a:ext>
            </a:extLst>
          </p:cNvPr>
          <p:cNvCxnSpPr>
            <a:cxnSpLocks/>
            <a:stCxn id="105" idx="1"/>
          </p:cNvCxnSpPr>
          <p:nvPr/>
        </p:nvCxnSpPr>
        <p:spPr>
          <a:xfrm>
            <a:off x="6703216" y="354650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692558" y="2066047"/>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62" name="Straight Arrow Connector 61">
            <a:extLst>
              <a:ext uri="{FF2B5EF4-FFF2-40B4-BE49-F238E27FC236}">
                <a16:creationId xmlns:a16="http://schemas.microsoft.com/office/drawing/2014/main" id="{28FAF696-0826-4382-BC83-777F5C1AD65D}"/>
              </a:ext>
            </a:extLst>
          </p:cNvPr>
          <p:cNvCxnSpPr>
            <a:cxnSpLocks/>
          </p:cNvCxnSpPr>
          <p:nvPr/>
        </p:nvCxnSpPr>
        <p:spPr>
          <a:xfrm>
            <a:off x="6833310" y="280627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F60CF360-F9EA-4AB4-A240-33143DD46D4F}"/>
              </a:ext>
            </a:extLst>
          </p:cNvPr>
          <p:cNvSpPr/>
          <p:nvPr/>
        </p:nvSpPr>
        <p:spPr>
          <a:xfrm>
            <a:off x="7616147" y="265220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61537BE-F064-45AB-9966-652D057B233F}"/>
              </a:ext>
            </a:extLst>
          </p:cNvPr>
          <p:cNvSpPr txBox="1"/>
          <p:nvPr/>
        </p:nvSpPr>
        <p:spPr>
          <a:xfrm>
            <a:off x="6799401" y="3425369"/>
            <a:ext cx="1941557" cy="646331"/>
          </a:xfrm>
          <a:prstGeom prst="rect">
            <a:avLst/>
          </a:prstGeom>
          <a:noFill/>
        </p:spPr>
        <p:txBody>
          <a:bodyPr wrap="none" rtlCol="0">
            <a:spAutoFit/>
          </a:bodyPr>
          <a:lstStyle/>
          <a:p>
            <a:pPr algn="ctr"/>
            <a:r>
              <a:rPr lang="en-US" dirty="0">
                <a:solidFill>
                  <a:srgbClr val="FF0000"/>
                </a:solidFill>
              </a:rPr>
              <a:t>CONSUME</a:t>
            </a:r>
          </a:p>
          <a:p>
            <a:pPr algn="ctr"/>
            <a:r>
              <a:rPr lang="en-US" dirty="0"/>
              <a:t>(already merged)</a:t>
            </a:r>
          </a:p>
        </p:txBody>
      </p:sp>
      <p:sp>
        <p:nvSpPr>
          <p:cNvPr id="67" name="Isosceles Triangle 66">
            <a:extLst>
              <a:ext uri="{FF2B5EF4-FFF2-40B4-BE49-F238E27FC236}">
                <a16:creationId xmlns:a16="http://schemas.microsoft.com/office/drawing/2014/main" id="{3FBD155A-3AF2-49DE-B56F-2F89F598F27B}"/>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1A55B1E8-F5F0-413D-A5B0-2AAE0BB649CA}"/>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B60E71C4-10D2-4C6E-A245-4834B3952EEA}"/>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E7A06C02-DD76-4BF4-A248-755345DF2A26}"/>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9EF12EAE-7309-40A2-8C2A-D110140578CE}"/>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C8DE41C1-B22A-4E2C-990C-619A9E592455}"/>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7" name="Isosceles Triangle 76">
            <a:extLst>
              <a:ext uri="{FF2B5EF4-FFF2-40B4-BE49-F238E27FC236}">
                <a16:creationId xmlns:a16="http://schemas.microsoft.com/office/drawing/2014/main" id="{0DFAFBC0-4CDE-4939-AA76-86BBBFA30DE3}"/>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8" name="Isosceles Triangle 77">
            <a:extLst>
              <a:ext uri="{FF2B5EF4-FFF2-40B4-BE49-F238E27FC236}">
                <a16:creationId xmlns:a16="http://schemas.microsoft.com/office/drawing/2014/main" id="{CC1BFFAD-06C1-49DE-A14D-7C4043D1EC1C}"/>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B14FBA8-7157-4FC5-AC0F-D549F2706548}"/>
              </a:ext>
            </a:extLst>
          </p:cNvPr>
          <p:cNvSpPr/>
          <p:nvPr/>
        </p:nvSpPr>
        <p:spPr>
          <a:xfrm>
            <a:off x="2242341" y="407384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7" name="Connector: Elbow 86">
            <a:extLst>
              <a:ext uri="{FF2B5EF4-FFF2-40B4-BE49-F238E27FC236}">
                <a16:creationId xmlns:a16="http://schemas.microsoft.com/office/drawing/2014/main" id="{BCFEC555-DE4A-44B1-A98A-894D7586DBAD}"/>
              </a:ext>
            </a:extLst>
          </p:cNvPr>
          <p:cNvCxnSpPr>
            <a:cxnSpLocks/>
          </p:cNvCxnSpPr>
          <p:nvPr/>
        </p:nvCxnSpPr>
        <p:spPr>
          <a:xfrm flipV="1">
            <a:off x="971005" y="4196772"/>
            <a:ext cx="1266464" cy="41132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2D82AD6E-39B2-4E33-B1E1-FE4BC2AA5E7C}"/>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96" name="Isosceles Triangle 95">
            <a:extLst>
              <a:ext uri="{FF2B5EF4-FFF2-40B4-BE49-F238E27FC236}">
                <a16:creationId xmlns:a16="http://schemas.microsoft.com/office/drawing/2014/main" id="{6343B9A2-29DB-47D7-A343-0F190DB31114}"/>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60A9B0F-8E24-4BD1-8B44-5C5E5EA0A596}"/>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0CA990F-6AAD-4021-8D2E-840C89F7D036}"/>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23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27</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A2E20BC5-5D94-46AD-8987-071F2FC1754D}"/>
              </a:ext>
            </a:extLst>
          </p:cNvPr>
          <p:cNvSpPr/>
          <p:nvPr/>
        </p:nvSpPr>
        <p:spPr>
          <a:xfrm rot="10800000">
            <a:off x="2234803" y="264307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481154F3-6734-46A9-875F-3C421932C9DC}"/>
              </a:ext>
            </a:extLst>
          </p:cNvPr>
          <p:cNvSpPr/>
          <p:nvPr/>
        </p:nvSpPr>
        <p:spPr>
          <a:xfrm rot="10800000">
            <a:off x="2239157" y="301318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B21FBCE-8F3A-4C70-9B17-790A572DD248}"/>
              </a:ext>
            </a:extLst>
          </p:cNvPr>
          <p:cNvSpPr/>
          <p:nvPr/>
        </p:nvSpPr>
        <p:spPr>
          <a:xfrm>
            <a:off x="2243511" y="338330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57298" y="1334495"/>
            <a:ext cx="4354" cy="740230"/>
          </a:xfrm>
          <a:prstGeom prst="straightConnector1">
            <a:avLst/>
          </a:prstGeom>
          <a:ln w="28575">
            <a:solidFill>
              <a:srgbClr val="00B050"/>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Isosceles Triangle 101">
            <a:extLst>
              <a:ext uri="{FF2B5EF4-FFF2-40B4-BE49-F238E27FC236}">
                <a16:creationId xmlns:a16="http://schemas.microsoft.com/office/drawing/2014/main" id="{87020CD8-A0D9-4C5F-A99D-963198F1CF89}"/>
              </a:ext>
            </a:extLst>
          </p:cNvPr>
          <p:cNvSpPr/>
          <p:nvPr/>
        </p:nvSpPr>
        <p:spPr>
          <a:xfrm>
            <a:off x="6493763" y="195222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50933654-3F95-45C9-9C02-2BDB4050F86A}"/>
              </a:ext>
            </a:extLst>
          </p:cNvPr>
          <p:cNvSpPr/>
          <p:nvPr/>
        </p:nvSpPr>
        <p:spPr>
          <a:xfrm rot="10800000">
            <a:off x="6489409" y="232234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489409" y="269245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161C42D2-EE1B-4AEA-A77E-704F09E664D9}"/>
              </a:ext>
            </a:extLst>
          </p:cNvPr>
          <p:cNvSpPr/>
          <p:nvPr/>
        </p:nvSpPr>
        <p:spPr>
          <a:xfrm rot="10800000">
            <a:off x="6493763" y="306257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1B4EDD15-9A01-4F3D-A96A-15A530122FC4}"/>
              </a:ext>
            </a:extLst>
          </p:cNvPr>
          <p:cNvSpPr/>
          <p:nvPr/>
        </p:nvSpPr>
        <p:spPr>
          <a:xfrm>
            <a:off x="6498117" y="343268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a:endCxn id="105" idx="5"/>
          </p:cNvCxnSpPr>
          <p:nvPr/>
        </p:nvCxnSpPr>
        <p:spPr>
          <a:xfrm>
            <a:off x="6563432" y="2818733"/>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1" name="Straight Arrow Connector 110">
            <a:extLst>
              <a:ext uri="{FF2B5EF4-FFF2-40B4-BE49-F238E27FC236}">
                <a16:creationId xmlns:a16="http://schemas.microsoft.com/office/drawing/2014/main" id="{F2F3E898-68B4-4A78-9EE8-A0C4E485AE0D}"/>
              </a:ext>
            </a:extLst>
          </p:cNvPr>
          <p:cNvCxnSpPr>
            <a:cxnSpLocks/>
            <a:stCxn id="105" idx="1"/>
            <a:endCxn id="106" idx="5"/>
          </p:cNvCxnSpPr>
          <p:nvPr/>
        </p:nvCxnSpPr>
        <p:spPr>
          <a:xfrm>
            <a:off x="6715832" y="3188848"/>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cxnSp>
        <p:nvCxnSpPr>
          <p:cNvPr id="126" name="Straight Arrow Connector 125">
            <a:extLst>
              <a:ext uri="{FF2B5EF4-FFF2-40B4-BE49-F238E27FC236}">
                <a16:creationId xmlns:a16="http://schemas.microsoft.com/office/drawing/2014/main" id="{7B472A2D-6AF8-4C0E-ACD1-1F928FBC14BB}"/>
              </a:ext>
            </a:extLst>
          </p:cNvPr>
          <p:cNvCxnSpPr>
            <a:cxnSpLocks/>
          </p:cNvCxnSpPr>
          <p:nvPr/>
        </p:nvCxnSpPr>
        <p:spPr>
          <a:xfrm>
            <a:off x="6833310" y="280627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7" name="Isosceles Triangle 126">
            <a:extLst>
              <a:ext uri="{FF2B5EF4-FFF2-40B4-BE49-F238E27FC236}">
                <a16:creationId xmlns:a16="http://schemas.microsoft.com/office/drawing/2014/main" id="{1FF02290-0C53-4622-94E3-9AFA5B9B83A5}"/>
              </a:ext>
            </a:extLst>
          </p:cNvPr>
          <p:cNvSpPr/>
          <p:nvPr/>
        </p:nvSpPr>
        <p:spPr>
          <a:xfrm>
            <a:off x="7616147" y="265220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DC2D71C-AFE1-4975-8D3E-5E80FFF7A0BF}"/>
              </a:ext>
            </a:extLst>
          </p:cNvPr>
          <p:cNvSpPr txBox="1"/>
          <p:nvPr/>
        </p:nvSpPr>
        <p:spPr>
          <a:xfrm>
            <a:off x="6863517" y="3268896"/>
            <a:ext cx="1813318" cy="923330"/>
          </a:xfrm>
          <a:prstGeom prst="rect">
            <a:avLst/>
          </a:prstGeom>
          <a:noFill/>
        </p:spPr>
        <p:txBody>
          <a:bodyPr wrap="none" rtlCol="0">
            <a:spAutoFit/>
          </a:bodyPr>
          <a:lstStyle/>
          <a:p>
            <a:pPr algn="ctr"/>
            <a:r>
              <a:rPr lang="en-US" dirty="0">
                <a:solidFill>
                  <a:schemeClr val="accent3">
                    <a:lumMod val="50000"/>
                  </a:schemeClr>
                </a:solidFill>
              </a:rPr>
              <a:t>PASS</a:t>
            </a:r>
          </a:p>
          <a:p>
            <a:pPr algn="ctr"/>
            <a:r>
              <a:rPr lang="en-US" dirty="0">
                <a:solidFill>
                  <a:schemeClr val="accent3">
                    <a:lumMod val="50000"/>
                  </a:schemeClr>
                </a:solidFill>
              </a:rPr>
              <a:t>THROUGH</a:t>
            </a:r>
          </a:p>
          <a:p>
            <a:pPr algn="ctr"/>
            <a:r>
              <a:rPr lang="fi-FI" dirty="0"/>
              <a:t>(</a:t>
            </a:r>
            <a:r>
              <a:rPr lang="en-US" dirty="0"/>
              <a:t>not mutual NN)</a:t>
            </a:r>
          </a:p>
        </p:txBody>
      </p:sp>
      <p:sp>
        <p:nvSpPr>
          <p:cNvPr id="63" name="Isosceles Triangle 62">
            <a:extLst>
              <a:ext uri="{FF2B5EF4-FFF2-40B4-BE49-F238E27FC236}">
                <a16:creationId xmlns:a16="http://schemas.microsoft.com/office/drawing/2014/main" id="{69B7B7F1-04D5-4C87-8859-58700EDF51A6}"/>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279D06A8-423E-4B11-8CEE-35ACABD90AC1}"/>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65A06412-81A3-435B-901E-4DBEA43C2FD1}"/>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8019839C-ABA9-404D-BD3C-3D164129C05F}"/>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9E15C283-FB2B-42A6-A57F-AAD20D188BDC}"/>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8E177B4C-AC3B-4471-B8A5-E7DAF6B93860}"/>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 name="Isosceles Triangle 73">
            <a:extLst>
              <a:ext uri="{FF2B5EF4-FFF2-40B4-BE49-F238E27FC236}">
                <a16:creationId xmlns:a16="http://schemas.microsoft.com/office/drawing/2014/main" id="{5244DDDC-0CA0-4FCF-B904-3B497DE84826}"/>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AC7583BA-6881-4A00-8087-83A572D00814}"/>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87088D7-0ED4-4491-97AE-EB5BD8681D31}"/>
              </a:ext>
            </a:extLst>
          </p:cNvPr>
          <p:cNvSpPr/>
          <p:nvPr/>
        </p:nvSpPr>
        <p:spPr>
          <a:xfrm>
            <a:off x="2242341" y="407384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6575FDE-28CA-49BC-8D7C-CEEC5EADF4A4}"/>
              </a:ext>
            </a:extLst>
          </p:cNvPr>
          <p:cNvSpPr/>
          <p:nvPr/>
        </p:nvSpPr>
        <p:spPr>
          <a:xfrm>
            <a:off x="2243511" y="37003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6" name="Connector: Elbow 85">
            <a:extLst>
              <a:ext uri="{FF2B5EF4-FFF2-40B4-BE49-F238E27FC236}">
                <a16:creationId xmlns:a16="http://schemas.microsoft.com/office/drawing/2014/main" id="{55ECF64C-65AA-4742-8E54-E6A40547314F}"/>
              </a:ext>
            </a:extLst>
          </p:cNvPr>
          <p:cNvCxnSpPr>
            <a:cxnSpLocks/>
          </p:cNvCxnSpPr>
          <p:nvPr/>
        </p:nvCxnSpPr>
        <p:spPr>
          <a:xfrm flipV="1">
            <a:off x="971005" y="4196772"/>
            <a:ext cx="1266464" cy="41132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1708388"/>
            <a:ext cx="0" cy="740230"/>
          </a:xfrm>
          <a:prstGeom prst="straightConnector1">
            <a:avLst/>
          </a:prstGeom>
          <a:ln w="28575">
            <a:solidFill>
              <a:srgbClr val="00B050"/>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sp>
        <p:nvSpPr>
          <p:cNvPr id="87" name="TextBox 86">
            <a:extLst>
              <a:ext uri="{FF2B5EF4-FFF2-40B4-BE49-F238E27FC236}">
                <a16:creationId xmlns:a16="http://schemas.microsoft.com/office/drawing/2014/main" id="{18EDE697-1CB9-4AB5-8306-9AA8F3416E53}"/>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91" name="Isosceles Triangle 90">
            <a:extLst>
              <a:ext uri="{FF2B5EF4-FFF2-40B4-BE49-F238E27FC236}">
                <a16:creationId xmlns:a16="http://schemas.microsoft.com/office/drawing/2014/main" id="{62C1AA20-51D5-4465-A00F-8AAF3D013AF8}"/>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66F6949B-F15E-4E49-BEB3-05AF4C4D7058}"/>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B5ECB71-670C-4E7B-AF0F-17A97390DA50}"/>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DB73635F-DD13-4A01-9051-F8E89E386F82}"/>
              </a:ext>
            </a:extLst>
          </p:cNvPr>
          <p:cNvSpPr/>
          <p:nvPr/>
        </p:nvSpPr>
        <p:spPr>
          <a:xfrm rot="10800000">
            <a:off x="8554221" y="307699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0" name="Connector: Elbow 99">
            <a:extLst>
              <a:ext uri="{FF2B5EF4-FFF2-40B4-BE49-F238E27FC236}">
                <a16:creationId xmlns:a16="http://schemas.microsoft.com/office/drawing/2014/main" id="{D81A70F6-B230-4FA5-9364-89089AA81F42}"/>
              </a:ext>
            </a:extLst>
          </p:cNvPr>
          <p:cNvCxnSpPr>
            <a:cxnSpLocks/>
            <a:stCxn id="127" idx="5"/>
            <a:endCxn id="98" idx="5"/>
          </p:cNvCxnSpPr>
          <p:nvPr/>
        </p:nvCxnSpPr>
        <p:spPr>
          <a:xfrm>
            <a:off x="7838216" y="2778479"/>
            <a:ext cx="790028" cy="42479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191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28</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Isosceles Triangle 102">
            <a:extLst>
              <a:ext uri="{FF2B5EF4-FFF2-40B4-BE49-F238E27FC236}">
                <a16:creationId xmlns:a16="http://schemas.microsoft.com/office/drawing/2014/main" id="{50933654-3F95-45C9-9C02-2BDB4050F86A}"/>
              </a:ext>
            </a:extLst>
          </p:cNvPr>
          <p:cNvSpPr/>
          <p:nvPr/>
        </p:nvSpPr>
        <p:spPr>
          <a:xfrm rot="10800000">
            <a:off x="6489409" y="195012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489409" y="232023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161C42D2-EE1B-4AEA-A77E-704F09E664D9}"/>
              </a:ext>
            </a:extLst>
          </p:cNvPr>
          <p:cNvSpPr/>
          <p:nvPr/>
        </p:nvSpPr>
        <p:spPr>
          <a:xfrm rot="10800000">
            <a:off x="6493763" y="26903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1B4EDD15-9A01-4F3D-A96A-15A530122FC4}"/>
              </a:ext>
            </a:extLst>
          </p:cNvPr>
          <p:cNvSpPr/>
          <p:nvPr/>
        </p:nvSpPr>
        <p:spPr>
          <a:xfrm>
            <a:off x="6498117" y="306046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a:endCxn id="105" idx="5"/>
          </p:cNvCxnSpPr>
          <p:nvPr/>
        </p:nvCxnSpPr>
        <p:spPr>
          <a:xfrm>
            <a:off x="6563432" y="2446509"/>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1" name="Straight Arrow Connector 110">
            <a:extLst>
              <a:ext uri="{FF2B5EF4-FFF2-40B4-BE49-F238E27FC236}">
                <a16:creationId xmlns:a16="http://schemas.microsoft.com/office/drawing/2014/main" id="{F2F3E898-68B4-4A78-9EE8-A0C4E485AE0D}"/>
              </a:ext>
            </a:extLst>
          </p:cNvPr>
          <p:cNvCxnSpPr>
            <a:cxnSpLocks/>
            <a:stCxn id="105" idx="1"/>
            <a:endCxn id="106" idx="5"/>
          </p:cNvCxnSpPr>
          <p:nvPr/>
        </p:nvCxnSpPr>
        <p:spPr>
          <a:xfrm>
            <a:off x="6715832" y="2816624"/>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sp>
        <p:nvSpPr>
          <p:cNvPr id="120" name="Rectangle 119">
            <a:extLst>
              <a:ext uri="{FF2B5EF4-FFF2-40B4-BE49-F238E27FC236}">
                <a16:creationId xmlns:a16="http://schemas.microsoft.com/office/drawing/2014/main" id="{34C522BC-C2B0-4B3A-AC46-A2A7A6AD5082}"/>
              </a:ext>
            </a:extLst>
          </p:cNvPr>
          <p:cNvSpPr/>
          <p:nvPr/>
        </p:nvSpPr>
        <p:spPr>
          <a:xfrm>
            <a:off x="6482607" y="342023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8A10EFA6-FE0A-4982-91F7-C1BADF74B719}"/>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25582739-70D4-4E29-9874-8A04DBABDC00}"/>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Isosceles Triangle 129">
            <a:extLst>
              <a:ext uri="{FF2B5EF4-FFF2-40B4-BE49-F238E27FC236}">
                <a16:creationId xmlns:a16="http://schemas.microsoft.com/office/drawing/2014/main" id="{28D9E9EE-9529-4AE3-ABE7-3AD775CD9EF7}"/>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Isosceles Triangle 130">
            <a:extLst>
              <a:ext uri="{FF2B5EF4-FFF2-40B4-BE49-F238E27FC236}">
                <a16:creationId xmlns:a16="http://schemas.microsoft.com/office/drawing/2014/main" id="{4B539B43-EEAC-4B62-A425-BAC9F33C79A8}"/>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Isosceles Triangle 131">
            <a:extLst>
              <a:ext uri="{FF2B5EF4-FFF2-40B4-BE49-F238E27FC236}">
                <a16:creationId xmlns:a16="http://schemas.microsoft.com/office/drawing/2014/main" id="{137A90B4-FB4E-4F0B-971A-9BA911CB3773}"/>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22B28CC6-3D8F-4031-A6FE-4DBEB7B9E784}"/>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Isosceles Triangle 133">
            <a:extLst>
              <a:ext uri="{FF2B5EF4-FFF2-40B4-BE49-F238E27FC236}">
                <a16:creationId xmlns:a16="http://schemas.microsoft.com/office/drawing/2014/main" id="{B551C819-5980-4B9C-ADB8-2C5E0DFFC14A}"/>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5" name="Isosceles Triangle 134">
            <a:extLst>
              <a:ext uri="{FF2B5EF4-FFF2-40B4-BE49-F238E27FC236}">
                <a16:creationId xmlns:a16="http://schemas.microsoft.com/office/drawing/2014/main" id="{618259C7-B7BE-4BC9-9619-E18C1F01C55D}"/>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6D7E1F0F-19DB-45EC-A90C-46FE1A8BE99F}"/>
              </a:ext>
            </a:extLst>
          </p:cNvPr>
          <p:cNvCxnSpPr>
            <a:cxnSpLocks/>
            <a:endCxn id="74" idx="1"/>
          </p:cNvCxnSpPr>
          <p:nvPr/>
        </p:nvCxnSpPr>
        <p:spPr>
          <a:xfrm flipV="1">
            <a:off x="6833310" y="2778479"/>
            <a:ext cx="782837" cy="11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734C73B1-BDB2-4E23-8974-F042EBA0F7FD}"/>
              </a:ext>
            </a:extLst>
          </p:cNvPr>
          <p:cNvCxnSpPr>
            <a:cxnSpLocks/>
          </p:cNvCxnSpPr>
          <p:nvPr/>
        </p:nvCxnSpPr>
        <p:spPr>
          <a:xfrm flipV="1">
            <a:off x="6833310" y="2904753"/>
            <a:ext cx="782837" cy="281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CA4D65B1-59E4-414E-ABE2-1A7047F93F3A}"/>
              </a:ext>
            </a:extLst>
          </p:cNvPr>
          <p:cNvSpPr/>
          <p:nvPr/>
        </p:nvSpPr>
        <p:spPr>
          <a:xfrm>
            <a:off x="7616147" y="265220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401ABCF-88F0-47BA-837E-4C9FA45B27C0}"/>
              </a:ext>
            </a:extLst>
          </p:cNvPr>
          <p:cNvSpPr txBox="1"/>
          <p:nvPr/>
        </p:nvSpPr>
        <p:spPr>
          <a:xfrm>
            <a:off x="7254651" y="3425369"/>
            <a:ext cx="1031052" cy="369332"/>
          </a:xfrm>
          <a:prstGeom prst="rect">
            <a:avLst/>
          </a:prstGeom>
          <a:noFill/>
        </p:spPr>
        <p:txBody>
          <a:bodyPr wrap="square" rtlCol="0">
            <a:spAutoFit/>
          </a:bodyPr>
          <a:lstStyle/>
          <a:p>
            <a:pPr algn="ctr"/>
            <a:r>
              <a:rPr lang="en-US" dirty="0">
                <a:solidFill>
                  <a:schemeClr val="accent2">
                    <a:lumMod val="50000"/>
                  </a:schemeClr>
                </a:solidFill>
              </a:rPr>
              <a:t>MERGE</a:t>
            </a:r>
          </a:p>
        </p:txBody>
      </p:sp>
      <p:sp>
        <p:nvSpPr>
          <p:cNvPr id="78" name="Isosceles Triangle 77">
            <a:extLst>
              <a:ext uri="{FF2B5EF4-FFF2-40B4-BE49-F238E27FC236}">
                <a16:creationId xmlns:a16="http://schemas.microsoft.com/office/drawing/2014/main" id="{9BD90039-02C2-4D78-BCED-81E2D178CFF7}"/>
              </a:ext>
            </a:extLst>
          </p:cNvPr>
          <p:cNvSpPr/>
          <p:nvPr/>
        </p:nvSpPr>
        <p:spPr>
          <a:xfrm rot="10800000">
            <a:off x="2239157" y="264535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3" name="Isosceles Triangle 82">
            <a:extLst>
              <a:ext uri="{FF2B5EF4-FFF2-40B4-BE49-F238E27FC236}">
                <a16:creationId xmlns:a16="http://schemas.microsoft.com/office/drawing/2014/main" id="{69194C16-BEFB-4ECA-AF43-0C4117795E0A}"/>
              </a:ext>
            </a:extLst>
          </p:cNvPr>
          <p:cNvSpPr/>
          <p:nvPr/>
        </p:nvSpPr>
        <p:spPr>
          <a:xfrm>
            <a:off x="2243511" y="301547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B17ABB8-5378-433B-87DA-F312A0FABAB2}"/>
              </a:ext>
            </a:extLst>
          </p:cNvPr>
          <p:cNvSpPr/>
          <p:nvPr/>
        </p:nvSpPr>
        <p:spPr>
          <a:xfrm>
            <a:off x="2242341" y="407384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561A91D-5AD7-4DBF-8D57-942052B6B256}"/>
              </a:ext>
            </a:extLst>
          </p:cNvPr>
          <p:cNvSpPr/>
          <p:nvPr/>
        </p:nvSpPr>
        <p:spPr>
          <a:xfrm>
            <a:off x="2243511" y="37003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6AA34BD9-658D-49D9-B66A-8B1C9C08AF67}"/>
              </a:ext>
            </a:extLst>
          </p:cNvPr>
          <p:cNvSpPr/>
          <p:nvPr/>
        </p:nvSpPr>
        <p:spPr>
          <a:xfrm>
            <a:off x="2243511" y="3330268"/>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6" name="Connector: Elbow 95">
            <a:extLst>
              <a:ext uri="{FF2B5EF4-FFF2-40B4-BE49-F238E27FC236}">
                <a16:creationId xmlns:a16="http://schemas.microsoft.com/office/drawing/2014/main" id="{0E93A4FA-D6A7-41E0-845A-C7DC6FCFA0A9}"/>
              </a:ext>
            </a:extLst>
          </p:cNvPr>
          <p:cNvCxnSpPr>
            <a:cxnSpLocks/>
          </p:cNvCxnSpPr>
          <p:nvPr/>
        </p:nvCxnSpPr>
        <p:spPr>
          <a:xfrm flipV="1">
            <a:off x="971005" y="4196772"/>
            <a:ext cx="1266464" cy="41132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1336164"/>
            <a:ext cx="0" cy="740230"/>
          </a:xfrm>
          <a:prstGeom prst="straightConnector1">
            <a:avLst/>
          </a:prstGeom>
          <a:ln w="28575">
            <a:solidFill>
              <a:srgbClr val="00B050"/>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7A8B6996-D5BF-4C58-B32A-CACB59F03227}"/>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98" name="Isosceles Triangle 97">
            <a:extLst>
              <a:ext uri="{FF2B5EF4-FFF2-40B4-BE49-F238E27FC236}">
                <a16:creationId xmlns:a16="http://schemas.microsoft.com/office/drawing/2014/main" id="{936A8AD6-988F-4A20-937D-EE4CFA91E769}"/>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C63D680-A67A-47B6-96EB-9CB620EF50AC}"/>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AEEAE7B-5A9A-498F-84E9-5E59A16329D2}"/>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1" name="Isosceles Triangle 100">
            <a:extLst>
              <a:ext uri="{FF2B5EF4-FFF2-40B4-BE49-F238E27FC236}">
                <a16:creationId xmlns:a16="http://schemas.microsoft.com/office/drawing/2014/main" id="{88E2819E-444A-4202-8FE9-844C90779D7C}"/>
              </a:ext>
            </a:extLst>
          </p:cNvPr>
          <p:cNvSpPr/>
          <p:nvPr/>
        </p:nvSpPr>
        <p:spPr>
          <a:xfrm rot="10800000">
            <a:off x="8554221" y="307699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782BB252-8495-4D39-BE79-87EBF11400ED}"/>
              </a:ext>
            </a:extLst>
          </p:cNvPr>
          <p:cNvSpPr/>
          <p:nvPr/>
        </p:nvSpPr>
        <p:spPr>
          <a:xfrm>
            <a:off x="8554221" y="344710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08" name="Connector: Elbow 107">
            <a:extLst>
              <a:ext uri="{FF2B5EF4-FFF2-40B4-BE49-F238E27FC236}">
                <a16:creationId xmlns:a16="http://schemas.microsoft.com/office/drawing/2014/main" id="{2090C1FA-6CB0-46A6-8CB6-0F755ED4EE25}"/>
              </a:ext>
            </a:extLst>
          </p:cNvPr>
          <p:cNvCxnSpPr>
            <a:cxnSpLocks/>
            <a:stCxn id="74" idx="3"/>
            <a:endCxn id="107" idx="1"/>
          </p:cNvCxnSpPr>
          <p:nvPr/>
        </p:nvCxnSpPr>
        <p:spPr>
          <a:xfrm>
            <a:off x="7912239" y="2778479"/>
            <a:ext cx="641982" cy="79490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475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a:xfrm>
            <a:off x="8170863" y="4767263"/>
            <a:ext cx="679450" cy="274637"/>
          </a:xfrm>
        </p:spPr>
        <p:txBody>
          <a:bodyPr/>
          <a:lstStyle/>
          <a:p>
            <a:pPr>
              <a:defRPr/>
            </a:pPr>
            <a:fld id="{74348275-A547-4EBD-91F4-3255124D9AB8}" type="slidenum">
              <a:rPr lang="fi-FI" altLang="fi-FI" smtClean="0"/>
              <a:pPr>
                <a:defRPr/>
              </a:pPr>
              <a:t>29</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1336164"/>
            <a:ext cx="0"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489409" y="18985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161C42D2-EE1B-4AEA-A77E-704F09E664D9}"/>
              </a:ext>
            </a:extLst>
          </p:cNvPr>
          <p:cNvSpPr/>
          <p:nvPr/>
        </p:nvSpPr>
        <p:spPr>
          <a:xfrm rot="10800000">
            <a:off x="6493763" y="22687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1B4EDD15-9A01-4F3D-A96A-15A530122FC4}"/>
              </a:ext>
            </a:extLst>
          </p:cNvPr>
          <p:cNvSpPr/>
          <p:nvPr/>
        </p:nvSpPr>
        <p:spPr>
          <a:xfrm>
            <a:off x="6498117" y="26388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a:endCxn id="105" idx="5"/>
          </p:cNvCxnSpPr>
          <p:nvPr/>
        </p:nvCxnSpPr>
        <p:spPr>
          <a:xfrm>
            <a:off x="6563432" y="2024871"/>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1" name="Straight Arrow Connector 110">
            <a:extLst>
              <a:ext uri="{FF2B5EF4-FFF2-40B4-BE49-F238E27FC236}">
                <a16:creationId xmlns:a16="http://schemas.microsoft.com/office/drawing/2014/main" id="{F2F3E898-68B4-4A78-9EE8-A0C4E485AE0D}"/>
              </a:ext>
            </a:extLst>
          </p:cNvPr>
          <p:cNvCxnSpPr>
            <a:cxnSpLocks/>
            <a:stCxn id="105" idx="1"/>
            <a:endCxn id="106" idx="5"/>
          </p:cNvCxnSpPr>
          <p:nvPr/>
        </p:nvCxnSpPr>
        <p:spPr>
          <a:xfrm>
            <a:off x="6715832" y="2394986"/>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sp>
        <p:nvSpPr>
          <p:cNvPr id="120" name="Rectangle 119">
            <a:extLst>
              <a:ext uri="{FF2B5EF4-FFF2-40B4-BE49-F238E27FC236}">
                <a16:creationId xmlns:a16="http://schemas.microsoft.com/office/drawing/2014/main" id="{34C522BC-C2B0-4B3A-AC46-A2A7A6AD5082}"/>
              </a:ext>
            </a:extLst>
          </p:cNvPr>
          <p:cNvSpPr/>
          <p:nvPr/>
        </p:nvSpPr>
        <p:spPr>
          <a:xfrm>
            <a:off x="6482607" y="299859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8A10EFA6-FE0A-4982-91F7-C1BADF74B719}"/>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25582739-70D4-4E29-9874-8A04DBABDC00}"/>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Isosceles Triangle 129">
            <a:extLst>
              <a:ext uri="{FF2B5EF4-FFF2-40B4-BE49-F238E27FC236}">
                <a16:creationId xmlns:a16="http://schemas.microsoft.com/office/drawing/2014/main" id="{28D9E9EE-9529-4AE3-ABE7-3AD775CD9EF7}"/>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Isosceles Triangle 130">
            <a:extLst>
              <a:ext uri="{FF2B5EF4-FFF2-40B4-BE49-F238E27FC236}">
                <a16:creationId xmlns:a16="http://schemas.microsoft.com/office/drawing/2014/main" id="{4B539B43-EEAC-4B62-A425-BAC9F33C79A8}"/>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Isosceles Triangle 131">
            <a:extLst>
              <a:ext uri="{FF2B5EF4-FFF2-40B4-BE49-F238E27FC236}">
                <a16:creationId xmlns:a16="http://schemas.microsoft.com/office/drawing/2014/main" id="{137A90B4-FB4E-4F0B-971A-9BA911CB3773}"/>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22B28CC6-3D8F-4031-A6FE-4DBEB7B9E784}"/>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Isosceles Triangle 133">
            <a:extLst>
              <a:ext uri="{FF2B5EF4-FFF2-40B4-BE49-F238E27FC236}">
                <a16:creationId xmlns:a16="http://schemas.microsoft.com/office/drawing/2014/main" id="{B551C819-5980-4B9C-ADB8-2C5E0DFFC14A}"/>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5" name="Isosceles Triangle 134">
            <a:extLst>
              <a:ext uri="{FF2B5EF4-FFF2-40B4-BE49-F238E27FC236}">
                <a16:creationId xmlns:a16="http://schemas.microsoft.com/office/drawing/2014/main" id="{618259C7-B7BE-4BC9-9619-E18C1F01C55D}"/>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69194C16-BEFB-4ECA-AF43-0C4117795E0A}"/>
              </a:ext>
            </a:extLst>
          </p:cNvPr>
          <p:cNvSpPr/>
          <p:nvPr/>
        </p:nvSpPr>
        <p:spPr>
          <a:xfrm>
            <a:off x="2243511" y="26388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36A19A9-4E7E-4C5B-A16F-52C23529DAB3}"/>
              </a:ext>
            </a:extLst>
          </p:cNvPr>
          <p:cNvSpPr/>
          <p:nvPr/>
        </p:nvSpPr>
        <p:spPr>
          <a:xfrm>
            <a:off x="6482607" y="338430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E7F4EA39-F131-406D-B29F-41884359EB33}"/>
              </a:ext>
            </a:extLst>
          </p:cNvPr>
          <p:cNvCxnSpPr>
            <a:cxnSpLocks/>
          </p:cNvCxnSpPr>
          <p:nvPr/>
        </p:nvCxnSpPr>
        <p:spPr>
          <a:xfrm>
            <a:off x="6833310" y="280627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370AA006-F6D8-41D7-ADFD-E7CDD35625ED}"/>
              </a:ext>
            </a:extLst>
          </p:cNvPr>
          <p:cNvSpPr/>
          <p:nvPr/>
        </p:nvSpPr>
        <p:spPr>
          <a:xfrm>
            <a:off x="7616147" y="265220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7D11FFC-14F4-43A8-BA58-B7DCF915DB70}"/>
              </a:ext>
            </a:extLst>
          </p:cNvPr>
          <p:cNvSpPr txBox="1"/>
          <p:nvPr/>
        </p:nvSpPr>
        <p:spPr>
          <a:xfrm>
            <a:off x="6799401" y="3425369"/>
            <a:ext cx="1941557" cy="646331"/>
          </a:xfrm>
          <a:prstGeom prst="rect">
            <a:avLst/>
          </a:prstGeom>
          <a:noFill/>
        </p:spPr>
        <p:txBody>
          <a:bodyPr wrap="none" rtlCol="0">
            <a:spAutoFit/>
          </a:bodyPr>
          <a:lstStyle/>
          <a:p>
            <a:pPr algn="ctr"/>
            <a:r>
              <a:rPr lang="en-US" dirty="0">
                <a:solidFill>
                  <a:srgbClr val="FF0000"/>
                </a:solidFill>
              </a:rPr>
              <a:t>CONSUME</a:t>
            </a:r>
          </a:p>
          <a:p>
            <a:pPr algn="ctr"/>
            <a:r>
              <a:rPr lang="en-US" dirty="0"/>
              <a:t>(already merged)</a:t>
            </a:r>
          </a:p>
        </p:txBody>
      </p:sp>
      <p:sp>
        <p:nvSpPr>
          <p:cNvPr id="64" name="Rectangle 63">
            <a:extLst>
              <a:ext uri="{FF2B5EF4-FFF2-40B4-BE49-F238E27FC236}">
                <a16:creationId xmlns:a16="http://schemas.microsoft.com/office/drawing/2014/main" id="{6D4A6E47-B014-4D11-968E-CE01435EC772}"/>
              </a:ext>
            </a:extLst>
          </p:cNvPr>
          <p:cNvSpPr/>
          <p:nvPr/>
        </p:nvSpPr>
        <p:spPr>
          <a:xfrm>
            <a:off x="2242341" y="407384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0866692-7D05-4E83-B335-F081765F432E}"/>
              </a:ext>
            </a:extLst>
          </p:cNvPr>
          <p:cNvSpPr/>
          <p:nvPr/>
        </p:nvSpPr>
        <p:spPr>
          <a:xfrm>
            <a:off x="2243511" y="37003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0A141F6-9E6A-4DC7-9A25-E9006862A588}"/>
              </a:ext>
            </a:extLst>
          </p:cNvPr>
          <p:cNvSpPr/>
          <p:nvPr/>
        </p:nvSpPr>
        <p:spPr>
          <a:xfrm>
            <a:off x="2243511" y="3330268"/>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AABE377-9724-4C8E-8A22-A23BDF0A42C5}"/>
              </a:ext>
            </a:extLst>
          </p:cNvPr>
          <p:cNvSpPr/>
          <p:nvPr/>
        </p:nvSpPr>
        <p:spPr>
          <a:xfrm>
            <a:off x="2243511" y="296946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1" name="Connector: Elbow 80">
            <a:extLst>
              <a:ext uri="{FF2B5EF4-FFF2-40B4-BE49-F238E27FC236}">
                <a16:creationId xmlns:a16="http://schemas.microsoft.com/office/drawing/2014/main" id="{6DE3156D-AC31-4B76-8021-2C79630FC2C6}"/>
              </a:ext>
            </a:extLst>
          </p:cNvPr>
          <p:cNvCxnSpPr>
            <a:cxnSpLocks/>
          </p:cNvCxnSpPr>
          <p:nvPr/>
        </p:nvCxnSpPr>
        <p:spPr>
          <a:xfrm flipV="1">
            <a:off x="971005" y="4196772"/>
            <a:ext cx="1266464" cy="41132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F723F8A6-CF3C-4361-99D0-F12F4DF9BCB2}"/>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84" name="Isosceles Triangle 83">
            <a:extLst>
              <a:ext uri="{FF2B5EF4-FFF2-40B4-BE49-F238E27FC236}">
                <a16:creationId xmlns:a16="http://schemas.microsoft.com/office/drawing/2014/main" id="{7468CFE3-D052-4025-AE88-8BDCB86E6264}"/>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F12A45F-8AEA-4150-811C-05FF8CB63903}"/>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A1612A5-1B93-466E-B58C-0296B8AC0543}"/>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D1B59E92-81EC-4AE3-B041-6201EB70315B}"/>
              </a:ext>
            </a:extLst>
          </p:cNvPr>
          <p:cNvSpPr/>
          <p:nvPr/>
        </p:nvSpPr>
        <p:spPr>
          <a:xfrm rot="10800000">
            <a:off x="8554221" y="307699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FC50A15-3548-4115-BB35-E1BCFAFF93E0}"/>
              </a:ext>
            </a:extLst>
          </p:cNvPr>
          <p:cNvSpPr/>
          <p:nvPr/>
        </p:nvSpPr>
        <p:spPr>
          <a:xfrm>
            <a:off x="8554221" y="344710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17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6712-93B6-4510-A43B-642CF02A3ECC}"/>
              </a:ext>
            </a:extLst>
          </p:cNvPr>
          <p:cNvSpPr>
            <a:spLocks noGrp="1"/>
          </p:cNvSpPr>
          <p:nvPr>
            <p:ph type="title"/>
          </p:nvPr>
        </p:nvSpPr>
        <p:spPr/>
        <p:txBody>
          <a:bodyPr/>
          <a:lstStyle/>
          <a:p>
            <a:r>
              <a:rPr lang="en-US" dirty="0"/>
              <a:t>Real-time ray tracing</a:t>
            </a:r>
          </a:p>
        </p:txBody>
      </p:sp>
      <p:sp>
        <p:nvSpPr>
          <p:cNvPr id="7" name="Content Placeholder 6">
            <a:extLst>
              <a:ext uri="{FF2B5EF4-FFF2-40B4-BE49-F238E27FC236}">
                <a16:creationId xmlns:a16="http://schemas.microsoft.com/office/drawing/2014/main" id="{BFFFBC4A-42C6-4D90-99EE-8A4B3BFFAB35}"/>
              </a:ext>
            </a:extLst>
          </p:cNvPr>
          <p:cNvSpPr>
            <a:spLocks noGrp="1"/>
          </p:cNvSpPr>
          <p:nvPr>
            <p:ph sz="half" idx="1"/>
          </p:nvPr>
        </p:nvSpPr>
        <p:spPr/>
        <p:txBody>
          <a:bodyPr>
            <a:normAutofit fontScale="77500" lnSpcReduction="20000"/>
          </a:bodyPr>
          <a:lstStyle/>
          <a:p>
            <a:r>
              <a:rPr lang="en-US" dirty="0"/>
              <a:t>Long-term goal in computer graphics</a:t>
            </a:r>
          </a:p>
          <a:p>
            <a:r>
              <a:rPr lang="en-US" dirty="0"/>
              <a:t>Highlight this year: DirectX Raytracing (DXR) API, NVIDIA RTX</a:t>
            </a:r>
          </a:p>
          <a:p>
            <a:r>
              <a:rPr lang="en-US" dirty="0"/>
              <a:t>Hardware acceleration for real-time ray tracing</a:t>
            </a:r>
          </a:p>
          <a:p>
            <a:pPr lvl="1"/>
            <a:r>
              <a:rPr lang="en-US" dirty="0"/>
              <a:t>Academic and commercial architectures: ART, Samsung SGRT, </a:t>
            </a:r>
            <a:r>
              <a:rPr lang="en-US" dirty="0" err="1"/>
              <a:t>PowerVR</a:t>
            </a:r>
            <a:r>
              <a:rPr lang="en-US" dirty="0"/>
              <a:t> Wizard, Caustic, </a:t>
            </a:r>
            <a:r>
              <a:rPr lang="en-US" dirty="0" err="1"/>
              <a:t>TraX</a:t>
            </a:r>
            <a:r>
              <a:rPr lang="en-US" dirty="0"/>
              <a:t>, </a:t>
            </a:r>
            <a:r>
              <a:rPr lang="en-US" dirty="0" err="1"/>
              <a:t>RayCore</a:t>
            </a:r>
            <a:r>
              <a:rPr lang="en-US" dirty="0"/>
              <a:t>, RPU, …</a:t>
            </a:r>
          </a:p>
        </p:txBody>
      </p:sp>
      <p:sp>
        <p:nvSpPr>
          <p:cNvPr id="4" name="Date Placeholder 3">
            <a:extLst>
              <a:ext uri="{FF2B5EF4-FFF2-40B4-BE49-F238E27FC236}">
                <a16:creationId xmlns:a16="http://schemas.microsoft.com/office/drawing/2014/main" id="{7C58714F-1FC3-4EA7-8D2B-A2437C4295C1}"/>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B940B1C-F924-4450-91D9-98E60867D432}"/>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8BADE0B0-DCE7-4961-960A-D811C2AB7CCE}"/>
              </a:ext>
            </a:extLst>
          </p:cNvPr>
          <p:cNvSpPr>
            <a:spLocks noGrp="1"/>
          </p:cNvSpPr>
          <p:nvPr>
            <p:ph type="sldNum" sz="quarter" idx="12"/>
          </p:nvPr>
        </p:nvSpPr>
        <p:spPr/>
        <p:txBody>
          <a:bodyPr/>
          <a:lstStyle/>
          <a:p>
            <a:pPr>
              <a:defRPr/>
            </a:pPr>
            <a:fld id="{74348275-A547-4EBD-91F4-3255124D9AB8}" type="slidenum">
              <a:rPr lang="fi-FI" altLang="fi-FI" smtClean="0"/>
              <a:pPr>
                <a:defRPr/>
              </a:pPr>
              <a:t>3</a:t>
            </a:fld>
            <a:endParaRPr lang="fi-FI" altLang="fi-FI"/>
          </a:p>
        </p:txBody>
      </p:sp>
      <p:pic>
        <p:nvPicPr>
          <p:cNvPr id="2050" name="Picture 2" descr="https://upload.wikimedia.org/wikipedia/commons/thumb/e/e0/Path_tracing_001.png/350px-Path_tracing_001.png">
            <a:extLst>
              <a:ext uri="{FF2B5EF4-FFF2-40B4-BE49-F238E27FC236}">
                <a16:creationId xmlns:a16="http://schemas.microsoft.com/office/drawing/2014/main" id="{63AF8B6F-B095-4563-A3A9-4A053B514B9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20481" y="1113701"/>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3D8DBD-1E96-4C99-9F46-449D24F3D561}"/>
              </a:ext>
            </a:extLst>
          </p:cNvPr>
          <p:cNvSpPr txBox="1"/>
          <p:nvPr/>
        </p:nvSpPr>
        <p:spPr>
          <a:xfrm>
            <a:off x="5192874" y="4497256"/>
            <a:ext cx="2048959" cy="253916"/>
          </a:xfrm>
          <a:prstGeom prst="rect">
            <a:avLst/>
          </a:prstGeom>
          <a:noFill/>
        </p:spPr>
        <p:txBody>
          <a:bodyPr wrap="none" rtlCol="0">
            <a:spAutoFit/>
          </a:bodyPr>
          <a:lstStyle/>
          <a:p>
            <a:r>
              <a:rPr lang="en-US" sz="1050" dirty="0"/>
              <a:t>Picture by </a:t>
            </a:r>
            <a:r>
              <a:rPr lang="en-US" sz="1050" dirty="0" err="1"/>
              <a:t>Qutorial</a:t>
            </a:r>
            <a:r>
              <a:rPr lang="en-US" sz="1050" dirty="0"/>
              <a:t> / CC-BY-SA</a:t>
            </a:r>
          </a:p>
        </p:txBody>
      </p:sp>
    </p:spTree>
    <p:extLst>
      <p:ext uri="{BB962C8B-B14F-4D97-AF65-F5344CB8AC3E}">
        <p14:creationId xmlns:p14="http://schemas.microsoft.com/office/powerpoint/2010/main" val="67554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a:extLst>
              <a:ext uri="{FF2B5EF4-FFF2-40B4-BE49-F238E27FC236}">
                <a16:creationId xmlns:a16="http://schemas.microsoft.com/office/drawing/2014/main" id="{A576E828-B2EE-4A43-9FD5-01BCDE850766}"/>
              </a:ext>
            </a:extLst>
          </p:cNvPr>
          <p:cNvSpPr/>
          <p:nvPr/>
        </p:nvSpPr>
        <p:spPr>
          <a:xfrm>
            <a:off x="7498244" y="1549885"/>
            <a:ext cx="1065205"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90EEB18-6A26-41AA-9B2F-257A82C95097}"/>
              </a:ext>
            </a:extLst>
          </p:cNvPr>
          <p:cNvSpPr/>
          <p:nvPr/>
        </p:nvSpPr>
        <p:spPr>
          <a:xfrm>
            <a:off x="5521253"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43FF92E1-F547-4F24-B5C4-120BD6FBC452}"/>
              </a:ext>
            </a:extLst>
          </p:cNvPr>
          <p:cNvSpPr txBox="1"/>
          <p:nvPr/>
        </p:nvSpPr>
        <p:spPr>
          <a:xfrm>
            <a:off x="5895219" y="4513329"/>
            <a:ext cx="881973" cy="307777"/>
          </a:xfrm>
          <a:prstGeom prst="rect">
            <a:avLst/>
          </a:prstGeom>
          <a:noFill/>
        </p:spPr>
        <p:txBody>
          <a:bodyPr wrap="none" rtlCol="0">
            <a:spAutoFit/>
          </a:bodyPr>
          <a:lstStyle/>
          <a:p>
            <a:r>
              <a:rPr lang="en-US" sz="1400" dirty="0"/>
              <a:t>Sweep 3</a:t>
            </a:r>
          </a:p>
        </p:txBody>
      </p:sp>
      <p:sp>
        <p:nvSpPr>
          <p:cNvPr id="201" name="Rectangle 200">
            <a:extLst>
              <a:ext uri="{FF2B5EF4-FFF2-40B4-BE49-F238E27FC236}">
                <a16:creationId xmlns:a16="http://schemas.microsoft.com/office/drawing/2014/main" id="{D7AEFE86-A696-41AA-BFD5-007E85FE5CE3}"/>
              </a:ext>
            </a:extLst>
          </p:cNvPr>
          <p:cNvSpPr/>
          <p:nvPr/>
        </p:nvSpPr>
        <p:spPr>
          <a:xfrm>
            <a:off x="3450279"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BD37053-37F7-4AB2-8817-6EC911A6F0C6}"/>
              </a:ext>
            </a:extLst>
          </p:cNvPr>
          <p:cNvSpPr/>
          <p:nvPr/>
        </p:nvSpPr>
        <p:spPr>
          <a:xfrm>
            <a:off x="1481592"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BD19A-B494-4CA7-80DA-3A93B2FE4DAD}"/>
              </a:ext>
            </a:extLst>
          </p:cNvPr>
          <p:cNvSpPr>
            <a:spLocks noGrp="1"/>
          </p:cNvSpPr>
          <p:nvPr>
            <p:ph type="title"/>
          </p:nvPr>
        </p:nvSpPr>
        <p:spPr>
          <a:xfrm>
            <a:off x="620713" y="342900"/>
            <a:ext cx="8229600" cy="857250"/>
          </a:xfrm>
        </p:spPr>
        <p:txBody>
          <a:bodyPr/>
          <a:lstStyle/>
          <a:p>
            <a:r>
              <a:rPr lang="en-US" dirty="0"/>
              <a:t>PLOC algorithm</a:t>
            </a:r>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30</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Isosceles Triangle 94">
            <a:extLst>
              <a:ext uri="{FF2B5EF4-FFF2-40B4-BE49-F238E27FC236}">
                <a16:creationId xmlns:a16="http://schemas.microsoft.com/office/drawing/2014/main" id="{CB18D06D-215D-406C-9A67-798A401EB870}"/>
              </a:ext>
            </a:extLst>
          </p:cNvPr>
          <p:cNvSpPr/>
          <p:nvPr/>
        </p:nvSpPr>
        <p:spPr>
          <a:xfrm>
            <a:off x="3540044" y="1605968"/>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D946EF0-C525-42D4-8E7B-2F0D675ED74D}"/>
              </a:ext>
            </a:extLst>
          </p:cNvPr>
          <p:cNvSpPr/>
          <p:nvPr/>
        </p:nvSpPr>
        <p:spPr>
          <a:xfrm>
            <a:off x="3540043"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85B6B9C-1BFE-41CB-95CE-E5E358515557}"/>
              </a:ext>
            </a:extLst>
          </p:cNvPr>
          <p:cNvSpPr/>
          <p:nvPr/>
        </p:nvSpPr>
        <p:spPr>
          <a:xfrm>
            <a:off x="3540044" y="2348380"/>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E552ABDA-39FE-4F7C-A2BB-0B836D7D77F3}"/>
              </a:ext>
            </a:extLst>
          </p:cNvPr>
          <p:cNvSpPr/>
          <p:nvPr/>
        </p:nvSpPr>
        <p:spPr>
          <a:xfrm rot="10800000">
            <a:off x="3540044" y="2716313"/>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E71555A-AA6D-4EB6-AF71-F4958372C47A}"/>
              </a:ext>
            </a:extLst>
          </p:cNvPr>
          <p:cNvSpPr/>
          <p:nvPr/>
        </p:nvSpPr>
        <p:spPr>
          <a:xfrm>
            <a:off x="3540044" y="308642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314EFFCA-0EE3-432F-A5FB-9C5C4B625509}"/>
              </a:ext>
            </a:extLst>
          </p:cNvPr>
          <p:cNvCxnSpPr>
            <a:cxnSpLocks/>
          </p:cNvCxnSpPr>
          <p:nvPr/>
        </p:nvCxnSpPr>
        <p:spPr>
          <a:xfrm>
            <a:off x="3609715" y="1725719"/>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01" name="Straight Arrow Connector 100">
            <a:extLst>
              <a:ext uri="{FF2B5EF4-FFF2-40B4-BE49-F238E27FC236}">
                <a16:creationId xmlns:a16="http://schemas.microsoft.com/office/drawing/2014/main" id="{B1849CDD-6006-401C-9297-B26D97037065}"/>
              </a:ext>
            </a:extLst>
          </p:cNvPr>
          <p:cNvCxnSpPr>
            <a:cxnSpLocks/>
          </p:cNvCxnSpPr>
          <p:nvPr/>
        </p:nvCxnSpPr>
        <p:spPr>
          <a:xfrm>
            <a:off x="3722925" y="2459949"/>
            <a:ext cx="0" cy="752752"/>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3" name="Straight Arrow Connector 102">
            <a:extLst>
              <a:ext uri="{FF2B5EF4-FFF2-40B4-BE49-F238E27FC236}">
                <a16:creationId xmlns:a16="http://schemas.microsoft.com/office/drawing/2014/main" id="{B8F83084-27B0-4ABB-A68C-F6F831F472D5}"/>
              </a:ext>
            </a:extLst>
          </p:cNvPr>
          <p:cNvCxnSpPr>
            <a:cxnSpLocks/>
          </p:cNvCxnSpPr>
          <p:nvPr/>
        </p:nvCxnSpPr>
        <p:spPr>
          <a:xfrm>
            <a:off x="3629320" y="284278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4" name="Rectangle 103">
            <a:extLst>
              <a:ext uri="{FF2B5EF4-FFF2-40B4-BE49-F238E27FC236}">
                <a16:creationId xmlns:a16="http://schemas.microsoft.com/office/drawing/2014/main" id="{502519B0-68CD-49B7-AB5C-BCFA5004CFFE}"/>
              </a:ext>
            </a:extLst>
          </p:cNvPr>
          <p:cNvSpPr/>
          <p:nvPr/>
        </p:nvSpPr>
        <p:spPr>
          <a:xfrm>
            <a:off x="4127876"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ED73CBE-B1F6-4111-93AA-BD949B8E6547}"/>
              </a:ext>
            </a:extLst>
          </p:cNvPr>
          <p:cNvSpPr/>
          <p:nvPr/>
        </p:nvSpPr>
        <p:spPr>
          <a:xfrm>
            <a:off x="4123522"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77E0F49-6264-4CB3-BA52-0E5B7E41F476}"/>
              </a:ext>
            </a:extLst>
          </p:cNvPr>
          <p:cNvSpPr/>
          <p:nvPr/>
        </p:nvSpPr>
        <p:spPr>
          <a:xfrm>
            <a:off x="4123522" y="2716513"/>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48F3E302-51D0-4769-868C-F682838772F5}"/>
              </a:ext>
            </a:extLst>
          </p:cNvPr>
          <p:cNvCxnSpPr>
            <a:cxnSpLocks/>
            <a:stCxn id="99" idx="3"/>
            <a:endCxn id="106" idx="1"/>
          </p:cNvCxnSpPr>
          <p:nvPr/>
        </p:nvCxnSpPr>
        <p:spPr>
          <a:xfrm flipV="1">
            <a:off x="3836136" y="2842787"/>
            <a:ext cx="287386" cy="369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FED617C8-BDD9-43DE-A3F9-DFD5E1557EBC}"/>
              </a:ext>
            </a:extLst>
          </p:cNvPr>
          <p:cNvCxnSpPr>
            <a:cxnSpLocks/>
            <a:stCxn id="98" idx="1"/>
            <a:endCxn id="106" idx="1"/>
          </p:cNvCxnSpPr>
          <p:nvPr/>
        </p:nvCxnSpPr>
        <p:spPr>
          <a:xfrm>
            <a:off x="3762113" y="2842587"/>
            <a:ext cx="361409" cy="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7511B4D2-131F-4857-B770-1455FF365CD7}"/>
              </a:ext>
            </a:extLst>
          </p:cNvPr>
          <p:cNvCxnSpPr>
            <a:cxnSpLocks/>
            <a:stCxn id="95" idx="5"/>
            <a:endCxn id="104" idx="1"/>
          </p:cNvCxnSpPr>
          <p:nvPr/>
        </p:nvCxnSpPr>
        <p:spPr>
          <a:xfrm>
            <a:off x="3762113" y="1732242"/>
            <a:ext cx="3657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FA109998-AB80-4429-958E-C8794866A539}"/>
              </a:ext>
            </a:extLst>
          </p:cNvPr>
          <p:cNvCxnSpPr>
            <a:cxnSpLocks/>
            <a:stCxn id="96" idx="3"/>
            <a:endCxn id="104" idx="1"/>
          </p:cNvCxnSpPr>
          <p:nvPr/>
        </p:nvCxnSpPr>
        <p:spPr>
          <a:xfrm flipV="1">
            <a:off x="3836135" y="1732242"/>
            <a:ext cx="291741" cy="372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8EB52E32-DF81-4A52-9E4C-1EDAF6C4C7EF}"/>
              </a:ext>
            </a:extLst>
          </p:cNvPr>
          <p:cNvCxnSpPr>
            <a:cxnSpLocks/>
            <a:stCxn id="97" idx="3"/>
            <a:endCxn id="105" idx="1"/>
          </p:cNvCxnSpPr>
          <p:nvPr/>
        </p:nvCxnSpPr>
        <p:spPr>
          <a:xfrm>
            <a:off x="3836136" y="2474654"/>
            <a:ext cx="2873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5" name="Rectangle 124">
            <a:extLst>
              <a:ext uri="{FF2B5EF4-FFF2-40B4-BE49-F238E27FC236}">
                <a16:creationId xmlns:a16="http://schemas.microsoft.com/office/drawing/2014/main" id="{C853F25C-A0E5-432E-A4F6-46CADF7E24E6}"/>
              </a:ext>
            </a:extLst>
          </p:cNvPr>
          <p:cNvSpPr/>
          <p:nvPr/>
        </p:nvSpPr>
        <p:spPr>
          <a:xfrm>
            <a:off x="4724401"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77F9EB7-B015-4FFC-A108-2F165EE96BBA}"/>
              </a:ext>
            </a:extLst>
          </p:cNvPr>
          <p:cNvSpPr/>
          <p:nvPr/>
        </p:nvSpPr>
        <p:spPr>
          <a:xfrm>
            <a:off x="4724401"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D03855CC-C8E8-497C-A398-96D9C4E0E424}"/>
              </a:ext>
            </a:extLst>
          </p:cNvPr>
          <p:cNvSpPr/>
          <p:nvPr/>
        </p:nvSpPr>
        <p:spPr>
          <a:xfrm>
            <a:off x="4724401" y="235263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78DE525F-DD1C-4C4A-9943-74050F7E173C}"/>
              </a:ext>
            </a:extLst>
          </p:cNvPr>
          <p:cNvCxnSpPr>
            <a:cxnSpLocks/>
            <a:stCxn id="104" idx="3"/>
            <a:endCxn id="125" idx="1"/>
          </p:cNvCxnSpPr>
          <p:nvPr/>
        </p:nvCxnSpPr>
        <p:spPr>
          <a:xfrm>
            <a:off x="4423968" y="1732242"/>
            <a:ext cx="3004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5639D869-9895-4258-9930-C2C48BE9B2E4}"/>
              </a:ext>
            </a:extLst>
          </p:cNvPr>
          <p:cNvCxnSpPr>
            <a:cxnSpLocks/>
            <a:stCxn id="105" idx="3"/>
            <a:endCxn id="127" idx="1"/>
          </p:cNvCxnSpPr>
          <p:nvPr/>
        </p:nvCxnSpPr>
        <p:spPr>
          <a:xfrm flipV="1">
            <a:off x="4419614" y="2104541"/>
            <a:ext cx="304787" cy="370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0D146A7-D19D-4A01-912C-75A7EDDDFDAC}"/>
              </a:ext>
            </a:extLst>
          </p:cNvPr>
          <p:cNvCxnSpPr>
            <a:cxnSpLocks/>
            <a:stCxn id="106" idx="3"/>
            <a:endCxn id="128" idx="1"/>
          </p:cNvCxnSpPr>
          <p:nvPr/>
        </p:nvCxnSpPr>
        <p:spPr>
          <a:xfrm flipV="1">
            <a:off x="4419614" y="2478911"/>
            <a:ext cx="304787" cy="363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8" name="Rectangle 137">
            <a:extLst>
              <a:ext uri="{FF2B5EF4-FFF2-40B4-BE49-F238E27FC236}">
                <a16:creationId xmlns:a16="http://schemas.microsoft.com/office/drawing/2014/main" id="{BFBEE570-0F92-447B-BBA4-67AE83302423}"/>
              </a:ext>
            </a:extLst>
          </p:cNvPr>
          <p:cNvSpPr/>
          <p:nvPr/>
        </p:nvSpPr>
        <p:spPr>
          <a:xfrm>
            <a:off x="5599632" y="16059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A8D9243-D15E-4670-A773-4577F6043E44}"/>
              </a:ext>
            </a:extLst>
          </p:cNvPr>
          <p:cNvSpPr/>
          <p:nvPr/>
        </p:nvSpPr>
        <p:spPr>
          <a:xfrm>
            <a:off x="5599632"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B485801-3285-4E18-8127-1CC2584641C2}"/>
              </a:ext>
            </a:extLst>
          </p:cNvPr>
          <p:cNvSpPr/>
          <p:nvPr/>
        </p:nvSpPr>
        <p:spPr>
          <a:xfrm>
            <a:off x="5599632" y="2346104"/>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CB666A35-EB67-47B1-85C2-182699745C89}"/>
              </a:ext>
            </a:extLst>
          </p:cNvPr>
          <p:cNvCxnSpPr>
            <a:cxnSpLocks/>
          </p:cNvCxnSpPr>
          <p:nvPr/>
        </p:nvCxnSpPr>
        <p:spPr>
          <a:xfrm>
            <a:off x="5673653" y="1725718"/>
            <a:ext cx="0" cy="748936"/>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3" name="Straight Arrow Connector 142">
            <a:extLst>
              <a:ext uri="{FF2B5EF4-FFF2-40B4-BE49-F238E27FC236}">
                <a16:creationId xmlns:a16="http://schemas.microsoft.com/office/drawing/2014/main" id="{C50212C3-0708-44A7-82C3-8C09DC6B91F4}"/>
              </a:ext>
            </a:extLst>
          </p:cNvPr>
          <p:cNvCxnSpPr>
            <a:cxnSpLocks/>
          </p:cNvCxnSpPr>
          <p:nvPr/>
        </p:nvCxnSpPr>
        <p:spPr>
          <a:xfrm>
            <a:off x="5795577" y="2089834"/>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4" name="Rectangle 143">
            <a:extLst>
              <a:ext uri="{FF2B5EF4-FFF2-40B4-BE49-F238E27FC236}">
                <a16:creationId xmlns:a16="http://schemas.microsoft.com/office/drawing/2014/main" id="{74B08BDF-5F1F-48CA-B9E3-3D9EF46D550A}"/>
              </a:ext>
            </a:extLst>
          </p:cNvPr>
          <p:cNvSpPr/>
          <p:nvPr/>
        </p:nvSpPr>
        <p:spPr>
          <a:xfrm>
            <a:off x="6196157"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AB4E9A8-7BE5-4176-9B97-8456A057F779}"/>
              </a:ext>
            </a:extLst>
          </p:cNvPr>
          <p:cNvSpPr/>
          <p:nvPr/>
        </p:nvSpPr>
        <p:spPr>
          <a:xfrm>
            <a:off x="6196157" y="19784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FD27C06F-7F2A-42FD-8D8B-448DCF507EC6}"/>
              </a:ext>
            </a:extLst>
          </p:cNvPr>
          <p:cNvCxnSpPr>
            <a:cxnSpLocks/>
            <a:stCxn id="138" idx="3"/>
            <a:endCxn id="144" idx="1"/>
          </p:cNvCxnSpPr>
          <p:nvPr/>
        </p:nvCxnSpPr>
        <p:spPr>
          <a:xfrm>
            <a:off x="5895724" y="1732241"/>
            <a:ext cx="30043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2F0F7262-0BB0-472D-B056-1E48B73D038C}"/>
              </a:ext>
            </a:extLst>
          </p:cNvPr>
          <p:cNvCxnSpPr>
            <a:cxnSpLocks/>
            <a:stCxn id="139" idx="3"/>
            <a:endCxn id="145" idx="1"/>
          </p:cNvCxnSpPr>
          <p:nvPr/>
        </p:nvCxnSpPr>
        <p:spPr>
          <a:xfrm>
            <a:off x="5895724" y="2104541"/>
            <a:ext cx="300433" cy="2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6D9AE17E-D7A7-49C3-AD77-16C67BE14371}"/>
              </a:ext>
            </a:extLst>
          </p:cNvPr>
          <p:cNvCxnSpPr>
            <a:cxnSpLocks/>
            <a:stCxn id="140" idx="3"/>
            <a:endCxn id="144" idx="1"/>
          </p:cNvCxnSpPr>
          <p:nvPr/>
        </p:nvCxnSpPr>
        <p:spPr>
          <a:xfrm flipV="1">
            <a:off x="5895724" y="1732242"/>
            <a:ext cx="300433" cy="740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5" name="Rectangle 154">
            <a:extLst>
              <a:ext uri="{FF2B5EF4-FFF2-40B4-BE49-F238E27FC236}">
                <a16:creationId xmlns:a16="http://schemas.microsoft.com/office/drawing/2014/main" id="{4FA85CB5-5694-4F4B-9874-5B4A83858B22}"/>
              </a:ext>
            </a:extLst>
          </p:cNvPr>
          <p:cNvSpPr/>
          <p:nvPr/>
        </p:nvSpPr>
        <p:spPr>
          <a:xfrm>
            <a:off x="6783989" y="16081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37015CB-9288-4560-B606-1A80FABA6C05}"/>
              </a:ext>
            </a:extLst>
          </p:cNvPr>
          <p:cNvSpPr/>
          <p:nvPr/>
        </p:nvSpPr>
        <p:spPr>
          <a:xfrm>
            <a:off x="6783989" y="198067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7" name="Straight Arrow Connector 156">
            <a:extLst>
              <a:ext uri="{FF2B5EF4-FFF2-40B4-BE49-F238E27FC236}">
                <a16:creationId xmlns:a16="http://schemas.microsoft.com/office/drawing/2014/main" id="{59EDC427-2F17-474D-9584-8A8A55519F00}"/>
              </a:ext>
            </a:extLst>
          </p:cNvPr>
          <p:cNvCxnSpPr>
            <a:cxnSpLocks/>
            <a:stCxn id="144" idx="3"/>
            <a:endCxn id="155" idx="1"/>
          </p:cNvCxnSpPr>
          <p:nvPr/>
        </p:nvCxnSpPr>
        <p:spPr>
          <a:xfrm>
            <a:off x="6492249" y="1732242"/>
            <a:ext cx="291740" cy="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a:extLst>
              <a:ext uri="{FF2B5EF4-FFF2-40B4-BE49-F238E27FC236}">
                <a16:creationId xmlns:a16="http://schemas.microsoft.com/office/drawing/2014/main" id="{C96A0274-CE4D-4DB2-8596-E8C9E41B8774}"/>
              </a:ext>
            </a:extLst>
          </p:cNvPr>
          <p:cNvCxnSpPr>
            <a:cxnSpLocks/>
            <a:stCxn id="145" idx="3"/>
            <a:endCxn id="156" idx="1"/>
          </p:cNvCxnSpPr>
          <p:nvPr/>
        </p:nvCxnSpPr>
        <p:spPr>
          <a:xfrm>
            <a:off x="6492249" y="2104756"/>
            <a:ext cx="291740" cy="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3" name="Rectangle 162">
            <a:extLst>
              <a:ext uri="{FF2B5EF4-FFF2-40B4-BE49-F238E27FC236}">
                <a16:creationId xmlns:a16="http://schemas.microsoft.com/office/drawing/2014/main" id="{3EB87EF8-F618-4E7E-87F6-A6549F9797B1}"/>
              </a:ext>
            </a:extLst>
          </p:cNvPr>
          <p:cNvSpPr/>
          <p:nvPr/>
        </p:nvSpPr>
        <p:spPr>
          <a:xfrm>
            <a:off x="7593888" y="1610861"/>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1BACBC1-2092-482C-8E60-7112CF48D32A}"/>
              </a:ext>
            </a:extLst>
          </p:cNvPr>
          <p:cNvSpPr/>
          <p:nvPr/>
        </p:nvSpPr>
        <p:spPr>
          <a:xfrm>
            <a:off x="7593888" y="1983161"/>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5" name="Straight Arrow Connector 164">
            <a:extLst>
              <a:ext uri="{FF2B5EF4-FFF2-40B4-BE49-F238E27FC236}">
                <a16:creationId xmlns:a16="http://schemas.microsoft.com/office/drawing/2014/main" id="{2BBF1465-87C1-44FE-A5AD-D6161DBB9865}"/>
              </a:ext>
            </a:extLst>
          </p:cNvPr>
          <p:cNvCxnSpPr>
            <a:cxnSpLocks/>
          </p:cNvCxnSpPr>
          <p:nvPr/>
        </p:nvCxnSpPr>
        <p:spPr>
          <a:xfrm>
            <a:off x="7737580" y="1732242"/>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66" name="Rectangle 165">
            <a:extLst>
              <a:ext uri="{FF2B5EF4-FFF2-40B4-BE49-F238E27FC236}">
                <a16:creationId xmlns:a16="http://schemas.microsoft.com/office/drawing/2014/main" id="{E3824704-9534-4683-BC49-A2E93E4A299E}"/>
              </a:ext>
            </a:extLst>
          </p:cNvPr>
          <p:cNvSpPr/>
          <p:nvPr/>
        </p:nvSpPr>
        <p:spPr>
          <a:xfrm>
            <a:off x="8177366" y="1613064"/>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67" name="Straight Arrow Connector 166">
            <a:extLst>
              <a:ext uri="{FF2B5EF4-FFF2-40B4-BE49-F238E27FC236}">
                <a16:creationId xmlns:a16="http://schemas.microsoft.com/office/drawing/2014/main" id="{8A2ADCFB-B0F2-47EE-9D3E-6F57F14EFF4B}"/>
              </a:ext>
            </a:extLst>
          </p:cNvPr>
          <p:cNvCxnSpPr>
            <a:cxnSpLocks/>
            <a:stCxn id="163" idx="3"/>
            <a:endCxn id="166" idx="1"/>
          </p:cNvCxnSpPr>
          <p:nvPr/>
        </p:nvCxnSpPr>
        <p:spPr>
          <a:xfrm>
            <a:off x="7889980" y="1737135"/>
            <a:ext cx="287386" cy="22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B303D8A1-0511-4794-8F6B-F8E56CB90CC0}"/>
              </a:ext>
            </a:extLst>
          </p:cNvPr>
          <p:cNvCxnSpPr>
            <a:cxnSpLocks/>
            <a:stCxn id="164" idx="3"/>
            <a:endCxn id="166" idx="1"/>
          </p:cNvCxnSpPr>
          <p:nvPr/>
        </p:nvCxnSpPr>
        <p:spPr>
          <a:xfrm flipV="1">
            <a:off x="7889980" y="1739338"/>
            <a:ext cx="287386" cy="370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85" name="TextBox 184">
            <a:extLst>
              <a:ext uri="{FF2B5EF4-FFF2-40B4-BE49-F238E27FC236}">
                <a16:creationId xmlns:a16="http://schemas.microsoft.com/office/drawing/2014/main" id="{9230DD7A-99E1-4699-B1A8-A8D8063625EA}"/>
              </a:ext>
            </a:extLst>
          </p:cNvPr>
          <p:cNvSpPr txBox="1"/>
          <p:nvPr/>
        </p:nvSpPr>
        <p:spPr>
          <a:xfrm rot="-1800000">
            <a:off x="3468566" y="1130602"/>
            <a:ext cx="1031051" cy="307777"/>
          </a:xfrm>
          <a:prstGeom prst="rect">
            <a:avLst/>
          </a:prstGeom>
          <a:noFill/>
        </p:spPr>
        <p:txBody>
          <a:bodyPr wrap="none" rtlCol="0">
            <a:spAutoFit/>
          </a:bodyPr>
          <a:lstStyle/>
          <a:p>
            <a:r>
              <a:rPr lang="en-US" sz="1400" dirty="0"/>
              <a:t>NN search</a:t>
            </a:r>
          </a:p>
        </p:txBody>
      </p:sp>
      <p:sp>
        <p:nvSpPr>
          <p:cNvPr id="186" name="TextBox 185">
            <a:extLst>
              <a:ext uri="{FF2B5EF4-FFF2-40B4-BE49-F238E27FC236}">
                <a16:creationId xmlns:a16="http://schemas.microsoft.com/office/drawing/2014/main" id="{D6D33345-9F1A-4F39-AC18-3F62C1F05FE5}"/>
              </a:ext>
            </a:extLst>
          </p:cNvPr>
          <p:cNvSpPr txBox="1"/>
          <p:nvPr/>
        </p:nvSpPr>
        <p:spPr>
          <a:xfrm rot="-1800000">
            <a:off x="4083089" y="1199039"/>
            <a:ext cx="691215" cy="307777"/>
          </a:xfrm>
          <a:prstGeom prst="rect">
            <a:avLst/>
          </a:prstGeom>
          <a:noFill/>
        </p:spPr>
        <p:txBody>
          <a:bodyPr wrap="none" rtlCol="0">
            <a:spAutoFit/>
          </a:bodyPr>
          <a:lstStyle/>
          <a:p>
            <a:r>
              <a:rPr lang="en-US" sz="1400" dirty="0"/>
              <a:t>Merge</a:t>
            </a:r>
          </a:p>
        </p:txBody>
      </p:sp>
      <p:sp>
        <p:nvSpPr>
          <p:cNvPr id="187" name="TextBox 186">
            <a:extLst>
              <a:ext uri="{FF2B5EF4-FFF2-40B4-BE49-F238E27FC236}">
                <a16:creationId xmlns:a16="http://schemas.microsoft.com/office/drawing/2014/main" id="{9867758F-76A6-421B-97AE-93CB616C5F4D}"/>
              </a:ext>
            </a:extLst>
          </p:cNvPr>
          <p:cNvSpPr txBox="1"/>
          <p:nvPr/>
        </p:nvSpPr>
        <p:spPr>
          <a:xfrm rot="-1800000">
            <a:off x="4643912" y="1145261"/>
            <a:ext cx="901209" cy="307777"/>
          </a:xfrm>
          <a:prstGeom prst="rect">
            <a:avLst/>
          </a:prstGeom>
          <a:noFill/>
        </p:spPr>
        <p:txBody>
          <a:bodyPr wrap="none" rtlCol="0">
            <a:spAutoFit/>
          </a:bodyPr>
          <a:lstStyle/>
          <a:p>
            <a:r>
              <a:rPr lang="en-US" sz="1400" dirty="0"/>
              <a:t>Compact</a:t>
            </a:r>
          </a:p>
        </p:txBody>
      </p:sp>
      <p:sp>
        <p:nvSpPr>
          <p:cNvPr id="188" name="TextBox 187">
            <a:extLst>
              <a:ext uri="{FF2B5EF4-FFF2-40B4-BE49-F238E27FC236}">
                <a16:creationId xmlns:a16="http://schemas.microsoft.com/office/drawing/2014/main" id="{31EDE2B6-E6C0-4C9E-B16C-C244A60F8406}"/>
              </a:ext>
            </a:extLst>
          </p:cNvPr>
          <p:cNvSpPr txBox="1"/>
          <p:nvPr/>
        </p:nvSpPr>
        <p:spPr>
          <a:xfrm rot="-1800000">
            <a:off x="5538028" y="1101413"/>
            <a:ext cx="1031051" cy="307777"/>
          </a:xfrm>
          <a:prstGeom prst="rect">
            <a:avLst/>
          </a:prstGeom>
          <a:noFill/>
        </p:spPr>
        <p:txBody>
          <a:bodyPr wrap="none" rtlCol="0">
            <a:spAutoFit/>
          </a:bodyPr>
          <a:lstStyle/>
          <a:p>
            <a:r>
              <a:rPr lang="en-US" sz="1400" dirty="0"/>
              <a:t>NN search</a:t>
            </a:r>
          </a:p>
        </p:txBody>
      </p:sp>
      <p:sp>
        <p:nvSpPr>
          <p:cNvPr id="189" name="TextBox 188">
            <a:extLst>
              <a:ext uri="{FF2B5EF4-FFF2-40B4-BE49-F238E27FC236}">
                <a16:creationId xmlns:a16="http://schemas.microsoft.com/office/drawing/2014/main" id="{10AD62C2-22BE-4EDC-B6DD-79C9E5C7315A}"/>
              </a:ext>
            </a:extLst>
          </p:cNvPr>
          <p:cNvSpPr txBox="1"/>
          <p:nvPr/>
        </p:nvSpPr>
        <p:spPr>
          <a:xfrm rot="-1800000">
            <a:off x="6152551" y="1169850"/>
            <a:ext cx="691215" cy="307777"/>
          </a:xfrm>
          <a:prstGeom prst="rect">
            <a:avLst/>
          </a:prstGeom>
          <a:noFill/>
        </p:spPr>
        <p:txBody>
          <a:bodyPr wrap="none" rtlCol="0">
            <a:spAutoFit/>
          </a:bodyPr>
          <a:lstStyle/>
          <a:p>
            <a:r>
              <a:rPr lang="en-US" sz="1400" dirty="0"/>
              <a:t>Merge</a:t>
            </a:r>
          </a:p>
        </p:txBody>
      </p:sp>
      <p:sp>
        <p:nvSpPr>
          <p:cNvPr id="190" name="TextBox 189">
            <a:extLst>
              <a:ext uri="{FF2B5EF4-FFF2-40B4-BE49-F238E27FC236}">
                <a16:creationId xmlns:a16="http://schemas.microsoft.com/office/drawing/2014/main" id="{E497240C-0611-4D72-975C-D5995BAAD97F}"/>
              </a:ext>
            </a:extLst>
          </p:cNvPr>
          <p:cNvSpPr txBox="1"/>
          <p:nvPr/>
        </p:nvSpPr>
        <p:spPr>
          <a:xfrm rot="-1800000">
            <a:off x="6713374" y="1116072"/>
            <a:ext cx="901209" cy="307777"/>
          </a:xfrm>
          <a:prstGeom prst="rect">
            <a:avLst/>
          </a:prstGeom>
          <a:noFill/>
        </p:spPr>
        <p:txBody>
          <a:bodyPr wrap="none" rtlCol="0">
            <a:spAutoFit/>
          </a:bodyPr>
          <a:lstStyle/>
          <a:p>
            <a:r>
              <a:rPr lang="en-US" sz="1400" dirty="0"/>
              <a:t>Compact</a:t>
            </a:r>
          </a:p>
        </p:txBody>
      </p:sp>
      <p:sp>
        <p:nvSpPr>
          <p:cNvPr id="191" name="TextBox 190">
            <a:extLst>
              <a:ext uri="{FF2B5EF4-FFF2-40B4-BE49-F238E27FC236}">
                <a16:creationId xmlns:a16="http://schemas.microsoft.com/office/drawing/2014/main" id="{94678BE2-A759-424F-9EBF-CCCF80B15A90}"/>
              </a:ext>
            </a:extLst>
          </p:cNvPr>
          <p:cNvSpPr txBox="1"/>
          <p:nvPr/>
        </p:nvSpPr>
        <p:spPr>
          <a:xfrm rot="-1800000">
            <a:off x="7509339" y="1085942"/>
            <a:ext cx="1031051" cy="307777"/>
          </a:xfrm>
          <a:prstGeom prst="rect">
            <a:avLst/>
          </a:prstGeom>
          <a:noFill/>
        </p:spPr>
        <p:txBody>
          <a:bodyPr wrap="none" rtlCol="0">
            <a:spAutoFit/>
          </a:bodyPr>
          <a:lstStyle/>
          <a:p>
            <a:r>
              <a:rPr lang="en-US" sz="1400" dirty="0"/>
              <a:t>NN search</a:t>
            </a:r>
          </a:p>
        </p:txBody>
      </p:sp>
      <p:sp>
        <p:nvSpPr>
          <p:cNvPr id="192" name="TextBox 191">
            <a:extLst>
              <a:ext uri="{FF2B5EF4-FFF2-40B4-BE49-F238E27FC236}">
                <a16:creationId xmlns:a16="http://schemas.microsoft.com/office/drawing/2014/main" id="{7392CECB-393F-4493-9BC6-F6AE9633A488}"/>
              </a:ext>
            </a:extLst>
          </p:cNvPr>
          <p:cNvSpPr txBox="1"/>
          <p:nvPr/>
        </p:nvSpPr>
        <p:spPr>
          <a:xfrm rot="-1800000">
            <a:off x="8123862" y="1154379"/>
            <a:ext cx="691215" cy="307777"/>
          </a:xfrm>
          <a:prstGeom prst="rect">
            <a:avLst/>
          </a:prstGeom>
          <a:noFill/>
        </p:spPr>
        <p:txBody>
          <a:bodyPr wrap="none" rtlCol="0">
            <a:spAutoFit/>
          </a:bodyPr>
          <a:lstStyle/>
          <a:p>
            <a:r>
              <a:rPr lang="en-US" sz="1400" dirty="0"/>
              <a:t>Merge</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Arrow: Right 195">
            <a:extLst>
              <a:ext uri="{FF2B5EF4-FFF2-40B4-BE49-F238E27FC236}">
                <a16:creationId xmlns:a16="http://schemas.microsoft.com/office/drawing/2014/main" id="{0AB5D8F1-688F-4527-BA11-09F8749CB5EA}"/>
              </a:ext>
            </a:extLst>
          </p:cNvPr>
          <p:cNvSpPr/>
          <p:nvPr/>
        </p:nvSpPr>
        <p:spPr>
          <a:xfrm>
            <a:off x="3123739" y="2287320"/>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Arrow: Right 196">
            <a:extLst>
              <a:ext uri="{FF2B5EF4-FFF2-40B4-BE49-F238E27FC236}">
                <a16:creationId xmlns:a16="http://schemas.microsoft.com/office/drawing/2014/main" id="{C04A97CC-44EA-4D38-8D32-63CF8FE363C8}"/>
              </a:ext>
            </a:extLst>
          </p:cNvPr>
          <p:cNvSpPr/>
          <p:nvPr/>
        </p:nvSpPr>
        <p:spPr>
          <a:xfrm>
            <a:off x="5147890" y="1904776"/>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Arrow: Right 197">
            <a:extLst>
              <a:ext uri="{FF2B5EF4-FFF2-40B4-BE49-F238E27FC236}">
                <a16:creationId xmlns:a16="http://schemas.microsoft.com/office/drawing/2014/main" id="{E8F20E96-17C5-4ED3-86CB-D64A26CDA92E}"/>
              </a:ext>
            </a:extLst>
          </p:cNvPr>
          <p:cNvSpPr/>
          <p:nvPr/>
        </p:nvSpPr>
        <p:spPr>
          <a:xfrm>
            <a:off x="7177666" y="1731932"/>
            <a:ext cx="301160" cy="3701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C61C1216-C6AB-4AA9-B502-DD42E63A700D}"/>
              </a:ext>
            </a:extLst>
          </p:cNvPr>
          <p:cNvSpPr txBox="1"/>
          <p:nvPr/>
        </p:nvSpPr>
        <p:spPr>
          <a:xfrm>
            <a:off x="1890268" y="4521200"/>
            <a:ext cx="881973" cy="307777"/>
          </a:xfrm>
          <a:prstGeom prst="rect">
            <a:avLst/>
          </a:prstGeom>
          <a:noFill/>
        </p:spPr>
        <p:txBody>
          <a:bodyPr wrap="none" rtlCol="0">
            <a:spAutoFit/>
          </a:bodyPr>
          <a:lstStyle/>
          <a:p>
            <a:r>
              <a:rPr lang="en-US" sz="1400" dirty="0"/>
              <a:t>Sweep 1</a:t>
            </a:r>
          </a:p>
        </p:txBody>
      </p:sp>
      <p:sp>
        <p:nvSpPr>
          <p:cNvPr id="202" name="TextBox 201">
            <a:extLst>
              <a:ext uri="{FF2B5EF4-FFF2-40B4-BE49-F238E27FC236}">
                <a16:creationId xmlns:a16="http://schemas.microsoft.com/office/drawing/2014/main" id="{ED3545DD-8B27-40A7-9FD3-055F8F781B2C}"/>
              </a:ext>
            </a:extLst>
          </p:cNvPr>
          <p:cNvSpPr txBox="1"/>
          <p:nvPr/>
        </p:nvSpPr>
        <p:spPr>
          <a:xfrm>
            <a:off x="3824245" y="4513329"/>
            <a:ext cx="881973" cy="307777"/>
          </a:xfrm>
          <a:prstGeom prst="rect">
            <a:avLst/>
          </a:prstGeom>
          <a:noFill/>
        </p:spPr>
        <p:txBody>
          <a:bodyPr wrap="none" rtlCol="0">
            <a:spAutoFit/>
          </a:bodyPr>
          <a:lstStyle/>
          <a:p>
            <a:r>
              <a:rPr lang="en-US" sz="1400" dirty="0"/>
              <a:t>Sweep 2</a:t>
            </a:r>
          </a:p>
        </p:txBody>
      </p:sp>
      <p:sp>
        <p:nvSpPr>
          <p:cNvPr id="206" name="TextBox 205">
            <a:extLst>
              <a:ext uri="{FF2B5EF4-FFF2-40B4-BE49-F238E27FC236}">
                <a16:creationId xmlns:a16="http://schemas.microsoft.com/office/drawing/2014/main" id="{0DED4D99-EAE5-4495-963B-75E637117F83}"/>
              </a:ext>
            </a:extLst>
          </p:cNvPr>
          <p:cNvSpPr txBox="1"/>
          <p:nvPr/>
        </p:nvSpPr>
        <p:spPr>
          <a:xfrm>
            <a:off x="7592225" y="4513329"/>
            <a:ext cx="881973" cy="307777"/>
          </a:xfrm>
          <a:prstGeom prst="rect">
            <a:avLst/>
          </a:prstGeom>
          <a:noFill/>
        </p:spPr>
        <p:txBody>
          <a:bodyPr wrap="square" rtlCol="0">
            <a:spAutoFit/>
          </a:bodyPr>
          <a:lstStyle/>
          <a:p>
            <a:r>
              <a:rPr lang="en-US" sz="1400" dirty="0"/>
              <a:t>Sweep 4</a:t>
            </a:r>
          </a:p>
        </p:txBody>
      </p:sp>
      <p:cxnSp>
        <p:nvCxnSpPr>
          <p:cNvPr id="207" name="Straight Arrow Connector 206">
            <a:extLst>
              <a:ext uri="{FF2B5EF4-FFF2-40B4-BE49-F238E27FC236}">
                <a16:creationId xmlns:a16="http://schemas.microsoft.com/office/drawing/2014/main" id="{2E8EC2A3-F549-4251-9C7A-95BA0227693A}"/>
              </a:ext>
            </a:extLst>
          </p:cNvPr>
          <p:cNvCxnSpPr>
            <a:cxnSpLocks/>
          </p:cNvCxnSpPr>
          <p:nvPr/>
        </p:nvCxnSpPr>
        <p:spPr>
          <a:xfrm>
            <a:off x="1767842" y="2472672"/>
            <a:ext cx="370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a:extLst>
              <a:ext uri="{FF2B5EF4-FFF2-40B4-BE49-F238E27FC236}">
                <a16:creationId xmlns:a16="http://schemas.microsoft.com/office/drawing/2014/main" id="{4FD8932F-E937-4449-B3EE-E7A83438B86F}"/>
              </a:ext>
            </a:extLst>
          </p:cNvPr>
          <p:cNvCxnSpPr>
            <a:cxnSpLocks/>
          </p:cNvCxnSpPr>
          <p:nvPr/>
        </p:nvCxnSpPr>
        <p:spPr>
          <a:xfrm flipV="1">
            <a:off x="1772196" y="2472672"/>
            <a:ext cx="365761" cy="740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8944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a:extLst>
              <a:ext uri="{FF2B5EF4-FFF2-40B4-BE49-F238E27FC236}">
                <a16:creationId xmlns:a16="http://schemas.microsoft.com/office/drawing/2014/main" id="{A576E828-B2EE-4A43-9FD5-01BCDE850766}"/>
              </a:ext>
            </a:extLst>
          </p:cNvPr>
          <p:cNvSpPr/>
          <p:nvPr/>
        </p:nvSpPr>
        <p:spPr>
          <a:xfrm>
            <a:off x="7498244" y="1549885"/>
            <a:ext cx="1065205"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90EEB18-6A26-41AA-9B2F-257A82C95097}"/>
              </a:ext>
            </a:extLst>
          </p:cNvPr>
          <p:cNvSpPr/>
          <p:nvPr/>
        </p:nvSpPr>
        <p:spPr>
          <a:xfrm>
            <a:off x="5521253"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43FF92E1-F547-4F24-B5C4-120BD6FBC452}"/>
              </a:ext>
            </a:extLst>
          </p:cNvPr>
          <p:cNvSpPr txBox="1"/>
          <p:nvPr/>
        </p:nvSpPr>
        <p:spPr>
          <a:xfrm>
            <a:off x="5895219" y="4513329"/>
            <a:ext cx="881973" cy="307777"/>
          </a:xfrm>
          <a:prstGeom prst="rect">
            <a:avLst/>
          </a:prstGeom>
          <a:noFill/>
        </p:spPr>
        <p:txBody>
          <a:bodyPr wrap="none" rtlCol="0">
            <a:spAutoFit/>
          </a:bodyPr>
          <a:lstStyle/>
          <a:p>
            <a:r>
              <a:rPr lang="en-US" sz="1400" dirty="0"/>
              <a:t>Sweep 3</a:t>
            </a:r>
          </a:p>
        </p:txBody>
      </p:sp>
      <p:sp>
        <p:nvSpPr>
          <p:cNvPr id="201" name="Rectangle 200">
            <a:extLst>
              <a:ext uri="{FF2B5EF4-FFF2-40B4-BE49-F238E27FC236}">
                <a16:creationId xmlns:a16="http://schemas.microsoft.com/office/drawing/2014/main" id="{D7AEFE86-A696-41AA-BFD5-007E85FE5CE3}"/>
              </a:ext>
            </a:extLst>
          </p:cNvPr>
          <p:cNvSpPr/>
          <p:nvPr/>
        </p:nvSpPr>
        <p:spPr>
          <a:xfrm>
            <a:off x="3450279"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BD37053-37F7-4AB2-8817-6EC911A6F0C6}"/>
              </a:ext>
            </a:extLst>
          </p:cNvPr>
          <p:cNvSpPr/>
          <p:nvPr/>
        </p:nvSpPr>
        <p:spPr>
          <a:xfrm>
            <a:off x="1481592" y="1549885"/>
            <a:ext cx="1629907" cy="2971315"/>
          </a:xfrm>
          <a:prstGeom prst="rect">
            <a:avLst/>
          </a:prstGeom>
          <a:solidFill>
            <a:schemeClr val="bg1">
              <a:lumMod val="95000"/>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BD19A-B494-4CA7-80DA-3A93B2FE4DAD}"/>
              </a:ext>
            </a:extLst>
          </p:cNvPr>
          <p:cNvSpPr>
            <a:spLocks noGrp="1"/>
          </p:cNvSpPr>
          <p:nvPr>
            <p:ph type="title"/>
          </p:nvPr>
        </p:nvSpPr>
        <p:spPr>
          <a:xfrm>
            <a:off x="620713" y="342900"/>
            <a:ext cx="8229600" cy="857250"/>
          </a:xfrm>
        </p:spPr>
        <p:txBody>
          <a:bodyPr/>
          <a:lstStyle/>
          <a:p>
            <a:r>
              <a:rPr lang="en-US" dirty="0"/>
              <a:t>PLOC algorithm</a:t>
            </a:r>
          </a:p>
        </p:txBody>
      </p:sp>
      <p:sp>
        <p:nvSpPr>
          <p:cNvPr id="4" name="Date Placeholder 3">
            <a:extLst>
              <a:ext uri="{FF2B5EF4-FFF2-40B4-BE49-F238E27FC236}">
                <a16:creationId xmlns:a16="http://schemas.microsoft.com/office/drawing/2014/main" id="{79BFE46E-0FB5-42DF-80AE-66A0B2D55C3E}"/>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8739C2B7-82C2-4086-9573-FFF266EA0D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0378711-8E57-4349-973C-F98DB74270C0}"/>
              </a:ext>
            </a:extLst>
          </p:cNvPr>
          <p:cNvSpPr>
            <a:spLocks noGrp="1"/>
          </p:cNvSpPr>
          <p:nvPr>
            <p:ph type="sldNum" sz="quarter" idx="12"/>
          </p:nvPr>
        </p:nvSpPr>
        <p:spPr/>
        <p:txBody>
          <a:bodyPr/>
          <a:lstStyle/>
          <a:p>
            <a:pPr>
              <a:defRPr/>
            </a:pPr>
            <a:fld id="{74348275-A547-4EBD-91F4-3255124D9AB8}" type="slidenum">
              <a:rPr lang="fi-FI" altLang="fi-FI" smtClean="0"/>
              <a:pPr>
                <a:defRPr/>
              </a:pPr>
              <a:t>31</a:t>
            </a:fld>
            <a:endParaRPr lang="fi-FI" altLang="fi-FI"/>
          </a:p>
        </p:txBody>
      </p:sp>
      <p:sp>
        <p:nvSpPr>
          <p:cNvPr id="7" name="Isosceles Triangle 6">
            <a:extLst>
              <a:ext uri="{FF2B5EF4-FFF2-40B4-BE49-F238E27FC236}">
                <a16:creationId xmlns:a16="http://schemas.microsoft.com/office/drawing/2014/main" id="{C0D82AB1-85F0-4B05-B2D2-4292B560E473}"/>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43AD2F8-BC42-446D-B43F-3B1607F52C14}"/>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EC9BB392-1329-47A4-BF99-52EC8C3E455E}"/>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1A37B27-D1A7-4320-B158-2789F2926442}"/>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45772C2-C0B1-4D8A-9336-DE69109149C4}"/>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48F7C0B6-AE7B-4EAE-A373-488213C9768E}"/>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975AF6B-A112-4F93-8689-F3EA896CBD7D}"/>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49AD240B-1F6F-4F72-A8A6-F96AA99CCD47}"/>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9016D72-115F-47BE-8E3E-177B44FC53DD}"/>
              </a:ext>
            </a:extLst>
          </p:cNvPr>
          <p:cNvSpPr/>
          <p:nvPr/>
        </p:nvSpPr>
        <p:spPr>
          <a:xfrm>
            <a:off x="1550127" y="160596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F7CDE42-0E9E-4C70-8EE5-1E2072E3B7D3}"/>
              </a:ext>
            </a:extLst>
          </p:cNvPr>
          <p:cNvSpPr/>
          <p:nvPr/>
        </p:nvSpPr>
        <p:spPr>
          <a:xfrm rot="10800000">
            <a:off x="1550127" y="197608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E6CA6280-81CD-43FD-819D-A78989F137A7}"/>
              </a:ext>
            </a:extLst>
          </p:cNvPr>
          <p:cNvSpPr/>
          <p:nvPr/>
        </p:nvSpPr>
        <p:spPr>
          <a:xfrm>
            <a:off x="1550127" y="234619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6D9FAA4-ECAF-4C2E-8F50-690A50486488}"/>
              </a:ext>
            </a:extLst>
          </p:cNvPr>
          <p:cNvSpPr/>
          <p:nvPr/>
        </p:nvSpPr>
        <p:spPr>
          <a:xfrm>
            <a:off x="1554481" y="271631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75BDEA-3099-4138-873C-F91F88357944}"/>
              </a:ext>
            </a:extLst>
          </p:cNvPr>
          <p:cNvSpPr/>
          <p:nvPr/>
        </p:nvSpPr>
        <p:spPr>
          <a:xfrm rot="10800000">
            <a:off x="1550127" y="308642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1C8A2FE2-CD48-4E32-87E7-53DF6FE42193}"/>
              </a:ext>
            </a:extLst>
          </p:cNvPr>
          <p:cNvSpPr/>
          <p:nvPr/>
        </p:nvSpPr>
        <p:spPr>
          <a:xfrm rot="10800000">
            <a:off x="1550127" y="345654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360C4DD2-52CF-4CE8-AD2C-BAE1E83A1CA7}"/>
              </a:ext>
            </a:extLst>
          </p:cNvPr>
          <p:cNvSpPr/>
          <p:nvPr/>
        </p:nvSpPr>
        <p:spPr>
          <a:xfrm rot="10800000">
            <a:off x="1554481" y="3826657"/>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8F6862F-A9AD-487F-9FAA-63F67D15C9FC}"/>
              </a:ext>
            </a:extLst>
          </p:cNvPr>
          <p:cNvSpPr/>
          <p:nvPr/>
        </p:nvSpPr>
        <p:spPr>
          <a:xfrm>
            <a:off x="1558835" y="4196772"/>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93F827C-3F16-408D-8386-62C7DA8B1BFD}"/>
              </a:ext>
            </a:extLst>
          </p:cNvPr>
          <p:cNvCxnSpPr>
            <a:stCxn id="30" idx="5"/>
            <a:endCxn id="31" idx="1"/>
          </p:cNvCxnSpPr>
          <p:nvPr/>
        </p:nvCxnSpPr>
        <p:spPr>
          <a:xfrm>
            <a:off x="1772196" y="1732241"/>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a:extLst>
              <a:ext uri="{FF2B5EF4-FFF2-40B4-BE49-F238E27FC236}">
                <a16:creationId xmlns:a16="http://schemas.microsoft.com/office/drawing/2014/main" id="{671B11EC-51B4-4C6C-A690-D5ED0DFE395B}"/>
              </a:ext>
            </a:extLst>
          </p:cNvPr>
          <p:cNvCxnSpPr>
            <a:cxnSpLocks/>
            <a:stCxn id="31" idx="5"/>
            <a:endCxn id="33" idx="1"/>
          </p:cNvCxnSpPr>
          <p:nvPr/>
        </p:nvCxnSpPr>
        <p:spPr>
          <a:xfrm>
            <a:off x="1624150" y="2102356"/>
            <a:ext cx="4354"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0" name="Straight Arrow Connector 39">
            <a:extLst>
              <a:ext uri="{FF2B5EF4-FFF2-40B4-BE49-F238E27FC236}">
                <a16:creationId xmlns:a16="http://schemas.microsoft.com/office/drawing/2014/main" id="{90544CA9-A946-4CE5-B62C-BAB7DEE65629}"/>
              </a:ext>
            </a:extLst>
          </p:cNvPr>
          <p:cNvCxnSpPr>
            <a:cxnSpLocks/>
            <a:stCxn id="32" idx="5"/>
            <a:endCxn id="34" idx="1"/>
          </p:cNvCxnSpPr>
          <p:nvPr/>
        </p:nvCxnSpPr>
        <p:spPr>
          <a:xfrm>
            <a:off x="1772196" y="2472471"/>
            <a:ext cx="0" cy="740230"/>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061FF6DD-EB8A-4147-9469-0DC675A48B69}"/>
              </a:ext>
            </a:extLst>
          </p:cNvPr>
          <p:cNvCxnSpPr>
            <a:cxnSpLocks/>
            <a:stCxn id="35" idx="5"/>
            <a:endCxn id="36" idx="5"/>
          </p:cNvCxnSpPr>
          <p:nvPr/>
        </p:nvCxnSpPr>
        <p:spPr>
          <a:xfrm>
            <a:off x="1624150" y="3582816"/>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D69B387-4129-4034-BAB8-AF0895FF14D7}"/>
              </a:ext>
            </a:extLst>
          </p:cNvPr>
          <p:cNvCxnSpPr>
            <a:cxnSpLocks/>
            <a:stCxn id="36" idx="1"/>
            <a:endCxn id="37" idx="5"/>
          </p:cNvCxnSpPr>
          <p:nvPr/>
        </p:nvCxnSpPr>
        <p:spPr>
          <a:xfrm>
            <a:off x="1776550" y="3952931"/>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3" name="Isosceles Triangle 42">
            <a:extLst>
              <a:ext uri="{FF2B5EF4-FFF2-40B4-BE49-F238E27FC236}">
                <a16:creationId xmlns:a16="http://schemas.microsoft.com/office/drawing/2014/main" id="{86FBC1A1-C947-466C-991B-FB3A50B1D58B}"/>
              </a:ext>
            </a:extLst>
          </p:cNvPr>
          <p:cNvSpPr/>
          <p:nvPr/>
        </p:nvSpPr>
        <p:spPr>
          <a:xfrm>
            <a:off x="2142312"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DD21504-5328-4799-A9D0-F46013DB96CE}"/>
              </a:ext>
            </a:extLst>
          </p:cNvPr>
          <p:cNvSpPr/>
          <p:nvPr/>
        </p:nvSpPr>
        <p:spPr>
          <a:xfrm rot="10800000">
            <a:off x="2142312" y="34565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8EE0629C-CAD4-4C64-A527-9F40926395A5}"/>
              </a:ext>
            </a:extLst>
          </p:cNvPr>
          <p:cNvCxnSpPr>
            <a:cxnSpLocks/>
            <a:stCxn id="30" idx="5"/>
            <a:endCxn id="43" idx="1"/>
          </p:cNvCxnSpPr>
          <p:nvPr/>
        </p:nvCxnSpPr>
        <p:spPr>
          <a:xfrm>
            <a:off x="1772196" y="1732241"/>
            <a:ext cx="444139"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8" name="Straight Arrow Connector 47">
            <a:extLst>
              <a:ext uri="{FF2B5EF4-FFF2-40B4-BE49-F238E27FC236}">
                <a16:creationId xmlns:a16="http://schemas.microsoft.com/office/drawing/2014/main" id="{9F721710-1DCD-414B-8F2B-6E592EE3F9BD}"/>
              </a:ext>
            </a:extLst>
          </p:cNvPr>
          <p:cNvCxnSpPr>
            <a:cxnSpLocks/>
            <a:stCxn id="35" idx="1"/>
            <a:endCxn id="44" idx="5"/>
          </p:cNvCxnSpPr>
          <p:nvPr/>
        </p:nvCxnSpPr>
        <p:spPr>
          <a:xfrm>
            <a:off x="1772196" y="3582816"/>
            <a:ext cx="444139"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1" name="Rectangle 50">
            <a:extLst>
              <a:ext uri="{FF2B5EF4-FFF2-40B4-BE49-F238E27FC236}">
                <a16:creationId xmlns:a16="http://schemas.microsoft.com/office/drawing/2014/main" id="{226143E6-C7BB-40D8-8F35-B1B7D155730C}"/>
              </a:ext>
            </a:extLst>
          </p:cNvPr>
          <p:cNvSpPr/>
          <p:nvPr/>
        </p:nvSpPr>
        <p:spPr>
          <a:xfrm>
            <a:off x="2142311" y="19760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6DD364B0-D7F3-4279-96B9-52987171E123}"/>
              </a:ext>
            </a:extLst>
          </p:cNvPr>
          <p:cNvCxnSpPr>
            <a:cxnSpLocks/>
            <a:stCxn id="31" idx="1"/>
            <a:endCxn id="51" idx="1"/>
          </p:cNvCxnSpPr>
          <p:nvPr/>
        </p:nvCxnSpPr>
        <p:spPr>
          <a:xfrm>
            <a:off x="1772196" y="2102356"/>
            <a:ext cx="37011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5" name="Straight Arrow Connector 54">
            <a:extLst>
              <a:ext uri="{FF2B5EF4-FFF2-40B4-BE49-F238E27FC236}">
                <a16:creationId xmlns:a16="http://schemas.microsoft.com/office/drawing/2014/main" id="{67678759-0D12-41F9-A016-104D1A938171}"/>
              </a:ext>
            </a:extLst>
          </p:cNvPr>
          <p:cNvCxnSpPr>
            <a:cxnSpLocks/>
            <a:stCxn id="33" idx="5"/>
            <a:endCxn id="51" idx="1"/>
          </p:cNvCxnSpPr>
          <p:nvPr/>
        </p:nvCxnSpPr>
        <p:spPr>
          <a:xfrm flipV="1">
            <a:off x="1776550" y="2102356"/>
            <a:ext cx="365761" cy="74023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8" name="Rectangle 57">
            <a:extLst>
              <a:ext uri="{FF2B5EF4-FFF2-40B4-BE49-F238E27FC236}">
                <a16:creationId xmlns:a16="http://schemas.microsoft.com/office/drawing/2014/main" id="{05B2EDBC-B2E0-45D8-B0F0-C4672C0BEEBA}"/>
              </a:ext>
            </a:extLst>
          </p:cNvPr>
          <p:cNvSpPr/>
          <p:nvPr/>
        </p:nvSpPr>
        <p:spPr>
          <a:xfrm>
            <a:off x="2142311" y="234619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D4C7092-74A4-4B9F-B2CC-403432F9E706}"/>
              </a:ext>
            </a:extLst>
          </p:cNvPr>
          <p:cNvSpPr/>
          <p:nvPr/>
        </p:nvSpPr>
        <p:spPr>
          <a:xfrm>
            <a:off x="2142311" y="382665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08A01637-EF13-4A3B-AC30-C45EC3E7FFB7}"/>
              </a:ext>
            </a:extLst>
          </p:cNvPr>
          <p:cNvCxnSpPr>
            <a:cxnSpLocks/>
            <a:stCxn id="36" idx="1"/>
            <a:endCxn id="59" idx="1"/>
          </p:cNvCxnSpPr>
          <p:nvPr/>
        </p:nvCxnSpPr>
        <p:spPr>
          <a:xfrm>
            <a:off x="1776550" y="3952931"/>
            <a:ext cx="365761"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3" name="Straight Arrow Connector 62">
            <a:extLst>
              <a:ext uri="{FF2B5EF4-FFF2-40B4-BE49-F238E27FC236}">
                <a16:creationId xmlns:a16="http://schemas.microsoft.com/office/drawing/2014/main" id="{7D6273BC-7B63-46C1-92B6-D64F1DFBC041}"/>
              </a:ext>
            </a:extLst>
          </p:cNvPr>
          <p:cNvCxnSpPr>
            <a:cxnSpLocks/>
            <a:stCxn id="37" idx="5"/>
            <a:endCxn id="59" idx="1"/>
          </p:cNvCxnSpPr>
          <p:nvPr/>
        </p:nvCxnSpPr>
        <p:spPr>
          <a:xfrm flipV="1">
            <a:off x="1780904" y="3952931"/>
            <a:ext cx="361407" cy="37011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2" name="Isosceles Triangle 71">
            <a:extLst>
              <a:ext uri="{FF2B5EF4-FFF2-40B4-BE49-F238E27FC236}">
                <a16:creationId xmlns:a16="http://schemas.microsoft.com/office/drawing/2014/main" id="{26B9B0F3-BDBD-42CC-B380-A3C1D92F62C1}"/>
              </a:ext>
            </a:extLst>
          </p:cNvPr>
          <p:cNvSpPr/>
          <p:nvPr/>
        </p:nvSpPr>
        <p:spPr>
          <a:xfrm>
            <a:off x="2730145" y="160596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52CFB0F-0BA1-4407-A392-C721979393DF}"/>
              </a:ext>
            </a:extLst>
          </p:cNvPr>
          <p:cNvSpPr/>
          <p:nvPr/>
        </p:nvSpPr>
        <p:spPr>
          <a:xfrm>
            <a:off x="2730144"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FB5C43-2142-4173-B031-C260DF8456CB}"/>
              </a:ext>
            </a:extLst>
          </p:cNvPr>
          <p:cNvSpPr/>
          <p:nvPr/>
        </p:nvSpPr>
        <p:spPr>
          <a:xfrm>
            <a:off x="2730145"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EA69A9BA-0763-4E39-AC1C-7378DE8AA8F7}"/>
              </a:ext>
            </a:extLst>
          </p:cNvPr>
          <p:cNvSpPr/>
          <p:nvPr/>
        </p:nvSpPr>
        <p:spPr>
          <a:xfrm rot="10800000">
            <a:off x="2730145" y="2716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A8A3477-839D-436E-9DD7-9D718CD43834}"/>
              </a:ext>
            </a:extLst>
          </p:cNvPr>
          <p:cNvSpPr/>
          <p:nvPr/>
        </p:nvSpPr>
        <p:spPr>
          <a:xfrm>
            <a:off x="2730145" y="308642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7CDAE376-5B29-49FF-BFEB-86B9CFD861E1}"/>
              </a:ext>
            </a:extLst>
          </p:cNvPr>
          <p:cNvCxnSpPr>
            <a:cxnSpLocks/>
            <a:stCxn id="59" idx="3"/>
            <a:endCxn id="76" idx="1"/>
          </p:cNvCxnSpPr>
          <p:nvPr/>
        </p:nvCxnSpPr>
        <p:spPr>
          <a:xfrm flipV="1">
            <a:off x="2438403" y="3212701"/>
            <a:ext cx="291742" cy="74023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0" name="Straight Arrow Connector 79">
            <a:extLst>
              <a:ext uri="{FF2B5EF4-FFF2-40B4-BE49-F238E27FC236}">
                <a16:creationId xmlns:a16="http://schemas.microsoft.com/office/drawing/2014/main" id="{5B8021CC-F543-4CE1-8F36-E58CC1BFEE24}"/>
              </a:ext>
            </a:extLst>
          </p:cNvPr>
          <p:cNvCxnSpPr>
            <a:cxnSpLocks/>
            <a:stCxn id="44" idx="2"/>
            <a:endCxn id="75" idx="4"/>
          </p:cNvCxnSpPr>
          <p:nvPr/>
        </p:nvCxnSpPr>
        <p:spPr>
          <a:xfrm flipV="1">
            <a:off x="2438404" y="2716313"/>
            <a:ext cx="291741" cy="74023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3" name="Straight Arrow Connector 82">
            <a:extLst>
              <a:ext uri="{FF2B5EF4-FFF2-40B4-BE49-F238E27FC236}">
                <a16:creationId xmlns:a16="http://schemas.microsoft.com/office/drawing/2014/main" id="{080E0947-960A-42BF-B7E9-0D6C3F166157}"/>
              </a:ext>
            </a:extLst>
          </p:cNvPr>
          <p:cNvCxnSpPr>
            <a:cxnSpLocks/>
            <a:stCxn id="43" idx="5"/>
            <a:endCxn id="72" idx="1"/>
          </p:cNvCxnSpPr>
          <p:nvPr/>
        </p:nvCxnSpPr>
        <p:spPr>
          <a:xfrm>
            <a:off x="2364381" y="1732242"/>
            <a:ext cx="439787"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6" name="Straight Arrow Connector 85">
            <a:extLst>
              <a:ext uri="{FF2B5EF4-FFF2-40B4-BE49-F238E27FC236}">
                <a16:creationId xmlns:a16="http://schemas.microsoft.com/office/drawing/2014/main" id="{A073A32E-6658-40F2-89A3-AE9882C0D855}"/>
              </a:ext>
            </a:extLst>
          </p:cNvPr>
          <p:cNvCxnSpPr>
            <a:cxnSpLocks/>
            <a:stCxn id="51" idx="3"/>
            <a:endCxn id="73" idx="1"/>
          </p:cNvCxnSpPr>
          <p:nvPr/>
        </p:nvCxnSpPr>
        <p:spPr>
          <a:xfrm>
            <a:off x="2438403" y="2102356"/>
            <a:ext cx="291741" cy="218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1" name="Straight Arrow Connector 90">
            <a:extLst>
              <a:ext uri="{FF2B5EF4-FFF2-40B4-BE49-F238E27FC236}">
                <a16:creationId xmlns:a16="http://schemas.microsoft.com/office/drawing/2014/main" id="{592184C3-5FD0-4711-916B-3E332F5C90C9}"/>
              </a:ext>
            </a:extLst>
          </p:cNvPr>
          <p:cNvCxnSpPr>
            <a:cxnSpLocks/>
            <a:stCxn id="58" idx="3"/>
            <a:endCxn id="74" idx="1"/>
          </p:cNvCxnSpPr>
          <p:nvPr/>
        </p:nvCxnSpPr>
        <p:spPr>
          <a:xfrm>
            <a:off x="2438403" y="2472470"/>
            <a:ext cx="291742" cy="21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95" name="Isosceles Triangle 94">
            <a:extLst>
              <a:ext uri="{FF2B5EF4-FFF2-40B4-BE49-F238E27FC236}">
                <a16:creationId xmlns:a16="http://schemas.microsoft.com/office/drawing/2014/main" id="{CB18D06D-215D-406C-9A67-798A401EB870}"/>
              </a:ext>
            </a:extLst>
          </p:cNvPr>
          <p:cNvSpPr/>
          <p:nvPr/>
        </p:nvSpPr>
        <p:spPr>
          <a:xfrm>
            <a:off x="3540044" y="1605968"/>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D946EF0-C525-42D4-8E7B-2F0D675ED74D}"/>
              </a:ext>
            </a:extLst>
          </p:cNvPr>
          <p:cNvSpPr/>
          <p:nvPr/>
        </p:nvSpPr>
        <p:spPr>
          <a:xfrm>
            <a:off x="3540043"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85B6B9C-1BFE-41CB-95CE-E5E358515557}"/>
              </a:ext>
            </a:extLst>
          </p:cNvPr>
          <p:cNvSpPr/>
          <p:nvPr/>
        </p:nvSpPr>
        <p:spPr>
          <a:xfrm>
            <a:off x="3540044" y="2348380"/>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E552ABDA-39FE-4F7C-A2BB-0B836D7D77F3}"/>
              </a:ext>
            </a:extLst>
          </p:cNvPr>
          <p:cNvSpPr/>
          <p:nvPr/>
        </p:nvSpPr>
        <p:spPr>
          <a:xfrm rot="10800000">
            <a:off x="3540044" y="2716313"/>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E71555A-AA6D-4EB6-AF71-F4958372C47A}"/>
              </a:ext>
            </a:extLst>
          </p:cNvPr>
          <p:cNvSpPr/>
          <p:nvPr/>
        </p:nvSpPr>
        <p:spPr>
          <a:xfrm>
            <a:off x="3540044" y="308642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314EFFCA-0EE3-432F-A5FB-9C5C4B625509}"/>
              </a:ext>
            </a:extLst>
          </p:cNvPr>
          <p:cNvCxnSpPr>
            <a:cxnSpLocks/>
          </p:cNvCxnSpPr>
          <p:nvPr/>
        </p:nvCxnSpPr>
        <p:spPr>
          <a:xfrm>
            <a:off x="3609715" y="1725719"/>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01" name="Straight Arrow Connector 100">
            <a:extLst>
              <a:ext uri="{FF2B5EF4-FFF2-40B4-BE49-F238E27FC236}">
                <a16:creationId xmlns:a16="http://schemas.microsoft.com/office/drawing/2014/main" id="{B1849CDD-6006-401C-9297-B26D97037065}"/>
              </a:ext>
            </a:extLst>
          </p:cNvPr>
          <p:cNvCxnSpPr>
            <a:cxnSpLocks/>
          </p:cNvCxnSpPr>
          <p:nvPr/>
        </p:nvCxnSpPr>
        <p:spPr>
          <a:xfrm>
            <a:off x="3722925" y="2459949"/>
            <a:ext cx="0" cy="752752"/>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03" name="Straight Arrow Connector 102">
            <a:extLst>
              <a:ext uri="{FF2B5EF4-FFF2-40B4-BE49-F238E27FC236}">
                <a16:creationId xmlns:a16="http://schemas.microsoft.com/office/drawing/2014/main" id="{B8F83084-27B0-4ABB-A68C-F6F831F472D5}"/>
              </a:ext>
            </a:extLst>
          </p:cNvPr>
          <p:cNvCxnSpPr>
            <a:cxnSpLocks/>
          </p:cNvCxnSpPr>
          <p:nvPr/>
        </p:nvCxnSpPr>
        <p:spPr>
          <a:xfrm>
            <a:off x="3629320" y="284278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4" name="Rectangle 103">
            <a:extLst>
              <a:ext uri="{FF2B5EF4-FFF2-40B4-BE49-F238E27FC236}">
                <a16:creationId xmlns:a16="http://schemas.microsoft.com/office/drawing/2014/main" id="{502519B0-68CD-49B7-AB5C-BCFA5004CFFE}"/>
              </a:ext>
            </a:extLst>
          </p:cNvPr>
          <p:cNvSpPr/>
          <p:nvPr/>
        </p:nvSpPr>
        <p:spPr>
          <a:xfrm>
            <a:off x="4127876"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ED73CBE-B1F6-4111-93AA-BD949B8E6547}"/>
              </a:ext>
            </a:extLst>
          </p:cNvPr>
          <p:cNvSpPr/>
          <p:nvPr/>
        </p:nvSpPr>
        <p:spPr>
          <a:xfrm>
            <a:off x="4123522" y="234838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77E0F49-6264-4CB3-BA52-0E5B7E41F476}"/>
              </a:ext>
            </a:extLst>
          </p:cNvPr>
          <p:cNvSpPr/>
          <p:nvPr/>
        </p:nvSpPr>
        <p:spPr>
          <a:xfrm>
            <a:off x="4123522" y="2716513"/>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48F3E302-51D0-4769-868C-F682838772F5}"/>
              </a:ext>
            </a:extLst>
          </p:cNvPr>
          <p:cNvCxnSpPr>
            <a:cxnSpLocks/>
            <a:stCxn id="99" idx="3"/>
            <a:endCxn id="106" idx="1"/>
          </p:cNvCxnSpPr>
          <p:nvPr/>
        </p:nvCxnSpPr>
        <p:spPr>
          <a:xfrm flipV="1">
            <a:off x="3836136" y="2842787"/>
            <a:ext cx="287386" cy="36991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0" name="Straight Arrow Connector 109">
            <a:extLst>
              <a:ext uri="{FF2B5EF4-FFF2-40B4-BE49-F238E27FC236}">
                <a16:creationId xmlns:a16="http://schemas.microsoft.com/office/drawing/2014/main" id="{FED617C8-BDD9-43DE-A3F9-DFD5E1557EBC}"/>
              </a:ext>
            </a:extLst>
          </p:cNvPr>
          <p:cNvCxnSpPr>
            <a:cxnSpLocks/>
            <a:stCxn id="98" idx="1"/>
            <a:endCxn id="106" idx="1"/>
          </p:cNvCxnSpPr>
          <p:nvPr/>
        </p:nvCxnSpPr>
        <p:spPr>
          <a:xfrm>
            <a:off x="3762113" y="2842587"/>
            <a:ext cx="361409" cy="2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6" name="Straight Arrow Connector 115">
            <a:extLst>
              <a:ext uri="{FF2B5EF4-FFF2-40B4-BE49-F238E27FC236}">
                <a16:creationId xmlns:a16="http://schemas.microsoft.com/office/drawing/2014/main" id="{7511B4D2-131F-4857-B770-1455FF365CD7}"/>
              </a:ext>
            </a:extLst>
          </p:cNvPr>
          <p:cNvCxnSpPr>
            <a:cxnSpLocks/>
            <a:stCxn id="95" idx="5"/>
            <a:endCxn id="104" idx="1"/>
          </p:cNvCxnSpPr>
          <p:nvPr/>
        </p:nvCxnSpPr>
        <p:spPr>
          <a:xfrm>
            <a:off x="3762113" y="1732242"/>
            <a:ext cx="36576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9" name="Straight Arrow Connector 118">
            <a:extLst>
              <a:ext uri="{FF2B5EF4-FFF2-40B4-BE49-F238E27FC236}">
                <a16:creationId xmlns:a16="http://schemas.microsoft.com/office/drawing/2014/main" id="{FA109998-AB80-4429-958E-C8794866A539}"/>
              </a:ext>
            </a:extLst>
          </p:cNvPr>
          <p:cNvCxnSpPr>
            <a:cxnSpLocks/>
            <a:stCxn id="96" idx="3"/>
            <a:endCxn id="104" idx="1"/>
          </p:cNvCxnSpPr>
          <p:nvPr/>
        </p:nvCxnSpPr>
        <p:spPr>
          <a:xfrm flipV="1">
            <a:off x="3836135" y="1732242"/>
            <a:ext cx="291741" cy="3722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2" name="Straight Arrow Connector 121">
            <a:extLst>
              <a:ext uri="{FF2B5EF4-FFF2-40B4-BE49-F238E27FC236}">
                <a16:creationId xmlns:a16="http://schemas.microsoft.com/office/drawing/2014/main" id="{8EB52E32-DF81-4A52-9E4C-1EDAF6C4C7EF}"/>
              </a:ext>
            </a:extLst>
          </p:cNvPr>
          <p:cNvCxnSpPr>
            <a:cxnSpLocks/>
            <a:stCxn id="97" idx="3"/>
            <a:endCxn id="105" idx="1"/>
          </p:cNvCxnSpPr>
          <p:nvPr/>
        </p:nvCxnSpPr>
        <p:spPr>
          <a:xfrm>
            <a:off x="3836136" y="2474654"/>
            <a:ext cx="28738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5" name="Rectangle 124">
            <a:extLst>
              <a:ext uri="{FF2B5EF4-FFF2-40B4-BE49-F238E27FC236}">
                <a16:creationId xmlns:a16="http://schemas.microsoft.com/office/drawing/2014/main" id="{C853F25C-A0E5-432E-A4F6-46CADF7E24E6}"/>
              </a:ext>
            </a:extLst>
          </p:cNvPr>
          <p:cNvSpPr/>
          <p:nvPr/>
        </p:nvSpPr>
        <p:spPr>
          <a:xfrm>
            <a:off x="4724401"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77F9EB7-B015-4FFC-A108-2F165EE96BBA}"/>
              </a:ext>
            </a:extLst>
          </p:cNvPr>
          <p:cNvSpPr/>
          <p:nvPr/>
        </p:nvSpPr>
        <p:spPr>
          <a:xfrm>
            <a:off x="4724401" y="197826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D03855CC-C8E8-497C-A398-96D9C4E0E424}"/>
              </a:ext>
            </a:extLst>
          </p:cNvPr>
          <p:cNvSpPr/>
          <p:nvPr/>
        </p:nvSpPr>
        <p:spPr>
          <a:xfrm>
            <a:off x="4724401" y="235263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78DE525F-DD1C-4C4A-9943-74050F7E173C}"/>
              </a:ext>
            </a:extLst>
          </p:cNvPr>
          <p:cNvCxnSpPr>
            <a:cxnSpLocks/>
            <a:stCxn id="104" idx="3"/>
            <a:endCxn id="125" idx="1"/>
          </p:cNvCxnSpPr>
          <p:nvPr/>
        </p:nvCxnSpPr>
        <p:spPr>
          <a:xfrm>
            <a:off x="4423968" y="1732242"/>
            <a:ext cx="30043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2" name="Straight Arrow Connector 131">
            <a:extLst>
              <a:ext uri="{FF2B5EF4-FFF2-40B4-BE49-F238E27FC236}">
                <a16:creationId xmlns:a16="http://schemas.microsoft.com/office/drawing/2014/main" id="{5639D869-9895-4258-9930-C2C48BE9B2E4}"/>
              </a:ext>
            </a:extLst>
          </p:cNvPr>
          <p:cNvCxnSpPr>
            <a:cxnSpLocks/>
            <a:stCxn id="105" idx="3"/>
            <a:endCxn id="127" idx="1"/>
          </p:cNvCxnSpPr>
          <p:nvPr/>
        </p:nvCxnSpPr>
        <p:spPr>
          <a:xfrm flipV="1">
            <a:off x="4419614" y="2104541"/>
            <a:ext cx="304787" cy="37011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5" name="Straight Arrow Connector 134">
            <a:extLst>
              <a:ext uri="{FF2B5EF4-FFF2-40B4-BE49-F238E27FC236}">
                <a16:creationId xmlns:a16="http://schemas.microsoft.com/office/drawing/2014/main" id="{50D146A7-D19D-4A01-912C-75A7EDDDFDAC}"/>
              </a:ext>
            </a:extLst>
          </p:cNvPr>
          <p:cNvCxnSpPr>
            <a:cxnSpLocks/>
            <a:stCxn id="106" idx="3"/>
            <a:endCxn id="128" idx="1"/>
          </p:cNvCxnSpPr>
          <p:nvPr/>
        </p:nvCxnSpPr>
        <p:spPr>
          <a:xfrm flipV="1">
            <a:off x="4419614" y="2478911"/>
            <a:ext cx="304787" cy="36387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8" name="Rectangle 137">
            <a:extLst>
              <a:ext uri="{FF2B5EF4-FFF2-40B4-BE49-F238E27FC236}">
                <a16:creationId xmlns:a16="http://schemas.microsoft.com/office/drawing/2014/main" id="{BFBEE570-0F92-447B-BBA4-67AE83302423}"/>
              </a:ext>
            </a:extLst>
          </p:cNvPr>
          <p:cNvSpPr/>
          <p:nvPr/>
        </p:nvSpPr>
        <p:spPr>
          <a:xfrm>
            <a:off x="5599632" y="16059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A8D9243-D15E-4670-A773-4577F6043E44}"/>
              </a:ext>
            </a:extLst>
          </p:cNvPr>
          <p:cNvSpPr/>
          <p:nvPr/>
        </p:nvSpPr>
        <p:spPr>
          <a:xfrm>
            <a:off x="5599632" y="1978267"/>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B485801-3285-4E18-8127-1CC2584641C2}"/>
              </a:ext>
            </a:extLst>
          </p:cNvPr>
          <p:cNvSpPr/>
          <p:nvPr/>
        </p:nvSpPr>
        <p:spPr>
          <a:xfrm>
            <a:off x="5599632" y="2346104"/>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CB666A35-EB67-47B1-85C2-182699745C89}"/>
              </a:ext>
            </a:extLst>
          </p:cNvPr>
          <p:cNvCxnSpPr>
            <a:cxnSpLocks/>
          </p:cNvCxnSpPr>
          <p:nvPr/>
        </p:nvCxnSpPr>
        <p:spPr>
          <a:xfrm>
            <a:off x="5673653" y="1725718"/>
            <a:ext cx="0" cy="748936"/>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3" name="Straight Arrow Connector 142">
            <a:extLst>
              <a:ext uri="{FF2B5EF4-FFF2-40B4-BE49-F238E27FC236}">
                <a16:creationId xmlns:a16="http://schemas.microsoft.com/office/drawing/2014/main" id="{C50212C3-0708-44A7-82C3-8C09DC6B91F4}"/>
              </a:ext>
            </a:extLst>
          </p:cNvPr>
          <p:cNvCxnSpPr>
            <a:cxnSpLocks/>
          </p:cNvCxnSpPr>
          <p:nvPr/>
        </p:nvCxnSpPr>
        <p:spPr>
          <a:xfrm>
            <a:off x="5795577" y="2089834"/>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4" name="Rectangle 143">
            <a:extLst>
              <a:ext uri="{FF2B5EF4-FFF2-40B4-BE49-F238E27FC236}">
                <a16:creationId xmlns:a16="http://schemas.microsoft.com/office/drawing/2014/main" id="{74B08BDF-5F1F-48CA-B9E3-3D9EF46D550A}"/>
              </a:ext>
            </a:extLst>
          </p:cNvPr>
          <p:cNvSpPr/>
          <p:nvPr/>
        </p:nvSpPr>
        <p:spPr>
          <a:xfrm>
            <a:off x="6196157" y="160596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AB4E9A8-7BE5-4176-9B97-8456A057F779}"/>
              </a:ext>
            </a:extLst>
          </p:cNvPr>
          <p:cNvSpPr/>
          <p:nvPr/>
        </p:nvSpPr>
        <p:spPr>
          <a:xfrm>
            <a:off x="6196157" y="197848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6" name="Straight Arrow Connector 145">
            <a:extLst>
              <a:ext uri="{FF2B5EF4-FFF2-40B4-BE49-F238E27FC236}">
                <a16:creationId xmlns:a16="http://schemas.microsoft.com/office/drawing/2014/main" id="{FD27C06F-7F2A-42FD-8D8B-448DCF507EC6}"/>
              </a:ext>
            </a:extLst>
          </p:cNvPr>
          <p:cNvCxnSpPr>
            <a:cxnSpLocks/>
            <a:stCxn id="138" idx="3"/>
            <a:endCxn id="144" idx="1"/>
          </p:cNvCxnSpPr>
          <p:nvPr/>
        </p:nvCxnSpPr>
        <p:spPr>
          <a:xfrm>
            <a:off x="5895724" y="1732241"/>
            <a:ext cx="300433"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9" name="Straight Arrow Connector 148">
            <a:extLst>
              <a:ext uri="{FF2B5EF4-FFF2-40B4-BE49-F238E27FC236}">
                <a16:creationId xmlns:a16="http://schemas.microsoft.com/office/drawing/2014/main" id="{2F0F7262-0BB0-472D-B056-1E48B73D038C}"/>
              </a:ext>
            </a:extLst>
          </p:cNvPr>
          <p:cNvCxnSpPr>
            <a:cxnSpLocks/>
            <a:stCxn id="139" idx="3"/>
            <a:endCxn id="145" idx="1"/>
          </p:cNvCxnSpPr>
          <p:nvPr/>
        </p:nvCxnSpPr>
        <p:spPr>
          <a:xfrm>
            <a:off x="5895724" y="2104541"/>
            <a:ext cx="300433" cy="21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2" name="Straight Arrow Connector 151">
            <a:extLst>
              <a:ext uri="{FF2B5EF4-FFF2-40B4-BE49-F238E27FC236}">
                <a16:creationId xmlns:a16="http://schemas.microsoft.com/office/drawing/2014/main" id="{6D9AE17E-D7A7-49C3-AD77-16C67BE14371}"/>
              </a:ext>
            </a:extLst>
          </p:cNvPr>
          <p:cNvCxnSpPr>
            <a:cxnSpLocks/>
            <a:stCxn id="140" idx="3"/>
            <a:endCxn id="144" idx="1"/>
          </p:cNvCxnSpPr>
          <p:nvPr/>
        </p:nvCxnSpPr>
        <p:spPr>
          <a:xfrm flipV="1">
            <a:off x="5895724" y="1732242"/>
            <a:ext cx="300433" cy="74013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5" name="Rectangle 154">
            <a:extLst>
              <a:ext uri="{FF2B5EF4-FFF2-40B4-BE49-F238E27FC236}">
                <a16:creationId xmlns:a16="http://schemas.microsoft.com/office/drawing/2014/main" id="{4FA85CB5-5694-4F4B-9874-5B4A83858B22}"/>
              </a:ext>
            </a:extLst>
          </p:cNvPr>
          <p:cNvSpPr/>
          <p:nvPr/>
        </p:nvSpPr>
        <p:spPr>
          <a:xfrm>
            <a:off x="6783989" y="16081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37015CB-9288-4560-B606-1A80FABA6C05}"/>
              </a:ext>
            </a:extLst>
          </p:cNvPr>
          <p:cNvSpPr/>
          <p:nvPr/>
        </p:nvSpPr>
        <p:spPr>
          <a:xfrm>
            <a:off x="6783989" y="198067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7" name="Straight Arrow Connector 156">
            <a:extLst>
              <a:ext uri="{FF2B5EF4-FFF2-40B4-BE49-F238E27FC236}">
                <a16:creationId xmlns:a16="http://schemas.microsoft.com/office/drawing/2014/main" id="{59EDC427-2F17-474D-9584-8A8A55519F00}"/>
              </a:ext>
            </a:extLst>
          </p:cNvPr>
          <p:cNvCxnSpPr>
            <a:cxnSpLocks/>
            <a:stCxn id="144" idx="3"/>
            <a:endCxn id="155" idx="1"/>
          </p:cNvCxnSpPr>
          <p:nvPr/>
        </p:nvCxnSpPr>
        <p:spPr>
          <a:xfrm>
            <a:off x="6492249" y="1732242"/>
            <a:ext cx="291740" cy="21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0" name="Straight Arrow Connector 159">
            <a:extLst>
              <a:ext uri="{FF2B5EF4-FFF2-40B4-BE49-F238E27FC236}">
                <a16:creationId xmlns:a16="http://schemas.microsoft.com/office/drawing/2014/main" id="{C96A0274-CE4D-4DB2-8596-E8C9E41B8774}"/>
              </a:ext>
            </a:extLst>
          </p:cNvPr>
          <p:cNvCxnSpPr>
            <a:cxnSpLocks/>
            <a:stCxn id="145" idx="3"/>
            <a:endCxn id="156" idx="1"/>
          </p:cNvCxnSpPr>
          <p:nvPr/>
        </p:nvCxnSpPr>
        <p:spPr>
          <a:xfrm>
            <a:off x="6492249" y="2104756"/>
            <a:ext cx="291740" cy="21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63" name="Rectangle 162">
            <a:extLst>
              <a:ext uri="{FF2B5EF4-FFF2-40B4-BE49-F238E27FC236}">
                <a16:creationId xmlns:a16="http://schemas.microsoft.com/office/drawing/2014/main" id="{3EB87EF8-F618-4E7E-87F6-A6549F9797B1}"/>
              </a:ext>
            </a:extLst>
          </p:cNvPr>
          <p:cNvSpPr/>
          <p:nvPr/>
        </p:nvSpPr>
        <p:spPr>
          <a:xfrm>
            <a:off x="7593888" y="1610861"/>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1BACBC1-2092-482C-8E60-7112CF48D32A}"/>
              </a:ext>
            </a:extLst>
          </p:cNvPr>
          <p:cNvSpPr/>
          <p:nvPr/>
        </p:nvSpPr>
        <p:spPr>
          <a:xfrm>
            <a:off x="7593888" y="1983161"/>
            <a:ext cx="296092" cy="2525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5" name="Straight Arrow Connector 164">
            <a:extLst>
              <a:ext uri="{FF2B5EF4-FFF2-40B4-BE49-F238E27FC236}">
                <a16:creationId xmlns:a16="http://schemas.microsoft.com/office/drawing/2014/main" id="{2BBF1465-87C1-44FE-A5AD-D6161DBB9865}"/>
              </a:ext>
            </a:extLst>
          </p:cNvPr>
          <p:cNvCxnSpPr>
            <a:cxnSpLocks/>
          </p:cNvCxnSpPr>
          <p:nvPr/>
        </p:nvCxnSpPr>
        <p:spPr>
          <a:xfrm>
            <a:off x="7737580" y="1732242"/>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66" name="Rectangle 165">
            <a:extLst>
              <a:ext uri="{FF2B5EF4-FFF2-40B4-BE49-F238E27FC236}">
                <a16:creationId xmlns:a16="http://schemas.microsoft.com/office/drawing/2014/main" id="{E3824704-9534-4683-BC49-A2E93E4A299E}"/>
              </a:ext>
            </a:extLst>
          </p:cNvPr>
          <p:cNvSpPr/>
          <p:nvPr/>
        </p:nvSpPr>
        <p:spPr>
          <a:xfrm>
            <a:off x="8177366" y="1613064"/>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67" name="Straight Arrow Connector 166">
            <a:extLst>
              <a:ext uri="{FF2B5EF4-FFF2-40B4-BE49-F238E27FC236}">
                <a16:creationId xmlns:a16="http://schemas.microsoft.com/office/drawing/2014/main" id="{8A2ADCFB-B0F2-47EE-9D3E-6F57F14EFF4B}"/>
              </a:ext>
            </a:extLst>
          </p:cNvPr>
          <p:cNvCxnSpPr>
            <a:cxnSpLocks/>
            <a:stCxn id="163" idx="3"/>
            <a:endCxn id="166" idx="1"/>
          </p:cNvCxnSpPr>
          <p:nvPr/>
        </p:nvCxnSpPr>
        <p:spPr>
          <a:xfrm>
            <a:off x="7889980" y="1737135"/>
            <a:ext cx="287386" cy="220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0" name="Straight Arrow Connector 169">
            <a:extLst>
              <a:ext uri="{FF2B5EF4-FFF2-40B4-BE49-F238E27FC236}">
                <a16:creationId xmlns:a16="http://schemas.microsoft.com/office/drawing/2014/main" id="{B303D8A1-0511-4794-8F6B-F8E56CB90CC0}"/>
              </a:ext>
            </a:extLst>
          </p:cNvPr>
          <p:cNvCxnSpPr>
            <a:cxnSpLocks/>
            <a:stCxn id="164" idx="3"/>
            <a:endCxn id="166" idx="1"/>
          </p:cNvCxnSpPr>
          <p:nvPr/>
        </p:nvCxnSpPr>
        <p:spPr>
          <a:xfrm flipV="1">
            <a:off x="7889980" y="1739338"/>
            <a:ext cx="287386" cy="3700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3" name="TextBox 172">
            <a:extLst>
              <a:ext uri="{FF2B5EF4-FFF2-40B4-BE49-F238E27FC236}">
                <a16:creationId xmlns:a16="http://schemas.microsoft.com/office/drawing/2014/main" id="{93090E47-4977-4B3E-A95A-AB8DC46845E0}"/>
              </a:ext>
            </a:extLst>
          </p:cNvPr>
          <p:cNvSpPr txBox="1"/>
          <p:nvPr/>
        </p:nvSpPr>
        <p:spPr>
          <a:xfrm>
            <a:off x="598222" y="1077647"/>
            <a:ext cx="582211" cy="307777"/>
          </a:xfrm>
          <a:prstGeom prst="rect">
            <a:avLst/>
          </a:prstGeom>
          <a:noFill/>
        </p:spPr>
        <p:txBody>
          <a:bodyPr wrap="none" rtlCol="0">
            <a:spAutoFit/>
          </a:bodyPr>
          <a:lstStyle/>
          <a:p>
            <a:r>
              <a:rPr lang="en-US" sz="1400" dirty="0"/>
              <a:t>Input</a:t>
            </a:r>
          </a:p>
        </p:txBody>
      </p:sp>
      <p:sp>
        <p:nvSpPr>
          <p:cNvPr id="174" name="TextBox 173">
            <a:extLst>
              <a:ext uri="{FF2B5EF4-FFF2-40B4-BE49-F238E27FC236}">
                <a16:creationId xmlns:a16="http://schemas.microsoft.com/office/drawing/2014/main" id="{28E330E2-FF8C-4BE3-8F55-599D99D8D2EB}"/>
              </a:ext>
            </a:extLst>
          </p:cNvPr>
          <p:cNvSpPr txBox="1"/>
          <p:nvPr/>
        </p:nvSpPr>
        <p:spPr>
          <a:xfrm rot="-1800000">
            <a:off x="1489470" y="1125273"/>
            <a:ext cx="1031051" cy="307777"/>
          </a:xfrm>
          <a:prstGeom prst="rect">
            <a:avLst/>
          </a:prstGeom>
          <a:noFill/>
        </p:spPr>
        <p:txBody>
          <a:bodyPr wrap="none" rtlCol="0">
            <a:spAutoFit/>
          </a:bodyPr>
          <a:lstStyle/>
          <a:p>
            <a:r>
              <a:rPr lang="en-US" sz="1400" dirty="0"/>
              <a:t>NN search</a:t>
            </a:r>
          </a:p>
        </p:txBody>
      </p:sp>
      <p:sp>
        <p:nvSpPr>
          <p:cNvPr id="175" name="TextBox 174">
            <a:extLst>
              <a:ext uri="{FF2B5EF4-FFF2-40B4-BE49-F238E27FC236}">
                <a16:creationId xmlns:a16="http://schemas.microsoft.com/office/drawing/2014/main" id="{2BEE219C-7DFF-4EEE-8C2D-EDD158DBFE1B}"/>
              </a:ext>
            </a:extLst>
          </p:cNvPr>
          <p:cNvSpPr txBox="1"/>
          <p:nvPr/>
        </p:nvSpPr>
        <p:spPr>
          <a:xfrm rot="-1800000">
            <a:off x="2103993" y="1193710"/>
            <a:ext cx="691215" cy="307777"/>
          </a:xfrm>
          <a:prstGeom prst="rect">
            <a:avLst/>
          </a:prstGeom>
          <a:noFill/>
        </p:spPr>
        <p:txBody>
          <a:bodyPr wrap="none" rtlCol="0">
            <a:spAutoFit/>
          </a:bodyPr>
          <a:lstStyle/>
          <a:p>
            <a:r>
              <a:rPr lang="en-US" sz="1400" dirty="0"/>
              <a:t>Merge</a:t>
            </a:r>
          </a:p>
        </p:txBody>
      </p:sp>
      <p:sp>
        <p:nvSpPr>
          <p:cNvPr id="176" name="TextBox 175">
            <a:extLst>
              <a:ext uri="{FF2B5EF4-FFF2-40B4-BE49-F238E27FC236}">
                <a16:creationId xmlns:a16="http://schemas.microsoft.com/office/drawing/2014/main" id="{05B071ED-9DF7-4A5C-93CB-660D8B00EC89}"/>
              </a:ext>
            </a:extLst>
          </p:cNvPr>
          <p:cNvSpPr txBox="1"/>
          <p:nvPr/>
        </p:nvSpPr>
        <p:spPr>
          <a:xfrm rot="-1800000">
            <a:off x="2664816" y="1139932"/>
            <a:ext cx="901209" cy="307777"/>
          </a:xfrm>
          <a:prstGeom prst="rect">
            <a:avLst/>
          </a:prstGeom>
          <a:noFill/>
        </p:spPr>
        <p:txBody>
          <a:bodyPr wrap="none" rtlCol="0">
            <a:spAutoFit/>
          </a:bodyPr>
          <a:lstStyle/>
          <a:p>
            <a:r>
              <a:rPr lang="en-US" sz="1400" dirty="0"/>
              <a:t>Compact</a:t>
            </a:r>
          </a:p>
        </p:txBody>
      </p:sp>
      <p:sp>
        <p:nvSpPr>
          <p:cNvPr id="185" name="TextBox 184">
            <a:extLst>
              <a:ext uri="{FF2B5EF4-FFF2-40B4-BE49-F238E27FC236}">
                <a16:creationId xmlns:a16="http://schemas.microsoft.com/office/drawing/2014/main" id="{9230DD7A-99E1-4699-B1A8-A8D8063625EA}"/>
              </a:ext>
            </a:extLst>
          </p:cNvPr>
          <p:cNvSpPr txBox="1"/>
          <p:nvPr/>
        </p:nvSpPr>
        <p:spPr>
          <a:xfrm rot="-1800000">
            <a:off x="3468566" y="1130602"/>
            <a:ext cx="1031051" cy="307777"/>
          </a:xfrm>
          <a:prstGeom prst="rect">
            <a:avLst/>
          </a:prstGeom>
          <a:noFill/>
        </p:spPr>
        <p:txBody>
          <a:bodyPr wrap="none" rtlCol="0">
            <a:spAutoFit/>
          </a:bodyPr>
          <a:lstStyle/>
          <a:p>
            <a:r>
              <a:rPr lang="en-US" sz="1400" dirty="0"/>
              <a:t>NN search</a:t>
            </a:r>
          </a:p>
        </p:txBody>
      </p:sp>
      <p:sp>
        <p:nvSpPr>
          <p:cNvPr id="186" name="TextBox 185">
            <a:extLst>
              <a:ext uri="{FF2B5EF4-FFF2-40B4-BE49-F238E27FC236}">
                <a16:creationId xmlns:a16="http://schemas.microsoft.com/office/drawing/2014/main" id="{D6D33345-9F1A-4F39-AC18-3F62C1F05FE5}"/>
              </a:ext>
            </a:extLst>
          </p:cNvPr>
          <p:cNvSpPr txBox="1"/>
          <p:nvPr/>
        </p:nvSpPr>
        <p:spPr>
          <a:xfrm rot="-1800000">
            <a:off x="4083089" y="1199039"/>
            <a:ext cx="691215" cy="307777"/>
          </a:xfrm>
          <a:prstGeom prst="rect">
            <a:avLst/>
          </a:prstGeom>
          <a:noFill/>
        </p:spPr>
        <p:txBody>
          <a:bodyPr wrap="none" rtlCol="0">
            <a:spAutoFit/>
          </a:bodyPr>
          <a:lstStyle/>
          <a:p>
            <a:r>
              <a:rPr lang="en-US" sz="1400" dirty="0"/>
              <a:t>Merge</a:t>
            </a:r>
          </a:p>
        </p:txBody>
      </p:sp>
      <p:sp>
        <p:nvSpPr>
          <p:cNvPr id="187" name="TextBox 186">
            <a:extLst>
              <a:ext uri="{FF2B5EF4-FFF2-40B4-BE49-F238E27FC236}">
                <a16:creationId xmlns:a16="http://schemas.microsoft.com/office/drawing/2014/main" id="{9867758F-76A6-421B-97AE-93CB616C5F4D}"/>
              </a:ext>
            </a:extLst>
          </p:cNvPr>
          <p:cNvSpPr txBox="1"/>
          <p:nvPr/>
        </p:nvSpPr>
        <p:spPr>
          <a:xfrm rot="-1800000">
            <a:off x="4643912" y="1145261"/>
            <a:ext cx="901209" cy="307777"/>
          </a:xfrm>
          <a:prstGeom prst="rect">
            <a:avLst/>
          </a:prstGeom>
          <a:noFill/>
        </p:spPr>
        <p:txBody>
          <a:bodyPr wrap="none" rtlCol="0">
            <a:spAutoFit/>
          </a:bodyPr>
          <a:lstStyle/>
          <a:p>
            <a:r>
              <a:rPr lang="en-US" sz="1400" dirty="0"/>
              <a:t>Compact</a:t>
            </a:r>
          </a:p>
        </p:txBody>
      </p:sp>
      <p:sp>
        <p:nvSpPr>
          <p:cNvPr id="188" name="TextBox 187">
            <a:extLst>
              <a:ext uri="{FF2B5EF4-FFF2-40B4-BE49-F238E27FC236}">
                <a16:creationId xmlns:a16="http://schemas.microsoft.com/office/drawing/2014/main" id="{31EDE2B6-E6C0-4C9E-B16C-C244A60F8406}"/>
              </a:ext>
            </a:extLst>
          </p:cNvPr>
          <p:cNvSpPr txBox="1"/>
          <p:nvPr/>
        </p:nvSpPr>
        <p:spPr>
          <a:xfrm rot="-1800000">
            <a:off x="5538028" y="1101413"/>
            <a:ext cx="1031051" cy="307777"/>
          </a:xfrm>
          <a:prstGeom prst="rect">
            <a:avLst/>
          </a:prstGeom>
          <a:noFill/>
        </p:spPr>
        <p:txBody>
          <a:bodyPr wrap="none" rtlCol="0">
            <a:spAutoFit/>
          </a:bodyPr>
          <a:lstStyle/>
          <a:p>
            <a:r>
              <a:rPr lang="en-US" sz="1400" dirty="0"/>
              <a:t>NN search</a:t>
            </a:r>
          </a:p>
        </p:txBody>
      </p:sp>
      <p:sp>
        <p:nvSpPr>
          <p:cNvPr id="189" name="TextBox 188">
            <a:extLst>
              <a:ext uri="{FF2B5EF4-FFF2-40B4-BE49-F238E27FC236}">
                <a16:creationId xmlns:a16="http://schemas.microsoft.com/office/drawing/2014/main" id="{10AD62C2-22BE-4EDC-B6DD-79C9E5C7315A}"/>
              </a:ext>
            </a:extLst>
          </p:cNvPr>
          <p:cNvSpPr txBox="1"/>
          <p:nvPr/>
        </p:nvSpPr>
        <p:spPr>
          <a:xfrm rot="-1800000">
            <a:off x="6152551" y="1169850"/>
            <a:ext cx="691215" cy="307777"/>
          </a:xfrm>
          <a:prstGeom prst="rect">
            <a:avLst/>
          </a:prstGeom>
          <a:noFill/>
        </p:spPr>
        <p:txBody>
          <a:bodyPr wrap="none" rtlCol="0">
            <a:spAutoFit/>
          </a:bodyPr>
          <a:lstStyle/>
          <a:p>
            <a:r>
              <a:rPr lang="en-US" sz="1400" dirty="0"/>
              <a:t>Merge</a:t>
            </a:r>
          </a:p>
        </p:txBody>
      </p:sp>
      <p:sp>
        <p:nvSpPr>
          <p:cNvPr id="190" name="TextBox 189">
            <a:extLst>
              <a:ext uri="{FF2B5EF4-FFF2-40B4-BE49-F238E27FC236}">
                <a16:creationId xmlns:a16="http://schemas.microsoft.com/office/drawing/2014/main" id="{E497240C-0611-4D72-975C-D5995BAAD97F}"/>
              </a:ext>
            </a:extLst>
          </p:cNvPr>
          <p:cNvSpPr txBox="1"/>
          <p:nvPr/>
        </p:nvSpPr>
        <p:spPr>
          <a:xfrm rot="-1800000">
            <a:off x="6713374" y="1116072"/>
            <a:ext cx="901209" cy="307777"/>
          </a:xfrm>
          <a:prstGeom prst="rect">
            <a:avLst/>
          </a:prstGeom>
          <a:noFill/>
        </p:spPr>
        <p:txBody>
          <a:bodyPr wrap="none" rtlCol="0">
            <a:spAutoFit/>
          </a:bodyPr>
          <a:lstStyle/>
          <a:p>
            <a:r>
              <a:rPr lang="en-US" sz="1400" dirty="0"/>
              <a:t>Compact</a:t>
            </a:r>
          </a:p>
        </p:txBody>
      </p:sp>
      <p:sp>
        <p:nvSpPr>
          <p:cNvPr id="191" name="TextBox 190">
            <a:extLst>
              <a:ext uri="{FF2B5EF4-FFF2-40B4-BE49-F238E27FC236}">
                <a16:creationId xmlns:a16="http://schemas.microsoft.com/office/drawing/2014/main" id="{94678BE2-A759-424F-9EBF-CCCF80B15A90}"/>
              </a:ext>
            </a:extLst>
          </p:cNvPr>
          <p:cNvSpPr txBox="1"/>
          <p:nvPr/>
        </p:nvSpPr>
        <p:spPr>
          <a:xfrm rot="-1800000">
            <a:off x="7509339" y="1085942"/>
            <a:ext cx="1031051" cy="307777"/>
          </a:xfrm>
          <a:prstGeom prst="rect">
            <a:avLst/>
          </a:prstGeom>
          <a:noFill/>
        </p:spPr>
        <p:txBody>
          <a:bodyPr wrap="none" rtlCol="0">
            <a:spAutoFit/>
          </a:bodyPr>
          <a:lstStyle/>
          <a:p>
            <a:r>
              <a:rPr lang="en-US" sz="1400" dirty="0"/>
              <a:t>NN search</a:t>
            </a:r>
          </a:p>
        </p:txBody>
      </p:sp>
      <p:sp>
        <p:nvSpPr>
          <p:cNvPr id="192" name="TextBox 191">
            <a:extLst>
              <a:ext uri="{FF2B5EF4-FFF2-40B4-BE49-F238E27FC236}">
                <a16:creationId xmlns:a16="http://schemas.microsoft.com/office/drawing/2014/main" id="{7392CECB-393F-4493-9BC6-F6AE9633A488}"/>
              </a:ext>
            </a:extLst>
          </p:cNvPr>
          <p:cNvSpPr txBox="1"/>
          <p:nvPr/>
        </p:nvSpPr>
        <p:spPr>
          <a:xfrm rot="-1800000">
            <a:off x="8123862" y="1154379"/>
            <a:ext cx="691215" cy="307777"/>
          </a:xfrm>
          <a:prstGeom prst="rect">
            <a:avLst/>
          </a:prstGeom>
          <a:noFill/>
        </p:spPr>
        <p:txBody>
          <a:bodyPr wrap="none" rtlCol="0">
            <a:spAutoFit/>
          </a:bodyPr>
          <a:lstStyle/>
          <a:p>
            <a:r>
              <a:rPr lang="en-US" sz="1400" dirty="0"/>
              <a:t>Merge</a:t>
            </a:r>
          </a:p>
        </p:txBody>
      </p:sp>
      <p:sp>
        <p:nvSpPr>
          <p:cNvPr id="195" name="Arrow: Right 194">
            <a:extLst>
              <a:ext uri="{FF2B5EF4-FFF2-40B4-BE49-F238E27FC236}">
                <a16:creationId xmlns:a16="http://schemas.microsoft.com/office/drawing/2014/main" id="{A20B69AE-6EBC-43DA-87B4-41AF812C3A34}"/>
              </a:ext>
            </a:extLst>
          </p:cNvPr>
          <p:cNvSpPr/>
          <p:nvPr/>
        </p:nvSpPr>
        <p:spPr>
          <a:xfrm>
            <a:off x="1155350" y="2842787"/>
            <a:ext cx="301160" cy="370115"/>
          </a:xfrm>
          <a:prstGeom prst="rightArrow">
            <a:avLst/>
          </a:prstGeom>
          <a:solidFill>
            <a:srgbClr val="FF0000"/>
          </a:solidFill>
          <a:ln w="19050">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6" name="Arrow: Right 195">
            <a:extLst>
              <a:ext uri="{FF2B5EF4-FFF2-40B4-BE49-F238E27FC236}">
                <a16:creationId xmlns:a16="http://schemas.microsoft.com/office/drawing/2014/main" id="{0AB5D8F1-688F-4527-BA11-09F8749CB5EA}"/>
              </a:ext>
            </a:extLst>
          </p:cNvPr>
          <p:cNvSpPr/>
          <p:nvPr/>
        </p:nvSpPr>
        <p:spPr>
          <a:xfrm>
            <a:off x="3149119" y="2274891"/>
            <a:ext cx="301160" cy="370115"/>
          </a:xfrm>
          <a:prstGeom prst="rightArrow">
            <a:avLst/>
          </a:prstGeom>
          <a:solidFill>
            <a:srgbClr val="FF0000"/>
          </a:solidFill>
          <a:ln w="19050">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7" name="Arrow: Right 196">
            <a:extLst>
              <a:ext uri="{FF2B5EF4-FFF2-40B4-BE49-F238E27FC236}">
                <a16:creationId xmlns:a16="http://schemas.microsoft.com/office/drawing/2014/main" id="{C04A97CC-44EA-4D38-8D32-63CF8FE363C8}"/>
              </a:ext>
            </a:extLst>
          </p:cNvPr>
          <p:cNvSpPr/>
          <p:nvPr/>
        </p:nvSpPr>
        <p:spPr>
          <a:xfrm>
            <a:off x="5147890" y="1904776"/>
            <a:ext cx="301160" cy="370115"/>
          </a:xfrm>
          <a:prstGeom prst="rightArrow">
            <a:avLst/>
          </a:prstGeom>
          <a:solidFill>
            <a:srgbClr val="FF0000"/>
          </a:solidFill>
          <a:ln w="19050">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8" name="Arrow: Right 197">
            <a:extLst>
              <a:ext uri="{FF2B5EF4-FFF2-40B4-BE49-F238E27FC236}">
                <a16:creationId xmlns:a16="http://schemas.microsoft.com/office/drawing/2014/main" id="{E8F20E96-17C5-4ED3-86CB-D64A26CDA92E}"/>
              </a:ext>
            </a:extLst>
          </p:cNvPr>
          <p:cNvSpPr/>
          <p:nvPr/>
        </p:nvSpPr>
        <p:spPr>
          <a:xfrm>
            <a:off x="7177666" y="1731932"/>
            <a:ext cx="301160" cy="370115"/>
          </a:xfrm>
          <a:prstGeom prst="rightArrow">
            <a:avLst/>
          </a:prstGeom>
          <a:solidFill>
            <a:srgbClr val="FF0000"/>
          </a:solidFill>
          <a:ln w="19050">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C61C1216-C6AB-4AA9-B502-DD42E63A700D}"/>
              </a:ext>
            </a:extLst>
          </p:cNvPr>
          <p:cNvSpPr txBox="1"/>
          <p:nvPr/>
        </p:nvSpPr>
        <p:spPr>
          <a:xfrm>
            <a:off x="1890268" y="4521200"/>
            <a:ext cx="881973" cy="307777"/>
          </a:xfrm>
          <a:prstGeom prst="rect">
            <a:avLst/>
          </a:prstGeom>
          <a:noFill/>
        </p:spPr>
        <p:txBody>
          <a:bodyPr wrap="none" rtlCol="0">
            <a:spAutoFit/>
          </a:bodyPr>
          <a:lstStyle/>
          <a:p>
            <a:r>
              <a:rPr lang="en-US" sz="1400" dirty="0"/>
              <a:t>Sweep 1</a:t>
            </a:r>
          </a:p>
        </p:txBody>
      </p:sp>
      <p:sp>
        <p:nvSpPr>
          <p:cNvPr id="202" name="TextBox 201">
            <a:extLst>
              <a:ext uri="{FF2B5EF4-FFF2-40B4-BE49-F238E27FC236}">
                <a16:creationId xmlns:a16="http://schemas.microsoft.com/office/drawing/2014/main" id="{ED3545DD-8B27-40A7-9FD3-055F8F781B2C}"/>
              </a:ext>
            </a:extLst>
          </p:cNvPr>
          <p:cNvSpPr txBox="1"/>
          <p:nvPr/>
        </p:nvSpPr>
        <p:spPr>
          <a:xfrm>
            <a:off x="3824245" y="4513329"/>
            <a:ext cx="881973" cy="307777"/>
          </a:xfrm>
          <a:prstGeom prst="rect">
            <a:avLst/>
          </a:prstGeom>
          <a:noFill/>
        </p:spPr>
        <p:txBody>
          <a:bodyPr wrap="none" rtlCol="0">
            <a:spAutoFit/>
          </a:bodyPr>
          <a:lstStyle/>
          <a:p>
            <a:r>
              <a:rPr lang="en-US" sz="1400" dirty="0"/>
              <a:t>Sweep 2</a:t>
            </a:r>
          </a:p>
        </p:txBody>
      </p:sp>
      <p:sp>
        <p:nvSpPr>
          <p:cNvPr id="206" name="TextBox 205">
            <a:extLst>
              <a:ext uri="{FF2B5EF4-FFF2-40B4-BE49-F238E27FC236}">
                <a16:creationId xmlns:a16="http://schemas.microsoft.com/office/drawing/2014/main" id="{0DED4D99-EAE5-4495-963B-75E637117F83}"/>
              </a:ext>
            </a:extLst>
          </p:cNvPr>
          <p:cNvSpPr txBox="1"/>
          <p:nvPr/>
        </p:nvSpPr>
        <p:spPr>
          <a:xfrm>
            <a:off x="7592225" y="4513329"/>
            <a:ext cx="881973" cy="307777"/>
          </a:xfrm>
          <a:prstGeom prst="rect">
            <a:avLst/>
          </a:prstGeom>
          <a:noFill/>
        </p:spPr>
        <p:txBody>
          <a:bodyPr wrap="square" rtlCol="0">
            <a:spAutoFit/>
          </a:bodyPr>
          <a:lstStyle/>
          <a:p>
            <a:r>
              <a:rPr lang="en-US" sz="1400" dirty="0"/>
              <a:t>Sweep 4</a:t>
            </a:r>
          </a:p>
        </p:txBody>
      </p:sp>
      <p:sp>
        <p:nvSpPr>
          <p:cNvPr id="114" name="Speech Bubble: Rectangle 113">
            <a:extLst>
              <a:ext uri="{FF2B5EF4-FFF2-40B4-BE49-F238E27FC236}">
                <a16:creationId xmlns:a16="http://schemas.microsoft.com/office/drawing/2014/main" id="{353CF0F0-AA73-40DB-BE67-99CFBAE607B6}"/>
              </a:ext>
            </a:extLst>
          </p:cNvPr>
          <p:cNvSpPr/>
          <p:nvPr/>
        </p:nvSpPr>
        <p:spPr>
          <a:xfrm>
            <a:off x="3043928" y="3490633"/>
            <a:ext cx="2170566" cy="1142136"/>
          </a:xfrm>
          <a:prstGeom prst="wedgeRectCallout">
            <a:avLst>
              <a:gd name="adj1" fmla="val -71151"/>
              <a:gd name="adj2" fmla="val -3312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Pipeline so far eliminates the </a:t>
            </a:r>
            <a:r>
              <a:rPr lang="en-US" b="1" dirty="0"/>
              <a:t>internal memory traffic</a:t>
            </a:r>
            <a:r>
              <a:rPr lang="en-US" dirty="0"/>
              <a:t> in a sweep</a:t>
            </a:r>
          </a:p>
        </p:txBody>
      </p:sp>
      <p:sp>
        <p:nvSpPr>
          <p:cNvPr id="115" name="Speech Bubble: Rectangle 114">
            <a:extLst>
              <a:ext uri="{FF2B5EF4-FFF2-40B4-BE49-F238E27FC236}">
                <a16:creationId xmlns:a16="http://schemas.microsoft.com/office/drawing/2014/main" id="{867DE0FB-107F-4BFB-9B4D-0436E04C1350}"/>
              </a:ext>
            </a:extLst>
          </p:cNvPr>
          <p:cNvSpPr/>
          <p:nvPr/>
        </p:nvSpPr>
        <p:spPr>
          <a:xfrm>
            <a:off x="6065877" y="3071287"/>
            <a:ext cx="2170566" cy="1142136"/>
          </a:xfrm>
          <a:prstGeom prst="wedgeRectCallout">
            <a:avLst>
              <a:gd name="adj1" fmla="val 7838"/>
              <a:gd name="adj2" fmla="val -12653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…But leaves the memory traffic </a:t>
            </a:r>
            <a:r>
              <a:rPr lang="en-US" b="1" dirty="0"/>
              <a:t>between sweeps</a:t>
            </a:r>
            <a:endParaRPr lang="en-US" dirty="0"/>
          </a:p>
        </p:txBody>
      </p:sp>
    </p:spTree>
    <p:extLst>
      <p:ext uri="{BB962C8B-B14F-4D97-AF65-F5344CB8AC3E}">
        <p14:creationId xmlns:p14="http://schemas.microsoft.com/office/powerpoint/2010/main" val="1164277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14E3-B5B3-4C8C-85E9-869BF0D4C05D}"/>
              </a:ext>
            </a:extLst>
          </p:cNvPr>
          <p:cNvSpPr>
            <a:spLocks noGrp="1"/>
          </p:cNvSpPr>
          <p:nvPr>
            <p:ph type="title"/>
          </p:nvPr>
        </p:nvSpPr>
        <p:spPr/>
        <p:txBody>
          <a:bodyPr/>
          <a:lstStyle/>
          <a:p>
            <a:r>
              <a:rPr lang="en-US" dirty="0"/>
              <a:t>Multiple pipelines</a:t>
            </a:r>
          </a:p>
        </p:txBody>
      </p:sp>
      <p:sp>
        <p:nvSpPr>
          <p:cNvPr id="4" name="Date Placeholder 3">
            <a:extLst>
              <a:ext uri="{FF2B5EF4-FFF2-40B4-BE49-F238E27FC236}">
                <a16:creationId xmlns:a16="http://schemas.microsoft.com/office/drawing/2014/main" id="{E60098E0-9D87-487B-B948-4A12EC6FFA11}"/>
              </a:ext>
            </a:extLst>
          </p:cNvPr>
          <p:cNvSpPr>
            <a:spLocks noGrp="1"/>
          </p:cNvSpPr>
          <p:nvPr>
            <p:ph type="dt" sz="half" idx="10"/>
          </p:nvPr>
        </p:nvSpPr>
        <p:spPr/>
        <p:txBody>
          <a:bodyPr/>
          <a:lstStyle/>
          <a:p>
            <a:pPr>
              <a:defRPr/>
            </a:pPr>
            <a:fld id="{56BEC001-92DC-4041-B536-F04CAF331BC2}" type="datetime1">
              <a:rPr lang="fi-FI" smtClean="0"/>
              <a:pPr>
                <a:defRPr/>
              </a:pPr>
              <a:t>12.8.2018</a:t>
            </a:fld>
            <a:endParaRPr lang="fi-FI" dirty="0"/>
          </a:p>
        </p:txBody>
      </p:sp>
      <p:sp>
        <p:nvSpPr>
          <p:cNvPr id="5" name="Footer Placeholder 4">
            <a:extLst>
              <a:ext uri="{FF2B5EF4-FFF2-40B4-BE49-F238E27FC236}">
                <a16:creationId xmlns:a16="http://schemas.microsoft.com/office/drawing/2014/main" id="{8F990AB2-D73E-429F-851E-4A0A311F0C86}"/>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3EABD2C-8B16-4D91-AB22-6E7FC999C90E}"/>
              </a:ext>
            </a:extLst>
          </p:cNvPr>
          <p:cNvSpPr>
            <a:spLocks noGrp="1"/>
          </p:cNvSpPr>
          <p:nvPr>
            <p:ph type="sldNum" sz="quarter" idx="12"/>
          </p:nvPr>
        </p:nvSpPr>
        <p:spPr/>
        <p:txBody>
          <a:bodyPr/>
          <a:lstStyle/>
          <a:p>
            <a:pPr>
              <a:defRPr/>
            </a:pPr>
            <a:fld id="{74348275-A547-4EBD-91F4-3255124D9AB8}" type="slidenum">
              <a:rPr lang="fi-FI" altLang="fi-FI" smtClean="0"/>
              <a:pPr>
                <a:defRPr/>
              </a:pPr>
              <a:t>32</a:t>
            </a:fld>
            <a:endParaRPr lang="fi-FI" altLang="fi-FI"/>
          </a:p>
        </p:txBody>
      </p:sp>
      <p:sp>
        <p:nvSpPr>
          <p:cNvPr id="158" name="Rectangle 157">
            <a:extLst>
              <a:ext uri="{FF2B5EF4-FFF2-40B4-BE49-F238E27FC236}">
                <a16:creationId xmlns:a16="http://schemas.microsoft.com/office/drawing/2014/main" id="{3466793B-4FAA-4C48-B237-0E42B4F227EE}"/>
              </a:ext>
            </a:extLst>
          </p:cNvPr>
          <p:cNvSpPr/>
          <p:nvPr/>
        </p:nvSpPr>
        <p:spPr>
          <a:xfrm>
            <a:off x="3655328" y="2704588"/>
            <a:ext cx="3132188" cy="14548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FF7B0A8D-1998-4BEF-B639-ED82EA744B8D}"/>
              </a:ext>
            </a:extLst>
          </p:cNvPr>
          <p:cNvSpPr/>
          <p:nvPr/>
        </p:nvSpPr>
        <p:spPr>
          <a:xfrm>
            <a:off x="413183" y="2699752"/>
            <a:ext cx="3132188" cy="14548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7A9B468A-8F1F-40DB-A25A-19060094AAB7}"/>
              </a:ext>
            </a:extLst>
          </p:cNvPr>
          <p:cNvGrpSpPr/>
          <p:nvPr/>
        </p:nvGrpSpPr>
        <p:grpSpPr>
          <a:xfrm>
            <a:off x="550196" y="2789155"/>
            <a:ext cx="2808752" cy="1054904"/>
            <a:chOff x="1203264" y="1394297"/>
            <a:chExt cx="6694582" cy="2514334"/>
          </a:xfrm>
        </p:grpSpPr>
        <p:cxnSp>
          <p:nvCxnSpPr>
            <p:cNvPr id="161" name="Straight Arrow Connector 160">
              <a:extLst>
                <a:ext uri="{FF2B5EF4-FFF2-40B4-BE49-F238E27FC236}">
                  <a16:creationId xmlns:a16="http://schemas.microsoft.com/office/drawing/2014/main" id="{17891E38-B782-4EB4-9A90-C722A4A1918B}"/>
                </a:ext>
              </a:extLst>
            </p:cNvPr>
            <p:cNvCxnSpPr>
              <a:cxnSpLocks/>
              <a:stCxn id="203" idx="0"/>
              <a:endCxn id="213" idx="1"/>
            </p:cNvCxnSpPr>
            <p:nvPr/>
          </p:nvCxnSpPr>
          <p:spPr>
            <a:xfrm>
              <a:off x="2255998" y="2302978"/>
              <a:ext cx="3527663" cy="2914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162" name="Rectangle 161">
              <a:extLst>
                <a:ext uri="{FF2B5EF4-FFF2-40B4-BE49-F238E27FC236}">
                  <a16:creationId xmlns:a16="http://schemas.microsoft.com/office/drawing/2014/main" id="{7205B2F1-1999-4959-9F96-BE29E86903E6}"/>
                </a:ext>
              </a:extLst>
            </p:cNvPr>
            <p:cNvSpPr/>
            <p:nvPr/>
          </p:nvSpPr>
          <p:spPr>
            <a:xfrm>
              <a:off x="2831563" y="217562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AAF2C126-07F8-43DC-BB9E-EF5981DA75C6}"/>
                </a:ext>
              </a:extLst>
            </p:cNvPr>
            <p:cNvSpPr/>
            <p:nvPr/>
          </p:nvSpPr>
          <p:spPr>
            <a:xfrm>
              <a:off x="2831562" y="254486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3E3392EF-3BBE-49C8-B5F2-9DF07E7473C3}"/>
                </a:ext>
              </a:extLst>
            </p:cNvPr>
            <p:cNvSpPr/>
            <p:nvPr/>
          </p:nvSpPr>
          <p:spPr>
            <a:xfrm>
              <a:off x="2831563" y="3286840"/>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B31558DC-15BC-4999-9B84-EEBBD1E6BBF9}"/>
                </a:ext>
              </a:extLst>
            </p:cNvPr>
            <p:cNvSpPr/>
            <p:nvPr/>
          </p:nvSpPr>
          <p:spPr>
            <a:xfrm>
              <a:off x="2831562" y="365608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50E1D50-F340-4981-921A-821A83B3DA7E}"/>
                </a:ext>
              </a:extLst>
            </p:cNvPr>
            <p:cNvCxnSpPr>
              <a:cxnSpLocks/>
              <a:stCxn id="203" idx="0"/>
              <a:endCxn id="162" idx="1"/>
            </p:cNvCxnSpPr>
            <p:nvPr/>
          </p:nvCxnSpPr>
          <p:spPr>
            <a:xfrm flipV="1">
              <a:off x="2255998" y="2301895"/>
              <a:ext cx="575565" cy="1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7" name="Straight Arrow Connector 166">
              <a:extLst>
                <a:ext uri="{FF2B5EF4-FFF2-40B4-BE49-F238E27FC236}">
                  <a16:creationId xmlns:a16="http://schemas.microsoft.com/office/drawing/2014/main" id="{4F4AABE3-490E-43DF-A315-E1019861BB63}"/>
                </a:ext>
              </a:extLst>
            </p:cNvPr>
            <p:cNvCxnSpPr>
              <a:cxnSpLocks/>
              <a:stCxn id="204" idx="0"/>
              <a:endCxn id="163" idx="1"/>
            </p:cNvCxnSpPr>
            <p:nvPr/>
          </p:nvCxnSpPr>
          <p:spPr>
            <a:xfrm flipV="1">
              <a:off x="2252448" y="2671137"/>
              <a:ext cx="579114" cy="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a:extLst>
                <a:ext uri="{FF2B5EF4-FFF2-40B4-BE49-F238E27FC236}">
                  <a16:creationId xmlns:a16="http://schemas.microsoft.com/office/drawing/2014/main" id="{C7B2C791-EC4C-4748-865B-CDD89A44E299}"/>
                </a:ext>
              </a:extLst>
            </p:cNvPr>
            <p:cNvCxnSpPr>
              <a:cxnSpLocks/>
              <a:stCxn id="206" idx="0"/>
              <a:endCxn id="164" idx="1"/>
            </p:cNvCxnSpPr>
            <p:nvPr/>
          </p:nvCxnSpPr>
          <p:spPr>
            <a:xfrm flipV="1">
              <a:off x="2258951" y="3413114"/>
              <a:ext cx="572612" cy="1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54084AF8-CFD0-4590-84D8-BCD8133A7F93}"/>
                </a:ext>
              </a:extLst>
            </p:cNvPr>
            <p:cNvCxnSpPr>
              <a:cxnSpLocks/>
              <a:stCxn id="207" idx="0"/>
              <a:endCxn id="165" idx="1"/>
            </p:cNvCxnSpPr>
            <p:nvPr/>
          </p:nvCxnSpPr>
          <p:spPr>
            <a:xfrm flipV="1">
              <a:off x="2258951" y="3782356"/>
              <a:ext cx="572611" cy="4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3D5A7CF8-075A-478A-9683-4D8C97D122EC}"/>
                </a:ext>
              </a:extLst>
            </p:cNvPr>
            <p:cNvCxnSpPr>
              <a:cxnSpLocks/>
              <a:stCxn id="205" idx="0"/>
              <a:endCxn id="162" idx="1"/>
            </p:cNvCxnSpPr>
            <p:nvPr/>
          </p:nvCxnSpPr>
          <p:spPr>
            <a:xfrm flipV="1">
              <a:off x="2252447" y="2301895"/>
              <a:ext cx="579116" cy="683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a:extLst>
                <a:ext uri="{FF2B5EF4-FFF2-40B4-BE49-F238E27FC236}">
                  <a16:creationId xmlns:a16="http://schemas.microsoft.com/office/drawing/2014/main" id="{7749BE7C-86EB-4747-A452-A06FE5397F8B}"/>
                </a:ext>
              </a:extLst>
            </p:cNvPr>
            <p:cNvCxnSpPr>
              <a:cxnSpLocks/>
              <a:stCxn id="205" idx="0"/>
              <a:endCxn id="164" idx="1"/>
            </p:cNvCxnSpPr>
            <p:nvPr/>
          </p:nvCxnSpPr>
          <p:spPr>
            <a:xfrm>
              <a:off x="2252447" y="2985075"/>
              <a:ext cx="579116" cy="42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C3AEDA39-D956-40BF-B356-4F7E5DA3C076}"/>
                </a:ext>
              </a:extLst>
            </p:cNvPr>
            <p:cNvCxnSpPr>
              <a:cxnSpLocks/>
              <a:stCxn id="205" idx="0"/>
              <a:endCxn id="165" idx="1"/>
            </p:cNvCxnSpPr>
            <p:nvPr/>
          </p:nvCxnSpPr>
          <p:spPr>
            <a:xfrm>
              <a:off x="2252447" y="2985075"/>
              <a:ext cx="579115" cy="797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3" name="Straight Arrow Connector 172">
              <a:extLst>
                <a:ext uri="{FF2B5EF4-FFF2-40B4-BE49-F238E27FC236}">
                  <a16:creationId xmlns:a16="http://schemas.microsoft.com/office/drawing/2014/main" id="{DE45A1AC-5791-4B09-ACC9-C58BD31F11C6}"/>
                </a:ext>
              </a:extLst>
            </p:cNvPr>
            <p:cNvCxnSpPr>
              <a:cxnSpLocks/>
              <a:stCxn id="205" idx="0"/>
              <a:endCxn id="163" idx="1"/>
            </p:cNvCxnSpPr>
            <p:nvPr/>
          </p:nvCxnSpPr>
          <p:spPr>
            <a:xfrm flipV="1">
              <a:off x="2252447" y="2671137"/>
              <a:ext cx="579115" cy="313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 name="Rectangle 173">
              <a:extLst>
                <a:ext uri="{FF2B5EF4-FFF2-40B4-BE49-F238E27FC236}">
                  <a16:creationId xmlns:a16="http://schemas.microsoft.com/office/drawing/2014/main" id="{FCC5B72C-3B35-424C-A7C7-14286DDD4457}"/>
                </a:ext>
              </a:extLst>
            </p:cNvPr>
            <p:cNvSpPr/>
            <p:nvPr/>
          </p:nvSpPr>
          <p:spPr>
            <a:xfrm>
              <a:off x="4063872" y="2344400"/>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175" name="Straight Arrow Connector 174">
              <a:extLst>
                <a:ext uri="{FF2B5EF4-FFF2-40B4-BE49-F238E27FC236}">
                  <a16:creationId xmlns:a16="http://schemas.microsoft.com/office/drawing/2014/main" id="{B7E640F7-9DB3-4F51-B574-E7F4DAE6CAB7}"/>
                </a:ext>
              </a:extLst>
            </p:cNvPr>
            <p:cNvCxnSpPr>
              <a:cxnSpLocks/>
              <a:stCxn id="162" idx="3"/>
              <a:endCxn id="174" idx="1"/>
            </p:cNvCxnSpPr>
            <p:nvPr/>
          </p:nvCxnSpPr>
          <p:spPr>
            <a:xfrm>
              <a:off x="3558546" y="2301895"/>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6" name="Straight Arrow Connector 175">
              <a:extLst>
                <a:ext uri="{FF2B5EF4-FFF2-40B4-BE49-F238E27FC236}">
                  <a16:creationId xmlns:a16="http://schemas.microsoft.com/office/drawing/2014/main" id="{C0A5EE3F-0665-4F96-8775-4BE1C35FCE6B}"/>
                </a:ext>
              </a:extLst>
            </p:cNvPr>
            <p:cNvCxnSpPr>
              <a:cxnSpLocks/>
              <a:stCxn id="163" idx="3"/>
              <a:endCxn id="174" idx="1"/>
            </p:cNvCxnSpPr>
            <p:nvPr/>
          </p:nvCxnSpPr>
          <p:spPr>
            <a:xfrm flipV="1">
              <a:off x="3558545" y="2470674"/>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7" name="Rectangle 176">
              <a:extLst>
                <a:ext uri="{FF2B5EF4-FFF2-40B4-BE49-F238E27FC236}">
                  <a16:creationId xmlns:a16="http://schemas.microsoft.com/office/drawing/2014/main" id="{5F87D468-9CF1-43D1-A59A-048F9AC19186}"/>
                </a:ext>
              </a:extLst>
            </p:cNvPr>
            <p:cNvSpPr/>
            <p:nvPr/>
          </p:nvSpPr>
          <p:spPr>
            <a:xfrm>
              <a:off x="4063871" y="3446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178" name="Straight Arrow Connector 177">
              <a:extLst>
                <a:ext uri="{FF2B5EF4-FFF2-40B4-BE49-F238E27FC236}">
                  <a16:creationId xmlns:a16="http://schemas.microsoft.com/office/drawing/2014/main" id="{20CFD4EA-B015-4C6D-B09E-F1D06AFB10BD}"/>
                </a:ext>
              </a:extLst>
            </p:cNvPr>
            <p:cNvCxnSpPr>
              <a:cxnSpLocks/>
              <a:stCxn id="164" idx="3"/>
              <a:endCxn id="177" idx="1"/>
            </p:cNvCxnSpPr>
            <p:nvPr/>
          </p:nvCxnSpPr>
          <p:spPr>
            <a:xfrm>
              <a:off x="3558546" y="3413114"/>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9" name="Straight Arrow Connector 178">
              <a:extLst>
                <a:ext uri="{FF2B5EF4-FFF2-40B4-BE49-F238E27FC236}">
                  <a16:creationId xmlns:a16="http://schemas.microsoft.com/office/drawing/2014/main" id="{3D425B23-3434-4936-8E2A-332EDA907308}"/>
                </a:ext>
              </a:extLst>
            </p:cNvPr>
            <p:cNvCxnSpPr>
              <a:cxnSpLocks/>
              <a:stCxn id="165" idx="3"/>
              <a:endCxn id="177" idx="1"/>
            </p:cNvCxnSpPr>
            <p:nvPr/>
          </p:nvCxnSpPr>
          <p:spPr>
            <a:xfrm flipV="1">
              <a:off x="3558545" y="3572285"/>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0" name="Rectangle 179">
              <a:extLst>
                <a:ext uri="{FF2B5EF4-FFF2-40B4-BE49-F238E27FC236}">
                  <a16:creationId xmlns:a16="http://schemas.microsoft.com/office/drawing/2014/main" id="{A96FD5A6-D96B-4FF9-969F-44D7FA183F1B}"/>
                </a:ext>
              </a:extLst>
            </p:cNvPr>
            <p:cNvSpPr/>
            <p:nvPr/>
          </p:nvSpPr>
          <p:spPr>
            <a:xfrm>
              <a:off x="4861290" y="2949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181" name="Straight Arrow Connector 180">
              <a:extLst>
                <a:ext uri="{FF2B5EF4-FFF2-40B4-BE49-F238E27FC236}">
                  <a16:creationId xmlns:a16="http://schemas.microsoft.com/office/drawing/2014/main" id="{C006130D-643F-46B0-A4A3-D3566891CBD0}"/>
                </a:ext>
              </a:extLst>
            </p:cNvPr>
            <p:cNvCxnSpPr>
              <a:cxnSpLocks/>
              <a:stCxn id="174" idx="3"/>
              <a:endCxn id="180" idx="1"/>
            </p:cNvCxnSpPr>
            <p:nvPr/>
          </p:nvCxnSpPr>
          <p:spPr>
            <a:xfrm>
              <a:off x="4355966" y="2470674"/>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2" name="Straight Arrow Connector 181">
              <a:extLst>
                <a:ext uri="{FF2B5EF4-FFF2-40B4-BE49-F238E27FC236}">
                  <a16:creationId xmlns:a16="http://schemas.microsoft.com/office/drawing/2014/main" id="{8BFDD98A-167D-4289-AE38-F4DD2044473B}"/>
                </a:ext>
              </a:extLst>
            </p:cNvPr>
            <p:cNvCxnSpPr>
              <a:cxnSpLocks/>
              <a:stCxn id="177" idx="3"/>
              <a:endCxn id="180" idx="1"/>
            </p:cNvCxnSpPr>
            <p:nvPr/>
          </p:nvCxnSpPr>
          <p:spPr>
            <a:xfrm flipV="1">
              <a:off x="4355965" y="3075896"/>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3" name="Straight Arrow Connector 182">
              <a:extLst>
                <a:ext uri="{FF2B5EF4-FFF2-40B4-BE49-F238E27FC236}">
                  <a16:creationId xmlns:a16="http://schemas.microsoft.com/office/drawing/2014/main" id="{9865BF8A-0317-40DA-9332-29DE7CE51564}"/>
                </a:ext>
              </a:extLst>
            </p:cNvPr>
            <p:cNvCxnSpPr>
              <a:cxnSpLocks/>
              <a:stCxn id="180" idx="3"/>
            </p:cNvCxnSpPr>
            <p:nvPr/>
          </p:nvCxnSpPr>
          <p:spPr>
            <a:xfrm>
              <a:off x="5153384" y="3075896"/>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4" name="Rectangle 183">
              <a:extLst>
                <a:ext uri="{FF2B5EF4-FFF2-40B4-BE49-F238E27FC236}">
                  <a16:creationId xmlns:a16="http://schemas.microsoft.com/office/drawing/2014/main" id="{FD56BA14-5C30-4879-8399-252167C35808}"/>
                </a:ext>
              </a:extLst>
            </p:cNvPr>
            <p:cNvSpPr/>
            <p:nvPr/>
          </p:nvSpPr>
          <p:spPr>
            <a:xfrm>
              <a:off x="7066253" y="218159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85" name="Straight Arrow Connector 184">
              <a:extLst>
                <a:ext uri="{FF2B5EF4-FFF2-40B4-BE49-F238E27FC236}">
                  <a16:creationId xmlns:a16="http://schemas.microsoft.com/office/drawing/2014/main" id="{90A95556-3720-4690-AC57-2C925E4A507A}"/>
                </a:ext>
              </a:extLst>
            </p:cNvPr>
            <p:cNvCxnSpPr>
              <a:cxnSpLocks/>
              <a:stCxn id="184" idx="3"/>
              <a:endCxn id="231" idx="0"/>
            </p:cNvCxnSpPr>
            <p:nvPr/>
          </p:nvCxnSpPr>
          <p:spPr>
            <a:xfrm flipV="1">
              <a:off x="7362345" y="2303955"/>
              <a:ext cx="255705" cy="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0CF90378-DFDF-473F-A831-580E3535E919}"/>
                </a:ext>
              </a:extLst>
            </p:cNvPr>
            <p:cNvCxnSpPr>
              <a:cxnSpLocks/>
            </p:cNvCxnSpPr>
            <p:nvPr/>
          </p:nvCxnSpPr>
          <p:spPr>
            <a:xfrm flipH="1" flipV="1">
              <a:off x="1547255" y="2209392"/>
              <a:ext cx="580908" cy="4764"/>
            </a:xfrm>
            <a:prstGeom prst="line">
              <a:avLst/>
            </a:prstGeom>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1B36D60B-DE1A-4FBD-B604-621248B7CE45}"/>
                </a:ext>
              </a:extLst>
            </p:cNvPr>
            <p:cNvCxnSpPr>
              <a:cxnSpLocks/>
            </p:cNvCxnSpPr>
            <p:nvPr/>
          </p:nvCxnSpPr>
          <p:spPr>
            <a:xfrm flipH="1">
              <a:off x="1544584" y="2573724"/>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B9F15548-1409-49DE-8A95-AB3D6CFD4599}"/>
                </a:ext>
              </a:extLst>
            </p:cNvPr>
            <p:cNvCxnSpPr>
              <a:cxnSpLocks/>
            </p:cNvCxnSpPr>
            <p:nvPr/>
          </p:nvCxnSpPr>
          <p:spPr>
            <a:xfrm flipH="1">
              <a:off x="1544584" y="2899987"/>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479BFB42-27D4-40D1-948A-0A5A0F18E71B}"/>
                </a:ext>
              </a:extLst>
            </p:cNvPr>
            <p:cNvCxnSpPr>
              <a:cxnSpLocks/>
            </p:cNvCxnSpPr>
            <p:nvPr/>
          </p:nvCxnSpPr>
          <p:spPr>
            <a:xfrm flipH="1">
              <a:off x="1551700" y="3325405"/>
              <a:ext cx="576462" cy="0"/>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BF62E24-E2D0-4110-92FF-7F7D3ADF4A4F}"/>
                </a:ext>
              </a:extLst>
            </p:cNvPr>
            <p:cNvCxnSpPr>
              <a:cxnSpLocks/>
            </p:cNvCxnSpPr>
            <p:nvPr/>
          </p:nvCxnSpPr>
          <p:spPr>
            <a:xfrm flipH="1">
              <a:off x="1544584" y="3687355"/>
              <a:ext cx="583578" cy="0"/>
            </a:xfrm>
            <a:prstGeom prst="line">
              <a:avLst/>
            </a:prstGeom>
          </p:spPr>
          <p:style>
            <a:lnRef idx="1">
              <a:schemeClr val="dk1"/>
            </a:lnRef>
            <a:fillRef idx="0">
              <a:schemeClr val="dk1"/>
            </a:fillRef>
            <a:effectRef idx="0">
              <a:schemeClr val="dk1"/>
            </a:effectRef>
            <a:fontRef idx="minor">
              <a:schemeClr val="tx1"/>
            </a:fontRef>
          </p:style>
        </p:cxnSp>
        <p:sp>
          <p:nvSpPr>
            <p:cNvPr id="191" name="Rectangle 190">
              <a:extLst>
                <a:ext uri="{FF2B5EF4-FFF2-40B4-BE49-F238E27FC236}">
                  <a16:creationId xmlns:a16="http://schemas.microsoft.com/office/drawing/2014/main" id="{A353C5D5-574B-453C-8620-CBE62EF6B30B}"/>
                </a:ext>
              </a:extLst>
            </p:cNvPr>
            <p:cNvSpPr/>
            <p:nvPr/>
          </p:nvSpPr>
          <p:spPr>
            <a:xfrm>
              <a:off x="1637100" y="2057801"/>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2" name="Isosceles Triangle 191">
              <a:extLst>
                <a:ext uri="{FF2B5EF4-FFF2-40B4-BE49-F238E27FC236}">
                  <a16:creationId xmlns:a16="http://schemas.microsoft.com/office/drawing/2014/main" id="{4F9AF362-D0FF-4D52-BCB0-0FAEE1E494F7}"/>
                </a:ext>
              </a:extLst>
            </p:cNvPr>
            <p:cNvSpPr/>
            <p:nvPr/>
          </p:nvSpPr>
          <p:spPr>
            <a:xfrm>
              <a:off x="1203264" y="213304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21B04E2-7CE1-4387-B4A4-6BBFDC8311D6}"/>
                </a:ext>
              </a:extLst>
            </p:cNvPr>
            <p:cNvSpPr/>
            <p:nvPr/>
          </p:nvSpPr>
          <p:spPr>
            <a:xfrm>
              <a:off x="1203264" y="319460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12C992E2-A4F6-4BD9-B79D-8A60595751D0}"/>
                </a:ext>
              </a:extLst>
            </p:cNvPr>
            <p:cNvSpPr/>
            <p:nvPr/>
          </p:nvSpPr>
          <p:spPr>
            <a:xfrm>
              <a:off x="1203264" y="24636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DD4A62E6-BCDE-4CF1-8FF3-B783416372E8}"/>
                </a:ext>
              </a:extLst>
            </p:cNvPr>
            <p:cNvSpPr/>
            <p:nvPr/>
          </p:nvSpPr>
          <p:spPr>
            <a:xfrm>
              <a:off x="1700555" y="208311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8157F39-9A8F-439E-9C47-CB6E4DD83F54}"/>
                </a:ext>
              </a:extLst>
            </p:cNvPr>
            <p:cNvSpPr/>
            <p:nvPr/>
          </p:nvSpPr>
          <p:spPr>
            <a:xfrm>
              <a:off x="1700554" y="245541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C4F2F930-00FC-4ABD-AB11-7B5342EDD7A1}"/>
                </a:ext>
              </a:extLst>
            </p:cNvPr>
            <p:cNvSpPr/>
            <p:nvPr/>
          </p:nvSpPr>
          <p:spPr>
            <a:xfrm>
              <a:off x="1700555" y="282553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0" name="Isosceles Triangle 199">
              <a:extLst>
                <a:ext uri="{FF2B5EF4-FFF2-40B4-BE49-F238E27FC236}">
                  <a16:creationId xmlns:a16="http://schemas.microsoft.com/office/drawing/2014/main" id="{70D01084-00A9-4168-B756-4171C2DCE561}"/>
                </a:ext>
              </a:extLst>
            </p:cNvPr>
            <p:cNvSpPr/>
            <p:nvPr/>
          </p:nvSpPr>
          <p:spPr>
            <a:xfrm rot="10800000">
              <a:off x="1700555" y="31934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1" name="Rectangle 200">
              <a:extLst>
                <a:ext uri="{FF2B5EF4-FFF2-40B4-BE49-F238E27FC236}">
                  <a16:creationId xmlns:a16="http://schemas.microsoft.com/office/drawing/2014/main" id="{5855CD15-B2B2-4EEA-84CE-49D2F3B0B8CA}"/>
                </a:ext>
              </a:extLst>
            </p:cNvPr>
            <p:cNvSpPr/>
            <p:nvPr/>
          </p:nvSpPr>
          <p:spPr>
            <a:xfrm>
              <a:off x="1700555" y="356357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3" name="Trapezoid 202">
              <a:extLst>
                <a:ext uri="{FF2B5EF4-FFF2-40B4-BE49-F238E27FC236}">
                  <a16:creationId xmlns:a16="http://schemas.microsoft.com/office/drawing/2014/main" id="{8863ED17-ED9F-4312-AFE6-69D83D3552AE}"/>
                </a:ext>
              </a:extLst>
            </p:cNvPr>
            <p:cNvSpPr/>
            <p:nvPr/>
          </p:nvSpPr>
          <p:spPr>
            <a:xfrm rot="5400000">
              <a:off x="2072471" y="224083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 name="Trapezoid 203">
              <a:extLst>
                <a:ext uri="{FF2B5EF4-FFF2-40B4-BE49-F238E27FC236}">
                  <a16:creationId xmlns:a16="http://schemas.microsoft.com/office/drawing/2014/main" id="{5B971DC4-949D-40F5-8415-C508C61D97AF}"/>
                </a:ext>
              </a:extLst>
            </p:cNvPr>
            <p:cNvSpPr/>
            <p:nvPr/>
          </p:nvSpPr>
          <p:spPr>
            <a:xfrm rot="5400000">
              <a:off x="2068921" y="2609606"/>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 name="Trapezoid 204">
              <a:extLst>
                <a:ext uri="{FF2B5EF4-FFF2-40B4-BE49-F238E27FC236}">
                  <a16:creationId xmlns:a16="http://schemas.microsoft.com/office/drawing/2014/main" id="{E7D4FAB9-EDC1-48C1-A82F-EB621D8E6853}"/>
                </a:ext>
              </a:extLst>
            </p:cNvPr>
            <p:cNvSpPr/>
            <p:nvPr/>
          </p:nvSpPr>
          <p:spPr>
            <a:xfrm rot="5400000">
              <a:off x="2068920" y="2922932"/>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 name="Trapezoid 205">
              <a:extLst>
                <a:ext uri="{FF2B5EF4-FFF2-40B4-BE49-F238E27FC236}">
                  <a16:creationId xmlns:a16="http://schemas.microsoft.com/office/drawing/2014/main" id="{47699A32-44FD-45AE-873F-869B5A83743F}"/>
                </a:ext>
              </a:extLst>
            </p:cNvPr>
            <p:cNvSpPr/>
            <p:nvPr/>
          </p:nvSpPr>
          <p:spPr>
            <a:xfrm rot="5400000">
              <a:off x="2075424" y="3352569"/>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 name="Trapezoid 206">
              <a:extLst>
                <a:ext uri="{FF2B5EF4-FFF2-40B4-BE49-F238E27FC236}">
                  <a16:creationId xmlns:a16="http://schemas.microsoft.com/office/drawing/2014/main" id="{D1B3D51A-BBC3-46FC-9B5C-CB7D572A9839}"/>
                </a:ext>
              </a:extLst>
            </p:cNvPr>
            <p:cNvSpPr/>
            <p:nvPr/>
          </p:nvSpPr>
          <p:spPr>
            <a:xfrm rot="5400000">
              <a:off x="2075424" y="372510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370313C2-B942-4FDE-BEF0-0895C2B8505E}"/>
                </a:ext>
              </a:extLst>
            </p:cNvPr>
            <p:cNvCxnSpPr>
              <a:cxnSpLocks/>
            </p:cNvCxnSpPr>
            <p:nvPr/>
          </p:nvCxnSpPr>
          <p:spPr>
            <a:xfrm flipH="1">
              <a:off x="2030528" y="239403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78161687-F6CA-4420-9765-D5E96B9AB358}"/>
                </a:ext>
              </a:extLst>
            </p:cNvPr>
            <p:cNvCxnSpPr>
              <a:cxnSpLocks/>
            </p:cNvCxnSpPr>
            <p:nvPr/>
          </p:nvCxnSpPr>
          <p:spPr>
            <a:xfrm flipH="1">
              <a:off x="2030528" y="2753602"/>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329C2CC6-B9F5-4641-AF8F-AB2E5EF066DC}"/>
                </a:ext>
              </a:extLst>
            </p:cNvPr>
            <p:cNvCxnSpPr>
              <a:cxnSpLocks/>
            </p:cNvCxnSpPr>
            <p:nvPr/>
          </p:nvCxnSpPr>
          <p:spPr>
            <a:xfrm flipH="1">
              <a:off x="2030528" y="3079865"/>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B0969D23-07C2-4A5C-A6AA-0A2BCE757037}"/>
                </a:ext>
              </a:extLst>
            </p:cNvPr>
            <p:cNvCxnSpPr>
              <a:cxnSpLocks/>
            </p:cNvCxnSpPr>
            <p:nvPr/>
          </p:nvCxnSpPr>
          <p:spPr>
            <a:xfrm flipH="1">
              <a:off x="2030528" y="350528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8918FF0D-6F03-45A0-8F18-DE06151424B8}"/>
                </a:ext>
              </a:extLst>
            </p:cNvPr>
            <p:cNvCxnSpPr>
              <a:cxnSpLocks/>
            </p:cNvCxnSpPr>
            <p:nvPr/>
          </p:nvCxnSpPr>
          <p:spPr>
            <a:xfrm flipH="1">
              <a:off x="2030528" y="3867233"/>
              <a:ext cx="97633" cy="0"/>
            </a:xfrm>
            <a:prstGeom prst="line">
              <a:avLst/>
            </a:prstGeom>
          </p:spPr>
          <p:style>
            <a:lnRef idx="1">
              <a:schemeClr val="dk1"/>
            </a:lnRef>
            <a:fillRef idx="0">
              <a:schemeClr val="dk1"/>
            </a:fillRef>
            <a:effectRef idx="0">
              <a:schemeClr val="dk1"/>
            </a:effectRef>
            <a:fontRef idx="minor">
              <a:schemeClr val="tx1"/>
            </a:fontRef>
          </p:style>
        </p:cxnSp>
        <p:sp>
          <p:nvSpPr>
            <p:cNvPr id="213" name="Rectangle 212">
              <a:extLst>
                <a:ext uri="{FF2B5EF4-FFF2-40B4-BE49-F238E27FC236}">
                  <a16:creationId xmlns:a16="http://schemas.microsoft.com/office/drawing/2014/main" id="{FB698A06-B92D-43FF-B164-D6990499EF21}"/>
                </a:ext>
              </a:extLst>
            </p:cNvPr>
            <p:cNvSpPr/>
            <p:nvPr/>
          </p:nvSpPr>
          <p:spPr>
            <a:xfrm>
              <a:off x="5783661" y="140862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4" name="Isosceles Triangle 213">
              <a:extLst>
                <a:ext uri="{FF2B5EF4-FFF2-40B4-BE49-F238E27FC236}">
                  <a16:creationId xmlns:a16="http://schemas.microsoft.com/office/drawing/2014/main" id="{E43C7331-2662-49CC-B40F-0DEDD2AA6253}"/>
                </a:ext>
              </a:extLst>
            </p:cNvPr>
            <p:cNvSpPr/>
            <p:nvPr/>
          </p:nvSpPr>
          <p:spPr>
            <a:xfrm rot="10800000">
              <a:off x="5836802" y="144058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5" name="Isosceles Triangle 214">
              <a:extLst>
                <a:ext uri="{FF2B5EF4-FFF2-40B4-BE49-F238E27FC236}">
                  <a16:creationId xmlns:a16="http://schemas.microsoft.com/office/drawing/2014/main" id="{17911574-3356-4CCE-AE3E-4A0084078B55}"/>
                </a:ext>
              </a:extLst>
            </p:cNvPr>
            <p:cNvSpPr/>
            <p:nvPr/>
          </p:nvSpPr>
          <p:spPr>
            <a:xfrm rot="10800000">
              <a:off x="5841156" y="181070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6" name="Isosceles Triangle 215">
              <a:extLst>
                <a:ext uri="{FF2B5EF4-FFF2-40B4-BE49-F238E27FC236}">
                  <a16:creationId xmlns:a16="http://schemas.microsoft.com/office/drawing/2014/main" id="{5E669B8D-5688-4ECB-97CF-B9201B356965}"/>
                </a:ext>
              </a:extLst>
            </p:cNvPr>
            <p:cNvSpPr/>
            <p:nvPr/>
          </p:nvSpPr>
          <p:spPr>
            <a:xfrm>
              <a:off x="5845510" y="218081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7" name="Straight Arrow Connector 216">
              <a:extLst>
                <a:ext uri="{FF2B5EF4-FFF2-40B4-BE49-F238E27FC236}">
                  <a16:creationId xmlns:a16="http://schemas.microsoft.com/office/drawing/2014/main" id="{CEB1E7E2-F609-4C9C-BDEC-E54CE1A28B02}"/>
                </a:ext>
              </a:extLst>
            </p:cNvPr>
            <p:cNvCxnSpPr>
              <a:cxnSpLocks/>
              <a:stCxn id="214" idx="5"/>
              <a:endCxn id="215" idx="5"/>
            </p:cNvCxnSpPr>
            <p:nvPr/>
          </p:nvCxnSpPr>
          <p:spPr>
            <a:xfrm>
              <a:off x="5910825" y="1566861"/>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18" name="Straight Arrow Connector 217">
              <a:extLst>
                <a:ext uri="{FF2B5EF4-FFF2-40B4-BE49-F238E27FC236}">
                  <a16:creationId xmlns:a16="http://schemas.microsoft.com/office/drawing/2014/main" id="{CCB95141-737B-4C47-8571-AD6BB6F503BA}"/>
                </a:ext>
              </a:extLst>
            </p:cNvPr>
            <p:cNvCxnSpPr>
              <a:cxnSpLocks/>
              <a:stCxn id="215" idx="1"/>
              <a:endCxn id="216" idx="5"/>
            </p:cNvCxnSpPr>
            <p:nvPr/>
          </p:nvCxnSpPr>
          <p:spPr>
            <a:xfrm>
              <a:off x="6063225" y="1936976"/>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19" name="Rectangle 218">
              <a:extLst>
                <a:ext uri="{FF2B5EF4-FFF2-40B4-BE49-F238E27FC236}">
                  <a16:creationId xmlns:a16="http://schemas.microsoft.com/office/drawing/2014/main" id="{FB67A2D9-608E-400D-976A-6E9E380C099C}"/>
                </a:ext>
              </a:extLst>
            </p:cNvPr>
            <p:cNvSpPr/>
            <p:nvPr/>
          </p:nvSpPr>
          <p:spPr>
            <a:xfrm>
              <a:off x="5830000" y="254058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767A326A-2D35-4409-9569-031004F92DBC}"/>
                </a:ext>
              </a:extLst>
            </p:cNvPr>
            <p:cNvSpPr/>
            <p:nvPr/>
          </p:nvSpPr>
          <p:spPr>
            <a:xfrm>
              <a:off x="5830000" y="292629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21" name="Straight Arrow Connector 220">
              <a:extLst>
                <a:ext uri="{FF2B5EF4-FFF2-40B4-BE49-F238E27FC236}">
                  <a16:creationId xmlns:a16="http://schemas.microsoft.com/office/drawing/2014/main" id="{F1203DC1-C2BC-491A-935A-37867F84954F}"/>
                </a:ext>
              </a:extLst>
            </p:cNvPr>
            <p:cNvCxnSpPr>
              <a:cxnSpLocks/>
              <a:stCxn id="223" idx="0"/>
            </p:cNvCxnSpPr>
            <p:nvPr/>
          </p:nvCxnSpPr>
          <p:spPr>
            <a:xfrm>
              <a:off x="6904851" y="2327817"/>
              <a:ext cx="161402" cy="1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3742E7D6-DAB0-474A-83BB-F48D01837C1A}"/>
                </a:ext>
              </a:extLst>
            </p:cNvPr>
            <p:cNvCxnSpPr>
              <a:cxnSpLocks/>
            </p:cNvCxnSpPr>
            <p:nvPr/>
          </p:nvCxnSpPr>
          <p:spPr>
            <a:xfrm flipH="1">
              <a:off x="6190484" y="2227925"/>
              <a:ext cx="583578" cy="0"/>
            </a:xfrm>
            <a:prstGeom prst="line">
              <a:avLst/>
            </a:prstGeom>
          </p:spPr>
          <p:style>
            <a:lnRef idx="1">
              <a:schemeClr val="dk1"/>
            </a:lnRef>
            <a:fillRef idx="0">
              <a:schemeClr val="dk1"/>
            </a:fillRef>
            <a:effectRef idx="0">
              <a:schemeClr val="dk1"/>
            </a:effectRef>
            <a:fontRef idx="minor">
              <a:schemeClr val="tx1"/>
            </a:fontRef>
          </p:style>
        </p:cxnSp>
        <p:sp>
          <p:nvSpPr>
            <p:cNvPr id="223" name="Trapezoid 222">
              <a:extLst>
                <a:ext uri="{FF2B5EF4-FFF2-40B4-BE49-F238E27FC236}">
                  <a16:creationId xmlns:a16="http://schemas.microsoft.com/office/drawing/2014/main" id="{F9958D34-A694-493B-AC3F-816E9A8ED2C5}"/>
                </a:ext>
              </a:extLst>
            </p:cNvPr>
            <p:cNvSpPr/>
            <p:nvPr/>
          </p:nvSpPr>
          <p:spPr>
            <a:xfrm rot="5400000">
              <a:off x="6721324" y="226567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4" name="Rectangle 223">
              <a:extLst>
                <a:ext uri="{FF2B5EF4-FFF2-40B4-BE49-F238E27FC236}">
                  <a16:creationId xmlns:a16="http://schemas.microsoft.com/office/drawing/2014/main" id="{0D0D2E1B-6419-45CB-A4D9-D803C64BFABB}"/>
                </a:ext>
              </a:extLst>
            </p:cNvPr>
            <p:cNvSpPr/>
            <p:nvPr/>
          </p:nvSpPr>
          <p:spPr>
            <a:xfrm>
              <a:off x="6313496" y="1394297"/>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5" name="Isosceles Triangle 224">
              <a:extLst>
                <a:ext uri="{FF2B5EF4-FFF2-40B4-BE49-F238E27FC236}">
                  <a16:creationId xmlns:a16="http://schemas.microsoft.com/office/drawing/2014/main" id="{BDEAA0E1-26E0-4D63-863C-3559E04D22B6}"/>
                </a:ext>
              </a:extLst>
            </p:cNvPr>
            <p:cNvSpPr/>
            <p:nvPr/>
          </p:nvSpPr>
          <p:spPr>
            <a:xfrm>
              <a:off x="6364599" y="21626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6E5CF5CE-5678-473D-AD50-A3C9CED6C8FB}"/>
                </a:ext>
              </a:extLst>
            </p:cNvPr>
            <p:cNvSpPr/>
            <p:nvPr/>
          </p:nvSpPr>
          <p:spPr>
            <a:xfrm>
              <a:off x="6364598" y="25349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F35603BB-699C-497A-A9A4-23741C8E42DA}"/>
                </a:ext>
              </a:extLst>
            </p:cNvPr>
            <p:cNvSpPr/>
            <p:nvPr/>
          </p:nvSpPr>
          <p:spPr>
            <a:xfrm>
              <a:off x="6364599" y="290507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4BC93755-98F8-4596-9D25-5FF0D4900818}"/>
                </a:ext>
              </a:extLst>
            </p:cNvPr>
            <p:cNvSpPr/>
            <p:nvPr/>
          </p:nvSpPr>
          <p:spPr>
            <a:xfrm>
              <a:off x="6362771" y="142797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9933715B-7AF1-4563-B1C0-1401741F6905}"/>
                </a:ext>
              </a:extLst>
            </p:cNvPr>
            <p:cNvSpPr/>
            <p:nvPr/>
          </p:nvSpPr>
          <p:spPr>
            <a:xfrm>
              <a:off x="6362771" y="181368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E5E016CD-7D69-4332-86C9-3E28E559F5DC}"/>
                </a:ext>
              </a:extLst>
            </p:cNvPr>
            <p:cNvCxnSpPr>
              <a:cxnSpLocks/>
            </p:cNvCxnSpPr>
            <p:nvPr/>
          </p:nvCxnSpPr>
          <p:spPr>
            <a:xfrm flipH="1">
              <a:off x="6676428" y="2407803"/>
              <a:ext cx="97633" cy="0"/>
            </a:xfrm>
            <a:prstGeom prst="line">
              <a:avLst/>
            </a:prstGeom>
          </p:spPr>
          <p:style>
            <a:lnRef idx="1">
              <a:schemeClr val="dk1"/>
            </a:lnRef>
            <a:fillRef idx="0">
              <a:schemeClr val="dk1"/>
            </a:fillRef>
            <a:effectRef idx="0">
              <a:schemeClr val="dk1"/>
            </a:effectRef>
            <a:fontRef idx="minor">
              <a:schemeClr val="tx1"/>
            </a:fontRef>
          </p:style>
        </p:cxnSp>
        <p:sp>
          <p:nvSpPr>
            <p:cNvPr id="231" name="Trapezoid 230">
              <a:extLst>
                <a:ext uri="{FF2B5EF4-FFF2-40B4-BE49-F238E27FC236}">
                  <a16:creationId xmlns:a16="http://schemas.microsoft.com/office/drawing/2014/main" id="{DD1C980B-B335-4FF4-A2B9-4D7C770F73EB}"/>
                </a:ext>
              </a:extLst>
            </p:cNvPr>
            <p:cNvSpPr/>
            <p:nvPr/>
          </p:nvSpPr>
          <p:spPr>
            <a:xfrm rot="16200000">
              <a:off x="7531000" y="2164057"/>
              <a:ext cx="453896" cy="279796"/>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B5B07BD4-D4F2-41AE-9044-0E711C99A73A}"/>
              </a:ext>
            </a:extLst>
          </p:cNvPr>
          <p:cNvGrpSpPr/>
          <p:nvPr/>
        </p:nvGrpSpPr>
        <p:grpSpPr>
          <a:xfrm>
            <a:off x="3791823" y="2789262"/>
            <a:ext cx="2831010" cy="1054904"/>
            <a:chOff x="1150213" y="1394297"/>
            <a:chExt cx="6747633" cy="2514334"/>
          </a:xfrm>
        </p:grpSpPr>
        <p:cxnSp>
          <p:nvCxnSpPr>
            <p:cNvPr id="234" name="Straight Arrow Connector 233">
              <a:extLst>
                <a:ext uri="{FF2B5EF4-FFF2-40B4-BE49-F238E27FC236}">
                  <a16:creationId xmlns:a16="http://schemas.microsoft.com/office/drawing/2014/main" id="{32D942F3-B6C6-4C28-9C73-A2B59D701D7C}"/>
                </a:ext>
              </a:extLst>
            </p:cNvPr>
            <p:cNvCxnSpPr>
              <a:cxnSpLocks/>
              <a:stCxn id="276" idx="0"/>
              <a:endCxn id="286" idx="1"/>
            </p:cNvCxnSpPr>
            <p:nvPr/>
          </p:nvCxnSpPr>
          <p:spPr>
            <a:xfrm>
              <a:off x="2255998" y="2302978"/>
              <a:ext cx="3527663" cy="2914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235" name="Rectangle 234">
              <a:extLst>
                <a:ext uri="{FF2B5EF4-FFF2-40B4-BE49-F238E27FC236}">
                  <a16:creationId xmlns:a16="http://schemas.microsoft.com/office/drawing/2014/main" id="{351E0FB9-EEB0-4C43-84A9-DD1C96C2396F}"/>
                </a:ext>
              </a:extLst>
            </p:cNvPr>
            <p:cNvSpPr/>
            <p:nvPr/>
          </p:nvSpPr>
          <p:spPr>
            <a:xfrm>
              <a:off x="2831563" y="217562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36" name="Rectangle 235">
              <a:extLst>
                <a:ext uri="{FF2B5EF4-FFF2-40B4-BE49-F238E27FC236}">
                  <a16:creationId xmlns:a16="http://schemas.microsoft.com/office/drawing/2014/main" id="{30FD8505-5503-40A6-8E32-35E6FD70772A}"/>
                </a:ext>
              </a:extLst>
            </p:cNvPr>
            <p:cNvSpPr/>
            <p:nvPr/>
          </p:nvSpPr>
          <p:spPr>
            <a:xfrm>
              <a:off x="2831562" y="254486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37" name="Rectangle 236">
              <a:extLst>
                <a:ext uri="{FF2B5EF4-FFF2-40B4-BE49-F238E27FC236}">
                  <a16:creationId xmlns:a16="http://schemas.microsoft.com/office/drawing/2014/main" id="{BAE806E1-5132-41C2-8451-3596BD32099A}"/>
                </a:ext>
              </a:extLst>
            </p:cNvPr>
            <p:cNvSpPr/>
            <p:nvPr/>
          </p:nvSpPr>
          <p:spPr>
            <a:xfrm>
              <a:off x="2831563" y="3286840"/>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38" name="Rectangle 237">
              <a:extLst>
                <a:ext uri="{FF2B5EF4-FFF2-40B4-BE49-F238E27FC236}">
                  <a16:creationId xmlns:a16="http://schemas.microsoft.com/office/drawing/2014/main" id="{14A93044-F5CA-4DF3-8B0E-9FE896A7DCB8}"/>
                </a:ext>
              </a:extLst>
            </p:cNvPr>
            <p:cNvSpPr/>
            <p:nvPr/>
          </p:nvSpPr>
          <p:spPr>
            <a:xfrm>
              <a:off x="2831562" y="365608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39" name="Straight Arrow Connector 238">
              <a:extLst>
                <a:ext uri="{FF2B5EF4-FFF2-40B4-BE49-F238E27FC236}">
                  <a16:creationId xmlns:a16="http://schemas.microsoft.com/office/drawing/2014/main" id="{90D5F6C5-8811-496C-B981-6A811AD8E188}"/>
                </a:ext>
              </a:extLst>
            </p:cNvPr>
            <p:cNvCxnSpPr>
              <a:cxnSpLocks/>
              <a:stCxn id="276" idx="0"/>
              <a:endCxn id="235" idx="1"/>
            </p:cNvCxnSpPr>
            <p:nvPr/>
          </p:nvCxnSpPr>
          <p:spPr>
            <a:xfrm flipV="1">
              <a:off x="2255998" y="2301895"/>
              <a:ext cx="575565" cy="1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a:extLst>
                <a:ext uri="{FF2B5EF4-FFF2-40B4-BE49-F238E27FC236}">
                  <a16:creationId xmlns:a16="http://schemas.microsoft.com/office/drawing/2014/main" id="{497E9D84-B957-4C6F-8D54-6E6731370062}"/>
                </a:ext>
              </a:extLst>
            </p:cNvPr>
            <p:cNvCxnSpPr>
              <a:cxnSpLocks/>
              <a:stCxn id="277" idx="0"/>
              <a:endCxn id="236" idx="1"/>
            </p:cNvCxnSpPr>
            <p:nvPr/>
          </p:nvCxnSpPr>
          <p:spPr>
            <a:xfrm flipV="1">
              <a:off x="2252448" y="2671137"/>
              <a:ext cx="579114" cy="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a:extLst>
                <a:ext uri="{FF2B5EF4-FFF2-40B4-BE49-F238E27FC236}">
                  <a16:creationId xmlns:a16="http://schemas.microsoft.com/office/drawing/2014/main" id="{9788CF22-C0D7-47DC-BE50-1681180A12E4}"/>
                </a:ext>
              </a:extLst>
            </p:cNvPr>
            <p:cNvCxnSpPr>
              <a:cxnSpLocks/>
              <a:stCxn id="279" idx="0"/>
              <a:endCxn id="237" idx="1"/>
            </p:cNvCxnSpPr>
            <p:nvPr/>
          </p:nvCxnSpPr>
          <p:spPr>
            <a:xfrm flipV="1">
              <a:off x="2258951" y="3413114"/>
              <a:ext cx="572612" cy="1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2" name="Straight Arrow Connector 241">
              <a:extLst>
                <a:ext uri="{FF2B5EF4-FFF2-40B4-BE49-F238E27FC236}">
                  <a16:creationId xmlns:a16="http://schemas.microsoft.com/office/drawing/2014/main" id="{CEE6822F-A478-411B-A674-E46486D043F6}"/>
                </a:ext>
              </a:extLst>
            </p:cNvPr>
            <p:cNvCxnSpPr>
              <a:cxnSpLocks/>
              <a:stCxn id="280" idx="0"/>
              <a:endCxn id="238" idx="1"/>
            </p:cNvCxnSpPr>
            <p:nvPr/>
          </p:nvCxnSpPr>
          <p:spPr>
            <a:xfrm flipV="1">
              <a:off x="2258951" y="3782356"/>
              <a:ext cx="572611" cy="4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a:extLst>
                <a:ext uri="{FF2B5EF4-FFF2-40B4-BE49-F238E27FC236}">
                  <a16:creationId xmlns:a16="http://schemas.microsoft.com/office/drawing/2014/main" id="{8A84EB21-1290-4C3F-95F7-15C51C614722}"/>
                </a:ext>
              </a:extLst>
            </p:cNvPr>
            <p:cNvCxnSpPr>
              <a:cxnSpLocks/>
              <a:stCxn id="278" idx="0"/>
              <a:endCxn id="235" idx="1"/>
            </p:cNvCxnSpPr>
            <p:nvPr/>
          </p:nvCxnSpPr>
          <p:spPr>
            <a:xfrm flipV="1">
              <a:off x="2252447" y="2301895"/>
              <a:ext cx="579116" cy="683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4" name="Straight Arrow Connector 243">
              <a:extLst>
                <a:ext uri="{FF2B5EF4-FFF2-40B4-BE49-F238E27FC236}">
                  <a16:creationId xmlns:a16="http://schemas.microsoft.com/office/drawing/2014/main" id="{83D07F97-9654-4D29-B7E0-1D35B20F9E20}"/>
                </a:ext>
              </a:extLst>
            </p:cNvPr>
            <p:cNvCxnSpPr>
              <a:cxnSpLocks/>
              <a:stCxn id="278" idx="0"/>
              <a:endCxn id="237" idx="1"/>
            </p:cNvCxnSpPr>
            <p:nvPr/>
          </p:nvCxnSpPr>
          <p:spPr>
            <a:xfrm>
              <a:off x="2252447" y="2985075"/>
              <a:ext cx="579116" cy="42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5" name="Straight Arrow Connector 244">
              <a:extLst>
                <a:ext uri="{FF2B5EF4-FFF2-40B4-BE49-F238E27FC236}">
                  <a16:creationId xmlns:a16="http://schemas.microsoft.com/office/drawing/2014/main" id="{AD1E1E3D-E04D-4F9F-A7D3-AD68BC05B51F}"/>
                </a:ext>
              </a:extLst>
            </p:cNvPr>
            <p:cNvCxnSpPr>
              <a:cxnSpLocks/>
              <a:stCxn id="278" idx="0"/>
              <a:endCxn id="238" idx="1"/>
            </p:cNvCxnSpPr>
            <p:nvPr/>
          </p:nvCxnSpPr>
          <p:spPr>
            <a:xfrm>
              <a:off x="2252447" y="2985075"/>
              <a:ext cx="579115" cy="797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6" name="Straight Arrow Connector 245">
              <a:extLst>
                <a:ext uri="{FF2B5EF4-FFF2-40B4-BE49-F238E27FC236}">
                  <a16:creationId xmlns:a16="http://schemas.microsoft.com/office/drawing/2014/main" id="{C5B6CF4C-CA26-47FA-A9E7-BCEA54A18BD8}"/>
                </a:ext>
              </a:extLst>
            </p:cNvPr>
            <p:cNvCxnSpPr>
              <a:cxnSpLocks/>
              <a:stCxn id="278" idx="0"/>
              <a:endCxn id="236" idx="1"/>
            </p:cNvCxnSpPr>
            <p:nvPr/>
          </p:nvCxnSpPr>
          <p:spPr>
            <a:xfrm flipV="1">
              <a:off x="2252447" y="2671137"/>
              <a:ext cx="579115" cy="313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7" name="Rectangle 246">
              <a:extLst>
                <a:ext uri="{FF2B5EF4-FFF2-40B4-BE49-F238E27FC236}">
                  <a16:creationId xmlns:a16="http://schemas.microsoft.com/office/drawing/2014/main" id="{5F3C5A97-C9A4-4B32-A6D8-913335AFD7C1}"/>
                </a:ext>
              </a:extLst>
            </p:cNvPr>
            <p:cNvSpPr/>
            <p:nvPr/>
          </p:nvSpPr>
          <p:spPr>
            <a:xfrm>
              <a:off x="4063872" y="2344400"/>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248" name="Straight Arrow Connector 247">
              <a:extLst>
                <a:ext uri="{FF2B5EF4-FFF2-40B4-BE49-F238E27FC236}">
                  <a16:creationId xmlns:a16="http://schemas.microsoft.com/office/drawing/2014/main" id="{B281028E-86BA-4A4E-A46E-3FADC039A3AD}"/>
                </a:ext>
              </a:extLst>
            </p:cNvPr>
            <p:cNvCxnSpPr>
              <a:cxnSpLocks/>
              <a:stCxn id="235" idx="3"/>
              <a:endCxn id="247" idx="1"/>
            </p:cNvCxnSpPr>
            <p:nvPr/>
          </p:nvCxnSpPr>
          <p:spPr>
            <a:xfrm>
              <a:off x="3558546" y="2301895"/>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9" name="Straight Arrow Connector 248">
              <a:extLst>
                <a:ext uri="{FF2B5EF4-FFF2-40B4-BE49-F238E27FC236}">
                  <a16:creationId xmlns:a16="http://schemas.microsoft.com/office/drawing/2014/main" id="{1B34576F-0CDC-45F0-A065-0F5EAA919F25}"/>
                </a:ext>
              </a:extLst>
            </p:cNvPr>
            <p:cNvCxnSpPr>
              <a:cxnSpLocks/>
              <a:stCxn id="236" idx="3"/>
              <a:endCxn id="247" idx="1"/>
            </p:cNvCxnSpPr>
            <p:nvPr/>
          </p:nvCxnSpPr>
          <p:spPr>
            <a:xfrm flipV="1">
              <a:off x="3558545" y="2470674"/>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0" name="Rectangle 249">
              <a:extLst>
                <a:ext uri="{FF2B5EF4-FFF2-40B4-BE49-F238E27FC236}">
                  <a16:creationId xmlns:a16="http://schemas.microsoft.com/office/drawing/2014/main" id="{C1AEC4BD-2B2E-4F2C-92A5-C061501145A9}"/>
                </a:ext>
              </a:extLst>
            </p:cNvPr>
            <p:cNvSpPr/>
            <p:nvPr/>
          </p:nvSpPr>
          <p:spPr>
            <a:xfrm>
              <a:off x="4063871" y="3446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251" name="Straight Arrow Connector 250">
              <a:extLst>
                <a:ext uri="{FF2B5EF4-FFF2-40B4-BE49-F238E27FC236}">
                  <a16:creationId xmlns:a16="http://schemas.microsoft.com/office/drawing/2014/main" id="{755EA436-3054-4C45-9434-20F4F320DC19}"/>
                </a:ext>
              </a:extLst>
            </p:cNvPr>
            <p:cNvCxnSpPr>
              <a:cxnSpLocks/>
              <a:stCxn id="237" idx="3"/>
              <a:endCxn id="250" idx="1"/>
            </p:cNvCxnSpPr>
            <p:nvPr/>
          </p:nvCxnSpPr>
          <p:spPr>
            <a:xfrm>
              <a:off x="3558546" y="3413114"/>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2" name="Straight Arrow Connector 251">
              <a:extLst>
                <a:ext uri="{FF2B5EF4-FFF2-40B4-BE49-F238E27FC236}">
                  <a16:creationId xmlns:a16="http://schemas.microsoft.com/office/drawing/2014/main" id="{ACBCA230-AAFD-4FA6-A188-0048DBA6A499}"/>
                </a:ext>
              </a:extLst>
            </p:cNvPr>
            <p:cNvCxnSpPr>
              <a:cxnSpLocks/>
              <a:stCxn id="238" idx="3"/>
              <a:endCxn id="250" idx="1"/>
            </p:cNvCxnSpPr>
            <p:nvPr/>
          </p:nvCxnSpPr>
          <p:spPr>
            <a:xfrm flipV="1">
              <a:off x="3558545" y="3572285"/>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3" name="Rectangle 252">
              <a:extLst>
                <a:ext uri="{FF2B5EF4-FFF2-40B4-BE49-F238E27FC236}">
                  <a16:creationId xmlns:a16="http://schemas.microsoft.com/office/drawing/2014/main" id="{69B7D120-C5D8-4163-A528-257AA1CD0288}"/>
                </a:ext>
              </a:extLst>
            </p:cNvPr>
            <p:cNvSpPr/>
            <p:nvPr/>
          </p:nvSpPr>
          <p:spPr>
            <a:xfrm>
              <a:off x="4861290" y="2949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254" name="Straight Arrow Connector 253">
              <a:extLst>
                <a:ext uri="{FF2B5EF4-FFF2-40B4-BE49-F238E27FC236}">
                  <a16:creationId xmlns:a16="http://schemas.microsoft.com/office/drawing/2014/main" id="{22630AA2-CF05-4D27-AEB1-19A25006DFEA}"/>
                </a:ext>
              </a:extLst>
            </p:cNvPr>
            <p:cNvCxnSpPr>
              <a:cxnSpLocks/>
              <a:stCxn id="247" idx="3"/>
              <a:endCxn id="253" idx="1"/>
            </p:cNvCxnSpPr>
            <p:nvPr/>
          </p:nvCxnSpPr>
          <p:spPr>
            <a:xfrm>
              <a:off x="4355966" y="2470674"/>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5" name="Straight Arrow Connector 254">
              <a:extLst>
                <a:ext uri="{FF2B5EF4-FFF2-40B4-BE49-F238E27FC236}">
                  <a16:creationId xmlns:a16="http://schemas.microsoft.com/office/drawing/2014/main" id="{3645F27A-D0DD-4DC3-A24F-6DB275CA5E1E}"/>
                </a:ext>
              </a:extLst>
            </p:cNvPr>
            <p:cNvCxnSpPr>
              <a:cxnSpLocks/>
              <a:stCxn id="250" idx="3"/>
              <a:endCxn id="253" idx="1"/>
            </p:cNvCxnSpPr>
            <p:nvPr/>
          </p:nvCxnSpPr>
          <p:spPr>
            <a:xfrm flipV="1">
              <a:off x="4355965" y="3075896"/>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a:extLst>
                <a:ext uri="{FF2B5EF4-FFF2-40B4-BE49-F238E27FC236}">
                  <a16:creationId xmlns:a16="http://schemas.microsoft.com/office/drawing/2014/main" id="{96BDD48E-5F03-4D5A-BFD6-AB58A009CC36}"/>
                </a:ext>
              </a:extLst>
            </p:cNvPr>
            <p:cNvCxnSpPr>
              <a:cxnSpLocks/>
              <a:stCxn id="253" idx="3"/>
            </p:cNvCxnSpPr>
            <p:nvPr/>
          </p:nvCxnSpPr>
          <p:spPr>
            <a:xfrm>
              <a:off x="5153384" y="3075896"/>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7" name="Rectangle 256">
              <a:extLst>
                <a:ext uri="{FF2B5EF4-FFF2-40B4-BE49-F238E27FC236}">
                  <a16:creationId xmlns:a16="http://schemas.microsoft.com/office/drawing/2014/main" id="{6385BB6A-95B9-4898-8459-5A065351DB4C}"/>
                </a:ext>
              </a:extLst>
            </p:cNvPr>
            <p:cNvSpPr/>
            <p:nvPr/>
          </p:nvSpPr>
          <p:spPr>
            <a:xfrm>
              <a:off x="7066253" y="218159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58" name="Straight Arrow Connector 257">
              <a:extLst>
                <a:ext uri="{FF2B5EF4-FFF2-40B4-BE49-F238E27FC236}">
                  <a16:creationId xmlns:a16="http://schemas.microsoft.com/office/drawing/2014/main" id="{4297F8AF-2594-4CD3-99AC-02DF652E99CB}"/>
                </a:ext>
              </a:extLst>
            </p:cNvPr>
            <p:cNvCxnSpPr>
              <a:cxnSpLocks/>
              <a:stCxn id="257" idx="3"/>
              <a:endCxn id="304" idx="0"/>
            </p:cNvCxnSpPr>
            <p:nvPr/>
          </p:nvCxnSpPr>
          <p:spPr>
            <a:xfrm flipV="1">
              <a:off x="7362345" y="2303955"/>
              <a:ext cx="255705" cy="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FC1EA9A-050B-460B-8839-0F7A3BB02504}"/>
                </a:ext>
              </a:extLst>
            </p:cNvPr>
            <p:cNvCxnSpPr>
              <a:cxnSpLocks/>
            </p:cNvCxnSpPr>
            <p:nvPr/>
          </p:nvCxnSpPr>
          <p:spPr>
            <a:xfrm flipH="1" flipV="1">
              <a:off x="1547255" y="2209392"/>
              <a:ext cx="580908" cy="4764"/>
            </a:xfrm>
            <a:prstGeom prst="line">
              <a:avLst/>
            </a:prstGeom>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0E1943EA-A32C-4998-978D-13E7CD3D5ED3}"/>
                </a:ext>
              </a:extLst>
            </p:cNvPr>
            <p:cNvCxnSpPr>
              <a:cxnSpLocks/>
            </p:cNvCxnSpPr>
            <p:nvPr/>
          </p:nvCxnSpPr>
          <p:spPr>
            <a:xfrm flipH="1">
              <a:off x="1544584" y="2573724"/>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id="{69BEC463-E52E-4003-B207-6F4EDF94543D}"/>
                </a:ext>
              </a:extLst>
            </p:cNvPr>
            <p:cNvCxnSpPr>
              <a:cxnSpLocks/>
            </p:cNvCxnSpPr>
            <p:nvPr/>
          </p:nvCxnSpPr>
          <p:spPr>
            <a:xfrm flipH="1">
              <a:off x="1544584" y="2899987"/>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5DD88961-9F25-4519-A2AF-CB31DEF46B8D}"/>
                </a:ext>
              </a:extLst>
            </p:cNvPr>
            <p:cNvCxnSpPr>
              <a:cxnSpLocks/>
            </p:cNvCxnSpPr>
            <p:nvPr/>
          </p:nvCxnSpPr>
          <p:spPr>
            <a:xfrm flipH="1">
              <a:off x="1551700" y="3325405"/>
              <a:ext cx="576462" cy="0"/>
            </a:xfrm>
            <a:prstGeom prst="line">
              <a:avLst/>
            </a:prstGeom>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1EFFAB57-CF8B-42D1-BE55-3ADB898E5E6D}"/>
                </a:ext>
              </a:extLst>
            </p:cNvPr>
            <p:cNvCxnSpPr>
              <a:cxnSpLocks/>
            </p:cNvCxnSpPr>
            <p:nvPr/>
          </p:nvCxnSpPr>
          <p:spPr>
            <a:xfrm flipH="1">
              <a:off x="1544584" y="3687355"/>
              <a:ext cx="583578" cy="0"/>
            </a:xfrm>
            <a:prstGeom prst="line">
              <a:avLst/>
            </a:prstGeom>
          </p:spPr>
          <p:style>
            <a:lnRef idx="1">
              <a:schemeClr val="dk1"/>
            </a:lnRef>
            <a:fillRef idx="0">
              <a:schemeClr val="dk1"/>
            </a:fillRef>
            <a:effectRef idx="0">
              <a:schemeClr val="dk1"/>
            </a:effectRef>
            <a:fontRef idx="minor">
              <a:schemeClr val="tx1"/>
            </a:fontRef>
          </p:style>
        </p:cxnSp>
        <p:sp>
          <p:nvSpPr>
            <p:cNvPr id="264" name="Rectangle 263">
              <a:extLst>
                <a:ext uri="{FF2B5EF4-FFF2-40B4-BE49-F238E27FC236}">
                  <a16:creationId xmlns:a16="http://schemas.microsoft.com/office/drawing/2014/main" id="{C6C8AE7F-DC59-409D-9B2C-2AB96AD27177}"/>
                </a:ext>
              </a:extLst>
            </p:cNvPr>
            <p:cNvSpPr/>
            <p:nvPr/>
          </p:nvSpPr>
          <p:spPr>
            <a:xfrm>
              <a:off x="1637100" y="2057801"/>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5" name="Isosceles Triangle 264">
              <a:extLst>
                <a:ext uri="{FF2B5EF4-FFF2-40B4-BE49-F238E27FC236}">
                  <a16:creationId xmlns:a16="http://schemas.microsoft.com/office/drawing/2014/main" id="{B4A140C9-06E6-4472-ADEC-A5AA9980E6AC}"/>
                </a:ext>
              </a:extLst>
            </p:cNvPr>
            <p:cNvSpPr/>
            <p:nvPr/>
          </p:nvSpPr>
          <p:spPr>
            <a:xfrm>
              <a:off x="1203264" y="213304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4396AAA6-E024-45E5-A0A6-11BE1E014E24}"/>
                </a:ext>
              </a:extLst>
            </p:cNvPr>
            <p:cNvSpPr/>
            <p:nvPr/>
          </p:nvSpPr>
          <p:spPr>
            <a:xfrm>
              <a:off x="1202094" y="356806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D965B4AD-CA0C-42EB-A31E-C1E242C87EDA}"/>
                </a:ext>
              </a:extLst>
            </p:cNvPr>
            <p:cNvSpPr/>
            <p:nvPr/>
          </p:nvSpPr>
          <p:spPr>
            <a:xfrm>
              <a:off x="1203264" y="319460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9CFA5307-7DF6-4967-8CE7-79ACEE00F145}"/>
                </a:ext>
              </a:extLst>
            </p:cNvPr>
            <p:cNvSpPr/>
            <p:nvPr/>
          </p:nvSpPr>
          <p:spPr>
            <a:xfrm>
              <a:off x="1203264" y="282448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27526B5D-6A21-4FC2-82D2-BEA832DA85F9}"/>
                </a:ext>
              </a:extLst>
            </p:cNvPr>
            <p:cNvSpPr/>
            <p:nvPr/>
          </p:nvSpPr>
          <p:spPr>
            <a:xfrm>
              <a:off x="1203264" y="24636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0" name="Isosceles Triangle 269">
              <a:extLst>
                <a:ext uri="{FF2B5EF4-FFF2-40B4-BE49-F238E27FC236}">
                  <a16:creationId xmlns:a16="http://schemas.microsoft.com/office/drawing/2014/main" id="{2A963634-0798-4495-8050-B80847B719BF}"/>
                </a:ext>
              </a:extLst>
            </p:cNvPr>
            <p:cNvSpPr/>
            <p:nvPr/>
          </p:nvSpPr>
          <p:spPr>
            <a:xfrm>
              <a:off x="1700555" y="208311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F7C6A42E-03F7-4257-A6E0-434E5AD53899}"/>
                </a:ext>
              </a:extLst>
            </p:cNvPr>
            <p:cNvSpPr/>
            <p:nvPr/>
          </p:nvSpPr>
          <p:spPr>
            <a:xfrm>
              <a:off x="1700554" y="245541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92804BD6-7F9E-4F06-AA97-65FFA6CB6ECE}"/>
                </a:ext>
              </a:extLst>
            </p:cNvPr>
            <p:cNvSpPr/>
            <p:nvPr/>
          </p:nvSpPr>
          <p:spPr>
            <a:xfrm>
              <a:off x="1700555" y="282553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3" name="Isosceles Triangle 272">
              <a:extLst>
                <a:ext uri="{FF2B5EF4-FFF2-40B4-BE49-F238E27FC236}">
                  <a16:creationId xmlns:a16="http://schemas.microsoft.com/office/drawing/2014/main" id="{2936A30A-FC74-4C92-8AE6-1CFFCBAE0649}"/>
                </a:ext>
              </a:extLst>
            </p:cNvPr>
            <p:cNvSpPr/>
            <p:nvPr/>
          </p:nvSpPr>
          <p:spPr>
            <a:xfrm rot="10800000">
              <a:off x="1700555" y="31934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74" name="Rectangle 273">
              <a:extLst>
                <a:ext uri="{FF2B5EF4-FFF2-40B4-BE49-F238E27FC236}">
                  <a16:creationId xmlns:a16="http://schemas.microsoft.com/office/drawing/2014/main" id="{328F68A2-9874-4786-B720-6F3E215964B6}"/>
                </a:ext>
              </a:extLst>
            </p:cNvPr>
            <p:cNvSpPr/>
            <p:nvPr/>
          </p:nvSpPr>
          <p:spPr>
            <a:xfrm>
              <a:off x="1700555" y="356357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5" name="Rectangle 274">
              <a:extLst>
                <a:ext uri="{FF2B5EF4-FFF2-40B4-BE49-F238E27FC236}">
                  <a16:creationId xmlns:a16="http://schemas.microsoft.com/office/drawing/2014/main" id="{E617A863-5FDF-4FD8-B67B-A3D026475379}"/>
                </a:ext>
              </a:extLst>
            </p:cNvPr>
            <p:cNvSpPr/>
            <p:nvPr/>
          </p:nvSpPr>
          <p:spPr>
            <a:xfrm>
              <a:off x="1150213" y="205805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6" name="Trapezoid 275">
              <a:extLst>
                <a:ext uri="{FF2B5EF4-FFF2-40B4-BE49-F238E27FC236}">
                  <a16:creationId xmlns:a16="http://schemas.microsoft.com/office/drawing/2014/main" id="{A9F59B09-6ABC-47EC-8863-97A7379F9998}"/>
                </a:ext>
              </a:extLst>
            </p:cNvPr>
            <p:cNvSpPr/>
            <p:nvPr/>
          </p:nvSpPr>
          <p:spPr>
            <a:xfrm rot="5400000">
              <a:off x="2072471" y="224083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Trapezoid 276">
              <a:extLst>
                <a:ext uri="{FF2B5EF4-FFF2-40B4-BE49-F238E27FC236}">
                  <a16:creationId xmlns:a16="http://schemas.microsoft.com/office/drawing/2014/main" id="{B5CA15B7-6BA3-4E58-8FE4-DD1244E4D4F1}"/>
                </a:ext>
              </a:extLst>
            </p:cNvPr>
            <p:cNvSpPr/>
            <p:nvPr/>
          </p:nvSpPr>
          <p:spPr>
            <a:xfrm rot="5400000">
              <a:off x="2068921" y="2609606"/>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8" name="Trapezoid 277">
              <a:extLst>
                <a:ext uri="{FF2B5EF4-FFF2-40B4-BE49-F238E27FC236}">
                  <a16:creationId xmlns:a16="http://schemas.microsoft.com/office/drawing/2014/main" id="{47080BAF-BE81-4C87-B163-D079C2FC9500}"/>
                </a:ext>
              </a:extLst>
            </p:cNvPr>
            <p:cNvSpPr/>
            <p:nvPr/>
          </p:nvSpPr>
          <p:spPr>
            <a:xfrm rot="5400000">
              <a:off x="2068920" y="2922932"/>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9" name="Trapezoid 278">
              <a:extLst>
                <a:ext uri="{FF2B5EF4-FFF2-40B4-BE49-F238E27FC236}">
                  <a16:creationId xmlns:a16="http://schemas.microsoft.com/office/drawing/2014/main" id="{96550F66-041C-4D29-9B6F-7A46F4EA0698}"/>
                </a:ext>
              </a:extLst>
            </p:cNvPr>
            <p:cNvSpPr/>
            <p:nvPr/>
          </p:nvSpPr>
          <p:spPr>
            <a:xfrm rot="5400000">
              <a:off x="2075424" y="3352569"/>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Trapezoid 279">
              <a:extLst>
                <a:ext uri="{FF2B5EF4-FFF2-40B4-BE49-F238E27FC236}">
                  <a16:creationId xmlns:a16="http://schemas.microsoft.com/office/drawing/2014/main" id="{E250FA2D-7699-475B-9E42-BAD8BECAA928}"/>
                </a:ext>
              </a:extLst>
            </p:cNvPr>
            <p:cNvSpPr/>
            <p:nvPr/>
          </p:nvSpPr>
          <p:spPr>
            <a:xfrm rot="5400000">
              <a:off x="2075424" y="372510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81" name="Straight Connector 280">
              <a:extLst>
                <a:ext uri="{FF2B5EF4-FFF2-40B4-BE49-F238E27FC236}">
                  <a16:creationId xmlns:a16="http://schemas.microsoft.com/office/drawing/2014/main" id="{2AF2BECD-13ED-40EC-B1E4-0EF11FFED295}"/>
                </a:ext>
              </a:extLst>
            </p:cNvPr>
            <p:cNvCxnSpPr>
              <a:cxnSpLocks/>
            </p:cNvCxnSpPr>
            <p:nvPr/>
          </p:nvCxnSpPr>
          <p:spPr>
            <a:xfrm flipH="1">
              <a:off x="2030528" y="239403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FDE67E2D-89D5-43BE-9653-E162F661A9E3}"/>
                </a:ext>
              </a:extLst>
            </p:cNvPr>
            <p:cNvCxnSpPr>
              <a:cxnSpLocks/>
            </p:cNvCxnSpPr>
            <p:nvPr/>
          </p:nvCxnSpPr>
          <p:spPr>
            <a:xfrm flipH="1">
              <a:off x="2030528" y="2753602"/>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2DF6DFF2-7CD4-4083-99A4-AC7148D3D444}"/>
                </a:ext>
              </a:extLst>
            </p:cNvPr>
            <p:cNvCxnSpPr>
              <a:cxnSpLocks/>
            </p:cNvCxnSpPr>
            <p:nvPr/>
          </p:nvCxnSpPr>
          <p:spPr>
            <a:xfrm flipH="1">
              <a:off x="2030528" y="3079865"/>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810ED3E3-37D5-4109-A52E-B3AF736FAC0E}"/>
                </a:ext>
              </a:extLst>
            </p:cNvPr>
            <p:cNvCxnSpPr>
              <a:cxnSpLocks/>
            </p:cNvCxnSpPr>
            <p:nvPr/>
          </p:nvCxnSpPr>
          <p:spPr>
            <a:xfrm flipH="1">
              <a:off x="2030528" y="350528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091C07E9-169C-40D4-98C0-10A02BC67C57}"/>
                </a:ext>
              </a:extLst>
            </p:cNvPr>
            <p:cNvCxnSpPr>
              <a:cxnSpLocks/>
            </p:cNvCxnSpPr>
            <p:nvPr/>
          </p:nvCxnSpPr>
          <p:spPr>
            <a:xfrm flipH="1">
              <a:off x="2030528" y="3867233"/>
              <a:ext cx="97633" cy="0"/>
            </a:xfrm>
            <a:prstGeom prst="line">
              <a:avLst/>
            </a:prstGeom>
          </p:spPr>
          <p:style>
            <a:lnRef idx="1">
              <a:schemeClr val="dk1"/>
            </a:lnRef>
            <a:fillRef idx="0">
              <a:schemeClr val="dk1"/>
            </a:fillRef>
            <a:effectRef idx="0">
              <a:schemeClr val="dk1"/>
            </a:effectRef>
            <a:fontRef idx="minor">
              <a:schemeClr val="tx1"/>
            </a:fontRef>
          </p:style>
        </p:cxnSp>
        <p:sp>
          <p:nvSpPr>
            <p:cNvPr id="286" name="Rectangle 285">
              <a:extLst>
                <a:ext uri="{FF2B5EF4-FFF2-40B4-BE49-F238E27FC236}">
                  <a16:creationId xmlns:a16="http://schemas.microsoft.com/office/drawing/2014/main" id="{75858F3F-A049-4A18-9CB5-4AC71BE401E8}"/>
                </a:ext>
              </a:extLst>
            </p:cNvPr>
            <p:cNvSpPr/>
            <p:nvPr/>
          </p:nvSpPr>
          <p:spPr>
            <a:xfrm>
              <a:off x="5783661" y="140862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7" name="Isosceles Triangle 286">
              <a:extLst>
                <a:ext uri="{FF2B5EF4-FFF2-40B4-BE49-F238E27FC236}">
                  <a16:creationId xmlns:a16="http://schemas.microsoft.com/office/drawing/2014/main" id="{66305B17-8D39-4931-8FD9-007CD99F7133}"/>
                </a:ext>
              </a:extLst>
            </p:cNvPr>
            <p:cNvSpPr/>
            <p:nvPr/>
          </p:nvSpPr>
          <p:spPr>
            <a:xfrm rot="10800000">
              <a:off x="5836802" y="144058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8" name="Isosceles Triangle 287">
              <a:extLst>
                <a:ext uri="{FF2B5EF4-FFF2-40B4-BE49-F238E27FC236}">
                  <a16:creationId xmlns:a16="http://schemas.microsoft.com/office/drawing/2014/main" id="{D4ED60E0-7240-4C87-8841-5C4D5946A8E7}"/>
                </a:ext>
              </a:extLst>
            </p:cNvPr>
            <p:cNvSpPr/>
            <p:nvPr/>
          </p:nvSpPr>
          <p:spPr>
            <a:xfrm rot="10800000">
              <a:off x="5841156" y="181070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9" name="Isosceles Triangle 288">
              <a:extLst>
                <a:ext uri="{FF2B5EF4-FFF2-40B4-BE49-F238E27FC236}">
                  <a16:creationId xmlns:a16="http://schemas.microsoft.com/office/drawing/2014/main" id="{581D2BAE-591B-4182-A3A8-21A8F690F202}"/>
                </a:ext>
              </a:extLst>
            </p:cNvPr>
            <p:cNvSpPr/>
            <p:nvPr/>
          </p:nvSpPr>
          <p:spPr>
            <a:xfrm>
              <a:off x="5845510" y="218081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0" name="Straight Arrow Connector 289">
              <a:extLst>
                <a:ext uri="{FF2B5EF4-FFF2-40B4-BE49-F238E27FC236}">
                  <a16:creationId xmlns:a16="http://schemas.microsoft.com/office/drawing/2014/main" id="{BFB42A22-5C3D-4B2A-ADA8-3697A88E7C46}"/>
                </a:ext>
              </a:extLst>
            </p:cNvPr>
            <p:cNvCxnSpPr>
              <a:cxnSpLocks/>
              <a:stCxn id="287" idx="5"/>
              <a:endCxn id="288" idx="5"/>
            </p:cNvCxnSpPr>
            <p:nvPr/>
          </p:nvCxnSpPr>
          <p:spPr>
            <a:xfrm>
              <a:off x="5910825" y="1566861"/>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91" name="Straight Arrow Connector 290">
              <a:extLst>
                <a:ext uri="{FF2B5EF4-FFF2-40B4-BE49-F238E27FC236}">
                  <a16:creationId xmlns:a16="http://schemas.microsoft.com/office/drawing/2014/main" id="{CDFE17B9-C666-4040-8EF7-8FDB0090E7B5}"/>
                </a:ext>
              </a:extLst>
            </p:cNvPr>
            <p:cNvCxnSpPr>
              <a:cxnSpLocks/>
              <a:stCxn id="288" idx="1"/>
              <a:endCxn id="289" idx="5"/>
            </p:cNvCxnSpPr>
            <p:nvPr/>
          </p:nvCxnSpPr>
          <p:spPr>
            <a:xfrm>
              <a:off x="6063225" y="1936976"/>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92" name="Rectangle 291">
              <a:extLst>
                <a:ext uri="{FF2B5EF4-FFF2-40B4-BE49-F238E27FC236}">
                  <a16:creationId xmlns:a16="http://schemas.microsoft.com/office/drawing/2014/main" id="{839E09A2-1B02-4A44-BDA4-8ED15CB9D01E}"/>
                </a:ext>
              </a:extLst>
            </p:cNvPr>
            <p:cNvSpPr/>
            <p:nvPr/>
          </p:nvSpPr>
          <p:spPr>
            <a:xfrm>
              <a:off x="5830000" y="254058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1AC7D250-4CD2-4E9E-ADD4-D62AE90ED529}"/>
                </a:ext>
              </a:extLst>
            </p:cNvPr>
            <p:cNvSpPr/>
            <p:nvPr/>
          </p:nvSpPr>
          <p:spPr>
            <a:xfrm>
              <a:off x="5830000" y="292629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94" name="Straight Arrow Connector 293">
              <a:extLst>
                <a:ext uri="{FF2B5EF4-FFF2-40B4-BE49-F238E27FC236}">
                  <a16:creationId xmlns:a16="http://schemas.microsoft.com/office/drawing/2014/main" id="{1124A1AF-C491-478F-BF70-1D91FAFD816B}"/>
                </a:ext>
              </a:extLst>
            </p:cNvPr>
            <p:cNvCxnSpPr>
              <a:cxnSpLocks/>
              <a:stCxn id="296" idx="0"/>
            </p:cNvCxnSpPr>
            <p:nvPr/>
          </p:nvCxnSpPr>
          <p:spPr>
            <a:xfrm>
              <a:off x="6904851" y="2327817"/>
              <a:ext cx="161402" cy="1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31DB15E9-1685-4740-8C61-C11FDC63E291}"/>
                </a:ext>
              </a:extLst>
            </p:cNvPr>
            <p:cNvCxnSpPr>
              <a:cxnSpLocks/>
            </p:cNvCxnSpPr>
            <p:nvPr/>
          </p:nvCxnSpPr>
          <p:spPr>
            <a:xfrm flipH="1">
              <a:off x="6190484" y="2227925"/>
              <a:ext cx="583578" cy="0"/>
            </a:xfrm>
            <a:prstGeom prst="line">
              <a:avLst/>
            </a:prstGeom>
          </p:spPr>
          <p:style>
            <a:lnRef idx="1">
              <a:schemeClr val="dk1"/>
            </a:lnRef>
            <a:fillRef idx="0">
              <a:schemeClr val="dk1"/>
            </a:fillRef>
            <a:effectRef idx="0">
              <a:schemeClr val="dk1"/>
            </a:effectRef>
            <a:fontRef idx="minor">
              <a:schemeClr val="tx1"/>
            </a:fontRef>
          </p:style>
        </p:cxnSp>
        <p:sp>
          <p:nvSpPr>
            <p:cNvPr id="296" name="Trapezoid 295">
              <a:extLst>
                <a:ext uri="{FF2B5EF4-FFF2-40B4-BE49-F238E27FC236}">
                  <a16:creationId xmlns:a16="http://schemas.microsoft.com/office/drawing/2014/main" id="{6BE2353A-BB68-43A4-8F56-9627AAAF4271}"/>
                </a:ext>
              </a:extLst>
            </p:cNvPr>
            <p:cNvSpPr/>
            <p:nvPr/>
          </p:nvSpPr>
          <p:spPr>
            <a:xfrm rot="5400000">
              <a:off x="6721324" y="226567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7" name="Rectangle 296">
              <a:extLst>
                <a:ext uri="{FF2B5EF4-FFF2-40B4-BE49-F238E27FC236}">
                  <a16:creationId xmlns:a16="http://schemas.microsoft.com/office/drawing/2014/main" id="{6134E1B0-5D5D-4726-9FAD-B276C122D5F8}"/>
                </a:ext>
              </a:extLst>
            </p:cNvPr>
            <p:cNvSpPr/>
            <p:nvPr/>
          </p:nvSpPr>
          <p:spPr>
            <a:xfrm>
              <a:off x="6313496" y="1394297"/>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8" name="Isosceles Triangle 297">
              <a:extLst>
                <a:ext uri="{FF2B5EF4-FFF2-40B4-BE49-F238E27FC236}">
                  <a16:creationId xmlns:a16="http://schemas.microsoft.com/office/drawing/2014/main" id="{EFDE2F8B-B2BC-438A-BB2F-C42A53BB5018}"/>
                </a:ext>
              </a:extLst>
            </p:cNvPr>
            <p:cNvSpPr/>
            <p:nvPr/>
          </p:nvSpPr>
          <p:spPr>
            <a:xfrm>
              <a:off x="6364599" y="21626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54E5C1E8-F5E8-4303-BF5E-7E019761EEE4}"/>
                </a:ext>
              </a:extLst>
            </p:cNvPr>
            <p:cNvSpPr/>
            <p:nvPr/>
          </p:nvSpPr>
          <p:spPr>
            <a:xfrm>
              <a:off x="6364598" y="25349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794EC01C-4EE4-4C0D-B1EE-F72398AB45BD}"/>
                </a:ext>
              </a:extLst>
            </p:cNvPr>
            <p:cNvSpPr/>
            <p:nvPr/>
          </p:nvSpPr>
          <p:spPr>
            <a:xfrm>
              <a:off x="6364599" y="290507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ABECD675-D565-49B4-BE68-9D35EC1B2768}"/>
                </a:ext>
              </a:extLst>
            </p:cNvPr>
            <p:cNvSpPr/>
            <p:nvPr/>
          </p:nvSpPr>
          <p:spPr>
            <a:xfrm>
              <a:off x="6362771" y="142797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8CC4ACCA-454C-49AE-B673-71FC48002D0A}"/>
                </a:ext>
              </a:extLst>
            </p:cNvPr>
            <p:cNvSpPr/>
            <p:nvPr/>
          </p:nvSpPr>
          <p:spPr>
            <a:xfrm>
              <a:off x="6362771" y="181368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016D2E66-533E-4574-B8EC-F4859F684C5A}"/>
                </a:ext>
              </a:extLst>
            </p:cNvPr>
            <p:cNvCxnSpPr>
              <a:cxnSpLocks/>
            </p:cNvCxnSpPr>
            <p:nvPr/>
          </p:nvCxnSpPr>
          <p:spPr>
            <a:xfrm flipH="1">
              <a:off x="6676428" y="2407803"/>
              <a:ext cx="97633" cy="0"/>
            </a:xfrm>
            <a:prstGeom prst="line">
              <a:avLst/>
            </a:prstGeom>
          </p:spPr>
          <p:style>
            <a:lnRef idx="1">
              <a:schemeClr val="dk1"/>
            </a:lnRef>
            <a:fillRef idx="0">
              <a:schemeClr val="dk1"/>
            </a:fillRef>
            <a:effectRef idx="0">
              <a:schemeClr val="dk1"/>
            </a:effectRef>
            <a:fontRef idx="minor">
              <a:schemeClr val="tx1"/>
            </a:fontRef>
          </p:style>
        </p:cxnSp>
        <p:sp>
          <p:nvSpPr>
            <p:cNvPr id="304" name="Trapezoid 303">
              <a:extLst>
                <a:ext uri="{FF2B5EF4-FFF2-40B4-BE49-F238E27FC236}">
                  <a16:creationId xmlns:a16="http://schemas.microsoft.com/office/drawing/2014/main" id="{1A2EF922-FB3A-4A60-85DE-89C3EAD74873}"/>
                </a:ext>
              </a:extLst>
            </p:cNvPr>
            <p:cNvSpPr/>
            <p:nvPr/>
          </p:nvSpPr>
          <p:spPr>
            <a:xfrm rot="16200000">
              <a:off x="7531000" y="2164057"/>
              <a:ext cx="453896" cy="279796"/>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05" name="Connector: Elbow 304">
              <a:extLst>
                <a:ext uri="{FF2B5EF4-FFF2-40B4-BE49-F238E27FC236}">
                  <a16:creationId xmlns:a16="http://schemas.microsoft.com/office/drawing/2014/main" id="{42CAEA4A-E40C-4BAD-B298-67684C02CCF3}"/>
                </a:ext>
              </a:extLst>
            </p:cNvPr>
            <p:cNvCxnSpPr>
              <a:cxnSpLocks/>
              <a:stCxn id="304" idx="2"/>
              <a:endCxn id="264" idx="2"/>
            </p:cNvCxnSpPr>
            <p:nvPr/>
          </p:nvCxnSpPr>
          <p:spPr>
            <a:xfrm flipH="1">
              <a:off x="1835621" y="2303955"/>
              <a:ext cx="6062225" cy="1604421"/>
            </a:xfrm>
            <a:prstGeom prst="bentConnector4">
              <a:avLst>
                <a:gd name="adj1" fmla="val -5207"/>
                <a:gd name="adj2" fmla="val 114248"/>
              </a:avLst>
            </a:prstGeom>
            <a:ln>
              <a:tailEnd type="triangle"/>
            </a:ln>
          </p:spPr>
          <p:style>
            <a:lnRef idx="1">
              <a:schemeClr val="dk1"/>
            </a:lnRef>
            <a:fillRef idx="0">
              <a:schemeClr val="dk1"/>
            </a:fillRef>
            <a:effectRef idx="0">
              <a:schemeClr val="dk1"/>
            </a:effectRef>
            <a:fontRef idx="minor">
              <a:schemeClr val="tx1"/>
            </a:fontRef>
          </p:style>
        </p:cxnSp>
      </p:grpSp>
      <p:cxnSp>
        <p:nvCxnSpPr>
          <p:cNvPr id="306" name="Connector: Elbow 305">
            <a:extLst>
              <a:ext uri="{FF2B5EF4-FFF2-40B4-BE49-F238E27FC236}">
                <a16:creationId xmlns:a16="http://schemas.microsoft.com/office/drawing/2014/main" id="{C320B28C-8668-4C98-89D6-01CB30DAC6F7}"/>
              </a:ext>
            </a:extLst>
          </p:cNvPr>
          <p:cNvCxnSpPr>
            <a:cxnSpLocks/>
            <a:stCxn id="231" idx="2"/>
            <a:endCxn id="275" idx="2"/>
          </p:cNvCxnSpPr>
          <p:nvPr/>
        </p:nvCxnSpPr>
        <p:spPr>
          <a:xfrm>
            <a:off x="3358948" y="3170807"/>
            <a:ext cx="516166" cy="673359"/>
          </a:xfrm>
          <a:prstGeom prst="bentConnector4">
            <a:avLst>
              <a:gd name="adj1" fmla="val 70380"/>
              <a:gd name="adj2" fmla="val 114853"/>
            </a:avLst>
          </a:prstGeom>
          <a:ln>
            <a:tailEnd type="triangle"/>
          </a:ln>
        </p:spPr>
        <p:style>
          <a:lnRef idx="1">
            <a:schemeClr val="dk1"/>
          </a:lnRef>
          <a:fillRef idx="0">
            <a:schemeClr val="dk1"/>
          </a:fillRef>
          <a:effectRef idx="0">
            <a:schemeClr val="dk1"/>
          </a:effectRef>
          <a:fontRef idx="minor">
            <a:schemeClr val="tx1"/>
          </a:fontRef>
        </p:style>
      </p:cxnSp>
      <p:sp>
        <p:nvSpPr>
          <p:cNvPr id="307" name="Rectangle 306">
            <a:extLst>
              <a:ext uri="{FF2B5EF4-FFF2-40B4-BE49-F238E27FC236}">
                <a16:creationId xmlns:a16="http://schemas.microsoft.com/office/drawing/2014/main" id="{473B5311-91D1-4987-8F8E-F177DF1FCDE4}"/>
              </a:ext>
            </a:extLst>
          </p:cNvPr>
          <p:cNvSpPr/>
          <p:nvPr/>
        </p:nvSpPr>
        <p:spPr>
          <a:xfrm>
            <a:off x="421588" y="1227531"/>
            <a:ext cx="8455079" cy="4548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Memory</a:t>
            </a:r>
          </a:p>
        </p:txBody>
      </p:sp>
      <p:sp>
        <p:nvSpPr>
          <p:cNvPr id="308" name="Rectangle 307">
            <a:extLst>
              <a:ext uri="{FF2B5EF4-FFF2-40B4-BE49-F238E27FC236}">
                <a16:creationId xmlns:a16="http://schemas.microsoft.com/office/drawing/2014/main" id="{E0C0964E-DC14-449C-B10D-095E5821A440}"/>
              </a:ext>
            </a:extLst>
          </p:cNvPr>
          <p:cNvSpPr/>
          <p:nvPr/>
        </p:nvSpPr>
        <p:spPr>
          <a:xfrm>
            <a:off x="4002752" y="1913262"/>
            <a:ext cx="1303408" cy="6318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Node/leaf</a:t>
            </a:r>
          </a:p>
          <a:p>
            <a:pPr algn="ctr"/>
            <a:r>
              <a:rPr lang="en-US" dirty="0"/>
              <a:t>arbiter</a:t>
            </a:r>
          </a:p>
        </p:txBody>
      </p:sp>
      <p:cxnSp>
        <p:nvCxnSpPr>
          <p:cNvPr id="309" name="Connector: Elbow 308">
            <a:extLst>
              <a:ext uri="{FF2B5EF4-FFF2-40B4-BE49-F238E27FC236}">
                <a16:creationId xmlns:a16="http://schemas.microsoft.com/office/drawing/2014/main" id="{A81D78F2-7612-401B-A79F-D61F21E81955}"/>
              </a:ext>
            </a:extLst>
          </p:cNvPr>
          <p:cNvCxnSpPr>
            <a:cxnSpLocks/>
            <a:stCxn id="184" idx="0"/>
            <a:endCxn id="308" idx="1"/>
          </p:cNvCxnSpPr>
          <p:nvPr/>
        </p:nvCxnSpPr>
        <p:spPr>
          <a:xfrm rot="5400000" flipH="1" flipV="1">
            <a:off x="3092310" y="2209028"/>
            <a:ext cx="890294" cy="930590"/>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10" name="Connector: Elbow 309">
            <a:extLst>
              <a:ext uri="{FF2B5EF4-FFF2-40B4-BE49-F238E27FC236}">
                <a16:creationId xmlns:a16="http://schemas.microsoft.com/office/drawing/2014/main" id="{7647E0A6-CE88-4EE3-974F-4D43CFBA2521}"/>
              </a:ext>
            </a:extLst>
          </p:cNvPr>
          <p:cNvCxnSpPr>
            <a:cxnSpLocks/>
            <a:stCxn id="257" idx="0"/>
            <a:endCxn id="308" idx="3"/>
          </p:cNvCxnSpPr>
          <p:nvPr/>
        </p:nvCxnSpPr>
        <p:spPr>
          <a:xfrm rot="16200000" flipV="1">
            <a:off x="5375904" y="2159433"/>
            <a:ext cx="890401" cy="1029887"/>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11" name="TextBox 310">
            <a:extLst>
              <a:ext uri="{FF2B5EF4-FFF2-40B4-BE49-F238E27FC236}">
                <a16:creationId xmlns:a16="http://schemas.microsoft.com/office/drawing/2014/main" id="{9519DE50-C150-4EF8-B16A-D1D62C82D6DE}"/>
              </a:ext>
            </a:extLst>
          </p:cNvPr>
          <p:cNvSpPr txBox="1"/>
          <p:nvPr/>
        </p:nvSpPr>
        <p:spPr>
          <a:xfrm>
            <a:off x="732214" y="4147027"/>
            <a:ext cx="1941557" cy="369332"/>
          </a:xfrm>
          <a:prstGeom prst="rect">
            <a:avLst/>
          </a:prstGeom>
          <a:noFill/>
        </p:spPr>
        <p:txBody>
          <a:bodyPr wrap="none" rtlCol="0">
            <a:spAutoFit/>
          </a:bodyPr>
          <a:lstStyle/>
          <a:p>
            <a:r>
              <a:rPr lang="en-US" dirty="0"/>
              <a:t>Sweep pipeline 1</a:t>
            </a:r>
          </a:p>
        </p:txBody>
      </p:sp>
      <p:sp>
        <p:nvSpPr>
          <p:cNvPr id="312" name="TextBox 311">
            <a:extLst>
              <a:ext uri="{FF2B5EF4-FFF2-40B4-BE49-F238E27FC236}">
                <a16:creationId xmlns:a16="http://schemas.microsoft.com/office/drawing/2014/main" id="{28F77E09-5665-493A-AAFE-317E143DA687}"/>
              </a:ext>
            </a:extLst>
          </p:cNvPr>
          <p:cNvSpPr txBox="1"/>
          <p:nvPr/>
        </p:nvSpPr>
        <p:spPr>
          <a:xfrm>
            <a:off x="3872876" y="4141169"/>
            <a:ext cx="1941557" cy="369332"/>
          </a:xfrm>
          <a:prstGeom prst="rect">
            <a:avLst/>
          </a:prstGeom>
          <a:noFill/>
        </p:spPr>
        <p:txBody>
          <a:bodyPr wrap="none" rtlCol="0">
            <a:spAutoFit/>
          </a:bodyPr>
          <a:lstStyle/>
          <a:p>
            <a:r>
              <a:rPr lang="en-US" dirty="0"/>
              <a:t>Sweep pipeline 2</a:t>
            </a:r>
          </a:p>
        </p:txBody>
      </p:sp>
      <p:cxnSp>
        <p:nvCxnSpPr>
          <p:cNvPr id="313" name="Connector: Elbow 312">
            <a:extLst>
              <a:ext uri="{FF2B5EF4-FFF2-40B4-BE49-F238E27FC236}">
                <a16:creationId xmlns:a16="http://schemas.microsoft.com/office/drawing/2014/main" id="{BE7E956B-EFE5-4E61-8EA5-D8FA49F74EB3}"/>
              </a:ext>
            </a:extLst>
          </p:cNvPr>
          <p:cNvCxnSpPr>
            <a:cxnSpLocks/>
            <a:endCxn id="191" idx="2"/>
          </p:cNvCxnSpPr>
          <p:nvPr/>
        </p:nvCxnSpPr>
        <p:spPr>
          <a:xfrm flipV="1">
            <a:off x="22000" y="3843952"/>
            <a:ext cx="793505" cy="24991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17" name="Rectangle 316">
            <a:extLst>
              <a:ext uri="{FF2B5EF4-FFF2-40B4-BE49-F238E27FC236}">
                <a16:creationId xmlns:a16="http://schemas.microsoft.com/office/drawing/2014/main" id="{91ADBDA3-1CDE-46FB-8404-0017A757C93B}"/>
              </a:ext>
            </a:extLst>
          </p:cNvPr>
          <p:cNvSpPr/>
          <p:nvPr/>
        </p:nvSpPr>
        <p:spPr>
          <a:xfrm>
            <a:off x="6872646" y="2703127"/>
            <a:ext cx="3132188" cy="14548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318" name="Group 317">
            <a:extLst>
              <a:ext uri="{FF2B5EF4-FFF2-40B4-BE49-F238E27FC236}">
                <a16:creationId xmlns:a16="http://schemas.microsoft.com/office/drawing/2014/main" id="{D8B97208-F2CD-4452-B0EA-F1207C5F2CEC}"/>
              </a:ext>
            </a:extLst>
          </p:cNvPr>
          <p:cNvGrpSpPr/>
          <p:nvPr/>
        </p:nvGrpSpPr>
        <p:grpSpPr>
          <a:xfrm>
            <a:off x="7009141" y="2787801"/>
            <a:ext cx="2831010" cy="1054904"/>
            <a:chOff x="1150213" y="1394297"/>
            <a:chExt cx="6747633" cy="2514334"/>
          </a:xfrm>
        </p:grpSpPr>
        <p:cxnSp>
          <p:nvCxnSpPr>
            <p:cNvPr id="319" name="Straight Arrow Connector 318">
              <a:extLst>
                <a:ext uri="{FF2B5EF4-FFF2-40B4-BE49-F238E27FC236}">
                  <a16:creationId xmlns:a16="http://schemas.microsoft.com/office/drawing/2014/main" id="{9BFF1F6A-545A-42C3-8C60-D2038EFF1D3F}"/>
                </a:ext>
              </a:extLst>
            </p:cNvPr>
            <p:cNvCxnSpPr>
              <a:cxnSpLocks/>
              <a:stCxn id="361" idx="0"/>
              <a:endCxn id="371" idx="1"/>
            </p:cNvCxnSpPr>
            <p:nvPr/>
          </p:nvCxnSpPr>
          <p:spPr>
            <a:xfrm>
              <a:off x="2255998" y="2302978"/>
              <a:ext cx="3527663" cy="2914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320" name="Rectangle 319">
              <a:extLst>
                <a:ext uri="{FF2B5EF4-FFF2-40B4-BE49-F238E27FC236}">
                  <a16:creationId xmlns:a16="http://schemas.microsoft.com/office/drawing/2014/main" id="{002D1358-84A1-4264-B1C4-86138CD027E0}"/>
                </a:ext>
              </a:extLst>
            </p:cNvPr>
            <p:cNvSpPr/>
            <p:nvPr/>
          </p:nvSpPr>
          <p:spPr>
            <a:xfrm>
              <a:off x="2831563" y="217562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21" name="Rectangle 320">
              <a:extLst>
                <a:ext uri="{FF2B5EF4-FFF2-40B4-BE49-F238E27FC236}">
                  <a16:creationId xmlns:a16="http://schemas.microsoft.com/office/drawing/2014/main" id="{67DE511A-06A7-4039-B0E0-17F6FB44BC1A}"/>
                </a:ext>
              </a:extLst>
            </p:cNvPr>
            <p:cNvSpPr/>
            <p:nvPr/>
          </p:nvSpPr>
          <p:spPr>
            <a:xfrm>
              <a:off x="2831562" y="254486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22" name="Rectangle 321">
              <a:extLst>
                <a:ext uri="{FF2B5EF4-FFF2-40B4-BE49-F238E27FC236}">
                  <a16:creationId xmlns:a16="http://schemas.microsoft.com/office/drawing/2014/main" id="{FB95A4A5-6BED-43B5-AA99-8DEE75E704F1}"/>
                </a:ext>
              </a:extLst>
            </p:cNvPr>
            <p:cNvSpPr/>
            <p:nvPr/>
          </p:nvSpPr>
          <p:spPr>
            <a:xfrm>
              <a:off x="2831563" y="3286840"/>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23" name="Rectangle 322">
              <a:extLst>
                <a:ext uri="{FF2B5EF4-FFF2-40B4-BE49-F238E27FC236}">
                  <a16:creationId xmlns:a16="http://schemas.microsoft.com/office/drawing/2014/main" id="{A60E02B1-0423-4FDC-90C0-FAE9CCE523C1}"/>
                </a:ext>
              </a:extLst>
            </p:cNvPr>
            <p:cNvSpPr/>
            <p:nvPr/>
          </p:nvSpPr>
          <p:spPr>
            <a:xfrm>
              <a:off x="2831562" y="365608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324" name="Straight Arrow Connector 323">
              <a:extLst>
                <a:ext uri="{FF2B5EF4-FFF2-40B4-BE49-F238E27FC236}">
                  <a16:creationId xmlns:a16="http://schemas.microsoft.com/office/drawing/2014/main" id="{39C1F8D7-90A3-4644-8DE4-79802B75B9CC}"/>
                </a:ext>
              </a:extLst>
            </p:cNvPr>
            <p:cNvCxnSpPr>
              <a:cxnSpLocks/>
              <a:stCxn id="361" idx="0"/>
              <a:endCxn id="320" idx="1"/>
            </p:cNvCxnSpPr>
            <p:nvPr/>
          </p:nvCxnSpPr>
          <p:spPr>
            <a:xfrm flipV="1">
              <a:off x="2255998" y="2301895"/>
              <a:ext cx="575565" cy="1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5" name="Straight Arrow Connector 324">
              <a:extLst>
                <a:ext uri="{FF2B5EF4-FFF2-40B4-BE49-F238E27FC236}">
                  <a16:creationId xmlns:a16="http://schemas.microsoft.com/office/drawing/2014/main" id="{53B5829A-1DE6-48F6-9365-68373C67594F}"/>
                </a:ext>
              </a:extLst>
            </p:cNvPr>
            <p:cNvCxnSpPr>
              <a:cxnSpLocks/>
              <a:stCxn id="362" idx="0"/>
              <a:endCxn id="321" idx="1"/>
            </p:cNvCxnSpPr>
            <p:nvPr/>
          </p:nvCxnSpPr>
          <p:spPr>
            <a:xfrm flipV="1">
              <a:off x="2252448" y="2671137"/>
              <a:ext cx="579114" cy="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6" name="Straight Arrow Connector 325">
              <a:extLst>
                <a:ext uri="{FF2B5EF4-FFF2-40B4-BE49-F238E27FC236}">
                  <a16:creationId xmlns:a16="http://schemas.microsoft.com/office/drawing/2014/main" id="{B96D184E-0735-4E0B-8104-5307F9951098}"/>
                </a:ext>
              </a:extLst>
            </p:cNvPr>
            <p:cNvCxnSpPr>
              <a:cxnSpLocks/>
              <a:stCxn id="364" idx="0"/>
              <a:endCxn id="322" idx="1"/>
            </p:cNvCxnSpPr>
            <p:nvPr/>
          </p:nvCxnSpPr>
          <p:spPr>
            <a:xfrm flipV="1">
              <a:off x="2258951" y="3413114"/>
              <a:ext cx="572612" cy="1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7" name="Straight Arrow Connector 326">
              <a:extLst>
                <a:ext uri="{FF2B5EF4-FFF2-40B4-BE49-F238E27FC236}">
                  <a16:creationId xmlns:a16="http://schemas.microsoft.com/office/drawing/2014/main" id="{FCDF0CEC-D17E-4B5D-86CA-D2D8162D7EAD}"/>
                </a:ext>
              </a:extLst>
            </p:cNvPr>
            <p:cNvCxnSpPr>
              <a:cxnSpLocks/>
              <a:stCxn id="365" idx="0"/>
              <a:endCxn id="323" idx="1"/>
            </p:cNvCxnSpPr>
            <p:nvPr/>
          </p:nvCxnSpPr>
          <p:spPr>
            <a:xfrm flipV="1">
              <a:off x="2258951" y="3782356"/>
              <a:ext cx="572611" cy="4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8" name="Straight Arrow Connector 327">
              <a:extLst>
                <a:ext uri="{FF2B5EF4-FFF2-40B4-BE49-F238E27FC236}">
                  <a16:creationId xmlns:a16="http://schemas.microsoft.com/office/drawing/2014/main" id="{C88A989D-6D09-4BC7-912E-17FF811717D9}"/>
                </a:ext>
              </a:extLst>
            </p:cNvPr>
            <p:cNvCxnSpPr>
              <a:cxnSpLocks/>
              <a:stCxn id="363" idx="0"/>
              <a:endCxn id="320" idx="1"/>
            </p:cNvCxnSpPr>
            <p:nvPr/>
          </p:nvCxnSpPr>
          <p:spPr>
            <a:xfrm flipV="1">
              <a:off x="2252447" y="2301895"/>
              <a:ext cx="579116" cy="683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9" name="Straight Arrow Connector 328">
              <a:extLst>
                <a:ext uri="{FF2B5EF4-FFF2-40B4-BE49-F238E27FC236}">
                  <a16:creationId xmlns:a16="http://schemas.microsoft.com/office/drawing/2014/main" id="{09C87D1C-5B69-4248-8628-A152810CCF4D}"/>
                </a:ext>
              </a:extLst>
            </p:cNvPr>
            <p:cNvCxnSpPr>
              <a:cxnSpLocks/>
              <a:stCxn id="363" idx="0"/>
              <a:endCxn id="322" idx="1"/>
            </p:cNvCxnSpPr>
            <p:nvPr/>
          </p:nvCxnSpPr>
          <p:spPr>
            <a:xfrm>
              <a:off x="2252447" y="2985075"/>
              <a:ext cx="579116" cy="42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0" name="Straight Arrow Connector 329">
              <a:extLst>
                <a:ext uri="{FF2B5EF4-FFF2-40B4-BE49-F238E27FC236}">
                  <a16:creationId xmlns:a16="http://schemas.microsoft.com/office/drawing/2014/main" id="{7789B38F-3731-49CB-BEC7-C65F14AFA376}"/>
                </a:ext>
              </a:extLst>
            </p:cNvPr>
            <p:cNvCxnSpPr>
              <a:cxnSpLocks/>
              <a:stCxn id="363" idx="0"/>
              <a:endCxn id="323" idx="1"/>
            </p:cNvCxnSpPr>
            <p:nvPr/>
          </p:nvCxnSpPr>
          <p:spPr>
            <a:xfrm>
              <a:off x="2252447" y="2985075"/>
              <a:ext cx="579115" cy="797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1" name="Straight Arrow Connector 330">
              <a:extLst>
                <a:ext uri="{FF2B5EF4-FFF2-40B4-BE49-F238E27FC236}">
                  <a16:creationId xmlns:a16="http://schemas.microsoft.com/office/drawing/2014/main" id="{3FE72CFF-0105-466B-B8CA-04B560B39DA1}"/>
                </a:ext>
              </a:extLst>
            </p:cNvPr>
            <p:cNvCxnSpPr>
              <a:cxnSpLocks/>
              <a:stCxn id="363" idx="0"/>
              <a:endCxn id="321" idx="1"/>
            </p:cNvCxnSpPr>
            <p:nvPr/>
          </p:nvCxnSpPr>
          <p:spPr>
            <a:xfrm flipV="1">
              <a:off x="2252447" y="2671137"/>
              <a:ext cx="579115" cy="313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2" name="Rectangle 331">
              <a:extLst>
                <a:ext uri="{FF2B5EF4-FFF2-40B4-BE49-F238E27FC236}">
                  <a16:creationId xmlns:a16="http://schemas.microsoft.com/office/drawing/2014/main" id="{A8A1ED3E-02BB-4272-B9FB-2A782318C5E8}"/>
                </a:ext>
              </a:extLst>
            </p:cNvPr>
            <p:cNvSpPr/>
            <p:nvPr/>
          </p:nvSpPr>
          <p:spPr>
            <a:xfrm>
              <a:off x="4063872" y="2344400"/>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333" name="Straight Arrow Connector 332">
              <a:extLst>
                <a:ext uri="{FF2B5EF4-FFF2-40B4-BE49-F238E27FC236}">
                  <a16:creationId xmlns:a16="http://schemas.microsoft.com/office/drawing/2014/main" id="{A645FC14-2187-487A-95DA-C2D6A170AA51}"/>
                </a:ext>
              </a:extLst>
            </p:cNvPr>
            <p:cNvCxnSpPr>
              <a:cxnSpLocks/>
              <a:stCxn id="320" idx="3"/>
              <a:endCxn id="332" idx="1"/>
            </p:cNvCxnSpPr>
            <p:nvPr/>
          </p:nvCxnSpPr>
          <p:spPr>
            <a:xfrm>
              <a:off x="3558546" y="2301895"/>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4" name="Straight Arrow Connector 333">
              <a:extLst>
                <a:ext uri="{FF2B5EF4-FFF2-40B4-BE49-F238E27FC236}">
                  <a16:creationId xmlns:a16="http://schemas.microsoft.com/office/drawing/2014/main" id="{1001BA23-A7CC-4BCF-B7B3-1A0F024AC0A8}"/>
                </a:ext>
              </a:extLst>
            </p:cNvPr>
            <p:cNvCxnSpPr>
              <a:cxnSpLocks/>
              <a:stCxn id="321" idx="3"/>
              <a:endCxn id="332" idx="1"/>
            </p:cNvCxnSpPr>
            <p:nvPr/>
          </p:nvCxnSpPr>
          <p:spPr>
            <a:xfrm flipV="1">
              <a:off x="3558545" y="2470674"/>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5" name="Rectangle 334">
              <a:extLst>
                <a:ext uri="{FF2B5EF4-FFF2-40B4-BE49-F238E27FC236}">
                  <a16:creationId xmlns:a16="http://schemas.microsoft.com/office/drawing/2014/main" id="{506D8C3B-CBBB-42B0-93FC-8A9AA22B9F6F}"/>
                </a:ext>
              </a:extLst>
            </p:cNvPr>
            <p:cNvSpPr/>
            <p:nvPr/>
          </p:nvSpPr>
          <p:spPr>
            <a:xfrm>
              <a:off x="4063871" y="3446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336" name="Straight Arrow Connector 335">
              <a:extLst>
                <a:ext uri="{FF2B5EF4-FFF2-40B4-BE49-F238E27FC236}">
                  <a16:creationId xmlns:a16="http://schemas.microsoft.com/office/drawing/2014/main" id="{ECD5F78B-FACE-44ED-9719-D5EBD43B6805}"/>
                </a:ext>
              </a:extLst>
            </p:cNvPr>
            <p:cNvCxnSpPr>
              <a:cxnSpLocks/>
              <a:stCxn id="322" idx="3"/>
              <a:endCxn id="335" idx="1"/>
            </p:cNvCxnSpPr>
            <p:nvPr/>
          </p:nvCxnSpPr>
          <p:spPr>
            <a:xfrm>
              <a:off x="3558546" y="3413114"/>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7" name="Straight Arrow Connector 336">
              <a:extLst>
                <a:ext uri="{FF2B5EF4-FFF2-40B4-BE49-F238E27FC236}">
                  <a16:creationId xmlns:a16="http://schemas.microsoft.com/office/drawing/2014/main" id="{1431A238-B523-4CB1-B82C-519A181BE8CB}"/>
                </a:ext>
              </a:extLst>
            </p:cNvPr>
            <p:cNvCxnSpPr>
              <a:cxnSpLocks/>
              <a:stCxn id="323" idx="3"/>
              <a:endCxn id="335" idx="1"/>
            </p:cNvCxnSpPr>
            <p:nvPr/>
          </p:nvCxnSpPr>
          <p:spPr>
            <a:xfrm flipV="1">
              <a:off x="3558545" y="3572285"/>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8" name="Rectangle 337">
              <a:extLst>
                <a:ext uri="{FF2B5EF4-FFF2-40B4-BE49-F238E27FC236}">
                  <a16:creationId xmlns:a16="http://schemas.microsoft.com/office/drawing/2014/main" id="{DA362B7F-FD46-45CF-895D-C9560600FDF8}"/>
                </a:ext>
              </a:extLst>
            </p:cNvPr>
            <p:cNvSpPr/>
            <p:nvPr/>
          </p:nvSpPr>
          <p:spPr>
            <a:xfrm>
              <a:off x="4861290" y="2949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339" name="Straight Arrow Connector 338">
              <a:extLst>
                <a:ext uri="{FF2B5EF4-FFF2-40B4-BE49-F238E27FC236}">
                  <a16:creationId xmlns:a16="http://schemas.microsoft.com/office/drawing/2014/main" id="{13165375-ECCA-4732-BCD4-E9BEA04FB1E8}"/>
                </a:ext>
              </a:extLst>
            </p:cNvPr>
            <p:cNvCxnSpPr>
              <a:cxnSpLocks/>
              <a:stCxn id="332" idx="3"/>
              <a:endCxn id="338" idx="1"/>
            </p:cNvCxnSpPr>
            <p:nvPr/>
          </p:nvCxnSpPr>
          <p:spPr>
            <a:xfrm>
              <a:off x="4355966" y="2470674"/>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0" name="Straight Arrow Connector 339">
              <a:extLst>
                <a:ext uri="{FF2B5EF4-FFF2-40B4-BE49-F238E27FC236}">
                  <a16:creationId xmlns:a16="http://schemas.microsoft.com/office/drawing/2014/main" id="{60BAAE7F-65AE-4629-A887-F9A3A84105C1}"/>
                </a:ext>
              </a:extLst>
            </p:cNvPr>
            <p:cNvCxnSpPr>
              <a:cxnSpLocks/>
              <a:stCxn id="335" idx="3"/>
              <a:endCxn id="338" idx="1"/>
            </p:cNvCxnSpPr>
            <p:nvPr/>
          </p:nvCxnSpPr>
          <p:spPr>
            <a:xfrm flipV="1">
              <a:off x="4355965" y="3075896"/>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1" name="Straight Arrow Connector 340">
              <a:extLst>
                <a:ext uri="{FF2B5EF4-FFF2-40B4-BE49-F238E27FC236}">
                  <a16:creationId xmlns:a16="http://schemas.microsoft.com/office/drawing/2014/main" id="{C348CBB9-EA5B-407D-BCB1-D41D550010C2}"/>
                </a:ext>
              </a:extLst>
            </p:cNvPr>
            <p:cNvCxnSpPr>
              <a:cxnSpLocks/>
              <a:stCxn id="338" idx="3"/>
            </p:cNvCxnSpPr>
            <p:nvPr/>
          </p:nvCxnSpPr>
          <p:spPr>
            <a:xfrm>
              <a:off x="5153384" y="3075896"/>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2" name="Rectangle 341">
              <a:extLst>
                <a:ext uri="{FF2B5EF4-FFF2-40B4-BE49-F238E27FC236}">
                  <a16:creationId xmlns:a16="http://schemas.microsoft.com/office/drawing/2014/main" id="{E9B3F715-192B-42F8-911C-9E91FAC9D50E}"/>
                </a:ext>
              </a:extLst>
            </p:cNvPr>
            <p:cNvSpPr/>
            <p:nvPr/>
          </p:nvSpPr>
          <p:spPr>
            <a:xfrm>
              <a:off x="7066253" y="218159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43" name="Straight Arrow Connector 342">
              <a:extLst>
                <a:ext uri="{FF2B5EF4-FFF2-40B4-BE49-F238E27FC236}">
                  <a16:creationId xmlns:a16="http://schemas.microsoft.com/office/drawing/2014/main" id="{2D31FBC1-0BE7-4EBA-BD25-220AF4F704A3}"/>
                </a:ext>
              </a:extLst>
            </p:cNvPr>
            <p:cNvCxnSpPr>
              <a:cxnSpLocks/>
              <a:stCxn id="342" idx="3"/>
              <a:endCxn id="389" idx="0"/>
            </p:cNvCxnSpPr>
            <p:nvPr/>
          </p:nvCxnSpPr>
          <p:spPr>
            <a:xfrm flipV="1">
              <a:off x="7362345" y="2303955"/>
              <a:ext cx="255705" cy="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BA25B93F-6234-4F2A-9DD9-B801688077C4}"/>
                </a:ext>
              </a:extLst>
            </p:cNvPr>
            <p:cNvCxnSpPr>
              <a:cxnSpLocks/>
            </p:cNvCxnSpPr>
            <p:nvPr/>
          </p:nvCxnSpPr>
          <p:spPr>
            <a:xfrm flipH="1" flipV="1">
              <a:off x="1547255" y="2209392"/>
              <a:ext cx="580908" cy="4764"/>
            </a:xfrm>
            <a:prstGeom prst="line">
              <a:avLst/>
            </a:prstGeom>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868333D0-4441-41D4-A07C-65FEBF248861}"/>
                </a:ext>
              </a:extLst>
            </p:cNvPr>
            <p:cNvCxnSpPr>
              <a:cxnSpLocks/>
            </p:cNvCxnSpPr>
            <p:nvPr/>
          </p:nvCxnSpPr>
          <p:spPr>
            <a:xfrm flipH="1">
              <a:off x="1544584" y="2573724"/>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EC78DF80-FF56-4ED5-AC54-A48CC1AE855E}"/>
                </a:ext>
              </a:extLst>
            </p:cNvPr>
            <p:cNvCxnSpPr>
              <a:cxnSpLocks/>
            </p:cNvCxnSpPr>
            <p:nvPr/>
          </p:nvCxnSpPr>
          <p:spPr>
            <a:xfrm flipH="1">
              <a:off x="1544584" y="2899987"/>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2DFD337A-0B4F-4D5C-B9B0-24494241C0ED}"/>
                </a:ext>
              </a:extLst>
            </p:cNvPr>
            <p:cNvCxnSpPr>
              <a:cxnSpLocks/>
            </p:cNvCxnSpPr>
            <p:nvPr/>
          </p:nvCxnSpPr>
          <p:spPr>
            <a:xfrm flipH="1">
              <a:off x="1551700" y="3325405"/>
              <a:ext cx="576462" cy="0"/>
            </a:xfrm>
            <a:prstGeom prst="line">
              <a:avLst/>
            </a:prstGeom>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E62FA6E7-32D6-4A39-B72E-A9C1D8046274}"/>
                </a:ext>
              </a:extLst>
            </p:cNvPr>
            <p:cNvCxnSpPr>
              <a:cxnSpLocks/>
            </p:cNvCxnSpPr>
            <p:nvPr/>
          </p:nvCxnSpPr>
          <p:spPr>
            <a:xfrm flipH="1">
              <a:off x="1544584" y="3687355"/>
              <a:ext cx="583578" cy="0"/>
            </a:xfrm>
            <a:prstGeom prst="line">
              <a:avLst/>
            </a:prstGeom>
          </p:spPr>
          <p:style>
            <a:lnRef idx="1">
              <a:schemeClr val="dk1"/>
            </a:lnRef>
            <a:fillRef idx="0">
              <a:schemeClr val="dk1"/>
            </a:fillRef>
            <a:effectRef idx="0">
              <a:schemeClr val="dk1"/>
            </a:effectRef>
            <a:fontRef idx="minor">
              <a:schemeClr val="tx1"/>
            </a:fontRef>
          </p:style>
        </p:cxnSp>
        <p:sp>
          <p:nvSpPr>
            <p:cNvPr id="349" name="Rectangle 348">
              <a:extLst>
                <a:ext uri="{FF2B5EF4-FFF2-40B4-BE49-F238E27FC236}">
                  <a16:creationId xmlns:a16="http://schemas.microsoft.com/office/drawing/2014/main" id="{675E65EE-136A-48CC-8D4A-2FC1BC0DB548}"/>
                </a:ext>
              </a:extLst>
            </p:cNvPr>
            <p:cNvSpPr/>
            <p:nvPr/>
          </p:nvSpPr>
          <p:spPr>
            <a:xfrm>
              <a:off x="1637100" y="2057801"/>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0" name="Isosceles Triangle 349">
              <a:extLst>
                <a:ext uri="{FF2B5EF4-FFF2-40B4-BE49-F238E27FC236}">
                  <a16:creationId xmlns:a16="http://schemas.microsoft.com/office/drawing/2014/main" id="{6159E9EC-D52E-4A53-AF9F-21F1E441795D}"/>
                </a:ext>
              </a:extLst>
            </p:cNvPr>
            <p:cNvSpPr/>
            <p:nvPr/>
          </p:nvSpPr>
          <p:spPr>
            <a:xfrm>
              <a:off x="1203264" y="213304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96366264-C92D-433D-A17C-F8B1C5EFAA45}"/>
                </a:ext>
              </a:extLst>
            </p:cNvPr>
            <p:cNvSpPr/>
            <p:nvPr/>
          </p:nvSpPr>
          <p:spPr>
            <a:xfrm>
              <a:off x="1202094" y="356806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F2F69CAC-54A9-40FC-98DB-87370C691576}"/>
                </a:ext>
              </a:extLst>
            </p:cNvPr>
            <p:cNvSpPr/>
            <p:nvPr/>
          </p:nvSpPr>
          <p:spPr>
            <a:xfrm>
              <a:off x="1203264" y="319460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C7D57629-9BF6-42C2-A227-CC436B061805}"/>
                </a:ext>
              </a:extLst>
            </p:cNvPr>
            <p:cNvSpPr/>
            <p:nvPr/>
          </p:nvSpPr>
          <p:spPr>
            <a:xfrm>
              <a:off x="1203264" y="282448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DEE437A3-E8B5-4979-B07D-E0848CD21BFA}"/>
                </a:ext>
              </a:extLst>
            </p:cNvPr>
            <p:cNvSpPr/>
            <p:nvPr/>
          </p:nvSpPr>
          <p:spPr>
            <a:xfrm>
              <a:off x="1203264" y="24636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5" name="Isosceles Triangle 354">
              <a:extLst>
                <a:ext uri="{FF2B5EF4-FFF2-40B4-BE49-F238E27FC236}">
                  <a16:creationId xmlns:a16="http://schemas.microsoft.com/office/drawing/2014/main" id="{FEDFB97E-42F3-4ABD-8EB0-FEA8384E518B}"/>
                </a:ext>
              </a:extLst>
            </p:cNvPr>
            <p:cNvSpPr/>
            <p:nvPr/>
          </p:nvSpPr>
          <p:spPr>
            <a:xfrm>
              <a:off x="1700555" y="208311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9C783BBC-9B76-4F49-83CE-83C7CEE94086}"/>
                </a:ext>
              </a:extLst>
            </p:cNvPr>
            <p:cNvSpPr/>
            <p:nvPr/>
          </p:nvSpPr>
          <p:spPr>
            <a:xfrm>
              <a:off x="1700554" y="245541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C1A56AC0-352D-4284-B5E6-4229E5B40151}"/>
                </a:ext>
              </a:extLst>
            </p:cNvPr>
            <p:cNvSpPr/>
            <p:nvPr/>
          </p:nvSpPr>
          <p:spPr>
            <a:xfrm>
              <a:off x="1700555" y="282553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8" name="Isosceles Triangle 357">
              <a:extLst>
                <a:ext uri="{FF2B5EF4-FFF2-40B4-BE49-F238E27FC236}">
                  <a16:creationId xmlns:a16="http://schemas.microsoft.com/office/drawing/2014/main" id="{8C49FB97-17E7-4874-8924-3230A6502D45}"/>
                </a:ext>
              </a:extLst>
            </p:cNvPr>
            <p:cNvSpPr/>
            <p:nvPr/>
          </p:nvSpPr>
          <p:spPr>
            <a:xfrm rot="10800000">
              <a:off x="1700555" y="31934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2435C396-E88A-4BD2-ADAB-2369EAA3F290}"/>
                </a:ext>
              </a:extLst>
            </p:cNvPr>
            <p:cNvSpPr/>
            <p:nvPr/>
          </p:nvSpPr>
          <p:spPr>
            <a:xfrm>
              <a:off x="1700555" y="356357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60" name="Rectangle 359">
              <a:extLst>
                <a:ext uri="{FF2B5EF4-FFF2-40B4-BE49-F238E27FC236}">
                  <a16:creationId xmlns:a16="http://schemas.microsoft.com/office/drawing/2014/main" id="{B0CDEF06-D1FC-4077-9EAA-E6FA25019928}"/>
                </a:ext>
              </a:extLst>
            </p:cNvPr>
            <p:cNvSpPr/>
            <p:nvPr/>
          </p:nvSpPr>
          <p:spPr>
            <a:xfrm>
              <a:off x="1150213" y="205805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1" name="Trapezoid 360">
              <a:extLst>
                <a:ext uri="{FF2B5EF4-FFF2-40B4-BE49-F238E27FC236}">
                  <a16:creationId xmlns:a16="http://schemas.microsoft.com/office/drawing/2014/main" id="{4DFCF119-56FA-40F9-A4E3-2B40B2DBDFF0}"/>
                </a:ext>
              </a:extLst>
            </p:cNvPr>
            <p:cNvSpPr/>
            <p:nvPr/>
          </p:nvSpPr>
          <p:spPr>
            <a:xfrm rot="5400000">
              <a:off x="2072471" y="224083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2" name="Trapezoid 361">
              <a:extLst>
                <a:ext uri="{FF2B5EF4-FFF2-40B4-BE49-F238E27FC236}">
                  <a16:creationId xmlns:a16="http://schemas.microsoft.com/office/drawing/2014/main" id="{6ED32D6C-DAA2-4930-9E88-5214A25F5C3A}"/>
                </a:ext>
              </a:extLst>
            </p:cNvPr>
            <p:cNvSpPr/>
            <p:nvPr/>
          </p:nvSpPr>
          <p:spPr>
            <a:xfrm rot="5400000">
              <a:off x="2068921" y="2609606"/>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3" name="Trapezoid 362">
              <a:extLst>
                <a:ext uri="{FF2B5EF4-FFF2-40B4-BE49-F238E27FC236}">
                  <a16:creationId xmlns:a16="http://schemas.microsoft.com/office/drawing/2014/main" id="{DFD8EFEE-0527-43A3-9885-60F045CE27F5}"/>
                </a:ext>
              </a:extLst>
            </p:cNvPr>
            <p:cNvSpPr/>
            <p:nvPr/>
          </p:nvSpPr>
          <p:spPr>
            <a:xfrm rot="5400000">
              <a:off x="2068920" y="2922932"/>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4" name="Trapezoid 363">
              <a:extLst>
                <a:ext uri="{FF2B5EF4-FFF2-40B4-BE49-F238E27FC236}">
                  <a16:creationId xmlns:a16="http://schemas.microsoft.com/office/drawing/2014/main" id="{CC8BC503-5729-4ED2-BAB6-C34E24C6A905}"/>
                </a:ext>
              </a:extLst>
            </p:cNvPr>
            <p:cNvSpPr/>
            <p:nvPr/>
          </p:nvSpPr>
          <p:spPr>
            <a:xfrm rot="5400000">
              <a:off x="2075424" y="3352569"/>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5" name="Trapezoid 364">
              <a:extLst>
                <a:ext uri="{FF2B5EF4-FFF2-40B4-BE49-F238E27FC236}">
                  <a16:creationId xmlns:a16="http://schemas.microsoft.com/office/drawing/2014/main" id="{0A2AFECA-2F3F-4786-84A4-12109222D27A}"/>
                </a:ext>
              </a:extLst>
            </p:cNvPr>
            <p:cNvSpPr/>
            <p:nvPr/>
          </p:nvSpPr>
          <p:spPr>
            <a:xfrm rot="5400000">
              <a:off x="2075424" y="372510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66" name="Straight Connector 365">
              <a:extLst>
                <a:ext uri="{FF2B5EF4-FFF2-40B4-BE49-F238E27FC236}">
                  <a16:creationId xmlns:a16="http://schemas.microsoft.com/office/drawing/2014/main" id="{5CF618B5-6383-4360-94C8-099AA4A62469}"/>
                </a:ext>
              </a:extLst>
            </p:cNvPr>
            <p:cNvCxnSpPr>
              <a:cxnSpLocks/>
            </p:cNvCxnSpPr>
            <p:nvPr/>
          </p:nvCxnSpPr>
          <p:spPr>
            <a:xfrm flipH="1">
              <a:off x="2030528" y="239403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7D1E1BD8-7634-455D-B004-42E1379151CD}"/>
                </a:ext>
              </a:extLst>
            </p:cNvPr>
            <p:cNvCxnSpPr>
              <a:cxnSpLocks/>
            </p:cNvCxnSpPr>
            <p:nvPr/>
          </p:nvCxnSpPr>
          <p:spPr>
            <a:xfrm flipH="1">
              <a:off x="2030528" y="2753602"/>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EA77E300-580E-4893-9BB6-4FAB0C4E9606}"/>
                </a:ext>
              </a:extLst>
            </p:cNvPr>
            <p:cNvCxnSpPr>
              <a:cxnSpLocks/>
            </p:cNvCxnSpPr>
            <p:nvPr/>
          </p:nvCxnSpPr>
          <p:spPr>
            <a:xfrm flipH="1">
              <a:off x="2030528" y="3079865"/>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5A13FBDA-AFB3-41C7-A010-2D4EC8FB4594}"/>
                </a:ext>
              </a:extLst>
            </p:cNvPr>
            <p:cNvCxnSpPr>
              <a:cxnSpLocks/>
            </p:cNvCxnSpPr>
            <p:nvPr/>
          </p:nvCxnSpPr>
          <p:spPr>
            <a:xfrm flipH="1">
              <a:off x="2030528" y="350528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A65F58B6-4C9E-4F96-A58C-BC0A7AD26A8F}"/>
                </a:ext>
              </a:extLst>
            </p:cNvPr>
            <p:cNvCxnSpPr>
              <a:cxnSpLocks/>
            </p:cNvCxnSpPr>
            <p:nvPr/>
          </p:nvCxnSpPr>
          <p:spPr>
            <a:xfrm flipH="1">
              <a:off x="2030528" y="3867233"/>
              <a:ext cx="97633" cy="0"/>
            </a:xfrm>
            <a:prstGeom prst="line">
              <a:avLst/>
            </a:prstGeom>
          </p:spPr>
          <p:style>
            <a:lnRef idx="1">
              <a:schemeClr val="dk1"/>
            </a:lnRef>
            <a:fillRef idx="0">
              <a:schemeClr val="dk1"/>
            </a:fillRef>
            <a:effectRef idx="0">
              <a:schemeClr val="dk1"/>
            </a:effectRef>
            <a:fontRef idx="minor">
              <a:schemeClr val="tx1"/>
            </a:fontRef>
          </p:style>
        </p:cxnSp>
        <p:sp>
          <p:nvSpPr>
            <p:cNvPr id="371" name="Rectangle 370">
              <a:extLst>
                <a:ext uri="{FF2B5EF4-FFF2-40B4-BE49-F238E27FC236}">
                  <a16:creationId xmlns:a16="http://schemas.microsoft.com/office/drawing/2014/main" id="{F4BE409A-B227-4F6C-9A11-15770A66704D}"/>
                </a:ext>
              </a:extLst>
            </p:cNvPr>
            <p:cNvSpPr/>
            <p:nvPr/>
          </p:nvSpPr>
          <p:spPr>
            <a:xfrm>
              <a:off x="5783661" y="140862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2" name="Isosceles Triangle 371">
              <a:extLst>
                <a:ext uri="{FF2B5EF4-FFF2-40B4-BE49-F238E27FC236}">
                  <a16:creationId xmlns:a16="http://schemas.microsoft.com/office/drawing/2014/main" id="{CD226E5D-7A61-4D74-8A9E-32A7CF5FE6C9}"/>
                </a:ext>
              </a:extLst>
            </p:cNvPr>
            <p:cNvSpPr/>
            <p:nvPr/>
          </p:nvSpPr>
          <p:spPr>
            <a:xfrm rot="10800000">
              <a:off x="5836802" y="144058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3" name="Isosceles Triangle 372">
              <a:extLst>
                <a:ext uri="{FF2B5EF4-FFF2-40B4-BE49-F238E27FC236}">
                  <a16:creationId xmlns:a16="http://schemas.microsoft.com/office/drawing/2014/main" id="{2F590A07-A584-4469-9EB6-48B75C7D328D}"/>
                </a:ext>
              </a:extLst>
            </p:cNvPr>
            <p:cNvSpPr/>
            <p:nvPr/>
          </p:nvSpPr>
          <p:spPr>
            <a:xfrm rot="10800000">
              <a:off x="5841156" y="181070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4" name="Isosceles Triangle 373">
              <a:extLst>
                <a:ext uri="{FF2B5EF4-FFF2-40B4-BE49-F238E27FC236}">
                  <a16:creationId xmlns:a16="http://schemas.microsoft.com/office/drawing/2014/main" id="{E0D950A1-231B-4128-AEA6-7DE5ADD397B0}"/>
                </a:ext>
              </a:extLst>
            </p:cNvPr>
            <p:cNvSpPr/>
            <p:nvPr/>
          </p:nvSpPr>
          <p:spPr>
            <a:xfrm>
              <a:off x="5845510" y="218081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5" name="Straight Arrow Connector 374">
              <a:extLst>
                <a:ext uri="{FF2B5EF4-FFF2-40B4-BE49-F238E27FC236}">
                  <a16:creationId xmlns:a16="http://schemas.microsoft.com/office/drawing/2014/main" id="{37688598-9FB5-41DB-AA95-CEDB16E5174B}"/>
                </a:ext>
              </a:extLst>
            </p:cNvPr>
            <p:cNvCxnSpPr>
              <a:cxnSpLocks/>
              <a:stCxn id="372" idx="5"/>
              <a:endCxn id="373" idx="5"/>
            </p:cNvCxnSpPr>
            <p:nvPr/>
          </p:nvCxnSpPr>
          <p:spPr>
            <a:xfrm>
              <a:off x="5910825" y="1566861"/>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376" name="Straight Arrow Connector 375">
              <a:extLst>
                <a:ext uri="{FF2B5EF4-FFF2-40B4-BE49-F238E27FC236}">
                  <a16:creationId xmlns:a16="http://schemas.microsoft.com/office/drawing/2014/main" id="{5A7A6C3B-3F14-42E8-87E8-D7D3DE01659C}"/>
                </a:ext>
              </a:extLst>
            </p:cNvPr>
            <p:cNvCxnSpPr>
              <a:cxnSpLocks/>
              <a:stCxn id="373" idx="1"/>
              <a:endCxn id="374" idx="5"/>
            </p:cNvCxnSpPr>
            <p:nvPr/>
          </p:nvCxnSpPr>
          <p:spPr>
            <a:xfrm>
              <a:off x="6063225" y="1936976"/>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77" name="Rectangle 376">
              <a:extLst>
                <a:ext uri="{FF2B5EF4-FFF2-40B4-BE49-F238E27FC236}">
                  <a16:creationId xmlns:a16="http://schemas.microsoft.com/office/drawing/2014/main" id="{561C6EEF-9248-4679-A771-937D5AF52D2E}"/>
                </a:ext>
              </a:extLst>
            </p:cNvPr>
            <p:cNvSpPr/>
            <p:nvPr/>
          </p:nvSpPr>
          <p:spPr>
            <a:xfrm>
              <a:off x="5830000" y="254058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B6C9680F-82F2-4384-9FE6-A445A0C6325B}"/>
                </a:ext>
              </a:extLst>
            </p:cNvPr>
            <p:cNvSpPr/>
            <p:nvPr/>
          </p:nvSpPr>
          <p:spPr>
            <a:xfrm>
              <a:off x="5830000" y="292629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79" name="Straight Arrow Connector 378">
              <a:extLst>
                <a:ext uri="{FF2B5EF4-FFF2-40B4-BE49-F238E27FC236}">
                  <a16:creationId xmlns:a16="http://schemas.microsoft.com/office/drawing/2014/main" id="{A32B8A18-A573-4564-B8BD-EEE070D1023C}"/>
                </a:ext>
              </a:extLst>
            </p:cNvPr>
            <p:cNvCxnSpPr>
              <a:cxnSpLocks/>
              <a:stCxn id="381" idx="0"/>
            </p:cNvCxnSpPr>
            <p:nvPr/>
          </p:nvCxnSpPr>
          <p:spPr>
            <a:xfrm>
              <a:off x="6904851" y="2327817"/>
              <a:ext cx="161402" cy="1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356D2CF2-60D4-4740-A9F4-78FE45CF094F}"/>
                </a:ext>
              </a:extLst>
            </p:cNvPr>
            <p:cNvCxnSpPr>
              <a:cxnSpLocks/>
            </p:cNvCxnSpPr>
            <p:nvPr/>
          </p:nvCxnSpPr>
          <p:spPr>
            <a:xfrm flipH="1">
              <a:off x="6190484" y="2227925"/>
              <a:ext cx="583578" cy="0"/>
            </a:xfrm>
            <a:prstGeom prst="line">
              <a:avLst/>
            </a:prstGeom>
          </p:spPr>
          <p:style>
            <a:lnRef idx="1">
              <a:schemeClr val="dk1"/>
            </a:lnRef>
            <a:fillRef idx="0">
              <a:schemeClr val="dk1"/>
            </a:fillRef>
            <a:effectRef idx="0">
              <a:schemeClr val="dk1"/>
            </a:effectRef>
            <a:fontRef idx="minor">
              <a:schemeClr val="tx1"/>
            </a:fontRef>
          </p:style>
        </p:cxnSp>
        <p:sp>
          <p:nvSpPr>
            <p:cNvPr id="381" name="Trapezoid 380">
              <a:extLst>
                <a:ext uri="{FF2B5EF4-FFF2-40B4-BE49-F238E27FC236}">
                  <a16:creationId xmlns:a16="http://schemas.microsoft.com/office/drawing/2014/main" id="{6347A04D-DD20-4AC6-8CE8-69112DD09DEF}"/>
                </a:ext>
              </a:extLst>
            </p:cNvPr>
            <p:cNvSpPr/>
            <p:nvPr/>
          </p:nvSpPr>
          <p:spPr>
            <a:xfrm rot="5400000">
              <a:off x="6721324" y="226567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2" name="Rectangle 381">
              <a:extLst>
                <a:ext uri="{FF2B5EF4-FFF2-40B4-BE49-F238E27FC236}">
                  <a16:creationId xmlns:a16="http://schemas.microsoft.com/office/drawing/2014/main" id="{D3A01C49-21EA-45AD-B804-AA84124413ED}"/>
                </a:ext>
              </a:extLst>
            </p:cNvPr>
            <p:cNvSpPr/>
            <p:nvPr/>
          </p:nvSpPr>
          <p:spPr>
            <a:xfrm>
              <a:off x="6313496" y="1394297"/>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3" name="Isosceles Triangle 382">
              <a:extLst>
                <a:ext uri="{FF2B5EF4-FFF2-40B4-BE49-F238E27FC236}">
                  <a16:creationId xmlns:a16="http://schemas.microsoft.com/office/drawing/2014/main" id="{F9CD2B1E-CF81-4EC4-ADF4-80DB5683AF45}"/>
                </a:ext>
              </a:extLst>
            </p:cNvPr>
            <p:cNvSpPr/>
            <p:nvPr/>
          </p:nvSpPr>
          <p:spPr>
            <a:xfrm>
              <a:off x="6364599" y="21626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AD44475E-7B2B-41C1-9BF7-DD8F32BED30E}"/>
                </a:ext>
              </a:extLst>
            </p:cNvPr>
            <p:cNvSpPr/>
            <p:nvPr/>
          </p:nvSpPr>
          <p:spPr>
            <a:xfrm>
              <a:off x="6364598" y="25349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279DEFBC-428E-4012-8C78-0C51486BB369}"/>
                </a:ext>
              </a:extLst>
            </p:cNvPr>
            <p:cNvSpPr/>
            <p:nvPr/>
          </p:nvSpPr>
          <p:spPr>
            <a:xfrm>
              <a:off x="6364599" y="290507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1B4231E5-CC7F-4DB8-8DA2-484BD902528E}"/>
                </a:ext>
              </a:extLst>
            </p:cNvPr>
            <p:cNvSpPr/>
            <p:nvPr/>
          </p:nvSpPr>
          <p:spPr>
            <a:xfrm>
              <a:off x="6362771" y="142797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CFAF80E8-C171-48A0-9265-1EE753AB328C}"/>
                </a:ext>
              </a:extLst>
            </p:cNvPr>
            <p:cNvSpPr/>
            <p:nvPr/>
          </p:nvSpPr>
          <p:spPr>
            <a:xfrm>
              <a:off x="6362771" y="181368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88" name="Straight Connector 387">
              <a:extLst>
                <a:ext uri="{FF2B5EF4-FFF2-40B4-BE49-F238E27FC236}">
                  <a16:creationId xmlns:a16="http://schemas.microsoft.com/office/drawing/2014/main" id="{F5824361-F698-4056-9DD9-E6FBD551C16A}"/>
                </a:ext>
              </a:extLst>
            </p:cNvPr>
            <p:cNvCxnSpPr>
              <a:cxnSpLocks/>
            </p:cNvCxnSpPr>
            <p:nvPr/>
          </p:nvCxnSpPr>
          <p:spPr>
            <a:xfrm flipH="1">
              <a:off x="6676428" y="2407803"/>
              <a:ext cx="97633" cy="0"/>
            </a:xfrm>
            <a:prstGeom prst="line">
              <a:avLst/>
            </a:prstGeom>
          </p:spPr>
          <p:style>
            <a:lnRef idx="1">
              <a:schemeClr val="dk1"/>
            </a:lnRef>
            <a:fillRef idx="0">
              <a:schemeClr val="dk1"/>
            </a:fillRef>
            <a:effectRef idx="0">
              <a:schemeClr val="dk1"/>
            </a:effectRef>
            <a:fontRef idx="minor">
              <a:schemeClr val="tx1"/>
            </a:fontRef>
          </p:style>
        </p:cxnSp>
        <p:sp>
          <p:nvSpPr>
            <p:cNvPr id="389" name="Trapezoid 388">
              <a:extLst>
                <a:ext uri="{FF2B5EF4-FFF2-40B4-BE49-F238E27FC236}">
                  <a16:creationId xmlns:a16="http://schemas.microsoft.com/office/drawing/2014/main" id="{2B37DE4D-0952-47C3-9B68-63FA3D022BA1}"/>
                </a:ext>
              </a:extLst>
            </p:cNvPr>
            <p:cNvSpPr/>
            <p:nvPr/>
          </p:nvSpPr>
          <p:spPr>
            <a:xfrm rot="16200000">
              <a:off x="7531000" y="2164057"/>
              <a:ext cx="453896" cy="279796"/>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90" name="Connector: Elbow 389">
              <a:extLst>
                <a:ext uri="{FF2B5EF4-FFF2-40B4-BE49-F238E27FC236}">
                  <a16:creationId xmlns:a16="http://schemas.microsoft.com/office/drawing/2014/main" id="{8E5226CF-F9F7-4CDA-91EC-1BBA81692A6C}"/>
                </a:ext>
              </a:extLst>
            </p:cNvPr>
            <p:cNvCxnSpPr>
              <a:cxnSpLocks/>
              <a:stCxn id="389" idx="2"/>
              <a:endCxn id="349" idx="2"/>
            </p:cNvCxnSpPr>
            <p:nvPr/>
          </p:nvCxnSpPr>
          <p:spPr>
            <a:xfrm flipH="1">
              <a:off x="1835621" y="2303955"/>
              <a:ext cx="6062225" cy="1604421"/>
            </a:xfrm>
            <a:prstGeom prst="bentConnector4">
              <a:avLst>
                <a:gd name="adj1" fmla="val -5207"/>
                <a:gd name="adj2" fmla="val 114248"/>
              </a:avLst>
            </a:prstGeom>
            <a:ln>
              <a:tailEnd type="triangle"/>
            </a:ln>
          </p:spPr>
          <p:style>
            <a:lnRef idx="1">
              <a:schemeClr val="dk1"/>
            </a:lnRef>
            <a:fillRef idx="0">
              <a:schemeClr val="dk1"/>
            </a:fillRef>
            <a:effectRef idx="0">
              <a:schemeClr val="dk1"/>
            </a:effectRef>
            <a:fontRef idx="minor">
              <a:schemeClr val="tx1"/>
            </a:fontRef>
          </p:style>
        </p:cxnSp>
      </p:grpSp>
      <p:cxnSp>
        <p:nvCxnSpPr>
          <p:cNvPr id="391" name="Connector: Elbow 390">
            <a:extLst>
              <a:ext uri="{FF2B5EF4-FFF2-40B4-BE49-F238E27FC236}">
                <a16:creationId xmlns:a16="http://schemas.microsoft.com/office/drawing/2014/main" id="{058EB505-A039-4BE0-91C4-F8D305562FB6}"/>
              </a:ext>
            </a:extLst>
          </p:cNvPr>
          <p:cNvCxnSpPr>
            <a:cxnSpLocks/>
            <a:endCxn id="360" idx="2"/>
          </p:cNvCxnSpPr>
          <p:nvPr/>
        </p:nvCxnSpPr>
        <p:spPr>
          <a:xfrm>
            <a:off x="6576266" y="3169346"/>
            <a:ext cx="516166" cy="673359"/>
          </a:xfrm>
          <a:prstGeom prst="bentConnector4">
            <a:avLst>
              <a:gd name="adj1" fmla="val 70380"/>
              <a:gd name="adj2" fmla="val 114853"/>
            </a:avLst>
          </a:prstGeom>
          <a:ln>
            <a:tailEnd type="triangle"/>
          </a:ln>
        </p:spPr>
        <p:style>
          <a:lnRef idx="1">
            <a:schemeClr val="dk1"/>
          </a:lnRef>
          <a:fillRef idx="0">
            <a:schemeClr val="dk1"/>
          </a:fillRef>
          <a:effectRef idx="0">
            <a:schemeClr val="dk1"/>
          </a:effectRef>
          <a:fontRef idx="minor">
            <a:schemeClr val="tx1"/>
          </a:fontRef>
        </p:style>
      </p:cxnSp>
      <p:sp>
        <p:nvSpPr>
          <p:cNvPr id="392" name="TextBox 391">
            <a:extLst>
              <a:ext uri="{FF2B5EF4-FFF2-40B4-BE49-F238E27FC236}">
                <a16:creationId xmlns:a16="http://schemas.microsoft.com/office/drawing/2014/main" id="{A559A343-542F-42E4-BD18-25212829C507}"/>
              </a:ext>
            </a:extLst>
          </p:cNvPr>
          <p:cNvSpPr txBox="1"/>
          <p:nvPr/>
        </p:nvSpPr>
        <p:spPr>
          <a:xfrm>
            <a:off x="7090194" y="4139708"/>
            <a:ext cx="1941557" cy="369332"/>
          </a:xfrm>
          <a:prstGeom prst="rect">
            <a:avLst/>
          </a:prstGeom>
          <a:noFill/>
        </p:spPr>
        <p:txBody>
          <a:bodyPr wrap="none" rtlCol="0">
            <a:spAutoFit/>
          </a:bodyPr>
          <a:lstStyle/>
          <a:p>
            <a:r>
              <a:rPr lang="en-US" dirty="0"/>
              <a:t>Sweep pipeline 3</a:t>
            </a:r>
          </a:p>
        </p:txBody>
      </p:sp>
      <p:cxnSp>
        <p:nvCxnSpPr>
          <p:cNvPr id="393" name="Connector: Elbow 392">
            <a:extLst>
              <a:ext uri="{FF2B5EF4-FFF2-40B4-BE49-F238E27FC236}">
                <a16:creationId xmlns:a16="http://schemas.microsoft.com/office/drawing/2014/main" id="{A0068707-A697-4D08-9163-212979C8DFD8}"/>
              </a:ext>
            </a:extLst>
          </p:cNvPr>
          <p:cNvCxnSpPr>
            <a:cxnSpLocks/>
            <a:stCxn id="342" idx="0"/>
            <a:endCxn id="308" idx="3"/>
          </p:cNvCxnSpPr>
          <p:nvPr/>
        </p:nvCxnSpPr>
        <p:spPr>
          <a:xfrm rot="16200000" flipV="1">
            <a:off x="6985293" y="550043"/>
            <a:ext cx="888940" cy="4247205"/>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98" name="Straight Arrow Connector 397">
            <a:extLst>
              <a:ext uri="{FF2B5EF4-FFF2-40B4-BE49-F238E27FC236}">
                <a16:creationId xmlns:a16="http://schemas.microsoft.com/office/drawing/2014/main" id="{1C36BA0A-9504-44A9-AAA3-190699009C51}"/>
              </a:ext>
            </a:extLst>
          </p:cNvPr>
          <p:cNvCxnSpPr>
            <a:cxnSpLocks/>
          </p:cNvCxnSpPr>
          <p:nvPr/>
        </p:nvCxnSpPr>
        <p:spPr>
          <a:xfrm flipH="1" flipV="1">
            <a:off x="4649128" y="1702709"/>
            <a:ext cx="5328" cy="2308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010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4339-4C5D-4AA5-97FF-55BDFADC758A}"/>
              </a:ext>
            </a:extLst>
          </p:cNvPr>
          <p:cNvSpPr>
            <a:spLocks noGrp="1"/>
          </p:cNvSpPr>
          <p:nvPr>
            <p:ph type="title"/>
          </p:nvPr>
        </p:nvSpPr>
        <p:spPr/>
        <p:txBody>
          <a:bodyPr/>
          <a:lstStyle/>
          <a:p>
            <a:r>
              <a:rPr lang="fi-FI" dirty="0"/>
              <a:t>Sweep size</a:t>
            </a:r>
            <a:endParaRPr lang="en-US" dirty="0"/>
          </a:p>
        </p:txBody>
      </p:sp>
      <p:sp>
        <p:nvSpPr>
          <p:cNvPr id="5" name="Date Placeholder 4">
            <a:extLst>
              <a:ext uri="{FF2B5EF4-FFF2-40B4-BE49-F238E27FC236}">
                <a16:creationId xmlns:a16="http://schemas.microsoft.com/office/drawing/2014/main" id="{64B1D749-426E-439C-8263-6DFA85E716D2}"/>
              </a:ext>
            </a:extLst>
          </p:cNvPr>
          <p:cNvSpPr>
            <a:spLocks noGrp="1"/>
          </p:cNvSpPr>
          <p:nvPr>
            <p:ph type="dt" sz="half" idx="10"/>
          </p:nvPr>
        </p:nvSpPr>
        <p:spPr/>
        <p:txBody>
          <a:bodyPr/>
          <a:lstStyle/>
          <a:p>
            <a:pPr>
              <a:defRPr/>
            </a:pPr>
            <a:fld id="{C01A0D30-CCC7-47A8-AB3F-B5F14ABABBC9}" type="datetime1">
              <a:rPr lang="fi-FI" smtClean="0"/>
              <a:pPr>
                <a:defRPr/>
              </a:pPr>
              <a:t>10.8.2018</a:t>
            </a:fld>
            <a:endParaRPr lang="fi-FI" dirty="0"/>
          </a:p>
        </p:txBody>
      </p:sp>
      <p:sp>
        <p:nvSpPr>
          <p:cNvPr id="6" name="Footer Placeholder 5">
            <a:extLst>
              <a:ext uri="{FF2B5EF4-FFF2-40B4-BE49-F238E27FC236}">
                <a16:creationId xmlns:a16="http://schemas.microsoft.com/office/drawing/2014/main" id="{D291BFB4-E332-4B33-864C-EF64DA099D2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BC2A22F0-56AD-41D9-AB62-67E41DD9DA87}"/>
              </a:ext>
            </a:extLst>
          </p:cNvPr>
          <p:cNvSpPr>
            <a:spLocks noGrp="1"/>
          </p:cNvSpPr>
          <p:nvPr>
            <p:ph type="sldNum" sz="quarter" idx="12"/>
          </p:nvPr>
        </p:nvSpPr>
        <p:spPr/>
        <p:txBody>
          <a:bodyPr/>
          <a:lstStyle/>
          <a:p>
            <a:pPr>
              <a:defRPr/>
            </a:pPr>
            <a:fld id="{4689B207-1928-423C-A524-7DE18CF5288D}" type="slidenum">
              <a:rPr lang="fi-FI" altLang="fi-FI" smtClean="0"/>
              <a:pPr>
                <a:defRPr/>
              </a:pPr>
              <a:t>33</a:t>
            </a:fld>
            <a:endParaRPr lang="fi-FI" altLang="fi-FI"/>
          </a:p>
        </p:txBody>
      </p:sp>
      <p:graphicFrame>
        <p:nvGraphicFramePr>
          <p:cNvPr id="9" name="Content Placeholder 8">
            <a:extLst>
              <a:ext uri="{FF2B5EF4-FFF2-40B4-BE49-F238E27FC236}">
                <a16:creationId xmlns:a16="http://schemas.microsoft.com/office/drawing/2014/main" id="{4EB75061-399A-4AC3-80F7-E7392B6AD90C}"/>
              </a:ext>
            </a:extLst>
          </p:cNvPr>
          <p:cNvGraphicFramePr>
            <a:graphicFrameLocks noGrp="1"/>
          </p:cNvGraphicFramePr>
          <p:nvPr>
            <p:ph idx="1"/>
            <p:extLst>
              <p:ext uri="{D42A27DB-BD31-4B8C-83A1-F6EECF244321}">
                <p14:modId xmlns:p14="http://schemas.microsoft.com/office/powerpoint/2010/main" val="204967879"/>
              </p:ext>
            </p:extLst>
          </p:nvPr>
        </p:nvGraphicFramePr>
        <p:xfrm>
          <a:off x="2167788" y="1404031"/>
          <a:ext cx="5135449" cy="3316287"/>
        </p:xfrm>
        <a:graphic>
          <a:graphicData uri="http://schemas.openxmlformats.org/drawingml/2006/chart">
            <c:chart xmlns:c="http://schemas.openxmlformats.org/drawingml/2006/chart" xmlns:r="http://schemas.openxmlformats.org/officeDocument/2006/relationships" r:id="rId2"/>
          </a:graphicData>
        </a:graphic>
      </p:graphicFrame>
      <p:sp>
        <p:nvSpPr>
          <p:cNvPr id="11" name="Left Brace 10">
            <a:extLst>
              <a:ext uri="{FF2B5EF4-FFF2-40B4-BE49-F238E27FC236}">
                <a16:creationId xmlns:a16="http://schemas.microsoft.com/office/drawing/2014/main" id="{83CD3AF9-A926-4E83-A00C-A8B54F3453DD}"/>
              </a:ext>
            </a:extLst>
          </p:cNvPr>
          <p:cNvSpPr/>
          <p:nvPr/>
        </p:nvSpPr>
        <p:spPr>
          <a:xfrm>
            <a:off x="1821829" y="1698171"/>
            <a:ext cx="326457" cy="231865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3EFF2592-DB37-4F6A-8907-0E7C4CA1E599}"/>
              </a:ext>
            </a:extLst>
          </p:cNvPr>
          <p:cNvSpPr/>
          <p:nvPr/>
        </p:nvSpPr>
        <p:spPr>
          <a:xfrm rot="10800000">
            <a:off x="7164162" y="2710543"/>
            <a:ext cx="326457" cy="130628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B2D745E0-ED49-4310-A3DF-784B5DABABF7}"/>
              </a:ext>
            </a:extLst>
          </p:cNvPr>
          <p:cNvSpPr txBox="1"/>
          <p:nvPr/>
        </p:nvSpPr>
        <p:spPr>
          <a:xfrm>
            <a:off x="360907" y="2257335"/>
            <a:ext cx="1441420" cy="1200329"/>
          </a:xfrm>
          <a:prstGeom prst="rect">
            <a:avLst/>
          </a:prstGeom>
          <a:noFill/>
        </p:spPr>
        <p:txBody>
          <a:bodyPr wrap="none" rtlCol="0">
            <a:spAutoFit/>
          </a:bodyPr>
          <a:lstStyle/>
          <a:p>
            <a:r>
              <a:rPr lang="fi-FI" dirty="0"/>
              <a:t>Total work:</a:t>
            </a:r>
          </a:p>
          <a:p>
            <a:r>
              <a:rPr lang="fi-FI" dirty="0"/>
              <a:t>ca. 4..5x the</a:t>
            </a:r>
          </a:p>
          <a:p>
            <a:r>
              <a:rPr lang="fi-FI" dirty="0"/>
              <a:t>size of the</a:t>
            </a:r>
          </a:p>
          <a:p>
            <a:r>
              <a:rPr lang="fi-FI" dirty="0"/>
              <a:t>first sweep</a:t>
            </a:r>
          </a:p>
        </p:txBody>
      </p:sp>
      <p:sp>
        <p:nvSpPr>
          <p:cNvPr id="14" name="TextBox 13">
            <a:extLst>
              <a:ext uri="{FF2B5EF4-FFF2-40B4-BE49-F238E27FC236}">
                <a16:creationId xmlns:a16="http://schemas.microsoft.com/office/drawing/2014/main" id="{F8AFC0EA-3772-4AF0-BC6C-CC1E99FABFCE}"/>
              </a:ext>
            </a:extLst>
          </p:cNvPr>
          <p:cNvSpPr txBox="1"/>
          <p:nvPr/>
        </p:nvSpPr>
        <p:spPr>
          <a:xfrm>
            <a:off x="7595391" y="2595835"/>
            <a:ext cx="1548609" cy="1477328"/>
          </a:xfrm>
          <a:prstGeom prst="rect">
            <a:avLst/>
          </a:prstGeom>
          <a:noFill/>
        </p:spPr>
        <p:txBody>
          <a:bodyPr wrap="square" rtlCol="0">
            <a:spAutoFit/>
          </a:bodyPr>
          <a:lstStyle/>
          <a:p>
            <a:r>
              <a:rPr lang="fi-FI" dirty="0"/>
              <a:t>First 3 or 4 sweeps account for ~half of total work</a:t>
            </a:r>
          </a:p>
        </p:txBody>
      </p:sp>
      <p:cxnSp>
        <p:nvCxnSpPr>
          <p:cNvPr id="16" name="Straight Arrow Connector 15">
            <a:extLst>
              <a:ext uri="{FF2B5EF4-FFF2-40B4-BE49-F238E27FC236}">
                <a16:creationId xmlns:a16="http://schemas.microsoft.com/office/drawing/2014/main" id="{728EFD56-B532-4070-9BB1-0569764C3B9D}"/>
              </a:ext>
            </a:extLst>
          </p:cNvPr>
          <p:cNvCxnSpPr>
            <a:cxnSpLocks/>
          </p:cNvCxnSpPr>
          <p:nvPr/>
        </p:nvCxnSpPr>
        <p:spPr>
          <a:xfrm flipH="1">
            <a:off x="7164162" y="1551214"/>
            <a:ext cx="326457" cy="5715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FA84017D-8779-477D-93CD-C2B1F686B169}"/>
              </a:ext>
            </a:extLst>
          </p:cNvPr>
          <p:cNvSpPr txBox="1"/>
          <p:nvPr/>
        </p:nvSpPr>
        <p:spPr>
          <a:xfrm>
            <a:off x="7505361" y="951390"/>
            <a:ext cx="1548609" cy="1200329"/>
          </a:xfrm>
          <a:prstGeom prst="rect">
            <a:avLst/>
          </a:prstGeom>
          <a:noFill/>
        </p:spPr>
        <p:txBody>
          <a:bodyPr wrap="square" rtlCol="0">
            <a:spAutoFit/>
          </a:bodyPr>
          <a:lstStyle/>
          <a:p>
            <a:r>
              <a:rPr lang="fi-FI" dirty="0"/>
              <a:t>ca. 50..200 sweeps depending on scene </a:t>
            </a:r>
          </a:p>
        </p:txBody>
      </p:sp>
    </p:spTree>
    <p:extLst>
      <p:ext uri="{BB962C8B-B14F-4D97-AF65-F5344CB8AC3E}">
        <p14:creationId xmlns:p14="http://schemas.microsoft.com/office/powerpoint/2010/main" val="2505441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Arrow Connector 113">
            <a:extLst>
              <a:ext uri="{FF2B5EF4-FFF2-40B4-BE49-F238E27FC236}">
                <a16:creationId xmlns:a16="http://schemas.microsoft.com/office/drawing/2014/main" id="{01B301A6-39A2-427E-B206-D6C96910390F}"/>
              </a:ext>
            </a:extLst>
          </p:cNvPr>
          <p:cNvCxnSpPr>
            <a:cxnSpLocks/>
            <a:stCxn id="102" idx="0"/>
            <a:endCxn id="79" idx="1"/>
          </p:cNvCxnSpPr>
          <p:nvPr/>
        </p:nvCxnSpPr>
        <p:spPr>
          <a:xfrm>
            <a:off x="2805892" y="2773589"/>
            <a:ext cx="3527663" cy="2914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Multiple sweeps per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34</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stCxn id="102" idx="0"/>
            <a:endCxn id="27" idx="1"/>
          </p:cNvCxnSpPr>
          <p:nvPr/>
        </p:nvCxnSpPr>
        <p:spPr>
          <a:xfrm flipV="1">
            <a:off x="2805892" y="2772506"/>
            <a:ext cx="575565" cy="1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stCxn id="103" idx="0"/>
            <a:endCxn id="28" idx="1"/>
          </p:cNvCxnSpPr>
          <p:nvPr/>
        </p:nvCxnSpPr>
        <p:spPr>
          <a:xfrm flipV="1">
            <a:off x="2802342" y="3141748"/>
            <a:ext cx="579114" cy="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stCxn id="108" idx="0"/>
            <a:endCxn id="29" idx="1"/>
          </p:cNvCxnSpPr>
          <p:nvPr/>
        </p:nvCxnSpPr>
        <p:spPr>
          <a:xfrm flipV="1">
            <a:off x="2808845" y="3883725"/>
            <a:ext cx="572612" cy="1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stCxn id="109" idx="0"/>
            <a:endCxn id="30" idx="1"/>
          </p:cNvCxnSpPr>
          <p:nvPr/>
        </p:nvCxnSpPr>
        <p:spPr>
          <a:xfrm flipV="1">
            <a:off x="2808845" y="4252967"/>
            <a:ext cx="572611" cy="4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07" idx="0"/>
            <a:endCxn id="27" idx="1"/>
          </p:cNvCxnSpPr>
          <p:nvPr/>
        </p:nvCxnSpPr>
        <p:spPr>
          <a:xfrm flipV="1">
            <a:off x="2802341" y="2772506"/>
            <a:ext cx="579116" cy="683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07" idx="0"/>
            <a:endCxn id="29" idx="1"/>
          </p:cNvCxnSpPr>
          <p:nvPr/>
        </p:nvCxnSpPr>
        <p:spPr>
          <a:xfrm>
            <a:off x="2802341" y="3455686"/>
            <a:ext cx="579116" cy="42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07" idx="0"/>
            <a:endCxn id="30" idx="1"/>
          </p:cNvCxnSpPr>
          <p:nvPr/>
        </p:nvCxnSpPr>
        <p:spPr>
          <a:xfrm>
            <a:off x="2802341" y="3455686"/>
            <a:ext cx="579115" cy="797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07" idx="0"/>
            <a:endCxn id="28" idx="1"/>
          </p:cNvCxnSpPr>
          <p:nvPr/>
        </p:nvCxnSpPr>
        <p:spPr>
          <a:xfrm flipV="1">
            <a:off x="2802341" y="3141748"/>
            <a:ext cx="579115" cy="313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sp>
        <p:nvSpPr>
          <p:cNvPr id="128" name="Isosceles Triangle 127">
            <a:extLst>
              <a:ext uri="{FF2B5EF4-FFF2-40B4-BE49-F238E27FC236}">
                <a16:creationId xmlns:a16="http://schemas.microsoft.com/office/drawing/2014/main" id="{8A10EFA6-FE0A-4982-91F7-C1BADF74B719}"/>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25582739-70D4-4E29-9874-8A04DBABDC00}"/>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Isosceles Triangle 129">
            <a:extLst>
              <a:ext uri="{FF2B5EF4-FFF2-40B4-BE49-F238E27FC236}">
                <a16:creationId xmlns:a16="http://schemas.microsoft.com/office/drawing/2014/main" id="{28D9E9EE-9529-4AE3-ABE7-3AD775CD9EF7}"/>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Isosceles Triangle 130">
            <a:extLst>
              <a:ext uri="{FF2B5EF4-FFF2-40B4-BE49-F238E27FC236}">
                <a16:creationId xmlns:a16="http://schemas.microsoft.com/office/drawing/2014/main" id="{4B539B43-EEAC-4B62-A425-BAC9F33C79A8}"/>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Isosceles Triangle 131">
            <a:extLst>
              <a:ext uri="{FF2B5EF4-FFF2-40B4-BE49-F238E27FC236}">
                <a16:creationId xmlns:a16="http://schemas.microsoft.com/office/drawing/2014/main" id="{137A90B4-FB4E-4F0B-971A-9BA911CB3773}"/>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22B28CC6-3D8F-4031-A6FE-4DBEB7B9E784}"/>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Isosceles Triangle 133">
            <a:extLst>
              <a:ext uri="{FF2B5EF4-FFF2-40B4-BE49-F238E27FC236}">
                <a16:creationId xmlns:a16="http://schemas.microsoft.com/office/drawing/2014/main" id="{B551C819-5980-4B9C-ADB8-2C5E0DFFC14A}"/>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5" name="Isosceles Triangle 134">
            <a:extLst>
              <a:ext uri="{FF2B5EF4-FFF2-40B4-BE49-F238E27FC236}">
                <a16:creationId xmlns:a16="http://schemas.microsoft.com/office/drawing/2014/main" id="{618259C7-B7BE-4BC9-9619-E18C1F01C55D}"/>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70AA006-F6D8-41D7-ADFD-E7CDD35625ED}"/>
              </a:ext>
            </a:extLst>
          </p:cNvPr>
          <p:cNvSpPr/>
          <p:nvPr/>
        </p:nvSpPr>
        <p:spPr>
          <a:xfrm>
            <a:off x="7616147" y="265220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81" name="Connector: Elbow 80">
            <a:extLst>
              <a:ext uri="{FF2B5EF4-FFF2-40B4-BE49-F238E27FC236}">
                <a16:creationId xmlns:a16="http://schemas.microsoft.com/office/drawing/2014/main" id="{6DE3156D-AC31-4B76-8021-2C79630FC2C6}"/>
              </a:ext>
            </a:extLst>
          </p:cNvPr>
          <p:cNvCxnSpPr>
            <a:cxnSpLocks/>
            <a:endCxn id="74" idx="2"/>
          </p:cNvCxnSpPr>
          <p:nvPr/>
        </p:nvCxnSpPr>
        <p:spPr>
          <a:xfrm flipV="1">
            <a:off x="912084" y="4379242"/>
            <a:ext cx="986544" cy="24247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F723F8A6-CF3C-4361-99D0-F12F4DF9BCB2}"/>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cxnSp>
        <p:nvCxnSpPr>
          <p:cNvPr id="97" name="Straight Arrow Connector 96">
            <a:extLst>
              <a:ext uri="{FF2B5EF4-FFF2-40B4-BE49-F238E27FC236}">
                <a16:creationId xmlns:a16="http://schemas.microsoft.com/office/drawing/2014/main" id="{98A8DAE9-E5DB-4BE5-BC2F-C67156FF9257}"/>
              </a:ext>
            </a:extLst>
          </p:cNvPr>
          <p:cNvCxnSpPr>
            <a:cxnSpLocks/>
            <a:stCxn id="62" idx="3"/>
            <a:endCxn id="11" idx="0"/>
          </p:cNvCxnSpPr>
          <p:nvPr/>
        </p:nvCxnSpPr>
        <p:spPr>
          <a:xfrm flipV="1">
            <a:off x="7912239" y="2774566"/>
            <a:ext cx="255705" cy="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4" name="Rectangle 153">
            <a:extLst>
              <a:ext uri="{FF2B5EF4-FFF2-40B4-BE49-F238E27FC236}">
                <a16:creationId xmlns:a16="http://schemas.microsoft.com/office/drawing/2014/main" id="{2CB470A8-A695-437D-A989-9E6D077ACD5B}"/>
              </a:ext>
            </a:extLst>
          </p:cNvPr>
          <p:cNvSpPr/>
          <p:nvPr/>
        </p:nvSpPr>
        <p:spPr>
          <a:xfrm>
            <a:off x="380311" y="1222763"/>
            <a:ext cx="8649569" cy="355160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FE8A4CB4-17D1-423B-9E58-BCD5A82CCC9F}"/>
              </a:ext>
            </a:extLst>
          </p:cNvPr>
          <p:cNvCxnSpPr>
            <a:cxnSpLocks/>
          </p:cNvCxnSpPr>
          <p:nvPr/>
        </p:nvCxnSpPr>
        <p:spPr>
          <a:xfrm flipH="1" flipV="1">
            <a:off x="2097149" y="2680003"/>
            <a:ext cx="580908" cy="4764"/>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FF49765D-1B38-4349-8152-632A5F208C71}"/>
              </a:ext>
            </a:extLst>
          </p:cNvPr>
          <p:cNvCxnSpPr>
            <a:cxnSpLocks/>
          </p:cNvCxnSpPr>
          <p:nvPr/>
        </p:nvCxnSpPr>
        <p:spPr>
          <a:xfrm flipH="1">
            <a:off x="2094478" y="3044335"/>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64FAE6EC-BB75-4980-B1BF-3375CC4FFD69}"/>
              </a:ext>
            </a:extLst>
          </p:cNvPr>
          <p:cNvCxnSpPr>
            <a:cxnSpLocks/>
          </p:cNvCxnSpPr>
          <p:nvPr/>
        </p:nvCxnSpPr>
        <p:spPr>
          <a:xfrm flipH="1">
            <a:off x="2094478" y="3370598"/>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10CF6D91-11C5-4F00-8DE5-28960B4F7F6F}"/>
              </a:ext>
            </a:extLst>
          </p:cNvPr>
          <p:cNvCxnSpPr>
            <a:cxnSpLocks/>
          </p:cNvCxnSpPr>
          <p:nvPr/>
        </p:nvCxnSpPr>
        <p:spPr>
          <a:xfrm flipH="1">
            <a:off x="2101594" y="3796016"/>
            <a:ext cx="576462" cy="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6CCA9241-8EEE-44D3-9467-9F35397875EF}"/>
              </a:ext>
            </a:extLst>
          </p:cNvPr>
          <p:cNvCxnSpPr>
            <a:cxnSpLocks/>
          </p:cNvCxnSpPr>
          <p:nvPr/>
        </p:nvCxnSpPr>
        <p:spPr>
          <a:xfrm flipH="1">
            <a:off x="2094478" y="4157966"/>
            <a:ext cx="583578" cy="0"/>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99C249E-0534-48D6-9B4D-B646A7707CF1}"/>
              </a:ext>
            </a:extLst>
          </p:cNvPr>
          <p:cNvSpPr/>
          <p:nvPr/>
        </p:nvSpPr>
        <p:spPr>
          <a:xfrm>
            <a:off x="2186994" y="2528412"/>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69194C16-BEFB-4ECA-AF43-0C4117795E0A}"/>
              </a:ext>
            </a:extLst>
          </p:cNvPr>
          <p:cNvSpPr/>
          <p:nvPr/>
        </p:nvSpPr>
        <p:spPr>
          <a:xfrm>
            <a:off x="1753158" y="2603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4A6E47-B014-4D11-968E-CE01435EC772}"/>
              </a:ext>
            </a:extLst>
          </p:cNvPr>
          <p:cNvSpPr/>
          <p:nvPr/>
        </p:nvSpPr>
        <p:spPr>
          <a:xfrm>
            <a:off x="1751988" y="403867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0866692-7D05-4E83-B335-F081765F432E}"/>
              </a:ext>
            </a:extLst>
          </p:cNvPr>
          <p:cNvSpPr/>
          <p:nvPr/>
        </p:nvSpPr>
        <p:spPr>
          <a:xfrm>
            <a:off x="1753158" y="366521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0A141F6-9E6A-4DC7-9A25-E9006862A588}"/>
              </a:ext>
            </a:extLst>
          </p:cNvPr>
          <p:cNvSpPr/>
          <p:nvPr/>
        </p:nvSpPr>
        <p:spPr>
          <a:xfrm>
            <a:off x="1753158" y="3295098"/>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AABE377-9724-4C8E-8A22-A23BDF0A42C5}"/>
              </a:ext>
            </a:extLst>
          </p:cNvPr>
          <p:cNvSpPr/>
          <p:nvPr/>
        </p:nvSpPr>
        <p:spPr>
          <a:xfrm>
            <a:off x="1753158" y="293429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7468CFE3-D052-4025-AE88-8BDCB86E6264}"/>
              </a:ext>
            </a:extLst>
          </p:cNvPr>
          <p:cNvSpPr/>
          <p:nvPr/>
        </p:nvSpPr>
        <p:spPr>
          <a:xfrm>
            <a:off x="2250449" y="2553729"/>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F12A45F-8AEA-4150-811C-05FF8CB63903}"/>
              </a:ext>
            </a:extLst>
          </p:cNvPr>
          <p:cNvSpPr/>
          <p:nvPr/>
        </p:nvSpPr>
        <p:spPr>
          <a:xfrm>
            <a:off x="2250448" y="292602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A1612A5-1B93-466E-B58C-0296B8AC0543}"/>
              </a:ext>
            </a:extLst>
          </p:cNvPr>
          <p:cNvSpPr/>
          <p:nvPr/>
        </p:nvSpPr>
        <p:spPr>
          <a:xfrm>
            <a:off x="2250449" y="3296141"/>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D1B59E92-81EC-4AE3-B041-6201EB70315B}"/>
              </a:ext>
            </a:extLst>
          </p:cNvPr>
          <p:cNvSpPr/>
          <p:nvPr/>
        </p:nvSpPr>
        <p:spPr>
          <a:xfrm rot="10800000">
            <a:off x="2250449" y="366407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FC50A15-3548-4115-BB35-E1BCFAFF93E0}"/>
              </a:ext>
            </a:extLst>
          </p:cNvPr>
          <p:cNvSpPr/>
          <p:nvPr/>
        </p:nvSpPr>
        <p:spPr>
          <a:xfrm>
            <a:off x="2250449" y="4034188"/>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EE9379C5-D73F-4624-8EEF-51E2A6754B1A}"/>
              </a:ext>
            </a:extLst>
          </p:cNvPr>
          <p:cNvSpPr/>
          <p:nvPr/>
        </p:nvSpPr>
        <p:spPr>
          <a:xfrm>
            <a:off x="1700107" y="2528667"/>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EF5D1F80-A1DA-4E1C-9BAC-ADDF248C5DD8}"/>
              </a:ext>
            </a:extLst>
          </p:cNvPr>
          <p:cNvSpPr/>
          <p:nvPr/>
        </p:nvSpPr>
        <p:spPr>
          <a:xfrm rot="5400000">
            <a:off x="2622365" y="2711446"/>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3" name="Trapezoid 102">
            <a:extLst>
              <a:ext uri="{FF2B5EF4-FFF2-40B4-BE49-F238E27FC236}">
                <a16:creationId xmlns:a16="http://schemas.microsoft.com/office/drawing/2014/main" id="{03F7C136-C0BE-43F1-90B0-02D6CAAC8295}"/>
              </a:ext>
            </a:extLst>
          </p:cNvPr>
          <p:cNvSpPr/>
          <p:nvPr/>
        </p:nvSpPr>
        <p:spPr>
          <a:xfrm rot="5400000">
            <a:off x="2618815" y="3080217"/>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7" name="Trapezoid 106">
            <a:extLst>
              <a:ext uri="{FF2B5EF4-FFF2-40B4-BE49-F238E27FC236}">
                <a16:creationId xmlns:a16="http://schemas.microsoft.com/office/drawing/2014/main" id="{A2382C81-0F73-4935-94A4-DFC7EA601C73}"/>
              </a:ext>
            </a:extLst>
          </p:cNvPr>
          <p:cNvSpPr/>
          <p:nvPr/>
        </p:nvSpPr>
        <p:spPr>
          <a:xfrm rot="5400000">
            <a:off x="2618814" y="3393543"/>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8" name="Trapezoid 107">
            <a:extLst>
              <a:ext uri="{FF2B5EF4-FFF2-40B4-BE49-F238E27FC236}">
                <a16:creationId xmlns:a16="http://schemas.microsoft.com/office/drawing/2014/main" id="{50EBA17F-87FE-4378-8A6D-333A2CCBFF9F}"/>
              </a:ext>
            </a:extLst>
          </p:cNvPr>
          <p:cNvSpPr/>
          <p:nvPr/>
        </p:nvSpPr>
        <p:spPr>
          <a:xfrm rot="5400000">
            <a:off x="2625318" y="3823180"/>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9" name="Trapezoid 108">
            <a:extLst>
              <a:ext uri="{FF2B5EF4-FFF2-40B4-BE49-F238E27FC236}">
                <a16:creationId xmlns:a16="http://schemas.microsoft.com/office/drawing/2014/main" id="{CB7D0C60-82CF-4127-B105-8223471864EF}"/>
              </a:ext>
            </a:extLst>
          </p:cNvPr>
          <p:cNvSpPr/>
          <p:nvPr/>
        </p:nvSpPr>
        <p:spPr>
          <a:xfrm rot="5400000">
            <a:off x="2625318" y="419571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0F5DBEF6-1F8F-4B97-BC42-C9C9C3B0E327}"/>
              </a:ext>
            </a:extLst>
          </p:cNvPr>
          <p:cNvCxnSpPr>
            <a:cxnSpLocks/>
          </p:cNvCxnSpPr>
          <p:nvPr/>
        </p:nvCxnSpPr>
        <p:spPr>
          <a:xfrm flipH="1">
            <a:off x="2580422" y="2864644"/>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79AC52C8-4251-4BA4-BD0F-5E87E4B16BB5}"/>
              </a:ext>
            </a:extLst>
          </p:cNvPr>
          <p:cNvCxnSpPr>
            <a:cxnSpLocks/>
          </p:cNvCxnSpPr>
          <p:nvPr/>
        </p:nvCxnSpPr>
        <p:spPr>
          <a:xfrm flipH="1">
            <a:off x="2580422" y="322421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4826F6AE-AB8A-4AA5-81DA-CCA42F03BE30}"/>
              </a:ext>
            </a:extLst>
          </p:cNvPr>
          <p:cNvCxnSpPr>
            <a:cxnSpLocks/>
          </p:cNvCxnSpPr>
          <p:nvPr/>
        </p:nvCxnSpPr>
        <p:spPr>
          <a:xfrm flipH="1">
            <a:off x="2580422" y="3550476"/>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EE47C853-9760-4BB7-BA69-3F02B1B3E3C7}"/>
              </a:ext>
            </a:extLst>
          </p:cNvPr>
          <p:cNvCxnSpPr>
            <a:cxnSpLocks/>
          </p:cNvCxnSpPr>
          <p:nvPr/>
        </p:nvCxnSpPr>
        <p:spPr>
          <a:xfrm flipH="1">
            <a:off x="2580422" y="3975894"/>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21D2A451-CCE5-4082-B733-AE8827D1D272}"/>
              </a:ext>
            </a:extLst>
          </p:cNvPr>
          <p:cNvCxnSpPr>
            <a:cxnSpLocks/>
          </p:cNvCxnSpPr>
          <p:nvPr/>
        </p:nvCxnSpPr>
        <p:spPr>
          <a:xfrm flipH="1">
            <a:off x="2580422" y="4337844"/>
            <a:ext cx="97633" cy="0"/>
          </a:xfrm>
          <a:prstGeom prst="line">
            <a:avLst/>
          </a:prstGeom>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333555" y="1879232"/>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602461" y="1323203"/>
            <a:ext cx="0"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386696" y="191119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161C42D2-EE1B-4AEA-A77E-704F09E664D9}"/>
              </a:ext>
            </a:extLst>
          </p:cNvPr>
          <p:cNvSpPr/>
          <p:nvPr/>
        </p:nvSpPr>
        <p:spPr>
          <a:xfrm rot="10800000">
            <a:off x="6391050" y="228131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1B4EDD15-9A01-4F3D-A96A-15A530122FC4}"/>
              </a:ext>
            </a:extLst>
          </p:cNvPr>
          <p:cNvSpPr/>
          <p:nvPr/>
        </p:nvSpPr>
        <p:spPr>
          <a:xfrm>
            <a:off x="6395404" y="265142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a:endCxn id="105" idx="5"/>
          </p:cNvCxnSpPr>
          <p:nvPr/>
        </p:nvCxnSpPr>
        <p:spPr>
          <a:xfrm>
            <a:off x="6460719" y="2037472"/>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1" name="Straight Arrow Connector 110">
            <a:extLst>
              <a:ext uri="{FF2B5EF4-FFF2-40B4-BE49-F238E27FC236}">
                <a16:creationId xmlns:a16="http://schemas.microsoft.com/office/drawing/2014/main" id="{F2F3E898-68B4-4A78-9EE8-A0C4E485AE0D}"/>
              </a:ext>
            </a:extLst>
          </p:cNvPr>
          <p:cNvCxnSpPr>
            <a:cxnSpLocks/>
            <a:stCxn id="105" idx="1"/>
            <a:endCxn id="106" idx="5"/>
          </p:cNvCxnSpPr>
          <p:nvPr/>
        </p:nvCxnSpPr>
        <p:spPr>
          <a:xfrm>
            <a:off x="6613119" y="2407587"/>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20" name="Rectangle 119">
            <a:extLst>
              <a:ext uri="{FF2B5EF4-FFF2-40B4-BE49-F238E27FC236}">
                <a16:creationId xmlns:a16="http://schemas.microsoft.com/office/drawing/2014/main" id="{34C522BC-C2B0-4B3A-AC46-A2A7A6AD5082}"/>
              </a:ext>
            </a:extLst>
          </p:cNvPr>
          <p:cNvSpPr/>
          <p:nvPr/>
        </p:nvSpPr>
        <p:spPr>
          <a:xfrm>
            <a:off x="6379894" y="3011196"/>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36A19A9-4E7E-4C5B-A16F-52C23529DAB3}"/>
              </a:ext>
            </a:extLst>
          </p:cNvPr>
          <p:cNvSpPr/>
          <p:nvPr/>
        </p:nvSpPr>
        <p:spPr>
          <a:xfrm>
            <a:off x="6379894" y="339690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E7F4EA39-F131-406D-B29F-41884359EB33}"/>
              </a:ext>
            </a:extLst>
          </p:cNvPr>
          <p:cNvCxnSpPr>
            <a:cxnSpLocks/>
            <a:stCxn id="156" idx="0"/>
          </p:cNvCxnSpPr>
          <p:nvPr/>
        </p:nvCxnSpPr>
        <p:spPr>
          <a:xfrm>
            <a:off x="7454745" y="2798428"/>
            <a:ext cx="161402" cy="1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0D951FF4-22C6-4E86-B91A-D70B965E817F}"/>
              </a:ext>
            </a:extLst>
          </p:cNvPr>
          <p:cNvCxnSpPr>
            <a:cxnSpLocks/>
          </p:cNvCxnSpPr>
          <p:nvPr/>
        </p:nvCxnSpPr>
        <p:spPr>
          <a:xfrm flipH="1">
            <a:off x="6740378" y="2698536"/>
            <a:ext cx="583578" cy="0"/>
          </a:xfrm>
          <a:prstGeom prst="line">
            <a:avLst/>
          </a:prstGeom>
        </p:spPr>
        <p:style>
          <a:lnRef idx="1">
            <a:schemeClr val="dk1"/>
          </a:lnRef>
          <a:fillRef idx="0">
            <a:schemeClr val="dk1"/>
          </a:fillRef>
          <a:effectRef idx="0">
            <a:schemeClr val="dk1"/>
          </a:effectRef>
          <a:fontRef idx="minor">
            <a:schemeClr val="tx1"/>
          </a:fontRef>
        </p:style>
      </p:cxnSp>
      <p:sp>
        <p:nvSpPr>
          <p:cNvPr id="156" name="Trapezoid 155">
            <a:extLst>
              <a:ext uri="{FF2B5EF4-FFF2-40B4-BE49-F238E27FC236}">
                <a16:creationId xmlns:a16="http://schemas.microsoft.com/office/drawing/2014/main" id="{3C3D45B7-3258-418B-BB16-27518D0794A5}"/>
              </a:ext>
            </a:extLst>
          </p:cNvPr>
          <p:cNvSpPr/>
          <p:nvPr/>
        </p:nvSpPr>
        <p:spPr>
          <a:xfrm rot="5400000">
            <a:off x="7271218" y="273628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 name="Rectangle 74">
            <a:extLst>
              <a:ext uri="{FF2B5EF4-FFF2-40B4-BE49-F238E27FC236}">
                <a16:creationId xmlns:a16="http://schemas.microsoft.com/office/drawing/2014/main" id="{423B9FD6-CD38-4499-A1D5-821E43F53AC4}"/>
              </a:ext>
            </a:extLst>
          </p:cNvPr>
          <p:cNvSpPr/>
          <p:nvPr/>
        </p:nvSpPr>
        <p:spPr>
          <a:xfrm>
            <a:off x="6863390" y="1864908"/>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0F5C60A8-9D27-45F2-813D-F39543FC11DA}"/>
              </a:ext>
            </a:extLst>
          </p:cNvPr>
          <p:cNvSpPr/>
          <p:nvPr/>
        </p:nvSpPr>
        <p:spPr>
          <a:xfrm>
            <a:off x="6914493" y="2633274"/>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B289839-74DF-4FE3-BED2-95D256FC8562}"/>
              </a:ext>
            </a:extLst>
          </p:cNvPr>
          <p:cNvSpPr/>
          <p:nvPr/>
        </p:nvSpPr>
        <p:spPr>
          <a:xfrm>
            <a:off x="6914492" y="3005573"/>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0919FEB-2AF4-4E68-8E1A-F0C1B23B51D3}"/>
              </a:ext>
            </a:extLst>
          </p:cNvPr>
          <p:cNvSpPr/>
          <p:nvPr/>
        </p:nvSpPr>
        <p:spPr>
          <a:xfrm>
            <a:off x="6914493" y="3375686"/>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94B2C79-DE68-46FF-ADD0-AFD16E4635DF}"/>
              </a:ext>
            </a:extLst>
          </p:cNvPr>
          <p:cNvSpPr/>
          <p:nvPr/>
        </p:nvSpPr>
        <p:spPr>
          <a:xfrm>
            <a:off x="6912665" y="1898588"/>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5585BE8-FF4D-4CE9-B962-78ED07D57AB1}"/>
              </a:ext>
            </a:extLst>
          </p:cNvPr>
          <p:cNvSpPr/>
          <p:nvPr/>
        </p:nvSpPr>
        <p:spPr>
          <a:xfrm>
            <a:off x="6912665" y="228429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DA322016-30FE-4C33-896F-18E56F625E2E}"/>
              </a:ext>
            </a:extLst>
          </p:cNvPr>
          <p:cNvCxnSpPr>
            <a:cxnSpLocks/>
          </p:cNvCxnSpPr>
          <p:nvPr/>
        </p:nvCxnSpPr>
        <p:spPr>
          <a:xfrm flipH="1">
            <a:off x="7226322" y="2878414"/>
            <a:ext cx="97633" cy="0"/>
          </a:xfrm>
          <a:prstGeom prst="line">
            <a:avLst/>
          </a:prstGeom>
        </p:spPr>
        <p:style>
          <a:lnRef idx="1">
            <a:schemeClr val="dk1"/>
          </a:lnRef>
          <a:fillRef idx="0">
            <a:schemeClr val="dk1"/>
          </a:fillRef>
          <a:effectRef idx="0">
            <a:schemeClr val="dk1"/>
          </a:effectRef>
          <a:fontRef idx="minor">
            <a:schemeClr val="tx1"/>
          </a:fontRef>
        </p:style>
      </p:cxnSp>
      <p:sp>
        <p:nvSpPr>
          <p:cNvPr id="11" name="Trapezoid 10">
            <a:extLst>
              <a:ext uri="{FF2B5EF4-FFF2-40B4-BE49-F238E27FC236}">
                <a16:creationId xmlns:a16="http://schemas.microsoft.com/office/drawing/2014/main" id="{4B5B6A0B-7D5A-45BD-8004-95AE95C252BE}"/>
              </a:ext>
            </a:extLst>
          </p:cNvPr>
          <p:cNvSpPr/>
          <p:nvPr/>
        </p:nvSpPr>
        <p:spPr>
          <a:xfrm rot="16200000">
            <a:off x="8080894" y="2634668"/>
            <a:ext cx="453896" cy="279796"/>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99" name="Straight Arrow Connector 98">
            <a:extLst>
              <a:ext uri="{FF2B5EF4-FFF2-40B4-BE49-F238E27FC236}">
                <a16:creationId xmlns:a16="http://schemas.microsoft.com/office/drawing/2014/main" id="{7A01CC5D-B6E4-4126-8EEF-B6AA9D144EE4}"/>
              </a:ext>
            </a:extLst>
          </p:cNvPr>
          <p:cNvCxnSpPr>
            <a:cxnSpLocks/>
          </p:cNvCxnSpPr>
          <p:nvPr/>
        </p:nvCxnSpPr>
        <p:spPr>
          <a:xfrm>
            <a:off x="8447740" y="2680003"/>
            <a:ext cx="4917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Connector: Elbow 97">
            <a:extLst>
              <a:ext uri="{FF2B5EF4-FFF2-40B4-BE49-F238E27FC236}">
                <a16:creationId xmlns:a16="http://schemas.microsoft.com/office/drawing/2014/main" id="{0538B052-DB98-4681-A52A-0F96E1D571FC}"/>
              </a:ext>
            </a:extLst>
          </p:cNvPr>
          <p:cNvCxnSpPr>
            <a:cxnSpLocks/>
            <a:stCxn id="11" idx="2"/>
            <a:endCxn id="16" idx="2"/>
          </p:cNvCxnSpPr>
          <p:nvPr/>
        </p:nvCxnSpPr>
        <p:spPr>
          <a:xfrm flipH="1">
            <a:off x="2385515" y="2774566"/>
            <a:ext cx="6062225" cy="1604421"/>
          </a:xfrm>
          <a:prstGeom prst="bentConnector4">
            <a:avLst>
              <a:gd name="adj1" fmla="val -5207"/>
              <a:gd name="adj2" fmla="val 114248"/>
            </a:avLst>
          </a:prstGeom>
          <a:ln>
            <a:tailEnd type="triangle"/>
          </a:ln>
        </p:spPr>
        <p:style>
          <a:lnRef idx="1">
            <a:schemeClr val="dk1"/>
          </a:lnRef>
          <a:fillRef idx="0">
            <a:schemeClr val="dk1"/>
          </a:fillRef>
          <a:effectRef idx="0">
            <a:schemeClr val="dk1"/>
          </a:effectRef>
          <a:fontRef idx="minor">
            <a:schemeClr val="tx1"/>
          </a:fontRef>
        </p:style>
      </p:cxnSp>
      <p:sp>
        <p:nvSpPr>
          <p:cNvPr id="162" name="Speech Bubble: Rectangle 161">
            <a:extLst>
              <a:ext uri="{FF2B5EF4-FFF2-40B4-BE49-F238E27FC236}">
                <a16:creationId xmlns:a16="http://schemas.microsoft.com/office/drawing/2014/main" id="{78A6CFC2-2BC4-43ED-8664-504E3F9A16ED}"/>
              </a:ext>
            </a:extLst>
          </p:cNvPr>
          <p:cNvSpPr/>
          <p:nvPr/>
        </p:nvSpPr>
        <p:spPr>
          <a:xfrm>
            <a:off x="1529422" y="1154796"/>
            <a:ext cx="2170566" cy="1142136"/>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Enlarge sliding-window buffers to fit </a:t>
            </a:r>
            <a:r>
              <a:rPr lang="en-US" i="1" dirty="0"/>
              <a:t>S</a:t>
            </a:r>
            <a:r>
              <a:rPr lang="en-US" dirty="0"/>
              <a:t> windows</a:t>
            </a:r>
          </a:p>
        </p:txBody>
      </p:sp>
      <p:sp>
        <p:nvSpPr>
          <p:cNvPr id="163" name="Speech Bubble: Rectangle 162">
            <a:extLst>
              <a:ext uri="{FF2B5EF4-FFF2-40B4-BE49-F238E27FC236}">
                <a16:creationId xmlns:a16="http://schemas.microsoft.com/office/drawing/2014/main" id="{433CBAB2-A233-4593-90B6-529903D8875F}"/>
              </a:ext>
            </a:extLst>
          </p:cNvPr>
          <p:cNvSpPr/>
          <p:nvPr/>
        </p:nvSpPr>
        <p:spPr>
          <a:xfrm>
            <a:off x="3599171" y="2575609"/>
            <a:ext cx="2170566" cy="1142136"/>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Tag all data in pipeline with a sweep index </a:t>
            </a:r>
            <a:r>
              <a:rPr lang="en-US" i="1" dirty="0" err="1"/>
              <a:t>i</a:t>
            </a:r>
            <a:r>
              <a:rPr lang="en-US" dirty="0"/>
              <a:t> </a:t>
            </a:r>
          </a:p>
        </p:txBody>
      </p:sp>
      <p:sp>
        <p:nvSpPr>
          <p:cNvPr id="164" name="Speech Bubble: Rectangle 163">
            <a:extLst>
              <a:ext uri="{FF2B5EF4-FFF2-40B4-BE49-F238E27FC236}">
                <a16:creationId xmlns:a16="http://schemas.microsoft.com/office/drawing/2014/main" id="{440C1ABB-FC9E-4797-8F92-730D3F78A1D3}"/>
              </a:ext>
            </a:extLst>
          </p:cNvPr>
          <p:cNvSpPr/>
          <p:nvPr/>
        </p:nvSpPr>
        <p:spPr>
          <a:xfrm>
            <a:off x="6514447" y="1141444"/>
            <a:ext cx="2170566" cy="1142136"/>
          </a:xfrm>
          <a:prstGeom prst="wedgeRectCallout">
            <a:avLst>
              <a:gd name="adj1" fmla="val 29486"/>
              <a:gd name="adj2" fmla="val 702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 if </a:t>
            </a:r>
            <a:r>
              <a:rPr lang="en-US" i="1" dirty="0" err="1"/>
              <a:t>i</a:t>
            </a:r>
            <a:r>
              <a:rPr lang="en-US" dirty="0"/>
              <a:t>=S-1, otherwise increment </a:t>
            </a:r>
            <a:r>
              <a:rPr lang="en-US" i="1" dirty="0" err="1"/>
              <a:t>i</a:t>
            </a:r>
            <a:r>
              <a:rPr lang="en-US" dirty="0"/>
              <a:t> and feedback to input </a:t>
            </a:r>
          </a:p>
        </p:txBody>
      </p:sp>
    </p:spTree>
    <p:extLst>
      <p:ext uri="{BB962C8B-B14F-4D97-AF65-F5344CB8AC3E}">
        <p14:creationId xmlns:p14="http://schemas.microsoft.com/office/powerpoint/2010/main" val="420981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a:extLst>
              <a:ext uri="{FF2B5EF4-FFF2-40B4-BE49-F238E27FC236}">
                <a16:creationId xmlns:a16="http://schemas.microsoft.com/office/drawing/2014/main" id="{CF107949-3D41-4F7E-B690-4DE6312CB59A}"/>
              </a:ext>
            </a:extLst>
          </p:cNvPr>
          <p:cNvSpPr/>
          <p:nvPr/>
        </p:nvSpPr>
        <p:spPr>
          <a:xfrm>
            <a:off x="5501104" y="2763755"/>
            <a:ext cx="3132188" cy="14548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D61D458F-A960-42CC-A69C-0C2A8246A428}"/>
              </a:ext>
            </a:extLst>
          </p:cNvPr>
          <p:cNvSpPr/>
          <p:nvPr/>
        </p:nvSpPr>
        <p:spPr>
          <a:xfrm>
            <a:off x="2258959" y="2758919"/>
            <a:ext cx="3132188" cy="14548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73A571FB-D837-4B27-BECA-5AB30E7CE4B5}"/>
              </a:ext>
            </a:extLst>
          </p:cNvPr>
          <p:cNvSpPr>
            <a:spLocks noGrp="1"/>
          </p:cNvSpPr>
          <p:nvPr>
            <p:ph type="title"/>
          </p:nvPr>
        </p:nvSpPr>
        <p:spPr>
          <a:xfrm>
            <a:off x="669915" y="284416"/>
            <a:ext cx="8206752" cy="857250"/>
          </a:xfrm>
        </p:spPr>
        <p:txBody>
          <a:bodyPr/>
          <a:lstStyle/>
          <a:p>
            <a:r>
              <a:rPr lang="en-US" dirty="0"/>
              <a:t>Complete system</a:t>
            </a:r>
          </a:p>
        </p:txBody>
      </p:sp>
      <p:sp>
        <p:nvSpPr>
          <p:cNvPr id="4" name="Date Placeholder 3">
            <a:extLst>
              <a:ext uri="{FF2B5EF4-FFF2-40B4-BE49-F238E27FC236}">
                <a16:creationId xmlns:a16="http://schemas.microsoft.com/office/drawing/2014/main" id="{273EF9B0-B296-41B5-9628-7D6096A548C8}"/>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EFEB0263-48DF-4924-ACF0-47A183CFD774}"/>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32B6C449-FABD-4BCD-B8F7-7F7097C34ED9}"/>
              </a:ext>
            </a:extLst>
          </p:cNvPr>
          <p:cNvSpPr>
            <a:spLocks noGrp="1"/>
          </p:cNvSpPr>
          <p:nvPr>
            <p:ph type="sldNum" sz="quarter" idx="12"/>
          </p:nvPr>
        </p:nvSpPr>
        <p:spPr/>
        <p:txBody>
          <a:bodyPr/>
          <a:lstStyle/>
          <a:p>
            <a:pPr>
              <a:defRPr/>
            </a:pPr>
            <a:fld id="{74348275-A547-4EBD-91F4-3255124D9AB8}" type="slidenum">
              <a:rPr lang="fi-FI" altLang="fi-FI" smtClean="0"/>
              <a:pPr>
                <a:defRPr/>
              </a:pPr>
              <a:t>35</a:t>
            </a:fld>
            <a:endParaRPr lang="fi-FI" altLang="fi-FI"/>
          </a:p>
        </p:txBody>
      </p:sp>
      <p:grpSp>
        <p:nvGrpSpPr>
          <p:cNvPr id="85" name="Group 84">
            <a:extLst>
              <a:ext uri="{FF2B5EF4-FFF2-40B4-BE49-F238E27FC236}">
                <a16:creationId xmlns:a16="http://schemas.microsoft.com/office/drawing/2014/main" id="{EEDC31E0-9123-4D80-9C2E-F5D362A6BCD6}"/>
              </a:ext>
            </a:extLst>
          </p:cNvPr>
          <p:cNvGrpSpPr/>
          <p:nvPr/>
        </p:nvGrpSpPr>
        <p:grpSpPr>
          <a:xfrm>
            <a:off x="2373714" y="2848322"/>
            <a:ext cx="2831010" cy="1054904"/>
            <a:chOff x="1150213" y="1394297"/>
            <a:chExt cx="6747633" cy="2514334"/>
          </a:xfrm>
        </p:grpSpPr>
        <p:cxnSp>
          <p:nvCxnSpPr>
            <p:cNvPr id="9" name="Straight Arrow Connector 8">
              <a:extLst>
                <a:ext uri="{FF2B5EF4-FFF2-40B4-BE49-F238E27FC236}">
                  <a16:creationId xmlns:a16="http://schemas.microsoft.com/office/drawing/2014/main" id="{2B9EEA1A-26E2-42BD-8FCA-7B8DEF659F16}"/>
                </a:ext>
              </a:extLst>
            </p:cNvPr>
            <p:cNvCxnSpPr>
              <a:cxnSpLocks/>
              <a:stCxn id="51" idx="0"/>
              <a:endCxn id="61" idx="1"/>
            </p:cNvCxnSpPr>
            <p:nvPr/>
          </p:nvCxnSpPr>
          <p:spPr>
            <a:xfrm>
              <a:off x="2255998" y="2302978"/>
              <a:ext cx="3527663" cy="2914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58727A5-22F8-45F6-BA02-4AAD9706C95D}"/>
                </a:ext>
              </a:extLst>
            </p:cNvPr>
            <p:cNvSpPr/>
            <p:nvPr/>
          </p:nvSpPr>
          <p:spPr>
            <a:xfrm>
              <a:off x="2831563" y="217562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6701112-4A19-44DD-84C7-FA3686E7964A}"/>
                </a:ext>
              </a:extLst>
            </p:cNvPr>
            <p:cNvSpPr/>
            <p:nvPr/>
          </p:nvSpPr>
          <p:spPr>
            <a:xfrm>
              <a:off x="2831562" y="254486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9A7BB8-9A71-41E3-A009-09BC932EE710}"/>
                </a:ext>
              </a:extLst>
            </p:cNvPr>
            <p:cNvSpPr/>
            <p:nvPr/>
          </p:nvSpPr>
          <p:spPr>
            <a:xfrm>
              <a:off x="2831563" y="3286840"/>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DE74AB0-CC63-4E6D-8D50-3EF5007851DC}"/>
                </a:ext>
              </a:extLst>
            </p:cNvPr>
            <p:cNvSpPr/>
            <p:nvPr/>
          </p:nvSpPr>
          <p:spPr>
            <a:xfrm>
              <a:off x="2831562" y="365608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B729BB91-6279-477C-93F0-CB058975120A}"/>
                </a:ext>
              </a:extLst>
            </p:cNvPr>
            <p:cNvCxnSpPr>
              <a:cxnSpLocks/>
              <a:stCxn id="51" idx="0"/>
              <a:endCxn id="10" idx="1"/>
            </p:cNvCxnSpPr>
            <p:nvPr/>
          </p:nvCxnSpPr>
          <p:spPr>
            <a:xfrm flipV="1">
              <a:off x="2255998" y="2301895"/>
              <a:ext cx="575565" cy="1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1767D951-CB47-4492-82C5-A4D5D965DC07}"/>
                </a:ext>
              </a:extLst>
            </p:cNvPr>
            <p:cNvCxnSpPr>
              <a:cxnSpLocks/>
              <a:stCxn id="52" idx="0"/>
              <a:endCxn id="11" idx="1"/>
            </p:cNvCxnSpPr>
            <p:nvPr/>
          </p:nvCxnSpPr>
          <p:spPr>
            <a:xfrm flipV="1">
              <a:off x="2252448" y="2671137"/>
              <a:ext cx="579114" cy="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BC5E13E-419F-4A32-9689-950421BEAA17}"/>
                </a:ext>
              </a:extLst>
            </p:cNvPr>
            <p:cNvCxnSpPr>
              <a:cxnSpLocks/>
              <a:stCxn id="54" idx="0"/>
              <a:endCxn id="12" idx="1"/>
            </p:cNvCxnSpPr>
            <p:nvPr/>
          </p:nvCxnSpPr>
          <p:spPr>
            <a:xfrm flipV="1">
              <a:off x="2258951" y="3413114"/>
              <a:ext cx="572612" cy="1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CFDB263-A32E-4DC3-AFFE-964908ACB0B8}"/>
                </a:ext>
              </a:extLst>
            </p:cNvPr>
            <p:cNvCxnSpPr>
              <a:cxnSpLocks/>
              <a:stCxn id="55" idx="0"/>
              <a:endCxn id="13" idx="1"/>
            </p:cNvCxnSpPr>
            <p:nvPr/>
          </p:nvCxnSpPr>
          <p:spPr>
            <a:xfrm flipV="1">
              <a:off x="2258951" y="3782356"/>
              <a:ext cx="572611" cy="4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7DD571D-C250-4099-AF9D-E5343D35631F}"/>
                </a:ext>
              </a:extLst>
            </p:cNvPr>
            <p:cNvCxnSpPr>
              <a:cxnSpLocks/>
              <a:stCxn id="53" idx="0"/>
              <a:endCxn id="10" idx="1"/>
            </p:cNvCxnSpPr>
            <p:nvPr/>
          </p:nvCxnSpPr>
          <p:spPr>
            <a:xfrm flipV="1">
              <a:off x="2252447" y="2301895"/>
              <a:ext cx="579116" cy="683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C44A3B7-6A0B-43DA-B1D7-2745355739CB}"/>
                </a:ext>
              </a:extLst>
            </p:cNvPr>
            <p:cNvCxnSpPr>
              <a:cxnSpLocks/>
              <a:stCxn id="53" idx="0"/>
              <a:endCxn id="12" idx="1"/>
            </p:cNvCxnSpPr>
            <p:nvPr/>
          </p:nvCxnSpPr>
          <p:spPr>
            <a:xfrm>
              <a:off x="2252447" y="2985075"/>
              <a:ext cx="579116" cy="42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3BE2C68-1757-4731-8393-10BB4979CD41}"/>
                </a:ext>
              </a:extLst>
            </p:cNvPr>
            <p:cNvCxnSpPr>
              <a:cxnSpLocks/>
              <a:stCxn id="53" idx="0"/>
              <a:endCxn id="13" idx="1"/>
            </p:cNvCxnSpPr>
            <p:nvPr/>
          </p:nvCxnSpPr>
          <p:spPr>
            <a:xfrm>
              <a:off x="2252447" y="2985075"/>
              <a:ext cx="579115" cy="797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036C182-9903-41D4-A951-AAB3BEA32188}"/>
                </a:ext>
              </a:extLst>
            </p:cNvPr>
            <p:cNvCxnSpPr>
              <a:cxnSpLocks/>
              <a:stCxn id="53" idx="0"/>
              <a:endCxn id="11" idx="1"/>
            </p:cNvCxnSpPr>
            <p:nvPr/>
          </p:nvCxnSpPr>
          <p:spPr>
            <a:xfrm flipV="1">
              <a:off x="2252447" y="2671137"/>
              <a:ext cx="579115" cy="313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656AFC0A-FBBE-4B37-8E9C-752D3A58E507}"/>
                </a:ext>
              </a:extLst>
            </p:cNvPr>
            <p:cNvSpPr/>
            <p:nvPr/>
          </p:nvSpPr>
          <p:spPr>
            <a:xfrm>
              <a:off x="4063872" y="2344400"/>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23" name="Straight Arrow Connector 22">
              <a:extLst>
                <a:ext uri="{FF2B5EF4-FFF2-40B4-BE49-F238E27FC236}">
                  <a16:creationId xmlns:a16="http://schemas.microsoft.com/office/drawing/2014/main" id="{8E4FA660-C701-4041-879D-7E68DA6FB39C}"/>
                </a:ext>
              </a:extLst>
            </p:cNvPr>
            <p:cNvCxnSpPr>
              <a:cxnSpLocks/>
              <a:stCxn id="10" idx="3"/>
              <a:endCxn id="22" idx="1"/>
            </p:cNvCxnSpPr>
            <p:nvPr/>
          </p:nvCxnSpPr>
          <p:spPr>
            <a:xfrm>
              <a:off x="3558546" y="2301895"/>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5D55D31-E454-46FA-83DC-9820C2EB002E}"/>
                </a:ext>
              </a:extLst>
            </p:cNvPr>
            <p:cNvCxnSpPr>
              <a:cxnSpLocks/>
              <a:stCxn id="11" idx="3"/>
              <a:endCxn id="22" idx="1"/>
            </p:cNvCxnSpPr>
            <p:nvPr/>
          </p:nvCxnSpPr>
          <p:spPr>
            <a:xfrm flipV="1">
              <a:off x="3558545" y="2470674"/>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8BF1D916-EFF1-4A53-B0CD-383665469B93}"/>
                </a:ext>
              </a:extLst>
            </p:cNvPr>
            <p:cNvSpPr/>
            <p:nvPr/>
          </p:nvSpPr>
          <p:spPr>
            <a:xfrm>
              <a:off x="4063871" y="3446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26" name="Straight Arrow Connector 25">
              <a:extLst>
                <a:ext uri="{FF2B5EF4-FFF2-40B4-BE49-F238E27FC236}">
                  <a16:creationId xmlns:a16="http://schemas.microsoft.com/office/drawing/2014/main" id="{ED3F6BF3-D784-477F-A168-3CE0EEB11194}"/>
                </a:ext>
              </a:extLst>
            </p:cNvPr>
            <p:cNvCxnSpPr>
              <a:cxnSpLocks/>
              <a:stCxn id="12" idx="3"/>
              <a:endCxn id="25" idx="1"/>
            </p:cNvCxnSpPr>
            <p:nvPr/>
          </p:nvCxnSpPr>
          <p:spPr>
            <a:xfrm>
              <a:off x="3558546" y="3413114"/>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5775635-EDC7-4F50-A6FE-09A27BCB0AF9}"/>
                </a:ext>
              </a:extLst>
            </p:cNvPr>
            <p:cNvCxnSpPr>
              <a:cxnSpLocks/>
              <a:stCxn id="13" idx="3"/>
              <a:endCxn id="25" idx="1"/>
            </p:cNvCxnSpPr>
            <p:nvPr/>
          </p:nvCxnSpPr>
          <p:spPr>
            <a:xfrm flipV="1">
              <a:off x="3558545" y="3572285"/>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BE1D20A7-39AE-46CA-BD77-4132C0D1B9EE}"/>
                </a:ext>
              </a:extLst>
            </p:cNvPr>
            <p:cNvSpPr/>
            <p:nvPr/>
          </p:nvSpPr>
          <p:spPr>
            <a:xfrm>
              <a:off x="4861290" y="2949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29" name="Straight Arrow Connector 28">
              <a:extLst>
                <a:ext uri="{FF2B5EF4-FFF2-40B4-BE49-F238E27FC236}">
                  <a16:creationId xmlns:a16="http://schemas.microsoft.com/office/drawing/2014/main" id="{1C1517EF-1175-43A6-96C2-B4A17B919251}"/>
                </a:ext>
              </a:extLst>
            </p:cNvPr>
            <p:cNvCxnSpPr>
              <a:cxnSpLocks/>
              <a:stCxn id="22" idx="3"/>
              <a:endCxn id="28" idx="1"/>
            </p:cNvCxnSpPr>
            <p:nvPr/>
          </p:nvCxnSpPr>
          <p:spPr>
            <a:xfrm>
              <a:off x="4355966" y="2470674"/>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CEDCCBEE-C55E-4132-B081-EADC246CD9BB}"/>
                </a:ext>
              </a:extLst>
            </p:cNvPr>
            <p:cNvCxnSpPr>
              <a:cxnSpLocks/>
              <a:stCxn id="25" idx="3"/>
              <a:endCxn id="28" idx="1"/>
            </p:cNvCxnSpPr>
            <p:nvPr/>
          </p:nvCxnSpPr>
          <p:spPr>
            <a:xfrm flipV="1">
              <a:off x="4355965" y="3075896"/>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6890DA8-CB7E-4AF9-93B0-ED8A143DC2FF}"/>
                </a:ext>
              </a:extLst>
            </p:cNvPr>
            <p:cNvCxnSpPr>
              <a:cxnSpLocks/>
              <a:stCxn id="28" idx="3"/>
            </p:cNvCxnSpPr>
            <p:nvPr/>
          </p:nvCxnSpPr>
          <p:spPr>
            <a:xfrm>
              <a:off x="5153384" y="3075896"/>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1BCEADD1-BD19-409E-9E2F-CEC8270A92AA}"/>
                </a:ext>
              </a:extLst>
            </p:cNvPr>
            <p:cNvSpPr/>
            <p:nvPr/>
          </p:nvSpPr>
          <p:spPr>
            <a:xfrm>
              <a:off x="7066253" y="218159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CE876442-525A-4A0D-A097-B24E6779683D}"/>
                </a:ext>
              </a:extLst>
            </p:cNvPr>
            <p:cNvCxnSpPr>
              <a:cxnSpLocks/>
              <a:stCxn id="32" idx="3"/>
              <a:endCxn id="79" idx="0"/>
            </p:cNvCxnSpPr>
            <p:nvPr/>
          </p:nvCxnSpPr>
          <p:spPr>
            <a:xfrm flipV="1">
              <a:off x="7362345" y="2303955"/>
              <a:ext cx="255705" cy="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D7A336F-1CB6-46D9-917B-9E3F25680F18}"/>
                </a:ext>
              </a:extLst>
            </p:cNvPr>
            <p:cNvCxnSpPr>
              <a:cxnSpLocks/>
            </p:cNvCxnSpPr>
            <p:nvPr/>
          </p:nvCxnSpPr>
          <p:spPr>
            <a:xfrm flipH="1" flipV="1">
              <a:off x="1547255" y="2209392"/>
              <a:ext cx="580908" cy="476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33057DC-A39F-44FE-A68E-15B7248F199D}"/>
                </a:ext>
              </a:extLst>
            </p:cNvPr>
            <p:cNvCxnSpPr>
              <a:cxnSpLocks/>
            </p:cNvCxnSpPr>
            <p:nvPr/>
          </p:nvCxnSpPr>
          <p:spPr>
            <a:xfrm flipH="1">
              <a:off x="1544584" y="2573724"/>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3132C53-9798-4040-AC01-D247D2D65777}"/>
                </a:ext>
              </a:extLst>
            </p:cNvPr>
            <p:cNvCxnSpPr>
              <a:cxnSpLocks/>
            </p:cNvCxnSpPr>
            <p:nvPr/>
          </p:nvCxnSpPr>
          <p:spPr>
            <a:xfrm flipH="1">
              <a:off x="1544584" y="2899987"/>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474FF9A-C352-4D43-9BA9-36F9528C5685}"/>
                </a:ext>
              </a:extLst>
            </p:cNvPr>
            <p:cNvCxnSpPr>
              <a:cxnSpLocks/>
            </p:cNvCxnSpPr>
            <p:nvPr/>
          </p:nvCxnSpPr>
          <p:spPr>
            <a:xfrm flipH="1">
              <a:off x="1551700" y="3325405"/>
              <a:ext cx="576462"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677D7F3-A4CA-4532-A875-C64BDDF4DC1C}"/>
                </a:ext>
              </a:extLst>
            </p:cNvPr>
            <p:cNvCxnSpPr>
              <a:cxnSpLocks/>
            </p:cNvCxnSpPr>
            <p:nvPr/>
          </p:nvCxnSpPr>
          <p:spPr>
            <a:xfrm flipH="1">
              <a:off x="1544584" y="3687355"/>
              <a:ext cx="583578" cy="0"/>
            </a:xfrm>
            <a:prstGeom prst="line">
              <a:avLst/>
            </a:prstGeom>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55F80633-86A2-4D3D-835D-4E56DC4F4CAF}"/>
                </a:ext>
              </a:extLst>
            </p:cNvPr>
            <p:cNvSpPr/>
            <p:nvPr/>
          </p:nvSpPr>
          <p:spPr>
            <a:xfrm>
              <a:off x="1637100" y="2057801"/>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96F978F1-8637-4111-A96D-C322237C3198}"/>
                </a:ext>
              </a:extLst>
            </p:cNvPr>
            <p:cNvSpPr/>
            <p:nvPr/>
          </p:nvSpPr>
          <p:spPr>
            <a:xfrm>
              <a:off x="1203264" y="213304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853680-8E4C-4AEA-AF20-12C90D570633}"/>
                </a:ext>
              </a:extLst>
            </p:cNvPr>
            <p:cNvSpPr/>
            <p:nvPr/>
          </p:nvSpPr>
          <p:spPr>
            <a:xfrm>
              <a:off x="1202094" y="356806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9A2942-5880-4497-B0CF-1D1190402D96}"/>
                </a:ext>
              </a:extLst>
            </p:cNvPr>
            <p:cNvSpPr/>
            <p:nvPr/>
          </p:nvSpPr>
          <p:spPr>
            <a:xfrm>
              <a:off x="1203264" y="319460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A3EB7A6-FDF0-49F6-81FB-70F3112AA277}"/>
                </a:ext>
              </a:extLst>
            </p:cNvPr>
            <p:cNvSpPr/>
            <p:nvPr/>
          </p:nvSpPr>
          <p:spPr>
            <a:xfrm>
              <a:off x="1203264" y="282448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CFD09C0-C676-42F8-AC49-516EF36623DA}"/>
                </a:ext>
              </a:extLst>
            </p:cNvPr>
            <p:cNvSpPr/>
            <p:nvPr/>
          </p:nvSpPr>
          <p:spPr>
            <a:xfrm>
              <a:off x="1203264" y="24636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B8D0DB37-7490-425E-8F1C-CE4073929F8D}"/>
                </a:ext>
              </a:extLst>
            </p:cNvPr>
            <p:cNvSpPr/>
            <p:nvPr/>
          </p:nvSpPr>
          <p:spPr>
            <a:xfrm>
              <a:off x="1700555" y="208311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7CB0B3-1ABC-4F22-90A1-997F167E2282}"/>
                </a:ext>
              </a:extLst>
            </p:cNvPr>
            <p:cNvSpPr/>
            <p:nvPr/>
          </p:nvSpPr>
          <p:spPr>
            <a:xfrm>
              <a:off x="1700554" y="245541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76ED0D5-70E3-4E9A-A3AA-27B72D88BBC0}"/>
                </a:ext>
              </a:extLst>
            </p:cNvPr>
            <p:cNvSpPr/>
            <p:nvPr/>
          </p:nvSpPr>
          <p:spPr>
            <a:xfrm>
              <a:off x="1700555" y="282553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E09E64BF-FF1A-4E9B-B3F8-3355CFB7707D}"/>
                </a:ext>
              </a:extLst>
            </p:cNvPr>
            <p:cNvSpPr/>
            <p:nvPr/>
          </p:nvSpPr>
          <p:spPr>
            <a:xfrm rot="10800000">
              <a:off x="1700555" y="31934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B497CAB-9496-4529-B1FE-669296161EAA}"/>
                </a:ext>
              </a:extLst>
            </p:cNvPr>
            <p:cNvSpPr/>
            <p:nvPr/>
          </p:nvSpPr>
          <p:spPr>
            <a:xfrm>
              <a:off x="1700555" y="356357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89638F99-BECC-455C-A746-C630E9944874}"/>
                </a:ext>
              </a:extLst>
            </p:cNvPr>
            <p:cNvSpPr/>
            <p:nvPr/>
          </p:nvSpPr>
          <p:spPr>
            <a:xfrm>
              <a:off x="1150213" y="205805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A0ED4FE9-AE11-4795-9D63-65EBA08FA0D7}"/>
                </a:ext>
              </a:extLst>
            </p:cNvPr>
            <p:cNvSpPr/>
            <p:nvPr/>
          </p:nvSpPr>
          <p:spPr>
            <a:xfrm rot="5400000">
              <a:off x="2072471" y="224083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Trapezoid 51">
              <a:extLst>
                <a:ext uri="{FF2B5EF4-FFF2-40B4-BE49-F238E27FC236}">
                  <a16:creationId xmlns:a16="http://schemas.microsoft.com/office/drawing/2014/main" id="{BF5AD145-E0F3-49DE-B143-C9AE437793CB}"/>
                </a:ext>
              </a:extLst>
            </p:cNvPr>
            <p:cNvSpPr/>
            <p:nvPr/>
          </p:nvSpPr>
          <p:spPr>
            <a:xfrm rot="5400000">
              <a:off x="2068921" y="2609606"/>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Trapezoid 52">
              <a:extLst>
                <a:ext uri="{FF2B5EF4-FFF2-40B4-BE49-F238E27FC236}">
                  <a16:creationId xmlns:a16="http://schemas.microsoft.com/office/drawing/2014/main" id="{A1FF25A0-41E7-4F66-8DE3-D3BE7DCE9A57}"/>
                </a:ext>
              </a:extLst>
            </p:cNvPr>
            <p:cNvSpPr/>
            <p:nvPr/>
          </p:nvSpPr>
          <p:spPr>
            <a:xfrm rot="5400000">
              <a:off x="2068920" y="2922932"/>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Trapezoid 53">
              <a:extLst>
                <a:ext uri="{FF2B5EF4-FFF2-40B4-BE49-F238E27FC236}">
                  <a16:creationId xmlns:a16="http://schemas.microsoft.com/office/drawing/2014/main" id="{421F0D03-A1F8-4D10-908C-FA4748524F03}"/>
                </a:ext>
              </a:extLst>
            </p:cNvPr>
            <p:cNvSpPr/>
            <p:nvPr/>
          </p:nvSpPr>
          <p:spPr>
            <a:xfrm rot="5400000">
              <a:off x="2075424" y="3352569"/>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5" name="Trapezoid 54">
              <a:extLst>
                <a:ext uri="{FF2B5EF4-FFF2-40B4-BE49-F238E27FC236}">
                  <a16:creationId xmlns:a16="http://schemas.microsoft.com/office/drawing/2014/main" id="{E953559C-3CF1-40A0-ABF0-F94D0DBFCB0D}"/>
                </a:ext>
              </a:extLst>
            </p:cNvPr>
            <p:cNvSpPr/>
            <p:nvPr/>
          </p:nvSpPr>
          <p:spPr>
            <a:xfrm rot="5400000">
              <a:off x="2075424" y="372510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1E619388-D0B5-4080-9A76-9B8FCB4E2006}"/>
                </a:ext>
              </a:extLst>
            </p:cNvPr>
            <p:cNvCxnSpPr>
              <a:cxnSpLocks/>
            </p:cNvCxnSpPr>
            <p:nvPr/>
          </p:nvCxnSpPr>
          <p:spPr>
            <a:xfrm flipH="1">
              <a:off x="2030528" y="239403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831942C-AB5B-410F-B26B-F696D313BB87}"/>
                </a:ext>
              </a:extLst>
            </p:cNvPr>
            <p:cNvCxnSpPr>
              <a:cxnSpLocks/>
            </p:cNvCxnSpPr>
            <p:nvPr/>
          </p:nvCxnSpPr>
          <p:spPr>
            <a:xfrm flipH="1">
              <a:off x="2030528" y="2753602"/>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E3967FB-909D-43B9-B57C-B82F2C9D2829}"/>
                </a:ext>
              </a:extLst>
            </p:cNvPr>
            <p:cNvCxnSpPr>
              <a:cxnSpLocks/>
            </p:cNvCxnSpPr>
            <p:nvPr/>
          </p:nvCxnSpPr>
          <p:spPr>
            <a:xfrm flipH="1">
              <a:off x="2030528" y="3079865"/>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21735E6-85C2-46FD-9634-2817B2876D0C}"/>
                </a:ext>
              </a:extLst>
            </p:cNvPr>
            <p:cNvCxnSpPr>
              <a:cxnSpLocks/>
            </p:cNvCxnSpPr>
            <p:nvPr/>
          </p:nvCxnSpPr>
          <p:spPr>
            <a:xfrm flipH="1">
              <a:off x="2030528" y="350528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D1EA01E-F8A8-4B1F-AAF1-DE4E04F79669}"/>
                </a:ext>
              </a:extLst>
            </p:cNvPr>
            <p:cNvCxnSpPr>
              <a:cxnSpLocks/>
            </p:cNvCxnSpPr>
            <p:nvPr/>
          </p:nvCxnSpPr>
          <p:spPr>
            <a:xfrm flipH="1">
              <a:off x="2030528" y="3867233"/>
              <a:ext cx="97633" cy="0"/>
            </a:xfrm>
            <a:prstGeom prst="line">
              <a:avLst/>
            </a:prstGeom>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id="{B0EC835D-EA5D-4818-A1F7-B014792FF6CC}"/>
                </a:ext>
              </a:extLst>
            </p:cNvPr>
            <p:cNvSpPr/>
            <p:nvPr/>
          </p:nvSpPr>
          <p:spPr>
            <a:xfrm>
              <a:off x="5783661" y="140862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4FDF30C5-A961-4630-96F3-125F991C3BB4}"/>
                </a:ext>
              </a:extLst>
            </p:cNvPr>
            <p:cNvSpPr/>
            <p:nvPr/>
          </p:nvSpPr>
          <p:spPr>
            <a:xfrm rot="10800000">
              <a:off x="5836802" y="144058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C4BE7889-0FF1-47E8-B885-30C97CD5ABA6}"/>
                </a:ext>
              </a:extLst>
            </p:cNvPr>
            <p:cNvSpPr/>
            <p:nvPr/>
          </p:nvSpPr>
          <p:spPr>
            <a:xfrm rot="10800000">
              <a:off x="5841156" y="181070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DE8173FF-1BBB-45F9-9238-BA89999F9612}"/>
                </a:ext>
              </a:extLst>
            </p:cNvPr>
            <p:cNvSpPr/>
            <p:nvPr/>
          </p:nvSpPr>
          <p:spPr>
            <a:xfrm>
              <a:off x="5845510" y="218081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12D31AF3-1D86-425C-B3B8-7D4CB1717E5B}"/>
                </a:ext>
              </a:extLst>
            </p:cNvPr>
            <p:cNvCxnSpPr>
              <a:cxnSpLocks/>
              <a:stCxn id="62" idx="5"/>
              <a:endCxn id="63" idx="5"/>
            </p:cNvCxnSpPr>
            <p:nvPr/>
          </p:nvCxnSpPr>
          <p:spPr>
            <a:xfrm>
              <a:off x="5910825" y="1566861"/>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66" name="Straight Arrow Connector 65">
              <a:extLst>
                <a:ext uri="{FF2B5EF4-FFF2-40B4-BE49-F238E27FC236}">
                  <a16:creationId xmlns:a16="http://schemas.microsoft.com/office/drawing/2014/main" id="{5294532B-C2BC-464F-B79E-C4DDFF6560A2}"/>
                </a:ext>
              </a:extLst>
            </p:cNvPr>
            <p:cNvCxnSpPr>
              <a:cxnSpLocks/>
              <a:stCxn id="63" idx="1"/>
              <a:endCxn id="64" idx="5"/>
            </p:cNvCxnSpPr>
            <p:nvPr/>
          </p:nvCxnSpPr>
          <p:spPr>
            <a:xfrm>
              <a:off x="6063225" y="1936976"/>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67" name="Rectangle 66">
              <a:extLst>
                <a:ext uri="{FF2B5EF4-FFF2-40B4-BE49-F238E27FC236}">
                  <a16:creationId xmlns:a16="http://schemas.microsoft.com/office/drawing/2014/main" id="{D9536536-6FC7-47CE-9412-F9855AF3294F}"/>
                </a:ext>
              </a:extLst>
            </p:cNvPr>
            <p:cNvSpPr/>
            <p:nvPr/>
          </p:nvSpPr>
          <p:spPr>
            <a:xfrm>
              <a:off x="5830000" y="254058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5C35D30-D63F-4217-ADD0-9CE396A7B409}"/>
                </a:ext>
              </a:extLst>
            </p:cNvPr>
            <p:cNvSpPr/>
            <p:nvPr/>
          </p:nvSpPr>
          <p:spPr>
            <a:xfrm>
              <a:off x="5830000" y="292629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3058C0FE-97BB-4E6E-BD8B-13748E88D465}"/>
                </a:ext>
              </a:extLst>
            </p:cNvPr>
            <p:cNvCxnSpPr>
              <a:cxnSpLocks/>
              <a:stCxn id="71" idx="0"/>
            </p:cNvCxnSpPr>
            <p:nvPr/>
          </p:nvCxnSpPr>
          <p:spPr>
            <a:xfrm>
              <a:off x="6904851" y="2327817"/>
              <a:ext cx="161402" cy="1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53BB58D-995A-4ED1-B651-3B74EAADE58E}"/>
                </a:ext>
              </a:extLst>
            </p:cNvPr>
            <p:cNvCxnSpPr>
              <a:cxnSpLocks/>
            </p:cNvCxnSpPr>
            <p:nvPr/>
          </p:nvCxnSpPr>
          <p:spPr>
            <a:xfrm flipH="1">
              <a:off x="6190484" y="2227925"/>
              <a:ext cx="583578" cy="0"/>
            </a:xfrm>
            <a:prstGeom prst="line">
              <a:avLst/>
            </a:prstGeom>
          </p:spPr>
          <p:style>
            <a:lnRef idx="1">
              <a:schemeClr val="dk1"/>
            </a:lnRef>
            <a:fillRef idx="0">
              <a:schemeClr val="dk1"/>
            </a:fillRef>
            <a:effectRef idx="0">
              <a:schemeClr val="dk1"/>
            </a:effectRef>
            <a:fontRef idx="minor">
              <a:schemeClr val="tx1"/>
            </a:fontRef>
          </p:style>
        </p:cxnSp>
        <p:sp>
          <p:nvSpPr>
            <p:cNvPr id="71" name="Trapezoid 70">
              <a:extLst>
                <a:ext uri="{FF2B5EF4-FFF2-40B4-BE49-F238E27FC236}">
                  <a16:creationId xmlns:a16="http://schemas.microsoft.com/office/drawing/2014/main" id="{C94C028B-64D8-49A9-9061-28DFCD1F9899}"/>
                </a:ext>
              </a:extLst>
            </p:cNvPr>
            <p:cNvSpPr/>
            <p:nvPr/>
          </p:nvSpPr>
          <p:spPr>
            <a:xfrm rot="5400000">
              <a:off x="6721324" y="226567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DA566701-971E-4E64-A32C-4668DE64B2F4}"/>
                </a:ext>
              </a:extLst>
            </p:cNvPr>
            <p:cNvSpPr/>
            <p:nvPr/>
          </p:nvSpPr>
          <p:spPr>
            <a:xfrm>
              <a:off x="6313496" y="1394297"/>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463337C5-1142-4E46-8832-F8285BA61CE3}"/>
                </a:ext>
              </a:extLst>
            </p:cNvPr>
            <p:cNvSpPr/>
            <p:nvPr/>
          </p:nvSpPr>
          <p:spPr>
            <a:xfrm>
              <a:off x="6364599" y="21626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5C6C03A-5A57-44F0-BACF-C9BB57AD91E8}"/>
                </a:ext>
              </a:extLst>
            </p:cNvPr>
            <p:cNvSpPr/>
            <p:nvPr/>
          </p:nvSpPr>
          <p:spPr>
            <a:xfrm>
              <a:off x="6364598" y="25349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6405E7-4684-4E26-A317-7C3EF101593F}"/>
                </a:ext>
              </a:extLst>
            </p:cNvPr>
            <p:cNvSpPr/>
            <p:nvPr/>
          </p:nvSpPr>
          <p:spPr>
            <a:xfrm>
              <a:off x="6364599" y="290507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0DF0B2A-43BA-476E-A3AA-D3B6A5A1D170}"/>
                </a:ext>
              </a:extLst>
            </p:cNvPr>
            <p:cNvSpPr/>
            <p:nvPr/>
          </p:nvSpPr>
          <p:spPr>
            <a:xfrm>
              <a:off x="6362771" y="142797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AF4E82B-2B76-4FEB-99C2-A97F2DA00E59}"/>
                </a:ext>
              </a:extLst>
            </p:cNvPr>
            <p:cNvSpPr/>
            <p:nvPr/>
          </p:nvSpPr>
          <p:spPr>
            <a:xfrm>
              <a:off x="6362771" y="181368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A03DDAC3-49EE-475C-9C8F-52D9D3F02DD4}"/>
                </a:ext>
              </a:extLst>
            </p:cNvPr>
            <p:cNvCxnSpPr>
              <a:cxnSpLocks/>
            </p:cNvCxnSpPr>
            <p:nvPr/>
          </p:nvCxnSpPr>
          <p:spPr>
            <a:xfrm flipH="1">
              <a:off x="6676428" y="2407803"/>
              <a:ext cx="97633" cy="0"/>
            </a:xfrm>
            <a:prstGeom prst="line">
              <a:avLst/>
            </a:prstGeom>
          </p:spPr>
          <p:style>
            <a:lnRef idx="1">
              <a:schemeClr val="dk1"/>
            </a:lnRef>
            <a:fillRef idx="0">
              <a:schemeClr val="dk1"/>
            </a:fillRef>
            <a:effectRef idx="0">
              <a:schemeClr val="dk1"/>
            </a:effectRef>
            <a:fontRef idx="minor">
              <a:schemeClr val="tx1"/>
            </a:fontRef>
          </p:style>
        </p:cxnSp>
        <p:sp>
          <p:nvSpPr>
            <p:cNvPr id="79" name="Trapezoid 78">
              <a:extLst>
                <a:ext uri="{FF2B5EF4-FFF2-40B4-BE49-F238E27FC236}">
                  <a16:creationId xmlns:a16="http://schemas.microsoft.com/office/drawing/2014/main" id="{69DF80E3-7B69-4345-9A11-C16AA95FC61F}"/>
                </a:ext>
              </a:extLst>
            </p:cNvPr>
            <p:cNvSpPr/>
            <p:nvPr/>
          </p:nvSpPr>
          <p:spPr>
            <a:xfrm rot="16200000">
              <a:off x="7531000" y="2164057"/>
              <a:ext cx="453896" cy="279796"/>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1" name="Connector: Elbow 80">
              <a:extLst>
                <a:ext uri="{FF2B5EF4-FFF2-40B4-BE49-F238E27FC236}">
                  <a16:creationId xmlns:a16="http://schemas.microsoft.com/office/drawing/2014/main" id="{B9C6AFA8-21A6-49D8-9F7D-624772602357}"/>
                </a:ext>
              </a:extLst>
            </p:cNvPr>
            <p:cNvCxnSpPr>
              <a:cxnSpLocks/>
              <a:stCxn id="79" idx="2"/>
              <a:endCxn id="39" idx="2"/>
            </p:cNvCxnSpPr>
            <p:nvPr/>
          </p:nvCxnSpPr>
          <p:spPr>
            <a:xfrm flipH="1">
              <a:off x="1835621" y="2303955"/>
              <a:ext cx="6062225" cy="1604421"/>
            </a:xfrm>
            <a:prstGeom prst="bentConnector4">
              <a:avLst>
                <a:gd name="adj1" fmla="val -5207"/>
                <a:gd name="adj2" fmla="val 114248"/>
              </a:avLst>
            </a:prstGeom>
            <a:ln>
              <a:tailEnd type="triangle"/>
            </a:ln>
          </p:spPr>
          <p:style>
            <a:lnRef idx="1">
              <a:schemeClr val="dk1"/>
            </a:lnRef>
            <a:fillRef idx="0">
              <a:schemeClr val="dk1"/>
            </a:fillRef>
            <a:effectRef idx="0">
              <a:schemeClr val="dk1"/>
            </a:effectRef>
            <a:fontRef idx="minor">
              <a:schemeClr val="tx1"/>
            </a:fontRef>
          </p:style>
        </p:cxnSp>
      </p:grpSp>
      <p:grpSp>
        <p:nvGrpSpPr>
          <p:cNvPr id="86" name="Group 85">
            <a:extLst>
              <a:ext uri="{FF2B5EF4-FFF2-40B4-BE49-F238E27FC236}">
                <a16:creationId xmlns:a16="http://schemas.microsoft.com/office/drawing/2014/main" id="{63F663B6-39A7-401D-8D55-7D02DFCA21DF}"/>
              </a:ext>
            </a:extLst>
          </p:cNvPr>
          <p:cNvGrpSpPr/>
          <p:nvPr/>
        </p:nvGrpSpPr>
        <p:grpSpPr>
          <a:xfrm>
            <a:off x="5637599" y="2848429"/>
            <a:ext cx="2831010" cy="1054904"/>
            <a:chOff x="1150213" y="1394297"/>
            <a:chExt cx="6747633" cy="2514334"/>
          </a:xfrm>
        </p:grpSpPr>
        <p:cxnSp>
          <p:nvCxnSpPr>
            <p:cNvPr id="87" name="Straight Arrow Connector 86">
              <a:extLst>
                <a:ext uri="{FF2B5EF4-FFF2-40B4-BE49-F238E27FC236}">
                  <a16:creationId xmlns:a16="http://schemas.microsoft.com/office/drawing/2014/main" id="{9B5B6A6A-F2BC-4F67-83D4-E6D1FE077BCD}"/>
                </a:ext>
              </a:extLst>
            </p:cNvPr>
            <p:cNvCxnSpPr>
              <a:cxnSpLocks/>
              <a:stCxn id="129" idx="0"/>
              <a:endCxn id="139" idx="1"/>
            </p:cNvCxnSpPr>
            <p:nvPr/>
          </p:nvCxnSpPr>
          <p:spPr>
            <a:xfrm>
              <a:off x="2255998" y="2302978"/>
              <a:ext cx="3527663" cy="2914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F13889D3-479F-4659-B9E1-9D7A9EE5F397}"/>
                </a:ext>
              </a:extLst>
            </p:cNvPr>
            <p:cNvSpPr/>
            <p:nvPr/>
          </p:nvSpPr>
          <p:spPr>
            <a:xfrm>
              <a:off x="2831563" y="217562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3DA48B75-F6CF-48AC-AECE-45E47E26CA94}"/>
                </a:ext>
              </a:extLst>
            </p:cNvPr>
            <p:cNvSpPr/>
            <p:nvPr/>
          </p:nvSpPr>
          <p:spPr>
            <a:xfrm>
              <a:off x="2831562" y="254486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C5E638F1-DE80-4AE8-BC8E-80AD504124B4}"/>
                </a:ext>
              </a:extLst>
            </p:cNvPr>
            <p:cNvSpPr/>
            <p:nvPr/>
          </p:nvSpPr>
          <p:spPr>
            <a:xfrm>
              <a:off x="2831563" y="3286840"/>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F966BBAE-18D7-4263-B3E4-551655104938}"/>
                </a:ext>
              </a:extLst>
            </p:cNvPr>
            <p:cNvSpPr/>
            <p:nvPr/>
          </p:nvSpPr>
          <p:spPr>
            <a:xfrm>
              <a:off x="2831562" y="365608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92" name="Straight Arrow Connector 91">
              <a:extLst>
                <a:ext uri="{FF2B5EF4-FFF2-40B4-BE49-F238E27FC236}">
                  <a16:creationId xmlns:a16="http://schemas.microsoft.com/office/drawing/2014/main" id="{E7FCE6E5-3062-4576-AF82-0A4E21CFF1FA}"/>
                </a:ext>
              </a:extLst>
            </p:cNvPr>
            <p:cNvCxnSpPr>
              <a:cxnSpLocks/>
              <a:stCxn id="129" idx="0"/>
              <a:endCxn id="88" idx="1"/>
            </p:cNvCxnSpPr>
            <p:nvPr/>
          </p:nvCxnSpPr>
          <p:spPr>
            <a:xfrm flipV="1">
              <a:off x="2255998" y="2301895"/>
              <a:ext cx="575565" cy="1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26CD9E28-696F-4783-8E22-E5AD6A272110}"/>
                </a:ext>
              </a:extLst>
            </p:cNvPr>
            <p:cNvCxnSpPr>
              <a:cxnSpLocks/>
              <a:stCxn id="130" idx="0"/>
              <a:endCxn id="89" idx="1"/>
            </p:cNvCxnSpPr>
            <p:nvPr/>
          </p:nvCxnSpPr>
          <p:spPr>
            <a:xfrm flipV="1">
              <a:off x="2252448" y="2671137"/>
              <a:ext cx="579114" cy="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CAD0C564-8011-4A2F-98DB-970F73EAC546}"/>
                </a:ext>
              </a:extLst>
            </p:cNvPr>
            <p:cNvCxnSpPr>
              <a:cxnSpLocks/>
              <a:stCxn id="132" idx="0"/>
              <a:endCxn id="90" idx="1"/>
            </p:cNvCxnSpPr>
            <p:nvPr/>
          </p:nvCxnSpPr>
          <p:spPr>
            <a:xfrm flipV="1">
              <a:off x="2258951" y="3413114"/>
              <a:ext cx="572612" cy="1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5B1ED310-27EE-4BA1-B746-723B7E204AE1}"/>
                </a:ext>
              </a:extLst>
            </p:cNvPr>
            <p:cNvCxnSpPr>
              <a:cxnSpLocks/>
              <a:stCxn id="133" idx="0"/>
              <a:endCxn id="91" idx="1"/>
            </p:cNvCxnSpPr>
            <p:nvPr/>
          </p:nvCxnSpPr>
          <p:spPr>
            <a:xfrm flipV="1">
              <a:off x="2258951" y="3782356"/>
              <a:ext cx="572611" cy="4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2F16AD9F-4901-42AA-A0F2-ED70F2ABB26D}"/>
                </a:ext>
              </a:extLst>
            </p:cNvPr>
            <p:cNvCxnSpPr>
              <a:cxnSpLocks/>
              <a:stCxn id="131" idx="0"/>
              <a:endCxn id="88" idx="1"/>
            </p:cNvCxnSpPr>
            <p:nvPr/>
          </p:nvCxnSpPr>
          <p:spPr>
            <a:xfrm flipV="1">
              <a:off x="2252447" y="2301895"/>
              <a:ext cx="579116" cy="683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0AB05526-E854-4798-BEC7-DB4BCFECC1F4}"/>
                </a:ext>
              </a:extLst>
            </p:cNvPr>
            <p:cNvCxnSpPr>
              <a:cxnSpLocks/>
              <a:stCxn id="131" idx="0"/>
              <a:endCxn id="90" idx="1"/>
            </p:cNvCxnSpPr>
            <p:nvPr/>
          </p:nvCxnSpPr>
          <p:spPr>
            <a:xfrm>
              <a:off x="2252447" y="2985075"/>
              <a:ext cx="579116" cy="42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7A3C0A86-9B03-4563-BA26-F7C9DD6CD702}"/>
                </a:ext>
              </a:extLst>
            </p:cNvPr>
            <p:cNvCxnSpPr>
              <a:cxnSpLocks/>
              <a:stCxn id="131" idx="0"/>
              <a:endCxn id="91" idx="1"/>
            </p:cNvCxnSpPr>
            <p:nvPr/>
          </p:nvCxnSpPr>
          <p:spPr>
            <a:xfrm>
              <a:off x="2252447" y="2985075"/>
              <a:ext cx="579115" cy="797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464CD9E3-CA0E-4764-8715-6A2F23636D3D}"/>
                </a:ext>
              </a:extLst>
            </p:cNvPr>
            <p:cNvCxnSpPr>
              <a:cxnSpLocks/>
              <a:stCxn id="131" idx="0"/>
              <a:endCxn id="89" idx="1"/>
            </p:cNvCxnSpPr>
            <p:nvPr/>
          </p:nvCxnSpPr>
          <p:spPr>
            <a:xfrm flipV="1">
              <a:off x="2252447" y="2671137"/>
              <a:ext cx="579115" cy="313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0" name="Rectangle 99">
              <a:extLst>
                <a:ext uri="{FF2B5EF4-FFF2-40B4-BE49-F238E27FC236}">
                  <a16:creationId xmlns:a16="http://schemas.microsoft.com/office/drawing/2014/main" id="{357E688B-1668-4B47-BD76-1EA8DAA116D6}"/>
                </a:ext>
              </a:extLst>
            </p:cNvPr>
            <p:cNvSpPr/>
            <p:nvPr/>
          </p:nvSpPr>
          <p:spPr>
            <a:xfrm>
              <a:off x="4063872" y="2344400"/>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101" name="Straight Arrow Connector 100">
              <a:extLst>
                <a:ext uri="{FF2B5EF4-FFF2-40B4-BE49-F238E27FC236}">
                  <a16:creationId xmlns:a16="http://schemas.microsoft.com/office/drawing/2014/main" id="{C3FFE37E-3E38-413A-8611-65D360A3FB41}"/>
                </a:ext>
              </a:extLst>
            </p:cNvPr>
            <p:cNvCxnSpPr>
              <a:cxnSpLocks/>
              <a:stCxn id="88" idx="3"/>
              <a:endCxn id="100" idx="1"/>
            </p:cNvCxnSpPr>
            <p:nvPr/>
          </p:nvCxnSpPr>
          <p:spPr>
            <a:xfrm>
              <a:off x="3558546" y="2301895"/>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8A34A2D8-5C02-4B68-8D2A-2CD2B0487DA5}"/>
                </a:ext>
              </a:extLst>
            </p:cNvPr>
            <p:cNvCxnSpPr>
              <a:cxnSpLocks/>
              <a:stCxn id="89" idx="3"/>
              <a:endCxn id="100" idx="1"/>
            </p:cNvCxnSpPr>
            <p:nvPr/>
          </p:nvCxnSpPr>
          <p:spPr>
            <a:xfrm flipV="1">
              <a:off x="3558545" y="2470674"/>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Rectangle 102">
              <a:extLst>
                <a:ext uri="{FF2B5EF4-FFF2-40B4-BE49-F238E27FC236}">
                  <a16:creationId xmlns:a16="http://schemas.microsoft.com/office/drawing/2014/main" id="{9AB9F016-2BBC-4B71-B2E0-2E234A4DEDC0}"/>
                </a:ext>
              </a:extLst>
            </p:cNvPr>
            <p:cNvSpPr/>
            <p:nvPr/>
          </p:nvSpPr>
          <p:spPr>
            <a:xfrm>
              <a:off x="4063871" y="3446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104" name="Straight Arrow Connector 103">
              <a:extLst>
                <a:ext uri="{FF2B5EF4-FFF2-40B4-BE49-F238E27FC236}">
                  <a16:creationId xmlns:a16="http://schemas.microsoft.com/office/drawing/2014/main" id="{D6237A27-93FF-4642-B116-9F81B4EAC0E5}"/>
                </a:ext>
              </a:extLst>
            </p:cNvPr>
            <p:cNvCxnSpPr>
              <a:cxnSpLocks/>
              <a:stCxn id="90" idx="3"/>
              <a:endCxn id="103" idx="1"/>
            </p:cNvCxnSpPr>
            <p:nvPr/>
          </p:nvCxnSpPr>
          <p:spPr>
            <a:xfrm>
              <a:off x="3558546" y="3413114"/>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32A73F2B-B02B-4D42-A0A9-D4FC88E57BC2}"/>
                </a:ext>
              </a:extLst>
            </p:cNvPr>
            <p:cNvCxnSpPr>
              <a:cxnSpLocks/>
              <a:stCxn id="91" idx="3"/>
              <a:endCxn id="103" idx="1"/>
            </p:cNvCxnSpPr>
            <p:nvPr/>
          </p:nvCxnSpPr>
          <p:spPr>
            <a:xfrm flipV="1">
              <a:off x="3558545" y="3572285"/>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Rectangle 105">
              <a:extLst>
                <a:ext uri="{FF2B5EF4-FFF2-40B4-BE49-F238E27FC236}">
                  <a16:creationId xmlns:a16="http://schemas.microsoft.com/office/drawing/2014/main" id="{F546FB5A-4B38-434C-AFE0-5CD24CA2AED9}"/>
                </a:ext>
              </a:extLst>
            </p:cNvPr>
            <p:cNvSpPr/>
            <p:nvPr/>
          </p:nvSpPr>
          <p:spPr>
            <a:xfrm>
              <a:off x="4861290" y="2949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107" name="Straight Arrow Connector 106">
              <a:extLst>
                <a:ext uri="{FF2B5EF4-FFF2-40B4-BE49-F238E27FC236}">
                  <a16:creationId xmlns:a16="http://schemas.microsoft.com/office/drawing/2014/main" id="{05C1F6EF-941F-4111-9F93-FA57E3E3604C}"/>
                </a:ext>
              </a:extLst>
            </p:cNvPr>
            <p:cNvCxnSpPr>
              <a:cxnSpLocks/>
              <a:stCxn id="100" idx="3"/>
              <a:endCxn id="106" idx="1"/>
            </p:cNvCxnSpPr>
            <p:nvPr/>
          </p:nvCxnSpPr>
          <p:spPr>
            <a:xfrm>
              <a:off x="4355966" y="2470674"/>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BD941AF5-ED3C-488C-9EB7-6453099205BB}"/>
                </a:ext>
              </a:extLst>
            </p:cNvPr>
            <p:cNvCxnSpPr>
              <a:cxnSpLocks/>
              <a:stCxn id="103" idx="3"/>
              <a:endCxn id="106" idx="1"/>
            </p:cNvCxnSpPr>
            <p:nvPr/>
          </p:nvCxnSpPr>
          <p:spPr>
            <a:xfrm flipV="1">
              <a:off x="4355965" y="3075896"/>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783C2CE0-FC4F-4FB6-88CB-8BF2648FF348}"/>
                </a:ext>
              </a:extLst>
            </p:cNvPr>
            <p:cNvCxnSpPr>
              <a:cxnSpLocks/>
              <a:stCxn id="106" idx="3"/>
            </p:cNvCxnSpPr>
            <p:nvPr/>
          </p:nvCxnSpPr>
          <p:spPr>
            <a:xfrm>
              <a:off x="5153384" y="3075896"/>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CA4C749D-9E3F-4629-908B-2032E86679AC}"/>
                </a:ext>
              </a:extLst>
            </p:cNvPr>
            <p:cNvSpPr/>
            <p:nvPr/>
          </p:nvSpPr>
          <p:spPr>
            <a:xfrm>
              <a:off x="7066253" y="218159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1" name="Straight Arrow Connector 110">
              <a:extLst>
                <a:ext uri="{FF2B5EF4-FFF2-40B4-BE49-F238E27FC236}">
                  <a16:creationId xmlns:a16="http://schemas.microsoft.com/office/drawing/2014/main" id="{7DA18FAC-5573-4CA0-9035-3B020266822C}"/>
                </a:ext>
              </a:extLst>
            </p:cNvPr>
            <p:cNvCxnSpPr>
              <a:cxnSpLocks/>
              <a:stCxn id="110" idx="3"/>
              <a:endCxn id="157" idx="0"/>
            </p:cNvCxnSpPr>
            <p:nvPr/>
          </p:nvCxnSpPr>
          <p:spPr>
            <a:xfrm flipV="1">
              <a:off x="7362345" y="2303955"/>
              <a:ext cx="255705" cy="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0D9DA8B-390C-4093-AC3C-6DC9FE5E7CC5}"/>
                </a:ext>
              </a:extLst>
            </p:cNvPr>
            <p:cNvCxnSpPr>
              <a:cxnSpLocks/>
            </p:cNvCxnSpPr>
            <p:nvPr/>
          </p:nvCxnSpPr>
          <p:spPr>
            <a:xfrm flipH="1" flipV="1">
              <a:off x="1547255" y="2209392"/>
              <a:ext cx="580908" cy="4764"/>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CD4B9DE5-6D39-48E1-8E51-5AB13E8321D0}"/>
                </a:ext>
              </a:extLst>
            </p:cNvPr>
            <p:cNvCxnSpPr>
              <a:cxnSpLocks/>
            </p:cNvCxnSpPr>
            <p:nvPr/>
          </p:nvCxnSpPr>
          <p:spPr>
            <a:xfrm flipH="1">
              <a:off x="1544584" y="2573724"/>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FB3D1A03-3CC5-4F60-B2C6-71CD279E0C49}"/>
                </a:ext>
              </a:extLst>
            </p:cNvPr>
            <p:cNvCxnSpPr>
              <a:cxnSpLocks/>
            </p:cNvCxnSpPr>
            <p:nvPr/>
          </p:nvCxnSpPr>
          <p:spPr>
            <a:xfrm flipH="1">
              <a:off x="1544584" y="2899987"/>
              <a:ext cx="583578" cy="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21857C8-E28A-4F81-8D06-F5197951569B}"/>
                </a:ext>
              </a:extLst>
            </p:cNvPr>
            <p:cNvCxnSpPr>
              <a:cxnSpLocks/>
            </p:cNvCxnSpPr>
            <p:nvPr/>
          </p:nvCxnSpPr>
          <p:spPr>
            <a:xfrm flipH="1">
              <a:off x="1551700" y="3325405"/>
              <a:ext cx="576462" cy="0"/>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5D1EE7A1-7BA2-4A98-8076-9302A1C30813}"/>
                </a:ext>
              </a:extLst>
            </p:cNvPr>
            <p:cNvCxnSpPr>
              <a:cxnSpLocks/>
            </p:cNvCxnSpPr>
            <p:nvPr/>
          </p:nvCxnSpPr>
          <p:spPr>
            <a:xfrm flipH="1">
              <a:off x="1544584" y="3687355"/>
              <a:ext cx="583578" cy="0"/>
            </a:xfrm>
            <a:prstGeom prst="line">
              <a:avLst/>
            </a:prstGeom>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4592BC9A-DE9D-48EB-AEC0-0F3FAEF7A336}"/>
                </a:ext>
              </a:extLst>
            </p:cNvPr>
            <p:cNvSpPr/>
            <p:nvPr/>
          </p:nvSpPr>
          <p:spPr>
            <a:xfrm>
              <a:off x="1637100" y="2057801"/>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6BBE605F-188F-4F16-9C6F-3CB79834AA9D}"/>
                </a:ext>
              </a:extLst>
            </p:cNvPr>
            <p:cNvSpPr/>
            <p:nvPr/>
          </p:nvSpPr>
          <p:spPr>
            <a:xfrm>
              <a:off x="1203264" y="2133046"/>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165596D-41BE-407B-8213-E5D9AF1BD5B9}"/>
                </a:ext>
              </a:extLst>
            </p:cNvPr>
            <p:cNvSpPr/>
            <p:nvPr/>
          </p:nvSpPr>
          <p:spPr>
            <a:xfrm>
              <a:off x="1202094" y="356806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34E264E-0739-4F45-9193-44FFCBF73281}"/>
                </a:ext>
              </a:extLst>
            </p:cNvPr>
            <p:cNvSpPr/>
            <p:nvPr/>
          </p:nvSpPr>
          <p:spPr>
            <a:xfrm>
              <a:off x="1203264" y="319460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381DD81-B3EF-4C69-B17B-3A81896E8700}"/>
                </a:ext>
              </a:extLst>
            </p:cNvPr>
            <p:cNvSpPr/>
            <p:nvPr/>
          </p:nvSpPr>
          <p:spPr>
            <a:xfrm>
              <a:off x="1203264" y="282448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FED5133-EFC8-42BE-B2CA-52883A8A30C1}"/>
                </a:ext>
              </a:extLst>
            </p:cNvPr>
            <p:cNvSpPr/>
            <p:nvPr/>
          </p:nvSpPr>
          <p:spPr>
            <a:xfrm>
              <a:off x="1203264" y="2463683"/>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3" name="Isosceles Triangle 122">
              <a:extLst>
                <a:ext uri="{FF2B5EF4-FFF2-40B4-BE49-F238E27FC236}">
                  <a16:creationId xmlns:a16="http://schemas.microsoft.com/office/drawing/2014/main" id="{4164D7EA-383D-4A57-B392-9EC28544C855}"/>
                </a:ext>
              </a:extLst>
            </p:cNvPr>
            <p:cNvSpPr/>
            <p:nvPr/>
          </p:nvSpPr>
          <p:spPr>
            <a:xfrm>
              <a:off x="1700555" y="208311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1087539C-2D35-40AA-ADFC-E78DF0D285C8}"/>
                </a:ext>
              </a:extLst>
            </p:cNvPr>
            <p:cNvSpPr/>
            <p:nvPr/>
          </p:nvSpPr>
          <p:spPr>
            <a:xfrm>
              <a:off x="1700554" y="245541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02BB3E6-CA36-4626-BC97-1C8EE0A44BA6}"/>
                </a:ext>
              </a:extLst>
            </p:cNvPr>
            <p:cNvSpPr/>
            <p:nvPr/>
          </p:nvSpPr>
          <p:spPr>
            <a:xfrm>
              <a:off x="1700555" y="2825530"/>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6" name="Isosceles Triangle 125">
              <a:extLst>
                <a:ext uri="{FF2B5EF4-FFF2-40B4-BE49-F238E27FC236}">
                  <a16:creationId xmlns:a16="http://schemas.microsoft.com/office/drawing/2014/main" id="{B0B44518-0A2C-4237-8388-29749FC058F1}"/>
                </a:ext>
              </a:extLst>
            </p:cNvPr>
            <p:cNvSpPr/>
            <p:nvPr/>
          </p:nvSpPr>
          <p:spPr>
            <a:xfrm rot="10800000">
              <a:off x="1700555" y="31934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8F5730C9-DA73-4990-85B6-EECACD1B01BF}"/>
                </a:ext>
              </a:extLst>
            </p:cNvPr>
            <p:cNvSpPr/>
            <p:nvPr/>
          </p:nvSpPr>
          <p:spPr>
            <a:xfrm>
              <a:off x="1700555" y="3563577"/>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903BCF33-D4F5-4EE2-9563-55698C76EEE9}"/>
                </a:ext>
              </a:extLst>
            </p:cNvPr>
            <p:cNvSpPr/>
            <p:nvPr/>
          </p:nvSpPr>
          <p:spPr>
            <a:xfrm>
              <a:off x="1150213" y="205805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67FEBB5E-84C3-4EBA-9C39-AAA54BE33053}"/>
                </a:ext>
              </a:extLst>
            </p:cNvPr>
            <p:cNvSpPr/>
            <p:nvPr/>
          </p:nvSpPr>
          <p:spPr>
            <a:xfrm rot="5400000">
              <a:off x="2072471" y="2240835"/>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0" name="Trapezoid 129">
              <a:extLst>
                <a:ext uri="{FF2B5EF4-FFF2-40B4-BE49-F238E27FC236}">
                  <a16:creationId xmlns:a16="http://schemas.microsoft.com/office/drawing/2014/main" id="{87B75A14-1C25-4777-A2F9-61C7BF31DF15}"/>
                </a:ext>
              </a:extLst>
            </p:cNvPr>
            <p:cNvSpPr/>
            <p:nvPr/>
          </p:nvSpPr>
          <p:spPr>
            <a:xfrm rot="5400000">
              <a:off x="2068921" y="2609606"/>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 name="Trapezoid 130">
              <a:extLst>
                <a:ext uri="{FF2B5EF4-FFF2-40B4-BE49-F238E27FC236}">
                  <a16:creationId xmlns:a16="http://schemas.microsoft.com/office/drawing/2014/main" id="{6C2C423F-D976-4053-A440-1389A291FD52}"/>
                </a:ext>
              </a:extLst>
            </p:cNvPr>
            <p:cNvSpPr/>
            <p:nvPr/>
          </p:nvSpPr>
          <p:spPr>
            <a:xfrm rot="5400000">
              <a:off x="2068920" y="2922932"/>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2" name="Trapezoid 131">
              <a:extLst>
                <a:ext uri="{FF2B5EF4-FFF2-40B4-BE49-F238E27FC236}">
                  <a16:creationId xmlns:a16="http://schemas.microsoft.com/office/drawing/2014/main" id="{AAC60667-600D-425E-9AC8-26468B908F6D}"/>
                </a:ext>
              </a:extLst>
            </p:cNvPr>
            <p:cNvSpPr/>
            <p:nvPr/>
          </p:nvSpPr>
          <p:spPr>
            <a:xfrm rot="5400000">
              <a:off x="2075424" y="3352569"/>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3" name="Trapezoid 132">
              <a:extLst>
                <a:ext uri="{FF2B5EF4-FFF2-40B4-BE49-F238E27FC236}">
                  <a16:creationId xmlns:a16="http://schemas.microsoft.com/office/drawing/2014/main" id="{D32B8DCB-2BA2-4CBA-8AEA-B42C707F8E4D}"/>
                </a:ext>
              </a:extLst>
            </p:cNvPr>
            <p:cNvSpPr/>
            <p:nvPr/>
          </p:nvSpPr>
          <p:spPr>
            <a:xfrm rot="5400000">
              <a:off x="2075424" y="372510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F95260F4-DB99-4751-8AE1-B88BFC8E969D}"/>
                </a:ext>
              </a:extLst>
            </p:cNvPr>
            <p:cNvCxnSpPr>
              <a:cxnSpLocks/>
            </p:cNvCxnSpPr>
            <p:nvPr/>
          </p:nvCxnSpPr>
          <p:spPr>
            <a:xfrm flipH="1">
              <a:off x="2030528" y="239403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D517A103-CADF-4CAC-8BE1-16762BB7019C}"/>
                </a:ext>
              </a:extLst>
            </p:cNvPr>
            <p:cNvCxnSpPr>
              <a:cxnSpLocks/>
            </p:cNvCxnSpPr>
            <p:nvPr/>
          </p:nvCxnSpPr>
          <p:spPr>
            <a:xfrm flipH="1">
              <a:off x="2030528" y="2753602"/>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EFDC2B51-43DB-4551-A530-B4FC4658B370}"/>
                </a:ext>
              </a:extLst>
            </p:cNvPr>
            <p:cNvCxnSpPr>
              <a:cxnSpLocks/>
            </p:cNvCxnSpPr>
            <p:nvPr/>
          </p:nvCxnSpPr>
          <p:spPr>
            <a:xfrm flipH="1">
              <a:off x="2030528" y="3079865"/>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A8AB99C4-D68A-4E3D-B521-5DE8FA3AB1CC}"/>
                </a:ext>
              </a:extLst>
            </p:cNvPr>
            <p:cNvCxnSpPr>
              <a:cxnSpLocks/>
            </p:cNvCxnSpPr>
            <p:nvPr/>
          </p:nvCxnSpPr>
          <p:spPr>
            <a:xfrm flipH="1">
              <a:off x="2030528" y="3505283"/>
              <a:ext cx="97633" cy="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1048D287-F08A-422B-89DA-794847535E1C}"/>
                </a:ext>
              </a:extLst>
            </p:cNvPr>
            <p:cNvCxnSpPr>
              <a:cxnSpLocks/>
            </p:cNvCxnSpPr>
            <p:nvPr/>
          </p:nvCxnSpPr>
          <p:spPr>
            <a:xfrm flipH="1">
              <a:off x="2030528" y="3867233"/>
              <a:ext cx="97633" cy="0"/>
            </a:xfrm>
            <a:prstGeom prst="line">
              <a:avLst/>
            </a:prstGeom>
          </p:spPr>
          <p:style>
            <a:lnRef idx="1">
              <a:schemeClr val="dk1"/>
            </a:lnRef>
            <a:fillRef idx="0">
              <a:schemeClr val="dk1"/>
            </a:fillRef>
            <a:effectRef idx="0">
              <a:schemeClr val="dk1"/>
            </a:effectRef>
            <a:fontRef idx="minor">
              <a:schemeClr val="tx1"/>
            </a:fontRef>
          </p:style>
        </p:cxnSp>
        <p:sp>
          <p:nvSpPr>
            <p:cNvPr id="139" name="Rectangle 138">
              <a:extLst>
                <a:ext uri="{FF2B5EF4-FFF2-40B4-BE49-F238E27FC236}">
                  <a16:creationId xmlns:a16="http://schemas.microsoft.com/office/drawing/2014/main" id="{AEF33ACD-12B4-458B-9244-1E72B8423128}"/>
                </a:ext>
              </a:extLst>
            </p:cNvPr>
            <p:cNvSpPr/>
            <p:nvPr/>
          </p:nvSpPr>
          <p:spPr>
            <a:xfrm>
              <a:off x="5783661" y="140862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0" name="Isosceles Triangle 139">
              <a:extLst>
                <a:ext uri="{FF2B5EF4-FFF2-40B4-BE49-F238E27FC236}">
                  <a16:creationId xmlns:a16="http://schemas.microsoft.com/office/drawing/2014/main" id="{71156C08-69FA-4804-9E13-BDF1C9A5388F}"/>
                </a:ext>
              </a:extLst>
            </p:cNvPr>
            <p:cNvSpPr/>
            <p:nvPr/>
          </p:nvSpPr>
          <p:spPr>
            <a:xfrm rot="10800000">
              <a:off x="5836802" y="144058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1" name="Isosceles Triangle 140">
              <a:extLst>
                <a:ext uri="{FF2B5EF4-FFF2-40B4-BE49-F238E27FC236}">
                  <a16:creationId xmlns:a16="http://schemas.microsoft.com/office/drawing/2014/main" id="{BBF30578-A7F9-46D4-B89C-B9D60843CE8E}"/>
                </a:ext>
              </a:extLst>
            </p:cNvPr>
            <p:cNvSpPr/>
            <p:nvPr/>
          </p:nvSpPr>
          <p:spPr>
            <a:xfrm rot="10800000">
              <a:off x="5841156" y="181070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Isosceles Triangle 141">
              <a:extLst>
                <a:ext uri="{FF2B5EF4-FFF2-40B4-BE49-F238E27FC236}">
                  <a16:creationId xmlns:a16="http://schemas.microsoft.com/office/drawing/2014/main" id="{7895287D-A3A5-4170-A7B9-A18A6FD2DA0E}"/>
                </a:ext>
              </a:extLst>
            </p:cNvPr>
            <p:cNvSpPr/>
            <p:nvPr/>
          </p:nvSpPr>
          <p:spPr>
            <a:xfrm>
              <a:off x="5845510" y="218081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43" name="Straight Arrow Connector 142">
              <a:extLst>
                <a:ext uri="{FF2B5EF4-FFF2-40B4-BE49-F238E27FC236}">
                  <a16:creationId xmlns:a16="http://schemas.microsoft.com/office/drawing/2014/main" id="{56E4A84B-788A-4504-B6E2-90AFDC704CED}"/>
                </a:ext>
              </a:extLst>
            </p:cNvPr>
            <p:cNvCxnSpPr>
              <a:cxnSpLocks/>
              <a:stCxn id="140" idx="5"/>
              <a:endCxn id="141" idx="5"/>
            </p:cNvCxnSpPr>
            <p:nvPr/>
          </p:nvCxnSpPr>
          <p:spPr>
            <a:xfrm>
              <a:off x="5910825" y="1566861"/>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4" name="Straight Arrow Connector 143">
              <a:extLst>
                <a:ext uri="{FF2B5EF4-FFF2-40B4-BE49-F238E27FC236}">
                  <a16:creationId xmlns:a16="http://schemas.microsoft.com/office/drawing/2014/main" id="{2600BF7C-45E5-48C3-9161-246E8DEB533F}"/>
                </a:ext>
              </a:extLst>
            </p:cNvPr>
            <p:cNvCxnSpPr>
              <a:cxnSpLocks/>
              <a:stCxn id="141" idx="1"/>
              <a:endCxn id="142" idx="5"/>
            </p:cNvCxnSpPr>
            <p:nvPr/>
          </p:nvCxnSpPr>
          <p:spPr>
            <a:xfrm>
              <a:off x="6063225" y="1936976"/>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45" name="Rectangle 144">
              <a:extLst>
                <a:ext uri="{FF2B5EF4-FFF2-40B4-BE49-F238E27FC236}">
                  <a16:creationId xmlns:a16="http://schemas.microsoft.com/office/drawing/2014/main" id="{0E4D78B4-9345-4FB5-B859-DD7B72C1D578}"/>
                </a:ext>
              </a:extLst>
            </p:cNvPr>
            <p:cNvSpPr/>
            <p:nvPr/>
          </p:nvSpPr>
          <p:spPr>
            <a:xfrm>
              <a:off x="5830000" y="2540585"/>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46FC4377-91E2-4BC8-BCA1-C370337A3B43}"/>
                </a:ext>
              </a:extLst>
            </p:cNvPr>
            <p:cNvSpPr/>
            <p:nvPr/>
          </p:nvSpPr>
          <p:spPr>
            <a:xfrm>
              <a:off x="5830000" y="2926292"/>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47" name="Straight Arrow Connector 146">
              <a:extLst>
                <a:ext uri="{FF2B5EF4-FFF2-40B4-BE49-F238E27FC236}">
                  <a16:creationId xmlns:a16="http://schemas.microsoft.com/office/drawing/2014/main" id="{557C1289-0F36-439A-B890-72BB4BFE1A81}"/>
                </a:ext>
              </a:extLst>
            </p:cNvPr>
            <p:cNvCxnSpPr>
              <a:cxnSpLocks/>
              <a:stCxn id="149" idx="0"/>
            </p:cNvCxnSpPr>
            <p:nvPr/>
          </p:nvCxnSpPr>
          <p:spPr>
            <a:xfrm>
              <a:off x="6904851" y="2327817"/>
              <a:ext cx="161402" cy="1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2768F000-3635-492E-9612-777DC6AB9656}"/>
                </a:ext>
              </a:extLst>
            </p:cNvPr>
            <p:cNvCxnSpPr>
              <a:cxnSpLocks/>
            </p:cNvCxnSpPr>
            <p:nvPr/>
          </p:nvCxnSpPr>
          <p:spPr>
            <a:xfrm flipH="1">
              <a:off x="6190484" y="2227925"/>
              <a:ext cx="583578" cy="0"/>
            </a:xfrm>
            <a:prstGeom prst="line">
              <a:avLst/>
            </a:prstGeom>
          </p:spPr>
          <p:style>
            <a:lnRef idx="1">
              <a:schemeClr val="dk1"/>
            </a:lnRef>
            <a:fillRef idx="0">
              <a:schemeClr val="dk1"/>
            </a:fillRef>
            <a:effectRef idx="0">
              <a:schemeClr val="dk1"/>
            </a:effectRef>
            <a:fontRef idx="minor">
              <a:schemeClr val="tx1"/>
            </a:fontRef>
          </p:style>
        </p:cxnSp>
        <p:sp>
          <p:nvSpPr>
            <p:cNvPr id="149" name="Trapezoid 148">
              <a:extLst>
                <a:ext uri="{FF2B5EF4-FFF2-40B4-BE49-F238E27FC236}">
                  <a16:creationId xmlns:a16="http://schemas.microsoft.com/office/drawing/2014/main" id="{86B82808-D27C-45ED-AF29-338519F32C92}"/>
                </a:ext>
              </a:extLst>
            </p:cNvPr>
            <p:cNvSpPr/>
            <p:nvPr/>
          </p:nvSpPr>
          <p:spPr>
            <a:xfrm rot="5400000">
              <a:off x="6721324" y="2265674"/>
              <a:ext cx="242768" cy="124285"/>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0" name="Rectangle 149">
              <a:extLst>
                <a:ext uri="{FF2B5EF4-FFF2-40B4-BE49-F238E27FC236}">
                  <a16:creationId xmlns:a16="http://schemas.microsoft.com/office/drawing/2014/main" id="{87C1DD55-B0CE-4BED-8792-7B4CE740B757}"/>
                </a:ext>
              </a:extLst>
            </p:cNvPr>
            <p:cNvSpPr/>
            <p:nvPr/>
          </p:nvSpPr>
          <p:spPr>
            <a:xfrm>
              <a:off x="6313496" y="1394297"/>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1" name="Isosceles Triangle 150">
              <a:extLst>
                <a:ext uri="{FF2B5EF4-FFF2-40B4-BE49-F238E27FC236}">
                  <a16:creationId xmlns:a16="http://schemas.microsoft.com/office/drawing/2014/main" id="{2A476C0E-C44B-4A4A-AB89-BD52AEAD10C2}"/>
                </a:ext>
              </a:extLst>
            </p:cNvPr>
            <p:cNvSpPr/>
            <p:nvPr/>
          </p:nvSpPr>
          <p:spPr>
            <a:xfrm>
              <a:off x="6364599" y="216266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BD626CA0-491E-4B77-9F6D-CDC9066E7A26}"/>
                </a:ext>
              </a:extLst>
            </p:cNvPr>
            <p:cNvSpPr/>
            <p:nvPr/>
          </p:nvSpPr>
          <p:spPr>
            <a:xfrm>
              <a:off x="6364598" y="25349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C8196B9-7B6D-4A52-8C22-3A25473C78B9}"/>
                </a:ext>
              </a:extLst>
            </p:cNvPr>
            <p:cNvSpPr/>
            <p:nvPr/>
          </p:nvSpPr>
          <p:spPr>
            <a:xfrm>
              <a:off x="6364599" y="2905075"/>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3ED6272-E96C-4196-8F57-D629FA62C067}"/>
                </a:ext>
              </a:extLst>
            </p:cNvPr>
            <p:cNvSpPr/>
            <p:nvPr/>
          </p:nvSpPr>
          <p:spPr>
            <a:xfrm>
              <a:off x="6362771" y="1427977"/>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0100102F-96DB-4928-BD61-D46DCE130A7F}"/>
                </a:ext>
              </a:extLst>
            </p:cNvPr>
            <p:cNvSpPr/>
            <p:nvPr/>
          </p:nvSpPr>
          <p:spPr>
            <a:xfrm>
              <a:off x="6362771" y="181368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81235CF0-A4C2-4B2D-9CDA-9CB54FB20A6F}"/>
                </a:ext>
              </a:extLst>
            </p:cNvPr>
            <p:cNvCxnSpPr>
              <a:cxnSpLocks/>
            </p:cNvCxnSpPr>
            <p:nvPr/>
          </p:nvCxnSpPr>
          <p:spPr>
            <a:xfrm flipH="1">
              <a:off x="6676428" y="2407803"/>
              <a:ext cx="97633" cy="0"/>
            </a:xfrm>
            <a:prstGeom prst="line">
              <a:avLst/>
            </a:prstGeom>
          </p:spPr>
          <p:style>
            <a:lnRef idx="1">
              <a:schemeClr val="dk1"/>
            </a:lnRef>
            <a:fillRef idx="0">
              <a:schemeClr val="dk1"/>
            </a:fillRef>
            <a:effectRef idx="0">
              <a:schemeClr val="dk1"/>
            </a:effectRef>
            <a:fontRef idx="minor">
              <a:schemeClr val="tx1"/>
            </a:fontRef>
          </p:style>
        </p:cxnSp>
        <p:sp>
          <p:nvSpPr>
            <p:cNvPr id="157" name="Trapezoid 156">
              <a:extLst>
                <a:ext uri="{FF2B5EF4-FFF2-40B4-BE49-F238E27FC236}">
                  <a16:creationId xmlns:a16="http://schemas.microsoft.com/office/drawing/2014/main" id="{19BDB8F8-BF29-4245-BB65-EECA893F6986}"/>
                </a:ext>
              </a:extLst>
            </p:cNvPr>
            <p:cNvSpPr/>
            <p:nvPr/>
          </p:nvSpPr>
          <p:spPr>
            <a:xfrm rot="16200000">
              <a:off x="7531000" y="2164057"/>
              <a:ext cx="453896" cy="279796"/>
            </a:xfrm>
            <a:prstGeom prst="trapezoi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59" name="Connector: Elbow 158">
              <a:extLst>
                <a:ext uri="{FF2B5EF4-FFF2-40B4-BE49-F238E27FC236}">
                  <a16:creationId xmlns:a16="http://schemas.microsoft.com/office/drawing/2014/main" id="{5912972B-E9F7-426A-9D9C-ABCA6AA94BEC}"/>
                </a:ext>
              </a:extLst>
            </p:cNvPr>
            <p:cNvCxnSpPr>
              <a:cxnSpLocks/>
              <a:stCxn id="157" idx="2"/>
              <a:endCxn id="117" idx="2"/>
            </p:cNvCxnSpPr>
            <p:nvPr/>
          </p:nvCxnSpPr>
          <p:spPr>
            <a:xfrm flipH="1">
              <a:off x="1835621" y="2303955"/>
              <a:ext cx="6062225" cy="1604421"/>
            </a:xfrm>
            <a:prstGeom prst="bentConnector4">
              <a:avLst>
                <a:gd name="adj1" fmla="val -5207"/>
                <a:gd name="adj2" fmla="val 114248"/>
              </a:avLst>
            </a:prstGeom>
            <a:ln>
              <a:tailEnd type="triangle"/>
            </a:ln>
          </p:spPr>
          <p:style>
            <a:lnRef idx="1">
              <a:schemeClr val="dk1"/>
            </a:lnRef>
            <a:fillRef idx="0">
              <a:schemeClr val="dk1"/>
            </a:fillRef>
            <a:effectRef idx="0">
              <a:schemeClr val="dk1"/>
            </a:effectRef>
            <a:fontRef idx="minor">
              <a:schemeClr val="tx1"/>
            </a:fontRef>
          </p:style>
        </p:cxnSp>
      </p:grpSp>
      <p:cxnSp>
        <p:nvCxnSpPr>
          <p:cNvPr id="162" name="Connector: Elbow 161">
            <a:extLst>
              <a:ext uri="{FF2B5EF4-FFF2-40B4-BE49-F238E27FC236}">
                <a16:creationId xmlns:a16="http://schemas.microsoft.com/office/drawing/2014/main" id="{3C977951-8972-4560-8306-626F46ABF334}"/>
              </a:ext>
            </a:extLst>
          </p:cNvPr>
          <p:cNvCxnSpPr>
            <a:cxnSpLocks/>
            <a:stCxn id="79" idx="2"/>
            <a:endCxn id="128" idx="2"/>
          </p:cNvCxnSpPr>
          <p:nvPr/>
        </p:nvCxnSpPr>
        <p:spPr>
          <a:xfrm>
            <a:off x="5204724" y="3229974"/>
            <a:ext cx="516166" cy="673359"/>
          </a:xfrm>
          <a:prstGeom prst="bentConnector4">
            <a:avLst>
              <a:gd name="adj1" fmla="val 70380"/>
              <a:gd name="adj2" fmla="val 114853"/>
            </a:avLst>
          </a:prstGeom>
          <a:ln>
            <a:tailEnd type="triangle"/>
          </a:ln>
        </p:spPr>
        <p:style>
          <a:lnRef idx="1">
            <a:schemeClr val="dk1"/>
          </a:lnRef>
          <a:fillRef idx="0">
            <a:schemeClr val="dk1"/>
          </a:fillRef>
          <a:effectRef idx="0">
            <a:schemeClr val="dk1"/>
          </a:effectRef>
          <a:fontRef idx="minor">
            <a:schemeClr val="tx1"/>
          </a:fontRef>
        </p:style>
      </p:cxnSp>
      <p:sp>
        <p:nvSpPr>
          <p:cNvPr id="167" name="Rectangle 166">
            <a:extLst>
              <a:ext uri="{FF2B5EF4-FFF2-40B4-BE49-F238E27FC236}">
                <a16:creationId xmlns:a16="http://schemas.microsoft.com/office/drawing/2014/main" id="{209B2938-3CAA-4517-B9FC-1FABE28C5211}"/>
              </a:ext>
            </a:extLst>
          </p:cNvPr>
          <p:cNvSpPr/>
          <p:nvPr/>
        </p:nvSpPr>
        <p:spPr>
          <a:xfrm>
            <a:off x="411284" y="2981860"/>
            <a:ext cx="1485697" cy="116937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Sorting</a:t>
            </a:r>
          </a:p>
          <a:p>
            <a:pPr algn="ctr"/>
            <a:r>
              <a:rPr lang="fi-FI" dirty="0"/>
              <a:t>S</a:t>
            </a:r>
            <a:r>
              <a:rPr lang="en-US" dirty="0" err="1"/>
              <a:t>ubsystem</a:t>
            </a:r>
            <a:endParaRPr lang="en-US" dirty="0"/>
          </a:p>
          <a:p>
            <a:pPr algn="ctr"/>
            <a:r>
              <a:rPr lang="en-US" dirty="0"/>
              <a:t>from </a:t>
            </a:r>
            <a:r>
              <a:rPr lang="en-US" dirty="0" err="1"/>
              <a:t>MergeTree</a:t>
            </a:r>
            <a:endParaRPr lang="en-US" dirty="0"/>
          </a:p>
        </p:txBody>
      </p:sp>
      <p:cxnSp>
        <p:nvCxnSpPr>
          <p:cNvPr id="168" name="Connector: Elbow 167">
            <a:extLst>
              <a:ext uri="{FF2B5EF4-FFF2-40B4-BE49-F238E27FC236}">
                <a16:creationId xmlns:a16="http://schemas.microsoft.com/office/drawing/2014/main" id="{37C69F31-5D66-4C39-9B74-C34C17792324}"/>
              </a:ext>
            </a:extLst>
          </p:cNvPr>
          <p:cNvCxnSpPr>
            <a:cxnSpLocks/>
            <a:stCxn id="167" idx="3"/>
            <a:endCxn id="50" idx="2"/>
          </p:cNvCxnSpPr>
          <p:nvPr/>
        </p:nvCxnSpPr>
        <p:spPr>
          <a:xfrm>
            <a:off x="1896981" y="3566547"/>
            <a:ext cx="560024" cy="336679"/>
          </a:xfrm>
          <a:prstGeom prst="bentConnector4">
            <a:avLst>
              <a:gd name="adj1" fmla="val 42564"/>
              <a:gd name="adj2" fmla="val 167899"/>
            </a:avLst>
          </a:prstGeom>
          <a:ln>
            <a:tailEnd type="triangle"/>
          </a:ln>
        </p:spPr>
        <p:style>
          <a:lnRef idx="2">
            <a:schemeClr val="dk1"/>
          </a:lnRef>
          <a:fillRef idx="0">
            <a:schemeClr val="dk1"/>
          </a:fillRef>
          <a:effectRef idx="1">
            <a:schemeClr val="dk1"/>
          </a:effectRef>
          <a:fontRef idx="minor">
            <a:schemeClr val="tx1"/>
          </a:fontRef>
        </p:style>
      </p:cxnSp>
      <p:sp>
        <p:nvSpPr>
          <p:cNvPr id="173" name="Rectangle 172">
            <a:extLst>
              <a:ext uri="{FF2B5EF4-FFF2-40B4-BE49-F238E27FC236}">
                <a16:creationId xmlns:a16="http://schemas.microsoft.com/office/drawing/2014/main" id="{ACD11EBF-574A-4EC3-8DD6-92EC4FD2B4D9}"/>
              </a:ext>
            </a:extLst>
          </p:cNvPr>
          <p:cNvSpPr/>
          <p:nvPr/>
        </p:nvSpPr>
        <p:spPr>
          <a:xfrm>
            <a:off x="421588" y="1058197"/>
            <a:ext cx="8455079" cy="4548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Memory bus</a:t>
            </a:r>
          </a:p>
        </p:txBody>
      </p:sp>
      <p:cxnSp>
        <p:nvCxnSpPr>
          <p:cNvPr id="175" name="Straight Arrow Connector 174">
            <a:extLst>
              <a:ext uri="{FF2B5EF4-FFF2-40B4-BE49-F238E27FC236}">
                <a16:creationId xmlns:a16="http://schemas.microsoft.com/office/drawing/2014/main" id="{E155E937-CAB6-447F-95F8-A9D30A9B9F78}"/>
              </a:ext>
            </a:extLst>
          </p:cNvPr>
          <p:cNvCxnSpPr>
            <a:cxnSpLocks/>
          </p:cNvCxnSpPr>
          <p:nvPr/>
        </p:nvCxnSpPr>
        <p:spPr>
          <a:xfrm>
            <a:off x="854242" y="1513072"/>
            <a:ext cx="0" cy="14553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8" name="Straight Arrow Connector 177">
            <a:extLst>
              <a:ext uri="{FF2B5EF4-FFF2-40B4-BE49-F238E27FC236}">
                <a16:creationId xmlns:a16="http://schemas.microsoft.com/office/drawing/2014/main" id="{EFA83DF0-D3C1-4B21-95CA-F29B2B17EF64}"/>
              </a:ext>
            </a:extLst>
          </p:cNvPr>
          <p:cNvCxnSpPr>
            <a:cxnSpLocks/>
          </p:cNvCxnSpPr>
          <p:nvPr/>
        </p:nvCxnSpPr>
        <p:spPr>
          <a:xfrm flipV="1">
            <a:off x="1467854" y="1513073"/>
            <a:ext cx="0" cy="14606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2" name="Connector: Elbow 181">
            <a:extLst>
              <a:ext uri="{FF2B5EF4-FFF2-40B4-BE49-F238E27FC236}">
                <a16:creationId xmlns:a16="http://schemas.microsoft.com/office/drawing/2014/main" id="{AE3DF392-8C5D-471B-8F91-6A3404E95D49}"/>
              </a:ext>
            </a:extLst>
          </p:cNvPr>
          <p:cNvCxnSpPr>
            <a:cxnSpLocks/>
            <a:stCxn id="157" idx="2"/>
          </p:cNvCxnSpPr>
          <p:nvPr/>
        </p:nvCxnSpPr>
        <p:spPr>
          <a:xfrm flipV="1">
            <a:off x="8468610" y="1513073"/>
            <a:ext cx="299226" cy="171700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187" name="Rectangle 186">
            <a:extLst>
              <a:ext uri="{FF2B5EF4-FFF2-40B4-BE49-F238E27FC236}">
                <a16:creationId xmlns:a16="http://schemas.microsoft.com/office/drawing/2014/main" id="{2E6D0FAD-21AF-4C42-9E1D-E73DF8876E4E}"/>
              </a:ext>
            </a:extLst>
          </p:cNvPr>
          <p:cNvSpPr/>
          <p:nvPr/>
        </p:nvSpPr>
        <p:spPr>
          <a:xfrm>
            <a:off x="5868497" y="1989692"/>
            <a:ext cx="1303408" cy="6318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Node/leaf</a:t>
            </a:r>
          </a:p>
          <a:p>
            <a:pPr algn="ctr"/>
            <a:r>
              <a:rPr lang="en-US" dirty="0"/>
              <a:t>arbiter</a:t>
            </a:r>
          </a:p>
        </p:txBody>
      </p:sp>
      <p:cxnSp>
        <p:nvCxnSpPr>
          <p:cNvPr id="189" name="Connector: Elbow 188">
            <a:extLst>
              <a:ext uri="{FF2B5EF4-FFF2-40B4-BE49-F238E27FC236}">
                <a16:creationId xmlns:a16="http://schemas.microsoft.com/office/drawing/2014/main" id="{217B43DB-AF29-4F52-BCB4-5C438613FD1F}"/>
              </a:ext>
            </a:extLst>
          </p:cNvPr>
          <p:cNvCxnSpPr>
            <a:cxnSpLocks/>
            <a:stCxn id="32" idx="0"/>
            <a:endCxn id="187" idx="1"/>
          </p:cNvCxnSpPr>
          <p:nvPr/>
        </p:nvCxnSpPr>
        <p:spPr>
          <a:xfrm rot="5400000" flipH="1" flipV="1">
            <a:off x="4956702" y="2266843"/>
            <a:ext cx="873031" cy="950559"/>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1" name="Connector: Elbow 190">
            <a:extLst>
              <a:ext uri="{FF2B5EF4-FFF2-40B4-BE49-F238E27FC236}">
                <a16:creationId xmlns:a16="http://schemas.microsoft.com/office/drawing/2014/main" id="{D336B31C-C071-480A-A71C-55D658992D0F}"/>
              </a:ext>
            </a:extLst>
          </p:cNvPr>
          <p:cNvCxnSpPr>
            <a:cxnSpLocks/>
            <a:stCxn id="110" idx="0"/>
            <a:endCxn id="187" idx="3"/>
          </p:cNvCxnSpPr>
          <p:nvPr/>
        </p:nvCxnSpPr>
        <p:spPr>
          <a:xfrm rot="16200000" flipV="1">
            <a:off x="7240295" y="2237216"/>
            <a:ext cx="873138" cy="1009918"/>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8" name="Straight Arrow Connector 197">
            <a:extLst>
              <a:ext uri="{FF2B5EF4-FFF2-40B4-BE49-F238E27FC236}">
                <a16:creationId xmlns:a16="http://schemas.microsoft.com/office/drawing/2014/main" id="{A72C1002-5411-4974-9434-C46FF6AFD91E}"/>
              </a:ext>
            </a:extLst>
          </p:cNvPr>
          <p:cNvCxnSpPr>
            <a:cxnSpLocks/>
            <a:stCxn id="187" idx="0"/>
          </p:cNvCxnSpPr>
          <p:nvPr/>
        </p:nvCxnSpPr>
        <p:spPr>
          <a:xfrm flipV="1">
            <a:off x="6520201" y="1528992"/>
            <a:ext cx="0" cy="4607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2" name="TextBox 211">
            <a:extLst>
              <a:ext uri="{FF2B5EF4-FFF2-40B4-BE49-F238E27FC236}">
                <a16:creationId xmlns:a16="http://schemas.microsoft.com/office/drawing/2014/main" id="{57027F98-F793-4EDE-8225-04A66AE49F1F}"/>
              </a:ext>
            </a:extLst>
          </p:cNvPr>
          <p:cNvSpPr txBox="1"/>
          <p:nvPr/>
        </p:nvSpPr>
        <p:spPr>
          <a:xfrm>
            <a:off x="2577990" y="4206194"/>
            <a:ext cx="2576346" cy="369332"/>
          </a:xfrm>
          <a:prstGeom prst="rect">
            <a:avLst/>
          </a:prstGeom>
          <a:noFill/>
        </p:spPr>
        <p:txBody>
          <a:bodyPr wrap="none" rtlCol="0">
            <a:spAutoFit/>
          </a:bodyPr>
          <a:lstStyle/>
          <a:p>
            <a:r>
              <a:rPr lang="en-US" dirty="0"/>
              <a:t>Sweep pipeline 1 (S=4)</a:t>
            </a:r>
          </a:p>
        </p:txBody>
      </p:sp>
      <p:sp>
        <p:nvSpPr>
          <p:cNvPr id="213" name="TextBox 212">
            <a:extLst>
              <a:ext uri="{FF2B5EF4-FFF2-40B4-BE49-F238E27FC236}">
                <a16:creationId xmlns:a16="http://schemas.microsoft.com/office/drawing/2014/main" id="{4B72C0CE-DB77-41D9-9777-7F7BA484E694}"/>
              </a:ext>
            </a:extLst>
          </p:cNvPr>
          <p:cNvSpPr txBox="1"/>
          <p:nvPr/>
        </p:nvSpPr>
        <p:spPr>
          <a:xfrm>
            <a:off x="5718652" y="4200336"/>
            <a:ext cx="2704587" cy="369332"/>
          </a:xfrm>
          <a:prstGeom prst="rect">
            <a:avLst/>
          </a:prstGeom>
          <a:noFill/>
        </p:spPr>
        <p:txBody>
          <a:bodyPr wrap="none" rtlCol="0">
            <a:spAutoFit/>
          </a:bodyPr>
          <a:lstStyle/>
          <a:p>
            <a:r>
              <a:rPr lang="en-US" dirty="0"/>
              <a:t>Sweep pipeline 1 (S=32)</a:t>
            </a:r>
          </a:p>
        </p:txBody>
      </p:sp>
    </p:spTree>
    <p:extLst>
      <p:ext uri="{BB962C8B-B14F-4D97-AF65-F5344CB8AC3E}">
        <p14:creationId xmlns:p14="http://schemas.microsoft.com/office/powerpoint/2010/main" val="2373047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5486-136D-4007-82EC-04D53F0FDFDD}"/>
              </a:ext>
            </a:extLst>
          </p:cNvPr>
          <p:cNvSpPr>
            <a:spLocks noGrp="1"/>
          </p:cNvSpPr>
          <p:nvPr>
            <p:ph type="title"/>
          </p:nvPr>
        </p:nvSpPr>
        <p:spPr/>
        <p:txBody>
          <a:bodyPr/>
          <a:lstStyle/>
          <a:p>
            <a:r>
              <a:rPr lang="en-US" dirty="0"/>
              <a:t>Evaluation</a:t>
            </a:r>
          </a:p>
        </p:txBody>
      </p:sp>
      <p:sp>
        <p:nvSpPr>
          <p:cNvPr id="11" name="Content Placeholder 10">
            <a:extLst>
              <a:ext uri="{FF2B5EF4-FFF2-40B4-BE49-F238E27FC236}">
                <a16:creationId xmlns:a16="http://schemas.microsoft.com/office/drawing/2014/main" id="{C748E0D9-5BEB-455F-B512-8BA422AC0FD6}"/>
              </a:ext>
            </a:extLst>
          </p:cNvPr>
          <p:cNvSpPr>
            <a:spLocks noGrp="1"/>
          </p:cNvSpPr>
          <p:nvPr>
            <p:ph sz="half" idx="1"/>
          </p:nvPr>
        </p:nvSpPr>
        <p:spPr>
          <a:xfrm>
            <a:off x="669915" y="1200151"/>
            <a:ext cx="3890990" cy="3394472"/>
          </a:xfrm>
        </p:spPr>
        <p:txBody>
          <a:bodyPr>
            <a:normAutofit fontScale="70000" lnSpcReduction="20000"/>
          </a:bodyPr>
          <a:lstStyle/>
          <a:p>
            <a:r>
              <a:rPr lang="en-US" b="1" dirty="0" err="1"/>
              <a:t>PLOCtree</a:t>
            </a:r>
            <a:r>
              <a:rPr lang="en-US" dirty="0"/>
              <a:t> (proposed):</a:t>
            </a:r>
          </a:p>
          <a:p>
            <a:pPr lvl="1"/>
            <a:r>
              <a:rPr lang="en-US" dirty="0"/>
              <a:t>RTL implementation in </a:t>
            </a:r>
            <a:r>
              <a:rPr lang="en-US" dirty="0" err="1"/>
              <a:t>SystemVerilog</a:t>
            </a:r>
            <a:endParaRPr lang="en-US" dirty="0"/>
          </a:p>
          <a:p>
            <a:pPr lvl="1"/>
            <a:r>
              <a:rPr lang="en-US" dirty="0"/>
              <a:t>RTL simulated builds of 15 test scenes</a:t>
            </a:r>
          </a:p>
          <a:p>
            <a:pPr lvl="1"/>
            <a:r>
              <a:rPr lang="en-US" dirty="0"/>
              <a:t>Synthesis &amp; power analysis in 28nm FDSOI CMOS, 1V, 25degC, 1GHz</a:t>
            </a:r>
          </a:p>
          <a:p>
            <a:pPr lvl="1"/>
            <a:r>
              <a:rPr lang="en-US" dirty="0"/>
              <a:t>SRAMs from CACTI-P</a:t>
            </a:r>
          </a:p>
          <a:p>
            <a:pPr lvl="1"/>
            <a:r>
              <a:rPr lang="en-US" dirty="0"/>
              <a:t>DRAMs from </a:t>
            </a:r>
            <a:r>
              <a:rPr lang="en-US" dirty="0" err="1"/>
              <a:t>Ramulator</a:t>
            </a:r>
            <a:r>
              <a:rPr lang="en-US" dirty="0"/>
              <a:t>, </a:t>
            </a:r>
            <a:r>
              <a:rPr lang="en-US" dirty="0" err="1"/>
              <a:t>DRAMPower</a:t>
            </a:r>
            <a:endParaRPr lang="en-US" dirty="0"/>
          </a:p>
          <a:p>
            <a:pPr lvl="1"/>
            <a:r>
              <a:rPr lang="en-US" dirty="0"/>
              <a:t>SAH tree quality</a:t>
            </a:r>
          </a:p>
          <a:p>
            <a:pPr lvl="1"/>
            <a:endParaRPr lang="en-US" dirty="0"/>
          </a:p>
        </p:txBody>
      </p:sp>
      <p:sp>
        <p:nvSpPr>
          <p:cNvPr id="12" name="Content Placeholder 11">
            <a:extLst>
              <a:ext uri="{FF2B5EF4-FFF2-40B4-BE49-F238E27FC236}">
                <a16:creationId xmlns:a16="http://schemas.microsoft.com/office/drawing/2014/main" id="{8978CC3B-F7AF-4DF8-9D2C-24EC6907D6A8}"/>
              </a:ext>
            </a:extLst>
          </p:cNvPr>
          <p:cNvSpPr>
            <a:spLocks noGrp="1"/>
          </p:cNvSpPr>
          <p:nvPr>
            <p:ph sz="half" idx="2"/>
          </p:nvPr>
        </p:nvSpPr>
        <p:spPr/>
        <p:txBody>
          <a:bodyPr>
            <a:normAutofit fontScale="70000" lnSpcReduction="20000"/>
          </a:bodyPr>
          <a:lstStyle/>
          <a:p>
            <a:r>
              <a:rPr lang="en-US" b="1" dirty="0" err="1"/>
              <a:t>MergeTree</a:t>
            </a:r>
            <a:r>
              <a:rPr lang="en-US" b="1" dirty="0"/>
              <a:t> </a:t>
            </a:r>
            <a:r>
              <a:rPr lang="en-US" dirty="0"/>
              <a:t>(</a:t>
            </a:r>
            <a:r>
              <a:rPr lang="en-US" dirty="0" err="1"/>
              <a:t>Viitanen</a:t>
            </a:r>
            <a:r>
              <a:rPr lang="en-US" dirty="0"/>
              <a:t> et al. 2017)</a:t>
            </a:r>
            <a:endParaRPr lang="en-US" b="1" dirty="0"/>
          </a:p>
          <a:p>
            <a:pPr lvl="1"/>
            <a:r>
              <a:rPr lang="en-US" dirty="0"/>
              <a:t>Identical setup</a:t>
            </a:r>
          </a:p>
          <a:p>
            <a:pPr lvl="1"/>
            <a:r>
              <a:rPr lang="en-US" dirty="0"/>
              <a:t>Assume a free top-level SAH build for extra quality</a:t>
            </a:r>
          </a:p>
          <a:p>
            <a:r>
              <a:rPr lang="en-US" dirty="0"/>
              <a:t>Top-down SAH (Doyle et al. 2013)</a:t>
            </a:r>
          </a:p>
          <a:p>
            <a:pPr lvl="1"/>
            <a:r>
              <a:rPr lang="en-US" dirty="0"/>
              <a:t>Modeled DRAM traffic; optimistic energy from </a:t>
            </a:r>
            <a:r>
              <a:rPr lang="en-US" dirty="0" err="1"/>
              <a:t>DRAMPower</a:t>
            </a:r>
            <a:endParaRPr lang="en-US" dirty="0"/>
          </a:p>
          <a:p>
            <a:r>
              <a:rPr lang="en-US" dirty="0"/>
              <a:t>GPU reference LBVH, PLOC</a:t>
            </a:r>
          </a:p>
          <a:p>
            <a:pPr lvl="1"/>
            <a:r>
              <a:rPr lang="en-US" dirty="0"/>
              <a:t>Run on GTX 1080 </a:t>
            </a:r>
            <a:r>
              <a:rPr lang="en-US" dirty="0" err="1"/>
              <a:t>Ti</a:t>
            </a:r>
            <a:r>
              <a:rPr lang="en-US" dirty="0"/>
              <a:t>, memory traffic with </a:t>
            </a:r>
            <a:r>
              <a:rPr lang="en-US" i="1" dirty="0" err="1"/>
              <a:t>nvprof</a:t>
            </a:r>
            <a:endParaRPr lang="en-US" dirty="0"/>
          </a:p>
        </p:txBody>
      </p:sp>
      <p:sp>
        <p:nvSpPr>
          <p:cNvPr id="4" name="Date Placeholder 3">
            <a:extLst>
              <a:ext uri="{FF2B5EF4-FFF2-40B4-BE49-F238E27FC236}">
                <a16:creationId xmlns:a16="http://schemas.microsoft.com/office/drawing/2014/main" id="{5E2DB9FA-7B1E-48D3-8894-CC8B19EF2E83}"/>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42130C78-D490-465F-9C3D-E63ADACCB489}"/>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28A1A41A-FC4E-42F3-BAF6-1CF122D1F87D}"/>
              </a:ext>
            </a:extLst>
          </p:cNvPr>
          <p:cNvSpPr>
            <a:spLocks noGrp="1"/>
          </p:cNvSpPr>
          <p:nvPr>
            <p:ph type="sldNum" sz="quarter" idx="12"/>
          </p:nvPr>
        </p:nvSpPr>
        <p:spPr/>
        <p:txBody>
          <a:bodyPr/>
          <a:lstStyle/>
          <a:p>
            <a:pPr>
              <a:defRPr/>
            </a:pPr>
            <a:fld id="{74348275-A547-4EBD-91F4-3255124D9AB8}" type="slidenum">
              <a:rPr lang="fi-FI" altLang="fi-FI" smtClean="0"/>
              <a:pPr>
                <a:defRPr/>
              </a:pPr>
              <a:t>36</a:t>
            </a:fld>
            <a:endParaRPr lang="fi-FI" altLang="fi-FI"/>
          </a:p>
        </p:txBody>
      </p:sp>
    </p:spTree>
    <p:extLst>
      <p:ext uri="{BB962C8B-B14F-4D97-AF65-F5344CB8AC3E}">
        <p14:creationId xmlns:p14="http://schemas.microsoft.com/office/powerpoint/2010/main" val="1570179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7F3D8A7-C5BE-4355-B2C4-C888382D5378}"/>
              </a:ext>
            </a:extLst>
          </p:cNvPr>
          <p:cNvSpPr>
            <a:spLocks noGrp="1"/>
          </p:cNvSpPr>
          <p:nvPr>
            <p:ph type="body" idx="1"/>
          </p:nvPr>
        </p:nvSpPr>
        <p:spPr>
          <a:xfrm>
            <a:off x="620712" y="196114"/>
            <a:ext cx="3876054" cy="479822"/>
          </a:xfrm>
        </p:spPr>
        <p:txBody>
          <a:bodyPr/>
          <a:lstStyle/>
          <a:p>
            <a:r>
              <a:rPr lang="fi-FI" dirty="0"/>
              <a:t>Area breakdown (mm</a:t>
            </a:r>
            <a:r>
              <a:rPr lang="fi-FI" baseline="30000" dirty="0"/>
              <a:t>2</a:t>
            </a:r>
            <a:r>
              <a:rPr lang="fi-FI" dirty="0"/>
              <a:t>)</a:t>
            </a:r>
            <a:endParaRPr lang="en-US" dirty="0"/>
          </a:p>
        </p:txBody>
      </p:sp>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A651FEAB-6F18-4AE8-8AC5-EDF28E7517A2}"/>
                  </a:ext>
                </a:extLst>
              </p:cNvPr>
              <p:cNvGraphicFramePr>
                <a:graphicFrameLocks noGrp="1"/>
              </p:cNvGraphicFramePr>
              <p:nvPr>
                <p:ph sz="half" idx="2"/>
                <p:extLst>
                  <p:ext uri="{D42A27DB-BD31-4B8C-83A1-F6EECF244321}">
                    <p14:modId xmlns:p14="http://schemas.microsoft.com/office/powerpoint/2010/main" val="3458443553"/>
                  </p:ext>
                </p:extLst>
              </p:nvPr>
            </p:nvGraphicFramePr>
            <p:xfrm>
              <a:off x="323229" y="675936"/>
              <a:ext cx="4248771" cy="391828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ontent Placeholder 7">
                <a:extLst>
                  <a:ext uri="{FF2B5EF4-FFF2-40B4-BE49-F238E27FC236}">
                    <a16:creationId xmlns:a16="http://schemas.microsoft.com/office/drawing/2014/main" id="{A651FEAB-6F18-4AE8-8AC5-EDF28E7517A2}"/>
                  </a:ext>
                </a:extLst>
              </p:cNvPr>
              <p:cNvPicPr>
                <a:picLocks noGrp="1" noRot="1" noChangeAspect="1" noMove="1" noResize="1" noEditPoints="1" noAdjustHandles="1" noChangeArrowheads="1" noChangeShapeType="1"/>
              </p:cNvPicPr>
              <p:nvPr/>
            </p:nvPicPr>
            <p:blipFill>
              <a:blip r:embed="rId4"/>
              <a:stretch>
                <a:fillRect/>
              </a:stretch>
            </p:blipFill>
            <p:spPr>
              <a:xfrm>
                <a:off x="323229" y="675936"/>
                <a:ext cx="4248771" cy="3918289"/>
              </a:xfrm>
              <a:prstGeom prst="rect">
                <a:avLst/>
              </a:prstGeom>
            </p:spPr>
          </p:pic>
        </mc:Fallback>
      </mc:AlternateContent>
      <p:sp>
        <p:nvSpPr>
          <p:cNvPr id="11" name="Text Placeholder 10">
            <a:extLst>
              <a:ext uri="{FF2B5EF4-FFF2-40B4-BE49-F238E27FC236}">
                <a16:creationId xmlns:a16="http://schemas.microsoft.com/office/drawing/2014/main" id="{03CE9BC4-1E91-4F26-9C8E-BE5FA040421A}"/>
              </a:ext>
            </a:extLst>
          </p:cNvPr>
          <p:cNvSpPr>
            <a:spLocks noGrp="1"/>
          </p:cNvSpPr>
          <p:nvPr>
            <p:ph type="body" sz="quarter" idx="3"/>
          </p:nvPr>
        </p:nvSpPr>
        <p:spPr>
          <a:xfrm>
            <a:off x="4751460" y="196114"/>
            <a:ext cx="4098853" cy="479822"/>
          </a:xfrm>
        </p:spPr>
        <p:txBody>
          <a:bodyPr/>
          <a:lstStyle/>
          <a:p>
            <a:r>
              <a:rPr lang="fi-FI" dirty="0"/>
              <a:t>Power breakdown (mW)</a:t>
            </a:r>
            <a:endParaRPr lang="en-US" dirty="0"/>
          </a:p>
        </p:txBody>
      </p:sp>
      <p:sp>
        <p:nvSpPr>
          <p:cNvPr id="2" name="Date Placeholder 1">
            <a:extLst>
              <a:ext uri="{FF2B5EF4-FFF2-40B4-BE49-F238E27FC236}">
                <a16:creationId xmlns:a16="http://schemas.microsoft.com/office/drawing/2014/main" id="{2911D4D7-3FAC-473A-8AF6-0DE8EDA53906}"/>
              </a:ext>
            </a:extLst>
          </p:cNvPr>
          <p:cNvSpPr>
            <a:spLocks noGrp="1"/>
          </p:cNvSpPr>
          <p:nvPr>
            <p:ph type="dt" sz="half" idx="10"/>
          </p:nvPr>
        </p:nvSpPr>
        <p:spPr/>
        <p:txBody>
          <a:bodyPr/>
          <a:lstStyle/>
          <a:p>
            <a:pPr>
              <a:defRPr/>
            </a:pPr>
            <a:fld id="{43E22E8C-A0CA-4FE7-B641-337622584AAC}" type="datetime1">
              <a:rPr lang="fi-FI" smtClean="0"/>
              <a:pPr>
                <a:defRPr/>
              </a:pPr>
              <a:t>10.8.2018</a:t>
            </a:fld>
            <a:endParaRPr lang="fi-FI" dirty="0"/>
          </a:p>
        </p:txBody>
      </p:sp>
      <p:sp>
        <p:nvSpPr>
          <p:cNvPr id="3" name="Footer Placeholder 2">
            <a:extLst>
              <a:ext uri="{FF2B5EF4-FFF2-40B4-BE49-F238E27FC236}">
                <a16:creationId xmlns:a16="http://schemas.microsoft.com/office/drawing/2014/main" id="{3D5C3FDE-BB2A-4ED8-AFFB-5CA236D94699}"/>
              </a:ext>
            </a:extLst>
          </p:cNvPr>
          <p:cNvSpPr>
            <a:spLocks noGrp="1"/>
          </p:cNvSpPr>
          <p:nvPr>
            <p:ph type="ftr" sz="quarter" idx="11"/>
          </p:nvPr>
        </p:nvSpPr>
        <p:spPr/>
        <p:txBody>
          <a:bodyPr/>
          <a:lstStyle/>
          <a:p>
            <a:pPr>
              <a:defRPr/>
            </a:pPr>
            <a:endParaRPr lang="fi-FI"/>
          </a:p>
        </p:txBody>
      </p:sp>
      <p:sp>
        <p:nvSpPr>
          <p:cNvPr id="4" name="Slide Number Placeholder 3">
            <a:extLst>
              <a:ext uri="{FF2B5EF4-FFF2-40B4-BE49-F238E27FC236}">
                <a16:creationId xmlns:a16="http://schemas.microsoft.com/office/drawing/2014/main" id="{91A8E830-DF04-48BD-A046-1721281A948F}"/>
              </a:ext>
            </a:extLst>
          </p:cNvPr>
          <p:cNvSpPr>
            <a:spLocks noGrp="1"/>
          </p:cNvSpPr>
          <p:nvPr>
            <p:ph type="sldNum" sz="quarter" idx="12"/>
          </p:nvPr>
        </p:nvSpPr>
        <p:spPr/>
        <p:txBody>
          <a:bodyPr/>
          <a:lstStyle/>
          <a:p>
            <a:pPr>
              <a:defRPr/>
            </a:pPr>
            <a:fld id="{4786C395-97B8-4294-A7CC-DCE7AEB91DBD}" type="slidenum">
              <a:rPr lang="fi-FI" altLang="fi-FI" smtClean="0"/>
              <a:pPr>
                <a:defRPr/>
              </a:pPr>
              <a:t>37</a:t>
            </a:fld>
            <a:endParaRPr lang="fi-FI" altLang="fi-FI"/>
          </a:p>
        </p:txBody>
      </p:sp>
      <mc:AlternateContent xmlns:mc="http://schemas.openxmlformats.org/markup-compatibility/2006" xmlns:cx1="http://schemas.microsoft.com/office/drawing/2015/9/8/chartex">
        <mc:Choice Requires="cx1">
          <p:graphicFrame>
            <p:nvGraphicFramePr>
              <p:cNvPr id="17" name="Content Placeholder 16">
                <a:extLst>
                  <a:ext uri="{FF2B5EF4-FFF2-40B4-BE49-F238E27FC236}">
                    <a16:creationId xmlns:a16="http://schemas.microsoft.com/office/drawing/2014/main" id="{AEDF9353-DEFC-42EB-9B3E-3451B15A1F36}"/>
                  </a:ext>
                </a:extLst>
              </p:cNvPr>
              <p:cNvGraphicFramePr>
                <a:graphicFrameLocks noGrp="1"/>
              </p:cNvGraphicFramePr>
              <p:nvPr>
                <p:ph sz="quarter" idx="4"/>
                <p:extLst>
                  <p:ext uri="{D42A27DB-BD31-4B8C-83A1-F6EECF244321}">
                    <p14:modId xmlns:p14="http://schemas.microsoft.com/office/powerpoint/2010/main" val="2004969700"/>
                  </p:ext>
                </p:extLst>
              </p:nvPr>
            </p:nvGraphicFramePr>
            <p:xfrm>
              <a:off x="4601544" y="675936"/>
              <a:ext cx="4485306" cy="3918289"/>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7" name="Content Placeholder 16">
                <a:extLst>
                  <a:ext uri="{FF2B5EF4-FFF2-40B4-BE49-F238E27FC236}">
                    <a16:creationId xmlns:a16="http://schemas.microsoft.com/office/drawing/2014/main" id="{AEDF9353-DEFC-42EB-9B3E-3451B15A1F36}"/>
                  </a:ext>
                </a:extLst>
              </p:cNvPr>
              <p:cNvPicPr>
                <a:picLocks noGrp="1" noRot="1" noChangeAspect="1" noMove="1" noResize="1" noEditPoints="1" noAdjustHandles="1" noChangeArrowheads="1" noChangeShapeType="1"/>
              </p:cNvPicPr>
              <p:nvPr/>
            </p:nvPicPr>
            <p:blipFill>
              <a:blip r:embed="rId6"/>
              <a:stretch>
                <a:fillRect/>
              </a:stretch>
            </p:blipFill>
            <p:spPr>
              <a:xfrm>
                <a:off x="4601544" y="675936"/>
                <a:ext cx="4485306" cy="3918289"/>
              </a:xfrm>
              <a:prstGeom prst="rect">
                <a:avLst/>
              </a:prstGeom>
            </p:spPr>
          </p:pic>
        </mc:Fallback>
      </mc:AlternateContent>
    </p:spTree>
    <p:extLst>
      <p:ext uri="{BB962C8B-B14F-4D97-AF65-F5344CB8AC3E}">
        <p14:creationId xmlns:p14="http://schemas.microsoft.com/office/powerpoint/2010/main" val="3164498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2E9E-08C7-4D8E-9347-A5F692B91794}"/>
              </a:ext>
            </a:extLst>
          </p:cNvPr>
          <p:cNvSpPr>
            <a:spLocks noGrp="1"/>
          </p:cNvSpPr>
          <p:nvPr>
            <p:ph type="title"/>
          </p:nvPr>
        </p:nvSpPr>
        <p:spPr/>
        <p:txBody>
          <a:bodyPr/>
          <a:lstStyle/>
          <a:p>
            <a:r>
              <a:rPr lang="en-US" dirty="0"/>
              <a:t>Comparison</a:t>
            </a:r>
          </a:p>
        </p:txBody>
      </p:sp>
      <p:sp>
        <p:nvSpPr>
          <p:cNvPr id="3" name="Text Placeholder 2">
            <a:extLst>
              <a:ext uri="{FF2B5EF4-FFF2-40B4-BE49-F238E27FC236}">
                <a16:creationId xmlns:a16="http://schemas.microsoft.com/office/drawing/2014/main" id="{90C3EE9E-D9A0-40B8-935F-B4281DC88E44}"/>
              </a:ext>
            </a:extLst>
          </p:cNvPr>
          <p:cNvSpPr>
            <a:spLocks noGrp="1"/>
          </p:cNvSpPr>
          <p:nvPr>
            <p:ph type="body" idx="1"/>
          </p:nvPr>
        </p:nvSpPr>
        <p:spPr/>
        <p:txBody>
          <a:bodyPr/>
          <a:lstStyle/>
          <a:p>
            <a:r>
              <a:rPr lang="en-US" dirty="0"/>
              <a:t>Energy per triangle (</a:t>
            </a:r>
            <a:r>
              <a:rPr lang="en-US" dirty="0" err="1"/>
              <a:t>nJ</a:t>
            </a:r>
            <a:r>
              <a:rPr lang="en-US" dirty="0"/>
              <a:t>)</a:t>
            </a:r>
          </a:p>
        </p:txBody>
      </p:sp>
      <p:sp>
        <p:nvSpPr>
          <p:cNvPr id="5" name="Text Placeholder 4">
            <a:extLst>
              <a:ext uri="{FF2B5EF4-FFF2-40B4-BE49-F238E27FC236}">
                <a16:creationId xmlns:a16="http://schemas.microsoft.com/office/drawing/2014/main" id="{D3820AB5-C2DF-4BFA-8986-E04EC08264CF}"/>
              </a:ext>
            </a:extLst>
          </p:cNvPr>
          <p:cNvSpPr>
            <a:spLocks noGrp="1"/>
          </p:cNvSpPr>
          <p:nvPr>
            <p:ph type="body" sz="quarter" idx="3"/>
          </p:nvPr>
        </p:nvSpPr>
        <p:spPr/>
        <p:txBody>
          <a:bodyPr/>
          <a:lstStyle/>
          <a:p>
            <a:r>
              <a:rPr lang="en-US" dirty="0"/>
              <a:t>Area (mm</a:t>
            </a:r>
            <a:r>
              <a:rPr lang="en-US" baseline="30000" dirty="0"/>
              <a:t>2</a:t>
            </a:r>
            <a:r>
              <a:rPr lang="en-US" dirty="0"/>
              <a:t>)</a:t>
            </a:r>
          </a:p>
        </p:txBody>
      </p:sp>
      <p:sp>
        <p:nvSpPr>
          <p:cNvPr id="7" name="Date Placeholder 6">
            <a:extLst>
              <a:ext uri="{FF2B5EF4-FFF2-40B4-BE49-F238E27FC236}">
                <a16:creationId xmlns:a16="http://schemas.microsoft.com/office/drawing/2014/main" id="{BC36EC11-58C4-4638-A1B7-98702E0B1B1A}"/>
              </a:ext>
            </a:extLst>
          </p:cNvPr>
          <p:cNvSpPr>
            <a:spLocks noGrp="1"/>
          </p:cNvSpPr>
          <p:nvPr>
            <p:ph type="dt" sz="half" idx="10"/>
          </p:nvPr>
        </p:nvSpPr>
        <p:spPr/>
        <p:txBody>
          <a:bodyPr/>
          <a:lstStyle/>
          <a:p>
            <a:pPr>
              <a:defRPr/>
            </a:pPr>
            <a:fld id="{B6EC0488-742D-4254-9BD9-B42365BCC91A}" type="datetime1">
              <a:rPr lang="fi-FI" smtClean="0"/>
              <a:pPr>
                <a:defRPr/>
              </a:pPr>
              <a:t>12.8.2018</a:t>
            </a:fld>
            <a:endParaRPr lang="fi-FI" dirty="0"/>
          </a:p>
        </p:txBody>
      </p:sp>
      <p:sp>
        <p:nvSpPr>
          <p:cNvPr id="8" name="Footer Placeholder 7">
            <a:extLst>
              <a:ext uri="{FF2B5EF4-FFF2-40B4-BE49-F238E27FC236}">
                <a16:creationId xmlns:a16="http://schemas.microsoft.com/office/drawing/2014/main" id="{FAB1B123-9A27-497B-A9BE-2A08ACC71DBB}"/>
              </a:ext>
            </a:extLst>
          </p:cNvPr>
          <p:cNvSpPr>
            <a:spLocks noGrp="1"/>
          </p:cNvSpPr>
          <p:nvPr>
            <p:ph type="ftr" sz="quarter" idx="11"/>
          </p:nvPr>
        </p:nvSpPr>
        <p:spPr/>
        <p:txBody>
          <a:bodyPr/>
          <a:lstStyle/>
          <a:p>
            <a:pPr>
              <a:defRPr/>
            </a:pPr>
            <a:endParaRPr lang="fi-FI"/>
          </a:p>
        </p:txBody>
      </p:sp>
      <p:sp>
        <p:nvSpPr>
          <p:cNvPr id="9" name="Slide Number Placeholder 8">
            <a:extLst>
              <a:ext uri="{FF2B5EF4-FFF2-40B4-BE49-F238E27FC236}">
                <a16:creationId xmlns:a16="http://schemas.microsoft.com/office/drawing/2014/main" id="{99DB784F-C5EC-4ED9-BFEC-ACEBDE05296B}"/>
              </a:ext>
            </a:extLst>
          </p:cNvPr>
          <p:cNvSpPr>
            <a:spLocks noGrp="1"/>
          </p:cNvSpPr>
          <p:nvPr>
            <p:ph type="sldNum" sz="quarter" idx="12"/>
          </p:nvPr>
        </p:nvSpPr>
        <p:spPr/>
        <p:txBody>
          <a:bodyPr/>
          <a:lstStyle/>
          <a:p>
            <a:pPr>
              <a:defRPr/>
            </a:pPr>
            <a:fld id="{0E4A5B05-8124-4C46-87E4-4B30B988C396}" type="slidenum">
              <a:rPr lang="fi-FI" altLang="fi-FI" smtClean="0"/>
              <a:pPr>
                <a:defRPr/>
              </a:pPr>
              <a:t>38</a:t>
            </a:fld>
            <a:endParaRPr lang="fi-FI" altLang="fi-FI"/>
          </a:p>
        </p:txBody>
      </p:sp>
      <p:graphicFrame>
        <p:nvGraphicFramePr>
          <p:cNvPr id="10" name="Content Placeholder 9">
            <a:extLst>
              <a:ext uri="{FF2B5EF4-FFF2-40B4-BE49-F238E27FC236}">
                <a16:creationId xmlns:a16="http://schemas.microsoft.com/office/drawing/2014/main" id="{3F6B9909-E0A8-41C8-B6F1-160B97BDE772}"/>
              </a:ext>
            </a:extLst>
          </p:cNvPr>
          <p:cNvGraphicFramePr>
            <a:graphicFrameLocks noGrp="1"/>
          </p:cNvGraphicFramePr>
          <p:nvPr>
            <p:ph sz="half" idx="2"/>
          </p:nvPr>
        </p:nvGraphicFramePr>
        <p:xfrm>
          <a:off x="620713" y="1630363"/>
          <a:ext cx="3876675" cy="2963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79C8A2C7-07BD-4928-9DDA-F00E3CFF4E2E}"/>
              </a:ext>
            </a:extLst>
          </p:cNvPr>
          <p:cNvGraphicFramePr>
            <a:graphicFrameLocks noGrp="1"/>
          </p:cNvGraphicFramePr>
          <p:nvPr>
            <p:ph sz="quarter" idx="4"/>
          </p:nvPr>
        </p:nvGraphicFramePr>
        <p:xfrm>
          <a:off x="4751388" y="1630363"/>
          <a:ext cx="4098925" cy="2963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612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64B5DE-BA5B-4403-B08F-86605ADB0BCA}"/>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948B563B-3A80-4A6B-B8EC-4A80C1A45618}"/>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EC224A5B-E0FE-4C4E-B871-96B071A1238E}"/>
              </a:ext>
            </a:extLst>
          </p:cNvPr>
          <p:cNvSpPr>
            <a:spLocks noGrp="1"/>
          </p:cNvSpPr>
          <p:nvPr>
            <p:ph type="sldNum" sz="quarter" idx="12"/>
          </p:nvPr>
        </p:nvSpPr>
        <p:spPr/>
        <p:txBody>
          <a:bodyPr/>
          <a:lstStyle/>
          <a:p>
            <a:pPr>
              <a:defRPr/>
            </a:pPr>
            <a:fld id="{74348275-A547-4EBD-91F4-3255124D9AB8}" type="slidenum">
              <a:rPr lang="fi-FI" altLang="fi-FI" smtClean="0"/>
              <a:pPr>
                <a:defRPr/>
              </a:pPr>
              <a:t>39</a:t>
            </a:fld>
            <a:endParaRPr lang="fi-FI" altLang="fi-FI"/>
          </a:p>
        </p:txBody>
      </p:sp>
      <p:graphicFrame>
        <p:nvGraphicFramePr>
          <p:cNvPr id="11" name="Content Placeholder 10">
            <a:extLst>
              <a:ext uri="{FF2B5EF4-FFF2-40B4-BE49-F238E27FC236}">
                <a16:creationId xmlns:a16="http://schemas.microsoft.com/office/drawing/2014/main" id="{1ECD7AC8-C137-4D5F-8AC0-FB293EC518EF}"/>
              </a:ext>
            </a:extLst>
          </p:cNvPr>
          <p:cNvGraphicFramePr>
            <a:graphicFrameLocks noGrp="1"/>
          </p:cNvGraphicFramePr>
          <p:nvPr>
            <p:ph idx="1"/>
            <p:extLst>
              <p:ext uri="{D42A27DB-BD31-4B8C-83A1-F6EECF244321}">
                <p14:modId xmlns:p14="http://schemas.microsoft.com/office/powerpoint/2010/main" val="84765541"/>
              </p:ext>
            </p:extLst>
          </p:nvPr>
        </p:nvGraphicFramePr>
        <p:xfrm>
          <a:off x="620713" y="372980"/>
          <a:ext cx="8229600" cy="431649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1CD9CC2D-595A-4C33-BA17-CF4D25DBCA99}"/>
              </a:ext>
            </a:extLst>
          </p:cNvPr>
          <p:cNvSpPr/>
          <p:nvPr/>
        </p:nvSpPr>
        <p:spPr>
          <a:xfrm>
            <a:off x="2148228" y="2540084"/>
            <a:ext cx="276567" cy="822212"/>
          </a:xfrm>
          <a:prstGeom prst="ellipse">
            <a:avLst/>
          </a:prstGeom>
          <a:noFill/>
          <a:ln w="57150">
            <a:solidFill>
              <a:schemeClr val="tx1">
                <a:lumMod val="65000"/>
                <a:lumOff val="3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33B462-37F6-44B8-A473-0CB0602C124F}"/>
              </a:ext>
            </a:extLst>
          </p:cNvPr>
          <p:cNvSpPr/>
          <p:nvPr/>
        </p:nvSpPr>
        <p:spPr>
          <a:xfrm>
            <a:off x="1564823" y="502841"/>
            <a:ext cx="738627" cy="2729593"/>
          </a:xfrm>
          <a:prstGeom prst="ellipse">
            <a:avLst/>
          </a:prstGeom>
          <a:noFill/>
          <a:ln w="57150">
            <a:solidFill>
              <a:srgbClr val="0070C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FD8662A-75AD-4E2B-ABB5-9958F16C8C47}"/>
              </a:ext>
            </a:extLst>
          </p:cNvPr>
          <p:cNvSpPr/>
          <p:nvPr/>
        </p:nvSpPr>
        <p:spPr>
          <a:xfrm>
            <a:off x="5532665" y="2594998"/>
            <a:ext cx="1929492" cy="1274873"/>
          </a:xfrm>
          <a:prstGeom prst="ellipse">
            <a:avLst/>
          </a:prstGeom>
          <a:noFill/>
          <a:ln w="57150">
            <a:solidFill>
              <a:srgbClr val="FFC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756F44B-278F-4CE9-B4DC-3F9C146DA295}"/>
              </a:ext>
            </a:extLst>
          </p:cNvPr>
          <p:cNvSpPr/>
          <p:nvPr/>
        </p:nvSpPr>
        <p:spPr>
          <a:xfrm>
            <a:off x="3007179" y="3099253"/>
            <a:ext cx="5426528" cy="394382"/>
          </a:xfrm>
          <a:prstGeom prst="ellipse">
            <a:avLst/>
          </a:prstGeom>
          <a:noFill/>
          <a:ln w="571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DCD537-72D9-4E47-8849-A5195D742DF2}"/>
              </a:ext>
            </a:extLst>
          </p:cNvPr>
          <p:cNvSpPr txBox="1"/>
          <p:nvPr/>
        </p:nvSpPr>
        <p:spPr>
          <a:xfrm>
            <a:off x="2856596" y="2367029"/>
            <a:ext cx="1172116" cy="369332"/>
          </a:xfrm>
          <a:prstGeom prst="rect">
            <a:avLst/>
          </a:prstGeom>
          <a:noFill/>
        </p:spPr>
        <p:txBody>
          <a:bodyPr wrap="none" rtlCol="0">
            <a:spAutoFit/>
          </a:bodyPr>
          <a:lstStyle/>
          <a:p>
            <a:r>
              <a:rPr lang="en-US" dirty="0"/>
              <a:t>Proposed</a:t>
            </a:r>
          </a:p>
        </p:txBody>
      </p:sp>
      <p:cxnSp>
        <p:nvCxnSpPr>
          <p:cNvPr id="12" name="Straight Arrow Connector 11">
            <a:extLst>
              <a:ext uri="{FF2B5EF4-FFF2-40B4-BE49-F238E27FC236}">
                <a16:creationId xmlns:a16="http://schemas.microsoft.com/office/drawing/2014/main" id="{74204CA3-C683-4A9B-AE18-EC4AB8158762}"/>
              </a:ext>
            </a:extLst>
          </p:cNvPr>
          <p:cNvCxnSpPr>
            <a:cxnSpLocks/>
          </p:cNvCxnSpPr>
          <p:nvPr/>
        </p:nvCxnSpPr>
        <p:spPr>
          <a:xfrm flipH="1">
            <a:off x="2490631" y="2723017"/>
            <a:ext cx="573656" cy="6392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71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6256-4235-4338-BC32-13A774DCC964}"/>
              </a:ext>
            </a:extLst>
          </p:cNvPr>
          <p:cNvSpPr>
            <a:spLocks noGrp="1"/>
          </p:cNvSpPr>
          <p:nvPr>
            <p:ph type="title"/>
          </p:nvPr>
        </p:nvSpPr>
        <p:spPr/>
        <p:txBody>
          <a:bodyPr/>
          <a:lstStyle/>
          <a:p>
            <a:r>
              <a:rPr lang="en-US" dirty="0"/>
              <a:t>Dynamic scene support</a:t>
            </a:r>
          </a:p>
        </p:txBody>
      </p:sp>
      <p:sp>
        <p:nvSpPr>
          <p:cNvPr id="3" name="Content Placeholder 2">
            <a:extLst>
              <a:ext uri="{FF2B5EF4-FFF2-40B4-BE49-F238E27FC236}">
                <a16:creationId xmlns:a16="http://schemas.microsoft.com/office/drawing/2014/main" id="{A0D103F3-216A-43FF-82C7-AA642CF640D5}"/>
              </a:ext>
            </a:extLst>
          </p:cNvPr>
          <p:cNvSpPr>
            <a:spLocks noGrp="1"/>
          </p:cNvSpPr>
          <p:nvPr>
            <p:ph sz="half" idx="1"/>
          </p:nvPr>
        </p:nvSpPr>
        <p:spPr/>
        <p:txBody>
          <a:bodyPr>
            <a:normAutofit fontScale="70000" lnSpcReduction="20000"/>
          </a:bodyPr>
          <a:lstStyle/>
          <a:p>
            <a:r>
              <a:rPr lang="en-US" dirty="0"/>
              <a:t>Difficulty specific to ray tracing: dynamic scene support</a:t>
            </a:r>
          </a:p>
          <a:p>
            <a:r>
              <a:rPr lang="en-US" dirty="0"/>
              <a:t>Most interesting scenes have e.g. object insertion, deletion, movement, deformation…</a:t>
            </a:r>
          </a:p>
          <a:p>
            <a:r>
              <a:rPr lang="en-US" dirty="0">
                <a:sym typeface="Wingdings" panose="05000000000000000000" pitchFamily="2" charset="2"/>
              </a:rPr>
              <a:t>Have to update or rebuild the tree for each frame</a:t>
            </a:r>
            <a:endParaRPr lang="en-US" dirty="0"/>
          </a:p>
          <a:p>
            <a:r>
              <a:rPr lang="en-US" dirty="0"/>
              <a:t>This paper proposes a new tree build accelerator to help with dynamic scenes</a:t>
            </a:r>
          </a:p>
          <a:p>
            <a:endParaRPr lang="en-US" dirty="0"/>
          </a:p>
        </p:txBody>
      </p:sp>
      <p:sp>
        <p:nvSpPr>
          <p:cNvPr id="5" name="Date Placeholder 4">
            <a:extLst>
              <a:ext uri="{FF2B5EF4-FFF2-40B4-BE49-F238E27FC236}">
                <a16:creationId xmlns:a16="http://schemas.microsoft.com/office/drawing/2014/main" id="{7AD940BD-2833-4F4A-B58D-5638807975C9}"/>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3041686F-B5F1-42FA-ADC9-96A786BA1315}"/>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5CF4C9E1-E92B-4EC8-B2F3-CC7B51C1EAF1}"/>
              </a:ext>
            </a:extLst>
          </p:cNvPr>
          <p:cNvSpPr>
            <a:spLocks noGrp="1"/>
          </p:cNvSpPr>
          <p:nvPr>
            <p:ph type="sldNum" sz="quarter" idx="12"/>
          </p:nvPr>
        </p:nvSpPr>
        <p:spPr/>
        <p:txBody>
          <a:bodyPr/>
          <a:lstStyle/>
          <a:p>
            <a:pPr>
              <a:defRPr/>
            </a:pPr>
            <a:fld id="{4689B207-1928-423C-A524-7DE18CF5288D}" type="slidenum">
              <a:rPr lang="fi-FI" altLang="fi-FI" smtClean="0"/>
              <a:pPr>
                <a:defRPr/>
              </a:pPr>
              <a:t>4</a:t>
            </a:fld>
            <a:endParaRPr lang="fi-FI" altLang="fi-FI"/>
          </a:p>
        </p:txBody>
      </p:sp>
      <p:pic>
        <p:nvPicPr>
          <p:cNvPr id="8" name="Picture 7">
            <a:extLst>
              <a:ext uri="{FF2B5EF4-FFF2-40B4-BE49-F238E27FC236}">
                <a16:creationId xmlns:a16="http://schemas.microsoft.com/office/drawing/2014/main" id="{3C84965E-8DA7-4700-9687-F06C9224FD53}"/>
              </a:ext>
            </a:extLst>
          </p:cNvPr>
          <p:cNvPicPr>
            <a:picLocks noChangeAspect="1"/>
          </p:cNvPicPr>
          <p:nvPr/>
        </p:nvPicPr>
        <p:blipFill>
          <a:blip r:embed="rId2"/>
          <a:stretch>
            <a:fillRect/>
          </a:stretch>
        </p:blipFill>
        <p:spPr>
          <a:xfrm>
            <a:off x="5267906" y="1286931"/>
            <a:ext cx="2902956" cy="1558487"/>
          </a:xfrm>
          <a:prstGeom prst="rect">
            <a:avLst/>
          </a:prstGeom>
        </p:spPr>
      </p:pic>
      <p:pic>
        <p:nvPicPr>
          <p:cNvPr id="9" name="Picture 8">
            <a:extLst>
              <a:ext uri="{FF2B5EF4-FFF2-40B4-BE49-F238E27FC236}">
                <a16:creationId xmlns:a16="http://schemas.microsoft.com/office/drawing/2014/main" id="{5751500B-16B7-4410-9F07-36D4E0E53A76}"/>
              </a:ext>
            </a:extLst>
          </p:cNvPr>
          <p:cNvPicPr>
            <a:picLocks noChangeAspect="1"/>
          </p:cNvPicPr>
          <p:nvPr/>
        </p:nvPicPr>
        <p:blipFill>
          <a:blip r:embed="rId3"/>
          <a:stretch>
            <a:fillRect/>
          </a:stretch>
        </p:blipFill>
        <p:spPr>
          <a:xfrm>
            <a:off x="5267906" y="3018058"/>
            <a:ext cx="2902957" cy="1576565"/>
          </a:xfrm>
          <a:prstGeom prst="rect">
            <a:avLst/>
          </a:prstGeom>
        </p:spPr>
      </p:pic>
    </p:spTree>
    <p:extLst>
      <p:ext uri="{BB962C8B-B14F-4D97-AF65-F5344CB8AC3E}">
        <p14:creationId xmlns:p14="http://schemas.microsoft.com/office/powerpoint/2010/main" val="33485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3A4D74D-8959-487C-BF33-FCF01C1411D0}"/>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1442F674-9D99-4BC7-9ABB-EE7918449D9A}"/>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967EFF35-15FF-4B39-B6E6-8D2BB918FA44}"/>
              </a:ext>
            </a:extLst>
          </p:cNvPr>
          <p:cNvSpPr>
            <a:spLocks noGrp="1"/>
          </p:cNvSpPr>
          <p:nvPr>
            <p:ph type="sldNum" sz="quarter" idx="12"/>
          </p:nvPr>
        </p:nvSpPr>
        <p:spPr/>
        <p:txBody>
          <a:bodyPr/>
          <a:lstStyle/>
          <a:p>
            <a:pPr>
              <a:defRPr/>
            </a:pPr>
            <a:fld id="{4689B207-1928-423C-A524-7DE18CF5288D}" type="slidenum">
              <a:rPr lang="fi-FI" altLang="fi-FI" smtClean="0"/>
              <a:pPr>
                <a:defRPr/>
              </a:pPr>
              <a:t>40</a:t>
            </a:fld>
            <a:endParaRPr lang="fi-FI" altLang="fi-FI"/>
          </a:p>
        </p:txBody>
      </p:sp>
      <p:graphicFrame>
        <p:nvGraphicFramePr>
          <p:cNvPr id="13" name="Content Placeholder 12">
            <a:extLst>
              <a:ext uri="{FF2B5EF4-FFF2-40B4-BE49-F238E27FC236}">
                <a16:creationId xmlns:a16="http://schemas.microsoft.com/office/drawing/2014/main" id="{6C62C2AD-4997-4BFD-A745-A95B5FFD084B}"/>
              </a:ext>
            </a:extLst>
          </p:cNvPr>
          <p:cNvGraphicFramePr>
            <a:graphicFrameLocks noGrp="1"/>
          </p:cNvGraphicFramePr>
          <p:nvPr>
            <p:ph idx="1"/>
            <p:extLst>
              <p:ext uri="{D42A27DB-BD31-4B8C-83A1-F6EECF244321}">
                <p14:modId xmlns:p14="http://schemas.microsoft.com/office/powerpoint/2010/main" val="3921681542"/>
              </p:ext>
            </p:extLst>
          </p:nvPr>
        </p:nvGraphicFramePr>
        <p:xfrm>
          <a:off x="620713" y="385012"/>
          <a:ext cx="8229600" cy="4304464"/>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a:extLst>
              <a:ext uri="{FF2B5EF4-FFF2-40B4-BE49-F238E27FC236}">
                <a16:creationId xmlns:a16="http://schemas.microsoft.com/office/drawing/2014/main" id="{E9B963CA-B26B-4CAC-BEFA-70056461821D}"/>
              </a:ext>
            </a:extLst>
          </p:cNvPr>
          <p:cNvSpPr/>
          <p:nvPr/>
        </p:nvSpPr>
        <p:spPr>
          <a:xfrm>
            <a:off x="1869621" y="2571750"/>
            <a:ext cx="342333" cy="778723"/>
          </a:xfrm>
          <a:prstGeom prst="ellipse">
            <a:avLst/>
          </a:prstGeom>
          <a:noFill/>
          <a:ln w="57150">
            <a:solidFill>
              <a:schemeClr val="tx1">
                <a:lumMod val="65000"/>
                <a:lumOff val="3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E7FC81-F053-4488-BF76-B6E516FE4742}"/>
              </a:ext>
            </a:extLst>
          </p:cNvPr>
          <p:cNvSpPr/>
          <p:nvPr/>
        </p:nvSpPr>
        <p:spPr>
          <a:xfrm>
            <a:off x="2890156" y="527957"/>
            <a:ext cx="941615" cy="2729593"/>
          </a:xfrm>
          <a:prstGeom prst="ellipse">
            <a:avLst/>
          </a:prstGeom>
          <a:noFill/>
          <a:ln w="57150">
            <a:solidFill>
              <a:srgbClr val="0070C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D1B72A-354A-46E0-A8DD-5B1510E936C9}"/>
              </a:ext>
            </a:extLst>
          </p:cNvPr>
          <p:cNvSpPr/>
          <p:nvPr/>
        </p:nvSpPr>
        <p:spPr>
          <a:xfrm>
            <a:off x="2593521" y="2716212"/>
            <a:ext cx="1741715" cy="998537"/>
          </a:xfrm>
          <a:prstGeom prst="ellipse">
            <a:avLst/>
          </a:prstGeom>
          <a:noFill/>
          <a:ln w="57150">
            <a:solidFill>
              <a:srgbClr val="FFC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37C73EC-524B-4AF1-B1AF-A741741DCD93}"/>
              </a:ext>
            </a:extLst>
          </p:cNvPr>
          <p:cNvSpPr/>
          <p:nvPr/>
        </p:nvSpPr>
        <p:spPr>
          <a:xfrm>
            <a:off x="4716803" y="3094267"/>
            <a:ext cx="4212544" cy="394382"/>
          </a:xfrm>
          <a:prstGeom prst="ellipse">
            <a:avLst/>
          </a:prstGeom>
          <a:noFill/>
          <a:ln w="571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75ABA1-8073-4C3C-9A47-8228F98D0CE5}"/>
              </a:ext>
            </a:extLst>
          </p:cNvPr>
          <p:cNvSpPr txBox="1"/>
          <p:nvPr/>
        </p:nvSpPr>
        <p:spPr>
          <a:xfrm>
            <a:off x="1718040" y="1993390"/>
            <a:ext cx="1172116" cy="369332"/>
          </a:xfrm>
          <a:prstGeom prst="rect">
            <a:avLst/>
          </a:prstGeom>
          <a:noFill/>
        </p:spPr>
        <p:txBody>
          <a:bodyPr wrap="square" rtlCol="0">
            <a:spAutoFit/>
          </a:bodyPr>
          <a:lstStyle/>
          <a:p>
            <a:r>
              <a:rPr lang="en-US" dirty="0"/>
              <a:t>Proposed</a:t>
            </a:r>
          </a:p>
        </p:txBody>
      </p:sp>
      <p:cxnSp>
        <p:nvCxnSpPr>
          <p:cNvPr id="12" name="Straight Arrow Connector 11">
            <a:extLst>
              <a:ext uri="{FF2B5EF4-FFF2-40B4-BE49-F238E27FC236}">
                <a16:creationId xmlns:a16="http://schemas.microsoft.com/office/drawing/2014/main" id="{1D61860F-1529-4C2E-998A-8EE1FE63A0A7}"/>
              </a:ext>
            </a:extLst>
          </p:cNvPr>
          <p:cNvCxnSpPr>
            <a:cxnSpLocks/>
          </p:cNvCxnSpPr>
          <p:nvPr/>
        </p:nvCxnSpPr>
        <p:spPr>
          <a:xfrm flipH="1">
            <a:off x="2211954" y="2362722"/>
            <a:ext cx="302533" cy="9877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169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F5EF5F-9FAC-4613-B110-865DC258F214}"/>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030CE17F-5BC4-479B-BCDD-F41DC62D326B}"/>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137C6788-CAE3-42E2-ABFB-D6A1AAECB183}"/>
              </a:ext>
            </a:extLst>
          </p:cNvPr>
          <p:cNvSpPr>
            <a:spLocks noGrp="1"/>
          </p:cNvSpPr>
          <p:nvPr>
            <p:ph type="sldNum" sz="quarter" idx="12"/>
          </p:nvPr>
        </p:nvSpPr>
        <p:spPr/>
        <p:txBody>
          <a:bodyPr/>
          <a:lstStyle/>
          <a:p>
            <a:pPr>
              <a:defRPr/>
            </a:pPr>
            <a:fld id="{74348275-A547-4EBD-91F4-3255124D9AB8}" type="slidenum">
              <a:rPr lang="fi-FI" altLang="fi-FI" smtClean="0"/>
              <a:pPr>
                <a:defRPr/>
              </a:pPr>
              <a:t>41</a:t>
            </a:fld>
            <a:endParaRPr lang="fi-FI" altLang="fi-FI"/>
          </a:p>
        </p:txBody>
      </p:sp>
      <p:graphicFrame>
        <p:nvGraphicFramePr>
          <p:cNvPr id="8" name="Content Placeholder 7">
            <a:extLst>
              <a:ext uri="{FF2B5EF4-FFF2-40B4-BE49-F238E27FC236}">
                <a16:creationId xmlns:a16="http://schemas.microsoft.com/office/drawing/2014/main" id="{A75E3820-B18C-4F31-8DE7-521C5B942436}"/>
              </a:ext>
            </a:extLst>
          </p:cNvPr>
          <p:cNvGraphicFramePr>
            <a:graphicFrameLocks noGrp="1"/>
          </p:cNvGraphicFramePr>
          <p:nvPr>
            <p:ph idx="1"/>
            <p:extLst>
              <p:ext uri="{D42A27DB-BD31-4B8C-83A1-F6EECF244321}">
                <p14:modId xmlns:p14="http://schemas.microsoft.com/office/powerpoint/2010/main" val="2264280846"/>
              </p:ext>
            </p:extLst>
          </p:nvPr>
        </p:nvGraphicFramePr>
        <p:xfrm>
          <a:off x="620713" y="383722"/>
          <a:ext cx="8229600" cy="4305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3224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EC33-D3A6-4279-9E28-148911C3873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750E319-D175-4B93-A3D3-293BC7434F40}"/>
              </a:ext>
            </a:extLst>
          </p:cNvPr>
          <p:cNvSpPr>
            <a:spLocks noGrp="1"/>
          </p:cNvSpPr>
          <p:nvPr>
            <p:ph idx="1"/>
          </p:nvPr>
        </p:nvSpPr>
        <p:spPr/>
        <p:txBody>
          <a:bodyPr>
            <a:normAutofit fontScale="55000" lnSpcReduction="20000"/>
          </a:bodyPr>
          <a:lstStyle/>
          <a:p>
            <a:r>
              <a:rPr lang="en-US" dirty="0"/>
              <a:t>Good tradeoff vs. a state-of-the-art GPU SW builder using the same algorithm</a:t>
            </a:r>
          </a:p>
          <a:p>
            <a:pPr lvl="1"/>
            <a:r>
              <a:rPr lang="en-US" dirty="0"/>
              <a:t>Avg. 3.9x faster, 7.7x less memory traffic</a:t>
            </a:r>
          </a:p>
          <a:p>
            <a:pPr lvl="1"/>
            <a:r>
              <a:rPr lang="en-US" dirty="0"/>
              <a:t>…given &lt;&lt;1% the area and &lt;10% the maximum memory BW of the GPU</a:t>
            </a:r>
          </a:p>
          <a:p>
            <a:r>
              <a:rPr lang="en-US" dirty="0"/>
              <a:t>Good speed-area-quality tradeoff vs. previous hardware builders</a:t>
            </a:r>
          </a:p>
          <a:p>
            <a:r>
              <a:rPr lang="en-US" dirty="0"/>
              <a:t>Getting closer to a builder that might be interesting to put on GPU</a:t>
            </a:r>
          </a:p>
          <a:p>
            <a:r>
              <a:rPr lang="en-US" i="1" dirty="0"/>
              <a:t>It </a:t>
            </a:r>
            <a:r>
              <a:rPr lang="en-US" i="1" dirty="0" err="1"/>
              <a:t>i</a:t>
            </a:r>
            <a:r>
              <a:rPr lang="fi-FI" i="1" dirty="0"/>
              <a:t>s possible to map a modern fast, high-quality tree build algorithm to hardware with a tiny memory access </a:t>
            </a:r>
          </a:p>
          <a:p>
            <a:r>
              <a:rPr lang="fi-FI" dirty="0"/>
              <a:t>Future work: Tree collapsing (large leafs), software implementation</a:t>
            </a:r>
          </a:p>
          <a:p>
            <a:endParaRPr lang="fi-FI" dirty="0"/>
          </a:p>
          <a:p>
            <a:r>
              <a:rPr lang="fi-FI" dirty="0"/>
              <a:t>MergeTree presentation at SIGGRAPH tomorrow</a:t>
            </a:r>
          </a:p>
          <a:p>
            <a:pPr lvl="1"/>
            <a:r>
              <a:rPr lang="fi-FI" dirty="0"/>
              <a:t>Monday, 13 Aug, 14.00-15.30, West Building, Room 109-110, Vancouver Convention Centre</a:t>
            </a:r>
          </a:p>
          <a:p>
            <a:pPr marL="0" indent="0">
              <a:buNone/>
            </a:pPr>
            <a:endParaRPr lang="en-US" dirty="0"/>
          </a:p>
        </p:txBody>
      </p:sp>
      <p:sp>
        <p:nvSpPr>
          <p:cNvPr id="4" name="Date Placeholder 3">
            <a:extLst>
              <a:ext uri="{FF2B5EF4-FFF2-40B4-BE49-F238E27FC236}">
                <a16:creationId xmlns:a16="http://schemas.microsoft.com/office/drawing/2014/main" id="{A4A4FD77-4697-423B-B5BC-097B8FBF8D24}"/>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A73AB1B8-CD06-400E-8C0E-6CDE12CC1E2C}"/>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FBAFE1C9-35B7-4811-B3DB-4DAA2684FFCD}"/>
              </a:ext>
            </a:extLst>
          </p:cNvPr>
          <p:cNvSpPr>
            <a:spLocks noGrp="1"/>
          </p:cNvSpPr>
          <p:nvPr>
            <p:ph type="sldNum" sz="quarter" idx="12"/>
          </p:nvPr>
        </p:nvSpPr>
        <p:spPr/>
        <p:txBody>
          <a:bodyPr/>
          <a:lstStyle/>
          <a:p>
            <a:pPr>
              <a:defRPr/>
            </a:pPr>
            <a:fld id="{74348275-A547-4EBD-91F4-3255124D9AB8}" type="slidenum">
              <a:rPr lang="fi-FI" altLang="fi-FI" smtClean="0"/>
              <a:pPr>
                <a:defRPr/>
              </a:pPr>
              <a:t>42</a:t>
            </a:fld>
            <a:endParaRPr lang="fi-FI" altLang="fi-FI"/>
          </a:p>
        </p:txBody>
      </p:sp>
    </p:spTree>
    <p:extLst>
      <p:ext uri="{BB962C8B-B14F-4D97-AF65-F5344CB8AC3E}">
        <p14:creationId xmlns:p14="http://schemas.microsoft.com/office/powerpoint/2010/main" val="158440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0C7298-46AC-4C5E-8259-A22047301EC9}"/>
              </a:ext>
            </a:extLst>
          </p:cNvPr>
          <p:cNvSpPr>
            <a:spLocks noGrp="1"/>
          </p:cNvSpPr>
          <p:nvPr>
            <p:ph type="ctrTitle"/>
          </p:nvPr>
        </p:nvSpPr>
        <p:spPr/>
        <p:txBody>
          <a:bodyPr/>
          <a:lstStyle/>
          <a:p>
            <a:r>
              <a:rPr lang="en-US" dirty="0"/>
              <a:t>Thank you!</a:t>
            </a:r>
          </a:p>
        </p:txBody>
      </p:sp>
      <p:sp>
        <p:nvSpPr>
          <p:cNvPr id="8" name="Subtitle 7">
            <a:extLst>
              <a:ext uri="{FF2B5EF4-FFF2-40B4-BE49-F238E27FC236}">
                <a16:creationId xmlns:a16="http://schemas.microsoft.com/office/drawing/2014/main" id="{C625AED8-2F6B-4B84-BB1F-0C0D66F4BC70}"/>
              </a:ext>
            </a:extLst>
          </p:cNvPr>
          <p:cNvSpPr>
            <a:spLocks noGrp="1"/>
          </p:cNvSpPr>
          <p:nvPr>
            <p:ph type="subTitle" idx="1"/>
          </p:nvPr>
        </p:nvSpPr>
        <p:spPr/>
        <p:txBody>
          <a:bodyPr/>
          <a:lstStyle/>
          <a:p>
            <a:r>
              <a:rPr lang="en-US" dirty="0"/>
              <a:t>e-mail: viitanet@gmail.com</a:t>
            </a:r>
          </a:p>
          <a:p>
            <a:r>
              <a:rPr lang="en-US" dirty="0"/>
              <a:t>web: www.tut.fi/vga</a:t>
            </a:r>
          </a:p>
        </p:txBody>
      </p:sp>
      <p:sp>
        <p:nvSpPr>
          <p:cNvPr id="4" name="Date Placeholder 3">
            <a:extLst>
              <a:ext uri="{FF2B5EF4-FFF2-40B4-BE49-F238E27FC236}">
                <a16:creationId xmlns:a16="http://schemas.microsoft.com/office/drawing/2014/main" id="{38D3AF3F-724A-495A-8FF4-AB984D4C5445}"/>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9F9C1F11-0747-4B52-A26D-97F0F641E233}"/>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1A9CF3E3-6369-4086-B21C-5F7F74CA4F58}"/>
              </a:ext>
            </a:extLst>
          </p:cNvPr>
          <p:cNvSpPr>
            <a:spLocks noGrp="1"/>
          </p:cNvSpPr>
          <p:nvPr>
            <p:ph type="sldNum" sz="quarter" idx="12"/>
          </p:nvPr>
        </p:nvSpPr>
        <p:spPr/>
        <p:txBody>
          <a:bodyPr/>
          <a:lstStyle/>
          <a:p>
            <a:pPr>
              <a:defRPr/>
            </a:pPr>
            <a:fld id="{74348275-A547-4EBD-91F4-3255124D9AB8}" type="slidenum">
              <a:rPr lang="fi-FI" altLang="fi-FI" smtClean="0"/>
              <a:pPr>
                <a:defRPr/>
              </a:pPr>
              <a:t>43</a:t>
            </a:fld>
            <a:endParaRPr lang="fi-FI" altLang="fi-FI"/>
          </a:p>
        </p:txBody>
      </p:sp>
    </p:spTree>
    <p:extLst>
      <p:ext uri="{BB962C8B-B14F-4D97-AF65-F5344CB8AC3E}">
        <p14:creationId xmlns:p14="http://schemas.microsoft.com/office/powerpoint/2010/main" val="897636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14" name="Straight Arrow Connector 113">
            <a:extLst>
              <a:ext uri="{FF2B5EF4-FFF2-40B4-BE49-F238E27FC236}">
                <a16:creationId xmlns:a16="http://schemas.microsoft.com/office/drawing/2014/main" id="{01B301A6-39A2-427E-B206-D6C96910390F}"/>
              </a:ext>
            </a:extLst>
          </p:cNvPr>
          <p:cNvCxnSpPr>
            <a:cxnSpLocks/>
            <a:endCxn id="79" idx="1"/>
          </p:cNvCxnSpPr>
          <p:nvPr/>
        </p:nvCxnSpPr>
        <p:spPr>
          <a:xfrm>
            <a:off x="2584036" y="2773380"/>
            <a:ext cx="3852232" cy="1675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857BC0DF-CCB1-4199-8EB0-5E862F0116A6}"/>
              </a:ext>
            </a:extLst>
          </p:cNvPr>
          <p:cNvSpPr>
            <a:spLocks noGrp="1"/>
          </p:cNvSpPr>
          <p:nvPr>
            <p:ph type="title"/>
          </p:nvPr>
        </p:nvSpPr>
        <p:spPr/>
        <p:txBody>
          <a:bodyPr/>
          <a:lstStyle/>
          <a:p>
            <a:r>
              <a:rPr lang="en-US" dirty="0"/>
              <a:t>PLOC sweep pipeline</a:t>
            </a:r>
          </a:p>
        </p:txBody>
      </p:sp>
      <p:sp>
        <p:nvSpPr>
          <p:cNvPr id="4" name="Date Placeholder 3">
            <a:extLst>
              <a:ext uri="{FF2B5EF4-FFF2-40B4-BE49-F238E27FC236}">
                <a16:creationId xmlns:a16="http://schemas.microsoft.com/office/drawing/2014/main" id="{45396E28-B6F0-46B9-80B6-5563E295F511}"/>
              </a:ext>
            </a:extLst>
          </p:cNvPr>
          <p:cNvSpPr>
            <a:spLocks noGrp="1"/>
          </p:cNvSpPr>
          <p:nvPr>
            <p:ph type="dt" sz="half" idx="10"/>
          </p:nvPr>
        </p:nvSpPr>
        <p:spPr>
          <a:xfrm>
            <a:off x="6962775" y="4767263"/>
            <a:ext cx="1055688" cy="274637"/>
          </a:xfrm>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6EF8F3B5-7D09-486E-82FB-7A52844879C1}"/>
              </a:ext>
            </a:extLst>
          </p:cNvPr>
          <p:cNvSpPr>
            <a:spLocks noGrp="1"/>
          </p:cNvSpPr>
          <p:nvPr>
            <p:ph type="ftr" sz="quarter" idx="11"/>
          </p:nvPr>
        </p:nvSpPr>
        <p:spPr>
          <a:xfrm>
            <a:off x="3487738" y="4767263"/>
            <a:ext cx="3335337" cy="274637"/>
          </a:xfrm>
        </p:spPr>
        <p:txBody>
          <a:bodyPr/>
          <a:lstStyle/>
          <a:p>
            <a:pPr>
              <a:defRPr/>
            </a:pPr>
            <a:endParaRPr lang="fi-FI"/>
          </a:p>
        </p:txBody>
      </p:sp>
      <p:sp>
        <p:nvSpPr>
          <p:cNvPr id="6" name="Slide Number Placeholder 5">
            <a:extLst>
              <a:ext uri="{FF2B5EF4-FFF2-40B4-BE49-F238E27FC236}">
                <a16:creationId xmlns:a16="http://schemas.microsoft.com/office/drawing/2014/main" id="{185BDEFD-53DD-4ED8-90AD-85F57EB89D4F}"/>
              </a:ext>
            </a:extLst>
          </p:cNvPr>
          <p:cNvSpPr>
            <a:spLocks noGrp="1"/>
          </p:cNvSpPr>
          <p:nvPr>
            <p:ph type="sldNum" sz="quarter" idx="12"/>
          </p:nvPr>
        </p:nvSpPr>
        <p:spPr/>
        <p:txBody>
          <a:bodyPr/>
          <a:lstStyle/>
          <a:p>
            <a:pPr>
              <a:defRPr/>
            </a:pPr>
            <a:fld id="{74348275-A547-4EBD-91F4-3255124D9AB8}" type="slidenum">
              <a:rPr lang="fi-FI" altLang="fi-FI" smtClean="0"/>
              <a:pPr>
                <a:defRPr/>
              </a:pPr>
              <a:t>44</a:t>
            </a:fld>
            <a:endParaRPr lang="fi-FI" altLang="fi-FI"/>
          </a:p>
        </p:txBody>
      </p:sp>
      <p:sp>
        <p:nvSpPr>
          <p:cNvPr id="15" name="TextBox 14">
            <a:extLst>
              <a:ext uri="{FF2B5EF4-FFF2-40B4-BE49-F238E27FC236}">
                <a16:creationId xmlns:a16="http://schemas.microsoft.com/office/drawing/2014/main" id="{12F3C243-8EAF-41CE-8E17-43AB3B278C95}"/>
              </a:ext>
            </a:extLst>
          </p:cNvPr>
          <p:cNvSpPr txBox="1"/>
          <p:nvPr/>
        </p:nvSpPr>
        <p:spPr>
          <a:xfrm>
            <a:off x="639988" y="1222763"/>
            <a:ext cx="582211" cy="307777"/>
          </a:xfrm>
          <a:prstGeom prst="rect">
            <a:avLst/>
          </a:prstGeom>
          <a:noFill/>
        </p:spPr>
        <p:txBody>
          <a:bodyPr wrap="none" rtlCol="0">
            <a:spAutoFit/>
          </a:bodyPr>
          <a:lstStyle/>
          <a:p>
            <a:r>
              <a:rPr lang="en-US" sz="1400" dirty="0"/>
              <a:t>Input</a:t>
            </a:r>
          </a:p>
        </p:txBody>
      </p:sp>
      <p:sp>
        <p:nvSpPr>
          <p:cNvPr id="16" name="Rectangle 15">
            <a:extLst>
              <a:ext uri="{FF2B5EF4-FFF2-40B4-BE49-F238E27FC236}">
                <a16:creationId xmlns:a16="http://schemas.microsoft.com/office/drawing/2014/main" id="{D99C249E-0534-48D6-9B4D-B646A7707CF1}"/>
              </a:ext>
            </a:extLst>
          </p:cNvPr>
          <p:cNvSpPr/>
          <p:nvPr/>
        </p:nvSpPr>
        <p:spPr>
          <a:xfrm>
            <a:off x="2186994" y="2562436"/>
            <a:ext cx="397042" cy="18505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DF10655-1422-4018-AA95-FAE9F0E9852A}"/>
              </a:ext>
            </a:extLst>
          </p:cNvPr>
          <p:cNvSpPr/>
          <p:nvPr/>
        </p:nvSpPr>
        <p:spPr>
          <a:xfrm>
            <a:off x="2237470" y="264623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862965B-78CF-4ABA-A9D9-4C36BB4BE46C}"/>
              </a:ext>
            </a:extLst>
          </p:cNvPr>
          <p:cNvSpPr/>
          <p:nvPr/>
        </p:nvSpPr>
        <p:spPr>
          <a:xfrm rot="10800000">
            <a:off x="2237470" y="301634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5DFE7189-C5F5-4FA6-81D2-769AFFF2DC96}"/>
              </a:ext>
            </a:extLst>
          </p:cNvPr>
          <p:cNvSpPr/>
          <p:nvPr/>
        </p:nvSpPr>
        <p:spPr>
          <a:xfrm>
            <a:off x="2237470" y="338646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F052C030-CDD7-40C9-9CEB-13CB375CB330}"/>
              </a:ext>
            </a:extLst>
          </p:cNvPr>
          <p:cNvSpPr/>
          <p:nvPr/>
        </p:nvSpPr>
        <p:spPr>
          <a:xfrm>
            <a:off x="2241824" y="375657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59C0CC5-7263-40C2-8A5C-72F2848705A9}"/>
              </a:ext>
            </a:extLst>
          </p:cNvPr>
          <p:cNvSpPr/>
          <p:nvPr/>
        </p:nvSpPr>
        <p:spPr>
          <a:xfrm rot="10800000">
            <a:off x="2237470" y="412669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3BB22D1-3E75-45A8-867C-FAE9166D009D}"/>
              </a:ext>
            </a:extLst>
          </p:cNvPr>
          <p:cNvSpPr txBox="1"/>
          <p:nvPr/>
        </p:nvSpPr>
        <p:spPr>
          <a:xfrm>
            <a:off x="1970176" y="1147400"/>
            <a:ext cx="830677" cy="738664"/>
          </a:xfrm>
          <a:prstGeom prst="rect">
            <a:avLst/>
          </a:prstGeom>
          <a:noFill/>
        </p:spPr>
        <p:txBody>
          <a:bodyPr wrap="none" rtlCol="0">
            <a:spAutoFit/>
          </a:bodyPr>
          <a:lstStyle/>
          <a:p>
            <a:r>
              <a:rPr lang="en-US" sz="1400" dirty="0"/>
              <a:t>Sliding</a:t>
            </a:r>
          </a:p>
          <a:p>
            <a:r>
              <a:rPr lang="en-US" sz="1400" dirty="0"/>
              <a:t>window</a:t>
            </a:r>
          </a:p>
          <a:p>
            <a:r>
              <a:rPr lang="en-US" sz="1400" dirty="0"/>
              <a:t>memory</a:t>
            </a:r>
          </a:p>
        </p:txBody>
      </p:sp>
      <p:sp>
        <p:nvSpPr>
          <p:cNvPr id="27" name="Rectangle 26">
            <a:extLst>
              <a:ext uri="{FF2B5EF4-FFF2-40B4-BE49-F238E27FC236}">
                <a16:creationId xmlns:a16="http://schemas.microsoft.com/office/drawing/2014/main" id="{72C2E478-14D7-45F3-93E0-242F4BA452C2}"/>
              </a:ext>
            </a:extLst>
          </p:cNvPr>
          <p:cNvSpPr/>
          <p:nvPr/>
        </p:nvSpPr>
        <p:spPr>
          <a:xfrm>
            <a:off x="3381457" y="2646232"/>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8" name="Rectangle 27">
            <a:extLst>
              <a:ext uri="{FF2B5EF4-FFF2-40B4-BE49-F238E27FC236}">
                <a16:creationId xmlns:a16="http://schemas.microsoft.com/office/drawing/2014/main" id="{CC41822A-A13F-44F0-A596-EE0C1ABF0013}"/>
              </a:ext>
            </a:extLst>
          </p:cNvPr>
          <p:cNvSpPr/>
          <p:nvPr/>
        </p:nvSpPr>
        <p:spPr>
          <a:xfrm>
            <a:off x="3381456" y="3015474"/>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29" name="Rectangle 28">
            <a:extLst>
              <a:ext uri="{FF2B5EF4-FFF2-40B4-BE49-F238E27FC236}">
                <a16:creationId xmlns:a16="http://schemas.microsoft.com/office/drawing/2014/main" id="{CDCB70D7-B6F7-4C37-AA16-2C12D499A219}"/>
              </a:ext>
            </a:extLst>
          </p:cNvPr>
          <p:cNvSpPr/>
          <p:nvPr/>
        </p:nvSpPr>
        <p:spPr>
          <a:xfrm>
            <a:off x="3381457" y="3757451"/>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sp>
        <p:nvSpPr>
          <p:cNvPr id="30" name="Rectangle 29">
            <a:extLst>
              <a:ext uri="{FF2B5EF4-FFF2-40B4-BE49-F238E27FC236}">
                <a16:creationId xmlns:a16="http://schemas.microsoft.com/office/drawing/2014/main" id="{61A6BC73-35B7-4C3C-A37D-3F5B211CE4D9}"/>
              </a:ext>
            </a:extLst>
          </p:cNvPr>
          <p:cNvSpPr/>
          <p:nvPr/>
        </p:nvSpPr>
        <p:spPr>
          <a:xfrm>
            <a:off x="3381456" y="4126693"/>
            <a:ext cx="726983"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DME</a:t>
            </a:r>
          </a:p>
        </p:txBody>
      </p:sp>
      <p:cxnSp>
        <p:nvCxnSpPr>
          <p:cNvPr id="31" name="Straight Arrow Connector 30">
            <a:extLst>
              <a:ext uri="{FF2B5EF4-FFF2-40B4-BE49-F238E27FC236}">
                <a16:creationId xmlns:a16="http://schemas.microsoft.com/office/drawing/2014/main" id="{A6AA4B65-33D1-46F7-9E23-E4B3D6EAB9DE}"/>
              </a:ext>
            </a:extLst>
          </p:cNvPr>
          <p:cNvCxnSpPr>
            <a:cxnSpLocks/>
            <a:endCxn id="27" idx="1"/>
          </p:cNvCxnSpPr>
          <p:nvPr/>
        </p:nvCxnSpPr>
        <p:spPr>
          <a:xfrm>
            <a:off x="2584036" y="2772506"/>
            <a:ext cx="7974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C94C4E62-7676-40FA-93EB-67BF2020ED3D}"/>
              </a:ext>
            </a:extLst>
          </p:cNvPr>
          <p:cNvCxnSpPr>
            <a:cxnSpLocks/>
            <a:endCxn id="28" idx="1"/>
          </p:cNvCxnSpPr>
          <p:nvPr/>
        </p:nvCxnSpPr>
        <p:spPr>
          <a:xfrm>
            <a:off x="2584036" y="3141748"/>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A103F1E-919C-4094-B6DF-9CCB5F46462C}"/>
              </a:ext>
            </a:extLst>
          </p:cNvPr>
          <p:cNvCxnSpPr>
            <a:cxnSpLocks/>
            <a:endCxn id="29" idx="1"/>
          </p:cNvCxnSpPr>
          <p:nvPr/>
        </p:nvCxnSpPr>
        <p:spPr>
          <a:xfrm flipV="1">
            <a:off x="2584036" y="3883725"/>
            <a:ext cx="797421" cy="8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6C3AC2E-FC0F-4031-B1EA-76DD72A2EF28}"/>
              </a:ext>
            </a:extLst>
          </p:cNvPr>
          <p:cNvCxnSpPr>
            <a:cxnSpLocks/>
            <a:endCxn id="30" idx="1"/>
          </p:cNvCxnSpPr>
          <p:nvPr/>
        </p:nvCxnSpPr>
        <p:spPr>
          <a:xfrm>
            <a:off x="2584036" y="4252967"/>
            <a:ext cx="797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869A3A4-1EB5-40D8-9B88-1D7109541D43}"/>
              </a:ext>
            </a:extLst>
          </p:cNvPr>
          <p:cNvCxnSpPr>
            <a:cxnSpLocks/>
            <a:stCxn id="16" idx="3"/>
            <a:endCxn id="27" idx="1"/>
          </p:cNvCxnSpPr>
          <p:nvPr/>
        </p:nvCxnSpPr>
        <p:spPr>
          <a:xfrm flipV="1">
            <a:off x="2584036" y="2772506"/>
            <a:ext cx="797421" cy="71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A0DFDA8-4A79-4EE2-8192-6FCBACB31741}"/>
              </a:ext>
            </a:extLst>
          </p:cNvPr>
          <p:cNvCxnSpPr>
            <a:cxnSpLocks/>
            <a:stCxn id="16" idx="3"/>
            <a:endCxn id="29" idx="1"/>
          </p:cNvCxnSpPr>
          <p:nvPr/>
        </p:nvCxnSpPr>
        <p:spPr>
          <a:xfrm>
            <a:off x="2584036" y="3487724"/>
            <a:ext cx="797421" cy="396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79CB4A3-693C-40EE-A76A-94D1874EF93C}"/>
              </a:ext>
            </a:extLst>
          </p:cNvPr>
          <p:cNvCxnSpPr>
            <a:cxnSpLocks/>
            <a:stCxn id="16" idx="3"/>
            <a:endCxn id="30" idx="1"/>
          </p:cNvCxnSpPr>
          <p:nvPr/>
        </p:nvCxnSpPr>
        <p:spPr>
          <a:xfrm>
            <a:off x="2584036" y="3487724"/>
            <a:ext cx="797420" cy="76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365ED04C-0C88-48CE-B8C9-0787589AB84B}"/>
              </a:ext>
            </a:extLst>
          </p:cNvPr>
          <p:cNvCxnSpPr>
            <a:cxnSpLocks/>
            <a:stCxn id="16" idx="3"/>
            <a:endCxn id="28" idx="1"/>
          </p:cNvCxnSpPr>
          <p:nvPr/>
        </p:nvCxnSpPr>
        <p:spPr>
          <a:xfrm flipV="1">
            <a:off x="2584036" y="3141748"/>
            <a:ext cx="797420" cy="345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6EE491-4280-41B5-B114-4C198CE0F096}"/>
              </a:ext>
            </a:extLst>
          </p:cNvPr>
          <p:cNvSpPr/>
          <p:nvPr/>
        </p:nvSpPr>
        <p:spPr>
          <a:xfrm>
            <a:off x="4613766" y="2815011"/>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58" name="Straight Arrow Connector 57">
            <a:extLst>
              <a:ext uri="{FF2B5EF4-FFF2-40B4-BE49-F238E27FC236}">
                <a16:creationId xmlns:a16="http://schemas.microsoft.com/office/drawing/2014/main" id="{D5FF13C4-0A5A-4AF7-8128-60FCA96FA68B}"/>
              </a:ext>
            </a:extLst>
          </p:cNvPr>
          <p:cNvCxnSpPr>
            <a:cxnSpLocks/>
            <a:stCxn id="27" idx="3"/>
            <a:endCxn id="57" idx="1"/>
          </p:cNvCxnSpPr>
          <p:nvPr/>
        </p:nvCxnSpPr>
        <p:spPr>
          <a:xfrm>
            <a:off x="4108440" y="2772506"/>
            <a:ext cx="505326" cy="16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EE005C-A37D-4378-8BC6-D5059B96BCA3}"/>
              </a:ext>
            </a:extLst>
          </p:cNvPr>
          <p:cNvCxnSpPr>
            <a:cxnSpLocks/>
            <a:stCxn id="28" idx="3"/>
            <a:endCxn id="57" idx="1"/>
          </p:cNvCxnSpPr>
          <p:nvPr/>
        </p:nvCxnSpPr>
        <p:spPr>
          <a:xfrm flipV="1">
            <a:off x="4108439" y="2941285"/>
            <a:ext cx="505327" cy="200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9C94458-3702-48E8-A6EF-1DFB5DE240F5}"/>
              </a:ext>
            </a:extLst>
          </p:cNvPr>
          <p:cNvSpPr/>
          <p:nvPr/>
        </p:nvSpPr>
        <p:spPr>
          <a:xfrm>
            <a:off x="4613765" y="3916622"/>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66" name="Straight Arrow Connector 65">
            <a:extLst>
              <a:ext uri="{FF2B5EF4-FFF2-40B4-BE49-F238E27FC236}">
                <a16:creationId xmlns:a16="http://schemas.microsoft.com/office/drawing/2014/main" id="{5774311F-2A1C-4205-A63F-5A0575A430C9}"/>
              </a:ext>
            </a:extLst>
          </p:cNvPr>
          <p:cNvCxnSpPr>
            <a:cxnSpLocks/>
            <a:stCxn id="29" idx="3"/>
            <a:endCxn id="65" idx="1"/>
          </p:cNvCxnSpPr>
          <p:nvPr/>
        </p:nvCxnSpPr>
        <p:spPr>
          <a:xfrm>
            <a:off x="4108440" y="3883725"/>
            <a:ext cx="505325" cy="159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EB732B01-A97F-4C60-B135-BF2EA4E040D3}"/>
              </a:ext>
            </a:extLst>
          </p:cNvPr>
          <p:cNvCxnSpPr>
            <a:cxnSpLocks/>
            <a:stCxn id="30" idx="3"/>
            <a:endCxn id="65" idx="1"/>
          </p:cNvCxnSpPr>
          <p:nvPr/>
        </p:nvCxnSpPr>
        <p:spPr>
          <a:xfrm flipV="1">
            <a:off x="4108439" y="4042896"/>
            <a:ext cx="505326" cy="210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BE949BA1-FAED-4B7A-994A-5909C9B165D8}"/>
              </a:ext>
            </a:extLst>
          </p:cNvPr>
          <p:cNvSpPr/>
          <p:nvPr/>
        </p:nvSpPr>
        <p:spPr>
          <a:xfrm>
            <a:off x="5411184" y="3420233"/>
            <a:ext cx="292094" cy="2525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&lt;</a:t>
            </a:r>
          </a:p>
        </p:txBody>
      </p:sp>
      <p:cxnSp>
        <p:nvCxnSpPr>
          <p:cNvPr id="73" name="Straight Arrow Connector 72">
            <a:extLst>
              <a:ext uri="{FF2B5EF4-FFF2-40B4-BE49-F238E27FC236}">
                <a16:creationId xmlns:a16="http://schemas.microsoft.com/office/drawing/2014/main" id="{58F57B74-BC3A-4C47-94D9-F7989E2F3F2F}"/>
              </a:ext>
            </a:extLst>
          </p:cNvPr>
          <p:cNvCxnSpPr>
            <a:cxnSpLocks/>
            <a:stCxn id="57" idx="3"/>
            <a:endCxn id="72" idx="1"/>
          </p:cNvCxnSpPr>
          <p:nvPr/>
        </p:nvCxnSpPr>
        <p:spPr>
          <a:xfrm>
            <a:off x="4905860" y="2941285"/>
            <a:ext cx="505324" cy="60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DDA0DC1F-592B-4BD8-8F5B-3729E36E9476}"/>
              </a:ext>
            </a:extLst>
          </p:cNvPr>
          <p:cNvCxnSpPr>
            <a:cxnSpLocks/>
            <a:stCxn id="65" idx="3"/>
            <a:endCxn id="72" idx="1"/>
          </p:cNvCxnSpPr>
          <p:nvPr/>
        </p:nvCxnSpPr>
        <p:spPr>
          <a:xfrm flipV="1">
            <a:off x="4905859" y="3546507"/>
            <a:ext cx="505325" cy="496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EBB09B92-E429-405C-BC88-AEF514305732}"/>
              </a:ext>
            </a:extLst>
          </p:cNvPr>
          <p:cNvSpPr/>
          <p:nvPr/>
        </p:nvSpPr>
        <p:spPr>
          <a:xfrm>
            <a:off x="6436268" y="1866631"/>
            <a:ext cx="397042" cy="1847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41D95639-B32E-4DFA-B5FE-16D189B8659F}"/>
              </a:ext>
            </a:extLst>
          </p:cNvPr>
          <p:cNvSpPr/>
          <p:nvPr/>
        </p:nvSpPr>
        <p:spPr>
          <a:xfrm>
            <a:off x="6486744" y="264332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E5210BB-6463-4355-9086-8E0CB29BAA3C}"/>
              </a:ext>
            </a:extLst>
          </p:cNvPr>
          <p:cNvSpPr/>
          <p:nvPr/>
        </p:nvSpPr>
        <p:spPr>
          <a:xfrm rot="10800000">
            <a:off x="6486744" y="3013443"/>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id="{A8D11AF9-3C04-430A-BE42-3510BC693090}"/>
              </a:ext>
            </a:extLst>
          </p:cNvPr>
          <p:cNvSpPr/>
          <p:nvPr/>
        </p:nvSpPr>
        <p:spPr>
          <a:xfrm>
            <a:off x="6486744" y="3383558"/>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E810461-60AF-475D-82F7-CD323C0939D4}"/>
              </a:ext>
            </a:extLst>
          </p:cNvPr>
          <p:cNvSpPr txBox="1"/>
          <p:nvPr/>
        </p:nvSpPr>
        <p:spPr>
          <a:xfrm>
            <a:off x="6127406" y="1147400"/>
            <a:ext cx="1014765" cy="523220"/>
          </a:xfrm>
          <a:prstGeom prst="rect">
            <a:avLst/>
          </a:prstGeom>
          <a:noFill/>
        </p:spPr>
        <p:txBody>
          <a:bodyPr wrap="none" rtlCol="0">
            <a:spAutoFit/>
          </a:bodyPr>
          <a:lstStyle/>
          <a:p>
            <a:r>
              <a:rPr lang="en-US" sz="1400" dirty="0"/>
              <a:t>NN, AABB</a:t>
            </a:r>
          </a:p>
          <a:p>
            <a:r>
              <a:rPr lang="en-US" sz="1400" dirty="0"/>
              <a:t>buffer</a:t>
            </a:r>
          </a:p>
        </p:txBody>
      </p:sp>
      <p:sp>
        <p:nvSpPr>
          <p:cNvPr id="89" name="TextBox 88">
            <a:extLst>
              <a:ext uri="{FF2B5EF4-FFF2-40B4-BE49-F238E27FC236}">
                <a16:creationId xmlns:a16="http://schemas.microsoft.com/office/drawing/2014/main" id="{957BD933-32E2-4599-B0BB-883A3F6F580C}"/>
              </a:ext>
            </a:extLst>
          </p:cNvPr>
          <p:cNvSpPr txBox="1"/>
          <p:nvPr/>
        </p:nvSpPr>
        <p:spPr>
          <a:xfrm>
            <a:off x="3237564" y="1153480"/>
            <a:ext cx="1010213" cy="738664"/>
          </a:xfrm>
          <a:prstGeom prst="rect">
            <a:avLst/>
          </a:prstGeom>
          <a:noFill/>
        </p:spPr>
        <p:txBody>
          <a:bodyPr wrap="none" rtlCol="0">
            <a:spAutoFit/>
          </a:bodyPr>
          <a:lstStyle/>
          <a:p>
            <a:r>
              <a:rPr lang="en-US" sz="1400" dirty="0"/>
              <a:t>Distance</a:t>
            </a:r>
          </a:p>
          <a:p>
            <a:r>
              <a:rPr lang="en-US" sz="1400" dirty="0"/>
              <a:t>metric</a:t>
            </a:r>
          </a:p>
          <a:p>
            <a:r>
              <a:rPr lang="en-US" sz="1400" dirty="0"/>
              <a:t>evaluators</a:t>
            </a:r>
          </a:p>
        </p:txBody>
      </p:sp>
      <p:sp>
        <p:nvSpPr>
          <p:cNvPr id="90" name="TextBox 89">
            <a:extLst>
              <a:ext uri="{FF2B5EF4-FFF2-40B4-BE49-F238E27FC236}">
                <a16:creationId xmlns:a16="http://schemas.microsoft.com/office/drawing/2014/main" id="{8FE3D05F-E409-42B9-91A2-C264A51EBFA0}"/>
              </a:ext>
            </a:extLst>
          </p:cNvPr>
          <p:cNvSpPr txBox="1"/>
          <p:nvPr/>
        </p:nvSpPr>
        <p:spPr>
          <a:xfrm>
            <a:off x="4705096" y="1150973"/>
            <a:ext cx="1128835" cy="523220"/>
          </a:xfrm>
          <a:prstGeom prst="rect">
            <a:avLst/>
          </a:prstGeom>
          <a:noFill/>
        </p:spPr>
        <p:txBody>
          <a:bodyPr wrap="none" rtlCol="0">
            <a:spAutoFit/>
          </a:bodyPr>
          <a:lstStyle/>
          <a:p>
            <a:r>
              <a:rPr lang="en-US" sz="1400" dirty="0"/>
              <a:t>Comparator</a:t>
            </a:r>
          </a:p>
          <a:p>
            <a:r>
              <a:rPr lang="en-US" sz="1400" dirty="0"/>
              <a:t>tree</a:t>
            </a:r>
          </a:p>
        </p:txBody>
      </p:sp>
      <p:cxnSp>
        <p:nvCxnSpPr>
          <p:cNvPr id="92" name="Straight Arrow Connector 91">
            <a:extLst>
              <a:ext uri="{FF2B5EF4-FFF2-40B4-BE49-F238E27FC236}">
                <a16:creationId xmlns:a16="http://schemas.microsoft.com/office/drawing/2014/main" id="{5E43AFE4-31E8-4FBE-B253-41412FE9DF4B}"/>
              </a:ext>
            </a:extLst>
          </p:cNvPr>
          <p:cNvCxnSpPr/>
          <p:nvPr/>
        </p:nvCxnSpPr>
        <p:spPr>
          <a:xfrm>
            <a:off x="6699833" y="2773380"/>
            <a:ext cx="0"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93" name="Straight Arrow Connector 92">
            <a:extLst>
              <a:ext uri="{FF2B5EF4-FFF2-40B4-BE49-F238E27FC236}">
                <a16:creationId xmlns:a16="http://schemas.microsoft.com/office/drawing/2014/main" id="{CFAFA4B4-FA9D-4A2F-94E8-E6C8D0B16332}"/>
              </a:ext>
            </a:extLst>
          </p:cNvPr>
          <p:cNvCxnSpPr>
            <a:cxnSpLocks/>
          </p:cNvCxnSpPr>
          <p:nvPr/>
        </p:nvCxnSpPr>
        <p:spPr>
          <a:xfrm>
            <a:off x="6557298" y="3139717"/>
            <a:ext cx="4354"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4" name="Straight Arrow Connector 93">
            <a:extLst>
              <a:ext uri="{FF2B5EF4-FFF2-40B4-BE49-F238E27FC236}">
                <a16:creationId xmlns:a16="http://schemas.microsoft.com/office/drawing/2014/main" id="{B9DF1C40-4050-40C2-9AC9-CFED16363589}"/>
              </a:ext>
            </a:extLst>
          </p:cNvPr>
          <p:cNvCxnSpPr>
            <a:cxnSpLocks/>
          </p:cNvCxnSpPr>
          <p:nvPr/>
        </p:nvCxnSpPr>
        <p:spPr>
          <a:xfrm>
            <a:off x="6705174" y="3513610"/>
            <a:ext cx="0" cy="740230"/>
          </a:xfrm>
          <a:prstGeom prst="straightConnector1">
            <a:avLst/>
          </a:prstGeom>
          <a:ln w="28575">
            <a:solidFill>
              <a:srgbClr val="00B050"/>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Straight Arrow Connector 94">
            <a:extLst>
              <a:ext uri="{FF2B5EF4-FFF2-40B4-BE49-F238E27FC236}">
                <a16:creationId xmlns:a16="http://schemas.microsoft.com/office/drawing/2014/main" id="{FAA5FA10-540B-4DD0-9DE3-46E88846D3D4}"/>
              </a:ext>
            </a:extLst>
          </p:cNvPr>
          <p:cNvCxnSpPr>
            <a:cxnSpLocks/>
            <a:stCxn id="72" idx="3"/>
          </p:cNvCxnSpPr>
          <p:nvPr/>
        </p:nvCxnSpPr>
        <p:spPr>
          <a:xfrm>
            <a:off x="5703278" y="354650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Isosceles Triangle 101">
            <a:extLst>
              <a:ext uri="{FF2B5EF4-FFF2-40B4-BE49-F238E27FC236}">
                <a16:creationId xmlns:a16="http://schemas.microsoft.com/office/drawing/2014/main" id="{87020CD8-A0D9-4C5F-A99D-963198F1CF89}"/>
              </a:ext>
            </a:extLst>
          </p:cNvPr>
          <p:cNvSpPr/>
          <p:nvPr/>
        </p:nvSpPr>
        <p:spPr>
          <a:xfrm>
            <a:off x="6493763" y="3757451"/>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50933654-3F95-45C9-9C02-2BDB4050F86A}"/>
              </a:ext>
            </a:extLst>
          </p:cNvPr>
          <p:cNvSpPr/>
          <p:nvPr/>
        </p:nvSpPr>
        <p:spPr>
          <a:xfrm rot="10800000">
            <a:off x="6489409" y="4127566"/>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FF7A7811-FA11-4ED4-9858-A172FDC67CC5}"/>
              </a:ext>
            </a:extLst>
          </p:cNvPr>
          <p:cNvSpPr/>
          <p:nvPr/>
        </p:nvSpPr>
        <p:spPr>
          <a:xfrm rot="10800000">
            <a:off x="6489409" y="4497681"/>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5" name="Isosceles Triangle 104">
            <a:extLst>
              <a:ext uri="{FF2B5EF4-FFF2-40B4-BE49-F238E27FC236}">
                <a16:creationId xmlns:a16="http://schemas.microsoft.com/office/drawing/2014/main" id="{161C42D2-EE1B-4AEA-A77E-704F09E664D9}"/>
              </a:ext>
            </a:extLst>
          </p:cNvPr>
          <p:cNvSpPr/>
          <p:nvPr/>
        </p:nvSpPr>
        <p:spPr>
          <a:xfrm rot="10800000">
            <a:off x="6493763" y="4867796"/>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1B4EDD15-9A01-4F3D-A96A-15A530122FC4}"/>
              </a:ext>
            </a:extLst>
          </p:cNvPr>
          <p:cNvSpPr/>
          <p:nvPr/>
        </p:nvSpPr>
        <p:spPr>
          <a:xfrm>
            <a:off x="6498117" y="5237911"/>
            <a:ext cx="296092" cy="252548"/>
          </a:xfrm>
          <a:prstGeom prst="triangl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2C49AF7-2971-473B-8311-31C0C89768C2}"/>
              </a:ext>
            </a:extLst>
          </p:cNvPr>
          <p:cNvCxnSpPr>
            <a:cxnSpLocks/>
            <a:stCxn id="104" idx="5"/>
            <a:endCxn id="105" idx="5"/>
          </p:cNvCxnSpPr>
          <p:nvPr/>
        </p:nvCxnSpPr>
        <p:spPr>
          <a:xfrm>
            <a:off x="6563432" y="4623955"/>
            <a:ext cx="4354" cy="370115"/>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11" name="Straight Arrow Connector 110">
            <a:extLst>
              <a:ext uri="{FF2B5EF4-FFF2-40B4-BE49-F238E27FC236}">
                <a16:creationId xmlns:a16="http://schemas.microsoft.com/office/drawing/2014/main" id="{F2F3E898-68B4-4A78-9EE8-A0C4E485AE0D}"/>
              </a:ext>
            </a:extLst>
          </p:cNvPr>
          <p:cNvCxnSpPr>
            <a:cxnSpLocks/>
            <a:stCxn id="105" idx="1"/>
            <a:endCxn id="106" idx="5"/>
          </p:cNvCxnSpPr>
          <p:nvPr/>
        </p:nvCxnSpPr>
        <p:spPr>
          <a:xfrm>
            <a:off x="6715832" y="4994070"/>
            <a:ext cx="4354" cy="370115"/>
          </a:xfrm>
          <a:prstGeom prst="straightConnector1">
            <a:avLst/>
          </a:prstGeom>
          <a:ln w="28575">
            <a:solidFill>
              <a:srgbClr val="00B050"/>
            </a:solidFill>
            <a:headEnd type="triangl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13" name="TextBox 112">
            <a:extLst>
              <a:ext uri="{FF2B5EF4-FFF2-40B4-BE49-F238E27FC236}">
                <a16:creationId xmlns:a16="http://schemas.microsoft.com/office/drawing/2014/main" id="{DCF4A997-B9D1-49AC-8C25-5A644D4CB2DD}"/>
              </a:ext>
            </a:extLst>
          </p:cNvPr>
          <p:cNvSpPr txBox="1"/>
          <p:nvPr/>
        </p:nvSpPr>
        <p:spPr>
          <a:xfrm>
            <a:off x="7435646" y="1153480"/>
            <a:ext cx="841897" cy="523220"/>
          </a:xfrm>
          <a:prstGeom prst="rect">
            <a:avLst/>
          </a:prstGeom>
          <a:noFill/>
        </p:spPr>
        <p:txBody>
          <a:bodyPr wrap="none" rtlCol="0">
            <a:spAutoFit/>
          </a:bodyPr>
          <a:lstStyle/>
          <a:p>
            <a:r>
              <a:rPr lang="en-US" sz="1400" dirty="0"/>
              <a:t>Merge</a:t>
            </a:r>
          </a:p>
          <a:p>
            <a:r>
              <a:rPr lang="en-US" sz="1400" dirty="0"/>
              <a:t>decision</a:t>
            </a:r>
          </a:p>
        </p:txBody>
      </p:sp>
      <p:sp>
        <p:nvSpPr>
          <p:cNvPr id="120" name="Rectangle 119">
            <a:extLst>
              <a:ext uri="{FF2B5EF4-FFF2-40B4-BE49-F238E27FC236}">
                <a16:creationId xmlns:a16="http://schemas.microsoft.com/office/drawing/2014/main" id="{34C522BC-C2B0-4B3A-AC46-A2A7A6AD5082}"/>
              </a:ext>
            </a:extLst>
          </p:cNvPr>
          <p:cNvSpPr/>
          <p:nvPr/>
        </p:nvSpPr>
        <p:spPr>
          <a:xfrm>
            <a:off x="6486742" y="2312654"/>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1C243D73-37B2-441D-AFDD-466CBA5DE229}"/>
              </a:ext>
            </a:extLst>
          </p:cNvPr>
          <p:cNvSpPr/>
          <p:nvPr/>
        </p:nvSpPr>
        <p:spPr>
          <a:xfrm>
            <a:off x="6486742" y="1966650"/>
            <a:ext cx="296092" cy="25254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6" name="Straight Arrow Connector 125">
            <a:extLst>
              <a:ext uri="{FF2B5EF4-FFF2-40B4-BE49-F238E27FC236}">
                <a16:creationId xmlns:a16="http://schemas.microsoft.com/office/drawing/2014/main" id="{7B472A2D-6AF8-4C0E-ACD1-1F928FBC14BB}"/>
              </a:ext>
            </a:extLst>
          </p:cNvPr>
          <p:cNvCxnSpPr>
            <a:cxnSpLocks/>
          </p:cNvCxnSpPr>
          <p:nvPr/>
        </p:nvCxnSpPr>
        <p:spPr>
          <a:xfrm>
            <a:off x="6833310" y="2806277"/>
            <a:ext cx="7329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7" name="Isosceles Triangle 126">
            <a:extLst>
              <a:ext uri="{FF2B5EF4-FFF2-40B4-BE49-F238E27FC236}">
                <a16:creationId xmlns:a16="http://schemas.microsoft.com/office/drawing/2014/main" id="{1FF02290-0C53-4622-94E3-9AFA5B9B83A5}"/>
              </a:ext>
            </a:extLst>
          </p:cNvPr>
          <p:cNvSpPr/>
          <p:nvPr/>
        </p:nvSpPr>
        <p:spPr>
          <a:xfrm>
            <a:off x="7616147" y="265220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8A10EFA6-FE0A-4982-91F7-C1BADF74B719}"/>
              </a:ext>
            </a:extLst>
          </p:cNvPr>
          <p:cNvSpPr/>
          <p:nvPr/>
        </p:nvSpPr>
        <p:spPr>
          <a:xfrm>
            <a:off x="740228" y="160596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25582739-70D4-4E29-9874-8A04DBABDC00}"/>
              </a:ext>
            </a:extLst>
          </p:cNvPr>
          <p:cNvSpPr/>
          <p:nvPr/>
        </p:nvSpPr>
        <p:spPr>
          <a:xfrm rot="10800000">
            <a:off x="740228" y="197608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Isosceles Triangle 129">
            <a:extLst>
              <a:ext uri="{FF2B5EF4-FFF2-40B4-BE49-F238E27FC236}">
                <a16:creationId xmlns:a16="http://schemas.microsoft.com/office/drawing/2014/main" id="{28D9E9EE-9529-4AE3-ABE7-3AD775CD9EF7}"/>
              </a:ext>
            </a:extLst>
          </p:cNvPr>
          <p:cNvSpPr/>
          <p:nvPr/>
        </p:nvSpPr>
        <p:spPr>
          <a:xfrm>
            <a:off x="740228" y="234619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Isosceles Triangle 130">
            <a:extLst>
              <a:ext uri="{FF2B5EF4-FFF2-40B4-BE49-F238E27FC236}">
                <a16:creationId xmlns:a16="http://schemas.microsoft.com/office/drawing/2014/main" id="{4B539B43-EEAC-4B62-A425-BAC9F33C79A8}"/>
              </a:ext>
            </a:extLst>
          </p:cNvPr>
          <p:cNvSpPr/>
          <p:nvPr/>
        </p:nvSpPr>
        <p:spPr>
          <a:xfrm>
            <a:off x="744582" y="271631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Isosceles Triangle 131">
            <a:extLst>
              <a:ext uri="{FF2B5EF4-FFF2-40B4-BE49-F238E27FC236}">
                <a16:creationId xmlns:a16="http://schemas.microsoft.com/office/drawing/2014/main" id="{137A90B4-FB4E-4F0B-971A-9BA911CB3773}"/>
              </a:ext>
            </a:extLst>
          </p:cNvPr>
          <p:cNvSpPr/>
          <p:nvPr/>
        </p:nvSpPr>
        <p:spPr>
          <a:xfrm rot="10800000">
            <a:off x="740228" y="308642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22B28CC6-3D8F-4031-A6FE-4DBEB7B9E784}"/>
              </a:ext>
            </a:extLst>
          </p:cNvPr>
          <p:cNvSpPr/>
          <p:nvPr/>
        </p:nvSpPr>
        <p:spPr>
          <a:xfrm rot="10800000">
            <a:off x="740228" y="345654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Isosceles Triangle 133">
            <a:extLst>
              <a:ext uri="{FF2B5EF4-FFF2-40B4-BE49-F238E27FC236}">
                <a16:creationId xmlns:a16="http://schemas.microsoft.com/office/drawing/2014/main" id="{B551C819-5980-4B9C-ADB8-2C5E0DFFC14A}"/>
              </a:ext>
            </a:extLst>
          </p:cNvPr>
          <p:cNvSpPr/>
          <p:nvPr/>
        </p:nvSpPr>
        <p:spPr>
          <a:xfrm rot="10800000">
            <a:off x="744582" y="3826657"/>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5" name="Isosceles Triangle 134">
            <a:extLst>
              <a:ext uri="{FF2B5EF4-FFF2-40B4-BE49-F238E27FC236}">
                <a16:creationId xmlns:a16="http://schemas.microsoft.com/office/drawing/2014/main" id="{618259C7-B7BE-4BC9-9619-E18C1F01C55D}"/>
              </a:ext>
            </a:extLst>
          </p:cNvPr>
          <p:cNvSpPr/>
          <p:nvPr/>
        </p:nvSpPr>
        <p:spPr>
          <a:xfrm>
            <a:off x="748936" y="4196772"/>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6" name="Connector: Elbow 135">
            <a:extLst>
              <a:ext uri="{FF2B5EF4-FFF2-40B4-BE49-F238E27FC236}">
                <a16:creationId xmlns:a16="http://schemas.microsoft.com/office/drawing/2014/main" id="{FD80AA77-770D-4A23-BE4B-144187C66EA2}"/>
              </a:ext>
            </a:extLst>
          </p:cNvPr>
          <p:cNvCxnSpPr>
            <a:cxnSpLocks/>
          </p:cNvCxnSpPr>
          <p:nvPr/>
        </p:nvCxnSpPr>
        <p:spPr>
          <a:xfrm>
            <a:off x="962297" y="3212701"/>
            <a:ext cx="1343493" cy="10402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37" name="TextBox 136">
            <a:extLst>
              <a:ext uri="{FF2B5EF4-FFF2-40B4-BE49-F238E27FC236}">
                <a16:creationId xmlns:a16="http://schemas.microsoft.com/office/drawing/2014/main" id="{0349E7F9-E51C-44C7-B0DD-2835954CAD71}"/>
              </a:ext>
            </a:extLst>
          </p:cNvPr>
          <p:cNvSpPr txBox="1"/>
          <p:nvPr/>
        </p:nvSpPr>
        <p:spPr>
          <a:xfrm>
            <a:off x="8346997" y="1154795"/>
            <a:ext cx="721672" cy="307777"/>
          </a:xfrm>
          <a:prstGeom prst="rect">
            <a:avLst/>
          </a:prstGeom>
          <a:noFill/>
        </p:spPr>
        <p:txBody>
          <a:bodyPr wrap="none" rtlCol="0">
            <a:spAutoFit/>
          </a:bodyPr>
          <a:lstStyle/>
          <a:p>
            <a:r>
              <a:rPr lang="en-US" sz="1400" dirty="0"/>
              <a:t>Output</a:t>
            </a:r>
          </a:p>
        </p:txBody>
      </p:sp>
      <p:sp>
        <p:nvSpPr>
          <p:cNvPr id="138" name="Isosceles Triangle 137">
            <a:extLst>
              <a:ext uri="{FF2B5EF4-FFF2-40B4-BE49-F238E27FC236}">
                <a16:creationId xmlns:a16="http://schemas.microsoft.com/office/drawing/2014/main" id="{9BA8946A-A396-457C-81F1-07A2E0D565FA}"/>
              </a:ext>
            </a:extLst>
          </p:cNvPr>
          <p:cNvSpPr/>
          <p:nvPr/>
        </p:nvSpPr>
        <p:spPr>
          <a:xfrm>
            <a:off x="8554221" y="1966650"/>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1EAEEE8-2572-4FB6-A224-2D5DCC62C20F}"/>
              </a:ext>
            </a:extLst>
          </p:cNvPr>
          <p:cNvSpPr/>
          <p:nvPr/>
        </p:nvSpPr>
        <p:spPr>
          <a:xfrm>
            <a:off x="8554220" y="233894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1489CB7-43AB-4C68-B557-D73FA64308FF}"/>
              </a:ext>
            </a:extLst>
          </p:cNvPr>
          <p:cNvSpPr/>
          <p:nvPr/>
        </p:nvSpPr>
        <p:spPr>
          <a:xfrm>
            <a:off x="8554221" y="2709062"/>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1" name="Isosceles Triangle 140">
            <a:extLst>
              <a:ext uri="{FF2B5EF4-FFF2-40B4-BE49-F238E27FC236}">
                <a16:creationId xmlns:a16="http://schemas.microsoft.com/office/drawing/2014/main" id="{9AA226F8-ED77-43B3-B3DA-66CA534DFC3B}"/>
              </a:ext>
            </a:extLst>
          </p:cNvPr>
          <p:cNvSpPr/>
          <p:nvPr/>
        </p:nvSpPr>
        <p:spPr>
          <a:xfrm rot="10800000">
            <a:off x="8554221" y="3076995"/>
            <a:ext cx="296092" cy="252548"/>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80B1365-60A5-4643-8B54-6D3D14F5D875}"/>
              </a:ext>
            </a:extLst>
          </p:cNvPr>
          <p:cNvSpPr/>
          <p:nvPr/>
        </p:nvSpPr>
        <p:spPr>
          <a:xfrm>
            <a:off x="8554221" y="3447109"/>
            <a:ext cx="296092" cy="2525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071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DFCE-A7FA-45CA-914F-8A943E9BC5C5}"/>
              </a:ext>
            </a:extLst>
          </p:cNvPr>
          <p:cNvSpPr>
            <a:spLocks noGrp="1"/>
          </p:cNvSpPr>
          <p:nvPr>
            <p:ph type="title"/>
          </p:nvPr>
        </p:nvSpPr>
        <p:spPr/>
        <p:txBody>
          <a:bodyPr/>
          <a:lstStyle/>
          <a:p>
            <a:r>
              <a:rPr lang="en-US" dirty="0"/>
              <a:t>Comparison</a:t>
            </a:r>
          </a:p>
        </p:txBody>
      </p:sp>
      <p:sp>
        <p:nvSpPr>
          <p:cNvPr id="4" name="Date Placeholder 3">
            <a:extLst>
              <a:ext uri="{FF2B5EF4-FFF2-40B4-BE49-F238E27FC236}">
                <a16:creationId xmlns:a16="http://schemas.microsoft.com/office/drawing/2014/main" id="{23C52D45-F0FA-4090-A7F6-511038274A16}"/>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4756C488-D694-4A7E-A0F0-20B9F5380612}"/>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A1E7C22C-E857-4E84-A1B7-0CCA07AE26D1}"/>
              </a:ext>
            </a:extLst>
          </p:cNvPr>
          <p:cNvSpPr>
            <a:spLocks noGrp="1"/>
          </p:cNvSpPr>
          <p:nvPr>
            <p:ph type="sldNum" sz="quarter" idx="12"/>
          </p:nvPr>
        </p:nvSpPr>
        <p:spPr/>
        <p:txBody>
          <a:bodyPr/>
          <a:lstStyle/>
          <a:p>
            <a:pPr>
              <a:defRPr/>
            </a:pPr>
            <a:fld id="{74348275-A547-4EBD-91F4-3255124D9AB8}" type="slidenum">
              <a:rPr lang="fi-FI" altLang="fi-FI" smtClean="0"/>
              <a:pPr>
                <a:defRPr/>
              </a:pPr>
              <a:t>45</a:t>
            </a:fld>
            <a:endParaRPr lang="fi-FI" altLang="fi-FI"/>
          </a:p>
        </p:txBody>
      </p:sp>
      <p:graphicFrame>
        <p:nvGraphicFramePr>
          <p:cNvPr id="11" name="Content Placeholder 10">
            <a:extLst>
              <a:ext uri="{FF2B5EF4-FFF2-40B4-BE49-F238E27FC236}">
                <a16:creationId xmlns:a16="http://schemas.microsoft.com/office/drawing/2014/main" id="{1ECD7AC8-C137-4D5F-8AC0-FB293EC518EF}"/>
              </a:ext>
            </a:extLst>
          </p:cNvPr>
          <p:cNvGraphicFramePr>
            <a:graphicFrameLocks noGrp="1"/>
          </p:cNvGraphicFramePr>
          <p:nvPr>
            <p:ph sz="half" idx="1"/>
          </p:nvPr>
        </p:nvGraphicFramePr>
        <p:xfrm>
          <a:off x="669925" y="1200150"/>
          <a:ext cx="3890963" cy="339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6C62C2AD-4997-4BFD-A745-A95B5FFD084B}"/>
              </a:ext>
            </a:extLst>
          </p:cNvPr>
          <p:cNvGraphicFramePr>
            <a:graphicFrameLocks noGrp="1"/>
          </p:cNvGraphicFramePr>
          <p:nvPr>
            <p:ph sz="half" idx="2"/>
          </p:nvPr>
        </p:nvGraphicFramePr>
        <p:xfrm>
          <a:off x="4697413" y="1200150"/>
          <a:ext cx="4179887"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709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2FE3-7EDD-4193-BC52-BAFFBAEF177E}"/>
              </a:ext>
            </a:extLst>
          </p:cNvPr>
          <p:cNvSpPr>
            <a:spLocks noGrp="1"/>
          </p:cNvSpPr>
          <p:nvPr>
            <p:ph type="title"/>
          </p:nvPr>
        </p:nvSpPr>
        <p:spPr/>
        <p:txBody>
          <a:bodyPr/>
          <a:lstStyle/>
          <a:p>
            <a:r>
              <a:rPr lang="fi-FI" dirty="0"/>
              <a:t>Sweep size</a:t>
            </a:r>
            <a:endParaRPr lang="en-US" dirty="0"/>
          </a:p>
        </p:txBody>
      </p:sp>
      <p:sp>
        <p:nvSpPr>
          <p:cNvPr id="4" name="Date Placeholder 3">
            <a:extLst>
              <a:ext uri="{FF2B5EF4-FFF2-40B4-BE49-F238E27FC236}">
                <a16:creationId xmlns:a16="http://schemas.microsoft.com/office/drawing/2014/main" id="{443FFB85-B163-4F9C-951F-82C6E54A4FE3}"/>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CE2F9A9F-FC9F-4F92-8322-E29DA38920FA}"/>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44F7F902-AB86-4E48-B45A-CE7B63E482FA}"/>
              </a:ext>
            </a:extLst>
          </p:cNvPr>
          <p:cNvSpPr>
            <a:spLocks noGrp="1"/>
          </p:cNvSpPr>
          <p:nvPr>
            <p:ph type="sldNum" sz="quarter" idx="12"/>
          </p:nvPr>
        </p:nvSpPr>
        <p:spPr/>
        <p:txBody>
          <a:bodyPr/>
          <a:lstStyle/>
          <a:p>
            <a:pPr>
              <a:defRPr/>
            </a:pPr>
            <a:fld id="{74348275-A547-4EBD-91F4-3255124D9AB8}" type="slidenum">
              <a:rPr lang="fi-FI" altLang="fi-FI" smtClean="0"/>
              <a:pPr>
                <a:defRPr/>
              </a:pPr>
              <a:t>46</a:t>
            </a:fld>
            <a:endParaRPr lang="fi-FI" altLang="fi-FI"/>
          </a:p>
        </p:txBody>
      </p:sp>
      <p:graphicFrame>
        <p:nvGraphicFramePr>
          <p:cNvPr id="10" name="Content Placeholder 9">
            <a:extLst>
              <a:ext uri="{FF2B5EF4-FFF2-40B4-BE49-F238E27FC236}">
                <a16:creationId xmlns:a16="http://schemas.microsoft.com/office/drawing/2014/main" id="{D126B879-AC27-4310-BC03-947BC249CF74}"/>
              </a:ext>
            </a:extLst>
          </p:cNvPr>
          <p:cNvGraphicFramePr>
            <a:graphicFrameLocks noGrp="1"/>
          </p:cNvGraphicFramePr>
          <p:nvPr>
            <p:ph sz="half" idx="2"/>
          </p:nvPr>
        </p:nvGraphicFramePr>
        <p:xfrm>
          <a:off x="4697413" y="1200150"/>
          <a:ext cx="4179887" cy="339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C4F84BE1-427C-429B-BF1A-9051AF613573}"/>
              </a:ext>
            </a:extLst>
          </p:cNvPr>
          <p:cNvGraphicFramePr>
            <a:graphicFrameLocks noGrp="1"/>
          </p:cNvGraphicFramePr>
          <p:nvPr>
            <p:ph sz="half" idx="1"/>
          </p:nvPr>
        </p:nvGraphicFramePr>
        <p:xfrm>
          <a:off x="669925" y="1200150"/>
          <a:ext cx="3890963"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6603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3AEBB5-67F7-43CC-A5EE-25F186EC425A}"/>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18654EC1-079D-4B67-8320-64C0B9189293}"/>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C4152888-4B0B-4167-B96D-E0A00F2229A5}"/>
              </a:ext>
            </a:extLst>
          </p:cNvPr>
          <p:cNvSpPr>
            <a:spLocks noGrp="1"/>
          </p:cNvSpPr>
          <p:nvPr>
            <p:ph type="sldNum" sz="quarter" idx="12"/>
          </p:nvPr>
        </p:nvSpPr>
        <p:spPr/>
        <p:txBody>
          <a:bodyPr/>
          <a:lstStyle/>
          <a:p>
            <a:pPr>
              <a:defRPr/>
            </a:pPr>
            <a:fld id="{74348275-A547-4EBD-91F4-3255124D9AB8}" type="slidenum">
              <a:rPr lang="fi-FI" altLang="fi-FI" smtClean="0"/>
              <a:pPr>
                <a:defRPr/>
              </a:pPr>
              <a:t>47</a:t>
            </a:fld>
            <a:endParaRPr lang="fi-FI" altLang="fi-FI"/>
          </a:p>
        </p:txBody>
      </p:sp>
      <p:sp>
        <p:nvSpPr>
          <p:cNvPr id="2" name="Title 1">
            <a:extLst>
              <a:ext uri="{FF2B5EF4-FFF2-40B4-BE49-F238E27FC236}">
                <a16:creationId xmlns:a16="http://schemas.microsoft.com/office/drawing/2014/main" id="{762DC8F1-F53A-4084-8DD4-087F803FBE6A}"/>
              </a:ext>
            </a:extLst>
          </p:cNvPr>
          <p:cNvSpPr>
            <a:spLocks noGrp="1"/>
          </p:cNvSpPr>
          <p:nvPr>
            <p:ph type="title" idx="4294967295"/>
          </p:nvPr>
        </p:nvSpPr>
        <p:spPr>
          <a:xfrm>
            <a:off x="914400" y="342900"/>
            <a:ext cx="8229600" cy="857250"/>
          </a:xfrm>
        </p:spPr>
        <p:txBody>
          <a:bodyPr/>
          <a:lstStyle/>
          <a:p>
            <a:r>
              <a:rPr lang="en-US" dirty="0"/>
              <a:t>Area &amp; Power breakdown</a:t>
            </a: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92A7C3FD-2A53-4147-9567-D563E32419D1}"/>
                  </a:ext>
                </a:extLst>
              </p:cNvPr>
              <p:cNvGraphicFramePr/>
              <p:nvPr>
                <p:extLst>
                  <p:ext uri="{D42A27DB-BD31-4B8C-83A1-F6EECF244321}">
                    <p14:modId xmlns:p14="http://schemas.microsoft.com/office/powerpoint/2010/main" val="644445057"/>
                  </p:ext>
                </p:extLst>
              </p:nvPr>
            </p:nvGraphicFramePr>
            <p:xfrm>
              <a:off x="1" y="0"/>
              <a:ext cx="9144000" cy="51435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92A7C3FD-2A53-4147-9567-D563E32419D1}"/>
                  </a:ext>
                </a:extLst>
              </p:cNvPr>
              <p:cNvPicPr>
                <a:picLocks noGrp="1" noRot="1" noChangeAspect="1" noMove="1" noResize="1" noEditPoints="1" noAdjustHandles="1" noChangeArrowheads="1" noChangeShapeType="1"/>
              </p:cNvPicPr>
              <p:nvPr/>
            </p:nvPicPr>
            <p:blipFill>
              <a:blip r:embed="rId3"/>
              <a:stretch>
                <a:fillRect/>
              </a:stretch>
            </p:blipFill>
            <p:spPr>
              <a:xfrm>
                <a:off x="1" y="0"/>
                <a:ext cx="9144000" cy="5143500"/>
              </a:xfrm>
              <a:prstGeom prst="rect">
                <a:avLst/>
              </a:prstGeom>
            </p:spPr>
          </p:pic>
        </mc:Fallback>
      </mc:AlternateContent>
    </p:spTree>
    <p:extLst>
      <p:ext uri="{BB962C8B-B14F-4D97-AF65-F5344CB8AC3E}">
        <p14:creationId xmlns:p14="http://schemas.microsoft.com/office/powerpoint/2010/main" val="888473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674CF-ACC6-4306-A2FA-8CA51D00CAE0}"/>
              </a:ext>
            </a:extLst>
          </p:cNvPr>
          <p:cNvSpPr>
            <a:spLocks noGrp="1"/>
          </p:cNvSpPr>
          <p:nvPr>
            <p:ph type="dt" sz="half" idx="10"/>
          </p:nvPr>
        </p:nvSpPr>
        <p:spPr/>
        <p:txBody>
          <a:bodyPr/>
          <a:lstStyle/>
          <a:p>
            <a:pPr>
              <a:defRPr/>
            </a:pPr>
            <a:fld id="{43E22E8C-A0CA-4FE7-B641-337622584AAC}" type="datetime1">
              <a:rPr lang="fi-FI" smtClean="0"/>
              <a:pPr>
                <a:defRPr/>
              </a:pPr>
              <a:t>10.8.2018</a:t>
            </a:fld>
            <a:endParaRPr lang="fi-FI" dirty="0"/>
          </a:p>
        </p:txBody>
      </p:sp>
      <p:sp>
        <p:nvSpPr>
          <p:cNvPr id="3" name="Footer Placeholder 2">
            <a:extLst>
              <a:ext uri="{FF2B5EF4-FFF2-40B4-BE49-F238E27FC236}">
                <a16:creationId xmlns:a16="http://schemas.microsoft.com/office/drawing/2014/main" id="{E8357DFB-44DA-4320-8A96-6490CF718F68}"/>
              </a:ext>
            </a:extLst>
          </p:cNvPr>
          <p:cNvSpPr>
            <a:spLocks noGrp="1"/>
          </p:cNvSpPr>
          <p:nvPr>
            <p:ph type="ftr" sz="quarter" idx="11"/>
          </p:nvPr>
        </p:nvSpPr>
        <p:spPr/>
        <p:txBody>
          <a:bodyPr/>
          <a:lstStyle/>
          <a:p>
            <a:pPr>
              <a:defRPr/>
            </a:pPr>
            <a:endParaRPr lang="fi-FI"/>
          </a:p>
        </p:txBody>
      </p:sp>
      <p:sp>
        <p:nvSpPr>
          <p:cNvPr id="4" name="Slide Number Placeholder 3">
            <a:extLst>
              <a:ext uri="{FF2B5EF4-FFF2-40B4-BE49-F238E27FC236}">
                <a16:creationId xmlns:a16="http://schemas.microsoft.com/office/drawing/2014/main" id="{BD05C923-FCEB-4DC6-9DC8-3B1E387F9077}"/>
              </a:ext>
            </a:extLst>
          </p:cNvPr>
          <p:cNvSpPr>
            <a:spLocks noGrp="1"/>
          </p:cNvSpPr>
          <p:nvPr>
            <p:ph type="sldNum" sz="quarter" idx="12"/>
          </p:nvPr>
        </p:nvSpPr>
        <p:spPr/>
        <p:txBody>
          <a:bodyPr/>
          <a:lstStyle/>
          <a:p>
            <a:pPr>
              <a:defRPr/>
            </a:pPr>
            <a:fld id="{4786C395-97B8-4294-A7CC-DCE7AEB91DBD}" type="slidenum">
              <a:rPr lang="fi-FI" altLang="fi-FI" smtClean="0"/>
              <a:pPr>
                <a:defRPr/>
              </a:pPr>
              <a:t>48</a:t>
            </a:fld>
            <a:endParaRPr lang="fi-FI" altLang="fi-FI"/>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BFF4F583-532D-4E90-86F7-613609788B7C}"/>
                  </a:ext>
                </a:extLst>
              </p:cNvPr>
              <p:cNvGraphicFramePr/>
              <p:nvPr>
                <p:extLst>
                  <p:ext uri="{D42A27DB-BD31-4B8C-83A1-F6EECF244321}">
                    <p14:modId xmlns:p14="http://schemas.microsoft.com/office/powerpoint/2010/main" val="2716859434"/>
                  </p:ext>
                </p:extLst>
              </p:nvPr>
            </p:nvGraphicFramePr>
            <p:xfrm>
              <a:off x="0" y="0"/>
              <a:ext cx="9144000" cy="51435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BFF4F583-532D-4E90-86F7-613609788B7C}"/>
                  </a:ext>
                </a:extLst>
              </p:cNvPr>
              <p:cNvPicPr>
                <a:picLocks noGrp="1" noRot="1" noChangeAspect="1" noMove="1" noResize="1" noEditPoints="1" noAdjustHandles="1" noChangeArrowheads="1" noChangeShapeType="1"/>
              </p:cNvPicPr>
              <p:nvPr/>
            </p:nvPicPr>
            <p:blipFill>
              <a:blip r:embed="rId3"/>
              <a:stretch>
                <a:fillRect/>
              </a:stretch>
            </p:blipFill>
            <p:spPr>
              <a:xfrm>
                <a:off x="0" y="0"/>
                <a:ext cx="9144000" cy="5143500"/>
              </a:xfrm>
              <a:prstGeom prst="rect">
                <a:avLst/>
              </a:prstGeom>
            </p:spPr>
          </p:pic>
        </mc:Fallback>
      </mc:AlternateContent>
    </p:spTree>
    <p:extLst>
      <p:ext uri="{BB962C8B-B14F-4D97-AF65-F5344CB8AC3E}">
        <p14:creationId xmlns:p14="http://schemas.microsoft.com/office/powerpoint/2010/main" val="4225520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B9DA-35BE-4E3B-AFF0-E50F434986C2}"/>
              </a:ext>
            </a:extLst>
          </p:cNvPr>
          <p:cNvSpPr>
            <a:spLocks noGrp="1"/>
          </p:cNvSpPr>
          <p:nvPr>
            <p:ph type="title"/>
          </p:nvPr>
        </p:nvSpPr>
        <p:spPr/>
        <p:txBody>
          <a:bodyPr/>
          <a:lstStyle/>
          <a:p>
            <a:r>
              <a:rPr lang="en-US" dirty="0"/>
              <a:t>LBVH algorithm </a:t>
            </a:r>
            <a:r>
              <a:rPr lang="en-US" sz="1800" dirty="0"/>
              <a:t>(Meister and Bittner 2018)</a:t>
            </a:r>
            <a:endParaRPr lang="en-US" dirty="0"/>
          </a:p>
        </p:txBody>
      </p:sp>
      <p:sp>
        <p:nvSpPr>
          <p:cNvPr id="3" name="Content Placeholder 2">
            <a:extLst>
              <a:ext uri="{FF2B5EF4-FFF2-40B4-BE49-F238E27FC236}">
                <a16:creationId xmlns:a16="http://schemas.microsoft.com/office/drawing/2014/main" id="{DD0D5942-7974-446E-8046-3BEAAA819C0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2313FFE-6D2D-4404-957A-A5A8982421BC}"/>
              </a:ext>
            </a:extLst>
          </p:cNvPr>
          <p:cNvSpPr>
            <a:spLocks noGrp="1"/>
          </p:cNvSpPr>
          <p:nvPr>
            <p:ph sz="half" idx="2"/>
          </p:nvPr>
        </p:nvSpPr>
        <p:spPr/>
        <p:txBody>
          <a:bodyPr/>
          <a:lstStyle/>
          <a:p>
            <a:endParaRPr lang="en-US"/>
          </a:p>
        </p:txBody>
      </p:sp>
      <p:sp>
        <p:nvSpPr>
          <p:cNvPr id="5" name="Date Placeholder 4">
            <a:extLst>
              <a:ext uri="{FF2B5EF4-FFF2-40B4-BE49-F238E27FC236}">
                <a16:creationId xmlns:a16="http://schemas.microsoft.com/office/drawing/2014/main" id="{5DD6A32E-7E8E-462D-ADC6-54DEAC200FBD}"/>
              </a:ext>
            </a:extLst>
          </p:cNvPr>
          <p:cNvSpPr>
            <a:spLocks noGrp="1"/>
          </p:cNvSpPr>
          <p:nvPr>
            <p:ph type="dt" sz="half" idx="10"/>
          </p:nvPr>
        </p:nvSpPr>
        <p:spPr/>
        <p:txBody>
          <a:bodyPr/>
          <a:lstStyle/>
          <a:p>
            <a:pPr>
              <a:defRPr/>
            </a:pPr>
            <a:fld id="{C01A0D30-CCC7-47A8-AB3F-B5F14ABABBC9}" type="datetime1">
              <a:rPr lang="fi-FI" smtClean="0"/>
              <a:pPr>
                <a:defRPr/>
              </a:pPr>
              <a:t>9.8.2018</a:t>
            </a:fld>
            <a:endParaRPr lang="fi-FI" dirty="0"/>
          </a:p>
        </p:txBody>
      </p:sp>
      <p:sp>
        <p:nvSpPr>
          <p:cNvPr id="6" name="Footer Placeholder 5">
            <a:extLst>
              <a:ext uri="{FF2B5EF4-FFF2-40B4-BE49-F238E27FC236}">
                <a16:creationId xmlns:a16="http://schemas.microsoft.com/office/drawing/2014/main" id="{BA152B36-4879-4550-9906-610547C55FC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682A8757-2BC5-4FC7-9399-1C0EC2E4D2FA}"/>
              </a:ext>
            </a:extLst>
          </p:cNvPr>
          <p:cNvSpPr>
            <a:spLocks noGrp="1"/>
          </p:cNvSpPr>
          <p:nvPr>
            <p:ph type="sldNum" sz="quarter" idx="12"/>
          </p:nvPr>
        </p:nvSpPr>
        <p:spPr/>
        <p:txBody>
          <a:bodyPr/>
          <a:lstStyle/>
          <a:p>
            <a:pPr>
              <a:defRPr/>
            </a:pPr>
            <a:fld id="{4689B207-1928-423C-A524-7DE18CF5288D}" type="slidenum">
              <a:rPr lang="fi-FI" altLang="fi-FI" smtClean="0"/>
              <a:pPr>
                <a:defRPr/>
              </a:pPr>
              <a:t>49</a:t>
            </a:fld>
            <a:endParaRPr lang="fi-FI" altLang="fi-FI"/>
          </a:p>
        </p:txBody>
      </p:sp>
      <p:grpSp>
        <p:nvGrpSpPr>
          <p:cNvPr id="63" name="Group 62">
            <a:extLst>
              <a:ext uri="{FF2B5EF4-FFF2-40B4-BE49-F238E27FC236}">
                <a16:creationId xmlns:a16="http://schemas.microsoft.com/office/drawing/2014/main" id="{80CB9E61-13EB-4444-9725-8215BC516AC1}"/>
              </a:ext>
            </a:extLst>
          </p:cNvPr>
          <p:cNvGrpSpPr/>
          <p:nvPr/>
        </p:nvGrpSpPr>
        <p:grpSpPr>
          <a:xfrm>
            <a:off x="5013070" y="1129842"/>
            <a:ext cx="3535090" cy="3535090"/>
            <a:chOff x="2412000" y="411750"/>
            <a:chExt cx="4320000" cy="4320000"/>
          </a:xfrm>
        </p:grpSpPr>
        <p:sp>
          <p:nvSpPr>
            <p:cNvPr id="8" name="Rectangle 7">
              <a:extLst>
                <a:ext uri="{FF2B5EF4-FFF2-40B4-BE49-F238E27FC236}">
                  <a16:creationId xmlns:a16="http://schemas.microsoft.com/office/drawing/2014/main" id="{D4B7A004-D669-4B63-8182-A74EE66AA0AD}"/>
                </a:ext>
              </a:extLst>
            </p:cNvPr>
            <p:cNvSpPr/>
            <p:nvPr/>
          </p:nvSpPr>
          <p:spPr>
            <a:xfrm>
              <a:off x="2412000" y="411750"/>
              <a:ext cx="4320000" cy="432000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9" name="Isosceles Triangle 8">
              <a:extLst>
                <a:ext uri="{FF2B5EF4-FFF2-40B4-BE49-F238E27FC236}">
                  <a16:creationId xmlns:a16="http://schemas.microsoft.com/office/drawing/2014/main" id="{D88E57D1-67E7-4090-8F31-DC53E00A31DD}"/>
                </a:ext>
              </a:extLst>
            </p:cNvPr>
            <p:cNvSpPr/>
            <p:nvPr/>
          </p:nvSpPr>
          <p:spPr>
            <a:xfrm rot="2409526">
              <a:off x="2981781" y="901010"/>
              <a:ext cx="792480" cy="1165860"/>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0" name="Isosceles Triangle 9">
              <a:extLst>
                <a:ext uri="{FF2B5EF4-FFF2-40B4-BE49-F238E27FC236}">
                  <a16:creationId xmlns:a16="http://schemas.microsoft.com/office/drawing/2014/main" id="{FE4A516E-777D-47C6-9735-AEBBB97CA822}"/>
                </a:ext>
              </a:extLst>
            </p:cNvPr>
            <p:cNvSpPr/>
            <p:nvPr/>
          </p:nvSpPr>
          <p:spPr>
            <a:xfrm rot="18527589">
              <a:off x="3263363" y="2617309"/>
              <a:ext cx="396240" cy="582930"/>
            </a:xfrm>
            <a:prstGeom prst="triangle">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 name="Isosceles Triangle 10">
              <a:extLst>
                <a:ext uri="{FF2B5EF4-FFF2-40B4-BE49-F238E27FC236}">
                  <a16:creationId xmlns:a16="http://schemas.microsoft.com/office/drawing/2014/main" id="{7032D5C6-7D35-4801-97C8-B28B4494BCD5}"/>
                </a:ext>
              </a:extLst>
            </p:cNvPr>
            <p:cNvSpPr/>
            <p:nvPr/>
          </p:nvSpPr>
          <p:spPr>
            <a:xfrm rot="6330213">
              <a:off x="4144149" y="3529400"/>
              <a:ext cx="737377" cy="981649"/>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2" name="Isosceles Triangle 11">
              <a:extLst>
                <a:ext uri="{FF2B5EF4-FFF2-40B4-BE49-F238E27FC236}">
                  <a16:creationId xmlns:a16="http://schemas.microsoft.com/office/drawing/2014/main" id="{81B0769F-3E3B-4D1A-8C8F-649E638E4B39}"/>
                </a:ext>
              </a:extLst>
            </p:cNvPr>
            <p:cNvSpPr/>
            <p:nvPr/>
          </p:nvSpPr>
          <p:spPr>
            <a:xfrm rot="21203254">
              <a:off x="3973567" y="2131400"/>
              <a:ext cx="396240" cy="582930"/>
            </a:xfrm>
            <a:prstGeom prst="triangle">
              <a:avLst>
                <a:gd name="adj" fmla="val 4069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3" name="Isosceles Triangle 12">
              <a:extLst>
                <a:ext uri="{FF2B5EF4-FFF2-40B4-BE49-F238E27FC236}">
                  <a16:creationId xmlns:a16="http://schemas.microsoft.com/office/drawing/2014/main" id="{13A97AE1-9327-4BA4-987C-4F91F4CD38AD}"/>
                </a:ext>
              </a:extLst>
            </p:cNvPr>
            <p:cNvSpPr/>
            <p:nvPr/>
          </p:nvSpPr>
          <p:spPr>
            <a:xfrm rot="16200000">
              <a:off x="5000406" y="1373768"/>
              <a:ext cx="996155" cy="477358"/>
            </a:xfrm>
            <a:prstGeom prst="triangle">
              <a:avLst>
                <a:gd name="adj" fmla="val 6935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4" name="Isosceles Triangle 13">
              <a:extLst>
                <a:ext uri="{FF2B5EF4-FFF2-40B4-BE49-F238E27FC236}">
                  <a16:creationId xmlns:a16="http://schemas.microsoft.com/office/drawing/2014/main" id="{A2ACFD34-0FC4-4654-A817-85D4D549414A}"/>
                </a:ext>
              </a:extLst>
            </p:cNvPr>
            <p:cNvSpPr/>
            <p:nvPr/>
          </p:nvSpPr>
          <p:spPr>
            <a:xfrm rot="6330213">
              <a:off x="5839894" y="2175371"/>
              <a:ext cx="737377" cy="792759"/>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5" name="Isosceles Triangle 14">
              <a:extLst>
                <a:ext uri="{FF2B5EF4-FFF2-40B4-BE49-F238E27FC236}">
                  <a16:creationId xmlns:a16="http://schemas.microsoft.com/office/drawing/2014/main" id="{FE223625-20F4-48D9-A59F-312081C26181}"/>
                </a:ext>
              </a:extLst>
            </p:cNvPr>
            <p:cNvSpPr/>
            <p:nvPr/>
          </p:nvSpPr>
          <p:spPr>
            <a:xfrm rot="1449916">
              <a:off x="3352098" y="3481857"/>
              <a:ext cx="396240" cy="582930"/>
            </a:xfrm>
            <a:prstGeom prst="triangle">
              <a:avLst>
                <a:gd name="adj" fmla="val 5459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6" name="Rectangle 15">
              <a:extLst>
                <a:ext uri="{FF2B5EF4-FFF2-40B4-BE49-F238E27FC236}">
                  <a16:creationId xmlns:a16="http://schemas.microsoft.com/office/drawing/2014/main" id="{71DA3C9A-F89E-4206-A9FE-E5F1C5723585}"/>
                </a:ext>
              </a:extLst>
            </p:cNvPr>
            <p:cNvSpPr/>
            <p:nvPr/>
          </p:nvSpPr>
          <p:spPr>
            <a:xfrm>
              <a:off x="5652000" y="425555"/>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17" name="Rectangle 16">
              <a:extLst>
                <a:ext uri="{FF2B5EF4-FFF2-40B4-BE49-F238E27FC236}">
                  <a16:creationId xmlns:a16="http://schemas.microsoft.com/office/drawing/2014/main" id="{EEB10BB2-DD90-4FCA-B379-73E89E9D6F00}"/>
                </a:ext>
              </a:extLst>
            </p:cNvPr>
            <p:cNvSpPr/>
            <p:nvPr/>
          </p:nvSpPr>
          <p:spPr>
            <a:xfrm>
              <a:off x="5652000" y="1497746"/>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18" name="Rectangle 17">
              <a:extLst>
                <a:ext uri="{FF2B5EF4-FFF2-40B4-BE49-F238E27FC236}">
                  <a16:creationId xmlns:a16="http://schemas.microsoft.com/office/drawing/2014/main" id="{BD9EDA92-79E8-4F67-ABA1-D89E68190B83}"/>
                </a:ext>
              </a:extLst>
            </p:cNvPr>
            <p:cNvSpPr/>
            <p:nvPr/>
          </p:nvSpPr>
          <p:spPr>
            <a:xfrm>
              <a:off x="5652000" y="257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19" name="Rectangle 18">
              <a:extLst>
                <a:ext uri="{FF2B5EF4-FFF2-40B4-BE49-F238E27FC236}">
                  <a16:creationId xmlns:a16="http://schemas.microsoft.com/office/drawing/2014/main" id="{990997EF-0FAB-45D4-9DD5-4579A7705202}"/>
                </a:ext>
              </a:extLst>
            </p:cNvPr>
            <p:cNvSpPr/>
            <p:nvPr/>
          </p:nvSpPr>
          <p:spPr>
            <a:xfrm>
              <a:off x="5652000" y="365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0" name="Rectangle 19">
              <a:extLst>
                <a:ext uri="{FF2B5EF4-FFF2-40B4-BE49-F238E27FC236}">
                  <a16:creationId xmlns:a16="http://schemas.microsoft.com/office/drawing/2014/main" id="{16A2CAEC-4C15-4E45-B613-B50FA594FDD4}"/>
                </a:ext>
              </a:extLst>
            </p:cNvPr>
            <p:cNvSpPr/>
            <p:nvPr/>
          </p:nvSpPr>
          <p:spPr>
            <a:xfrm>
              <a:off x="4572000" y="425555"/>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1" name="Rectangle 20">
              <a:extLst>
                <a:ext uri="{FF2B5EF4-FFF2-40B4-BE49-F238E27FC236}">
                  <a16:creationId xmlns:a16="http://schemas.microsoft.com/office/drawing/2014/main" id="{EF5CF262-AF1D-4312-AA78-41A9ADA694EC}"/>
                </a:ext>
              </a:extLst>
            </p:cNvPr>
            <p:cNvSpPr/>
            <p:nvPr/>
          </p:nvSpPr>
          <p:spPr>
            <a:xfrm>
              <a:off x="4572000" y="1497746"/>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2" name="Rectangle 21">
              <a:extLst>
                <a:ext uri="{FF2B5EF4-FFF2-40B4-BE49-F238E27FC236}">
                  <a16:creationId xmlns:a16="http://schemas.microsoft.com/office/drawing/2014/main" id="{E41CE611-C102-4A63-8601-F695588865DF}"/>
                </a:ext>
              </a:extLst>
            </p:cNvPr>
            <p:cNvSpPr/>
            <p:nvPr/>
          </p:nvSpPr>
          <p:spPr>
            <a:xfrm>
              <a:off x="4572000" y="257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3" name="Rectangle 22">
              <a:extLst>
                <a:ext uri="{FF2B5EF4-FFF2-40B4-BE49-F238E27FC236}">
                  <a16:creationId xmlns:a16="http://schemas.microsoft.com/office/drawing/2014/main" id="{B7ADC0DD-50FE-4F4D-8A68-6D38A9AFE41F}"/>
                </a:ext>
              </a:extLst>
            </p:cNvPr>
            <p:cNvSpPr/>
            <p:nvPr/>
          </p:nvSpPr>
          <p:spPr>
            <a:xfrm>
              <a:off x="4572000" y="365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4" name="Rectangle 23">
              <a:extLst>
                <a:ext uri="{FF2B5EF4-FFF2-40B4-BE49-F238E27FC236}">
                  <a16:creationId xmlns:a16="http://schemas.microsoft.com/office/drawing/2014/main" id="{C0995013-88F7-47CA-8047-DF71053D308B}"/>
                </a:ext>
              </a:extLst>
            </p:cNvPr>
            <p:cNvSpPr/>
            <p:nvPr/>
          </p:nvSpPr>
          <p:spPr>
            <a:xfrm>
              <a:off x="3492000" y="425555"/>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5" name="Rectangle 24">
              <a:extLst>
                <a:ext uri="{FF2B5EF4-FFF2-40B4-BE49-F238E27FC236}">
                  <a16:creationId xmlns:a16="http://schemas.microsoft.com/office/drawing/2014/main" id="{F015029E-3967-4D05-9997-6740CCBDAB62}"/>
                </a:ext>
              </a:extLst>
            </p:cNvPr>
            <p:cNvSpPr/>
            <p:nvPr/>
          </p:nvSpPr>
          <p:spPr>
            <a:xfrm>
              <a:off x="3492000" y="1497746"/>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6" name="Rectangle 25">
              <a:extLst>
                <a:ext uri="{FF2B5EF4-FFF2-40B4-BE49-F238E27FC236}">
                  <a16:creationId xmlns:a16="http://schemas.microsoft.com/office/drawing/2014/main" id="{334BC394-2135-4317-9CD4-B29F9168E77D}"/>
                </a:ext>
              </a:extLst>
            </p:cNvPr>
            <p:cNvSpPr/>
            <p:nvPr/>
          </p:nvSpPr>
          <p:spPr>
            <a:xfrm>
              <a:off x="3492000" y="257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7" name="Rectangle 26">
              <a:extLst>
                <a:ext uri="{FF2B5EF4-FFF2-40B4-BE49-F238E27FC236}">
                  <a16:creationId xmlns:a16="http://schemas.microsoft.com/office/drawing/2014/main" id="{3F1F5B87-A1BD-4595-8098-A984B101C68F}"/>
                </a:ext>
              </a:extLst>
            </p:cNvPr>
            <p:cNvSpPr/>
            <p:nvPr/>
          </p:nvSpPr>
          <p:spPr>
            <a:xfrm>
              <a:off x="3492000" y="365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8" name="Rectangle 27">
              <a:extLst>
                <a:ext uri="{FF2B5EF4-FFF2-40B4-BE49-F238E27FC236}">
                  <a16:creationId xmlns:a16="http://schemas.microsoft.com/office/drawing/2014/main" id="{6C6F7F38-9FF8-4F0F-9E70-6A8A1DFDE0C7}"/>
                </a:ext>
              </a:extLst>
            </p:cNvPr>
            <p:cNvSpPr/>
            <p:nvPr/>
          </p:nvSpPr>
          <p:spPr>
            <a:xfrm>
              <a:off x="2412000" y="425555"/>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dirty="0"/>
            </a:p>
          </p:txBody>
        </p:sp>
        <p:sp>
          <p:nvSpPr>
            <p:cNvPr id="29" name="Rectangle 28">
              <a:extLst>
                <a:ext uri="{FF2B5EF4-FFF2-40B4-BE49-F238E27FC236}">
                  <a16:creationId xmlns:a16="http://schemas.microsoft.com/office/drawing/2014/main" id="{BAD3D7BF-5D13-4442-9CCD-B71206C0DD73}"/>
                </a:ext>
              </a:extLst>
            </p:cNvPr>
            <p:cNvSpPr/>
            <p:nvPr/>
          </p:nvSpPr>
          <p:spPr>
            <a:xfrm>
              <a:off x="2412000" y="1497746"/>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30" name="Rectangle 29">
              <a:extLst>
                <a:ext uri="{FF2B5EF4-FFF2-40B4-BE49-F238E27FC236}">
                  <a16:creationId xmlns:a16="http://schemas.microsoft.com/office/drawing/2014/main" id="{7651BC3C-D6E3-4C27-96D4-B4DC30FEA3F4}"/>
                </a:ext>
              </a:extLst>
            </p:cNvPr>
            <p:cNvSpPr/>
            <p:nvPr/>
          </p:nvSpPr>
          <p:spPr>
            <a:xfrm>
              <a:off x="2412000" y="257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31" name="Rectangle 30">
              <a:extLst>
                <a:ext uri="{FF2B5EF4-FFF2-40B4-BE49-F238E27FC236}">
                  <a16:creationId xmlns:a16="http://schemas.microsoft.com/office/drawing/2014/main" id="{529155BE-4C04-437F-9C33-E98B8400C4D5}"/>
                </a:ext>
              </a:extLst>
            </p:cNvPr>
            <p:cNvSpPr/>
            <p:nvPr/>
          </p:nvSpPr>
          <p:spPr>
            <a:xfrm>
              <a:off x="2412000" y="3651750"/>
              <a:ext cx="1080000" cy="1080000"/>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cxnSp>
          <p:nvCxnSpPr>
            <p:cNvPr id="32" name="Straight Arrow Connector 31">
              <a:extLst>
                <a:ext uri="{FF2B5EF4-FFF2-40B4-BE49-F238E27FC236}">
                  <a16:creationId xmlns:a16="http://schemas.microsoft.com/office/drawing/2014/main" id="{B96E3A55-1352-45D2-9C86-15638A6B1BA6}"/>
                </a:ext>
              </a:extLst>
            </p:cNvPr>
            <p:cNvCxnSpPr/>
            <p:nvPr/>
          </p:nvCxnSpPr>
          <p:spPr>
            <a:xfrm>
              <a:off x="2952000" y="965555"/>
              <a:ext cx="11047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69B0522-6C09-43A7-9960-388E62310271}"/>
                </a:ext>
              </a:extLst>
            </p:cNvPr>
            <p:cNvCxnSpPr/>
            <p:nvPr/>
          </p:nvCxnSpPr>
          <p:spPr>
            <a:xfrm flipH="1">
              <a:off x="2952000" y="965555"/>
              <a:ext cx="1104790" cy="10721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05BDC66C-BAE4-4F06-A64E-5A0F22064739}"/>
                </a:ext>
              </a:extLst>
            </p:cNvPr>
            <p:cNvCxnSpPr/>
            <p:nvPr/>
          </p:nvCxnSpPr>
          <p:spPr>
            <a:xfrm flipV="1">
              <a:off x="2952000" y="2037746"/>
              <a:ext cx="10800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ED10063-B6E4-4248-ACA8-585E716045CF}"/>
                </a:ext>
              </a:extLst>
            </p:cNvPr>
            <p:cNvCxnSpPr/>
            <p:nvPr/>
          </p:nvCxnSpPr>
          <p:spPr>
            <a:xfrm>
              <a:off x="5087212" y="965555"/>
              <a:ext cx="11047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BF761FB-C47D-41DA-AD21-7F10C6F923C9}"/>
                </a:ext>
              </a:extLst>
            </p:cNvPr>
            <p:cNvCxnSpPr/>
            <p:nvPr/>
          </p:nvCxnSpPr>
          <p:spPr>
            <a:xfrm flipH="1">
              <a:off x="5087212" y="965555"/>
              <a:ext cx="1104790" cy="10721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8591293-3C60-4CED-B408-4ED330315256}"/>
                </a:ext>
              </a:extLst>
            </p:cNvPr>
            <p:cNvCxnSpPr/>
            <p:nvPr/>
          </p:nvCxnSpPr>
          <p:spPr>
            <a:xfrm flipV="1">
              <a:off x="5087212" y="2037746"/>
              <a:ext cx="10800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3905598-604B-43BF-B88A-86AC2AFEFED1}"/>
                </a:ext>
              </a:extLst>
            </p:cNvPr>
            <p:cNvCxnSpPr/>
            <p:nvPr/>
          </p:nvCxnSpPr>
          <p:spPr>
            <a:xfrm>
              <a:off x="2952000" y="3120915"/>
              <a:ext cx="11047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4F49462-708B-4D35-9865-F36A1D7A94C9}"/>
                </a:ext>
              </a:extLst>
            </p:cNvPr>
            <p:cNvCxnSpPr/>
            <p:nvPr/>
          </p:nvCxnSpPr>
          <p:spPr>
            <a:xfrm flipH="1">
              <a:off x="2952000" y="3120915"/>
              <a:ext cx="1104790" cy="10721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4D8A83E-E3CA-4966-BC53-621BE26393A3}"/>
                </a:ext>
              </a:extLst>
            </p:cNvPr>
            <p:cNvCxnSpPr/>
            <p:nvPr/>
          </p:nvCxnSpPr>
          <p:spPr>
            <a:xfrm flipV="1">
              <a:off x="2952000" y="4193106"/>
              <a:ext cx="10800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D3860CC-9304-4747-88EF-775F8D9F56B4}"/>
                </a:ext>
              </a:extLst>
            </p:cNvPr>
            <p:cNvCxnSpPr/>
            <p:nvPr/>
          </p:nvCxnSpPr>
          <p:spPr>
            <a:xfrm>
              <a:off x="5084353" y="3120139"/>
              <a:ext cx="11047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F74EFAD-3A1A-4C39-AFB7-1AA68108B6D1}"/>
                </a:ext>
              </a:extLst>
            </p:cNvPr>
            <p:cNvCxnSpPr/>
            <p:nvPr/>
          </p:nvCxnSpPr>
          <p:spPr>
            <a:xfrm flipH="1">
              <a:off x="5084353" y="3120139"/>
              <a:ext cx="1104790" cy="10721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A0D8DC1-F007-40CA-A9E9-19BFE6409538}"/>
                </a:ext>
              </a:extLst>
            </p:cNvPr>
            <p:cNvCxnSpPr/>
            <p:nvPr/>
          </p:nvCxnSpPr>
          <p:spPr>
            <a:xfrm flipV="1">
              <a:off x="5084353" y="4192330"/>
              <a:ext cx="10800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E492D59-AEFA-4DA1-BE48-C889BC4E53E8}"/>
                </a:ext>
              </a:extLst>
            </p:cNvPr>
            <p:cNvCxnSpPr/>
            <p:nvPr/>
          </p:nvCxnSpPr>
          <p:spPr>
            <a:xfrm flipV="1">
              <a:off x="4019606" y="965555"/>
              <a:ext cx="1092394" cy="10700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5E375C-3841-437A-AC3D-E3ECF896BADE}"/>
                </a:ext>
              </a:extLst>
            </p:cNvPr>
            <p:cNvCxnSpPr/>
            <p:nvPr/>
          </p:nvCxnSpPr>
          <p:spPr>
            <a:xfrm flipV="1">
              <a:off x="4032000" y="3120139"/>
              <a:ext cx="1080000" cy="10716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189E9E8-02AE-4838-ACCB-EC917E6299F3}"/>
                </a:ext>
              </a:extLst>
            </p:cNvPr>
            <p:cNvCxnSpPr/>
            <p:nvPr/>
          </p:nvCxnSpPr>
          <p:spPr>
            <a:xfrm flipH="1">
              <a:off x="2952000" y="2037747"/>
              <a:ext cx="3212354" cy="10823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49DB5576-4AD0-4B11-B406-0A1A2691F95E}"/>
                </a:ext>
              </a:extLst>
            </p:cNvPr>
            <p:cNvSpPr/>
            <p:nvPr/>
          </p:nvSpPr>
          <p:spPr>
            <a:xfrm>
              <a:off x="2612616" y="516626"/>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0000</a:t>
              </a:r>
            </a:p>
          </p:txBody>
        </p:sp>
        <p:sp>
          <p:nvSpPr>
            <p:cNvPr id="48" name="Rectangle 47">
              <a:extLst>
                <a:ext uri="{FF2B5EF4-FFF2-40B4-BE49-F238E27FC236}">
                  <a16:creationId xmlns:a16="http://schemas.microsoft.com/office/drawing/2014/main" id="{C1E899FC-6542-4B86-8A74-C034242234D6}"/>
                </a:ext>
              </a:extLst>
            </p:cNvPr>
            <p:cNvSpPr/>
            <p:nvPr/>
          </p:nvSpPr>
          <p:spPr>
            <a:xfrm>
              <a:off x="3680222" y="509425"/>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0001</a:t>
              </a:r>
            </a:p>
          </p:txBody>
        </p:sp>
        <p:sp>
          <p:nvSpPr>
            <p:cNvPr id="49" name="Rectangle 48">
              <a:extLst>
                <a:ext uri="{FF2B5EF4-FFF2-40B4-BE49-F238E27FC236}">
                  <a16:creationId xmlns:a16="http://schemas.microsoft.com/office/drawing/2014/main" id="{939C5903-2BDB-49F3-8E8B-B63A57EF7937}"/>
                </a:ext>
              </a:extLst>
            </p:cNvPr>
            <p:cNvSpPr/>
            <p:nvPr/>
          </p:nvSpPr>
          <p:spPr>
            <a:xfrm>
              <a:off x="2612616" y="1619648"/>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0010</a:t>
              </a:r>
            </a:p>
          </p:txBody>
        </p:sp>
        <p:sp>
          <p:nvSpPr>
            <p:cNvPr id="50" name="Rectangle 49">
              <a:extLst>
                <a:ext uri="{FF2B5EF4-FFF2-40B4-BE49-F238E27FC236}">
                  <a16:creationId xmlns:a16="http://schemas.microsoft.com/office/drawing/2014/main" id="{E0CFEC62-9A9E-4B4B-9549-32B0FD489E66}"/>
                </a:ext>
              </a:extLst>
            </p:cNvPr>
            <p:cNvSpPr/>
            <p:nvPr/>
          </p:nvSpPr>
          <p:spPr>
            <a:xfrm>
              <a:off x="3680222" y="1612447"/>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0011</a:t>
              </a:r>
            </a:p>
          </p:txBody>
        </p:sp>
        <p:sp>
          <p:nvSpPr>
            <p:cNvPr id="51" name="Rectangle 50">
              <a:extLst>
                <a:ext uri="{FF2B5EF4-FFF2-40B4-BE49-F238E27FC236}">
                  <a16:creationId xmlns:a16="http://schemas.microsoft.com/office/drawing/2014/main" id="{C6460EA1-5EEF-4A23-8CDF-F139B65556D7}"/>
                </a:ext>
              </a:extLst>
            </p:cNvPr>
            <p:cNvSpPr/>
            <p:nvPr/>
          </p:nvSpPr>
          <p:spPr>
            <a:xfrm>
              <a:off x="4801592" y="504164"/>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0100</a:t>
              </a:r>
            </a:p>
          </p:txBody>
        </p:sp>
        <p:sp>
          <p:nvSpPr>
            <p:cNvPr id="52" name="Rectangle 51">
              <a:extLst>
                <a:ext uri="{FF2B5EF4-FFF2-40B4-BE49-F238E27FC236}">
                  <a16:creationId xmlns:a16="http://schemas.microsoft.com/office/drawing/2014/main" id="{3FA3B959-9AFD-454E-A4A7-219E41838A32}"/>
                </a:ext>
              </a:extLst>
            </p:cNvPr>
            <p:cNvSpPr/>
            <p:nvPr/>
          </p:nvSpPr>
          <p:spPr>
            <a:xfrm>
              <a:off x="5869198" y="496963"/>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0101</a:t>
              </a:r>
            </a:p>
          </p:txBody>
        </p:sp>
        <p:sp>
          <p:nvSpPr>
            <p:cNvPr id="53" name="Rectangle 52">
              <a:extLst>
                <a:ext uri="{FF2B5EF4-FFF2-40B4-BE49-F238E27FC236}">
                  <a16:creationId xmlns:a16="http://schemas.microsoft.com/office/drawing/2014/main" id="{4E699569-5A57-4092-AA42-A849D501DFF0}"/>
                </a:ext>
              </a:extLst>
            </p:cNvPr>
            <p:cNvSpPr/>
            <p:nvPr/>
          </p:nvSpPr>
          <p:spPr>
            <a:xfrm>
              <a:off x="4801592" y="1607186"/>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0110</a:t>
              </a:r>
            </a:p>
          </p:txBody>
        </p:sp>
        <p:sp>
          <p:nvSpPr>
            <p:cNvPr id="54" name="Rectangle 53">
              <a:extLst>
                <a:ext uri="{FF2B5EF4-FFF2-40B4-BE49-F238E27FC236}">
                  <a16:creationId xmlns:a16="http://schemas.microsoft.com/office/drawing/2014/main" id="{1850140B-9818-4404-8D3A-75B3C7B22C24}"/>
                </a:ext>
              </a:extLst>
            </p:cNvPr>
            <p:cNvSpPr/>
            <p:nvPr/>
          </p:nvSpPr>
          <p:spPr>
            <a:xfrm>
              <a:off x="5869198" y="1599985"/>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dirty="0"/>
                <a:t>0111</a:t>
              </a:r>
            </a:p>
          </p:txBody>
        </p:sp>
        <p:sp>
          <p:nvSpPr>
            <p:cNvPr id="55" name="Rectangle 54">
              <a:extLst>
                <a:ext uri="{FF2B5EF4-FFF2-40B4-BE49-F238E27FC236}">
                  <a16:creationId xmlns:a16="http://schemas.microsoft.com/office/drawing/2014/main" id="{F76F2688-11DB-4212-A901-9FC87FE9660F}"/>
                </a:ext>
              </a:extLst>
            </p:cNvPr>
            <p:cNvSpPr/>
            <p:nvPr/>
          </p:nvSpPr>
          <p:spPr>
            <a:xfrm>
              <a:off x="2612616" y="2682728"/>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000</a:t>
              </a:r>
            </a:p>
          </p:txBody>
        </p:sp>
        <p:sp>
          <p:nvSpPr>
            <p:cNvPr id="56" name="Rectangle 55">
              <a:extLst>
                <a:ext uri="{FF2B5EF4-FFF2-40B4-BE49-F238E27FC236}">
                  <a16:creationId xmlns:a16="http://schemas.microsoft.com/office/drawing/2014/main" id="{81CBD0A6-3AC9-4A87-834C-11B2D56220DA}"/>
                </a:ext>
              </a:extLst>
            </p:cNvPr>
            <p:cNvSpPr/>
            <p:nvPr/>
          </p:nvSpPr>
          <p:spPr>
            <a:xfrm>
              <a:off x="3680222" y="2675527"/>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001</a:t>
              </a:r>
            </a:p>
          </p:txBody>
        </p:sp>
        <p:sp>
          <p:nvSpPr>
            <p:cNvPr id="57" name="Rectangle 56">
              <a:extLst>
                <a:ext uri="{FF2B5EF4-FFF2-40B4-BE49-F238E27FC236}">
                  <a16:creationId xmlns:a16="http://schemas.microsoft.com/office/drawing/2014/main" id="{D03F1466-EF49-42EF-9052-6D90CCDABCDD}"/>
                </a:ext>
              </a:extLst>
            </p:cNvPr>
            <p:cNvSpPr/>
            <p:nvPr/>
          </p:nvSpPr>
          <p:spPr>
            <a:xfrm>
              <a:off x="2612616" y="3785750"/>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010</a:t>
              </a:r>
            </a:p>
          </p:txBody>
        </p:sp>
        <p:sp>
          <p:nvSpPr>
            <p:cNvPr id="58" name="Rectangle 57">
              <a:extLst>
                <a:ext uri="{FF2B5EF4-FFF2-40B4-BE49-F238E27FC236}">
                  <a16:creationId xmlns:a16="http://schemas.microsoft.com/office/drawing/2014/main" id="{D3D2677E-EF25-49D0-B26F-773A1E06A45B}"/>
                </a:ext>
              </a:extLst>
            </p:cNvPr>
            <p:cNvSpPr/>
            <p:nvPr/>
          </p:nvSpPr>
          <p:spPr>
            <a:xfrm>
              <a:off x="3680222" y="3778549"/>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011</a:t>
              </a:r>
            </a:p>
          </p:txBody>
        </p:sp>
        <p:sp>
          <p:nvSpPr>
            <p:cNvPr id="59" name="Rectangle 58">
              <a:extLst>
                <a:ext uri="{FF2B5EF4-FFF2-40B4-BE49-F238E27FC236}">
                  <a16:creationId xmlns:a16="http://schemas.microsoft.com/office/drawing/2014/main" id="{D504B943-2F29-466D-B6AC-EF174B8398A6}"/>
                </a:ext>
              </a:extLst>
            </p:cNvPr>
            <p:cNvSpPr/>
            <p:nvPr/>
          </p:nvSpPr>
          <p:spPr>
            <a:xfrm>
              <a:off x="4801592" y="2670266"/>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100</a:t>
              </a:r>
            </a:p>
          </p:txBody>
        </p:sp>
        <p:sp>
          <p:nvSpPr>
            <p:cNvPr id="60" name="Rectangle 59">
              <a:extLst>
                <a:ext uri="{FF2B5EF4-FFF2-40B4-BE49-F238E27FC236}">
                  <a16:creationId xmlns:a16="http://schemas.microsoft.com/office/drawing/2014/main" id="{3BE6C343-48B3-4F7A-AAEE-A3B190BBA137}"/>
                </a:ext>
              </a:extLst>
            </p:cNvPr>
            <p:cNvSpPr/>
            <p:nvPr/>
          </p:nvSpPr>
          <p:spPr>
            <a:xfrm>
              <a:off x="5869198" y="2663065"/>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101</a:t>
              </a:r>
            </a:p>
          </p:txBody>
        </p:sp>
        <p:sp>
          <p:nvSpPr>
            <p:cNvPr id="61" name="Rectangle 60">
              <a:extLst>
                <a:ext uri="{FF2B5EF4-FFF2-40B4-BE49-F238E27FC236}">
                  <a16:creationId xmlns:a16="http://schemas.microsoft.com/office/drawing/2014/main" id="{8312A87A-19F3-4FD0-AC56-261BECB66E0B}"/>
                </a:ext>
              </a:extLst>
            </p:cNvPr>
            <p:cNvSpPr/>
            <p:nvPr/>
          </p:nvSpPr>
          <p:spPr>
            <a:xfrm>
              <a:off x="4801592" y="3773288"/>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110</a:t>
              </a:r>
            </a:p>
          </p:txBody>
        </p:sp>
        <p:sp>
          <p:nvSpPr>
            <p:cNvPr id="62" name="Rectangle 61">
              <a:extLst>
                <a:ext uri="{FF2B5EF4-FFF2-40B4-BE49-F238E27FC236}">
                  <a16:creationId xmlns:a16="http://schemas.microsoft.com/office/drawing/2014/main" id="{6D1C93B0-1E62-4A89-B58A-B9240862B519}"/>
                </a:ext>
              </a:extLst>
            </p:cNvPr>
            <p:cNvSpPr/>
            <p:nvPr/>
          </p:nvSpPr>
          <p:spPr>
            <a:xfrm>
              <a:off x="5869198" y="3766087"/>
              <a:ext cx="678768" cy="2438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i-FI" sz="1200" b="1" dirty="0">
                  <a:solidFill>
                    <a:srgbClr val="FF0000"/>
                  </a:solidFill>
                </a:rPr>
                <a:t>1</a:t>
              </a:r>
              <a:r>
                <a:rPr lang="fi-FI" sz="1200" dirty="0"/>
                <a:t>111</a:t>
              </a:r>
            </a:p>
          </p:txBody>
        </p:sp>
      </p:grpSp>
    </p:spTree>
    <p:extLst>
      <p:ext uri="{BB962C8B-B14F-4D97-AF65-F5344CB8AC3E}">
        <p14:creationId xmlns:p14="http://schemas.microsoft.com/office/powerpoint/2010/main" val="413953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93E1-7C75-4F4D-B92C-81908EA3856B}"/>
              </a:ext>
            </a:extLst>
          </p:cNvPr>
          <p:cNvSpPr>
            <a:spLocks noGrp="1"/>
          </p:cNvSpPr>
          <p:nvPr>
            <p:ph type="title"/>
          </p:nvPr>
        </p:nvSpPr>
        <p:spPr/>
        <p:txBody>
          <a:bodyPr/>
          <a:lstStyle/>
          <a:p>
            <a:r>
              <a:rPr lang="fi-FI" dirty="0"/>
              <a:t>Memory traffic is expensive</a:t>
            </a:r>
            <a:endParaRPr lang="en-US" dirty="0"/>
          </a:p>
        </p:txBody>
      </p:sp>
      <p:sp>
        <p:nvSpPr>
          <p:cNvPr id="28" name="Text Placeholder 27">
            <a:extLst>
              <a:ext uri="{FF2B5EF4-FFF2-40B4-BE49-F238E27FC236}">
                <a16:creationId xmlns:a16="http://schemas.microsoft.com/office/drawing/2014/main" id="{C04F9F71-F2B4-4318-86A2-00DF2CA68116}"/>
              </a:ext>
            </a:extLst>
          </p:cNvPr>
          <p:cNvSpPr>
            <a:spLocks noGrp="1"/>
          </p:cNvSpPr>
          <p:nvPr>
            <p:ph type="body" sz="quarter" idx="3"/>
          </p:nvPr>
        </p:nvSpPr>
        <p:spPr/>
        <p:txBody>
          <a:bodyPr/>
          <a:lstStyle/>
          <a:p>
            <a:r>
              <a:rPr lang="en-US" dirty="0"/>
              <a:t>GPU GFLOPS vs. BW in high-end GPUs</a:t>
            </a:r>
          </a:p>
        </p:txBody>
      </p:sp>
      <p:sp>
        <p:nvSpPr>
          <p:cNvPr id="4" name="Date Placeholder 3">
            <a:extLst>
              <a:ext uri="{FF2B5EF4-FFF2-40B4-BE49-F238E27FC236}">
                <a16:creationId xmlns:a16="http://schemas.microsoft.com/office/drawing/2014/main" id="{9694D902-CD24-45A9-AB71-871E01C84535}"/>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C059BF61-F38F-4346-AA03-FCE8CB460685}"/>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5232C682-D447-4692-93A4-F5D6C84F98B1}"/>
              </a:ext>
            </a:extLst>
          </p:cNvPr>
          <p:cNvSpPr>
            <a:spLocks noGrp="1"/>
          </p:cNvSpPr>
          <p:nvPr>
            <p:ph type="sldNum" sz="quarter" idx="12"/>
          </p:nvPr>
        </p:nvSpPr>
        <p:spPr/>
        <p:txBody>
          <a:bodyPr/>
          <a:lstStyle/>
          <a:p>
            <a:pPr>
              <a:defRPr/>
            </a:pPr>
            <a:fld id="{74348275-A547-4EBD-91F4-3255124D9AB8}" type="slidenum">
              <a:rPr lang="fi-FI" altLang="fi-FI" smtClean="0"/>
              <a:pPr>
                <a:defRPr/>
              </a:pPr>
              <a:t>5</a:t>
            </a:fld>
            <a:endParaRPr lang="fi-FI" altLang="fi-FI"/>
          </a:p>
        </p:txBody>
      </p:sp>
      <p:sp>
        <p:nvSpPr>
          <p:cNvPr id="30" name="Content Placeholder 29">
            <a:extLst>
              <a:ext uri="{FF2B5EF4-FFF2-40B4-BE49-F238E27FC236}">
                <a16:creationId xmlns:a16="http://schemas.microsoft.com/office/drawing/2014/main" id="{55716E92-7730-4E0A-B02A-8F6DADB5E6C9}"/>
              </a:ext>
            </a:extLst>
          </p:cNvPr>
          <p:cNvSpPr>
            <a:spLocks noGrp="1"/>
          </p:cNvSpPr>
          <p:nvPr>
            <p:ph sz="half" idx="2"/>
          </p:nvPr>
        </p:nvSpPr>
        <p:spPr>
          <a:xfrm>
            <a:off x="621334" y="1151335"/>
            <a:ext cx="3876054" cy="3443287"/>
          </a:xfrm>
        </p:spPr>
        <p:txBody>
          <a:bodyPr>
            <a:normAutofit fontScale="92500" lnSpcReduction="20000"/>
          </a:bodyPr>
          <a:lstStyle/>
          <a:p>
            <a:r>
              <a:rPr lang="en-US" dirty="0" err="1"/>
              <a:t>Energy&amp;power</a:t>
            </a:r>
            <a:r>
              <a:rPr lang="en-US" dirty="0"/>
              <a:t> are limiting factors even in desktop GPUs</a:t>
            </a:r>
          </a:p>
          <a:p>
            <a:r>
              <a:rPr lang="en-US" dirty="0"/>
              <a:t>Memory traffic has a high energy cost vs. on-chip compute</a:t>
            </a:r>
          </a:p>
          <a:p>
            <a:r>
              <a:rPr lang="en-US" dirty="0"/>
              <a:t>Memory bandwidth is scarce: in 10 years GPU compute power has increased ca. </a:t>
            </a:r>
            <a:r>
              <a:rPr lang="fi-FI" dirty="0"/>
              <a:t>30x and BW by 5x.</a:t>
            </a:r>
            <a:endParaRPr lang="en-US" dirty="0"/>
          </a:p>
        </p:txBody>
      </p:sp>
      <p:pic>
        <p:nvPicPr>
          <p:cNvPr id="35" name="Content Placeholder 34">
            <a:extLst>
              <a:ext uri="{FF2B5EF4-FFF2-40B4-BE49-F238E27FC236}">
                <a16:creationId xmlns:a16="http://schemas.microsoft.com/office/drawing/2014/main" id="{133EE295-AF8E-405F-B44B-644A182FCA05}"/>
              </a:ext>
            </a:extLst>
          </p:cNvPr>
          <p:cNvPicPr>
            <a:picLocks noGrp="1" noChangeAspect="1"/>
          </p:cNvPicPr>
          <p:nvPr>
            <p:ph sz="quarter" idx="4"/>
          </p:nvPr>
        </p:nvPicPr>
        <p:blipFill>
          <a:blip r:embed="rId3"/>
          <a:stretch>
            <a:fillRect/>
          </a:stretch>
        </p:blipFill>
        <p:spPr>
          <a:xfrm>
            <a:off x="4807221" y="1630363"/>
            <a:ext cx="3987258" cy="2963862"/>
          </a:xfrm>
        </p:spPr>
      </p:pic>
      <p:sp>
        <p:nvSpPr>
          <p:cNvPr id="36" name="TextBox 35">
            <a:extLst>
              <a:ext uri="{FF2B5EF4-FFF2-40B4-BE49-F238E27FC236}">
                <a16:creationId xmlns:a16="http://schemas.microsoft.com/office/drawing/2014/main" id="{9E8168F0-AFC3-48FB-9FC5-55ABE9BFD8D4}"/>
              </a:ext>
            </a:extLst>
          </p:cNvPr>
          <p:cNvSpPr txBox="1"/>
          <p:nvPr/>
        </p:nvSpPr>
        <p:spPr>
          <a:xfrm>
            <a:off x="8214859" y="1513292"/>
            <a:ext cx="691215" cy="369332"/>
          </a:xfrm>
          <a:prstGeom prst="rect">
            <a:avLst/>
          </a:prstGeom>
          <a:noFill/>
        </p:spPr>
        <p:txBody>
          <a:bodyPr wrap="none" rtlCol="0">
            <a:spAutoFit/>
          </a:bodyPr>
          <a:lstStyle/>
          <a:p>
            <a:r>
              <a:rPr lang="fi-FI" dirty="0"/>
              <a:t>~30x</a:t>
            </a:r>
            <a:endParaRPr lang="en-US" dirty="0"/>
          </a:p>
        </p:txBody>
      </p:sp>
      <p:sp>
        <p:nvSpPr>
          <p:cNvPr id="37" name="TextBox 36">
            <a:extLst>
              <a:ext uri="{FF2B5EF4-FFF2-40B4-BE49-F238E27FC236}">
                <a16:creationId xmlns:a16="http://schemas.microsoft.com/office/drawing/2014/main" id="{C88A5287-E2D7-4E4C-B957-546878DDE125}"/>
              </a:ext>
            </a:extLst>
          </p:cNvPr>
          <p:cNvSpPr txBox="1"/>
          <p:nvPr/>
        </p:nvSpPr>
        <p:spPr>
          <a:xfrm>
            <a:off x="8278978" y="3270377"/>
            <a:ext cx="562975" cy="369332"/>
          </a:xfrm>
          <a:prstGeom prst="rect">
            <a:avLst/>
          </a:prstGeom>
          <a:noFill/>
        </p:spPr>
        <p:txBody>
          <a:bodyPr wrap="none" rtlCol="0">
            <a:spAutoFit/>
          </a:bodyPr>
          <a:lstStyle/>
          <a:p>
            <a:r>
              <a:rPr lang="fi-FI" dirty="0"/>
              <a:t>~5x</a:t>
            </a:r>
            <a:endParaRPr lang="en-US" dirty="0"/>
          </a:p>
        </p:txBody>
      </p:sp>
    </p:spTree>
    <p:extLst>
      <p:ext uri="{BB962C8B-B14F-4D97-AF65-F5344CB8AC3E}">
        <p14:creationId xmlns:p14="http://schemas.microsoft.com/office/powerpoint/2010/main" val="1919202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B9DA-35BE-4E3B-AFF0-E50F434986C2}"/>
              </a:ext>
            </a:extLst>
          </p:cNvPr>
          <p:cNvSpPr>
            <a:spLocks noGrp="1"/>
          </p:cNvSpPr>
          <p:nvPr>
            <p:ph type="title"/>
          </p:nvPr>
        </p:nvSpPr>
        <p:spPr/>
        <p:txBody>
          <a:bodyPr/>
          <a:lstStyle/>
          <a:p>
            <a:r>
              <a:rPr lang="en-US" dirty="0"/>
              <a:t>PLOC algorithm </a:t>
            </a:r>
            <a:r>
              <a:rPr lang="en-US" sz="1800" dirty="0"/>
              <a:t>(Meister and Bittner 2018)</a:t>
            </a:r>
            <a:endParaRPr lang="en-US" dirty="0"/>
          </a:p>
        </p:txBody>
      </p:sp>
      <p:sp>
        <p:nvSpPr>
          <p:cNvPr id="3" name="Content Placeholder 2">
            <a:extLst>
              <a:ext uri="{FF2B5EF4-FFF2-40B4-BE49-F238E27FC236}">
                <a16:creationId xmlns:a16="http://schemas.microsoft.com/office/drawing/2014/main" id="{DD0D5942-7974-446E-8046-3BEAAA819C0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2313FFE-6D2D-4404-957A-A5A8982421BC}"/>
              </a:ext>
            </a:extLst>
          </p:cNvPr>
          <p:cNvSpPr>
            <a:spLocks noGrp="1"/>
          </p:cNvSpPr>
          <p:nvPr>
            <p:ph sz="half" idx="2"/>
          </p:nvPr>
        </p:nvSpPr>
        <p:spPr/>
        <p:txBody>
          <a:bodyPr/>
          <a:lstStyle/>
          <a:p>
            <a:endParaRPr lang="en-US" dirty="0"/>
          </a:p>
        </p:txBody>
      </p:sp>
      <p:sp>
        <p:nvSpPr>
          <p:cNvPr id="5" name="Date Placeholder 4">
            <a:extLst>
              <a:ext uri="{FF2B5EF4-FFF2-40B4-BE49-F238E27FC236}">
                <a16:creationId xmlns:a16="http://schemas.microsoft.com/office/drawing/2014/main" id="{5DD6A32E-7E8E-462D-ADC6-54DEAC200FBD}"/>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BA152B36-4879-4550-9906-610547C55FC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682A8757-2BC5-4FC7-9399-1C0EC2E4D2FA}"/>
              </a:ext>
            </a:extLst>
          </p:cNvPr>
          <p:cNvSpPr>
            <a:spLocks noGrp="1"/>
          </p:cNvSpPr>
          <p:nvPr>
            <p:ph type="sldNum" sz="quarter" idx="12"/>
          </p:nvPr>
        </p:nvSpPr>
        <p:spPr/>
        <p:txBody>
          <a:bodyPr/>
          <a:lstStyle/>
          <a:p>
            <a:pPr>
              <a:defRPr/>
            </a:pPr>
            <a:fld id="{4689B207-1928-423C-A524-7DE18CF5288D}" type="slidenum">
              <a:rPr lang="fi-FI" altLang="fi-FI" smtClean="0"/>
              <a:pPr>
                <a:defRPr/>
              </a:pPr>
              <a:t>50</a:t>
            </a:fld>
            <a:endParaRPr lang="fi-FI" altLang="fi-FI"/>
          </a:p>
        </p:txBody>
      </p:sp>
      <p:sp>
        <p:nvSpPr>
          <p:cNvPr id="8" name="Rectangle 7">
            <a:extLst>
              <a:ext uri="{FF2B5EF4-FFF2-40B4-BE49-F238E27FC236}">
                <a16:creationId xmlns:a16="http://schemas.microsoft.com/office/drawing/2014/main" id="{D4B7A004-D669-4B63-8182-A74EE66AA0AD}"/>
              </a:ext>
            </a:extLst>
          </p:cNvPr>
          <p:cNvSpPr/>
          <p:nvPr/>
        </p:nvSpPr>
        <p:spPr>
          <a:xfrm>
            <a:off x="5013070" y="1129842"/>
            <a:ext cx="3535090" cy="353509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9" name="Isosceles Triangle 8">
            <a:extLst>
              <a:ext uri="{FF2B5EF4-FFF2-40B4-BE49-F238E27FC236}">
                <a16:creationId xmlns:a16="http://schemas.microsoft.com/office/drawing/2014/main" id="{D88E57D1-67E7-4090-8F31-DC53E00A31DD}"/>
              </a:ext>
            </a:extLst>
          </p:cNvPr>
          <p:cNvSpPr/>
          <p:nvPr/>
        </p:nvSpPr>
        <p:spPr>
          <a:xfrm rot="2409526">
            <a:off x="5479326" y="1530207"/>
            <a:ext cx="648493" cy="954032"/>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0" name="Isosceles Triangle 9">
            <a:extLst>
              <a:ext uri="{FF2B5EF4-FFF2-40B4-BE49-F238E27FC236}">
                <a16:creationId xmlns:a16="http://schemas.microsoft.com/office/drawing/2014/main" id="{FE4A516E-777D-47C6-9735-AEBBB97CA822}"/>
              </a:ext>
            </a:extLst>
          </p:cNvPr>
          <p:cNvSpPr/>
          <p:nvPr/>
        </p:nvSpPr>
        <p:spPr>
          <a:xfrm rot="18527589">
            <a:off x="5709747" y="2934668"/>
            <a:ext cx="324246" cy="477016"/>
          </a:xfrm>
          <a:prstGeom prst="triangle">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 name="Isosceles Triangle 10">
            <a:extLst>
              <a:ext uri="{FF2B5EF4-FFF2-40B4-BE49-F238E27FC236}">
                <a16:creationId xmlns:a16="http://schemas.microsoft.com/office/drawing/2014/main" id="{7032D5C6-7D35-4801-97C8-B28B4494BCD5}"/>
              </a:ext>
            </a:extLst>
          </p:cNvPr>
          <p:cNvSpPr/>
          <p:nvPr/>
        </p:nvSpPr>
        <p:spPr>
          <a:xfrm rot="6330213">
            <a:off x="6430501" y="3681040"/>
            <a:ext cx="603401" cy="803291"/>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2" name="Isosceles Triangle 11">
            <a:extLst>
              <a:ext uri="{FF2B5EF4-FFF2-40B4-BE49-F238E27FC236}">
                <a16:creationId xmlns:a16="http://schemas.microsoft.com/office/drawing/2014/main" id="{81B0769F-3E3B-4D1A-8C8F-649E638E4B39}"/>
              </a:ext>
            </a:extLst>
          </p:cNvPr>
          <p:cNvSpPr/>
          <p:nvPr/>
        </p:nvSpPr>
        <p:spPr>
          <a:xfrm rot="21203254">
            <a:off x="6290913" y="2537045"/>
            <a:ext cx="324246" cy="477016"/>
          </a:xfrm>
          <a:prstGeom prst="triangle">
            <a:avLst>
              <a:gd name="adj" fmla="val 4069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3" name="Isosceles Triangle 12">
            <a:extLst>
              <a:ext uri="{FF2B5EF4-FFF2-40B4-BE49-F238E27FC236}">
                <a16:creationId xmlns:a16="http://schemas.microsoft.com/office/drawing/2014/main" id="{13A97AE1-9327-4BA4-987C-4F91F4CD38AD}"/>
              </a:ext>
            </a:extLst>
          </p:cNvPr>
          <p:cNvSpPr/>
          <p:nvPr/>
        </p:nvSpPr>
        <p:spPr>
          <a:xfrm rot="16200000">
            <a:off x="7131183" y="1917069"/>
            <a:ext cx="815161" cy="390626"/>
          </a:xfrm>
          <a:prstGeom prst="triangle">
            <a:avLst>
              <a:gd name="adj" fmla="val 6935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4" name="Isosceles Triangle 13">
            <a:extLst>
              <a:ext uri="{FF2B5EF4-FFF2-40B4-BE49-F238E27FC236}">
                <a16:creationId xmlns:a16="http://schemas.microsoft.com/office/drawing/2014/main" id="{A2ACFD34-0FC4-4654-A817-85D4D549414A}"/>
              </a:ext>
            </a:extLst>
          </p:cNvPr>
          <p:cNvSpPr/>
          <p:nvPr/>
        </p:nvSpPr>
        <p:spPr>
          <a:xfrm rot="6330213">
            <a:off x="7818143" y="2573027"/>
            <a:ext cx="603401" cy="648721"/>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5" name="Isosceles Triangle 14">
            <a:extLst>
              <a:ext uri="{FF2B5EF4-FFF2-40B4-BE49-F238E27FC236}">
                <a16:creationId xmlns:a16="http://schemas.microsoft.com/office/drawing/2014/main" id="{FE223625-20F4-48D9-A59F-312081C26181}"/>
              </a:ext>
            </a:extLst>
          </p:cNvPr>
          <p:cNvSpPr/>
          <p:nvPr/>
        </p:nvSpPr>
        <p:spPr>
          <a:xfrm rot="1449916">
            <a:off x="5782360" y="3642135"/>
            <a:ext cx="324246" cy="477016"/>
          </a:xfrm>
          <a:prstGeom prst="triangle">
            <a:avLst>
              <a:gd name="adj" fmla="val 5459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6" name="Rectangle 15">
            <a:extLst>
              <a:ext uri="{FF2B5EF4-FFF2-40B4-BE49-F238E27FC236}">
                <a16:creationId xmlns:a16="http://schemas.microsoft.com/office/drawing/2014/main" id="{71DA3C9A-F89E-4206-A9FE-E5F1C5723585}"/>
              </a:ext>
            </a:extLst>
          </p:cNvPr>
          <p:cNvSpPr/>
          <p:nvPr/>
        </p:nvSpPr>
        <p:spPr>
          <a:xfrm>
            <a:off x="7664388" y="1141139"/>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17" name="Rectangle 16">
            <a:extLst>
              <a:ext uri="{FF2B5EF4-FFF2-40B4-BE49-F238E27FC236}">
                <a16:creationId xmlns:a16="http://schemas.microsoft.com/office/drawing/2014/main" id="{EEB10BB2-DD90-4FCA-B379-73E89E9D6F00}"/>
              </a:ext>
            </a:extLst>
          </p:cNvPr>
          <p:cNvSpPr/>
          <p:nvPr/>
        </p:nvSpPr>
        <p:spPr>
          <a:xfrm>
            <a:off x="7664388" y="20185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18" name="Rectangle 17">
            <a:extLst>
              <a:ext uri="{FF2B5EF4-FFF2-40B4-BE49-F238E27FC236}">
                <a16:creationId xmlns:a16="http://schemas.microsoft.com/office/drawing/2014/main" id="{BD9EDA92-79E8-4F67-ABA1-D89E68190B83}"/>
              </a:ext>
            </a:extLst>
          </p:cNvPr>
          <p:cNvSpPr/>
          <p:nvPr/>
        </p:nvSpPr>
        <p:spPr>
          <a:xfrm>
            <a:off x="7664388" y="2897387"/>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19" name="Rectangle 18">
            <a:extLst>
              <a:ext uri="{FF2B5EF4-FFF2-40B4-BE49-F238E27FC236}">
                <a16:creationId xmlns:a16="http://schemas.microsoft.com/office/drawing/2014/main" id="{990997EF-0FAB-45D4-9DD5-4579A7705202}"/>
              </a:ext>
            </a:extLst>
          </p:cNvPr>
          <p:cNvSpPr/>
          <p:nvPr/>
        </p:nvSpPr>
        <p:spPr>
          <a:xfrm>
            <a:off x="7664388" y="3781160"/>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0" name="Rectangle 19">
            <a:extLst>
              <a:ext uri="{FF2B5EF4-FFF2-40B4-BE49-F238E27FC236}">
                <a16:creationId xmlns:a16="http://schemas.microsoft.com/office/drawing/2014/main" id="{16A2CAEC-4C15-4E45-B613-B50FA594FDD4}"/>
              </a:ext>
            </a:extLst>
          </p:cNvPr>
          <p:cNvSpPr/>
          <p:nvPr/>
        </p:nvSpPr>
        <p:spPr>
          <a:xfrm>
            <a:off x="6780615" y="1141139"/>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1" name="Rectangle 20">
            <a:extLst>
              <a:ext uri="{FF2B5EF4-FFF2-40B4-BE49-F238E27FC236}">
                <a16:creationId xmlns:a16="http://schemas.microsoft.com/office/drawing/2014/main" id="{EF5CF262-AF1D-4312-AA78-41A9ADA694EC}"/>
              </a:ext>
            </a:extLst>
          </p:cNvPr>
          <p:cNvSpPr/>
          <p:nvPr/>
        </p:nvSpPr>
        <p:spPr>
          <a:xfrm>
            <a:off x="6780615" y="20185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2" name="Rectangle 21">
            <a:extLst>
              <a:ext uri="{FF2B5EF4-FFF2-40B4-BE49-F238E27FC236}">
                <a16:creationId xmlns:a16="http://schemas.microsoft.com/office/drawing/2014/main" id="{E41CE611-C102-4A63-8601-F695588865DF}"/>
              </a:ext>
            </a:extLst>
          </p:cNvPr>
          <p:cNvSpPr/>
          <p:nvPr/>
        </p:nvSpPr>
        <p:spPr>
          <a:xfrm>
            <a:off x="6780615" y="2897387"/>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3" name="Rectangle 22">
            <a:extLst>
              <a:ext uri="{FF2B5EF4-FFF2-40B4-BE49-F238E27FC236}">
                <a16:creationId xmlns:a16="http://schemas.microsoft.com/office/drawing/2014/main" id="{B7ADC0DD-50FE-4F4D-8A68-6D38A9AFE41F}"/>
              </a:ext>
            </a:extLst>
          </p:cNvPr>
          <p:cNvSpPr/>
          <p:nvPr/>
        </p:nvSpPr>
        <p:spPr>
          <a:xfrm>
            <a:off x="6780615" y="3781160"/>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4" name="Rectangle 23">
            <a:extLst>
              <a:ext uri="{FF2B5EF4-FFF2-40B4-BE49-F238E27FC236}">
                <a16:creationId xmlns:a16="http://schemas.microsoft.com/office/drawing/2014/main" id="{C0995013-88F7-47CA-8047-DF71053D308B}"/>
              </a:ext>
            </a:extLst>
          </p:cNvPr>
          <p:cNvSpPr/>
          <p:nvPr/>
        </p:nvSpPr>
        <p:spPr>
          <a:xfrm>
            <a:off x="5896843" y="1141139"/>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5" name="Rectangle 24">
            <a:extLst>
              <a:ext uri="{FF2B5EF4-FFF2-40B4-BE49-F238E27FC236}">
                <a16:creationId xmlns:a16="http://schemas.microsoft.com/office/drawing/2014/main" id="{F015029E-3967-4D05-9997-6740CCBDAB62}"/>
              </a:ext>
            </a:extLst>
          </p:cNvPr>
          <p:cNvSpPr/>
          <p:nvPr/>
        </p:nvSpPr>
        <p:spPr>
          <a:xfrm>
            <a:off x="5896843" y="20185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6" name="Rectangle 25">
            <a:extLst>
              <a:ext uri="{FF2B5EF4-FFF2-40B4-BE49-F238E27FC236}">
                <a16:creationId xmlns:a16="http://schemas.microsoft.com/office/drawing/2014/main" id="{334BC394-2135-4317-9CD4-B29F9168E77D}"/>
              </a:ext>
            </a:extLst>
          </p:cNvPr>
          <p:cNvSpPr/>
          <p:nvPr/>
        </p:nvSpPr>
        <p:spPr>
          <a:xfrm>
            <a:off x="5896843" y="2897387"/>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7" name="Rectangle 26">
            <a:extLst>
              <a:ext uri="{FF2B5EF4-FFF2-40B4-BE49-F238E27FC236}">
                <a16:creationId xmlns:a16="http://schemas.microsoft.com/office/drawing/2014/main" id="{3F1F5B87-A1BD-4595-8098-A984B101C68F}"/>
              </a:ext>
            </a:extLst>
          </p:cNvPr>
          <p:cNvSpPr/>
          <p:nvPr/>
        </p:nvSpPr>
        <p:spPr>
          <a:xfrm>
            <a:off x="5896843" y="3781160"/>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28" name="Rectangle 27">
            <a:extLst>
              <a:ext uri="{FF2B5EF4-FFF2-40B4-BE49-F238E27FC236}">
                <a16:creationId xmlns:a16="http://schemas.microsoft.com/office/drawing/2014/main" id="{6C6F7F38-9FF8-4F0F-9E70-6A8A1DFDE0C7}"/>
              </a:ext>
            </a:extLst>
          </p:cNvPr>
          <p:cNvSpPr/>
          <p:nvPr/>
        </p:nvSpPr>
        <p:spPr>
          <a:xfrm>
            <a:off x="5013070" y="1141139"/>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dirty="0"/>
          </a:p>
        </p:txBody>
      </p:sp>
      <p:sp>
        <p:nvSpPr>
          <p:cNvPr id="29" name="Rectangle 28">
            <a:extLst>
              <a:ext uri="{FF2B5EF4-FFF2-40B4-BE49-F238E27FC236}">
                <a16:creationId xmlns:a16="http://schemas.microsoft.com/office/drawing/2014/main" id="{BAD3D7BF-5D13-4442-9CCD-B71206C0DD73}"/>
              </a:ext>
            </a:extLst>
          </p:cNvPr>
          <p:cNvSpPr/>
          <p:nvPr/>
        </p:nvSpPr>
        <p:spPr>
          <a:xfrm>
            <a:off x="5013070" y="20185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30" name="Rectangle 29">
            <a:extLst>
              <a:ext uri="{FF2B5EF4-FFF2-40B4-BE49-F238E27FC236}">
                <a16:creationId xmlns:a16="http://schemas.microsoft.com/office/drawing/2014/main" id="{7651BC3C-D6E3-4C27-96D4-B4DC30FEA3F4}"/>
              </a:ext>
            </a:extLst>
          </p:cNvPr>
          <p:cNvSpPr/>
          <p:nvPr/>
        </p:nvSpPr>
        <p:spPr>
          <a:xfrm>
            <a:off x="5013070" y="2897387"/>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31" name="Rectangle 30">
            <a:extLst>
              <a:ext uri="{FF2B5EF4-FFF2-40B4-BE49-F238E27FC236}">
                <a16:creationId xmlns:a16="http://schemas.microsoft.com/office/drawing/2014/main" id="{529155BE-4C04-437F-9C33-E98B8400C4D5}"/>
              </a:ext>
            </a:extLst>
          </p:cNvPr>
          <p:cNvSpPr/>
          <p:nvPr/>
        </p:nvSpPr>
        <p:spPr>
          <a:xfrm>
            <a:off x="5013070" y="3781160"/>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cxnSp>
        <p:nvCxnSpPr>
          <p:cNvPr id="32" name="Straight Arrow Connector 31">
            <a:extLst>
              <a:ext uri="{FF2B5EF4-FFF2-40B4-BE49-F238E27FC236}">
                <a16:creationId xmlns:a16="http://schemas.microsoft.com/office/drawing/2014/main" id="{B96E3A55-1352-45D2-9C86-15638A6B1BA6}"/>
              </a:ext>
            </a:extLst>
          </p:cNvPr>
          <p:cNvCxnSpPr/>
          <p:nvPr/>
        </p:nvCxnSpPr>
        <p:spPr>
          <a:xfrm>
            <a:off x="5454956" y="1583025"/>
            <a:ext cx="9040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69B0522-6C09-43A7-9960-388E62310271}"/>
              </a:ext>
            </a:extLst>
          </p:cNvPr>
          <p:cNvCxnSpPr/>
          <p:nvPr/>
        </p:nvCxnSpPr>
        <p:spPr>
          <a:xfrm flipH="1">
            <a:off x="5454956" y="1583025"/>
            <a:ext cx="904058" cy="8773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05BDC66C-BAE4-4F06-A64E-5A0F22064739}"/>
              </a:ext>
            </a:extLst>
          </p:cNvPr>
          <p:cNvCxnSpPr/>
          <p:nvPr/>
        </p:nvCxnSpPr>
        <p:spPr>
          <a:xfrm flipV="1">
            <a:off x="5454956" y="2460407"/>
            <a:ext cx="883773"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ED10063-B6E4-4248-ACA8-585E716045CF}"/>
              </a:ext>
            </a:extLst>
          </p:cNvPr>
          <p:cNvCxnSpPr/>
          <p:nvPr/>
        </p:nvCxnSpPr>
        <p:spPr>
          <a:xfrm>
            <a:off x="7202217" y="1583025"/>
            <a:ext cx="9040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BF761FB-C47D-41DA-AD21-7F10C6F923C9}"/>
              </a:ext>
            </a:extLst>
          </p:cNvPr>
          <p:cNvCxnSpPr/>
          <p:nvPr/>
        </p:nvCxnSpPr>
        <p:spPr>
          <a:xfrm flipH="1">
            <a:off x="7202217" y="1583025"/>
            <a:ext cx="904058" cy="8773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8591293-3C60-4CED-B408-4ED330315256}"/>
              </a:ext>
            </a:extLst>
          </p:cNvPr>
          <p:cNvCxnSpPr/>
          <p:nvPr/>
        </p:nvCxnSpPr>
        <p:spPr>
          <a:xfrm flipV="1">
            <a:off x="7202217" y="2460407"/>
            <a:ext cx="883773"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3905598-604B-43BF-B88A-86AC2AFEFED1}"/>
              </a:ext>
            </a:extLst>
          </p:cNvPr>
          <p:cNvCxnSpPr/>
          <p:nvPr/>
        </p:nvCxnSpPr>
        <p:spPr>
          <a:xfrm>
            <a:off x="5454956" y="3346773"/>
            <a:ext cx="9040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4F49462-708B-4D35-9865-F36A1D7A94C9}"/>
              </a:ext>
            </a:extLst>
          </p:cNvPr>
          <p:cNvCxnSpPr/>
          <p:nvPr/>
        </p:nvCxnSpPr>
        <p:spPr>
          <a:xfrm flipH="1">
            <a:off x="5454956" y="3346773"/>
            <a:ext cx="904058" cy="8773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4D8A83E-E3CA-4966-BC53-621BE26393A3}"/>
              </a:ext>
            </a:extLst>
          </p:cNvPr>
          <p:cNvCxnSpPr/>
          <p:nvPr/>
        </p:nvCxnSpPr>
        <p:spPr>
          <a:xfrm flipV="1">
            <a:off x="5454956" y="4224155"/>
            <a:ext cx="883773"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D3860CC-9304-4747-88EF-775F8D9F56B4}"/>
              </a:ext>
            </a:extLst>
          </p:cNvPr>
          <p:cNvCxnSpPr/>
          <p:nvPr/>
        </p:nvCxnSpPr>
        <p:spPr>
          <a:xfrm>
            <a:off x="7199877" y="3346138"/>
            <a:ext cx="9040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F74EFAD-3A1A-4C39-AFB7-1AA68108B6D1}"/>
              </a:ext>
            </a:extLst>
          </p:cNvPr>
          <p:cNvCxnSpPr/>
          <p:nvPr/>
        </p:nvCxnSpPr>
        <p:spPr>
          <a:xfrm flipH="1">
            <a:off x="7199877" y="3346138"/>
            <a:ext cx="904058" cy="8773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A0D8DC1-F007-40CA-A9E9-19BFE6409538}"/>
              </a:ext>
            </a:extLst>
          </p:cNvPr>
          <p:cNvCxnSpPr/>
          <p:nvPr/>
        </p:nvCxnSpPr>
        <p:spPr>
          <a:xfrm flipV="1">
            <a:off x="7199877" y="4223520"/>
            <a:ext cx="883773"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E492D59-AEFA-4DA1-BE48-C889BC4E53E8}"/>
              </a:ext>
            </a:extLst>
          </p:cNvPr>
          <p:cNvCxnSpPr/>
          <p:nvPr/>
        </p:nvCxnSpPr>
        <p:spPr>
          <a:xfrm flipV="1">
            <a:off x="6328587" y="1583025"/>
            <a:ext cx="893915" cy="8756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5E375C-3841-437A-AC3D-E3ECF896BADE}"/>
              </a:ext>
            </a:extLst>
          </p:cNvPr>
          <p:cNvCxnSpPr/>
          <p:nvPr/>
        </p:nvCxnSpPr>
        <p:spPr>
          <a:xfrm flipV="1">
            <a:off x="6338729" y="3346138"/>
            <a:ext cx="883773" cy="8769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189E9E8-02AE-4838-ACCB-EC917E6299F3}"/>
              </a:ext>
            </a:extLst>
          </p:cNvPr>
          <p:cNvCxnSpPr/>
          <p:nvPr/>
        </p:nvCxnSpPr>
        <p:spPr>
          <a:xfrm flipH="1">
            <a:off x="5454956" y="2460408"/>
            <a:ext cx="2628695" cy="8857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186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3A4D74D-8959-487C-BF33-FCF01C1411D0}"/>
              </a:ext>
            </a:extLst>
          </p:cNvPr>
          <p:cNvSpPr>
            <a:spLocks noGrp="1"/>
          </p:cNvSpPr>
          <p:nvPr>
            <p:ph type="dt" sz="half" idx="10"/>
          </p:nvPr>
        </p:nvSpPr>
        <p:spPr/>
        <p:txBody>
          <a:bodyPr/>
          <a:lstStyle/>
          <a:p>
            <a:pPr>
              <a:defRPr/>
            </a:pPr>
            <a:fld id="{C01A0D30-CCC7-47A8-AB3F-B5F14ABABBC9}" type="datetime1">
              <a:rPr lang="fi-FI" smtClean="0"/>
              <a:pPr>
                <a:defRPr/>
              </a:pPr>
              <a:t>10.8.2018</a:t>
            </a:fld>
            <a:endParaRPr lang="fi-FI" dirty="0"/>
          </a:p>
        </p:txBody>
      </p:sp>
      <p:sp>
        <p:nvSpPr>
          <p:cNvPr id="6" name="Footer Placeholder 5">
            <a:extLst>
              <a:ext uri="{FF2B5EF4-FFF2-40B4-BE49-F238E27FC236}">
                <a16:creationId xmlns:a16="http://schemas.microsoft.com/office/drawing/2014/main" id="{1442F674-9D99-4BC7-9ABB-EE7918449D9A}"/>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967EFF35-15FF-4B39-B6E6-8D2BB918FA44}"/>
              </a:ext>
            </a:extLst>
          </p:cNvPr>
          <p:cNvSpPr>
            <a:spLocks noGrp="1"/>
          </p:cNvSpPr>
          <p:nvPr>
            <p:ph type="sldNum" sz="quarter" idx="12"/>
          </p:nvPr>
        </p:nvSpPr>
        <p:spPr/>
        <p:txBody>
          <a:bodyPr/>
          <a:lstStyle/>
          <a:p>
            <a:pPr>
              <a:defRPr/>
            </a:pPr>
            <a:fld id="{4689B207-1928-423C-A524-7DE18CF5288D}" type="slidenum">
              <a:rPr lang="fi-FI" altLang="fi-FI" smtClean="0"/>
              <a:pPr>
                <a:defRPr/>
              </a:pPr>
              <a:t>51</a:t>
            </a:fld>
            <a:endParaRPr lang="fi-FI" altLang="fi-FI"/>
          </a:p>
        </p:txBody>
      </p:sp>
      <p:graphicFrame>
        <p:nvGraphicFramePr>
          <p:cNvPr id="13" name="Content Placeholder 12">
            <a:extLst>
              <a:ext uri="{FF2B5EF4-FFF2-40B4-BE49-F238E27FC236}">
                <a16:creationId xmlns:a16="http://schemas.microsoft.com/office/drawing/2014/main" id="{6C62C2AD-4997-4BFD-A745-A95B5FFD084B}"/>
              </a:ext>
            </a:extLst>
          </p:cNvPr>
          <p:cNvGraphicFramePr>
            <a:graphicFrameLocks noGrp="1"/>
          </p:cNvGraphicFramePr>
          <p:nvPr>
            <p:ph idx="1"/>
            <p:extLst>
              <p:ext uri="{D42A27DB-BD31-4B8C-83A1-F6EECF244321}">
                <p14:modId xmlns:p14="http://schemas.microsoft.com/office/powerpoint/2010/main" val="3283486183"/>
              </p:ext>
            </p:extLst>
          </p:nvPr>
        </p:nvGraphicFramePr>
        <p:xfrm>
          <a:off x="620713" y="385012"/>
          <a:ext cx="8229600" cy="4304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236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64B5DE-BA5B-4403-B08F-86605ADB0BCA}"/>
              </a:ext>
            </a:extLst>
          </p:cNvPr>
          <p:cNvSpPr>
            <a:spLocks noGrp="1"/>
          </p:cNvSpPr>
          <p:nvPr>
            <p:ph type="dt" sz="half" idx="10"/>
          </p:nvPr>
        </p:nvSpPr>
        <p:spPr/>
        <p:txBody>
          <a:bodyPr/>
          <a:lstStyle/>
          <a:p>
            <a:pPr>
              <a:defRPr/>
            </a:pPr>
            <a:fld id="{56BEC001-92DC-4041-B536-F04CAF331BC2}" type="datetime1">
              <a:rPr lang="fi-FI" smtClean="0"/>
              <a:pPr>
                <a:defRPr/>
              </a:pPr>
              <a:t>10.8.2018</a:t>
            </a:fld>
            <a:endParaRPr lang="fi-FI" dirty="0"/>
          </a:p>
        </p:txBody>
      </p:sp>
      <p:sp>
        <p:nvSpPr>
          <p:cNvPr id="5" name="Footer Placeholder 4">
            <a:extLst>
              <a:ext uri="{FF2B5EF4-FFF2-40B4-BE49-F238E27FC236}">
                <a16:creationId xmlns:a16="http://schemas.microsoft.com/office/drawing/2014/main" id="{948B563B-3A80-4A6B-B8EC-4A80C1A45618}"/>
              </a:ext>
            </a:extLst>
          </p:cNvPr>
          <p:cNvSpPr>
            <a:spLocks noGrp="1"/>
          </p:cNvSpPr>
          <p:nvPr>
            <p:ph type="ftr" sz="quarter" idx="11"/>
          </p:nvPr>
        </p:nvSpPr>
        <p:spPr/>
        <p:txBody>
          <a:bodyPr/>
          <a:lstStyle/>
          <a:p>
            <a:pPr>
              <a:defRPr/>
            </a:pPr>
            <a:endParaRPr lang="fi-FI"/>
          </a:p>
        </p:txBody>
      </p:sp>
      <p:sp>
        <p:nvSpPr>
          <p:cNvPr id="6" name="Slide Number Placeholder 5">
            <a:extLst>
              <a:ext uri="{FF2B5EF4-FFF2-40B4-BE49-F238E27FC236}">
                <a16:creationId xmlns:a16="http://schemas.microsoft.com/office/drawing/2014/main" id="{EC224A5B-E0FE-4C4E-B871-96B071A1238E}"/>
              </a:ext>
            </a:extLst>
          </p:cNvPr>
          <p:cNvSpPr>
            <a:spLocks noGrp="1"/>
          </p:cNvSpPr>
          <p:nvPr>
            <p:ph type="sldNum" sz="quarter" idx="12"/>
          </p:nvPr>
        </p:nvSpPr>
        <p:spPr/>
        <p:txBody>
          <a:bodyPr/>
          <a:lstStyle/>
          <a:p>
            <a:pPr>
              <a:defRPr/>
            </a:pPr>
            <a:fld id="{74348275-A547-4EBD-91F4-3255124D9AB8}" type="slidenum">
              <a:rPr lang="fi-FI" altLang="fi-FI" smtClean="0"/>
              <a:pPr>
                <a:defRPr/>
              </a:pPr>
              <a:t>52</a:t>
            </a:fld>
            <a:endParaRPr lang="fi-FI" altLang="fi-FI"/>
          </a:p>
        </p:txBody>
      </p:sp>
      <p:graphicFrame>
        <p:nvGraphicFramePr>
          <p:cNvPr id="11" name="Content Placeholder 10">
            <a:extLst>
              <a:ext uri="{FF2B5EF4-FFF2-40B4-BE49-F238E27FC236}">
                <a16:creationId xmlns:a16="http://schemas.microsoft.com/office/drawing/2014/main" id="{1ECD7AC8-C137-4D5F-8AC0-FB293EC518EF}"/>
              </a:ext>
            </a:extLst>
          </p:cNvPr>
          <p:cNvGraphicFramePr>
            <a:graphicFrameLocks noGrp="1"/>
          </p:cNvGraphicFramePr>
          <p:nvPr>
            <p:ph idx="1"/>
            <p:extLst>
              <p:ext uri="{D42A27DB-BD31-4B8C-83A1-F6EECF244321}">
                <p14:modId xmlns:p14="http://schemas.microsoft.com/office/powerpoint/2010/main" val="2788374564"/>
              </p:ext>
            </p:extLst>
          </p:nvPr>
        </p:nvGraphicFramePr>
        <p:xfrm>
          <a:off x="620713" y="372980"/>
          <a:ext cx="8229600" cy="4316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5257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7F3D8A7-C5BE-4355-B2C4-C888382D5378}"/>
              </a:ext>
            </a:extLst>
          </p:cNvPr>
          <p:cNvSpPr>
            <a:spLocks noGrp="1"/>
          </p:cNvSpPr>
          <p:nvPr>
            <p:ph type="body" idx="1"/>
          </p:nvPr>
        </p:nvSpPr>
        <p:spPr>
          <a:xfrm>
            <a:off x="620712" y="196114"/>
            <a:ext cx="3876054" cy="479822"/>
          </a:xfrm>
        </p:spPr>
        <p:txBody>
          <a:bodyPr/>
          <a:lstStyle/>
          <a:p>
            <a:r>
              <a:rPr lang="fi-FI" dirty="0"/>
              <a:t>Area breakdown (mm</a:t>
            </a:r>
            <a:r>
              <a:rPr lang="fi-FI" baseline="30000" dirty="0"/>
              <a:t>2</a:t>
            </a:r>
            <a:r>
              <a:rPr lang="fi-FI" dirty="0"/>
              <a:t>)</a:t>
            </a:r>
            <a:endParaRPr lang="en-US" dirty="0"/>
          </a:p>
        </p:txBody>
      </p:sp>
      <p:sp>
        <p:nvSpPr>
          <p:cNvPr id="11" name="Text Placeholder 10">
            <a:extLst>
              <a:ext uri="{FF2B5EF4-FFF2-40B4-BE49-F238E27FC236}">
                <a16:creationId xmlns:a16="http://schemas.microsoft.com/office/drawing/2014/main" id="{03CE9BC4-1E91-4F26-9C8E-BE5FA040421A}"/>
              </a:ext>
            </a:extLst>
          </p:cNvPr>
          <p:cNvSpPr>
            <a:spLocks noGrp="1"/>
          </p:cNvSpPr>
          <p:nvPr>
            <p:ph type="body" sz="quarter" idx="3"/>
          </p:nvPr>
        </p:nvSpPr>
        <p:spPr>
          <a:xfrm>
            <a:off x="4751460" y="196114"/>
            <a:ext cx="4098853" cy="479822"/>
          </a:xfrm>
        </p:spPr>
        <p:txBody>
          <a:bodyPr/>
          <a:lstStyle/>
          <a:p>
            <a:r>
              <a:rPr lang="fi-FI" dirty="0"/>
              <a:t>Power breakdown (mW)</a:t>
            </a:r>
            <a:endParaRPr lang="en-US" dirty="0"/>
          </a:p>
        </p:txBody>
      </p:sp>
      <p:sp>
        <p:nvSpPr>
          <p:cNvPr id="2" name="Date Placeholder 1">
            <a:extLst>
              <a:ext uri="{FF2B5EF4-FFF2-40B4-BE49-F238E27FC236}">
                <a16:creationId xmlns:a16="http://schemas.microsoft.com/office/drawing/2014/main" id="{2911D4D7-3FAC-473A-8AF6-0DE8EDA53906}"/>
              </a:ext>
            </a:extLst>
          </p:cNvPr>
          <p:cNvSpPr>
            <a:spLocks noGrp="1"/>
          </p:cNvSpPr>
          <p:nvPr>
            <p:ph type="dt" sz="half" idx="10"/>
          </p:nvPr>
        </p:nvSpPr>
        <p:spPr/>
        <p:txBody>
          <a:bodyPr/>
          <a:lstStyle/>
          <a:p>
            <a:pPr>
              <a:defRPr/>
            </a:pPr>
            <a:fld id="{43E22E8C-A0CA-4FE7-B641-337622584AAC}" type="datetime1">
              <a:rPr lang="fi-FI" smtClean="0"/>
              <a:pPr>
                <a:defRPr/>
              </a:pPr>
              <a:t>10.8.2018</a:t>
            </a:fld>
            <a:endParaRPr lang="fi-FI" dirty="0"/>
          </a:p>
        </p:txBody>
      </p:sp>
      <p:sp>
        <p:nvSpPr>
          <p:cNvPr id="3" name="Footer Placeholder 2">
            <a:extLst>
              <a:ext uri="{FF2B5EF4-FFF2-40B4-BE49-F238E27FC236}">
                <a16:creationId xmlns:a16="http://schemas.microsoft.com/office/drawing/2014/main" id="{3D5C3FDE-BB2A-4ED8-AFFB-5CA236D94699}"/>
              </a:ext>
            </a:extLst>
          </p:cNvPr>
          <p:cNvSpPr>
            <a:spLocks noGrp="1"/>
          </p:cNvSpPr>
          <p:nvPr>
            <p:ph type="ftr" sz="quarter" idx="11"/>
          </p:nvPr>
        </p:nvSpPr>
        <p:spPr/>
        <p:txBody>
          <a:bodyPr/>
          <a:lstStyle/>
          <a:p>
            <a:pPr>
              <a:defRPr/>
            </a:pPr>
            <a:endParaRPr lang="fi-FI"/>
          </a:p>
        </p:txBody>
      </p:sp>
      <p:sp>
        <p:nvSpPr>
          <p:cNvPr id="4" name="Slide Number Placeholder 3">
            <a:extLst>
              <a:ext uri="{FF2B5EF4-FFF2-40B4-BE49-F238E27FC236}">
                <a16:creationId xmlns:a16="http://schemas.microsoft.com/office/drawing/2014/main" id="{91A8E830-DF04-48BD-A046-1721281A948F}"/>
              </a:ext>
            </a:extLst>
          </p:cNvPr>
          <p:cNvSpPr>
            <a:spLocks noGrp="1"/>
          </p:cNvSpPr>
          <p:nvPr>
            <p:ph type="sldNum" sz="quarter" idx="12"/>
          </p:nvPr>
        </p:nvSpPr>
        <p:spPr/>
        <p:txBody>
          <a:bodyPr/>
          <a:lstStyle/>
          <a:p>
            <a:pPr>
              <a:defRPr/>
            </a:pPr>
            <a:fld id="{4786C395-97B8-4294-A7CC-DCE7AEB91DBD}" type="slidenum">
              <a:rPr lang="fi-FI" altLang="fi-FI" smtClean="0"/>
              <a:pPr>
                <a:defRPr/>
              </a:pPr>
              <a:t>53</a:t>
            </a:fld>
            <a:endParaRPr lang="fi-FI" altLang="fi-FI"/>
          </a:p>
        </p:txBody>
      </p:sp>
      <mc:AlternateContent xmlns:mc="http://schemas.openxmlformats.org/markup-compatibility/2006" xmlns:cx1="http://schemas.microsoft.com/office/drawing/2015/9/8/chartex">
        <mc:Choice Requires="cx1">
          <p:graphicFrame>
            <p:nvGraphicFramePr>
              <p:cNvPr id="17" name="Content Placeholder 16">
                <a:extLst>
                  <a:ext uri="{FF2B5EF4-FFF2-40B4-BE49-F238E27FC236}">
                    <a16:creationId xmlns:a16="http://schemas.microsoft.com/office/drawing/2014/main" id="{AEDF9353-DEFC-42EB-9B3E-3451B15A1F36}"/>
                  </a:ext>
                </a:extLst>
              </p:cNvPr>
              <p:cNvGraphicFramePr>
                <a:graphicFrameLocks noGrp="1"/>
              </p:cNvGraphicFramePr>
              <p:nvPr>
                <p:ph sz="quarter" idx="4"/>
                <p:extLst>
                  <p:ext uri="{D42A27DB-BD31-4B8C-83A1-F6EECF244321}">
                    <p14:modId xmlns:p14="http://schemas.microsoft.com/office/powerpoint/2010/main" val="2456084073"/>
                  </p:ext>
                </p:extLst>
              </p:nvPr>
            </p:nvGraphicFramePr>
            <p:xfrm>
              <a:off x="4601544" y="675936"/>
              <a:ext cx="4485306" cy="391828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7" name="Content Placeholder 16">
                <a:extLst>
                  <a:ext uri="{FF2B5EF4-FFF2-40B4-BE49-F238E27FC236}">
                    <a16:creationId xmlns:a16="http://schemas.microsoft.com/office/drawing/2014/main" id="{AEDF9353-DEFC-42EB-9B3E-3451B15A1F36}"/>
                  </a:ext>
                </a:extLst>
              </p:cNvPr>
              <p:cNvPicPr>
                <a:picLocks noGrp="1" noRot="1" noChangeAspect="1" noMove="1" noResize="1" noEditPoints="1" noAdjustHandles="1" noChangeArrowheads="1" noChangeShapeType="1"/>
              </p:cNvPicPr>
              <p:nvPr/>
            </p:nvPicPr>
            <p:blipFill>
              <a:blip r:embed="rId3"/>
              <a:stretch>
                <a:fillRect/>
              </a:stretch>
            </p:blipFill>
            <p:spPr>
              <a:xfrm>
                <a:off x="4601544" y="675936"/>
                <a:ext cx="4485306" cy="3918289"/>
              </a:xfrm>
              <a:prstGeom prst="rect">
                <a:avLst/>
              </a:prstGeom>
            </p:spPr>
          </p:pic>
        </mc:Fallback>
      </mc:AlternateContent>
      <p:sp>
        <p:nvSpPr>
          <p:cNvPr id="6" name="Content Placeholder 5">
            <a:extLst>
              <a:ext uri="{FF2B5EF4-FFF2-40B4-BE49-F238E27FC236}">
                <a16:creationId xmlns:a16="http://schemas.microsoft.com/office/drawing/2014/main" id="{034CC38D-B8CF-4F4F-B1F4-9B064AFCA93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8621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3D01-380E-4F6A-B94C-CD69B42B95D9}"/>
              </a:ext>
            </a:extLst>
          </p:cNvPr>
          <p:cNvSpPr>
            <a:spLocks noGrp="1"/>
          </p:cNvSpPr>
          <p:nvPr>
            <p:ph type="title"/>
          </p:nvPr>
        </p:nvSpPr>
        <p:spPr/>
        <p:txBody>
          <a:bodyPr/>
          <a:lstStyle/>
          <a:p>
            <a:r>
              <a:rPr lang="en-US" dirty="0"/>
              <a:t>Previous work, motivation</a:t>
            </a:r>
          </a:p>
        </p:txBody>
      </p:sp>
      <p:sp>
        <p:nvSpPr>
          <p:cNvPr id="4" name="Content Placeholder 3">
            <a:extLst>
              <a:ext uri="{FF2B5EF4-FFF2-40B4-BE49-F238E27FC236}">
                <a16:creationId xmlns:a16="http://schemas.microsoft.com/office/drawing/2014/main" id="{F3B40DC5-8030-4C6F-99AF-F8FAD2B2AE26}"/>
              </a:ext>
            </a:extLst>
          </p:cNvPr>
          <p:cNvSpPr>
            <a:spLocks noGrp="1"/>
          </p:cNvSpPr>
          <p:nvPr>
            <p:ph sz="half" idx="1"/>
          </p:nvPr>
        </p:nvSpPr>
        <p:spPr/>
        <p:txBody>
          <a:bodyPr>
            <a:normAutofit fontScale="55000" lnSpcReduction="20000"/>
          </a:bodyPr>
          <a:lstStyle/>
          <a:p>
            <a:r>
              <a:rPr lang="en-US" dirty="0"/>
              <a:t>(Doyle et al. 2013): Top-down binned SAH sweep builder </a:t>
            </a:r>
          </a:p>
          <a:p>
            <a:r>
              <a:rPr lang="en-US" dirty="0"/>
              <a:t>(</a:t>
            </a:r>
            <a:r>
              <a:rPr lang="en-US" dirty="0" err="1"/>
              <a:t>Viitanen</a:t>
            </a:r>
            <a:r>
              <a:rPr lang="en-US" dirty="0"/>
              <a:t> et al. 2017): </a:t>
            </a:r>
            <a:r>
              <a:rPr lang="en-US" dirty="0" err="1"/>
              <a:t>MergeTree</a:t>
            </a:r>
            <a:r>
              <a:rPr lang="en-US" dirty="0"/>
              <a:t> LBVH builder </a:t>
            </a:r>
          </a:p>
          <a:p>
            <a:r>
              <a:rPr lang="en-US" dirty="0"/>
              <a:t>(Nah et al., 2015): HART, BVH </a:t>
            </a:r>
            <a:r>
              <a:rPr lang="en-US" dirty="0" err="1"/>
              <a:t>refitter</a:t>
            </a:r>
            <a:endParaRPr lang="en-US" dirty="0"/>
          </a:p>
          <a:p>
            <a:pPr lvl="1"/>
            <a:r>
              <a:rPr lang="en-US" dirty="0"/>
              <a:t>Restricted to mesh deformations</a:t>
            </a:r>
          </a:p>
          <a:p>
            <a:pPr marL="0" indent="0">
              <a:buNone/>
            </a:pPr>
            <a:endParaRPr lang="en-US" dirty="0"/>
          </a:p>
          <a:p>
            <a:pPr marL="0" indent="0">
              <a:buNone/>
            </a:pPr>
            <a:r>
              <a:rPr lang="en-US" dirty="0"/>
              <a:t>All based on antiquated algorithms; in software there are newer algorithms that are both fast and high quality</a:t>
            </a:r>
          </a:p>
          <a:p>
            <a:r>
              <a:rPr lang="en-US" dirty="0"/>
              <a:t>e.g. </a:t>
            </a:r>
            <a:r>
              <a:rPr lang="en-US" i="1" dirty="0"/>
              <a:t>Parallel Locally-Ordered Construction </a:t>
            </a:r>
            <a:r>
              <a:rPr lang="en-US" dirty="0"/>
              <a:t>(PLOC) (Meister and Bittner 2018).</a:t>
            </a:r>
          </a:p>
          <a:p>
            <a:r>
              <a:rPr lang="en-US" dirty="0"/>
              <a:t>In this work we adapt PLOC to hardware</a:t>
            </a:r>
          </a:p>
          <a:p>
            <a:pPr marL="0" indent="0">
              <a:buNone/>
            </a:pPr>
            <a:endParaRPr lang="en-US" dirty="0"/>
          </a:p>
        </p:txBody>
      </p:sp>
      <p:sp>
        <p:nvSpPr>
          <p:cNvPr id="7" name="Date Placeholder 6">
            <a:extLst>
              <a:ext uri="{FF2B5EF4-FFF2-40B4-BE49-F238E27FC236}">
                <a16:creationId xmlns:a16="http://schemas.microsoft.com/office/drawing/2014/main" id="{C24F513B-78E8-4512-8DB6-E1E5984B06C5}"/>
              </a:ext>
            </a:extLst>
          </p:cNvPr>
          <p:cNvSpPr>
            <a:spLocks noGrp="1"/>
          </p:cNvSpPr>
          <p:nvPr>
            <p:ph type="dt" sz="half" idx="10"/>
          </p:nvPr>
        </p:nvSpPr>
        <p:spPr/>
        <p:txBody>
          <a:bodyPr/>
          <a:lstStyle/>
          <a:p>
            <a:pPr>
              <a:defRPr/>
            </a:pPr>
            <a:fld id="{B6EC0488-742D-4254-9BD9-B42365BCC91A}" type="datetime1">
              <a:rPr lang="fi-FI" smtClean="0"/>
              <a:pPr>
                <a:defRPr/>
              </a:pPr>
              <a:t>10.8.2018</a:t>
            </a:fld>
            <a:endParaRPr lang="fi-FI" dirty="0"/>
          </a:p>
        </p:txBody>
      </p:sp>
      <p:sp>
        <p:nvSpPr>
          <p:cNvPr id="8" name="Footer Placeholder 7">
            <a:extLst>
              <a:ext uri="{FF2B5EF4-FFF2-40B4-BE49-F238E27FC236}">
                <a16:creationId xmlns:a16="http://schemas.microsoft.com/office/drawing/2014/main" id="{681051BD-73BC-45F7-AA19-4F3190777963}"/>
              </a:ext>
            </a:extLst>
          </p:cNvPr>
          <p:cNvSpPr>
            <a:spLocks noGrp="1"/>
          </p:cNvSpPr>
          <p:nvPr>
            <p:ph type="ftr" sz="quarter" idx="11"/>
          </p:nvPr>
        </p:nvSpPr>
        <p:spPr/>
        <p:txBody>
          <a:bodyPr/>
          <a:lstStyle/>
          <a:p>
            <a:pPr>
              <a:defRPr/>
            </a:pPr>
            <a:endParaRPr lang="fi-FI"/>
          </a:p>
        </p:txBody>
      </p:sp>
      <p:sp>
        <p:nvSpPr>
          <p:cNvPr id="9" name="Slide Number Placeholder 8">
            <a:extLst>
              <a:ext uri="{FF2B5EF4-FFF2-40B4-BE49-F238E27FC236}">
                <a16:creationId xmlns:a16="http://schemas.microsoft.com/office/drawing/2014/main" id="{83FAF2A6-47A8-4958-B210-76B83AEC13BD}"/>
              </a:ext>
            </a:extLst>
          </p:cNvPr>
          <p:cNvSpPr>
            <a:spLocks noGrp="1"/>
          </p:cNvSpPr>
          <p:nvPr>
            <p:ph type="sldNum" sz="quarter" idx="12"/>
          </p:nvPr>
        </p:nvSpPr>
        <p:spPr/>
        <p:txBody>
          <a:bodyPr/>
          <a:lstStyle/>
          <a:p>
            <a:pPr>
              <a:defRPr/>
            </a:pPr>
            <a:fld id="{0E4A5B05-8124-4C46-87E4-4B30B988C396}" type="slidenum">
              <a:rPr lang="fi-FI" altLang="fi-FI" smtClean="0"/>
              <a:pPr>
                <a:defRPr/>
              </a:pPr>
              <a:t>6</a:t>
            </a:fld>
            <a:endParaRPr lang="fi-FI" altLang="fi-FI"/>
          </a:p>
        </p:txBody>
      </p:sp>
      <p:cxnSp>
        <p:nvCxnSpPr>
          <p:cNvPr id="15" name="Straight Arrow Connector 14">
            <a:extLst>
              <a:ext uri="{FF2B5EF4-FFF2-40B4-BE49-F238E27FC236}">
                <a16:creationId xmlns:a16="http://schemas.microsoft.com/office/drawing/2014/main" id="{7F14AB44-B87A-4C75-BC56-9FD63D284628}"/>
              </a:ext>
            </a:extLst>
          </p:cNvPr>
          <p:cNvCxnSpPr>
            <a:cxnSpLocks/>
          </p:cNvCxnSpPr>
          <p:nvPr/>
        </p:nvCxnSpPr>
        <p:spPr>
          <a:xfrm>
            <a:off x="4697459" y="3739243"/>
            <a:ext cx="41792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F1554F99-1183-44B1-9BA1-860ED2D899E7}"/>
              </a:ext>
            </a:extLst>
          </p:cNvPr>
          <p:cNvCxnSpPr>
            <a:cxnSpLocks/>
          </p:cNvCxnSpPr>
          <p:nvPr/>
        </p:nvCxnSpPr>
        <p:spPr>
          <a:xfrm flipV="1">
            <a:off x="5780314" y="1200151"/>
            <a:ext cx="0" cy="33944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C504BB59-EE36-4C87-9CD9-D83F67211C0A}"/>
              </a:ext>
            </a:extLst>
          </p:cNvPr>
          <p:cNvSpPr txBox="1"/>
          <p:nvPr/>
        </p:nvSpPr>
        <p:spPr>
          <a:xfrm>
            <a:off x="6863169" y="3863926"/>
            <a:ext cx="1270634" cy="646331"/>
          </a:xfrm>
          <a:prstGeom prst="rect">
            <a:avLst/>
          </a:prstGeom>
          <a:noFill/>
        </p:spPr>
        <p:txBody>
          <a:bodyPr wrap="square" rtlCol="0">
            <a:spAutoFit/>
          </a:bodyPr>
          <a:lstStyle/>
          <a:p>
            <a:r>
              <a:rPr lang="en-US" dirty="0"/>
              <a:t>Build speed</a:t>
            </a:r>
          </a:p>
        </p:txBody>
      </p:sp>
      <p:sp>
        <p:nvSpPr>
          <p:cNvPr id="23" name="TextBox 22">
            <a:extLst>
              <a:ext uri="{FF2B5EF4-FFF2-40B4-BE49-F238E27FC236}">
                <a16:creationId xmlns:a16="http://schemas.microsoft.com/office/drawing/2014/main" id="{5536C4B5-05AE-4E23-A100-3F16A06AA6CD}"/>
              </a:ext>
            </a:extLst>
          </p:cNvPr>
          <p:cNvSpPr txBox="1"/>
          <p:nvPr/>
        </p:nvSpPr>
        <p:spPr>
          <a:xfrm>
            <a:off x="4863619" y="2209571"/>
            <a:ext cx="1270634" cy="646331"/>
          </a:xfrm>
          <a:prstGeom prst="rect">
            <a:avLst/>
          </a:prstGeom>
          <a:noFill/>
        </p:spPr>
        <p:txBody>
          <a:bodyPr wrap="square" rtlCol="0">
            <a:spAutoFit/>
          </a:bodyPr>
          <a:lstStyle/>
          <a:p>
            <a:r>
              <a:rPr lang="en-US" dirty="0"/>
              <a:t>Tree</a:t>
            </a:r>
          </a:p>
          <a:p>
            <a:r>
              <a:rPr lang="en-US" dirty="0"/>
              <a:t>quality</a:t>
            </a:r>
          </a:p>
        </p:txBody>
      </p:sp>
      <p:sp>
        <p:nvSpPr>
          <p:cNvPr id="24" name="Oval 23">
            <a:extLst>
              <a:ext uri="{FF2B5EF4-FFF2-40B4-BE49-F238E27FC236}">
                <a16:creationId xmlns:a16="http://schemas.microsoft.com/office/drawing/2014/main" id="{2D6BCCE7-76EB-4C23-936D-3A5BA509286F}"/>
              </a:ext>
            </a:extLst>
          </p:cNvPr>
          <p:cNvSpPr/>
          <p:nvPr/>
        </p:nvSpPr>
        <p:spPr>
          <a:xfrm>
            <a:off x="6371711" y="1746865"/>
            <a:ext cx="187776" cy="179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079EF5F-EC44-4D61-87A8-66EC3A2D105F}"/>
              </a:ext>
            </a:extLst>
          </p:cNvPr>
          <p:cNvSpPr/>
          <p:nvPr/>
        </p:nvSpPr>
        <p:spPr>
          <a:xfrm>
            <a:off x="8018463" y="3150179"/>
            <a:ext cx="187776" cy="179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3762403-89F9-419E-966A-2EB10545BF5B}"/>
              </a:ext>
            </a:extLst>
          </p:cNvPr>
          <p:cNvSpPr txBox="1"/>
          <p:nvPr/>
        </p:nvSpPr>
        <p:spPr>
          <a:xfrm>
            <a:off x="5736682" y="1418612"/>
            <a:ext cx="1457833" cy="369332"/>
          </a:xfrm>
          <a:prstGeom prst="rect">
            <a:avLst/>
          </a:prstGeom>
          <a:noFill/>
        </p:spPr>
        <p:txBody>
          <a:bodyPr wrap="square" rtlCol="0">
            <a:spAutoFit/>
          </a:bodyPr>
          <a:lstStyle/>
          <a:p>
            <a:r>
              <a:rPr lang="en-US" dirty="0"/>
              <a:t>Binned SAH</a:t>
            </a:r>
          </a:p>
        </p:txBody>
      </p:sp>
      <p:sp>
        <p:nvSpPr>
          <p:cNvPr id="27" name="TextBox 26">
            <a:extLst>
              <a:ext uri="{FF2B5EF4-FFF2-40B4-BE49-F238E27FC236}">
                <a16:creationId xmlns:a16="http://schemas.microsoft.com/office/drawing/2014/main" id="{67FD53EE-172C-4459-B51E-53294FC426E2}"/>
              </a:ext>
            </a:extLst>
          </p:cNvPr>
          <p:cNvSpPr txBox="1"/>
          <p:nvPr/>
        </p:nvSpPr>
        <p:spPr>
          <a:xfrm>
            <a:off x="7686167" y="2855902"/>
            <a:ext cx="1457833" cy="369332"/>
          </a:xfrm>
          <a:prstGeom prst="rect">
            <a:avLst/>
          </a:prstGeom>
          <a:noFill/>
        </p:spPr>
        <p:txBody>
          <a:bodyPr wrap="square" rtlCol="0">
            <a:spAutoFit/>
          </a:bodyPr>
          <a:lstStyle/>
          <a:p>
            <a:r>
              <a:rPr lang="en-US" dirty="0"/>
              <a:t>LBVH</a:t>
            </a:r>
          </a:p>
        </p:txBody>
      </p:sp>
      <p:sp>
        <p:nvSpPr>
          <p:cNvPr id="28" name="Oval 27">
            <a:extLst>
              <a:ext uri="{FF2B5EF4-FFF2-40B4-BE49-F238E27FC236}">
                <a16:creationId xmlns:a16="http://schemas.microsoft.com/office/drawing/2014/main" id="{CE363568-5974-46BA-BE7A-6E551BC3D40A}"/>
              </a:ext>
            </a:extLst>
          </p:cNvPr>
          <p:cNvSpPr/>
          <p:nvPr/>
        </p:nvSpPr>
        <p:spPr>
          <a:xfrm>
            <a:off x="7288230" y="1611724"/>
            <a:ext cx="1010878" cy="949495"/>
          </a:xfrm>
          <a:prstGeom prst="ellipse">
            <a:avLst/>
          </a:prstGeom>
          <a:noFill/>
          <a:ln w="28575"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9" name="TextBox 28">
            <a:extLst>
              <a:ext uri="{FF2B5EF4-FFF2-40B4-BE49-F238E27FC236}">
                <a16:creationId xmlns:a16="http://schemas.microsoft.com/office/drawing/2014/main" id="{F9D4466C-2505-41F3-B469-DD5086F361D3}"/>
              </a:ext>
            </a:extLst>
          </p:cNvPr>
          <p:cNvSpPr txBox="1"/>
          <p:nvPr/>
        </p:nvSpPr>
        <p:spPr>
          <a:xfrm>
            <a:off x="7353532" y="1031555"/>
            <a:ext cx="1457833" cy="646331"/>
          </a:xfrm>
          <a:prstGeom prst="rect">
            <a:avLst/>
          </a:prstGeom>
          <a:noFill/>
        </p:spPr>
        <p:txBody>
          <a:bodyPr wrap="square" rtlCol="0">
            <a:spAutoFit/>
          </a:bodyPr>
          <a:lstStyle/>
          <a:p>
            <a:r>
              <a:rPr lang="en-US" dirty="0"/>
              <a:t>Recent SW</a:t>
            </a:r>
          </a:p>
          <a:p>
            <a:r>
              <a:rPr lang="en-US" dirty="0"/>
              <a:t> methods</a:t>
            </a:r>
          </a:p>
        </p:txBody>
      </p:sp>
    </p:spTree>
    <p:extLst>
      <p:ext uri="{BB962C8B-B14F-4D97-AF65-F5344CB8AC3E}">
        <p14:creationId xmlns:p14="http://schemas.microsoft.com/office/powerpoint/2010/main" val="224429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B9DA-35BE-4E3B-AFF0-E50F434986C2}"/>
              </a:ext>
            </a:extLst>
          </p:cNvPr>
          <p:cNvSpPr>
            <a:spLocks noGrp="1"/>
          </p:cNvSpPr>
          <p:nvPr>
            <p:ph type="title"/>
          </p:nvPr>
        </p:nvSpPr>
        <p:spPr/>
        <p:txBody>
          <a:bodyPr/>
          <a:lstStyle/>
          <a:p>
            <a:r>
              <a:rPr lang="en-US" dirty="0"/>
              <a:t>PLOC algorithm </a:t>
            </a:r>
            <a:r>
              <a:rPr lang="en-US" sz="1800" dirty="0"/>
              <a:t>(Meister and Bittner 2018)</a:t>
            </a:r>
            <a:endParaRPr lang="en-US" dirty="0"/>
          </a:p>
        </p:txBody>
      </p:sp>
      <p:sp>
        <p:nvSpPr>
          <p:cNvPr id="3" name="Content Placeholder 2">
            <a:extLst>
              <a:ext uri="{FF2B5EF4-FFF2-40B4-BE49-F238E27FC236}">
                <a16:creationId xmlns:a16="http://schemas.microsoft.com/office/drawing/2014/main" id="{DD0D5942-7974-446E-8046-3BEAAA819C04}"/>
              </a:ext>
            </a:extLst>
          </p:cNvPr>
          <p:cNvSpPr>
            <a:spLocks noGrp="1"/>
          </p:cNvSpPr>
          <p:nvPr>
            <p:ph sz="half" idx="1"/>
          </p:nvPr>
        </p:nvSpPr>
        <p:spPr/>
        <p:txBody>
          <a:bodyPr/>
          <a:lstStyle/>
          <a:p>
            <a:r>
              <a:rPr lang="en-US" b="1" dirty="0"/>
              <a:t>Assign Morton codes to triangles</a:t>
            </a:r>
          </a:p>
          <a:p>
            <a:r>
              <a:rPr lang="en-US" dirty="0"/>
              <a:t>Sort</a:t>
            </a:r>
          </a:p>
          <a:p>
            <a:r>
              <a:rPr lang="en-US" dirty="0"/>
              <a:t>Repeatedly:</a:t>
            </a:r>
          </a:p>
          <a:p>
            <a:pPr lvl="1"/>
            <a:r>
              <a:rPr lang="en-US" dirty="0"/>
              <a:t>Find nearest neighbors</a:t>
            </a:r>
          </a:p>
          <a:p>
            <a:pPr lvl="1"/>
            <a:r>
              <a:rPr lang="en-US" dirty="0"/>
              <a:t>Merge NN pairs into inner nodes</a:t>
            </a:r>
          </a:p>
        </p:txBody>
      </p:sp>
      <p:sp>
        <p:nvSpPr>
          <p:cNvPr id="5" name="Date Placeholder 4">
            <a:extLst>
              <a:ext uri="{FF2B5EF4-FFF2-40B4-BE49-F238E27FC236}">
                <a16:creationId xmlns:a16="http://schemas.microsoft.com/office/drawing/2014/main" id="{5DD6A32E-7E8E-462D-ADC6-54DEAC200FBD}"/>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BA152B36-4879-4550-9906-610547C55FC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682A8757-2BC5-4FC7-9399-1C0EC2E4D2FA}"/>
              </a:ext>
            </a:extLst>
          </p:cNvPr>
          <p:cNvSpPr>
            <a:spLocks noGrp="1"/>
          </p:cNvSpPr>
          <p:nvPr>
            <p:ph type="sldNum" sz="quarter" idx="12"/>
          </p:nvPr>
        </p:nvSpPr>
        <p:spPr/>
        <p:txBody>
          <a:bodyPr/>
          <a:lstStyle/>
          <a:p>
            <a:pPr>
              <a:defRPr/>
            </a:pPr>
            <a:fld id="{4689B207-1928-423C-A524-7DE18CF5288D}" type="slidenum">
              <a:rPr lang="fi-FI" altLang="fi-FI" smtClean="0"/>
              <a:pPr>
                <a:defRPr/>
              </a:pPr>
              <a:t>7</a:t>
            </a:fld>
            <a:endParaRPr lang="fi-FI" altLang="fi-FI"/>
          </a:p>
        </p:txBody>
      </p:sp>
      <p:sp>
        <p:nvSpPr>
          <p:cNvPr id="8" name="Rectangle 7">
            <a:extLst>
              <a:ext uri="{FF2B5EF4-FFF2-40B4-BE49-F238E27FC236}">
                <a16:creationId xmlns:a16="http://schemas.microsoft.com/office/drawing/2014/main" id="{D4B7A004-D669-4B63-8182-A74EE66AA0AD}"/>
              </a:ext>
            </a:extLst>
          </p:cNvPr>
          <p:cNvSpPr/>
          <p:nvPr/>
        </p:nvSpPr>
        <p:spPr>
          <a:xfrm>
            <a:off x="5013070" y="1129842"/>
            <a:ext cx="3535090" cy="353509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9" name="Isosceles Triangle 8">
            <a:extLst>
              <a:ext uri="{FF2B5EF4-FFF2-40B4-BE49-F238E27FC236}">
                <a16:creationId xmlns:a16="http://schemas.microsoft.com/office/drawing/2014/main" id="{D88E57D1-67E7-4090-8F31-DC53E00A31DD}"/>
              </a:ext>
            </a:extLst>
          </p:cNvPr>
          <p:cNvSpPr/>
          <p:nvPr/>
        </p:nvSpPr>
        <p:spPr>
          <a:xfrm rot="2409526">
            <a:off x="5479326" y="1530207"/>
            <a:ext cx="648493" cy="954032"/>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0" name="Isosceles Triangle 9">
            <a:extLst>
              <a:ext uri="{FF2B5EF4-FFF2-40B4-BE49-F238E27FC236}">
                <a16:creationId xmlns:a16="http://schemas.microsoft.com/office/drawing/2014/main" id="{FE4A516E-777D-47C6-9735-AEBBB97CA822}"/>
              </a:ext>
            </a:extLst>
          </p:cNvPr>
          <p:cNvSpPr/>
          <p:nvPr/>
        </p:nvSpPr>
        <p:spPr>
          <a:xfrm rot="18527589">
            <a:off x="5709747" y="2934668"/>
            <a:ext cx="324246" cy="477016"/>
          </a:xfrm>
          <a:prstGeom prst="triangle">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 name="Isosceles Triangle 10">
            <a:extLst>
              <a:ext uri="{FF2B5EF4-FFF2-40B4-BE49-F238E27FC236}">
                <a16:creationId xmlns:a16="http://schemas.microsoft.com/office/drawing/2014/main" id="{7032D5C6-7D35-4801-97C8-B28B4494BCD5}"/>
              </a:ext>
            </a:extLst>
          </p:cNvPr>
          <p:cNvSpPr/>
          <p:nvPr/>
        </p:nvSpPr>
        <p:spPr>
          <a:xfrm rot="6330213">
            <a:off x="6430501" y="3681040"/>
            <a:ext cx="603401" cy="803291"/>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2" name="Isosceles Triangle 11">
            <a:extLst>
              <a:ext uri="{FF2B5EF4-FFF2-40B4-BE49-F238E27FC236}">
                <a16:creationId xmlns:a16="http://schemas.microsoft.com/office/drawing/2014/main" id="{81B0769F-3E3B-4D1A-8C8F-649E638E4B39}"/>
              </a:ext>
            </a:extLst>
          </p:cNvPr>
          <p:cNvSpPr/>
          <p:nvPr/>
        </p:nvSpPr>
        <p:spPr>
          <a:xfrm rot="21203254">
            <a:off x="6290913" y="2537045"/>
            <a:ext cx="324246" cy="477016"/>
          </a:xfrm>
          <a:prstGeom prst="triangle">
            <a:avLst>
              <a:gd name="adj" fmla="val 40698"/>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3" name="Isosceles Triangle 12">
            <a:extLst>
              <a:ext uri="{FF2B5EF4-FFF2-40B4-BE49-F238E27FC236}">
                <a16:creationId xmlns:a16="http://schemas.microsoft.com/office/drawing/2014/main" id="{13A97AE1-9327-4BA4-987C-4F91F4CD38AD}"/>
              </a:ext>
            </a:extLst>
          </p:cNvPr>
          <p:cNvSpPr/>
          <p:nvPr/>
        </p:nvSpPr>
        <p:spPr>
          <a:xfrm rot="16200000">
            <a:off x="7131183" y="1917069"/>
            <a:ext cx="815161" cy="390626"/>
          </a:xfrm>
          <a:prstGeom prst="triangle">
            <a:avLst>
              <a:gd name="adj" fmla="val 6935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4" name="Isosceles Triangle 13">
            <a:extLst>
              <a:ext uri="{FF2B5EF4-FFF2-40B4-BE49-F238E27FC236}">
                <a16:creationId xmlns:a16="http://schemas.microsoft.com/office/drawing/2014/main" id="{A2ACFD34-0FC4-4654-A817-85D4D549414A}"/>
              </a:ext>
            </a:extLst>
          </p:cNvPr>
          <p:cNvSpPr/>
          <p:nvPr/>
        </p:nvSpPr>
        <p:spPr>
          <a:xfrm rot="6330213">
            <a:off x="7818143" y="2573027"/>
            <a:ext cx="603401" cy="648721"/>
          </a:xfrm>
          <a:prstGeom prst="triangle">
            <a:avLst>
              <a:gd name="adj" fmla="val 63462"/>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5" name="Isosceles Triangle 14">
            <a:extLst>
              <a:ext uri="{FF2B5EF4-FFF2-40B4-BE49-F238E27FC236}">
                <a16:creationId xmlns:a16="http://schemas.microsoft.com/office/drawing/2014/main" id="{FE223625-20F4-48D9-A59F-312081C26181}"/>
              </a:ext>
            </a:extLst>
          </p:cNvPr>
          <p:cNvSpPr/>
          <p:nvPr/>
        </p:nvSpPr>
        <p:spPr>
          <a:xfrm rot="1449916">
            <a:off x="5782360" y="3642135"/>
            <a:ext cx="324246" cy="477016"/>
          </a:xfrm>
          <a:prstGeom prst="triangle">
            <a:avLst>
              <a:gd name="adj" fmla="val 54597"/>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Tree>
    <p:extLst>
      <p:ext uri="{BB962C8B-B14F-4D97-AF65-F5344CB8AC3E}">
        <p14:creationId xmlns:p14="http://schemas.microsoft.com/office/powerpoint/2010/main" val="164139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B9DA-35BE-4E3B-AFF0-E50F434986C2}"/>
              </a:ext>
            </a:extLst>
          </p:cNvPr>
          <p:cNvSpPr>
            <a:spLocks noGrp="1"/>
          </p:cNvSpPr>
          <p:nvPr>
            <p:ph type="title"/>
          </p:nvPr>
        </p:nvSpPr>
        <p:spPr/>
        <p:txBody>
          <a:bodyPr/>
          <a:lstStyle/>
          <a:p>
            <a:r>
              <a:rPr lang="en-US" dirty="0"/>
              <a:t>PLOC algorithm </a:t>
            </a:r>
            <a:r>
              <a:rPr lang="en-US" sz="1800" dirty="0"/>
              <a:t>(Meister and Bittner 2018)</a:t>
            </a:r>
            <a:endParaRPr lang="en-US" dirty="0"/>
          </a:p>
        </p:txBody>
      </p:sp>
      <p:sp>
        <p:nvSpPr>
          <p:cNvPr id="3" name="Content Placeholder 2">
            <a:extLst>
              <a:ext uri="{FF2B5EF4-FFF2-40B4-BE49-F238E27FC236}">
                <a16:creationId xmlns:a16="http://schemas.microsoft.com/office/drawing/2014/main" id="{DD0D5942-7974-446E-8046-3BEAAA819C04}"/>
              </a:ext>
            </a:extLst>
          </p:cNvPr>
          <p:cNvSpPr>
            <a:spLocks noGrp="1"/>
          </p:cNvSpPr>
          <p:nvPr>
            <p:ph sz="half" idx="1"/>
          </p:nvPr>
        </p:nvSpPr>
        <p:spPr/>
        <p:txBody>
          <a:bodyPr/>
          <a:lstStyle/>
          <a:p>
            <a:r>
              <a:rPr lang="en-US" b="1" dirty="0"/>
              <a:t>Assign Morton codes to triangles</a:t>
            </a:r>
          </a:p>
          <a:p>
            <a:r>
              <a:rPr lang="en-US" dirty="0"/>
              <a:t>Sort</a:t>
            </a:r>
          </a:p>
          <a:p>
            <a:r>
              <a:rPr lang="en-US" dirty="0"/>
              <a:t>Repeatedly:</a:t>
            </a:r>
          </a:p>
          <a:p>
            <a:pPr lvl="1"/>
            <a:r>
              <a:rPr lang="en-US" dirty="0"/>
              <a:t>Find nearest neighbors</a:t>
            </a:r>
          </a:p>
          <a:p>
            <a:pPr lvl="1"/>
            <a:r>
              <a:rPr lang="en-US" dirty="0"/>
              <a:t>Merge NN pairs into inner nodes</a:t>
            </a:r>
          </a:p>
          <a:p>
            <a:endParaRPr lang="en-US" dirty="0"/>
          </a:p>
        </p:txBody>
      </p:sp>
      <p:sp>
        <p:nvSpPr>
          <p:cNvPr id="5" name="Date Placeholder 4">
            <a:extLst>
              <a:ext uri="{FF2B5EF4-FFF2-40B4-BE49-F238E27FC236}">
                <a16:creationId xmlns:a16="http://schemas.microsoft.com/office/drawing/2014/main" id="{5DD6A32E-7E8E-462D-ADC6-54DEAC200FBD}"/>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BA152B36-4879-4550-9906-610547C55FC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682A8757-2BC5-4FC7-9399-1C0EC2E4D2FA}"/>
              </a:ext>
            </a:extLst>
          </p:cNvPr>
          <p:cNvSpPr>
            <a:spLocks noGrp="1"/>
          </p:cNvSpPr>
          <p:nvPr>
            <p:ph type="sldNum" sz="quarter" idx="12"/>
          </p:nvPr>
        </p:nvSpPr>
        <p:spPr/>
        <p:txBody>
          <a:bodyPr/>
          <a:lstStyle/>
          <a:p>
            <a:pPr>
              <a:defRPr/>
            </a:pPr>
            <a:fld id="{4689B207-1928-423C-A524-7DE18CF5288D}" type="slidenum">
              <a:rPr lang="fi-FI" altLang="fi-FI" smtClean="0"/>
              <a:pPr>
                <a:defRPr/>
              </a:pPr>
              <a:t>8</a:t>
            </a:fld>
            <a:endParaRPr lang="fi-FI" altLang="fi-FI"/>
          </a:p>
        </p:txBody>
      </p:sp>
      <p:sp>
        <p:nvSpPr>
          <p:cNvPr id="47" name="Isosceles Triangle 46">
            <a:extLst>
              <a:ext uri="{FF2B5EF4-FFF2-40B4-BE49-F238E27FC236}">
                <a16:creationId xmlns:a16="http://schemas.microsoft.com/office/drawing/2014/main" id="{191AE340-128A-4F37-A469-69DD602914D2}"/>
              </a:ext>
            </a:extLst>
          </p:cNvPr>
          <p:cNvSpPr/>
          <p:nvPr/>
        </p:nvSpPr>
        <p:spPr>
          <a:xfrm rot="2409526">
            <a:off x="5485774" y="1547541"/>
            <a:ext cx="648493" cy="954032"/>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0" name="Isosceles Triangle 49">
            <a:extLst>
              <a:ext uri="{FF2B5EF4-FFF2-40B4-BE49-F238E27FC236}">
                <a16:creationId xmlns:a16="http://schemas.microsoft.com/office/drawing/2014/main" id="{046A9E57-C89B-4AED-AA0F-963E06A145EC}"/>
              </a:ext>
            </a:extLst>
          </p:cNvPr>
          <p:cNvSpPr/>
          <p:nvPr/>
        </p:nvSpPr>
        <p:spPr>
          <a:xfrm rot="21203254">
            <a:off x="6297361" y="2554379"/>
            <a:ext cx="324246" cy="477016"/>
          </a:xfrm>
          <a:prstGeom prst="triangle">
            <a:avLst>
              <a:gd name="adj" fmla="val 406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1" name="Isosceles Triangle 50">
            <a:extLst>
              <a:ext uri="{FF2B5EF4-FFF2-40B4-BE49-F238E27FC236}">
                <a16:creationId xmlns:a16="http://schemas.microsoft.com/office/drawing/2014/main" id="{A0E84749-2BB7-447B-A5DD-EC19BFFB050B}"/>
              </a:ext>
            </a:extLst>
          </p:cNvPr>
          <p:cNvSpPr/>
          <p:nvPr/>
        </p:nvSpPr>
        <p:spPr>
          <a:xfrm rot="16200000">
            <a:off x="7137631" y="1934403"/>
            <a:ext cx="815161" cy="390626"/>
          </a:xfrm>
          <a:prstGeom prst="triangle">
            <a:avLst>
              <a:gd name="adj" fmla="val 6935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2" name="Isosceles Triangle 51">
            <a:extLst>
              <a:ext uri="{FF2B5EF4-FFF2-40B4-BE49-F238E27FC236}">
                <a16:creationId xmlns:a16="http://schemas.microsoft.com/office/drawing/2014/main" id="{07757816-D34F-46E3-835C-FDD61E0B85D9}"/>
              </a:ext>
            </a:extLst>
          </p:cNvPr>
          <p:cNvSpPr/>
          <p:nvPr/>
        </p:nvSpPr>
        <p:spPr>
          <a:xfrm rot="6330213">
            <a:off x="7824591" y="2590361"/>
            <a:ext cx="603401" cy="648721"/>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4" name="Rectangle 53">
            <a:extLst>
              <a:ext uri="{FF2B5EF4-FFF2-40B4-BE49-F238E27FC236}">
                <a16:creationId xmlns:a16="http://schemas.microsoft.com/office/drawing/2014/main" id="{BBC3BA50-AC4C-474D-A175-3858756A6176}"/>
              </a:ext>
            </a:extLst>
          </p:cNvPr>
          <p:cNvSpPr/>
          <p:nvPr/>
        </p:nvSpPr>
        <p:spPr>
          <a:xfrm>
            <a:off x="5242891" y="1701295"/>
            <a:ext cx="941905" cy="917775"/>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5" name="Rectangle 54">
            <a:extLst>
              <a:ext uri="{FF2B5EF4-FFF2-40B4-BE49-F238E27FC236}">
                <a16:creationId xmlns:a16="http://schemas.microsoft.com/office/drawing/2014/main" id="{6A7B5385-5F38-4802-BB76-7C4A78C9B0D9}"/>
              </a:ext>
            </a:extLst>
          </p:cNvPr>
          <p:cNvSpPr/>
          <p:nvPr/>
        </p:nvSpPr>
        <p:spPr>
          <a:xfrm>
            <a:off x="6314377" y="2537296"/>
            <a:ext cx="333618" cy="530242"/>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6" name="Rectangle 55">
            <a:extLst>
              <a:ext uri="{FF2B5EF4-FFF2-40B4-BE49-F238E27FC236}">
                <a16:creationId xmlns:a16="http://schemas.microsoft.com/office/drawing/2014/main" id="{FC03D72F-3A0C-4FFE-8E9D-0D9DBB11C817}"/>
              </a:ext>
            </a:extLst>
          </p:cNvPr>
          <p:cNvSpPr/>
          <p:nvPr/>
        </p:nvSpPr>
        <p:spPr>
          <a:xfrm>
            <a:off x="7363505" y="1738941"/>
            <a:ext cx="377020" cy="815162"/>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7" name="Rectangle 56">
            <a:extLst>
              <a:ext uri="{FF2B5EF4-FFF2-40B4-BE49-F238E27FC236}">
                <a16:creationId xmlns:a16="http://schemas.microsoft.com/office/drawing/2014/main" id="{597CDAAA-1CA5-4B0E-B6EA-BE0CF6D9105E}"/>
              </a:ext>
            </a:extLst>
          </p:cNvPr>
          <p:cNvSpPr/>
          <p:nvPr/>
        </p:nvSpPr>
        <p:spPr>
          <a:xfrm>
            <a:off x="7740524" y="2537296"/>
            <a:ext cx="701903" cy="576787"/>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61" name="Rectangle 60">
            <a:extLst>
              <a:ext uri="{FF2B5EF4-FFF2-40B4-BE49-F238E27FC236}">
                <a16:creationId xmlns:a16="http://schemas.microsoft.com/office/drawing/2014/main" id="{579A184E-FFF2-4E0A-8294-9AC8A2FC7D0A}"/>
              </a:ext>
            </a:extLst>
          </p:cNvPr>
          <p:cNvSpPr/>
          <p:nvPr/>
        </p:nvSpPr>
        <p:spPr>
          <a:xfrm>
            <a:off x="5019518" y="1158472"/>
            <a:ext cx="3535090" cy="3523793"/>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78" name="Cross 77">
            <a:extLst>
              <a:ext uri="{FF2B5EF4-FFF2-40B4-BE49-F238E27FC236}">
                <a16:creationId xmlns:a16="http://schemas.microsoft.com/office/drawing/2014/main" id="{B25874A4-6058-42F7-8248-4BF43C65502D}"/>
              </a:ext>
            </a:extLst>
          </p:cNvPr>
          <p:cNvSpPr/>
          <p:nvPr/>
        </p:nvSpPr>
        <p:spPr>
          <a:xfrm rot="2654364">
            <a:off x="8021059" y="276547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9" name="Cross 78">
            <a:extLst>
              <a:ext uri="{FF2B5EF4-FFF2-40B4-BE49-F238E27FC236}">
                <a16:creationId xmlns:a16="http://schemas.microsoft.com/office/drawing/2014/main" id="{70BAF1D6-CBBD-4775-B1A9-9DCCEE06159D}"/>
              </a:ext>
            </a:extLst>
          </p:cNvPr>
          <p:cNvSpPr/>
          <p:nvPr/>
        </p:nvSpPr>
        <p:spPr>
          <a:xfrm rot="2654364">
            <a:off x="6413731" y="273084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Cross 110">
            <a:extLst>
              <a:ext uri="{FF2B5EF4-FFF2-40B4-BE49-F238E27FC236}">
                <a16:creationId xmlns:a16="http://schemas.microsoft.com/office/drawing/2014/main" id="{C2C71CDB-2DFA-4A73-9FBB-725339AEECB2}"/>
              </a:ext>
            </a:extLst>
          </p:cNvPr>
          <p:cNvSpPr/>
          <p:nvPr/>
        </p:nvSpPr>
        <p:spPr>
          <a:xfrm rot="2654364">
            <a:off x="5660239" y="2095392"/>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Cross 111">
            <a:extLst>
              <a:ext uri="{FF2B5EF4-FFF2-40B4-BE49-F238E27FC236}">
                <a16:creationId xmlns:a16="http://schemas.microsoft.com/office/drawing/2014/main" id="{2117B92F-4B7A-48AF-B926-4B2FBEF45A86}"/>
              </a:ext>
            </a:extLst>
          </p:cNvPr>
          <p:cNvSpPr/>
          <p:nvPr/>
        </p:nvSpPr>
        <p:spPr>
          <a:xfrm rot="2654364">
            <a:off x="7489970" y="2068440"/>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F1AD930-3A2E-46E3-87D2-F5BE93CF5BB1}"/>
              </a:ext>
            </a:extLst>
          </p:cNvPr>
          <p:cNvSpPr/>
          <p:nvPr/>
        </p:nvSpPr>
        <p:spPr>
          <a:xfrm>
            <a:off x="5705378" y="3701937"/>
            <a:ext cx="374336" cy="492254"/>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60" name="Rectangle 59">
            <a:extLst>
              <a:ext uri="{FF2B5EF4-FFF2-40B4-BE49-F238E27FC236}">
                <a16:creationId xmlns:a16="http://schemas.microsoft.com/office/drawing/2014/main" id="{0FF312AC-3D68-4368-884A-60669A87D3BA}"/>
              </a:ext>
            </a:extLst>
          </p:cNvPr>
          <p:cNvSpPr/>
          <p:nvPr/>
        </p:nvSpPr>
        <p:spPr>
          <a:xfrm>
            <a:off x="5590851" y="3162009"/>
            <a:ext cx="567942" cy="310408"/>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8" name="Rectangle 57">
            <a:extLst>
              <a:ext uri="{FF2B5EF4-FFF2-40B4-BE49-F238E27FC236}">
                <a16:creationId xmlns:a16="http://schemas.microsoft.com/office/drawing/2014/main" id="{9CB3FFED-E133-4597-B9FB-14F0EA60DBDA}"/>
              </a:ext>
            </a:extLst>
          </p:cNvPr>
          <p:cNvSpPr/>
          <p:nvPr/>
        </p:nvSpPr>
        <p:spPr>
          <a:xfrm>
            <a:off x="6260872" y="3701938"/>
            <a:ext cx="844923" cy="607824"/>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49" name="Isosceles Triangle 48">
            <a:extLst>
              <a:ext uri="{FF2B5EF4-FFF2-40B4-BE49-F238E27FC236}">
                <a16:creationId xmlns:a16="http://schemas.microsoft.com/office/drawing/2014/main" id="{7FE7A644-98B3-40C5-8CA2-D76F736A2702}"/>
              </a:ext>
            </a:extLst>
          </p:cNvPr>
          <p:cNvSpPr/>
          <p:nvPr/>
        </p:nvSpPr>
        <p:spPr>
          <a:xfrm rot="6330213">
            <a:off x="6436949" y="3698374"/>
            <a:ext cx="603401" cy="803291"/>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48" name="Isosceles Triangle 47">
            <a:extLst>
              <a:ext uri="{FF2B5EF4-FFF2-40B4-BE49-F238E27FC236}">
                <a16:creationId xmlns:a16="http://schemas.microsoft.com/office/drawing/2014/main" id="{C70C1124-5C89-4F2A-98EF-04068ACF34D5}"/>
              </a:ext>
            </a:extLst>
          </p:cNvPr>
          <p:cNvSpPr/>
          <p:nvPr/>
        </p:nvSpPr>
        <p:spPr>
          <a:xfrm rot="18527589">
            <a:off x="5716195" y="2952002"/>
            <a:ext cx="324246" cy="477016"/>
          </a:xfrm>
          <a:prstGeom prst="triangle">
            <a:avLst>
              <a:gd name="adj" fmla="val 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5" name="Cross 114">
            <a:extLst>
              <a:ext uri="{FF2B5EF4-FFF2-40B4-BE49-F238E27FC236}">
                <a16:creationId xmlns:a16="http://schemas.microsoft.com/office/drawing/2014/main" id="{9AD64FE6-5982-4652-88C6-1EB49FDC9F55}"/>
              </a:ext>
            </a:extLst>
          </p:cNvPr>
          <p:cNvSpPr/>
          <p:nvPr/>
        </p:nvSpPr>
        <p:spPr>
          <a:xfrm rot="2654364">
            <a:off x="5812777" y="3255169"/>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F01A50BA-D13D-4B5D-A07B-09B7A344B943}"/>
              </a:ext>
            </a:extLst>
          </p:cNvPr>
          <p:cNvSpPr/>
          <p:nvPr/>
        </p:nvSpPr>
        <p:spPr>
          <a:xfrm rot="1449916">
            <a:off x="5788808" y="3659469"/>
            <a:ext cx="324246" cy="477016"/>
          </a:xfrm>
          <a:prstGeom prst="triangle">
            <a:avLst>
              <a:gd name="adj" fmla="val 5459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4" name="Cross 113">
            <a:extLst>
              <a:ext uri="{FF2B5EF4-FFF2-40B4-BE49-F238E27FC236}">
                <a16:creationId xmlns:a16="http://schemas.microsoft.com/office/drawing/2014/main" id="{92067C3B-E0B5-4BFB-95D1-CD1DE1EF652B}"/>
              </a:ext>
            </a:extLst>
          </p:cNvPr>
          <p:cNvSpPr/>
          <p:nvPr/>
        </p:nvSpPr>
        <p:spPr>
          <a:xfrm rot="2654364">
            <a:off x="5827952" y="3868816"/>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Cross 112">
            <a:extLst>
              <a:ext uri="{FF2B5EF4-FFF2-40B4-BE49-F238E27FC236}">
                <a16:creationId xmlns:a16="http://schemas.microsoft.com/office/drawing/2014/main" id="{A380BAC5-CE55-4BE2-B3EB-D15314DDEDE1}"/>
              </a:ext>
            </a:extLst>
          </p:cNvPr>
          <p:cNvSpPr/>
          <p:nvPr/>
        </p:nvSpPr>
        <p:spPr>
          <a:xfrm rot="2654364">
            <a:off x="6615792" y="395043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36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B9DA-35BE-4E3B-AFF0-E50F434986C2}"/>
              </a:ext>
            </a:extLst>
          </p:cNvPr>
          <p:cNvSpPr>
            <a:spLocks noGrp="1"/>
          </p:cNvSpPr>
          <p:nvPr>
            <p:ph type="title"/>
          </p:nvPr>
        </p:nvSpPr>
        <p:spPr/>
        <p:txBody>
          <a:bodyPr/>
          <a:lstStyle/>
          <a:p>
            <a:r>
              <a:rPr lang="en-US" dirty="0"/>
              <a:t>PLOC algorithm </a:t>
            </a:r>
            <a:r>
              <a:rPr lang="en-US" sz="1800" dirty="0"/>
              <a:t>(Meister and Bittner 2018)</a:t>
            </a:r>
            <a:endParaRPr lang="en-US" dirty="0"/>
          </a:p>
        </p:txBody>
      </p:sp>
      <p:sp>
        <p:nvSpPr>
          <p:cNvPr id="3" name="Content Placeholder 2">
            <a:extLst>
              <a:ext uri="{FF2B5EF4-FFF2-40B4-BE49-F238E27FC236}">
                <a16:creationId xmlns:a16="http://schemas.microsoft.com/office/drawing/2014/main" id="{DD0D5942-7974-446E-8046-3BEAAA819C04}"/>
              </a:ext>
            </a:extLst>
          </p:cNvPr>
          <p:cNvSpPr>
            <a:spLocks noGrp="1"/>
          </p:cNvSpPr>
          <p:nvPr>
            <p:ph sz="half" idx="1"/>
          </p:nvPr>
        </p:nvSpPr>
        <p:spPr/>
        <p:txBody>
          <a:bodyPr/>
          <a:lstStyle/>
          <a:p>
            <a:r>
              <a:rPr lang="en-US" b="1" dirty="0"/>
              <a:t>Assign Morton codes to triangles</a:t>
            </a:r>
          </a:p>
          <a:p>
            <a:r>
              <a:rPr lang="en-US" b="1" dirty="0"/>
              <a:t>Sort</a:t>
            </a:r>
          </a:p>
          <a:p>
            <a:r>
              <a:rPr lang="en-US" dirty="0"/>
              <a:t>Repeatedly:</a:t>
            </a:r>
          </a:p>
          <a:p>
            <a:pPr lvl="1"/>
            <a:r>
              <a:rPr lang="en-US" dirty="0"/>
              <a:t>Find nearest neighbors</a:t>
            </a:r>
          </a:p>
          <a:p>
            <a:pPr lvl="1"/>
            <a:r>
              <a:rPr lang="en-US" dirty="0"/>
              <a:t>Merge NN pairs into inner nodes</a:t>
            </a:r>
          </a:p>
          <a:p>
            <a:endParaRPr lang="en-US" dirty="0"/>
          </a:p>
        </p:txBody>
      </p:sp>
      <p:sp>
        <p:nvSpPr>
          <p:cNvPr id="5" name="Date Placeholder 4">
            <a:extLst>
              <a:ext uri="{FF2B5EF4-FFF2-40B4-BE49-F238E27FC236}">
                <a16:creationId xmlns:a16="http://schemas.microsoft.com/office/drawing/2014/main" id="{5DD6A32E-7E8E-462D-ADC6-54DEAC200FBD}"/>
              </a:ext>
            </a:extLst>
          </p:cNvPr>
          <p:cNvSpPr>
            <a:spLocks noGrp="1"/>
          </p:cNvSpPr>
          <p:nvPr>
            <p:ph type="dt" sz="half" idx="10"/>
          </p:nvPr>
        </p:nvSpPr>
        <p:spPr/>
        <p:txBody>
          <a:bodyPr/>
          <a:lstStyle/>
          <a:p>
            <a:pPr>
              <a:defRPr/>
            </a:pPr>
            <a:fld id="{C01A0D30-CCC7-47A8-AB3F-B5F14ABABBC9}" type="datetime1">
              <a:rPr lang="fi-FI" smtClean="0"/>
              <a:pPr>
                <a:defRPr/>
              </a:pPr>
              <a:t>12.8.2018</a:t>
            </a:fld>
            <a:endParaRPr lang="fi-FI" dirty="0"/>
          </a:p>
        </p:txBody>
      </p:sp>
      <p:sp>
        <p:nvSpPr>
          <p:cNvPr id="6" name="Footer Placeholder 5">
            <a:extLst>
              <a:ext uri="{FF2B5EF4-FFF2-40B4-BE49-F238E27FC236}">
                <a16:creationId xmlns:a16="http://schemas.microsoft.com/office/drawing/2014/main" id="{BA152B36-4879-4550-9906-610547C55FC4}"/>
              </a:ext>
            </a:extLst>
          </p:cNvPr>
          <p:cNvSpPr>
            <a:spLocks noGrp="1"/>
          </p:cNvSpPr>
          <p:nvPr>
            <p:ph type="ftr" sz="quarter" idx="11"/>
          </p:nvPr>
        </p:nvSpPr>
        <p:spPr/>
        <p:txBody>
          <a:bodyPr/>
          <a:lstStyle/>
          <a:p>
            <a:pPr>
              <a:defRPr/>
            </a:pPr>
            <a:endParaRPr lang="fi-FI"/>
          </a:p>
        </p:txBody>
      </p:sp>
      <p:sp>
        <p:nvSpPr>
          <p:cNvPr id="7" name="Slide Number Placeholder 6">
            <a:extLst>
              <a:ext uri="{FF2B5EF4-FFF2-40B4-BE49-F238E27FC236}">
                <a16:creationId xmlns:a16="http://schemas.microsoft.com/office/drawing/2014/main" id="{682A8757-2BC5-4FC7-9399-1C0EC2E4D2FA}"/>
              </a:ext>
            </a:extLst>
          </p:cNvPr>
          <p:cNvSpPr>
            <a:spLocks noGrp="1"/>
          </p:cNvSpPr>
          <p:nvPr>
            <p:ph type="sldNum" sz="quarter" idx="12"/>
          </p:nvPr>
        </p:nvSpPr>
        <p:spPr/>
        <p:txBody>
          <a:bodyPr/>
          <a:lstStyle/>
          <a:p>
            <a:pPr>
              <a:defRPr/>
            </a:pPr>
            <a:fld id="{4689B207-1928-423C-A524-7DE18CF5288D}" type="slidenum">
              <a:rPr lang="fi-FI" altLang="fi-FI" smtClean="0"/>
              <a:pPr>
                <a:defRPr/>
              </a:pPr>
              <a:t>9</a:t>
            </a:fld>
            <a:endParaRPr lang="fi-FI" altLang="fi-FI"/>
          </a:p>
        </p:txBody>
      </p:sp>
      <p:sp>
        <p:nvSpPr>
          <p:cNvPr id="47" name="Isosceles Triangle 46">
            <a:extLst>
              <a:ext uri="{FF2B5EF4-FFF2-40B4-BE49-F238E27FC236}">
                <a16:creationId xmlns:a16="http://schemas.microsoft.com/office/drawing/2014/main" id="{191AE340-128A-4F37-A469-69DD602914D2}"/>
              </a:ext>
            </a:extLst>
          </p:cNvPr>
          <p:cNvSpPr/>
          <p:nvPr/>
        </p:nvSpPr>
        <p:spPr>
          <a:xfrm rot="2409526">
            <a:off x="5485774" y="1547541"/>
            <a:ext cx="648493" cy="954032"/>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0" name="Isosceles Triangle 49">
            <a:extLst>
              <a:ext uri="{FF2B5EF4-FFF2-40B4-BE49-F238E27FC236}">
                <a16:creationId xmlns:a16="http://schemas.microsoft.com/office/drawing/2014/main" id="{046A9E57-C89B-4AED-AA0F-963E06A145EC}"/>
              </a:ext>
            </a:extLst>
          </p:cNvPr>
          <p:cNvSpPr/>
          <p:nvPr/>
        </p:nvSpPr>
        <p:spPr>
          <a:xfrm rot="21203254">
            <a:off x="6297361" y="2554379"/>
            <a:ext cx="324246" cy="477016"/>
          </a:xfrm>
          <a:prstGeom prst="triangle">
            <a:avLst>
              <a:gd name="adj" fmla="val 406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1" name="Isosceles Triangle 50">
            <a:extLst>
              <a:ext uri="{FF2B5EF4-FFF2-40B4-BE49-F238E27FC236}">
                <a16:creationId xmlns:a16="http://schemas.microsoft.com/office/drawing/2014/main" id="{A0E84749-2BB7-447B-A5DD-EC19BFFB050B}"/>
              </a:ext>
            </a:extLst>
          </p:cNvPr>
          <p:cNvSpPr/>
          <p:nvPr/>
        </p:nvSpPr>
        <p:spPr>
          <a:xfrm rot="16200000">
            <a:off x="7137631" y="1934403"/>
            <a:ext cx="815161" cy="390626"/>
          </a:xfrm>
          <a:prstGeom prst="triangle">
            <a:avLst>
              <a:gd name="adj" fmla="val 6935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2" name="Isosceles Triangle 51">
            <a:extLst>
              <a:ext uri="{FF2B5EF4-FFF2-40B4-BE49-F238E27FC236}">
                <a16:creationId xmlns:a16="http://schemas.microsoft.com/office/drawing/2014/main" id="{07757816-D34F-46E3-835C-FDD61E0B85D9}"/>
              </a:ext>
            </a:extLst>
          </p:cNvPr>
          <p:cNvSpPr/>
          <p:nvPr/>
        </p:nvSpPr>
        <p:spPr>
          <a:xfrm rot="6330213">
            <a:off x="7824591" y="2590361"/>
            <a:ext cx="603401" cy="648721"/>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54" name="Rectangle 53">
            <a:extLst>
              <a:ext uri="{FF2B5EF4-FFF2-40B4-BE49-F238E27FC236}">
                <a16:creationId xmlns:a16="http://schemas.microsoft.com/office/drawing/2014/main" id="{BBC3BA50-AC4C-474D-A175-3858756A6176}"/>
              </a:ext>
            </a:extLst>
          </p:cNvPr>
          <p:cNvSpPr/>
          <p:nvPr/>
        </p:nvSpPr>
        <p:spPr>
          <a:xfrm>
            <a:off x="5242891" y="1701295"/>
            <a:ext cx="941905" cy="917775"/>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5" name="Rectangle 54">
            <a:extLst>
              <a:ext uri="{FF2B5EF4-FFF2-40B4-BE49-F238E27FC236}">
                <a16:creationId xmlns:a16="http://schemas.microsoft.com/office/drawing/2014/main" id="{6A7B5385-5F38-4802-BB76-7C4A78C9B0D9}"/>
              </a:ext>
            </a:extLst>
          </p:cNvPr>
          <p:cNvSpPr/>
          <p:nvPr/>
        </p:nvSpPr>
        <p:spPr>
          <a:xfrm>
            <a:off x="6314377" y="2537296"/>
            <a:ext cx="333618" cy="530242"/>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6" name="Rectangle 55">
            <a:extLst>
              <a:ext uri="{FF2B5EF4-FFF2-40B4-BE49-F238E27FC236}">
                <a16:creationId xmlns:a16="http://schemas.microsoft.com/office/drawing/2014/main" id="{FC03D72F-3A0C-4FFE-8E9D-0D9DBB11C817}"/>
              </a:ext>
            </a:extLst>
          </p:cNvPr>
          <p:cNvSpPr/>
          <p:nvPr/>
        </p:nvSpPr>
        <p:spPr>
          <a:xfrm>
            <a:off x="7363505" y="1738941"/>
            <a:ext cx="377020" cy="815162"/>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7" name="Rectangle 56">
            <a:extLst>
              <a:ext uri="{FF2B5EF4-FFF2-40B4-BE49-F238E27FC236}">
                <a16:creationId xmlns:a16="http://schemas.microsoft.com/office/drawing/2014/main" id="{597CDAAA-1CA5-4B0E-B6EA-BE0CF6D9105E}"/>
              </a:ext>
            </a:extLst>
          </p:cNvPr>
          <p:cNvSpPr/>
          <p:nvPr/>
        </p:nvSpPr>
        <p:spPr>
          <a:xfrm>
            <a:off x="7740524" y="2537296"/>
            <a:ext cx="701903" cy="576787"/>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61" name="Rectangle 60">
            <a:extLst>
              <a:ext uri="{FF2B5EF4-FFF2-40B4-BE49-F238E27FC236}">
                <a16:creationId xmlns:a16="http://schemas.microsoft.com/office/drawing/2014/main" id="{579A184E-FFF2-4E0A-8294-9AC8A2FC7D0A}"/>
              </a:ext>
            </a:extLst>
          </p:cNvPr>
          <p:cNvSpPr/>
          <p:nvPr/>
        </p:nvSpPr>
        <p:spPr>
          <a:xfrm>
            <a:off x="5019518" y="1158472"/>
            <a:ext cx="3535090" cy="3523793"/>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2" name="Rectangle 61">
            <a:extLst>
              <a:ext uri="{FF2B5EF4-FFF2-40B4-BE49-F238E27FC236}">
                <a16:creationId xmlns:a16="http://schemas.microsoft.com/office/drawing/2014/main" id="{22EC2059-54D8-4E25-B153-3BC72C4100E0}"/>
              </a:ext>
            </a:extLst>
          </p:cNvPr>
          <p:cNvSpPr/>
          <p:nvPr/>
        </p:nvSpPr>
        <p:spPr>
          <a:xfrm>
            <a:off x="7670836" y="2035855"/>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3" name="Rectangle 62">
            <a:extLst>
              <a:ext uri="{FF2B5EF4-FFF2-40B4-BE49-F238E27FC236}">
                <a16:creationId xmlns:a16="http://schemas.microsoft.com/office/drawing/2014/main" id="{06C7B0D5-6253-4EDC-96DE-F6B235419D75}"/>
              </a:ext>
            </a:extLst>
          </p:cNvPr>
          <p:cNvSpPr/>
          <p:nvPr/>
        </p:nvSpPr>
        <p:spPr>
          <a:xfrm>
            <a:off x="7670836" y="3798494"/>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4" name="Rectangle 63">
            <a:extLst>
              <a:ext uri="{FF2B5EF4-FFF2-40B4-BE49-F238E27FC236}">
                <a16:creationId xmlns:a16="http://schemas.microsoft.com/office/drawing/2014/main" id="{DC89EE83-C407-445D-941B-1EA84335E2FA}"/>
              </a:ext>
            </a:extLst>
          </p:cNvPr>
          <p:cNvSpPr/>
          <p:nvPr/>
        </p:nvSpPr>
        <p:spPr>
          <a:xfrm>
            <a:off x="6787063" y="1158473"/>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5" name="Rectangle 64">
            <a:extLst>
              <a:ext uri="{FF2B5EF4-FFF2-40B4-BE49-F238E27FC236}">
                <a16:creationId xmlns:a16="http://schemas.microsoft.com/office/drawing/2014/main" id="{BCFA3A4C-5EEA-441B-BE58-ACC25C9AC979}"/>
              </a:ext>
            </a:extLst>
          </p:cNvPr>
          <p:cNvSpPr/>
          <p:nvPr/>
        </p:nvSpPr>
        <p:spPr>
          <a:xfrm>
            <a:off x="6787063" y="29147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6" name="Rectangle 65">
            <a:extLst>
              <a:ext uri="{FF2B5EF4-FFF2-40B4-BE49-F238E27FC236}">
                <a16:creationId xmlns:a16="http://schemas.microsoft.com/office/drawing/2014/main" id="{63DC2833-7AC4-4567-A3D2-1E08EDDD988A}"/>
              </a:ext>
            </a:extLst>
          </p:cNvPr>
          <p:cNvSpPr/>
          <p:nvPr/>
        </p:nvSpPr>
        <p:spPr>
          <a:xfrm>
            <a:off x="6787063" y="3798494"/>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7" name="Rectangle 66">
            <a:extLst>
              <a:ext uri="{FF2B5EF4-FFF2-40B4-BE49-F238E27FC236}">
                <a16:creationId xmlns:a16="http://schemas.microsoft.com/office/drawing/2014/main" id="{AFBEC6CA-AB41-45B2-9867-E9D3D4DE378F}"/>
              </a:ext>
            </a:extLst>
          </p:cNvPr>
          <p:cNvSpPr/>
          <p:nvPr/>
        </p:nvSpPr>
        <p:spPr>
          <a:xfrm>
            <a:off x="5903291" y="2035855"/>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8" name="Rectangle 67">
            <a:extLst>
              <a:ext uri="{FF2B5EF4-FFF2-40B4-BE49-F238E27FC236}">
                <a16:creationId xmlns:a16="http://schemas.microsoft.com/office/drawing/2014/main" id="{138EC10D-2564-4959-A815-D48A44A83427}"/>
              </a:ext>
            </a:extLst>
          </p:cNvPr>
          <p:cNvSpPr/>
          <p:nvPr/>
        </p:nvSpPr>
        <p:spPr>
          <a:xfrm>
            <a:off x="5903291" y="3798494"/>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69" name="Rectangle 68">
            <a:extLst>
              <a:ext uri="{FF2B5EF4-FFF2-40B4-BE49-F238E27FC236}">
                <a16:creationId xmlns:a16="http://schemas.microsoft.com/office/drawing/2014/main" id="{973685DA-8818-46D7-BF31-32FB66156DBC}"/>
              </a:ext>
            </a:extLst>
          </p:cNvPr>
          <p:cNvSpPr/>
          <p:nvPr/>
        </p:nvSpPr>
        <p:spPr>
          <a:xfrm>
            <a:off x="5019518" y="1158473"/>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dirty="0"/>
          </a:p>
        </p:txBody>
      </p:sp>
      <p:sp>
        <p:nvSpPr>
          <p:cNvPr id="70" name="Rectangle 69">
            <a:extLst>
              <a:ext uri="{FF2B5EF4-FFF2-40B4-BE49-F238E27FC236}">
                <a16:creationId xmlns:a16="http://schemas.microsoft.com/office/drawing/2014/main" id="{25410A9C-0C3D-49E6-81CB-379918367E9D}"/>
              </a:ext>
            </a:extLst>
          </p:cNvPr>
          <p:cNvSpPr/>
          <p:nvPr/>
        </p:nvSpPr>
        <p:spPr>
          <a:xfrm>
            <a:off x="5019518" y="2914721"/>
            <a:ext cx="883773" cy="883773"/>
          </a:xfrm>
          <a:prstGeom prst="rect">
            <a:avLst/>
          </a:prstGeom>
          <a:noFill/>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i-FI" sz="1200"/>
          </a:p>
        </p:txBody>
      </p:sp>
      <p:sp>
        <p:nvSpPr>
          <p:cNvPr id="78" name="Cross 77">
            <a:extLst>
              <a:ext uri="{FF2B5EF4-FFF2-40B4-BE49-F238E27FC236}">
                <a16:creationId xmlns:a16="http://schemas.microsoft.com/office/drawing/2014/main" id="{B25874A4-6058-42F7-8248-4BF43C65502D}"/>
              </a:ext>
            </a:extLst>
          </p:cNvPr>
          <p:cNvSpPr/>
          <p:nvPr/>
        </p:nvSpPr>
        <p:spPr>
          <a:xfrm rot="2654364">
            <a:off x="8021059" y="276547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9" name="Cross 78">
            <a:extLst>
              <a:ext uri="{FF2B5EF4-FFF2-40B4-BE49-F238E27FC236}">
                <a16:creationId xmlns:a16="http://schemas.microsoft.com/office/drawing/2014/main" id="{70BAF1D6-CBBD-4775-B1A9-9DCCEE06159D}"/>
              </a:ext>
            </a:extLst>
          </p:cNvPr>
          <p:cNvSpPr/>
          <p:nvPr/>
        </p:nvSpPr>
        <p:spPr>
          <a:xfrm rot="2654364">
            <a:off x="6413731" y="273084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31556A0A-8CA3-4393-BAD0-DBC45BED0C1D}"/>
              </a:ext>
            </a:extLst>
          </p:cNvPr>
          <p:cNvCxnSpPr/>
          <p:nvPr/>
        </p:nvCxnSpPr>
        <p:spPr>
          <a:xfrm>
            <a:off x="5454956" y="1583025"/>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E1588B02-1AB0-4D69-91C0-D9674171BF77}"/>
              </a:ext>
            </a:extLst>
          </p:cNvPr>
          <p:cNvCxnSpPr/>
          <p:nvPr/>
        </p:nvCxnSpPr>
        <p:spPr>
          <a:xfrm flipH="1">
            <a:off x="5454956" y="1583025"/>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6651CEF-663B-41D1-954C-A446C5709995}"/>
              </a:ext>
            </a:extLst>
          </p:cNvPr>
          <p:cNvCxnSpPr/>
          <p:nvPr/>
        </p:nvCxnSpPr>
        <p:spPr>
          <a:xfrm flipV="1">
            <a:off x="5454956" y="2460407"/>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F27B1115-0057-491F-B44D-ED83628EB088}"/>
              </a:ext>
            </a:extLst>
          </p:cNvPr>
          <p:cNvCxnSpPr/>
          <p:nvPr/>
        </p:nvCxnSpPr>
        <p:spPr>
          <a:xfrm>
            <a:off x="7202217" y="1583025"/>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E5208379-EEE6-427E-9C1E-CAA9578BD3E2}"/>
              </a:ext>
            </a:extLst>
          </p:cNvPr>
          <p:cNvCxnSpPr/>
          <p:nvPr/>
        </p:nvCxnSpPr>
        <p:spPr>
          <a:xfrm flipH="1">
            <a:off x="7202217" y="1583025"/>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4927DEEC-A4C6-4F4D-90CE-2A47F58BB8C4}"/>
              </a:ext>
            </a:extLst>
          </p:cNvPr>
          <p:cNvCxnSpPr/>
          <p:nvPr/>
        </p:nvCxnSpPr>
        <p:spPr>
          <a:xfrm flipV="1">
            <a:off x="7202217" y="2460407"/>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B72BB7CE-0B0D-457C-86AB-8F8429E917C9}"/>
              </a:ext>
            </a:extLst>
          </p:cNvPr>
          <p:cNvCxnSpPr/>
          <p:nvPr/>
        </p:nvCxnSpPr>
        <p:spPr>
          <a:xfrm>
            <a:off x="7199877" y="3346138"/>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8E713012-6DEE-4935-AD69-E7BBE0F20B2C}"/>
              </a:ext>
            </a:extLst>
          </p:cNvPr>
          <p:cNvCxnSpPr/>
          <p:nvPr/>
        </p:nvCxnSpPr>
        <p:spPr>
          <a:xfrm flipH="1">
            <a:off x="7199877" y="3346138"/>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C4A2A3AC-8887-4AFC-9726-B8BEC3F8ABAA}"/>
              </a:ext>
            </a:extLst>
          </p:cNvPr>
          <p:cNvCxnSpPr/>
          <p:nvPr/>
        </p:nvCxnSpPr>
        <p:spPr>
          <a:xfrm flipV="1">
            <a:off x="7199877" y="4223520"/>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3FBEA900-992B-4C64-96BE-D6324ACA30BA}"/>
              </a:ext>
            </a:extLst>
          </p:cNvPr>
          <p:cNvCxnSpPr/>
          <p:nvPr/>
        </p:nvCxnSpPr>
        <p:spPr>
          <a:xfrm flipV="1">
            <a:off x="6328587" y="1583025"/>
            <a:ext cx="893915" cy="87564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1" name="Cross 110">
            <a:extLst>
              <a:ext uri="{FF2B5EF4-FFF2-40B4-BE49-F238E27FC236}">
                <a16:creationId xmlns:a16="http://schemas.microsoft.com/office/drawing/2014/main" id="{C2C71CDB-2DFA-4A73-9FBB-725339AEECB2}"/>
              </a:ext>
            </a:extLst>
          </p:cNvPr>
          <p:cNvSpPr/>
          <p:nvPr/>
        </p:nvSpPr>
        <p:spPr>
          <a:xfrm rot="2654364">
            <a:off x="5660239" y="2095392"/>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Cross 111">
            <a:extLst>
              <a:ext uri="{FF2B5EF4-FFF2-40B4-BE49-F238E27FC236}">
                <a16:creationId xmlns:a16="http://schemas.microsoft.com/office/drawing/2014/main" id="{2117B92F-4B7A-48AF-B926-4B2FBEF45A86}"/>
              </a:ext>
            </a:extLst>
          </p:cNvPr>
          <p:cNvSpPr/>
          <p:nvPr/>
        </p:nvSpPr>
        <p:spPr>
          <a:xfrm rot="2654364">
            <a:off x="7489970" y="2068440"/>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F1AD930-3A2E-46E3-87D2-F5BE93CF5BB1}"/>
              </a:ext>
            </a:extLst>
          </p:cNvPr>
          <p:cNvSpPr/>
          <p:nvPr/>
        </p:nvSpPr>
        <p:spPr>
          <a:xfrm>
            <a:off x="5705378" y="3701937"/>
            <a:ext cx="374336" cy="492254"/>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60" name="Rectangle 59">
            <a:extLst>
              <a:ext uri="{FF2B5EF4-FFF2-40B4-BE49-F238E27FC236}">
                <a16:creationId xmlns:a16="http://schemas.microsoft.com/office/drawing/2014/main" id="{0FF312AC-3D68-4368-884A-60669A87D3BA}"/>
              </a:ext>
            </a:extLst>
          </p:cNvPr>
          <p:cNvSpPr/>
          <p:nvPr/>
        </p:nvSpPr>
        <p:spPr>
          <a:xfrm>
            <a:off x="5590851" y="3162009"/>
            <a:ext cx="567942" cy="310408"/>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58" name="Rectangle 57">
            <a:extLst>
              <a:ext uri="{FF2B5EF4-FFF2-40B4-BE49-F238E27FC236}">
                <a16:creationId xmlns:a16="http://schemas.microsoft.com/office/drawing/2014/main" id="{9CB3FFED-E133-4597-B9FB-14F0EA60DBDA}"/>
              </a:ext>
            </a:extLst>
          </p:cNvPr>
          <p:cNvSpPr/>
          <p:nvPr/>
        </p:nvSpPr>
        <p:spPr>
          <a:xfrm>
            <a:off x="6260872" y="3701938"/>
            <a:ext cx="844923" cy="607824"/>
          </a:xfrm>
          <a:prstGeom prst="rect">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49" name="Isosceles Triangle 48">
            <a:extLst>
              <a:ext uri="{FF2B5EF4-FFF2-40B4-BE49-F238E27FC236}">
                <a16:creationId xmlns:a16="http://schemas.microsoft.com/office/drawing/2014/main" id="{7FE7A644-98B3-40C5-8CA2-D76F736A2702}"/>
              </a:ext>
            </a:extLst>
          </p:cNvPr>
          <p:cNvSpPr/>
          <p:nvPr/>
        </p:nvSpPr>
        <p:spPr>
          <a:xfrm rot="6330213">
            <a:off x="6436949" y="3698374"/>
            <a:ext cx="603401" cy="803291"/>
          </a:xfrm>
          <a:prstGeom prst="triangle">
            <a:avLst>
              <a:gd name="adj" fmla="val 6346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48" name="Isosceles Triangle 47">
            <a:extLst>
              <a:ext uri="{FF2B5EF4-FFF2-40B4-BE49-F238E27FC236}">
                <a16:creationId xmlns:a16="http://schemas.microsoft.com/office/drawing/2014/main" id="{C70C1124-5C89-4F2A-98EF-04068ACF34D5}"/>
              </a:ext>
            </a:extLst>
          </p:cNvPr>
          <p:cNvSpPr/>
          <p:nvPr/>
        </p:nvSpPr>
        <p:spPr>
          <a:xfrm rot="18527589">
            <a:off x="5716195" y="2952002"/>
            <a:ext cx="324246" cy="477016"/>
          </a:xfrm>
          <a:prstGeom prst="triangle">
            <a:avLst>
              <a:gd name="adj" fmla="val 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5" name="Cross 114">
            <a:extLst>
              <a:ext uri="{FF2B5EF4-FFF2-40B4-BE49-F238E27FC236}">
                <a16:creationId xmlns:a16="http://schemas.microsoft.com/office/drawing/2014/main" id="{9AD64FE6-5982-4652-88C6-1EB49FDC9F55}"/>
              </a:ext>
            </a:extLst>
          </p:cNvPr>
          <p:cNvSpPr/>
          <p:nvPr/>
        </p:nvSpPr>
        <p:spPr>
          <a:xfrm rot="2654364">
            <a:off x="5812777" y="3255169"/>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F01A50BA-D13D-4B5D-A07B-09B7A344B943}"/>
              </a:ext>
            </a:extLst>
          </p:cNvPr>
          <p:cNvSpPr/>
          <p:nvPr/>
        </p:nvSpPr>
        <p:spPr>
          <a:xfrm rot="1449916">
            <a:off x="5788808" y="3659469"/>
            <a:ext cx="324246" cy="477016"/>
          </a:xfrm>
          <a:prstGeom prst="triangle">
            <a:avLst>
              <a:gd name="adj" fmla="val 5459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sz="1200"/>
          </a:p>
        </p:txBody>
      </p:sp>
      <p:sp>
        <p:nvSpPr>
          <p:cNvPr id="114" name="Cross 113">
            <a:extLst>
              <a:ext uri="{FF2B5EF4-FFF2-40B4-BE49-F238E27FC236}">
                <a16:creationId xmlns:a16="http://schemas.microsoft.com/office/drawing/2014/main" id="{92067C3B-E0B5-4BFB-95D1-CD1DE1EF652B}"/>
              </a:ext>
            </a:extLst>
          </p:cNvPr>
          <p:cNvSpPr/>
          <p:nvPr/>
        </p:nvSpPr>
        <p:spPr>
          <a:xfrm rot="2654364">
            <a:off x="5827952" y="3868816"/>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Cross 112">
            <a:extLst>
              <a:ext uri="{FF2B5EF4-FFF2-40B4-BE49-F238E27FC236}">
                <a16:creationId xmlns:a16="http://schemas.microsoft.com/office/drawing/2014/main" id="{A380BAC5-CE55-4BE2-B3EB-D15314DDEDE1}"/>
              </a:ext>
            </a:extLst>
          </p:cNvPr>
          <p:cNvSpPr/>
          <p:nvPr/>
        </p:nvSpPr>
        <p:spPr>
          <a:xfrm rot="2654364">
            <a:off x="6615792" y="3950433"/>
            <a:ext cx="124089" cy="124089"/>
          </a:xfrm>
          <a:prstGeom prst="plus">
            <a:avLst/>
          </a:prstGeom>
          <a:ln w="1905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53078615-97C2-4325-AF51-460F534D0AD2}"/>
              </a:ext>
            </a:extLst>
          </p:cNvPr>
          <p:cNvCxnSpPr/>
          <p:nvPr/>
        </p:nvCxnSpPr>
        <p:spPr>
          <a:xfrm flipV="1">
            <a:off x="6338729" y="3346138"/>
            <a:ext cx="883773" cy="876909"/>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A4125EA7-6DE5-40B9-966B-114BA53F6B66}"/>
              </a:ext>
            </a:extLst>
          </p:cNvPr>
          <p:cNvCxnSpPr/>
          <p:nvPr/>
        </p:nvCxnSpPr>
        <p:spPr>
          <a:xfrm flipV="1">
            <a:off x="5454956" y="4224155"/>
            <a:ext cx="883773" cy="1"/>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A7C3FED7-734A-4BAE-849B-C39D3A158EC7}"/>
              </a:ext>
            </a:extLst>
          </p:cNvPr>
          <p:cNvCxnSpPr/>
          <p:nvPr/>
        </p:nvCxnSpPr>
        <p:spPr>
          <a:xfrm flipH="1">
            <a:off x="5454956" y="3346773"/>
            <a:ext cx="904058" cy="877382"/>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A06A5107-849D-4ADF-8C6E-F3E60D6A62BF}"/>
              </a:ext>
            </a:extLst>
          </p:cNvPr>
          <p:cNvCxnSpPr/>
          <p:nvPr/>
        </p:nvCxnSpPr>
        <p:spPr>
          <a:xfrm>
            <a:off x="5454956" y="3346773"/>
            <a:ext cx="904057" cy="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E4EF7514-3B4E-41BC-BB34-90E432EA96DB}"/>
              </a:ext>
            </a:extLst>
          </p:cNvPr>
          <p:cNvCxnSpPr/>
          <p:nvPr/>
        </p:nvCxnSpPr>
        <p:spPr>
          <a:xfrm flipH="1">
            <a:off x="5454956" y="2460408"/>
            <a:ext cx="2628695" cy="885730"/>
          </a:xfrm>
          <a:prstGeom prst="straightConnector1">
            <a:avLst/>
          </a:prstGeom>
          <a:ln>
            <a:solidFill>
              <a:schemeClr val="tx2">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906535"/>
      </p:ext>
    </p:extLst>
  </p:cSld>
  <p:clrMapOvr>
    <a:masterClrMapping/>
  </p:clrMapOvr>
</p:sld>
</file>

<file path=ppt/theme/theme1.xml><?xml version="1.0" encoding="utf-8"?>
<a:theme xmlns:a="http://schemas.openxmlformats.org/drawingml/2006/main" name="TUT_esityspohja">
  <a:themeElements>
    <a:clrScheme name="TTY">
      <a:dk1>
        <a:sysClr val="windowText" lastClr="000000"/>
      </a:dk1>
      <a:lt1>
        <a:sysClr val="window" lastClr="FFFFFF"/>
      </a:lt1>
      <a:dk2>
        <a:srgbClr val="000000"/>
      </a:dk2>
      <a:lt2>
        <a:srgbClr val="FFFFFF"/>
      </a:lt2>
      <a:accent1>
        <a:srgbClr val="3CBAFF"/>
      </a:accent1>
      <a:accent2>
        <a:srgbClr val="A7D908"/>
      </a:accent2>
      <a:accent3>
        <a:srgbClr val="FF8800"/>
      </a:accent3>
      <a:accent4>
        <a:srgbClr val="046A1D"/>
      </a:accent4>
      <a:accent5>
        <a:srgbClr val="0068BA"/>
      </a:accent5>
      <a:accent6>
        <a:srgbClr val="C0002A"/>
      </a:accent6>
      <a:hlink>
        <a:srgbClr val="34B9FF"/>
      </a:hlink>
      <a:folHlink>
        <a:srgbClr val="A6DB00"/>
      </a:folHlink>
    </a:clrScheme>
    <a:fontScheme name="Office, klassinen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ukautettu suunnittelumalli">
  <a:themeElements>
    <a:clrScheme name="Mukautettu 1">
      <a:dk1>
        <a:srgbClr val="000000"/>
      </a:dk1>
      <a:lt1>
        <a:srgbClr val="FFFFFF"/>
      </a:lt1>
      <a:dk2>
        <a:srgbClr val="000000"/>
      </a:dk2>
      <a:lt2>
        <a:srgbClr val="808080"/>
      </a:lt2>
      <a:accent1>
        <a:srgbClr val="6B7F26"/>
      </a:accent1>
      <a:accent2>
        <a:srgbClr val="2C357E"/>
      </a:accent2>
      <a:accent3>
        <a:srgbClr val="FFFFFF"/>
      </a:accent3>
      <a:accent4>
        <a:srgbClr val="000000"/>
      </a:accent4>
      <a:accent5>
        <a:srgbClr val="DAEDEF"/>
      </a:accent5>
      <a:accent6>
        <a:srgbClr val="2D2D8A"/>
      </a:accent6>
      <a:hlink>
        <a:srgbClr val="994F07"/>
      </a:hlink>
      <a:folHlink>
        <a:srgbClr val="6C9200"/>
      </a:folHlink>
    </a:clrScheme>
    <a:fontScheme name="Office, klassinen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TUT_esityspohja</Template>
  <TotalTime>30994</TotalTime>
  <Words>2392</Words>
  <Application>Microsoft Office PowerPoint</Application>
  <PresentationFormat>On-screen Show (16:9)</PresentationFormat>
  <Paragraphs>727</Paragraphs>
  <Slides>53</Slides>
  <Notes>19</Notes>
  <HiddenSlides>10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Arial Black</vt:lpstr>
      <vt:lpstr>Calibri</vt:lpstr>
      <vt:lpstr>Wingdings</vt:lpstr>
      <vt:lpstr>TUT_esityspohja</vt:lpstr>
      <vt:lpstr>Mukautettu suunnittelumalli</vt:lpstr>
      <vt:lpstr>PowerPoint Presentation</vt:lpstr>
      <vt:lpstr>PLOCTree: A Fast, High-Quality Hardware BVH Builder</vt:lpstr>
      <vt:lpstr>Real-time ray tracing</vt:lpstr>
      <vt:lpstr>Dynamic scene support</vt:lpstr>
      <vt:lpstr>Memory traffic is expensive</vt:lpstr>
      <vt:lpstr>Previous work, motivation</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algorithm (Meister and Bittner 2018)</vt:lpstr>
      <vt:lpstr>PLOC sweep pipeline</vt:lpstr>
      <vt:lpstr>PLOC sweep pipeline</vt:lpstr>
      <vt:lpstr>PLOC sweep pipeline</vt:lpstr>
      <vt:lpstr>PLOC sweep pipeline</vt:lpstr>
      <vt:lpstr>PLOC sweep pipeline</vt:lpstr>
      <vt:lpstr>PLOC sweep pipeline</vt:lpstr>
      <vt:lpstr>PLOC sweep pipeline</vt:lpstr>
      <vt:lpstr>PLOC sweep pipeline</vt:lpstr>
      <vt:lpstr>PLOC sweep pipeline</vt:lpstr>
      <vt:lpstr>PLOC sweep pipeline</vt:lpstr>
      <vt:lpstr>PLOC sweep pipeline</vt:lpstr>
      <vt:lpstr>PLOC sweep pipeline</vt:lpstr>
      <vt:lpstr>PLOC algorithm</vt:lpstr>
      <vt:lpstr>PLOC algorithm</vt:lpstr>
      <vt:lpstr>Multiple pipelines</vt:lpstr>
      <vt:lpstr>Sweep size</vt:lpstr>
      <vt:lpstr>Multiple sweeps per pipeline</vt:lpstr>
      <vt:lpstr>Complete system</vt:lpstr>
      <vt:lpstr>Evaluation</vt:lpstr>
      <vt:lpstr>PowerPoint Presentation</vt:lpstr>
      <vt:lpstr>Comparison</vt:lpstr>
      <vt:lpstr>PowerPoint Presentation</vt:lpstr>
      <vt:lpstr>PowerPoint Presentation</vt:lpstr>
      <vt:lpstr>PowerPoint Presentation</vt:lpstr>
      <vt:lpstr>Conclusion</vt:lpstr>
      <vt:lpstr>Thank you!</vt:lpstr>
      <vt:lpstr>PLOC sweep pipeline</vt:lpstr>
      <vt:lpstr>Comparison</vt:lpstr>
      <vt:lpstr>Sweep size</vt:lpstr>
      <vt:lpstr>Area &amp; Power breakdown</vt:lpstr>
      <vt:lpstr>PowerPoint Presentation</vt:lpstr>
      <vt:lpstr>LBVH algorithm (Meister and Bittner 2018)</vt:lpstr>
      <vt:lpstr>PLOC algorithm (Meister and Bittner 2018)</vt:lpstr>
      <vt:lpstr>PowerPoint Presentation</vt:lpstr>
      <vt:lpstr>PowerPoint Presentation</vt:lpstr>
      <vt:lpstr>PowerPoint Presentation</vt:lpstr>
    </vt:vector>
  </TitlesOfParts>
  <Company>Tampere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Andersin Virpi</dc:creator>
  <cp:lastModifiedBy>Timo Viitanen</cp:lastModifiedBy>
  <cp:revision>220</cp:revision>
  <dcterms:created xsi:type="dcterms:W3CDTF">2014-11-03T12:07:37Z</dcterms:created>
  <dcterms:modified xsi:type="dcterms:W3CDTF">2018-08-12T21:57:25Z</dcterms:modified>
</cp:coreProperties>
</file>