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265" r:id="rId4"/>
    <p:sldId id="270" r:id="rId5"/>
    <p:sldId id="266" r:id="rId6"/>
    <p:sldId id="267" r:id="rId7"/>
    <p:sldId id="268" r:id="rId8"/>
    <p:sldId id="269" r:id="rId9"/>
    <p:sldId id="325" r:id="rId10"/>
    <p:sldId id="273" r:id="rId11"/>
    <p:sldId id="302" r:id="rId12"/>
    <p:sldId id="258" r:id="rId13"/>
    <p:sldId id="275" r:id="rId14"/>
    <p:sldId id="308" r:id="rId15"/>
    <p:sldId id="276" r:id="rId16"/>
    <p:sldId id="274" r:id="rId17"/>
    <p:sldId id="307" r:id="rId18"/>
    <p:sldId id="277" r:id="rId19"/>
    <p:sldId id="313" r:id="rId20"/>
    <p:sldId id="311" r:id="rId21"/>
    <p:sldId id="322" r:id="rId22"/>
    <p:sldId id="312" r:id="rId23"/>
    <p:sldId id="319" r:id="rId24"/>
    <p:sldId id="320" r:id="rId25"/>
    <p:sldId id="323" r:id="rId26"/>
    <p:sldId id="282" r:id="rId27"/>
    <p:sldId id="283" r:id="rId28"/>
    <p:sldId id="280" r:id="rId29"/>
    <p:sldId id="309" r:id="rId30"/>
    <p:sldId id="281" r:id="rId31"/>
    <p:sldId id="284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24" r:id="rId40"/>
    <p:sldId id="296" r:id="rId41"/>
    <p:sldId id="314" r:id="rId42"/>
    <p:sldId id="315" r:id="rId43"/>
    <p:sldId id="316" r:id="rId44"/>
    <p:sldId id="317" r:id="rId45"/>
    <p:sldId id="318" r:id="rId46"/>
    <p:sldId id="295" r:id="rId47"/>
    <p:sldId id="326" r:id="rId48"/>
    <p:sldId id="297" r:id="rId49"/>
    <p:sldId id="278" r:id="rId50"/>
    <p:sldId id="298" r:id="rId51"/>
    <p:sldId id="299" r:id="rId52"/>
    <p:sldId id="300" r:id="rId53"/>
    <p:sldId id="301" r:id="rId54"/>
    <p:sldId id="286" r:id="rId55"/>
    <p:sldId id="285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ginning" id="{864EB290-E2FA-4F5B-8C1F-29898C78F704}">
          <p14:sldIdLst>
            <p14:sldId id="256"/>
          </p14:sldIdLst>
        </p14:section>
        <p14:section name="Problems of Texture Mapping" id="{D41F9F34-01AB-4AFD-A836-2EE2FFBCC2D2}">
          <p14:sldIdLst>
            <p14:sldId id="257"/>
            <p14:sldId id="265"/>
            <p14:sldId id="270"/>
            <p14:sldId id="266"/>
            <p14:sldId id="267"/>
            <p14:sldId id="268"/>
            <p14:sldId id="269"/>
            <p14:sldId id="325"/>
          </p14:sldIdLst>
        </p14:section>
        <p14:section name="Previous Work &amp; Motivation" id="{CAEBA65B-102D-4924-A909-B98AE20075D9}">
          <p14:sldIdLst>
            <p14:sldId id="273"/>
            <p14:sldId id="302"/>
            <p14:sldId id="258"/>
            <p14:sldId id="275"/>
            <p14:sldId id="308"/>
            <p14:sldId id="276"/>
            <p14:sldId id="274"/>
            <p14:sldId id="307"/>
            <p14:sldId id="277"/>
          </p14:sldIdLst>
        </p14:section>
        <p14:section name="Mesh Textures" id="{E51E5D52-461A-4BD5-B0E5-5EDDA6BB787A}">
          <p14:sldIdLst>
            <p14:sldId id="313"/>
            <p14:sldId id="311"/>
            <p14:sldId id="322"/>
            <p14:sldId id="312"/>
            <p14:sldId id="319"/>
            <p14:sldId id="320"/>
            <p14:sldId id="323"/>
            <p14:sldId id="282"/>
            <p14:sldId id="283"/>
            <p14:sldId id="280"/>
            <p14:sldId id="309"/>
            <p14:sldId id="281"/>
            <p14:sldId id="284"/>
            <p14:sldId id="287"/>
            <p14:sldId id="288"/>
            <p14:sldId id="289"/>
            <p14:sldId id="290"/>
            <p14:sldId id="291"/>
            <p14:sldId id="292"/>
            <p14:sldId id="293"/>
            <p14:sldId id="324"/>
            <p14:sldId id="296"/>
            <p14:sldId id="314"/>
            <p14:sldId id="315"/>
            <p14:sldId id="316"/>
            <p14:sldId id="317"/>
            <p14:sldId id="318"/>
          </p14:sldIdLst>
        </p14:section>
        <p14:section name="Implementation Tests" id="{AEFBB39D-0C7A-41D4-9C98-EB5DC956192B}">
          <p14:sldIdLst>
            <p14:sldId id="295"/>
            <p14:sldId id="326"/>
          </p14:sldIdLst>
        </p14:section>
        <p14:section name="Conclusion" id="{04C4ACC0-E91E-4A4F-B149-9CE7AB852A46}">
          <p14:sldIdLst>
            <p14:sldId id="297"/>
            <p14:sldId id="278"/>
          </p14:sldIdLst>
        </p14:section>
        <p14:section name="Backup Slides (Why Ptex Impl. is Hard)" id="{CAAE1CE8-8926-4148-B03B-50EB4B5C1A5A}">
          <p14:sldIdLst>
            <p14:sldId id="298"/>
            <p14:sldId id="299"/>
            <p14:sldId id="300"/>
            <p14:sldId id="301"/>
            <p14:sldId id="286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451A"/>
    <a:srgbClr val="C5431A"/>
    <a:srgbClr val="9B0000"/>
    <a:srgbClr val="61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5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372" y="92"/>
      </p:cViewPr>
      <p:guideLst>
        <p:guide orient="horz" pos="2364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93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18E62-74D7-49FC-BD35-0BF0C56BAA06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CAE2C-7B61-48D8-931B-A98802864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7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Harp on this slide a 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44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9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quads bilinearly filtered,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48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0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22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41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</a:t>
            </a:r>
            <a:r>
              <a:rPr lang="en-US" dirty="0" err="1"/>
              <a:t>uv</a:t>
            </a:r>
            <a:r>
              <a:rPr lang="en-US" dirty="0"/>
              <a:t>/</a:t>
            </a:r>
            <a:r>
              <a:rPr lang="en-US" dirty="0" err="1"/>
              <a:t>st</a:t>
            </a:r>
            <a:r>
              <a:rPr lang="en-US" dirty="0"/>
              <a:t> is unnormalized/normalized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10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Harp on this slide a 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5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9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03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7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generated with </a:t>
            </a:r>
            <a:r>
              <a:rPr lang="en-US" dirty="0" err="1"/>
              <a:t>Ptex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Without getting into detail right now, this minor detail makes implementing Mesh Colors in hardware easier, so in this work, we concentrate on Mesh Colors.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44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77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9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AE2C-7B61-48D8-931B-A988028643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08" y="1122363"/>
            <a:ext cx="11947384" cy="2387600"/>
          </a:xfrm>
        </p:spPr>
        <p:txBody>
          <a:bodyPr anchor="b"/>
          <a:lstStyle>
            <a:lvl1pPr algn="ctr">
              <a:defRPr sz="60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08" y="3602038"/>
            <a:ext cx="11947384" cy="1655762"/>
          </a:xfrm>
        </p:spPr>
        <p:txBody>
          <a:bodyPr/>
          <a:lstStyle>
            <a:lvl1pPr marL="0" indent="0" algn="ctr">
              <a:buNone/>
              <a:defRPr sz="2400" b="0" i="1">
                <a:solidFill>
                  <a:srgbClr val="C5431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A76E3-8F3C-4191-B14F-DBCA4E8C4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3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31" y="1217258"/>
            <a:ext cx="11962915" cy="5014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A76E3-8F3C-4191-B14F-DBCA4E8C4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6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A76E3-8F3C-4191-B14F-DBCA4E8C46D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3E96CA-9642-4A73-885A-E03E3DB6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672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08" y="1122363"/>
            <a:ext cx="11947384" cy="2387600"/>
          </a:xfrm>
          <a:effectLst/>
        </p:spPr>
        <p:txBody>
          <a:bodyPr anchor="b"/>
          <a:lstStyle>
            <a:lvl1pPr algn="ctr">
              <a:defRPr sz="6000" cap="small" baseline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08" y="3602038"/>
            <a:ext cx="11947384" cy="1655762"/>
          </a:xfrm>
        </p:spPr>
        <p:txBody>
          <a:bodyPr/>
          <a:lstStyle>
            <a:lvl1pPr marL="0" indent="0" algn="ctr">
              <a:buNone/>
              <a:defRPr sz="2400" b="0" i="1">
                <a:solidFill>
                  <a:srgbClr val="C5431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A76E3-8F3C-4191-B14F-DBCA4E8C4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33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A76E3-8F3C-4191-B14F-DBCA4E8C46D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3E96CA-9642-4A73-885A-E03E3DB6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>
            <a:lvl1pPr>
              <a:defRPr cap="small" baseline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2238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  <a:effectLst/>
        </p:spPr>
        <p:txBody>
          <a:bodyPr/>
          <a:lstStyle>
            <a:lvl1pPr>
              <a:defRPr cap="small" baseline="0">
                <a:effectLst>
                  <a:outerShdw blurRad="38100" dist="25400" dir="8100000" algn="tr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31" y="1217258"/>
            <a:ext cx="11962915" cy="5014639"/>
          </a:xfrm>
          <a:effectLst/>
        </p:spPr>
        <p:txBody>
          <a:bodyPr/>
          <a:lstStyle>
            <a:lvl1pPr>
              <a:defRPr>
                <a:effectLst>
                  <a:outerShdw blurRad="38100" dist="12700" dir="8100000" algn="tr" rotWithShape="0">
                    <a:prstClr val="black">
                      <a:alpha val="50000"/>
                    </a:prstClr>
                  </a:outerShdw>
                </a:effectLst>
              </a:defRPr>
            </a:lvl1pPr>
            <a:lvl2pPr>
              <a:defRPr>
                <a:effectLst>
                  <a:outerShdw blurRad="38100" dist="12700" dir="8100000" algn="tr" rotWithShape="0">
                    <a:prstClr val="black">
                      <a:alpha val="50000"/>
                    </a:prstClr>
                  </a:outerShdw>
                </a:effectLst>
              </a:defRPr>
            </a:lvl2pPr>
            <a:lvl3pPr>
              <a:defRPr>
                <a:effectLst>
                  <a:outerShdw blurRad="38100" dist="12700" dir="8100000" algn="tr" rotWithShape="0">
                    <a:prstClr val="black">
                      <a:alpha val="50000"/>
                    </a:prstClr>
                  </a:outerShdw>
                </a:effectLst>
              </a:defRPr>
            </a:lvl3pPr>
            <a:lvl4pPr>
              <a:defRPr>
                <a:effectLst>
                  <a:outerShdw blurRad="38100" dist="12700" dir="8100000" algn="tr" rotWithShape="0">
                    <a:prstClr val="black">
                      <a:alpha val="50000"/>
                    </a:prstClr>
                  </a:outerShdw>
                </a:effectLst>
              </a:defRPr>
            </a:lvl4pPr>
            <a:lvl5pPr>
              <a:defRPr>
                <a:effectLst>
                  <a:outerShdw blurRad="38100" dist="12700" dir="8100000" algn="tr" rotWithShape="0">
                    <a:prstClr val="black">
                      <a:alpha val="5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A76E3-8F3C-4191-B14F-DBCA4E8C4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46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A76E3-8F3C-4191-B14F-DBCA4E8C4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A76E3-8F3C-4191-B14F-DBCA4E8C4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6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7CF41-E179-469A-BDA4-ED76595DA7B7}" type="datetimeFigureOut">
              <a:rPr lang="en-US" smtClean="0"/>
              <a:t>2019-07-09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A76E3-8F3C-4191-B14F-DBCA4E8C4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53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71" r:id="rId4"/>
    <p:sldLayoutId id="2147483669" r:id="rId5"/>
    <p:sldLayoutId id="2147483670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microsoft.com/office/2017/06/relationships/model3d" Target="../media/model3d6.glb"/><Relationship Id="rId26" Type="http://schemas.openxmlformats.org/officeDocument/2006/relationships/image" Target="../media/image14.png"/><Relationship Id="rId3" Type="http://schemas.microsoft.com/office/2017/06/relationships/model3d" Target="../media/model3d1.glb"/><Relationship Id="rId21" Type="http://schemas.microsoft.com/office/2017/06/relationships/model3d" Target="../media/model3d7.glb"/><Relationship Id="rId7" Type="http://schemas.openxmlformats.org/officeDocument/2006/relationships/image" Target="../media/image8.png"/><Relationship Id="rId12" Type="http://schemas.microsoft.com/office/2017/06/relationships/model3d" Target="../media/model3d4.glb"/><Relationship Id="rId17" Type="http://schemas.openxmlformats.org/officeDocument/2006/relationships/image" Target="../media/image11.png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20" Type="http://schemas.openxmlformats.org/officeDocument/2006/relationships/image" Target="../media/image12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9.png"/><Relationship Id="rId24" Type="http://schemas.microsoft.com/office/2017/06/relationships/model3d" Target="../media/model3d8.glb"/><Relationship Id="rId5" Type="http://schemas.openxmlformats.org/officeDocument/2006/relationships/image" Target="../media/image7.png"/><Relationship Id="rId15" Type="http://schemas.microsoft.com/office/2017/06/relationships/model3d" Target="../media/model3d5.glb"/><Relationship Id="rId23" Type="http://schemas.openxmlformats.org/officeDocument/2006/relationships/image" Target="../media/image13.png"/><Relationship Id="rId28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17/06/relationships/model3d" Target="../media/model3d3.glb"/><Relationship Id="rId14" Type="http://schemas.openxmlformats.org/officeDocument/2006/relationships/image" Target="../media/image10.png"/><Relationship Id="rId22" Type="http://schemas.openxmlformats.org/officeDocument/2006/relationships/image" Target="../media/image13.png"/><Relationship Id="rId27" Type="http://schemas.microsoft.com/office/2017/06/relationships/model3d" Target="../media/model3d9.glb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geometrian.com/data/research/patchtex/HPG2019_PatchTexturesHardwareImplementationOfMeshColors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DCFD-83C9-4733-B27C-AE2FCA25B5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900" dirty="0"/>
              <a:t>Patch Textures:</a:t>
            </a:r>
            <a:br>
              <a:rPr lang="en-US" sz="8000" dirty="0"/>
            </a:br>
            <a:r>
              <a:rPr lang="en-US" sz="5100" dirty="0"/>
              <a:t>Hardware Implementation of Mesh Colors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11C69-4E61-45CD-8FED-3BBBBF732E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Ian Mallett    </a:t>
            </a:r>
            <a:r>
              <a:rPr lang="en-US" i="1" dirty="0"/>
              <a:t>Larry Seiler    </a:t>
            </a:r>
            <a:r>
              <a:rPr lang="en-US" i="1" dirty="0" err="1"/>
              <a:t>Cem</a:t>
            </a:r>
            <a:r>
              <a:rPr lang="en-US" i="1" dirty="0"/>
              <a:t> </a:t>
            </a:r>
            <a:r>
              <a:rPr lang="en-US" i="1" dirty="0" err="1"/>
              <a:t>Yuksel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2F62B-DD55-4B5E-AE0C-755D95D58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8" y="4429919"/>
            <a:ext cx="2945463" cy="144508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4AA69-AAD4-40CA-8C91-9C0985AF4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78" y="4659489"/>
            <a:ext cx="2724056" cy="1541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751DB9-68AB-482E-81FF-41AECC6E9AA0}"/>
              </a:ext>
            </a:extLst>
          </p:cNvPr>
          <p:cNvSpPr txBox="1"/>
          <p:nvPr/>
        </p:nvSpPr>
        <p:spPr>
          <a:xfrm>
            <a:off x="9755602" y="4876352"/>
            <a:ext cx="2590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-300" dirty="0">
                <a:solidFill>
                  <a:schemeClr val="accent3"/>
                </a:solidFill>
                <a:latin typeface="Arial Black" panose="020B0A04020102020204" pitchFamily="34" charset="0"/>
              </a:rPr>
              <a:t>2019</a:t>
            </a:r>
            <a:endParaRPr lang="en-US" sz="8800" b="1" spc="-300" dirty="0">
              <a:solidFill>
                <a:schemeClr val="accent3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7CB1EB-7B8A-4048-92E1-B98C677E340F}"/>
              </a:ext>
            </a:extLst>
          </p:cNvPr>
          <p:cNvSpPr txBox="1"/>
          <p:nvPr/>
        </p:nvSpPr>
        <p:spPr>
          <a:xfrm>
            <a:off x="596705" y="5875002"/>
            <a:ext cx="259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Utah Graphics</a:t>
            </a:r>
            <a:endParaRPr lang="en-US" sz="36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3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80A8-5C5A-4EA1-99CA-EF7C05E5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Different Approaches . . .</a:t>
            </a:r>
          </a:p>
        </p:txBody>
      </p:sp>
      <p:pic>
        <p:nvPicPr>
          <p:cNvPr id="4" name="Picture 3" descr="A picture containing photo&#10;&#10;Description automatically generated">
            <a:extLst>
              <a:ext uri="{FF2B5EF4-FFF2-40B4-BE49-F238E27FC236}">
                <a16:creationId xmlns:a16="http://schemas.microsoft.com/office/drawing/2014/main" id="{75AEFBBA-5F7F-4479-B552-CB784C335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82" y="936271"/>
            <a:ext cx="9194718" cy="5944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5B8E51-BC4F-4F8C-AA4C-DB62B09D0776}"/>
              </a:ext>
            </a:extLst>
          </p:cNvPr>
          <p:cNvSpPr txBox="1"/>
          <p:nvPr/>
        </p:nvSpPr>
        <p:spPr>
          <a:xfrm>
            <a:off x="8211646" y="6596390"/>
            <a:ext cx="28162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(Figure [</a:t>
            </a:r>
            <a:r>
              <a:rPr lang="en-US" sz="1100" dirty="0" err="1"/>
              <a:t>Yuksel</a:t>
            </a:r>
            <a:r>
              <a:rPr lang="en-US" sz="1100" dirty="0"/>
              <a:t> et al. 2019])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04D64-6EB6-4403-8F40-73F08CD64115}"/>
              </a:ext>
            </a:extLst>
          </p:cNvPr>
          <p:cNvSpPr txBox="1"/>
          <p:nvPr/>
        </p:nvSpPr>
        <p:spPr>
          <a:xfrm rot="21315840">
            <a:off x="2209054" y="3429000"/>
            <a:ext cx="7559786" cy="646331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 does industry actually use?</a:t>
            </a:r>
          </a:p>
        </p:txBody>
      </p:sp>
    </p:spTree>
    <p:extLst>
      <p:ext uri="{BB962C8B-B14F-4D97-AF65-F5344CB8AC3E}">
        <p14:creationId xmlns:p14="http://schemas.microsoft.com/office/powerpoint/2010/main" val="10827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3" name="3D Model 22">
                <a:extLst>
                  <a:ext uri="{FF2B5EF4-FFF2-40B4-BE49-F238E27FC236}">
                    <a16:creationId xmlns:a16="http://schemas.microsoft.com/office/drawing/2014/main" id="{9CD7DE10-130D-4840-89F1-2C3C771C99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4551970"/>
                  </p:ext>
                </p:extLst>
              </p:nvPr>
            </p:nvGraphicFramePr>
            <p:xfrm>
              <a:off x="272911" y="2226391"/>
              <a:ext cx="2486411" cy="352864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86411" cy="3528647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75404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24" d="1000000"/>
                    <am3d:preTrans dx="-12683443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6723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3" name="3D Model 22">
                <a:extLst>
                  <a:ext uri="{FF2B5EF4-FFF2-40B4-BE49-F238E27FC236}">
                    <a16:creationId xmlns:a16="http://schemas.microsoft.com/office/drawing/2014/main" id="{9CD7DE10-130D-4840-89F1-2C3C771C99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911" y="2226391"/>
                <a:ext cx="2486411" cy="3528647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5758AFF9-8C4C-41D3-9526-D7B7ECA7EAB0}"/>
              </a:ext>
            </a:extLst>
          </p:cNvPr>
          <p:cNvSpPr/>
          <p:nvPr/>
        </p:nvSpPr>
        <p:spPr>
          <a:xfrm>
            <a:off x="1359529" y="1834411"/>
            <a:ext cx="648000" cy="43915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6" name="3D Model 25">
                <a:extLst>
                  <a:ext uri="{FF2B5EF4-FFF2-40B4-BE49-F238E27FC236}">
                    <a16:creationId xmlns:a16="http://schemas.microsoft.com/office/drawing/2014/main" id="{2BA45003-C0F6-4408-A9DE-0BE7AEE7C9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5641137"/>
                  </p:ext>
                </p:extLst>
              </p:nvPr>
            </p:nvGraphicFramePr>
            <p:xfrm>
              <a:off x="1656273" y="2226391"/>
              <a:ext cx="2380659" cy="352864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380659" cy="3528645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67401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6" d="1000000"/>
                    <am3d:preTrans dx="-12143999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6073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6" name="3D Model 25">
                <a:extLst>
                  <a:ext uri="{FF2B5EF4-FFF2-40B4-BE49-F238E27FC236}">
                    <a16:creationId xmlns:a16="http://schemas.microsoft.com/office/drawing/2014/main" id="{2BA45003-C0F6-4408-A9DE-0BE7AEE7C9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6273" y="2226391"/>
                <a:ext cx="2380659" cy="3528645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9A7EF468-85E0-4AFA-99BB-71A97024809D}"/>
              </a:ext>
            </a:extLst>
          </p:cNvPr>
          <p:cNvSpPr/>
          <p:nvPr/>
        </p:nvSpPr>
        <p:spPr>
          <a:xfrm>
            <a:off x="2456712" y="1834411"/>
            <a:ext cx="648000" cy="43915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7" name="3D Model 26">
                <a:extLst>
                  <a:ext uri="{FF2B5EF4-FFF2-40B4-BE49-F238E27FC236}">
                    <a16:creationId xmlns:a16="http://schemas.microsoft.com/office/drawing/2014/main" id="{CADB7A19-76CC-474F-99B7-2B055806D7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0941455"/>
                  </p:ext>
                </p:extLst>
              </p:nvPr>
            </p:nvGraphicFramePr>
            <p:xfrm>
              <a:off x="2738924" y="2226389"/>
              <a:ext cx="2469473" cy="3528647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469473" cy="3528647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74106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6" d="1000000"/>
                    <am3d:preTrans dx="-12597047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46617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7" name="3D Model 26">
                <a:extLst>
                  <a:ext uri="{FF2B5EF4-FFF2-40B4-BE49-F238E27FC236}">
                    <a16:creationId xmlns:a16="http://schemas.microsoft.com/office/drawing/2014/main" id="{CADB7A19-76CC-474F-99B7-2B055806D7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38924" y="2226389"/>
                <a:ext cx="2469473" cy="3528647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490B8F85-0DF3-493A-82D7-92294C927770}"/>
              </a:ext>
            </a:extLst>
          </p:cNvPr>
          <p:cNvSpPr/>
          <p:nvPr/>
        </p:nvSpPr>
        <p:spPr>
          <a:xfrm>
            <a:off x="3568618" y="1834411"/>
            <a:ext cx="648000" cy="43915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2" name="3D Model 31">
                <a:extLst>
                  <a:ext uri="{FF2B5EF4-FFF2-40B4-BE49-F238E27FC236}">
                    <a16:creationId xmlns:a16="http://schemas.microsoft.com/office/drawing/2014/main" id="{243B17A7-C744-49AC-A827-A8C9D60575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4526288"/>
                  </p:ext>
                </p:extLst>
              </p:nvPr>
            </p:nvGraphicFramePr>
            <p:xfrm>
              <a:off x="3864375" y="2221400"/>
              <a:ext cx="2381672" cy="3528645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381672" cy="3528645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67476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" d="1000000"/>
                    <am3d:preTrans dx="-1214916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6079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2" name="3D Model 31">
                <a:extLst>
                  <a:ext uri="{FF2B5EF4-FFF2-40B4-BE49-F238E27FC236}">
                    <a16:creationId xmlns:a16="http://schemas.microsoft.com/office/drawing/2014/main" id="{243B17A7-C744-49AC-A827-A8C9D60575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64375" y="2221400"/>
                <a:ext cx="2381672" cy="3528645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973773EF-A8BE-482D-A186-8F0642CBF5E1}"/>
              </a:ext>
            </a:extLst>
          </p:cNvPr>
          <p:cNvSpPr/>
          <p:nvPr/>
        </p:nvSpPr>
        <p:spPr>
          <a:xfrm>
            <a:off x="4765736" y="1834411"/>
            <a:ext cx="648000" cy="43915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3" name="3D Model 32">
                <a:extLst>
                  <a:ext uri="{FF2B5EF4-FFF2-40B4-BE49-F238E27FC236}">
                    <a16:creationId xmlns:a16="http://schemas.microsoft.com/office/drawing/2014/main" id="{BA01EFCC-7EF0-41CD-8565-C8CC866E0C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22126821"/>
                  </p:ext>
                </p:extLst>
              </p:nvPr>
            </p:nvGraphicFramePr>
            <p:xfrm>
              <a:off x="5066319" y="2210908"/>
              <a:ext cx="2471041" cy="3528647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2471041" cy="3528647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74226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00" d="1000000"/>
                    <am3d:preTrans dx="-1260504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6627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3" name="3D Model 32">
                <a:extLst>
                  <a:ext uri="{FF2B5EF4-FFF2-40B4-BE49-F238E27FC236}">
                    <a16:creationId xmlns:a16="http://schemas.microsoft.com/office/drawing/2014/main" id="{BA01EFCC-7EF0-41CD-8565-C8CC866E0C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66319" y="2210908"/>
                <a:ext cx="2471041" cy="3528647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2CCE1D95-7B6F-4F5B-8854-2258F936DF68}"/>
              </a:ext>
            </a:extLst>
          </p:cNvPr>
          <p:cNvSpPr/>
          <p:nvPr/>
        </p:nvSpPr>
        <p:spPr>
          <a:xfrm>
            <a:off x="5847436" y="1834411"/>
            <a:ext cx="648000" cy="43915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4" name="3D Model 33">
                <a:extLst>
                  <a:ext uri="{FF2B5EF4-FFF2-40B4-BE49-F238E27FC236}">
                    <a16:creationId xmlns:a16="http://schemas.microsoft.com/office/drawing/2014/main" id="{E439050F-DDFC-4661-94E8-0BFB5BBB1E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3968508"/>
                  </p:ext>
                </p:extLst>
              </p:nvPr>
            </p:nvGraphicFramePr>
            <p:xfrm>
              <a:off x="6151874" y="2200418"/>
              <a:ext cx="2378915" cy="3528645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2378915" cy="3528645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6727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24" d="1000000"/>
                    <am3d:preTrans dx="-12135098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46062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4" name="3D Model 33">
                <a:extLst>
                  <a:ext uri="{FF2B5EF4-FFF2-40B4-BE49-F238E27FC236}">
                    <a16:creationId xmlns:a16="http://schemas.microsoft.com/office/drawing/2014/main" id="{E439050F-DDFC-4661-94E8-0BFB5BBB1E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1874" y="2200418"/>
                <a:ext cx="2378915" cy="3528645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CB0423EE-C0B6-41AB-A780-07D48A634676}"/>
              </a:ext>
            </a:extLst>
          </p:cNvPr>
          <p:cNvSpPr/>
          <p:nvPr/>
        </p:nvSpPr>
        <p:spPr>
          <a:xfrm>
            <a:off x="7013542" y="1834411"/>
            <a:ext cx="648000" cy="43915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5" name="3D Model 34">
                <a:extLst>
                  <a:ext uri="{FF2B5EF4-FFF2-40B4-BE49-F238E27FC236}">
                    <a16:creationId xmlns:a16="http://schemas.microsoft.com/office/drawing/2014/main" id="{A9279E3D-A33F-4C17-BBBF-34F7E16E5A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9281741"/>
                  </p:ext>
                </p:extLst>
              </p:nvPr>
            </p:nvGraphicFramePr>
            <p:xfrm>
              <a:off x="7317164" y="2205917"/>
              <a:ext cx="2381672" cy="3533638"/>
            </p:xfrm>
            <a:graphic>
              <a:graphicData uri="http://schemas.microsoft.com/office/drawing/2017/model3d">
                <am3d:model3d r:embed="rId21">
                  <am3d:spPr>
                    <a:xfrm>
                      <a:off x="0" y="0"/>
                      <a:ext cx="2381672" cy="3533638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67226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" d="1000000"/>
                    <am3d:preTrans dx="-1213200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46124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5" name="3D Model 34">
                <a:extLst>
                  <a:ext uri="{FF2B5EF4-FFF2-40B4-BE49-F238E27FC236}">
                    <a16:creationId xmlns:a16="http://schemas.microsoft.com/office/drawing/2014/main" id="{A9279E3D-A33F-4C17-BBBF-34F7E16E5A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17164" y="2205917"/>
                <a:ext cx="2381672" cy="3533638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56" name="Rectangle 55">
            <a:extLst>
              <a:ext uri="{FF2B5EF4-FFF2-40B4-BE49-F238E27FC236}">
                <a16:creationId xmlns:a16="http://schemas.microsoft.com/office/drawing/2014/main" id="{EDCA0438-4B57-4FD4-85FB-0062511FAE74}"/>
              </a:ext>
            </a:extLst>
          </p:cNvPr>
          <p:cNvSpPr/>
          <p:nvPr/>
        </p:nvSpPr>
        <p:spPr>
          <a:xfrm>
            <a:off x="8133116" y="1834411"/>
            <a:ext cx="648000" cy="43915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6" name="3D Model 35">
                <a:extLst>
                  <a:ext uri="{FF2B5EF4-FFF2-40B4-BE49-F238E27FC236}">
                    <a16:creationId xmlns:a16="http://schemas.microsoft.com/office/drawing/2014/main" id="{6C57C80A-ECEE-466F-BAEE-470F47C924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8314976"/>
                  </p:ext>
                </p:extLst>
              </p:nvPr>
            </p:nvGraphicFramePr>
            <p:xfrm>
              <a:off x="8436334" y="2200416"/>
              <a:ext cx="2381837" cy="3528647"/>
            </p:xfrm>
            <a:graphic>
              <a:graphicData uri="http://schemas.microsoft.com/office/drawing/2017/model3d">
                <am3d:model3d r:embed="rId24">
                  <am3d:spPr>
                    <a:xfrm>
                      <a:off x="0" y="0"/>
                      <a:ext cx="2381837" cy="3528647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67489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" d="1000000"/>
                    <am3d:preTrans dx="-1215000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5"/>
                  </am3d:raster>
                  <am3d:objViewport viewportSz="46080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6" name="3D Model 35">
                <a:extLst>
                  <a:ext uri="{FF2B5EF4-FFF2-40B4-BE49-F238E27FC236}">
                    <a16:creationId xmlns:a16="http://schemas.microsoft.com/office/drawing/2014/main" id="{6C57C80A-ECEE-466F-BAEE-470F47C924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36334" y="2200416"/>
                <a:ext cx="2381837" cy="3528647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F13A61D-7F49-44B9-9177-D735889B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Data Living on Surfaces!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074C5B6-F6FE-463A-AFAE-4F5906DC4786}"/>
              </a:ext>
            </a:extLst>
          </p:cNvPr>
          <p:cNvSpPr/>
          <p:nvPr/>
        </p:nvSpPr>
        <p:spPr>
          <a:xfrm>
            <a:off x="9287056" y="1834411"/>
            <a:ext cx="648000" cy="43915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7" name="3D Model 36">
                <a:extLst>
                  <a:ext uri="{FF2B5EF4-FFF2-40B4-BE49-F238E27FC236}">
                    <a16:creationId xmlns:a16="http://schemas.microsoft.com/office/drawing/2014/main" id="{42B21F0E-9018-4CC4-9669-2F2FE1CBF9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5641544"/>
                  </p:ext>
                </p:extLst>
              </p:nvPr>
            </p:nvGraphicFramePr>
            <p:xfrm>
              <a:off x="9582206" y="2200415"/>
              <a:ext cx="2381836" cy="3528646"/>
            </p:xfrm>
            <a:graphic>
              <a:graphicData uri="http://schemas.microsoft.com/office/drawing/2017/model3d">
                <am3d:model3d r:embed="rId27">
                  <am3d:spPr>
                    <a:xfrm>
                      <a:off x="0" y="0"/>
                      <a:ext cx="2381836" cy="3528646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67489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" d="1000000"/>
                    <am3d:preTrans dx="-1215000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8"/>
                  </am3d:raster>
                  <am3d:objViewport viewportSz="46080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7" name="3D Model 36">
                <a:extLst>
                  <a:ext uri="{FF2B5EF4-FFF2-40B4-BE49-F238E27FC236}">
                    <a16:creationId xmlns:a16="http://schemas.microsoft.com/office/drawing/2014/main" id="{42B21F0E-9018-4CC4-9669-2F2FE1CBF9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582206" y="2200415"/>
                <a:ext cx="2381836" cy="3528646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EDA22-C91D-4B5D-8930-2ADF3791F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31" y="1217259"/>
            <a:ext cx="11962915" cy="504862"/>
          </a:xfrm>
        </p:spPr>
        <p:txBody>
          <a:bodyPr/>
          <a:lstStyle/>
          <a:p>
            <a:r>
              <a:rPr lang="en-US" dirty="0" err="1"/>
              <a:t>Ptex</a:t>
            </a:r>
            <a:r>
              <a:rPr lang="en-US" dirty="0"/>
              <a:t> and Mesh Colors</a:t>
            </a:r>
          </a:p>
        </p:txBody>
      </p:sp>
    </p:spTree>
    <p:extLst>
      <p:ext uri="{BB962C8B-B14F-4D97-AF65-F5344CB8AC3E}">
        <p14:creationId xmlns:p14="http://schemas.microsoft.com/office/powerpoint/2010/main" val="28996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mph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mph" presetSubtype="1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000000">
                                      <p:cBhvr>
                                        <p:cTn id="2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mph" presetSubtype="1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000000">
                                      <p:cBhvr>
                                        <p:cTn id="3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mph" presetSubtype="1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000000">
                                      <p:cBhvr>
                                        <p:cTn id="4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mph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53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7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FD76CB82-B6BB-45F4-AA61-DA6AF6B5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Data Living on Surfaces!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3D3F3D-D069-43D2-952F-8D398E299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Film uses texture data directly on surfaces</a:t>
            </a:r>
          </a:p>
          <a:p>
            <a:pPr lvl="1"/>
            <a:r>
              <a:rPr lang="en-US" sz="3200" dirty="0"/>
              <a:t>Much easier to model!</a:t>
            </a:r>
          </a:p>
          <a:p>
            <a:pPr lvl="1"/>
            <a:r>
              <a:rPr lang="en-US" sz="3200" dirty="0"/>
              <a:t>Get all the rendering benefits too</a:t>
            </a:r>
          </a:p>
          <a:p>
            <a:pPr lvl="1"/>
            <a:endParaRPr lang="en-US" sz="3200" dirty="0"/>
          </a:p>
          <a:p>
            <a:r>
              <a:rPr lang="en-US" sz="3600" dirty="0" err="1"/>
              <a:t>Ptex</a:t>
            </a:r>
            <a:r>
              <a:rPr lang="en-US" sz="3600" dirty="0"/>
              <a:t> widely (sometimes exclusively) used</a:t>
            </a:r>
          </a:p>
          <a:p>
            <a:r>
              <a:rPr lang="en-US" sz="3600" dirty="0"/>
              <a:t>Mesh Colors has also been used in production</a:t>
            </a:r>
          </a:p>
        </p:txBody>
      </p:sp>
    </p:spTree>
    <p:extLst>
      <p:ext uri="{BB962C8B-B14F-4D97-AF65-F5344CB8AC3E}">
        <p14:creationId xmlns:p14="http://schemas.microsoft.com/office/powerpoint/2010/main" val="2303214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F48A-3E8E-4339-AB3A-F4B76DF9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Colors and </a:t>
            </a:r>
            <a:r>
              <a:rPr lang="en-US" dirty="0" err="1"/>
              <a:t>Ptex</a:t>
            </a:r>
            <a:endParaRPr lang="en-US" dirty="0"/>
          </a:p>
        </p:txBody>
      </p:sp>
      <p:pic>
        <p:nvPicPr>
          <p:cNvPr id="4" name="Picture 3" descr="A close up of a dinosaur&#10;&#10;Description automatically generated">
            <a:extLst>
              <a:ext uri="{FF2B5EF4-FFF2-40B4-BE49-F238E27FC236}">
                <a16:creationId xmlns:a16="http://schemas.microsoft.com/office/drawing/2014/main" id="{48A154C9-FD56-411A-B99D-7BD996D45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87" y="1025669"/>
            <a:ext cx="8534654" cy="3704009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9169D-DF0B-4A88-A4BF-188230718EED}"/>
              </a:ext>
            </a:extLst>
          </p:cNvPr>
          <p:cNvSpPr txBox="1"/>
          <p:nvPr/>
        </p:nvSpPr>
        <p:spPr>
          <a:xfrm>
            <a:off x="9360483" y="6360170"/>
            <a:ext cx="2816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(Figure modified from [Burley and Lacewell 2008] and [</a:t>
            </a:r>
            <a:r>
              <a:rPr lang="en-US" sz="11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Yuksel</a:t>
            </a:r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et al. 2019])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08FFF0-DE99-43F0-8829-A81E3A4685EA}"/>
              </a:ext>
            </a:extLst>
          </p:cNvPr>
          <p:cNvSpPr/>
          <p:nvPr/>
        </p:nvSpPr>
        <p:spPr>
          <a:xfrm>
            <a:off x="4530090" y="1857950"/>
            <a:ext cx="258603" cy="575688"/>
          </a:xfrm>
          <a:custGeom>
            <a:avLst/>
            <a:gdLst>
              <a:gd name="connsiteX0" fmla="*/ 0 w 251460"/>
              <a:gd name="connsiteY0" fmla="*/ 259080 h 640080"/>
              <a:gd name="connsiteX1" fmla="*/ 60960 w 251460"/>
              <a:gd name="connsiteY1" fmla="*/ 640080 h 640080"/>
              <a:gd name="connsiteX2" fmla="*/ 251460 w 251460"/>
              <a:gd name="connsiteY2" fmla="*/ 487680 h 640080"/>
              <a:gd name="connsiteX3" fmla="*/ 175260 w 251460"/>
              <a:gd name="connsiteY3" fmla="*/ 0 h 640080"/>
              <a:gd name="connsiteX4" fmla="*/ 0 w 251460"/>
              <a:gd name="connsiteY4" fmla="*/ 259080 h 640080"/>
              <a:gd name="connsiteX0" fmla="*/ 0 w 253841"/>
              <a:gd name="connsiteY0" fmla="*/ 218150 h 640080"/>
              <a:gd name="connsiteX1" fmla="*/ 63341 w 253841"/>
              <a:gd name="connsiteY1" fmla="*/ 640080 h 640080"/>
              <a:gd name="connsiteX2" fmla="*/ 253841 w 253841"/>
              <a:gd name="connsiteY2" fmla="*/ 487680 h 640080"/>
              <a:gd name="connsiteX3" fmla="*/ 177641 w 253841"/>
              <a:gd name="connsiteY3" fmla="*/ 0 h 640080"/>
              <a:gd name="connsiteX4" fmla="*/ 0 w 253841"/>
              <a:gd name="connsiteY4" fmla="*/ 218150 h 640080"/>
              <a:gd name="connsiteX0" fmla="*/ 0 w 253841"/>
              <a:gd name="connsiteY0" fmla="*/ 218150 h 630335"/>
              <a:gd name="connsiteX1" fmla="*/ 156209 w 253841"/>
              <a:gd name="connsiteY1" fmla="*/ 630335 h 630335"/>
              <a:gd name="connsiteX2" fmla="*/ 253841 w 253841"/>
              <a:gd name="connsiteY2" fmla="*/ 487680 h 630335"/>
              <a:gd name="connsiteX3" fmla="*/ 177641 w 253841"/>
              <a:gd name="connsiteY3" fmla="*/ 0 h 630335"/>
              <a:gd name="connsiteX4" fmla="*/ 0 w 253841"/>
              <a:gd name="connsiteY4" fmla="*/ 218150 h 630335"/>
              <a:gd name="connsiteX0" fmla="*/ 0 w 253841"/>
              <a:gd name="connsiteY0" fmla="*/ 218150 h 636182"/>
              <a:gd name="connsiteX1" fmla="*/ 82390 w 253841"/>
              <a:gd name="connsiteY1" fmla="*/ 636182 h 636182"/>
              <a:gd name="connsiteX2" fmla="*/ 253841 w 253841"/>
              <a:gd name="connsiteY2" fmla="*/ 487680 h 636182"/>
              <a:gd name="connsiteX3" fmla="*/ 177641 w 253841"/>
              <a:gd name="connsiteY3" fmla="*/ 0 h 636182"/>
              <a:gd name="connsiteX4" fmla="*/ 0 w 253841"/>
              <a:gd name="connsiteY4" fmla="*/ 218150 h 636182"/>
              <a:gd name="connsiteX0" fmla="*/ 0 w 256222"/>
              <a:gd name="connsiteY0" fmla="*/ 218150 h 636182"/>
              <a:gd name="connsiteX1" fmla="*/ 82390 w 256222"/>
              <a:gd name="connsiteY1" fmla="*/ 636182 h 636182"/>
              <a:gd name="connsiteX2" fmla="*/ 256222 w 256222"/>
              <a:gd name="connsiteY2" fmla="*/ 594880 h 636182"/>
              <a:gd name="connsiteX3" fmla="*/ 177641 w 256222"/>
              <a:gd name="connsiteY3" fmla="*/ 0 h 636182"/>
              <a:gd name="connsiteX4" fmla="*/ 0 w 256222"/>
              <a:gd name="connsiteY4" fmla="*/ 218150 h 636182"/>
              <a:gd name="connsiteX0" fmla="*/ 0 w 256222"/>
              <a:gd name="connsiteY0" fmla="*/ 218150 h 636182"/>
              <a:gd name="connsiteX1" fmla="*/ 82390 w 256222"/>
              <a:gd name="connsiteY1" fmla="*/ 636182 h 636182"/>
              <a:gd name="connsiteX2" fmla="*/ 256222 w 256222"/>
              <a:gd name="connsiteY2" fmla="*/ 594880 h 636182"/>
              <a:gd name="connsiteX3" fmla="*/ 177641 w 256222"/>
              <a:gd name="connsiteY3" fmla="*/ 0 h 636182"/>
              <a:gd name="connsiteX4" fmla="*/ 0 w 256222"/>
              <a:gd name="connsiteY4" fmla="*/ 218150 h 636182"/>
              <a:gd name="connsiteX0" fmla="*/ 0 w 256222"/>
              <a:gd name="connsiteY0" fmla="*/ 218150 h 636182"/>
              <a:gd name="connsiteX1" fmla="*/ 82390 w 256222"/>
              <a:gd name="connsiteY1" fmla="*/ 636182 h 636182"/>
              <a:gd name="connsiteX2" fmla="*/ 256222 w 256222"/>
              <a:gd name="connsiteY2" fmla="*/ 594880 h 636182"/>
              <a:gd name="connsiteX3" fmla="*/ 177641 w 256222"/>
              <a:gd name="connsiteY3" fmla="*/ 0 h 636182"/>
              <a:gd name="connsiteX4" fmla="*/ 0 w 256222"/>
              <a:gd name="connsiteY4" fmla="*/ 218150 h 636182"/>
              <a:gd name="connsiteX0" fmla="*/ 0 w 258603"/>
              <a:gd name="connsiteY0" fmla="*/ 218150 h 636182"/>
              <a:gd name="connsiteX1" fmla="*/ 82390 w 258603"/>
              <a:gd name="connsiteY1" fmla="*/ 636182 h 636182"/>
              <a:gd name="connsiteX2" fmla="*/ 258603 w 258603"/>
              <a:gd name="connsiteY2" fmla="*/ 598778 h 636182"/>
              <a:gd name="connsiteX3" fmla="*/ 177641 w 258603"/>
              <a:gd name="connsiteY3" fmla="*/ 0 h 636182"/>
              <a:gd name="connsiteX4" fmla="*/ 0 w 258603"/>
              <a:gd name="connsiteY4" fmla="*/ 218150 h 636182"/>
              <a:gd name="connsiteX0" fmla="*/ 0 w 258603"/>
              <a:gd name="connsiteY0" fmla="*/ 5699 h 423731"/>
              <a:gd name="connsiteX1" fmla="*/ 82390 w 258603"/>
              <a:gd name="connsiteY1" fmla="*/ 423731 h 423731"/>
              <a:gd name="connsiteX2" fmla="*/ 258603 w 258603"/>
              <a:gd name="connsiteY2" fmla="*/ 386327 h 423731"/>
              <a:gd name="connsiteX3" fmla="*/ 213360 w 258603"/>
              <a:gd name="connsiteY3" fmla="*/ 0 h 423731"/>
              <a:gd name="connsiteX4" fmla="*/ 0 w 258603"/>
              <a:gd name="connsiteY4" fmla="*/ 5699 h 423731"/>
              <a:gd name="connsiteX0" fmla="*/ 0 w 258603"/>
              <a:gd name="connsiteY0" fmla="*/ 0 h 418032"/>
              <a:gd name="connsiteX1" fmla="*/ 82390 w 258603"/>
              <a:gd name="connsiteY1" fmla="*/ 418032 h 418032"/>
              <a:gd name="connsiteX2" fmla="*/ 258603 w 258603"/>
              <a:gd name="connsiteY2" fmla="*/ 380628 h 418032"/>
              <a:gd name="connsiteX3" fmla="*/ 127635 w 258603"/>
              <a:gd name="connsiteY3" fmla="*/ 181414 h 418032"/>
              <a:gd name="connsiteX4" fmla="*/ 0 w 258603"/>
              <a:gd name="connsiteY4" fmla="*/ 0 h 418032"/>
              <a:gd name="connsiteX0" fmla="*/ 0 w 258603"/>
              <a:gd name="connsiteY0" fmla="*/ 44680 h 462712"/>
              <a:gd name="connsiteX1" fmla="*/ 82390 w 258603"/>
              <a:gd name="connsiteY1" fmla="*/ 462712 h 462712"/>
              <a:gd name="connsiteX2" fmla="*/ 258603 w 258603"/>
              <a:gd name="connsiteY2" fmla="*/ 425308 h 462712"/>
              <a:gd name="connsiteX3" fmla="*/ 196691 w 258603"/>
              <a:gd name="connsiteY3" fmla="*/ 0 h 462712"/>
              <a:gd name="connsiteX4" fmla="*/ 0 w 258603"/>
              <a:gd name="connsiteY4" fmla="*/ 44680 h 462712"/>
              <a:gd name="connsiteX0" fmla="*/ 0 w 258603"/>
              <a:gd name="connsiteY0" fmla="*/ 44680 h 462712"/>
              <a:gd name="connsiteX1" fmla="*/ 82390 w 258603"/>
              <a:gd name="connsiteY1" fmla="*/ 462712 h 462712"/>
              <a:gd name="connsiteX2" fmla="*/ 258603 w 258603"/>
              <a:gd name="connsiteY2" fmla="*/ 425308 h 462712"/>
              <a:gd name="connsiteX3" fmla="*/ 196691 w 258603"/>
              <a:gd name="connsiteY3" fmla="*/ 0 h 462712"/>
              <a:gd name="connsiteX4" fmla="*/ 0 w 258603"/>
              <a:gd name="connsiteY4" fmla="*/ 44680 h 462712"/>
              <a:gd name="connsiteX0" fmla="*/ 0 w 258603"/>
              <a:gd name="connsiteY0" fmla="*/ 52227 h 470259"/>
              <a:gd name="connsiteX1" fmla="*/ 82390 w 258603"/>
              <a:gd name="connsiteY1" fmla="*/ 470259 h 470259"/>
              <a:gd name="connsiteX2" fmla="*/ 258603 w 258603"/>
              <a:gd name="connsiteY2" fmla="*/ 432855 h 470259"/>
              <a:gd name="connsiteX3" fmla="*/ 196691 w 258603"/>
              <a:gd name="connsiteY3" fmla="*/ 7547 h 470259"/>
              <a:gd name="connsiteX4" fmla="*/ 0 w 258603"/>
              <a:gd name="connsiteY4" fmla="*/ 52227 h 470259"/>
              <a:gd name="connsiteX0" fmla="*/ 0 w 258603"/>
              <a:gd name="connsiteY0" fmla="*/ 53178 h 471210"/>
              <a:gd name="connsiteX1" fmla="*/ 82390 w 258603"/>
              <a:gd name="connsiteY1" fmla="*/ 471210 h 471210"/>
              <a:gd name="connsiteX2" fmla="*/ 258603 w 258603"/>
              <a:gd name="connsiteY2" fmla="*/ 433806 h 471210"/>
              <a:gd name="connsiteX3" fmla="*/ 196691 w 258603"/>
              <a:gd name="connsiteY3" fmla="*/ 8498 h 471210"/>
              <a:gd name="connsiteX4" fmla="*/ 0 w 258603"/>
              <a:gd name="connsiteY4" fmla="*/ 53178 h 471210"/>
              <a:gd name="connsiteX0" fmla="*/ 0 w 258603"/>
              <a:gd name="connsiteY0" fmla="*/ 53178 h 471210"/>
              <a:gd name="connsiteX1" fmla="*/ 82390 w 258603"/>
              <a:gd name="connsiteY1" fmla="*/ 471210 h 471210"/>
              <a:gd name="connsiteX2" fmla="*/ 258603 w 258603"/>
              <a:gd name="connsiteY2" fmla="*/ 433806 h 471210"/>
              <a:gd name="connsiteX3" fmla="*/ 196691 w 258603"/>
              <a:gd name="connsiteY3" fmla="*/ 8498 h 471210"/>
              <a:gd name="connsiteX4" fmla="*/ 0 w 258603"/>
              <a:gd name="connsiteY4" fmla="*/ 53178 h 47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603" h="471210">
                <a:moveTo>
                  <a:pt x="0" y="53178"/>
                </a:moveTo>
                <a:lnTo>
                  <a:pt x="82390" y="471210"/>
                </a:lnTo>
                <a:cubicBezTo>
                  <a:pt x="121284" y="451597"/>
                  <a:pt x="174465" y="418337"/>
                  <a:pt x="258603" y="433806"/>
                </a:cubicBezTo>
                <a:cubicBezTo>
                  <a:pt x="237966" y="292037"/>
                  <a:pt x="248284" y="163911"/>
                  <a:pt x="196691" y="8498"/>
                </a:cubicBezTo>
                <a:cubicBezTo>
                  <a:pt x="100170" y="-19489"/>
                  <a:pt x="58420" y="28540"/>
                  <a:pt x="0" y="5317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4A59587-7FCE-4250-BD00-C7857B821E49}"/>
              </a:ext>
            </a:extLst>
          </p:cNvPr>
          <p:cNvSpPr/>
          <p:nvPr/>
        </p:nvSpPr>
        <p:spPr>
          <a:xfrm>
            <a:off x="4350544" y="1923097"/>
            <a:ext cx="259556" cy="634366"/>
          </a:xfrm>
          <a:custGeom>
            <a:avLst/>
            <a:gdLst>
              <a:gd name="connsiteX0" fmla="*/ 0 w 251460"/>
              <a:gd name="connsiteY0" fmla="*/ 259080 h 640080"/>
              <a:gd name="connsiteX1" fmla="*/ 60960 w 251460"/>
              <a:gd name="connsiteY1" fmla="*/ 640080 h 640080"/>
              <a:gd name="connsiteX2" fmla="*/ 251460 w 251460"/>
              <a:gd name="connsiteY2" fmla="*/ 487680 h 640080"/>
              <a:gd name="connsiteX3" fmla="*/ 175260 w 251460"/>
              <a:gd name="connsiteY3" fmla="*/ 0 h 640080"/>
              <a:gd name="connsiteX4" fmla="*/ 0 w 251460"/>
              <a:gd name="connsiteY4" fmla="*/ 259080 h 640080"/>
              <a:gd name="connsiteX0" fmla="*/ 0 w 251460"/>
              <a:gd name="connsiteY0" fmla="*/ 259080 h 640080"/>
              <a:gd name="connsiteX1" fmla="*/ 60960 w 251460"/>
              <a:gd name="connsiteY1" fmla="*/ 640080 h 640080"/>
              <a:gd name="connsiteX2" fmla="*/ 251460 w 251460"/>
              <a:gd name="connsiteY2" fmla="*/ 487680 h 640080"/>
              <a:gd name="connsiteX3" fmla="*/ 175260 w 251460"/>
              <a:gd name="connsiteY3" fmla="*/ 0 h 640080"/>
              <a:gd name="connsiteX4" fmla="*/ 0 w 251460"/>
              <a:gd name="connsiteY4" fmla="*/ 259080 h 640080"/>
              <a:gd name="connsiteX0" fmla="*/ 0 w 251460"/>
              <a:gd name="connsiteY0" fmla="*/ 259080 h 640080"/>
              <a:gd name="connsiteX1" fmla="*/ 60960 w 251460"/>
              <a:gd name="connsiteY1" fmla="*/ 640080 h 640080"/>
              <a:gd name="connsiteX2" fmla="*/ 251460 w 251460"/>
              <a:gd name="connsiteY2" fmla="*/ 487680 h 640080"/>
              <a:gd name="connsiteX3" fmla="*/ 175260 w 251460"/>
              <a:gd name="connsiteY3" fmla="*/ 0 h 640080"/>
              <a:gd name="connsiteX4" fmla="*/ 0 w 251460"/>
              <a:gd name="connsiteY4" fmla="*/ 259080 h 640080"/>
              <a:gd name="connsiteX0" fmla="*/ 0 w 251460"/>
              <a:gd name="connsiteY0" fmla="*/ 259080 h 640080"/>
              <a:gd name="connsiteX1" fmla="*/ 60960 w 251460"/>
              <a:gd name="connsiteY1" fmla="*/ 640080 h 640080"/>
              <a:gd name="connsiteX2" fmla="*/ 251460 w 251460"/>
              <a:gd name="connsiteY2" fmla="*/ 487680 h 640080"/>
              <a:gd name="connsiteX3" fmla="*/ 175260 w 251460"/>
              <a:gd name="connsiteY3" fmla="*/ 0 h 640080"/>
              <a:gd name="connsiteX4" fmla="*/ 0 w 251460"/>
              <a:gd name="connsiteY4" fmla="*/ 259080 h 640080"/>
              <a:gd name="connsiteX0" fmla="*/ 0 w 271378"/>
              <a:gd name="connsiteY0" fmla="*/ 263921 h 640080"/>
              <a:gd name="connsiteX1" fmla="*/ 80878 w 271378"/>
              <a:gd name="connsiteY1" fmla="*/ 640080 h 640080"/>
              <a:gd name="connsiteX2" fmla="*/ 271378 w 271378"/>
              <a:gd name="connsiteY2" fmla="*/ 487680 h 640080"/>
              <a:gd name="connsiteX3" fmla="*/ 195178 w 271378"/>
              <a:gd name="connsiteY3" fmla="*/ 0 h 640080"/>
              <a:gd name="connsiteX4" fmla="*/ 0 w 271378"/>
              <a:gd name="connsiteY4" fmla="*/ 263921 h 640080"/>
              <a:gd name="connsiteX0" fmla="*/ 0 w 271378"/>
              <a:gd name="connsiteY0" fmla="*/ 263921 h 640080"/>
              <a:gd name="connsiteX1" fmla="*/ 80878 w 271378"/>
              <a:gd name="connsiteY1" fmla="*/ 640080 h 640080"/>
              <a:gd name="connsiteX2" fmla="*/ 271378 w 271378"/>
              <a:gd name="connsiteY2" fmla="*/ 487680 h 640080"/>
              <a:gd name="connsiteX3" fmla="*/ 195178 w 271378"/>
              <a:gd name="connsiteY3" fmla="*/ 0 h 640080"/>
              <a:gd name="connsiteX4" fmla="*/ 0 w 271378"/>
              <a:gd name="connsiteY4" fmla="*/ 263921 h 640080"/>
              <a:gd name="connsiteX0" fmla="*/ 0 w 271378"/>
              <a:gd name="connsiteY0" fmla="*/ 268763 h 644922"/>
              <a:gd name="connsiteX1" fmla="*/ 80878 w 271378"/>
              <a:gd name="connsiteY1" fmla="*/ 644922 h 644922"/>
              <a:gd name="connsiteX2" fmla="*/ 271378 w 271378"/>
              <a:gd name="connsiteY2" fmla="*/ 492522 h 644922"/>
              <a:gd name="connsiteX3" fmla="*/ 185219 w 271378"/>
              <a:gd name="connsiteY3" fmla="*/ 0 h 644922"/>
              <a:gd name="connsiteX4" fmla="*/ 0 w 271378"/>
              <a:gd name="connsiteY4" fmla="*/ 268763 h 644922"/>
              <a:gd name="connsiteX0" fmla="*/ 0 w 271378"/>
              <a:gd name="connsiteY0" fmla="*/ 268763 h 644922"/>
              <a:gd name="connsiteX1" fmla="*/ 80878 w 271378"/>
              <a:gd name="connsiteY1" fmla="*/ 644922 h 644922"/>
              <a:gd name="connsiteX2" fmla="*/ 271378 w 271378"/>
              <a:gd name="connsiteY2" fmla="*/ 516731 h 644922"/>
              <a:gd name="connsiteX3" fmla="*/ 185219 w 271378"/>
              <a:gd name="connsiteY3" fmla="*/ 0 h 644922"/>
              <a:gd name="connsiteX4" fmla="*/ 0 w 271378"/>
              <a:gd name="connsiteY4" fmla="*/ 268763 h 644922"/>
              <a:gd name="connsiteX0" fmla="*/ 0 w 271378"/>
              <a:gd name="connsiteY0" fmla="*/ 268763 h 644922"/>
              <a:gd name="connsiteX1" fmla="*/ 80878 w 271378"/>
              <a:gd name="connsiteY1" fmla="*/ 644922 h 644922"/>
              <a:gd name="connsiteX2" fmla="*/ 271378 w 271378"/>
              <a:gd name="connsiteY2" fmla="*/ 516731 h 644922"/>
              <a:gd name="connsiteX3" fmla="*/ 185219 w 271378"/>
              <a:gd name="connsiteY3" fmla="*/ 0 h 644922"/>
              <a:gd name="connsiteX4" fmla="*/ 0 w 271378"/>
              <a:gd name="connsiteY4" fmla="*/ 268763 h 644922"/>
              <a:gd name="connsiteX0" fmla="*/ 0 w 271378"/>
              <a:gd name="connsiteY0" fmla="*/ 268763 h 644922"/>
              <a:gd name="connsiteX1" fmla="*/ 80878 w 271378"/>
              <a:gd name="connsiteY1" fmla="*/ 644922 h 644922"/>
              <a:gd name="connsiteX2" fmla="*/ 271378 w 271378"/>
              <a:gd name="connsiteY2" fmla="*/ 516731 h 644922"/>
              <a:gd name="connsiteX3" fmla="*/ 185219 w 271378"/>
              <a:gd name="connsiteY3" fmla="*/ 0 h 644922"/>
              <a:gd name="connsiteX4" fmla="*/ 0 w 271378"/>
              <a:gd name="connsiteY4" fmla="*/ 268763 h 64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78" h="644922">
                <a:moveTo>
                  <a:pt x="0" y="268763"/>
                </a:moveTo>
                <a:cubicBezTo>
                  <a:pt x="41897" y="391729"/>
                  <a:pt x="53919" y="519536"/>
                  <a:pt x="80878" y="644922"/>
                </a:cubicBezTo>
                <a:cubicBezTo>
                  <a:pt x="144378" y="594122"/>
                  <a:pt x="179303" y="569885"/>
                  <a:pt x="271378" y="516731"/>
                </a:cubicBezTo>
                <a:cubicBezTo>
                  <a:pt x="252617" y="259757"/>
                  <a:pt x="228877" y="152877"/>
                  <a:pt x="185219" y="0"/>
                </a:cubicBezTo>
                <a:cubicBezTo>
                  <a:pt x="98224" y="67534"/>
                  <a:pt x="13177" y="203582"/>
                  <a:pt x="0" y="26876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4B4CA6-157C-49D4-9F7C-E52A11CBFE99}"/>
              </a:ext>
            </a:extLst>
          </p:cNvPr>
          <p:cNvSpPr/>
          <p:nvPr/>
        </p:nvSpPr>
        <p:spPr>
          <a:xfrm>
            <a:off x="5594350" y="901701"/>
            <a:ext cx="4541987" cy="399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BA0133-7E89-4DF3-A9E9-43BAF8FB4A8C}"/>
              </a:ext>
            </a:extLst>
          </p:cNvPr>
          <p:cNvSpPr/>
          <p:nvPr/>
        </p:nvSpPr>
        <p:spPr>
          <a:xfrm>
            <a:off x="1463016" y="2186350"/>
            <a:ext cx="4301930" cy="2923532"/>
          </a:xfrm>
          <a:custGeom>
            <a:avLst/>
            <a:gdLst>
              <a:gd name="connsiteX0" fmla="*/ 2844800 w 4260850"/>
              <a:gd name="connsiteY0" fmla="*/ 0 h 3041650"/>
              <a:gd name="connsiteX1" fmla="*/ 0 w 4260850"/>
              <a:gd name="connsiteY1" fmla="*/ 3041650 h 3041650"/>
              <a:gd name="connsiteX2" fmla="*/ 4260850 w 4260850"/>
              <a:gd name="connsiteY2" fmla="*/ 3035300 h 3041650"/>
              <a:gd name="connsiteX3" fmla="*/ 3136900 w 4260850"/>
              <a:gd name="connsiteY3" fmla="*/ 196850 h 3041650"/>
              <a:gd name="connsiteX4" fmla="*/ 2927350 w 4260850"/>
              <a:gd name="connsiteY4" fmla="*/ 349250 h 3041650"/>
              <a:gd name="connsiteX5" fmla="*/ 2844800 w 4260850"/>
              <a:gd name="connsiteY5" fmla="*/ 0 h 3041650"/>
              <a:gd name="connsiteX0" fmla="*/ 2844800 w 4260850"/>
              <a:gd name="connsiteY0" fmla="*/ 0 h 3035300"/>
              <a:gd name="connsiteX1" fmla="*/ 0 w 4260850"/>
              <a:gd name="connsiteY1" fmla="*/ 2952750 h 3035300"/>
              <a:gd name="connsiteX2" fmla="*/ 4260850 w 4260850"/>
              <a:gd name="connsiteY2" fmla="*/ 3035300 h 3035300"/>
              <a:gd name="connsiteX3" fmla="*/ 3136900 w 4260850"/>
              <a:gd name="connsiteY3" fmla="*/ 196850 h 3035300"/>
              <a:gd name="connsiteX4" fmla="*/ 2927350 w 4260850"/>
              <a:gd name="connsiteY4" fmla="*/ 349250 h 3035300"/>
              <a:gd name="connsiteX5" fmla="*/ 2844800 w 4260850"/>
              <a:gd name="connsiteY5" fmla="*/ 0 h 3035300"/>
              <a:gd name="connsiteX0" fmla="*/ 2844800 w 4267200"/>
              <a:gd name="connsiteY0" fmla="*/ 0 h 2971800"/>
              <a:gd name="connsiteX1" fmla="*/ 0 w 4267200"/>
              <a:gd name="connsiteY1" fmla="*/ 2952750 h 2971800"/>
              <a:gd name="connsiteX2" fmla="*/ 4267200 w 4267200"/>
              <a:gd name="connsiteY2" fmla="*/ 2971800 h 2971800"/>
              <a:gd name="connsiteX3" fmla="*/ 3136900 w 4267200"/>
              <a:gd name="connsiteY3" fmla="*/ 196850 h 2971800"/>
              <a:gd name="connsiteX4" fmla="*/ 2927350 w 4267200"/>
              <a:gd name="connsiteY4" fmla="*/ 349250 h 2971800"/>
              <a:gd name="connsiteX5" fmla="*/ 2844800 w 4267200"/>
              <a:gd name="connsiteY5" fmla="*/ 0 h 2971800"/>
              <a:gd name="connsiteX0" fmla="*/ 2844800 w 4267200"/>
              <a:gd name="connsiteY0" fmla="*/ 0 h 2971800"/>
              <a:gd name="connsiteX1" fmla="*/ 0 w 4267200"/>
              <a:gd name="connsiteY1" fmla="*/ 2952750 h 2971800"/>
              <a:gd name="connsiteX2" fmla="*/ 4267200 w 4267200"/>
              <a:gd name="connsiteY2" fmla="*/ 2971800 h 2971800"/>
              <a:gd name="connsiteX3" fmla="*/ 3289300 w 4267200"/>
              <a:gd name="connsiteY3" fmla="*/ 187325 h 2971800"/>
              <a:gd name="connsiteX4" fmla="*/ 2927350 w 4267200"/>
              <a:gd name="connsiteY4" fmla="*/ 349250 h 2971800"/>
              <a:gd name="connsiteX5" fmla="*/ 2844800 w 4267200"/>
              <a:gd name="connsiteY5" fmla="*/ 0 h 2971800"/>
              <a:gd name="connsiteX0" fmla="*/ 2844800 w 4267200"/>
              <a:gd name="connsiteY0" fmla="*/ 0 h 2971800"/>
              <a:gd name="connsiteX1" fmla="*/ 0 w 4267200"/>
              <a:gd name="connsiteY1" fmla="*/ 2952750 h 2971800"/>
              <a:gd name="connsiteX2" fmla="*/ 4267200 w 4267200"/>
              <a:gd name="connsiteY2" fmla="*/ 2971800 h 2971800"/>
              <a:gd name="connsiteX3" fmla="*/ 3289300 w 4267200"/>
              <a:gd name="connsiteY3" fmla="*/ 187325 h 2971800"/>
              <a:gd name="connsiteX4" fmla="*/ 2927350 w 4267200"/>
              <a:gd name="connsiteY4" fmla="*/ 349250 h 2971800"/>
              <a:gd name="connsiteX5" fmla="*/ 2844800 w 4267200"/>
              <a:gd name="connsiteY5" fmla="*/ 0 h 2971800"/>
              <a:gd name="connsiteX0" fmla="*/ 2854325 w 4267200"/>
              <a:gd name="connsiteY0" fmla="*/ 0 h 2988469"/>
              <a:gd name="connsiteX1" fmla="*/ 0 w 4267200"/>
              <a:gd name="connsiteY1" fmla="*/ 2969419 h 2988469"/>
              <a:gd name="connsiteX2" fmla="*/ 4267200 w 4267200"/>
              <a:gd name="connsiteY2" fmla="*/ 2988469 h 2988469"/>
              <a:gd name="connsiteX3" fmla="*/ 3289300 w 4267200"/>
              <a:gd name="connsiteY3" fmla="*/ 203994 h 2988469"/>
              <a:gd name="connsiteX4" fmla="*/ 2927350 w 4267200"/>
              <a:gd name="connsiteY4" fmla="*/ 365919 h 2988469"/>
              <a:gd name="connsiteX5" fmla="*/ 2854325 w 4267200"/>
              <a:gd name="connsiteY5" fmla="*/ 0 h 2988469"/>
              <a:gd name="connsiteX0" fmla="*/ 2854325 w 4267200"/>
              <a:gd name="connsiteY0" fmla="*/ 0 h 2988469"/>
              <a:gd name="connsiteX1" fmla="*/ 0 w 4267200"/>
              <a:gd name="connsiteY1" fmla="*/ 2969419 h 2988469"/>
              <a:gd name="connsiteX2" fmla="*/ 4267200 w 4267200"/>
              <a:gd name="connsiteY2" fmla="*/ 2988469 h 2988469"/>
              <a:gd name="connsiteX3" fmla="*/ 3289300 w 4267200"/>
              <a:gd name="connsiteY3" fmla="*/ 203994 h 2988469"/>
              <a:gd name="connsiteX4" fmla="*/ 2927350 w 4267200"/>
              <a:gd name="connsiteY4" fmla="*/ 365919 h 2988469"/>
              <a:gd name="connsiteX5" fmla="*/ 2854325 w 4267200"/>
              <a:gd name="connsiteY5" fmla="*/ 0 h 2988469"/>
              <a:gd name="connsiteX0" fmla="*/ 2854325 w 4267200"/>
              <a:gd name="connsiteY0" fmla="*/ 0 h 2988469"/>
              <a:gd name="connsiteX1" fmla="*/ 0 w 4267200"/>
              <a:gd name="connsiteY1" fmla="*/ 2969419 h 2988469"/>
              <a:gd name="connsiteX2" fmla="*/ 4267200 w 4267200"/>
              <a:gd name="connsiteY2" fmla="*/ 2988469 h 2988469"/>
              <a:gd name="connsiteX3" fmla="*/ 3289300 w 4267200"/>
              <a:gd name="connsiteY3" fmla="*/ 203994 h 2988469"/>
              <a:gd name="connsiteX4" fmla="*/ 2927350 w 4267200"/>
              <a:gd name="connsiteY4" fmla="*/ 365919 h 2988469"/>
              <a:gd name="connsiteX5" fmla="*/ 2854325 w 4267200"/>
              <a:gd name="connsiteY5" fmla="*/ 0 h 2988469"/>
              <a:gd name="connsiteX0" fmla="*/ 2854325 w 4267200"/>
              <a:gd name="connsiteY0" fmla="*/ 0 h 2988469"/>
              <a:gd name="connsiteX1" fmla="*/ 0 w 4267200"/>
              <a:gd name="connsiteY1" fmla="*/ 2969419 h 2988469"/>
              <a:gd name="connsiteX2" fmla="*/ 4267200 w 4267200"/>
              <a:gd name="connsiteY2" fmla="*/ 2988469 h 2988469"/>
              <a:gd name="connsiteX3" fmla="*/ 3289300 w 4267200"/>
              <a:gd name="connsiteY3" fmla="*/ 203994 h 2988469"/>
              <a:gd name="connsiteX4" fmla="*/ 2927350 w 4267200"/>
              <a:gd name="connsiteY4" fmla="*/ 377825 h 2988469"/>
              <a:gd name="connsiteX5" fmla="*/ 2854325 w 4267200"/>
              <a:gd name="connsiteY5" fmla="*/ 0 h 2988469"/>
              <a:gd name="connsiteX0" fmla="*/ 2854325 w 4267200"/>
              <a:gd name="connsiteY0" fmla="*/ 0 h 2988469"/>
              <a:gd name="connsiteX1" fmla="*/ 0 w 4267200"/>
              <a:gd name="connsiteY1" fmla="*/ 2969419 h 2988469"/>
              <a:gd name="connsiteX2" fmla="*/ 4267200 w 4267200"/>
              <a:gd name="connsiteY2" fmla="*/ 2988469 h 2988469"/>
              <a:gd name="connsiteX3" fmla="*/ 3289300 w 4267200"/>
              <a:gd name="connsiteY3" fmla="*/ 203994 h 2988469"/>
              <a:gd name="connsiteX4" fmla="*/ 2927350 w 4267200"/>
              <a:gd name="connsiteY4" fmla="*/ 377825 h 2988469"/>
              <a:gd name="connsiteX5" fmla="*/ 2854325 w 4267200"/>
              <a:gd name="connsiteY5" fmla="*/ 0 h 298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67200" h="2988469">
                <a:moveTo>
                  <a:pt x="2854325" y="0"/>
                </a:moveTo>
                <a:lnTo>
                  <a:pt x="0" y="2969419"/>
                </a:lnTo>
                <a:lnTo>
                  <a:pt x="4267200" y="2988469"/>
                </a:lnTo>
                <a:lnTo>
                  <a:pt x="3289300" y="203994"/>
                </a:lnTo>
                <a:cubicBezTo>
                  <a:pt x="3144838" y="181769"/>
                  <a:pt x="3028950" y="304800"/>
                  <a:pt x="2927350" y="377825"/>
                </a:cubicBezTo>
                <a:cubicBezTo>
                  <a:pt x="2914914" y="258233"/>
                  <a:pt x="2897717" y="119591"/>
                  <a:pt x="2854325" y="0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5A6B00-2B2C-451C-BF00-7AE2B0B59372}"/>
              </a:ext>
            </a:extLst>
          </p:cNvPr>
          <p:cNvSpPr/>
          <p:nvPr/>
        </p:nvSpPr>
        <p:spPr>
          <a:xfrm>
            <a:off x="1259437" y="4898518"/>
            <a:ext cx="4854913" cy="421195"/>
          </a:xfrm>
          <a:prstGeom prst="rect">
            <a:avLst/>
          </a:prstGeom>
          <a:gradFill>
            <a:gsLst>
              <a:gs pos="0">
                <a:schemeClr val="bg1"/>
              </a:gs>
              <a:gs pos="54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A3D5F-EFA7-4B17-9EDC-F867A2C3A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16" y="5122689"/>
            <a:ext cx="4336661" cy="1342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8D46A3-E280-4FFD-8177-A8AF143C27CF}"/>
              </a:ext>
            </a:extLst>
          </p:cNvPr>
          <p:cNvSpPr txBox="1"/>
          <p:nvPr/>
        </p:nvSpPr>
        <p:spPr>
          <a:xfrm>
            <a:off x="6096000" y="1791851"/>
            <a:ext cx="4483371" cy="707886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Every model has a list of patches, each with its own separate texture.</a:t>
            </a:r>
          </a:p>
        </p:txBody>
      </p:sp>
    </p:spTree>
    <p:extLst>
      <p:ext uri="{BB962C8B-B14F-4D97-AF65-F5344CB8AC3E}">
        <p14:creationId xmlns:p14="http://schemas.microsoft.com/office/powerpoint/2010/main" val="27407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2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F48A-3E8E-4339-AB3A-F4B76DF9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Colors and </a:t>
            </a:r>
            <a:r>
              <a:rPr lang="en-US" dirty="0" err="1"/>
              <a:t>Ptex</a:t>
            </a:r>
            <a:endParaRPr lang="en-US" dirty="0"/>
          </a:p>
        </p:txBody>
      </p:sp>
      <p:pic>
        <p:nvPicPr>
          <p:cNvPr id="4" name="Picture 3" descr="A close up of a dinosaur&#10;&#10;Description automatically generated">
            <a:extLst>
              <a:ext uri="{FF2B5EF4-FFF2-40B4-BE49-F238E27FC236}">
                <a16:creationId xmlns:a16="http://schemas.microsoft.com/office/drawing/2014/main" id="{48A154C9-FD56-411A-B99D-7BD996D45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87" y="1025669"/>
            <a:ext cx="8534654" cy="3704009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9169D-DF0B-4A88-A4BF-188230718EED}"/>
              </a:ext>
            </a:extLst>
          </p:cNvPr>
          <p:cNvSpPr txBox="1"/>
          <p:nvPr/>
        </p:nvSpPr>
        <p:spPr>
          <a:xfrm>
            <a:off x="9360483" y="6360170"/>
            <a:ext cx="2816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(Figure modified from [Burley and Lacewell 2008] and [</a:t>
            </a:r>
            <a:r>
              <a:rPr lang="en-US" sz="11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Yuksel</a:t>
            </a:r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et al. 2019])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84F2C97-C2A7-41C9-80AE-15DC7219812C}"/>
              </a:ext>
            </a:extLst>
          </p:cNvPr>
          <p:cNvSpPr/>
          <p:nvPr/>
        </p:nvSpPr>
        <p:spPr>
          <a:xfrm>
            <a:off x="4936652" y="2579833"/>
            <a:ext cx="1726049" cy="985143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/>
          </a:solidFill>
          <a:ln>
            <a:noFill/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5A6B00-2B2C-451C-BF00-7AE2B0B59372}"/>
              </a:ext>
            </a:extLst>
          </p:cNvPr>
          <p:cNvSpPr/>
          <p:nvPr/>
        </p:nvSpPr>
        <p:spPr>
          <a:xfrm>
            <a:off x="1259437" y="4898518"/>
            <a:ext cx="4854913" cy="421195"/>
          </a:xfrm>
          <a:prstGeom prst="rect">
            <a:avLst/>
          </a:prstGeom>
          <a:gradFill>
            <a:gsLst>
              <a:gs pos="0">
                <a:schemeClr val="bg1"/>
              </a:gs>
              <a:gs pos="54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A3D5F-EFA7-4B17-9EDC-F867A2C3A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16" y="5122689"/>
            <a:ext cx="4336661" cy="13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F48A-3E8E-4339-AB3A-F4B76DF9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Colors and </a:t>
            </a:r>
            <a:r>
              <a:rPr lang="en-US" dirty="0" err="1"/>
              <a:t>Ptex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8015F1-25AD-4D09-9D41-0CD0084C9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4" y="1517865"/>
            <a:ext cx="3577748" cy="482930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B00B58-2F31-4552-B16D-DE9A00DA5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764" y="1536916"/>
            <a:ext cx="3576906" cy="4801963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EC50EC-47F7-4812-907A-91D3DB8E0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1" y="1541680"/>
            <a:ext cx="3576905" cy="4801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EDD5BC-84B4-4DDF-9352-A11058FC1FDE}"/>
              </a:ext>
            </a:extLst>
          </p:cNvPr>
          <p:cNvSpPr txBox="1"/>
          <p:nvPr/>
        </p:nvSpPr>
        <p:spPr>
          <a:xfrm>
            <a:off x="9916217" y="6366296"/>
            <a:ext cx="20618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(Figures </a:t>
            </a:r>
            <a:r>
              <a:rPr lang="en-US" sz="11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Yuksel</a:t>
            </a:r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et al. 2019)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3AA18C-D5FB-468D-9FA7-79F8730D5505}"/>
              </a:ext>
            </a:extLst>
          </p:cNvPr>
          <p:cNvSpPr/>
          <p:nvPr/>
        </p:nvSpPr>
        <p:spPr>
          <a:xfrm>
            <a:off x="128131" y="4095590"/>
            <a:ext cx="11849903" cy="745351"/>
          </a:xfrm>
          <a:prstGeom prst="roundRect">
            <a:avLst>
              <a:gd name="adj" fmla="val 5914"/>
            </a:avLst>
          </a:prstGeom>
          <a:noFill/>
          <a:ln w="63500">
            <a:solidFill>
              <a:srgbClr val="C5451A"/>
            </a:solidFill>
          </a:ln>
          <a:effectLst>
            <a:outerShdw blurRad="889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1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2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4.375E-6 0.16829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C5DF7A-5021-49F0-8B03-FB12DD13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Colors or </a:t>
            </a:r>
            <a:r>
              <a:rPr lang="en-US" dirty="0" err="1"/>
              <a:t>Ptex</a:t>
            </a:r>
            <a:r>
              <a:rPr lang="en-US" dirty="0"/>
              <a:t> . . . In Realtime?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88B5E-559A-4680-8D4A-477BB05B5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Possible [McDonald 2013], [</a:t>
            </a:r>
            <a:r>
              <a:rPr lang="en-US" sz="3600" dirty="0" err="1"/>
              <a:t>Yuksel</a:t>
            </a:r>
            <a:r>
              <a:rPr lang="en-US" sz="3600" dirty="0"/>
              <a:t> et al. 2010], …</a:t>
            </a:r>
          </a:p>
          <a:p>
            <a:endParaRPr lang="en-US" sz="3600" dirty="0"/>
          </a:p>
          <a:p>
            <a:r>
              <a:rPr lang="en-US" sz="3600" dirty="0"/>
              <a:t>Still less-practical than 2D textures due to SW</a:t>
            </a:r>
            <a:br>
              <a:rPr lang="en-US" sz="3600" dirty="0"/>
            </a:br>
            <a:r>
              <a:rPr lang="en-US" sz="3600" dirty="0"/>
              <a:t>(or SW+HW) implementation:</a:t>
            </a:r>
          </a:p>
          <a:p>
            <a:pPr lvl="1"/>
            <a:r>
              <a:rPr lang="en-US" sz="3200" dirty="0"/>
              <a:t>Software is m</a:t>
            </a:r>
            <a:r>
              <a:rPr lang="en-US" sz="3200" dirty="0">
                <a:sym typeface="Wingdings" panose="05000000000000000000" pitchFamily="2" charset="2"/>
              </a:rPr>
              <a:t>uch-slower than hardware!</a:t>
            </a:r>
          </a:p>
          <a:p>
            <a:pPr lvl="1"/>
            <a:r>
              <a:rPr lang="en-US" sz="3200" dirty="0">
                <a:sym typeface="Wingdings" panose="05000000000000000000" pitchFamily="2" charset="2"/>
              </a:rPr>
              <a:t>Complicated to emulate filtering functionality</a:t>
            </a:r>
          </a:p>
          <a:p>
            <a:pPr lvl="1"/>
            <a:r>
              <a:rPr lang="en-US" sz="3200" dirty="0">
                <a:sym typeface="Wingdings" panose="05000000000000000000" pitchFamily="2" charset="2"/>
              </a:rPr>
              <a:t>Implementation limitations</a:t>
            </a:r>
          </a:p>
        </p:txBody>
      </p:sp>
    </p:spTree>
    <p:extLst>
      <p:ext uri="{BB962C8B-B14F-4D97-AF65-F5344CB8AC3E}">
        <p14:creationId xmlns:p14="http://schemas.microsoft.com/office/powerpoint/2010/main" val="383215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6693-374B-47C2-9A3F-3FA6B5C2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Color Textures [</a:t>
            </a:r>
            <a:r>
              <a:rPr lang="en-US" dirty="0" err="1"/>
              <a:t>Yuksel</a:t>
            </a:r>
            <a:r>
              <a:rPr lang="en-US" dirty="0"/>
              <a:t> 2017]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6480F-623D-4C12-A818-B2AAF571B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Implements Mesh Colors using standard 2D textures</a:t>
            </a:r>
          </a:p>
          <a:p>
            <a:pPr lvl="1"/>
            <a:r>
              <a:rPr lang="en-US" dirty="0"/>
              <a:t>Almost as fast as 2D textures for simple filtering</a:t>
            </a:r>
          </a:p>
          <a:p>
            <a:pPr lvl="1"/>
            <a:r>
              <a:rPr lang="en-US" dirty="0"/>
              <a:t>Added shader complexity</a:t>
            </a:r>
          </a:p>
          <a:p>
            <a:pPr lvl="1"/>
            <a:r>
              <a:rPr lang="en-US" dirty="0"/>
              <a:t>Complicated implementation</a:t>
            </a:r>
          </a:p>
          <a:p>
            <a:pPr lvl="1"/>
            <a:r>
              <a:rPr lang="en-US" dirty="0"/>
              <a:t>Anisotropic filtering problematic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dirty="0">
                <a:sym typeface="Wingdings" panose="05000000000000000000" pitchFamily="2" charset="2"/>
              </a:rPr>
              <a:t>What if the required HW changes to implement directly were small?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08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08DB-E9AA-4CB1-A659-249B8F47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615F3-D6FC-4E48-9927-F5301E52C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 show that implementing Mesh Colors on existing GPUs would require minimal HW changes</a:t>
            </a:r>
          </a:p>
          <a:p>
            <a:endParaRPr lang="en-US" sz="3200" dirty="0"/>
          </a:p>
          <a:p>
            <a:r>
              <a:rPr lang="en-US" sz="3200" dirty="0"/>
              <a:t>Introduce “patch texture” representation—this is what makes the required HW changes minor!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620A9-8AC3-4580-9809-7E1E311A16A5}"/>
              </a:ext>
            </a:extLst>
          </p:cNvPr>
          <p:cNvSpPr txBox="1"/>
          <p:nvPr/>
        </p:nvSpPr>
        <p:spPr>
          <a:xfrm>
            <a:off x="2592648" y="4272217"/>
            <a:ext cx="6362743" cy="1815882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Can leverage existing storage!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Can leverage existing filtering HW!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Edge-crossing unnecessary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Similar performance expected</a:t>
            </a:r>
          </a:p>
        </p:txBody>
      </p:sp>
    </p:spTree>
    <p:extLst>
      <p:ext uri="{BB962C8B-B14F-4D97-AF65-F5344CB8AC3E}">
        <p14:creationId xmlns:p14="http://schemas.microsoft.com/office/powerpoint/2010/main" val="27687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284E-3E5D-43D5-A521-7E15B3C2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Patch Textures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6190FF-B890-401D-B78C-265ADFD00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32" y="1217950"/>
            <a:ext cx="1096068" cy="1096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BC38EB-B3D2-4887-8ED2-35DD3ADC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394" y="1418804"/>
            <a:ext cx="3572585" cy="3575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6E825D-0432-4589-B4F6-3902B7BC2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40" y="1217950"/>
            <a:ext cx="1096068" cy="1096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CAFCC7-ECB3-4C6E-8C9A-65991A033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48" y="1217950"/>
            <a:ext cx="1096068" cy="1096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AB0D01-D13B-4089-9E39-98E567C5F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32" y="2557858"/>
            <a:ext cx="1096068" cy="10960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8E5234-4F8B-4FF8-BE9B-FB8EF73AB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40" y="3897766"/>
            <a:ext cx="1096068" cy="10960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61E5DB-C102-48ED-8540-147A42AB9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48" y="3897766"/>
            <a:ext cx="1096068" cy="10960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DF2578-1CBC-436A-9661-8FFAAF2341B9}"/>
              </a:ext>
            </a:extLst>
          </p:cNvPr>
          <p:cNvSpPr txBox="1"/>
          <p:nvPr/>
        </p:nvSpPr>
        <p:spPr>
          <a:xfrm>
            <a:off x="1882141" y="5138846"/>
            <a:ext cx="252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2D Texture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82FAB0-A0AB-445D-9425-BE1471A6763A}"/>
              </a:ext>
            </a:extLst>
          </p:cNvPr>
          <p:cNvSpPr txBox="1"/>
          <p:nvPr/>
        </p:nvSpPr>
        <p:spPr>
          <a:xfrm>
            <a:off x="7724862" y="5237674"/>
            <a:ext cx="252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of Patch Textures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8E3AF16-A1C9-4084-9FA0-FDABBBF5F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40" y="2557858"/>
            <a:ext cx="1096068" cy="10960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B6E9D7-8BD1-4155-9962-09E21673B554}"/>
              </a:ext>
            </a:extLst>
          </p:cNvPr>
          <p:cNvSpPr txBox="1"/>
          <p:nvPr/>
        </p:nvSpPr>
        <p:spPr>
          <a:xfrm>
            <a:off x="3967952" y="1571130"/>
            <a:ext cx="2775085" cy="1477328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Unlike in Mesh Colors, in a Patch Texture, edge and corner data is duplicated, not shared with neighbors.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B0BFA-EF46-47F4-9C5E-08F2AA597446}"/>
              </a:ext>
            </a:extLst>
          </p:cNvPr>
          <p:cNvGrpSpPr/>
          <p:nvPr/>
        </p:nvGrpSpPr>
        <p:grpSpPr>
          <a:xfrm>
            <a:off x="6981030" y="2179191"/>
            <a:ext cx="1164829" cy="179277"/>
            <a:chOff x="6981030" y="2179191"/>
            <a:chExt cx="1164829" cy="17927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5D0F60-585E-4FBD-A5E6-2E031FE0A2EF}"/>
                </a:ext>
              </a:extLst>
            </p:cNvPr>
            <p:cNvSpPr/>
            <p:nvPr/>
          </p:nvSpPr>
          <p:spPr>
            <a:xfrm rot="16200000">
              <a:off x="7478055" y="1927438"/>
              <a:ext cx="179277" cy="682783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  <a:effectLst>
              <a:outerShdw blurRad="635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CDF6B7-A750-4576-8A7B-AF6EA1FD8025}"/>
                </a:ext>
              </a:extLst>
            </p:cNvPr>
            <p:cNvSpPr/>
            <p:nvPr/>
          </p:nvSpPr>
          <p:spPr>
            <a:xfrm>
              <a:off x="6981030" y="2191705"/>
              <a:ext cx="145096" cy="145096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  <a:effectLst>
              <a:outerShdw blurRad="635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5A60570-18BB-44BB-9B83-F0111FB8398C}"/>
                </a:ext>
              </a:extLst>
            </p:cNvPr>
            <p:cNvSpPr/>
            <p:nvPr/>
          </p:nvSpPr>
          <p:spPr>
            <a:xfrm>
              <a:off x="8000763" y="2191705"/>
              <a:ext cx="145096" cy="145096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  <a:effectLst>
              <a:outerShdw blurRad="635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4349D9-16E1-4E2F-BCCA-AD9472DAA39D}"/>
              </a:ext>
            </a:extLst>
          </p:cNvPr>
          <p:cNvGrpSpPr/>
          <p:nvPr/>
        </p:nvGrpSpPr>
        <p:grpSpPr>
          <a:xfrm rot="16200000">
            <a:off x="7815613" y="3016976"/>
            <a:ext cx="1164829" cy="179277"/>
            <a:chOff x="6981030" y="2179191"/>
            <a:chExt cx="1164829" cy="17927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86DC367-FFE7-4C93-9152-1C3281C8E881}"/>
                </a:ext>
              </a:extLst>
            </p:cNvPr>
            <p:cNvSpPr/>
            <p:nvPr/>
          </p:nvSpPr>
          <p:spPr>
            <a:xfrm rot="16200000">
              <a:off x="7478055" y="1927438"/>
              <a:ext cx="179277" cy="682783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  <a:effectLst>
              <a:outerShdw blurRad="635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0179CD5-8337-4876-800C-230B15FF1E21}"/>
                </a:ext>
              </a:extLst>
            </p:cNvPr>
            <p:cNvSpPr/>
            <p:nvPr/>
          </p:nvSpPr>
          <p:spPr>
            <a:xfrm>
              <a:off x="6981030" y="2191705"/>
              <a:ext cx="145096" cy="145096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  <a:effectLst>
              <a:outerShdw blurRad="635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8794FA4-89FC-41F0-A238-A94917178900}"/>
                </a:ext>
              </a:extLst>
            </p:cNvPr>
            <p:cNvSpPr/>
            <p:nvPr/>
          </p:nvSpPr>
          <p:spPr>
            <a:xfrm>
              <a:off x="8000763" y="2191705"/>
              <a:ext cx="145096" cy="145096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  <a:effectLst>
              <a:outerShdw blurRad="635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Arrow: Left-Up 51">
            <a:extLst>
              <a:ext uri="{FF2B5EF4-FFF2-40B4-BE49-F238E27FC236}">
                <a16:creationId xmlns:a16="http://schemas.microsoft.com/office/drawing/2014/main" id="{6D42840A-ABEB-482D-8E22-CD820946CE31}"/>
              </a:ext>
            </a:extLst>
          </p:cNvPr>
          <p:cNvSpPr/>
          <p:nvPr/>
        </p:nvSpPr>
        <p:spPr>
          <a:xfrm rot="5400000">
            <a:off x="7300596" y="2309794"/>
            <a:ext cx="1090836" cy="1090836"/>
          </a:xfrm>
          <a:prstGeom prst="leftUpArrow">
            <a:avLst>
              <a:gd name="adj1" fmla="val 22206"/>
              <a:gd name="adj2" fmla="val 25000"/>
              <a:gd name="adj3" fmla="val 28493"/>
            </a:avLst>
          </a:prstGeom>
          <a:solidFill>
            <a:srgbClr val="C5451A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F6FAE6A-8EDE-4F0B-A4F5-7C2BDF1D0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502" y="2556269"/>
            <a:ext cx="1098677" cy="109606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C6FCFD9-DC1A-4F29-AC86-EF90F4610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671" y="3897398"/>
            <a:ext cx="1098677" cy="109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E51F9F5-68C1-4657-8270-2E30858BEC37}"/>
              </a:ext>
            </a:extLst>
          </p:cNvPr>
          <p:cNvSpPr txBox="1">
            <a:spLocks/>
          </p:cNvSpPr>
          <p:nvPr/>
        </p:nvSpPr>
        <p:spPr>
          <a:xfrm>
            <a:off x="128131" y="81538"/>
            <a:ext cx="11962915" cy="1007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sm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Textures . . . Have Problems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0800EE-D7AA-4DB5-847A-A865E4E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Textures</a:t>
            </a:r>
          </a:p>
        </p:txBody>
      </p:sp>
      <p:pic>
        <p:nvPicPr>
          <p:cNvPr id="6" name="Picture 5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E6C44286-358D-4178-AA7B-97D675C3B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7" y="1014757"/>
            <a:ext cx="5496233" cy="5496233"/>
          </a:xfrm>
          <a:prstGeom prst="rect">
            <a:avLst/>
          </a:prstGeom>
          <a:effectLst/>
        </p:spPr>
      </p:pic>
      <p:pic>
        <p:nvPicPr>
          <p:cNvPr id="8" name="Picture 7" descr="A dinosaur in front of a lizard&#10;&#10;Description automatically generated">
            <a:extLst>
              <a:ext uri="{FF2B5EF4-FFF2-40B4-BE49-F238E27FC236}">
                <a16:creationId xmlns:a16="http://schemas.microsoft.com/office/drawing/2014/main" id="{0CAC6640-A8BA-4B25-85CD-E16CFACA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2" y="1022558"/>
            <a:ext cx="6132782" cy="6132782"/>
          </a:xfrm>
          <a:prstGeom prst="rect">
            <a:avLst/>
          </a:prstGeom>
          <a:effectLst/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4C69677-C637-45C0-AF8F-3A59DCB1F79E}"/>
              </a:ext>
            </a:extLst>
          </p:cNvPr>
          <p:cNvSpPr/>
          <p:nvPr/>
        </p:nvSpPr>
        <p:spPr>
          <a:xfrm>
            <a:off x="5663380" y="2785212"/>
            <a:ext cx="2706898" cy="1467068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/>
          </a:solidFill>
          <a:ln>
            <a:noFill/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5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BF2E1E5-2659-4EFC-8ADB-F3A601851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502" y="2556270"/>
            <a:ext cx="1098677" cy="10960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6AEDB8-A18D-4F26-AFBB-B20F9BFE8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671" y="3897398"/>
            <a:ext cx="1098677" cy="1096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F0284E-3E5D-43D5-A521-7E15B3C2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Patch Textures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6190FF-B890-401D-B78C-265ADFD00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32" y="1217950"/>
            <a:ext cx="1096068" cy="1096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BC38EB-B3D2-4887-8ED2-35DD3ADC2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394" y="1418804"/>
            <a:ext cx="3572585" cy="3575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6E825D-0432-4589-B4F6-3902B7BC2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40" y="1217950"/>
            <a:ext cx="1096068" cy="1096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CAFCC7-ECB3-4C6E-8C9A-65991A033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48" y="1217950"/>
            <a:ext cx="1096068" cy="1096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AB0D01-D13B-4089-9E39-98E567C5F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32" y="2557858"/>
            <a:ext cx="1096068" cy="10960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8E5234-4F8B-4FF8-BE9B-FB8EF73AB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40" y="3897766"/>
            <a:ext cx="1096068" cy="10960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61E5DB-C102-48ED-8540-147A42AB9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48" y="3897766"/>
            <a:ext cx="1096068" cy="10960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DF2578-1CBC-436A-9661-8FFAAF2341B9}"/>
              </a:ext>
            </a:extLst>
          </p:cNvPr>
          <p:cNvSpPr txBox="1"/>
          <p:nvPr/>
        </p:nvSpPr>
        <p:spPr>
          <a:xfrm>
            <a:off x="1882141" y="5138846"/>
            <a:ext cx="252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2D Texture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82FAB0-A0AB-445D-9425-BE1471A6763A}"/>
              </a:ext>
            </a:extLst>
          </p:cNvPr>
          <p:cNvSpPr txBox="1"/>
          <p:nvPr/>
        </p:nvSpPr>
        <p:spPr>
          <a:xfrm>
            <a:off x="7724862" y="5237674"/>
            <a:ext cx="252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of Patch Textures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5E355B-8D45-4620-82CC-58050D91D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66" y="2880966"/>
            <a:ext cx="1096068" cy="10960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3AF16-A1C9-4084-9FA0-FDABBBF5F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40" y="2557858"/>
            <a:ext cx="1096068" cy="10960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DEBE58-4252-41B6-AD9A-0444A8D54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80" y="1764792"/>
            <a:ext cx="3328416" cy="3328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C5AC-2E3D-4101-ADB7-FBC3B55733D3}"/>
              </a:ext>
            </a:extLst>
          </p:cNvPr>
          <p:cNvSpPr txBox="1"/>
          <p:nvPr/>
        </p:nvSpPr>
        <p:spPr>
          <a:xfrm>
            <a:off x="4640580" y="5666180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Patch Texture</a:t>
            </a:r>
          </a:p>
        </p:txBody>
      </p:sp>
    </p:spTree>
    <p:extLst>
      <p:ext uri="{BB962C8B-B14F-4D97-AF65-F5344CB8AC3E}">
        <p14:creationId xmlns:p14="http://schemas.microsoft.com/office/powerpoint/2010/main" val="40228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3047 -0.04699 " pathEditMode="relative" rAng="0" ptsTypes="AA">
                                      <p:cBhvr>
                                        <p:cTn id="48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-236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284E-3E5D-43D5-A521-7E15B3C2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Patch Textures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5E355B-8D45-4620-82CC-58050D91D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66" y="2880966"/>
            <a:ext cx="1096068" cy="1096068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B42E43C5-1532-4EC6-9B04-AF6139D5C6D1}"/>
              </a:ext>
            </a:extLst>
          </p:cNvPr>
          <p:cNvSpPr/>
          <p:nvPr/>
        </p:nvSpPr>
        <p:spPr>
          <a:xfrm>
            <a:off x="3613431" y="3850304"/>
            <a:ext cx="285994" cy="1107104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8D8DB65-EF87-400D-AAE2-A6C7A4D85404}"/>
              </a:ext>
            </a:extLst>
          </p:cNvPr>
          <p:cNvSpPr/>
          <p:nvPr/>
        </p:nvSpPr>
        <p:spPr>
          <a:xfrm rot="10800000">
            <a:off x="3613431" y="1900592"/>
            <a:ext cx="285994" cy="1107104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CDEBE58-4252-41B6-AD9A-0444A8D54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80" y="1764792"/>
            <a:ext cx="3328416" cy="33284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77A786-56E4-4CBE-922B-81EF865A49DB}"/>
              </a:ext>
            </a:extLst>
          </p:cNvPr>
          <p:cNvSpPr txBox="1"/>
          <p:nvPr/>
        </p:nvSpPr>
        <p:spPr>
          <a:xfrm>
            <a:off x="584623" y="2734130"/>
            <a:ext cx="3533955" cy="1242904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 restriction on resolution is imposed, but if 2</a:t>
            </a:r>
            <a:r>
              <a:rPr lang="en-US" b="1" baseline="30000" dirty="0">
                <a:solidFill>
                  <a:schemeClr val="bg1"/>
                </a:solidFill>
              </a:rPr>
              <a:t>n</a:t>
            </a:r>
            <a:r>
              <a:rPr lang="en-US" b="1" dirty="0">
                <a:solidFill>
                  <a:schemeClr val="bg1"/>
                </a:solidFill>
              </a:rPr>
              <a:t>+1 on a side, Smooth filtering between neighbors is possible.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DB448-84FF-40EC-B0F1-61C8387D12C2}"/>
              </a:ext>
            </a:extLst>
          </p:cNvPr>
          <p:cNvCxnSpPr/>
          <p:nvPr/>
        </p:nvCxnSpPr>
        <p:spPr>
          <a:xfrm>
            <a:off x="3241964" y="1885478"/>
            <a:ext cx="56450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BFD43D-F60C-468C-81E2-3A45EBDF0F97}"/>
              </a:ext>
            </a:extLst>
          </p:cNvPr>
          <p:cNvCxnSpPr/>
          <p:nvPr/>
        </p:nvCxnSpPr>
        <p:spPr>
          <a:xfrm>
            <a:off x="3241964" y="4969994"/>
            <a:ext cx="56450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19F8F42-D440-4F63-A918-00FF4DAA20A3}"/>
              </a:ext>
            </a:extLst>
          </p:cNvPr>
          <p:cNvSpPr txBox="1"/>
          <p:nvPr/>
        </p:nvSpPr>
        <p:spPr>
          <a:xfrm>
            <a:off x="4640580" y="5666180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Patch Texture</a:t>
            </a:r>
          </a:p>
        </p:txBody>
      </p:sp>
    </p:spTree>
    <p:extLst>
      <p:ext uri="{BB962C8B-B14F-4D97-AF65-F5344CB8AC3E}">
        <p14:creationId xmlns:p14="http://schemas.microsoft.com/office/powerpoint/2010/main" val="35296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284E-3E5D-43D5-A521-7E15B3C2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Patch Textures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CDEBE58-4252-41B6-AD9A-0444A8D54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80" y="1764792"/>
            <a:ext cx="3328416" cy="3328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03577-355D-490B-8B2F-47CF1D9671B9}"/>
              </a:ext>
            </a:extLst>
          </p:cNvPr>
          <p:cNvSpPr txBox="1"/>
          <p:nvPr/>
        </p:nvSpPr>
        <p:spPr>
          <a:xfrm>
            <a:off x="4395850" y="5093208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10059A-ADFC-4505-BEE8-C11F6CA7C285}"/>
              </a:ext>
            </a:extLst>
          </p:cNvPr>
          <p:cNvSpPr txBox="1"/>
          <p:nvPr/>
        </p:nvSpPr>
        <p:spPr>
          <a:xfrm>
            <a:off x="5196840" y="5093208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A8FCEC-FBA5-4E43-B170-8BD09E247E8F}"/>
              </a:ext>
            </a:extLst>
          </p:cNvPr>
          <p:cNvSpPr txBox="1"/>
          <p:nvPr/>
        </p:nvSpPr>
        <p:spPr>
          <a:xfrm>
            <a:off x="5959730" y="5093208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3B8F42-3492-4457-AEBE-86408DE45081}"/>
              </a:ext>
            </a:extLst>
          </p:cNvPr>
          <p:cNvSpPr txBox="1"/>
          <p:nvPr/>
        </p:nvSpPr>
        <p:spPr>
          <a:xfrm>
            <a:off x="6722620" y="5093208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94AFCE-F747-46CB-988C-244E99D5CBE1}"/>
              </a:ext>
            </a:extLst>
          </p:cNvPr>
          <p:cNvSpPr txBox="1"/>
          <p:nvPr/>
        </p:nvSpPr>
        <p:spPr>
          <a:xfrm>
            <a:off x="7487854" y="5093208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3A7E73-AC57-429E-8508-6EAAD3902F95}"/>
              </a:ext>
            </a:extLst>
          </p:cNvPr>
          <p:cNvSpPr txBox="1"/>
          <p:nvPr/>
        </p:nvSpPr>
        <p:spPr>
          <a:xfrm>
            <a:off x="4100575" y="4765548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1F5298-F3C9-428D-8B44-D0FFC6B4B852}"/>
              </a:ext>
            </a:extLst>
          </p:cNvPr>
          <p:cNvSpPr txBox="1"/>
          <p:nvPr/>
        </p:nvSpPr>
        <p:spPr>
          <a:xfrm>
            <a:off x="4100575" y="4001034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3BCA4B-9CA8-4B22-A5B5-AE8EFE02C4F5}"/>
              </a:ext>
            </a:extLst>
          </p:cNvPr>
          <p:cNvSpPr txBox="1"/>
          <p:nvPr/>
        </p:nvSpPr>
        <p:spPr>
          <a:xfrm>
            <a:off x="4100575" y="3224328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983D7B-DC2B-4DCF-A02F-5FBA48309BE6}"/>
              </a:ext>
            </a:extLst>
          </p:cNvPr>
          <p:cNvSpPr txBox="1"/>
          <p:nvPr/>
        </p:nvSpPr>
        <p:spPr>
          <a:xfrm>
            <a:off x="4100575" y="246286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8BB0AD-5617-4943-BF9D-5173C465E3B4}"/>
              </a:ext>
            </a:extLst>
          </p:cNvPr>
          <p:cNvSpPr txBox="1"/>
          <p:nvPr/>
        </p:nvSpPr>
        <p:spPr>
          <a:xfrm>
            <a:off x="4100575" y="169234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A8B41C-C72F-4F9D-9C6C-C8F0A240C7F8}"/>
              </a:ext>
            </a:extLst>
          </p:cNvPr>
          <p:cNvSpPr txBox="1"/>
          <p:nvPr/>
        </p:nvSpPr>
        <p:spPr>
          <a:xfrm>
            <a:off x="4388230" y="135241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237B2E-AE8A-4441-81FB-6F1B33B8B085}"/>
              </a:ext>
            </a:extLst>
          </p:cNvPr>
          <p:cNvSpPr txBox="1"/>
          <p:nvPr/>
        </p:nvSpPr>
        <p:spPr>
          <a:xfrm>
            <a:off x="5151120" y="135241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¼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5A3C36-2E31-4556-AC79-9349717EB957}"/>
              </a:ext>
            </a:extLst>
          </p:cNvPr>
          <p:cNvSpPr txBox="1"/>
          <p:nvPr/>
        </p:nvSpPr>
        <p:spPr>
          <a:xfrm>
            <a:off x="5914010" y="135241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½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F334DC-8E3D-4FAC-877E-71F78AE61267}"/>
              </a:ext>
            </a:extLst>
          </p:cNvPr>
          <p:cNvSpPr txBox="1"/>
          <p:nvPr/>
        </p:nvSpPr>
        <p:spPr>
          <a:xfrm>
            <a:off x="6684520" y="135241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¾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180E9-53F3-4FBF-A69A-D29CD3788060}"/>
              </a:ext>
            </a:extLst>
          </p:cNvPr>
          <p:cNvSpPr txBox="1"/>
          <p:nvPr/>
        </p:nvSpPr>
        <p:spPr>
          <a:xfrm>
            <a:off x="7503094" y="135241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8C78D7-2619-45EF-B4E4-C22BD921762F}"/>
              </a:ext>
            </a:extLst>
          </p:cNvPr>
          <p:cNvSpPr txBox="1"/>
          <p:nvPr/>
        </p:nvSpPr>
        <p:spPr>
          <a:xfrm>
            <a:off x="7822628" y="475846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2E92F9-DCB1-4FFA-BA3A-3C3120FCDC72}"/>
              </a:ext>
            </a:extLst>
          </p:cNvPr>
          <p:cNvSpPr txBox="1"/>
          <p:nvPr/>
        </p:nvSpPr>
        <p:spPr>
          <a:xfrm>
            <a:off x="7822628" y="3993843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¼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EF28B0-FB4B-4235-A2F4-033F31DACE6F}"/>
              </a:ext>
            </a:extLst>
          </p:cNvPr>
          <p:cNvSpPr txBox="1"/>
          <p:nvPr/>
        </p:nvSpPr>
        <p:spPr>
          <a:xfrm>
            <a:off x="7822628" y="3224328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½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0529DA-9E65-41EC-98B9-CD843E37201A}"/>
              </a:ext>
            </a:extLst>
          </p:cNvPr>
          <p:cNvSpPr txBox="1"/>
          <p:nvPr/>
        </p:nvSpPr>
        <p:spPr>
          <a:xfrm>
            <a:off x="7839770" y="2454813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¾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E5FB3D-6FFA-4843-B803-B2CA04AD661B}"/>
              </a:ext>
            </a:extLst>
          </p:cNvPr>
          <p:cNvSpPr txBox="1"/>
          <p:nvPr/>
        </p:nvSpPr>
        <p:spPr>
          <a:xfrm>
            <a:off x="7888986" y="1684722"/>
            <a:ext cx="5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B81D72-8A4D-4FE3-8B9E-2D2EB821B70E}"/>
              </a:ext>
            </a:extLst>
          </p:cNvPr>
          <p:cNvSpPr txBox="1"/>
          <p:nvPr/>
        </p:nvSpPr>
        <p:spPr>
          <a:xfrm>
            <a:off x="3749040" y="5666180"/>
            <a:ext cx="477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u,v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and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 err="1">
                <a:solidFill>
                  <a:srgbClr val="00B0F0"/>
                </a:solidFill>
              </a:rPr>
              <a:t>s,t</a:t>
            </a:r>
            <a:r>
              <a:rPr lang="en-US" dirty="0">
                <a:solidFill>
                  <a:srgbClr val="00B0F0"/>
                </a:solidFill>
              </a:rPr>
              <a:t>) </a:t>
            </a:r>
            <a:r>
              <a:rPr lang="en-US" dirty="0"/>
              <a:t>coordinates in a patch texture</a:t>
            </a:r>
          </a:p>
        </p:txBody>
      </p:sp>
    </p:spTree>
    <p:extLst>
      <p:ext uri="{BB962C8B-B14F-4D97-AF65-F5344CB8AC3E}">
        <p14:creationId xmlns:p14="http://schemas.microsoft.com/office/powerpoint/2010/main" val="31911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284E-3E5D-43D5-A521-7E15B3C2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Patch Textures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5EA36E-6937-4363-B37E-24DFF4E6D05D}"/>
              </a:ext>
            </a:extLst>
          </p:cNvPr>
          <p:cNvGrpSpPr/>
          <p:nvPr/>
        </p:nvGrpSpPr>
        <p:grpSpPr>
          <a:xfrm>
            <a:off x="4100575" y="1352412"/>
            <a:ext cx="4329431" cy="4140906"/>
            <a:chOff x="4100575" y="1352412"/>
            <a:chExt cx="4329431" cy="41409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CDEBE58-4252-41B6-AD9A-0444A8D5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380" y="1764792"/>
              <a:ext cx="3328416" cy="332841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A03577-355D-490B-8B2F-47CF1D9671B9}"/>
                </a:ext>
              </a:extLst>
            </p:cNvPr>
            <p:cNvSpPr txBox="1"/>
            <p:nvPr/>
          </p:nvSpPr>
          <p:spPr>
            <a:xfrm>
              <a:off x="4395850" y="5093208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10059A-ADFC-4505-BEE8-C11F6CA7C285}"/>
                </a:ext>
              </a:extLst>
            </p:cNvPr>
            <p:cNvSpPr txBox="1"/>
            <p:nvPr/>
          </p:nvSpPr>
          <p:spPr>
            <a:xfrm>
              <a:off x="5196840" y="5093208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A8FCEC-FBA5-4E43-B170-8BD09E247E8F}"/>
                </a:ext>
              </a:extLst>
            </p:cNvPr>
            <p:cNvSpPr txBox="1"/>
            <p:nvPr/>
          </p:nvSpPr>
          <p:spPr>
            <a:xfrm>
              <a:off x="5959730" y="5093208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3B8F42-3492-4457-AEBE-86408DE45081}"/>
                </a:ext>
              </a:extLst>
            </p:cNvPr>
            <p:cNvSpPr txBox="1"/>
            <p:nvPr/>
          </p:nvSpPr>
          <p:spPr>
            <a:xfrm>
              <a:off x="6722620" y="5093208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94AFCE-F747-46CB-988C-244E99D5CBE1}"/>
                </a:ext>
              </a:extLst>
            </p:cNvPr>
            <p:cNvSpPr txBox="1"/>
            <p:nvPr/>
          </p:nvSpPr>
          <p:spPr>
            <a:xfrm>
              <a:off x="7487854" y="5093208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93A7E73-AC57-429E-8508-6EAAD3902F95}"/>
                </a:ext>
              </a:extLst>
            </p:cNvPr>
            <p:cNvSpPr txBox="1"/>
            <p:nvPr/>
          </p:nvSpPr>
          <p:spPr>
            <a:xfrm>
              <a:off x="4100575" y="4765548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1F5298-F3C9-428D-8B44-D0FFC6B4B852}"/>
                </a:ext>
              </a:extLst>
            </p:cNvPr>
            <p:cNvSpPr txBox="1"/>
            <p:nvPr/>
          </p:nvSpPr>
          <p:spPr>
            <a:xfrm>
              <a:off x="4100575" y="4001034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3BCA4B-9CA8-4B22-A5B5-AE8EFE02C4F5}"/>
                </a:ext>
              </a:extLst>
            </p:cNvPr>
            <p:cNvSpPr txBox="1"/>
            <p:nvPr/>
          </p:nvSpPr>
          <p:spPr>
            <a:xfrm>
              <a:off x="4100575" y="3224328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983D7B-DC2B-4DCF-A02F-5FBA48309BE6}"/>
                </a:ext>
              </a:extLst>
            </p:cNvPr>
            <p:cNvSpPr txBox="1"/>
            <p:nvPr/>
          </p:nvSpPr>
          <p:spPr>
            <a:xfrm>
              <a:off x="4100575" y="246286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8BB0AD-5617-4943-BF9D-5173C465E3B4}"/>
                </a:ext>
              </a:extLst>
            </p:cNvPr>
            <p:cNvSpPr txBox="1"/>
            <p:nvPr/>
          </p:nvSpPr>
          <p:spPr>
            <a:xfrm>
              <a:off x="4100575" y="169234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A8B41C-C72F-4F9D-9C6C-C8F0A240C7F8}"/>
                </a:ext>
              </a:extLst>
            </p:cNvPr>
            <p:cNvSpPr txBox="1"/>
            <p:nvPr/>
          </p:nvSpPr>
          <p:spPr>
            <a:xfrm>
              <a:off x="4388230" y="135241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237B2E-AE8A-4441-81FB-6F1B33B8B085}"/>
                </a:ext>
              </a:extLst>
            </p:cNvPr>
            <p:cNvSpPr txBox="1"/>
            <p:nvPr/>
          </p:nvSpPr>
          <p:spPr>
            <a:xfrm>
              <a:off x="5151120" y="135241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¼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5A3C36-2E31-4556-AC79-9349717EB957}"/>
                </a:ext>
              </a:extLst>
            </p:cNvPr>
            <p:cNvSpPr txBox="1"/>
            <p:nvPr/>
          </p:nvSpPr>
          <p:spPr>
            <a:xfrm>
              <a:off x="5914010" y="135241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½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F334DC-8E3D-4FAC-877E-71F78AE61267}"/>
                </a:ext>
              </a:extLst>
            </p:cNvPr>
            <p:cNvSpPr txBox="1"/>
            <p:nvPr/>
          </p:nvSpPr>
          <p:spPr>
            <a:xfrm>
              <a:off x="6684520" y="135241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¾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3180E9-53F3-4FBF-A69A-D29CD3788060}"/>
                </a:ext>
              </a:extLst>
            </p:cNvPr>
            <p:cNvSpPr txBox="1"/>
            <p:nvPr/>
          </p:nvSpPr>
          <p:spPr>
            <a:xfrm>
              <a:off x="7503094" y="135241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8C78D7-2619-45EF-B4E4-C22BD921762F}"/>
                </a:ext>
              </a:extLst>
            </p:cNvPr>
            <p:cNvSpPr txBox="1"/>
            <p:nvPr/>
          </p:nvSpPr>
          <p:spPr>
            <a:xfrm>
              <a:off x="7822628" y="475846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02E92F9-DCB1-4FFA-BA3A-3C3120FCDC72}"/>
                </a:ext>
              </a:extLst>
            </p:cNvPr>
            <p:cNvSpPr txBox="1"/>
            <p:nvPr/>
          </p:nvSpPr>
          <p:spPr>
            <a:xfrm>
              <a:off x="7822628" y="3993843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¼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3EF28B0-FB4B-4235-A2F4-033F31DACE6F}"/>
                </a:ext>
              </a:extLst>
            </p:cNvPr>
            <p:cNvSpPr txBox="1"/>
            <p:nvPr/>
          </p:nvSpPr>
          <p:spPr>
            <a:xfrm>
              <a:off x="7822628" y="3224328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½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20529DA-9E65-41EC-98B9-CD843E37201A}"/>
                </a:ext>
              </a:extLst>
            </p:cNvPr>
            <p:cNvSpPr txBox="1"/>
            <p:nvPr/>
          </p:nvSpPr>
          <p:spPr>
            <a:xfrm>
              <a:off x="7839770" y="2454813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¾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E5FB3D-6FFA-4843-B803-B2CA04AD661B}"/>
                </a:ext>
              </a:extLst>
            </p:cNvPr>
            <p:cNvSpPr txBox="1"/>
            <p:nvPr/>
          </p:nvSpPr>
          <p:spPr>
            <a:xfrm>
              <a:off x="7888986" y="168472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FB81D72-8A4D-4FE3-8B9E-2D2EB821B70E}"/>
              </a:ext>
            </a:extLst>
          </p:cNvPr>
          <p:cNvSpPr txBox="1"/>
          <p:nvPr/>
        </p:nvSpPr>
        <p:spPr>
          <a:xfrm>
            <a:off x="3749040" y="5666180"/>
            <a:ext cx="477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u,v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and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 err="1">
                <a:solidFill>
                  <a:srgbClr val="00B0F0"/>
                </a:solidFill>
              </a:rPr>
              <a:t>s,t</a:t>
            </a:r>
            <a:r>
              <a:rPr lang="en-US" dirty="0">
                <a:solidFill>
                  <a:srgbClr val="00B0F0"/>
                </a:solidFill>
              </a:rPr>
              <a:t>) </a:t>
            </a:r>
            <a:r>
              <a:rPr lang="en-US" dirty="0"/>
              <a:t>coordinates in a patch texture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1798BF-3261-4B5B-AABF-066705071BC2}"/>
              </a:ext>
            </a:extLst>
          </p:cNvPr>
          <p:cNvGrpSpPr/>
          <p:nvPr/>
        </p:nvGrpSpPr>
        <p:grpSpPr>
          <a:xfrm>
            <a:off x="1360365" y="1364682"/>
            <a:ext cx="4329431" cy="4140906"/>
            <a:chOff x="204354" y="1360461"/>
            <a:chExt cx="4329431" cy="41409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B1E9C3-E209-463D-A42C-E2DC6993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233" y="1859652"/>
              <a:ext cx="3122046" cy="3129462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7C8405D-874C-41E0-8794-51D36093A43A}"/>
                </a:ext>
              </a:extLst>
            </p:cNvPr>
            <p:cNvSpPr txBox="1"/>
            <p:nvPr/>
          </p:nvSpPr>
          <p:spPr>
            <a:xfrm>
              <a:off x="499629" y="5101257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B3A0EFB-3E6C-4564-9A8B-6180A0ED7BB4}"/>
                </a:ext>
              </a:extLst>
            </p:cNvPr>
            <p:cNvSpPr txBox="1"/>
            <p:nvPr/>
          </p:nvSpPr>
          <p:spPr>
            <a:xfrm>
              <a:off x="1300619" y="5101257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DE9BE3D-4227-48FD-B82F-0A121A6B4946}"/>
                </a:ext>
              </a:extLst>
            </p:cNvPr>
            <p:cNvSpPr txBox="1"/>
            <p:nvPr/>
          </p:nvSpPr>
          <p:spPr>
            <a:xfrm>
              <a:off x="2063509" y="5101257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ABAC1C4-7839-4C5D-AD01-24133C1E660F}"/>
                </a:ext>
              </a:extLst>
            </p:cNvPr>
            <p:cNvSpPr txBox="1"/>
            <p:nvPr/>
          </p:nvSpPr>
          <p:spPr>
            <a:xfrm>
              <a:off x="2826399" y="5101257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AD43ABE-F2D2-4A9F-B4E0-C36435060739}"/>
                </a:ext>
              </a:extLst>
            </p:cNvPr>
            <p:cNvSpPr txBox="1"/>
            <p:nvPr/>
          </p:nvSpPr>
          <p:spPr>
            <a:xfrm>
              <a:off x="3591633" y="5101257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D82556-3C11-4689-8B42-DE166C3E8126}"/>
                </a:ext>
              </a:extLst>
            </p:cNvPr>
            <p:cNvSpPr txBox="1"/>
            <p:nvPr/>
          </p:nvSpPr>
          <p:spPr>
            <a:xfrm>
              <a:off x="204354" y="4773597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1B3FCB3-1D5E-4211-8764-293F2DAD653D}"/>
                </a:ext>
              </a:extLst>
            </p:cNvPr>
            <p:cNvSpPr txBox="1"/>
            <p:nvPr/>
          </p:nvSpPr>
          <p:spPr>
            <a:xfrm>
              <a:off x="204354" y="4009083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5FF0C24-EFF4-45E0-8F72-40E1DE817A68}"/>
                </a:ext>
              </a:extLst>
            </p:cNvPr>
            <p:cNvSpPr txBox="1"/>
            <p:nvPr/>
          </p:nvSpPr>
          <p:spPr>
            <a:xfrm>
              <a:off x="204354" y="3232377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52CD47-D930-4007-803A-5FE6035AC6F2}"/>
                </a:ext>
              </a:extLst>
            </p:cNvPr>
            <p:cNvSpPr txBox="1"/>
            <p:nvPr/>
          </p:nvSpPr>
          <p:spPr>
            <a:xfrm>
              <a:off x="204354" y="247091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25A22CB-DC2F-4C0E-9422-11A3FB99A88D}"/>
                </a:ext>
              </a:extLst>
            </p:cNvPr>
            <p:cNvSpPr txBox="1"/>
            <p:nvPr/>
          </p:nvSpPr>
          <p:spPr>
            <a:xfrm>
              <a:off x="204354" y="170039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60BDD19-EF11-4AA3-8C76-3848EB2BB36F}"/>
                </a:ext>
              </a:extLst>
            </p:cNvPr>
            <p:cNvSpPr txBox="1"/>
            <p:nvPr/>
          </p:nvSpPr>
          <p:spPr>
            <a:xfrm>
              <a:off x="492009" y="136046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66049FC-3B9E-4CF8-BB82-4F3A9CFE20AB}"/>
                </a:ext>
              </a:extLst>
            </p:cNvPr>
            <p:cNvSpPr txBox="1"/>
            <p:nvPr/>
          </p:nvSpPr>
          <p:spPr>
            <a:xfrm>
              <a:off x="1254899" y="136046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¼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8427CBE-5F8D-4AE0-9315-F953F8778CCA}"/>
                </a:ext>
              </a:extLst>
            </p:cNvPr>
            <p:cNvSpPr txBox="1"/>
            <p:nvPr/>
          </p:nvSpPr>
          <p:spPr>
            <a:xfrm>
              <a:off x="2017789" y="136046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½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D82F7A2-D61B-4675-8857-C3C72D447A6A}"/>
                </a:ext>
              </a:extLst>
            </p:cNvPr>
            <p:cNvSpPr txBox="1"/>
            <p:nvPr/>
          </p:nvSpPr>
          <p:spPr>
            <a:xfrm>
              <a:off x="2788299" y="136046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¾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2BA87E8-97D4-41D5-82C9-107146DDA9CE}"/>
                </a:ext>
              </a:extLst>
            </p:cNvPr>
            <p:cNvSpPr txBox="1"/>
            <p:nvPr/>
          </p:nvSpPr>
          <p:spPr>
            <a:xfrm>
              <a:off x="3606873" y="136046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78C8DFA-2982-4355-8533-A7B2B600E5D6}"/>
                </a:ext>
              </a:extLst>
            </p:cNvPr>
            <p:cNvSpPr txBox="1"/>
            <p:nvPr/>
          </p:nvSpPr>
          <p:spPr>
            <a:xfrm>
              <a:off x="3926407" y="476651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B090C23-E9CE-4498-8D69-CFE6FDA997CA}"/>
                </a:ext>
              </a:extLst>
            </p:cNvPr>
            <p:cNvSpPr txBox="1"/>
            <p:nvPr/>
          </p:nvSpPr>
          <p:spPr>
            <a:xfrm>
              <a:off x="3926407" y="400189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BA1E018-1FA0-46F9-BE8E-3AB427277C91}"/>
                </a:ext>
              </a:extLst>
            </p:cNvPr>
            <p:cNvSpPr txBox="1"/>
            <p:nvPr/>
          </p:nvSpPr>
          <p:spPr>
            <a:xfrm>
              <a:off x="3926407" y="3232377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½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CA13865-4AC6-4BE1-B4C8-1E9C07252DA9}"/>
                </a:ext>
              </a:extLst>
            </p:cNvPr>
            <p:cNvSpPr txBox="1"/>
            <p:nvPr/>
          </p:nvSpPr>
          <p:spPr>
            <a:xfrm>
              <a:off x="3943549" y="2462862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¾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E004ED0-CF10-4E5D-8AF8-0E17DB78E2F5}"/>
                </a:ext>
              </a:extLst>
            </p:cNvPr>
            <p:cNvSpPr txBox="1"/>
            <p:nvPr/>
          </p:nvSpPr>
          <p:spPr>
            <a:xfrm>
              <a:off x="3992765" y="1692771"/>
              <a:ext cx="541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</a:rPr>
                <a:t>1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576C4415-ACBE-40DC-ABDE-EB54E79A3794}"/>
              </a:ext>
            </a:extLst>
          </p:cNvPr>
          <p:cNvSpPr txBox="1"/>
          <p:nvPr/>
        </p:nvSpPr>
        <p:spPr>
          <a:xfrm>
            <a:off x="7026295" y="5673161"/>
            <a:ext cx="305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Patch Texture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u,v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and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 err="1">
                <a:solidFill>
                  <a:srgbClr val="00B0F0"/>
                </a:solidFill>
              </a:rPr>
              <a:t>s,t</a:t>
            </a:r>
            <a:r>
              <a:rPr lang="en-US" dirty="0">
                <a:solidFill>
                  <a:srgbClr val="00B0F0"/>
                </a:solidFill>
              </a:rPr>
              <a:t>) </a:t>
            </a:r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A9B2DC-97E8-49FB-A2FF-6B1377EC5D96}"/>
              </a:ext>
            </a:extLst>
          </p:cNvPr>
          <p:cNvSpPr txBox="1"/>
          <p:nvPr/>
        </p:nvSpPr>
        <p:spPr>
          <a:xfrm>
            <a:off x="2009514" y="5666180"/>
            <a:ext cx="275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Texture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u,v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and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 err="1">
                <a:solidFill>
                  <a:srgbClr val="00B0F0"/>
                </a:solidFill>
              </a:rPr>
              <a:t>s,t</a:t>
            </a:r>
            <a:r>
              <a:rPr lang="en-US" dirty="0">
                <a:solidFill>
                  <a:srgbClr val="00B0F0"/>
                </a:solidFill>
              </a:rPr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9531 0.0009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4" grpId="0"/>
      <p:bldP spid="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3FEC-24F4-404F-A19F-43158D76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Texture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9B831-F123-4E9C-8742-EF835713A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Very similar to standard 2D textures</a:t>
            </a:r>
          </a:p>
        </p:txBody>
      </p:sp>
    </p:spTree>
    <p:extLst>
      <p:ext uri="{BB962C8B-B14F-4D97-AF65-F5344CB8AC3E}">
        <p14:creationId xmlns:p14="http://schemas.microsoft.com/office/powerpoint/2010/main" val="1611696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3FEC-24F4-404F-A19F-43158D76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Texture Storage (Mipmaps)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9B831-F123-4E9C-8742-EF835713A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Very similar to standard 2D textures</a:t>
            </a:r>
          </a:p>
          <a:p>
            <a:endParaRPr lang="en-US" sz="3600" dirty="0"/>
          </a:p>
          <a:p>
            <a:r>
              <a:rPr lang="en-US" sz="3600" dirty="0"/>
              <a:t>Most GPUs store in e.g. 4⨯4 tiles</a:t>
            </a:r>
          </a:p>
          <a:p>
            <a:pPr lvl="1"/>
            <a:r>
              <a:rPr lang="en-US" sz="3200" dirty="0"/>
              <a:t>If mesh textures are 2</a:t>
            </a:r>
            <a:r>
              <a:rPr lang="en-US" sz="3200" baseline="30000" dirty="0"/>
              <a:t>n</a:t>
            </a:r>
            <a:r>
              <a:rPr lang="en-US" sz="3200" dirty="0"/>
              <a:t>+1 on a side, requires padding</a:t>
            </a:r>
          </a:p>
        </p:txBody>
      </p:sp>
    </p:spTree>
    <p:extLst>
      <p:ext uri="{BB962C8B-B14F-4D97-AF65-F5344CB8AC3E}">
        <p14:creationId xmlns:p14="http://schemas.microsoft.com/office/powerpoint/2010/main" val="40008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A309-D584-4446-B2E8-2F61D14B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Texture Storage (Mipmaps)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51EF542-FF97-45CB-BFCB-5A9C23DB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00" y="1324800"/>
            <a:ext cx="6339840" cy="5027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B09EEB-C7C6-4755-8790-A3C2B1EC55DE}"/>
              </a:ext>
            </a:extLst>
          </p:cNvPr>
          <p:cNvSpPr txBox="1"/>
          <p:nvPr/>
        </p:nvSpPr>
        <p:spPr>
          <a:xfrm>
            <a:off x="775725" y="2403095"/>
            <a:ext cx="3267284" cy="1384995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Power-of-two 2D textures fit nicely in memory</a:t>
            </a:r>
          </a:p>
        </p:txBody>
      </p:sp>
    </p:spTree>
    <p:extLst>
      <p:ext uri="{BB962C8B-B14F-4D97-AF65-F5344CB8AC3E}">
        <p14:creationId xmlns:p14="http://schemas.microsoft.com/office/powerpoint/2010/main" val="3804217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A309-D584-4446-B2E8-2F61D14B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Texture Storage (Mipmaps)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EF542-FF97-45CB-BFCB-5A9C23DB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0400" y="1324800"/>
            <a:ext cx="6853714" cy="502729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9DB51D7-56C0-4286-8769-A5F49687D53A}"/>
              </a:ext>
            </a:extLst>
          </p:cNvPr>
          <p:cNvSpPr/>
          <p:nvPr/>
        </p:nvSpPr>
        <p:spPr>
          <a:xfrm rot="15560866">
            <a:off x="5950922" y="3740519"/>
            <a:ext cx="285994" cy="1536269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622FE-758A-4879-A4FD-C79B1B9C1CC5}"/>
              </a:ext>
            </a:extLst>
          </p:cNvPr>
          <p:cNvSpPr txBox="1"/>
          <p:nvPr/>
        </p:nvSpPr>
        <p:spPr>
          <a:xfrm>
            <a:off x="929514" y="4167505"/>
            <a:ext cx="4526657" cy="954107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  <a:r>
              <a:rPr lang="en-US" sz="2800" b="1" baseline="30000" dirty="0">
                <a:solidFill>
                  <a:schemeClr val="bg1"/>
                </a:solidFill>
              </a:rPr>
              <a:t>n</a:t>
            </a:r>
            <a:r>
              <a:rPr lang="en-US" sz="2800" b="1" dirty="0">
                <a:solidFill>
                  <a:schemeClr val="bg1"/>
                </a:solidFill>
              </a:rPr>
              <a:t>+1 patch textures require padding (a few %)</a:t>
            </a:r>
          </a:p>
        </p:txBody>
      </p:sp>
    </p:spTree>
    <p:extLst>
      <p:ext uri="{BB962C8B-B14F-4D97-AF65-F5344CB8AC3E}">
        <p14:creationId xmlns:p14="http://schemas.microsoft.com/office/powerpoint/2010/main" val="377742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8BD9-8CB6-4CBD-B142-196E2E4B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Texture Storage (Triangular Patches)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66CE6-DECF-41A6-94A1-0B1F4465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217258"/>
            <a:ext cx="5995047" cy="5014639"/>
          </a:xfrm>
        </p:spPr>
        <p:txBody>
          <a:bodyPr/>
          <a:lstStyle/>
          <a:p>
            <a:r>
              <a:rPr lang="en-US" dirty="0"/>
              <a:t>Triangular patch textures do not map nicely to 2D storage</a:t>
            </a:r>
          </a:p>
          <a:p>
            <a:endParaRPr lang="en-US" dirty="0"/>
          </a:p>
          <a:p>
            <a:r>
              <a:rPr lang="en-US" dirty="0"/>
              <a:t>Not necessarily a problem</a:t>
            </a:r>
          </a:p>
          <a:p>
            <a:pPr lvl="1"/>
            <a:r>
              <a:rPr lang="en-US" dirty="0"/>
              <a:t>Quad-dominant meshes standard</a:t>
            </a:r>
          </a:p>
          <a:p>
            <a:pPr lvl="1"/>
            <a:r>
              <a:rPr lang="en-US" dirty="0"/>
              <a:t>Patch textures typically small</a:t>
            </a:r>
          </a:p>
          <a:p>
            <a:endParaRPr lang="en-US" dirty="0"/>
          </a:p>
          <a:p>
            <a:r>
              <a:rPr lang="en-US" dirty="0"/>
              <a:t>Clever workarounds exist (though require more HW changes)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0F02B-0D33-4421-87D4-0B0AC94F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1444598"/>
            <a:ext cx="4719974" cy="4714154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941F6EB3-A2FE-4804-BFE7-EAD2C7AC06B2}"/>
              </a:ext>
            </a:extLst>
          </p:cNvPr>
          <p:cNvSpPr/>
          <p:nvPr/>
        </p:nvSpPr>
        <p:spPr>
          <a:xfrm rot="651896">
            <a:off x="4161222" y="2265216"/>
            <a:ext cx="285994" cy="802249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D6ABB-E7F9-4E0A-A833-FA02F4B9B872}"/>
              </a:ext>
            </a:extLst>
          </p:cNvPr>
          <p:cNvSpPr txBox="1"/>
          <p:nvPr/>
        </p:nvSpPr>
        <p:spPr>
          <a:xfrm>
            <a:off x="3153897" y="1890027"/>
            <a:ext cx="2649853" cy="523220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Wasted space?</a:t>
            </a:r>
          </a:p>
        </p:txBody>
      </p:sp>
    </p:spTree>
    <p:extLst>
      <p:ext uri="{BB962C8B-B14F-4D97-AF65-F5344CB8AC3E}">
        <p14:creationId xmlns:p14="http://schemas.microsoft.com/office/powerpoint/2010/main" val="404846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8BD9-8CB6-4CBD-B142-196E2E4B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Texture Storage (Triangular Patches)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0F02B-0D33-4421-87D4-0B0AC94F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1444598"/>
            <a:ext cx="4719974" cy="4714154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8400561-6B74-45CA-B37E-15227EBE8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47" y="3712637"/>
            <a:ext cx="4706303" cy="24461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4F0A5B-A467-464D-BCB9-8B78583E22B7}"/>
              </a:ext>
            </a:extLst>
          </p:cNvPr>
          <p:cNvCxnSpPr/>
          <p:nvPr/>
        </p:nvCxnSpPr>
        <p:spPr>
          <a:xfrm>
            <a:off x="307361" y="3511603"/>
            <a:ext cx="2812357" cy="0"/>
          </a:xfrm>
          <a:prstGeom prst="line">
            <a:avLst/>
          </a:prstGeom>
          <a:ln w="508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Bent 13">
            <a:extLst>
              <a:ext uri="{FF2B5EF4-FFF2-40B4-BE49-F238E27FC236}">
                <a16:creationId xmlns:a16="http://schemas.microsoft.com/office/drawing/2014/main" id="{78847ACC-3F3A-4EDF-8873-58308E2A92B2}"/>
              </a:ext>
            </a:extLst>
          </p:cNvPr>
          <p:cNvSpPr/>
          <p:nvPr/>
        </p:nvSpPr>
        <p:spPr>
          <a:xfrm rot="5400000">
            <a:off x="5190747" y="-1794041"/>
            <a:ext cx="2066643" cy="10281240"/>
          </a:xfrm>
          <a:prstGeom prst="bentArrow">
            <a:avLst>
              <a:gd name="adj1" fmla="val 7479"/>
              <a:gd name="adj2" fmla="val 8091"/>
              <a:gd name="adj3" fmla="val 11987"/>
              <a:gd name="adj4" fmla="val 34220"/>
            </a:avLst>
          </a:prstGeom>
          <a:solidFill>
            <a:srgbClr val="C5431A"/>
          </a:solidFill>
          <a:ln w="254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9A518-3C74-41B7-B9F7-AE14184319F3}"/>
              </a:ext>
            </a:extLst>
          </p:cNvPr>
          <p:cNvSpPr txBox="1"/>
          <p:nvPr/>
        </p:nvSpPr>
        <p:spPr>
          <a:xfrm>
            <a:off x="3225750" y="3249993"/>
            <a:ext cx="170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Slice</a:t>
            </a:r>
          </a:p>
        </p:txBody>
      </p:sp>
    </p:spTree>
    <p:extLst>
      <p:ext uri="{BB962C8B-B14F-4D97-AF65-F5344CB8AC3E}">
        <p14:creationId xmlns:p14="http://schemas.microsoft.com/office/powerpoint/2010/main" val="4250307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800EE-D7AA-4DB5-847A-A865E4E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Textures . . . Have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44286-358D-4178-AA7B-97D675C3B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77" y="1014757"/>
            <a:ext cx="5496233" cy="5496233"/>
          </a:xfrm>
          <a:prstGeom prst="rect">
            <a:avLst/>
          </a:prstGeom>
        </p:spPr>
      </p:pic>
      <p:pic>
        <p:nvPicPr>
          <p:cNvPr id="8" name="Picture 7" descr="A dinosaur in front of a lizard&#10;&#10;Description automatically generated">
            <a:extLst>
              <a:ext uri="{FF2B5EF4-FFF2-40B4-BE49-F238E27FC236}">
                <a16:creationId xmlns:a16="http://schemas.microsoft.com/office/drawing/2014/main" id="{0CAC6640-A8BA-4B25-85CD-E16CFACAA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2" y="1022558"/>
            <a:ext cx="6132782" cy="613278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4C69677-C637-45C0-AF8F-3A59DCB1F79E}"/>
              </a:ext>
            </a:extLst>
          </p:cNvPr>
          <p:cNvSpPr/>
          <p:nvPr/>
        </p:nvSpPr>
        <p:spPr>
          <a:xfrm>
            <a:off x="5663380" y="2785212"/>
            <a:ext cx="2706898" cy="1467068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>
              <a:alpha val="70000"/>
            </a:srgbClr>
          </a:solidFill>
          <a:ln>
            <a:noFill/>
          </a:ln>
          <a:effectLst>
            <a:outerShdw blurRad="1270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5B2EBB9-B018-4874-B94D-458484C4085D}"/>
              </a:ext>
            </a:extLst>
          </p:cNvPr>
          <p:cNvSpPr/>
          <p:nvPr/>
        </p:nvSpPr>
        <p:spPr>
          <a:xfrm rot="1326770">
            <a:off x="3852495" y="1463548"/>
            <a:ext cx="285994" cy="1765391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12699-6947-4961-8DC8-4D347E9756AC}"/>
              </a:ext>
            </a:extLst>
          </p:cNvPr>
          <p:cNvSpPr txBox="1"/>
          <p:nvPr/>
        </p:nvSpPr>
        <p:spPr>
          <a:xfrm>
            <a:off x="3611134" y="1089126"/>
            <a:ext cx="2052246" cy="707886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Artist must make mapping</a:t>
            </a:r>
          </a:p>
        </p:txBody>
      </p:sp>
    </p:spTree>
    <p:extLst>
      <p:ext uri="{BB962C8B-B14F-4D97-AF65-F5344CB8AC3E}">
        <p14:creationId xmlns:p14="http://schemas.microsoft.com/office/powerpoint/2010/main" val="30874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8BD9-8CB6-4CBD-B142-196E2E4B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Texture Storage (Triangular Patches)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E8D2803-B73F-4FC1-95A9-D9CF85E4D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" y="1443600"/>
            <a:ext cx="2440305" cy="4706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A1035-F27A-4D1B-9DAC-A632B7B24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584" y="1442761"/>
            <a:ext cx="2457736" cy="47063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CC49CF-05C7-4674-8F4E-772DD2086BE7}"/>
              </a:ext>
            </a:extLst>
          </p:cNvPr>
          <p:cNvSpPr/>
          <p:nvPr/>
        </p:nvSpPr>
        <p:spPr>
          <a:xfrm>
            <a:off x="1297780" y="3230402"/>
            <a:ext cx="574185" cy="565310"/>
          </a:xfrm>
          <a:custGeom>
            <a:avLst/>
            <a:gdLst>
              <a:gd name="connsiteX0" fmla="*/ 0 w 583986"/>
              <a:gd name="connsiteY0" fmla="*/ 0 h 583987"/>
              <a:gd name="connsiteX1" fmla="*/ 583986 w 583986"/>
              <a:gd name="connsiteY1" fmla="*/ 0 h 583987"/>
              <a:gd name="connsiteX2" fmla="*/ 583986 w 583986"/>
              <a:gd name="connsiteY2" fmla="*/ 583987 h 583987"/>
              <a:gd name="connsiteX3" fmla="*/ 0 w 583986"/>
              <a:gd name="connsiteY3" fmla="*/ 583987 h 583987"/>
              <a:gd name="connsiteX4" fmla="*/ 0 w 583986"/>
              <a:gd name="connsiteY4" fmla="*/ 0 h 583987"/>
              <a:gd name="connsiteX0" fmla="*/ 0 w 583986"/>
              <a:gd name="connsiteY0" fmla="*/ 0 h 583987"/>
              <a:gd name="connsiteX1" fmla="*/ 583986 w 583986"/>
              <a:gd name="connsiteY1" fmla="*/ 0 h 583987"/>
              <a:gd name="connsiteX2" fmla="*/ 583986 w 583986"/>
              <a:gd name="connsiteY2" fmla="*/ 583987 h 583987"/>
              <a:gd name="connsiteX3" fmla="*/ 0 w 583986"/>
              <a:gd name="connsiteY3" fmla="*/ 0 h 58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986" h="583987">
                <a:moveTo>
                  <a:pt x="0" y="0"/>
                </a:moveTo>
                <a:lnTo>
                  <a:pt x="583986" y="0"/>
                </a:lnTo>
                <a:lnTo>
                  <a:pt x="583986" y="5839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777CCD4-C173-46A4-BE1E-CDF6CD47A9B8}"/>
              </a:ext>
            </a:extLst>
          </p:cNvPr>
          <p:cNvSpPr/>
          <p:nvPr/>
        </p:nvSpPr>
        <p:spPr>
          <a:xfrm rot="3599216">
            <a:off x="2723653" y="1597980"/>
            <a:ext cx="285994" cy="2094737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28D523-4B41-4703-AF84-63DC4ECAEA31}"/>
              </a:ext>
            </a:extLst>
          </p:cNvPr>
          <p:cNvSpPr txBox="1"/>
          <p:nvPr/>
        </p:nvSpPr>
        <p:spPr>
          <a:xfrm>
            <a:off x="3466637" y="1370972"/>
            <a:ext cx="5354633" cy="954107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Filtering can require values outside triangle to be defined.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44DF4E3-53A2-4985-A601-0355915869DF}"/>
              </a:ext>
            </a:extLst>
          </p:cNvPr>
          <p:cNvSpPr/>
          <p:nvPr/>
        </p:nvSpPr>
        <p:spPr>
          <a:xfrm rot="1745880">
            <a:off x="2961323" y="1907345"/>
            <a:ext cx="285994" cy="2532722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C88CF56-F91A-4AE6-AA55-60E911D16726}"/>
              </a:ext>
            </a:extLst>
          </p:cNvPr>
          <p:cNvSpPr/>
          <p:nvPr/>
        </p:nvSpPr>
        <p:spPr>
          <a:xfrm rot="679203">
            <a:off x="3213537" y="2055420"/>
            <a:ext cx="285994" cy="3359018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997744D-AF30-45C5-AB40-62E586976043}"/>
              </a:ext>
            </a:extLst>
          </p:cNvPr>
          <p:cNvSpPr/>
          <p:nvPr/>
        </p:nvSpPr>
        <p:spPr>
          <a:xfrm rot="5400000">
            <a:off x="2417239" y="955473"/>
            <a:ext cx="285994" cy="2285832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F6F46-C20D-42CF-BD2E-71AF65D0F126}"/>
              </a:ext>
            </a:extLst>
          </p:cNvPr>
          <p:cNvSpPr txBox="1"/>
          <p:nvPr/>
        </p:nvSpPr>
        <p:spPr>
          <a:xfrm>
            <a:off x="3558845" y="1724437"/>
            <a:ext cx="3610358" cy="954107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Extra defined texels Ref. [</a:t>
            </a:r>
            <a:r>
              <a:rPr lang="en-US" sz="2800" b="1" dirty="0" err="1">
                <a:solidFill>
                  <a:schemeClr val="bg1"/>
                </a:solidFill>
              </a:rPr>
              <a:t>Yuksel</a:t>
            </a:r>
            <a:r>
              <a:rPr lang="en-US" sz="2800" b="1" dirty="0">
                <a:solidFill>
                  <a:schemeClr val="bg1"/>
                </a:solidFill>
              </a:rPr>
              <a:t> 2017]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551C-9833-45BD-9E95-561A8956B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03" y="3702949"/>
            <a:ext cx="3015520" cy="2446115"/>
          </a:xfrm>
          <a:prstGeom prst="rect">
            <a:avLst/>
          </a:prstGeom>
        </p:spPr>
      </p:pic>
      <p:sp>
        <p:nvSpPr>
          <p:cNvPr id="19" name="Arrow: Bent 18">
            <a:extLst>
              <a:ext uri="{FF2B5EF4-FFF2-40B4-BE49-F238E27FC236}">
                <a16:creationId xmlns:a16="http://schemas.microsoft.com/office/drawing/2014/main" id="{D4D8A0F9-98BF-4650-B91F-4A048ED293C2}"/>
              </a:ext>
            </a:extLst>
          </p:cNvPr>
          <p:cNvSpPr/>
          <p:nvPr/>
        </p:nvSpPr>
        <p:spPr>
          <a:xfrm rot="5400000">
            <a:off x="4434291" y="-1162791"/>
            <a:ext cx="2066643" cy="9018743"/>
          </a:xfrm>
          <a:prstGeom prst="bentArrow">
            <a:avLst>
              <a:gd name="adj1" fmla="val 7479"/>
              <a:gd name="adj2" fmla="val 8091"/>
              <a:gd name="adj3" fmla="val 11987"/>
              <a:gd name="adj4" fmla="val 34220"/>
            </a:avLst>
          </a:prstGeom>
          <a:solidFill>
            <a:srgbClr val="C5431A"/>
          </a:solidFill>
          <a:ln w="254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554CD4-234A-40E0-85E5-4117BF62064F}"/>
              </a:ext>
            </a:extLst>
          </p:cNvPr>
          <p:cNvCxnSpPr>
            <a:cxnSpLocks/>
          </p:cNvCxnSpPr>
          <p:nvPr/>
        </p:nvCxnSpPr>
        <p:spPr>
          <a:xfrm>
            <a:off x="475989" y="3511603"/>
            <a:ext cx="1739027" cy="0"/>
          </a:xfrm>
          <a:prstGeom prst="line">
            <a:avLst/>
          </a:prstGeom>
          <a:ln w="508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073A823-A2CE-4AFA-9573-8E69E143C3D8}"/>
              </a:ext>
            </a:extLst>
          </p:cNvPr>
          <p:cNvSpPr txBox="1"/>
          <p:nvPr/>
        </p:nvSpPr>
        <p:spPr>
          <a:xfrm>
            <a:off x="2251393" y="3242309"/>
            <a:ext cx="17058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Slice</a:t>
            </a:r>
          </a:p>
        </p:txBody>
      </p:sp>
    </p:spTree>
    <p:extLst>
      <p:ext uri="{BB962C8B-B14F-4D97-AF65-F5344CB8AC3E}">
        <p14:creationId xmlns:p14="http://schemas.microsoft.com/office/powerpoint/2010/main" val="410811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5" grpId="0" animBg="1"/>
      <p:bldP spid="15" grpId="2" animBg="1"/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EC91E-F635-41B8-B5F3-5DCE40A1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(Quadrilateral Patches)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139EBF-589E-4445-936A-603E2209F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Exactly the same as for 2D textures!</a:t>
            </a:r>
          </a:p>
          <a:p>
            <a:pPr lvl="1"/>
            <a:r>
              <a:rPr lang="en-US" sz="2800" dirty="0"/>
              <a:t>(Except we don’t need the half-texel shift of 2D textures for (</a:t>
            </a:r>
            <a:r>
              <a:rPr lang="en-US" sz="2800" dirty="0" err="1"/>
              <a:t>s,t</a:t>
            </a:r>
            <a:r>
              <a:rPr lang="en-US" sz="2800" dirty="0"/>
              <a:t>)↦(</a:t>
            </a:r>
            <a:r>
              <a:rPr lang="en-US" sz="2800" dirty="0" err="1"/>
              <a:t>u,v</a:t>
            </a:r>
            <a:r>
              <a:rPr lang="en-US" sz="2800" dirty="0"/>
              <a:t>) conversion.)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9C890D-6B81-4C9B-839A-26053EB42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07" y="2778799"/>
            <a:ext cx="3141915" cy="3141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76BE95-5D1E-4839-A3AD-E9A1B2FCD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021" y="2870214"/>
            <a:ext cx="2952074" cy="29590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724CDF-6B8A-4FCB-A902-D308B4E03F64}"/>
              </a:ext>
            </a:extLst>
          </p:cNvPr>
          <p:cNvSpPr>
            <a:spLocks/>
          </p:cNvSpPr>
          <p:nvPr/>
        </p:nvSpPr>
        <p:spPr>
          <a:xfrm>
            <a:off x="3770309" y="3978995"/>
            <a:ext cx="761905" cy="723064"/>
          </a:xfrm>
          <a:prstGeom prst="rect">
            <a:avLst/>
          </a:pr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44FEC-201D-4D19-A3FF-44908ABC4D88}"/>
              </a:ext>
            </a:extLst>
          </p:cNvPr>
          <p:cNvSpPr txBox="1"/>
          <p:nvPr/>
        </p:nvSpPr>
        <p:spPr>
          <a:xfrm>
            <a:off x="3438588" y="5991743"/>
            <a:ext cx="1424940" cy="374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Texture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0C32B-913C-488C-8796-B086DAD7496A}"/>
              </a:ext>
            </a:extLst>
          </p:cNvPr>
          <p:cNvSpPr txBox="1"/>
          <p:nvPr/>
        </p:nvSpPr>
        <p:spPr>
          <a:xfrm>
            <a:off x="7020321" y="5997054"/>
            <a:ext cx="23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 Patch Texture</a:t>
            </a:r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B5289166-C6DD-4778-BFED-ACEF4950E67E}"/>
              </a:ext>
            </a:extLst>
          </p:cNvPr>
          <p:cNvSpPr/>
          <p:nvPr/>
        </p:nvSpPr>
        <p:spPr>
          <a:xfrm>
            <a:off x="3950118" y="4389071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B8851B-9030-4C5B-BFE6-D54B8B1E4140}"/>
              </a:ext>
            </a:extLst>
          </p:cNvPr>
          <p:cNvSpPr>
            <a:spLocks/>
          </p:cNvSpPr>
          <p:nvPr/>
        </p:nvSpPr>
        <p:spPr>
          <a:xfrm>
            <a:off x="7477969" y="4361829"/>
            <a:ext cx="741391" cy="703596"/>
          </a:xfrm>
          <a:prstGeom prst="rect">
            <a:avLst/>
          </a:pr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934B33EA-7738-4B97-A279-A4D68B54F9C0}"/>
              </a:ext>
            </a:extLst>
          </p:cNvPr>
          <p:cNvSpPr/>
          <p:nvPr/>
        </p:nvSpPr>
        <p:spPr>
          <a:xfrm rot="10800000" flipH="1">
            <a:off x="1217188" y="2778796"/>
            <a:ext cx="2267094" cy="2286629"/>
          </a:xfrm>
          <a:prstGeom prst="bentArrow">
            <a:avLst>
              <a:gd name="adj1" fmla="val 4583"/>
              <a:gd name="adj2" fmla="val 6964"/>
              <a:gd name="adj3" fmla="val 21086"/>
              <a:gd name="adj4" fmla="val 17340"/>
            </a:avLst>
          </a:prstGeom>
          <a:solidFill>
            <a:srgbClr val="C5431A"/>
          </a:solidFill>
          <a:ln w="254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8FC824-0AD1-4ADC-95DF-6EA3E136D2A9}"/>
              </a:ext>
            </a:extLst>
          </p:cNvPr>
          <p:cNvCxnSpPr>
            <a:cxnSpLocks/>
          </p:cNvCxnSpPr>
          <p:nvPr/>
        </p:nvCxnSpPr>
        <p:spPr>
          <a:xfrm flipV="1">
            <a:off x="3425436" y="4709686"/>
            <a:ext cx="344873" cy="387342"/>
          </a:xfrm>
          <a:prstGeom prst="line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B8FB6033-D459-4279-B480-EB2AD51E1DA9}"/>
              </a:ext>
            </a:extLst>
          </p:cNvPr>
          <p:cNvSpPr/>
          <p:nvPr/>
        </p:nvSpPr>
        <p:spPr>
          <a:xfrm>
            <a:off x="7996585" y="4416078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 animBg="1"/>
      <p:bldP spid="13" grpId="0" animBg="1"/>
      <p:bldP spid="16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EC91E-F635-41B8-B5F3-5DCE40A1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(Triangular Patches)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359DF-2BAC-481B-B7DA-BD5E479D8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Triangular patches use barycentric filtering</a:t>
            </a:r>
          </a:p>
          <a:p>
            <a:endParaRPr lang="en-US" sz="4000" i="1" dirty="0"/>
          </a:p>
          <a:p>
            <a:r>
              <a:rPr lang="en-US" sz="4000" i="1" dirty="0"/>
              <a:t>Many</a:t>
            </a:r>
            <a:r>
              <a:rPr lang="en-US" sz="4000" dirty="0"/>
              <a:t> possible ways to tweak existing logic so that it can implement this</a:t>
            </a:r>
          </a:p>
          <a:p>
            <a:endParaRPr lang="en-US" sz="4000" dirty="0"/>
          </a:p>
          <a:p>
            <a:r>
              <a:rPr lang="en-US" sz="4000" dirty="0"/>
              <a:t>Mostly, just pass 0 in some places (see paper)</a:t>
            </a:r>
          </a:p>
        </p:txBody>
      </p:sp>
    </p:spTree>
    <p:extLst>
      <p:ext uri="{BB962C8B-B14F-4D97-AF65-F5344CB8AC3E}">
        <p14:creationId xmlns:p14="http://schemas.microsoft.com/office/powerpoint/2010/main" val="2950915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7F73D-E4C4-45F0-8830-E53E7A01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9A1D6-BBCF-42F8-9678-0C2E7F11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Same process as for 2D textures</a:t>
            </a:r>
          </a:p>
          <a:p>
            <a:endParaRPr lang="en-US" sz="3600" dirty="0"/>
          </a:p>
          <a:p>
            <a:r>
              <a:rPr lang="en-US" sz="3600" dirty="0"/>
              <a:t>However, we now have the chance</a:t>
            </a:r>
            <a:br>
              <a:rPr lang="en-US" sz="3600" dirty="0"/>
            </a:br>
            <a:r>
              <a:rPr lang="en-US" sz="3600" dirty="0"/>
              <a:t>to detect patch boundaries!</a:t>
            </a:r>
          </a:p>
        </p:txBody>
      </p:sp>
    </p:spTree>
    <p:extLst>
      <p:ext uri="{BB962C8B-B14F-4D97-AF65-F5344CB8AC3E}">
        <p14:creationId xmlns:p14="http://schemas.microsoft.com/office/powerpoint/2010/main" val="35877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F4AD34-9239-4B37-B132-04E026531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2" y="1568470"/>
            <a:ext cx="4267200" cy="426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DE953-BED9-440D-9324-0F4A95B0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(Patch Boundaries)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B3F1E4-32DA-41F7-B400-0908AA77CE16}"/>
              </a:ext>
            </a:extLst>
          </p:cNvPr>
          <p:cNvGrpSpPr/>
          <p:nvPr/>
        </p:nvGrpSpPr>
        <p:grpSpPr>
          <a:xfrm>
            <a:off x="4127861" y="2079044"/>
            <a:ext cx="2195501" cy="3082429"/>
            <a:chOff x="6640540" y="1549686"/>
            <a:chExt cx="2195501" cy="30824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78BFF1-2EBF-4D5F-9689-9186EE36F795}"/>
                </a:ext>
              </a:extLst>
            </p:cNvPr>
            <p:cNvSpPr>
              <a:spLocks noChangeAspect="1"/>
            </p:cNvSpPr>
            <p:nvPr/>
          </p:nvSpPr>
          <p:spPr>
            <a:xfrm rot="18878845">
              <a:off x="6197074" y="2842917"/>
              <a:ext cx="3082429" cy="49596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4 Points 7">
              <a:extLst>
                <a:ext uri="{FF2B5EF4-FFF2-40B4-BE49-F238E27FC236}">
                  <a16:creationId xmlns:a16="http://schemas.microsoft.com/office/drawing/2014/main" id="{D1C1A692-6667-48D0-9D71-CA457533EACC}"/>
                </a:ext>
              </a:extLst>
            </p:cNvPr>
            <p:cNvSpPr/>
            <p:nvPr/>
          </p:nvSpPr>
          <p:spPr>
            <a:xfrm rot="18878845">
              <a:off x="7838694" y="2889913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tar: 4 Points 8">
              <a:extLst>
                <a:ext uri="{FF2B5EF4-FFF2-40B4-BE49-F238E27FC236}">
                  <a16:creationId xmlns:a16="http://schemas.microsoft.com/office/drawing/2014/main" id="{B4375C3F-62DB-40B9-BBCE-9915579B91C7}"/>
                </a:ext>
              </a:extLst>
            </p:cNvPr>
            <p:cNvSpPr/>
            <p:nvPr/>
          </p:nvSpPr>
          <p:spPr>
            <a:xfrm rot="18878845">
              <a:off x="8138232" y="2586665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4 Points 9">
              <a:extLst>
                <a:ext uri="{FF2B5EF4-FFF2-40B4-BE49-F238E27FC236}">
                  <a16:creationId xmlns:a16="http://schemas.microsoft.com/office/drawing/2014/main" id="{9DD7228A-F79E-4BA6-8859-26DD1F722722}"/>
                </a:ext>
              </a:extLst>
            </p:cNvPr>
            <p:cNvSpPr/>
            <p:nvPr/>
          </p:nvSpPr>
          <p:spPr>
            <a:xfrm rot="18878845">
              <a:off x="7539155" y="3193160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4 Points 10">
              <a:extLst>
                <a:ext uri="{FF2B5EF4-FFF2-40B4-BE49-F238E27FC236}">
                  <a16:creationId xmlns:a16="http://schemas.microsoft.com/office/drawing/2014/main" id="{4C13AEC3-4C90-41A5-ABCE-B047284F1C5C}"/>
                </a:ext>
              </a:extLst>
            </p:cNvPr>
            <p:cNvSpPr/>
            <p:nvPr/>
          </p:nvSpPr>
          <p:spPr>
            <a:xfrm rot="18878845">
              <a:off x="7239617" y="3496407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4 Points 11">
              <a:extLst>
                <a:ext uri="{FF2B5EF4-FFF2-40B4-BE49-F238E27FC236}">
                  <a16:creationId xmlns:a16="http://schemas.microsoft.com/office/drawing/2014/main" id="{B6827F6E-6E61-4EA8-AF75-EF524E7B5E11}"/>
                </a:ext>
              </a:extLst>
            </p:cNvPr>
            <p:cNvSpPr/>
            <p:nvPr/>
          </p:nvSpPr>
          <p:spPr>
            <a:xfrm rot="18878845">
              <a:off x="6940078" y="3799655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tar: 4 Points 12">
              <a:extLst>
                <a:ext uri="{FF2B5EF4-FFF2-40B4-BE49-F238E27FC236}">
                  <a16:creationId xmlns:a16="http://schemas.microsoft.com/office/drawing/2014/main" id="{67B6156F-21E7-4CC3-AB75-35930A9662C1}"/>
                </a:ext>
              </a:extLst>
            </p:cNvPr>
            <p:cNvSpPr/>
            <p:nvPr/>
          </p:nvSpPr>
          <p:spPr>
            <a:xfrm rot="18878845">
              <a:off x="6640540" y="4102902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4 Points 13">
              <a:extLst>
                <a:ext uri="{FF2B5EF4-FFF2-40B4-BE49-F238E27FC236}">
                  <a16:creationId xmlns:a16="http://schemas.microsoft.com/office/drawing/2014/main" id="{1EA95D99-F96E-4BFE-A284-55E7562D3687}"/>
                </a:ext>
              </a:extLst>
            </p:cNvPr>
            <p:cNvSpPr/>
            <p:nvPr/>
          </p:nvSpPr>
          <p:spPr>
            <a:xfrm rot="18878845">
              <a:off x="8437769" y="2283416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4 Points 14">
              <a:extLst>
                <a:ext uri="{FF2B5EF4-FFF2-40B4-BE49-F238E27FC236}">
                  <a16:creationId xmlns:a16="http://schemas.microsoft.com/office/drawing/2014/main" id="{D5436F54-6DC2-4C19-808F-A5A9832A49C0}"/>
                </a:ext>
              </a:extLst>
            </p:cNvPr>
            <p:cNvSpPr/>
            <p:nvPr/>
          </p:nvSpPr>
          <p:spPr>
            <a:xfrm rot="18878845">
              <a:off x="8737306" y="1980168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2C8F29-6884-449F-91B3-C8ADFB03911E}"/>
              </a:ext>
            </a:extLst>
          </p:cNvPr>
          <p:cNvSpPr/>
          <p:nvPr/>
        </p:nvSpPr>
        <p:spPr>
          <a:xfrm rot="6932132">
            <a:off x="7196982" y="2489035"/>
            <a:ext cx="285994" cy="1733822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8D393-D14F-41E5-9536-3DC947264884}"/>
              </a:ext>
            </a:extLst>
          </p:cNvPr>
          <p:cNvSpPr txBox="1"/>
          <p:nvPr/>
        </p:nvSpPr>
        <p:spPr>
          <a:xfrm>
            <a:off x="7867685" y="3459474"/>
            <a:ext cx="3942676" cy="954107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What to do about out-of-patch samples?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0EB049-7A5F-46D6-BD95-B006A2D2E932}"/>
              </a:ext>
            </a:extLst>
          </p:cNvPr>
          <p:cNvSpPr/>
          <p:nvPr/>
        </p:nvSpPr>
        <p:spPr>
          <a:xfrm rot="768764">
            <a:off x="5528026" y="2076010"/>
            <a:ext cx="1021986" cy="1491379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>
            <a:outerShdw blurRad="635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D3AEF66-2092-4A45-ABA2-EEBBCB4935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03" y="1568470"/>
            <a:ext cx="4267200" cy="426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F4AD34-9239-4B37-B132-04E026531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2" y="1568470"/>
            <a:ext cx="4267200" cy="426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DE953-BED9-440D-9324-0F4A95B0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(Patch Boundaries)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B3F1E4-32DA-41F7-B400-0908AA77CE16}"/>
              </a:ext>
            </a:extLst>
          </p:cNvPr>
          <p:cNvGrpSpPr/>
          <p:nvPr/>
        </p:nvGrpSpPr>
        <p:grpSpPr>
          <a:xfrm>
            <a:off x="4127861" y="2079044"/>
            <a:ext cx="2195501" cy="3082429"/>
            <a:chOff x="6640540" y="1549686"/>
            <a:chExt cx="2195501" cy="30824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78BFF1-2EBF-4D5F-9689-9186EE36F795}"/>
                </a:ext>
              </a:extLst>
            </p:cNvPr>
            <p:cNvSpPr>
              <a:spLocks noChangeAspect="1"/>
            </p:cNvSpPr>
            <p:nvPr/>
          </p:nvSpPr>
          <p:spPr>
            <a:xfrm rot="18878845">
              <a:off x="6197074" y="2842917"/>
              <a:ext cx="3082429" cy="49596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4 Points 7">
              <a:extLst>
                <a:ext uri="{FF2B5EF4-FFF2-40B4-BE49-F238E27FC236}">
                  <a16:creationId xmlns:a16="http://schemas.microsoft.com/office/drawing/2014/main" id="{D1C1A692-6667-48D0-9D71-CA457533EACC}"/>
                </a:ext>
              </a:extLst>
            </p:cNvPr>
            <p:cNvSpPr/>
            <p:nvPr/>
          </p:nvSpPr>
          <p:spPr>
            <a:xfrm rot="18878845">
              <a:off x="7838694" y="2889913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tar: 4 Points 8">
              <a:extLst>
                <a:ext uri="{FF2B5EF4-FFF2-40B4-BE49-F238E27FC236}">
                  <a16:creationId xmlns:a16="http://schemas.microsoft.com/office/drawing/2014/main" id="{B4375C3F-62DB-40B9-BBCE-9915579B91C7}"/>
                </a:ext>
              </a:extLst>
            </p:cNvPr>
            <p:cNvSpPr/>
            <p:nvPr/>
          </p:nvSpPr>
          <p:spPr>
            <a:xfrm rot="18878845">
              <a:off x="8138232" y="2586665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4 Points 9">
              <a:extLst>
                <a:ext uri="{FF2B5EF4-FFF2-40B4-BE49-F238E27FC236}">
                  <a16:creationId xmlns:a16="http://schemas.microsoft.com/office/drawing/2014/main" id="{9DD7228A-F79E-4BA6-8859-26DD1F722722}"/>
                </a:ext>
              </a:extLst>
            </p:cNvPr>
            <p:cNvSpPr/>
            <p:nvPr/>
          </p:nvSpPr>
          <p:spPr>
            <a:xfrm rot="18878845">
              <a:off x="7539155" y="3193160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4 Points 10">
              <a:extLst>
                <a:ext uri="{FF2B5EF4-FFF2-40B4-BE49-F238E27FC236}">
                  <a16:creationId xmlns:a16="http://schemas.microsoft.com/office/drawing/2014/main" id="{4C13AEC3-4C90-41A5-ABCE-B047284F1C5C}"/>
                </a:ext>
              </a:extLst>
            </p:cNvPr>
            <p:cNvSpPr/>
            <p:nvPr/>
          </p:nvSpPr>
          <p:spPr>
            <a:xfrm rot="18878845">
              <a:off x="7239617" y="3496407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4 Points 11">
              <a:extLst>
                <a:ext uri="{FF2B5EF4-FFF2-40B4-BE49-F238E27FC236}">
                  <a16:creationId xmlns:a16="http://schemas.microsoft.com/office/drawing/2014/main" id="{B6827F6E-6E61-4EA8-AF75-EF524E7B5E11}"/>
                </a:ext>
              </a:extLst>
            </p:cNvPr>
            <p:cNvSpPr/>
            <p:nvPr/>
          </p:nvSpPr>
          <p:spPr>
            <a:xfrm rot="18878845">
              <a:off x="6940078" y="3799655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tar: 4 Points 12">
              <a:extLst>
                <a:ext uri="{FF2B5EF4-FFF2-40B4-BE49-F238E27FC236}">
                  <a16:creationId xmlns:a16="http://schemas.microsoft.com/office/drawing/2014/main" id="{67B6156F-21E7-4CC3-AB75-35930A9662C1}"/>
                </a:ext>
              </a:extLst>
            </p:cNvPr>
            <p:cNvSpPr/>
            <p:nvPr/>
          </p:nvSpPr>
          <p:spPr>
            <a:xfrm rot="18878845">
              <a:off x="6640540" y="4102902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4 Points 13">
              <a:extLst>
                <a:ext uri="{FF2B5EF4-FFF2-40B4-BE49-F238E27FC236}">
                  <a16:creationId xmlns:a16="http://schemas.microsoft.com/office/drawing/2014/main" id="{1EA95D99-F96E-4BFE-A284-55E7562D3687}"/>
                </a:ext>
              </a:extLst>
            </p:cNvPr>
            <p:cNvSpPr/>
            <p:nvPr/>
          </p:nvSpPr>
          <p:spPr>
            <a:xfrm rot="18878845">
              <a:off x="8437769" y="2283416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4 Points 14">
              <a:extLst>
                <a:ext uri="{FF2B5EF4-FFF2-40B4-BE49-F238E27FC236}">
                  <a16:creationId xmlns:a16="http://schemas.microsoft.com/office/drawing/2014/main" id="{D5436F54-6DC2-4C19-808F-A5A9832A49C0}"/>
                </a:ext>
              </a:extLst>
            </p:cNvPr>
            <p:cNvSpPr/>
            <p:nvPr/>
          </p:nvSpPr>
          <p:spPr>
            <a:xfrm rot="18878845">
              <a:off x="8737306" y="1980168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08D393-D14F-41E5-9536-3DC947264884}"/>
              </a:ext>
            </a:extLst>
          </p:cNvPr>
          <p:cNvSpPr txBox="1"/>
          <p:nvPr/>
        </p:nvSpPr>
        <p:spPr>
          <a:xfrm>
            <a:off x="6911490" y="2221006"/>
            <a:ext cx="3081109" cy="707886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“Right” thing is to </a:t>
            </a:r>
            <a:r>
              <a:rPr lang="en-US" sz="2000" b="1" dirty="0" err="1">
                <a:solidFill>
                  <a:schemeClr val="bg1"/>
                </a:solidFill>
              </a:rPr>
              <a:t>tra</a:t>
            </a:r>
            <a:r>
              <a:rPr lang="en-US" sz="2000" b="1" dirty="0">
                <a:solidFill>
                  <a:schemeClr val="bg1"/>
                </a:solidFill>
              </a:rPr>
              <a:t>-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verse to neighbor patch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FBBAA9-C9AF-41BC-B371-008B699FF49E}"/>
              </a:ext>
            </a:extLst>
          </p:cNvPr>
          <p:cNvSpPr txBox="1"/>
          <p:nvPr/>
        </p:nvSpPr>
        <p:spPr>
          <a:xfrm>
            <a:off x="7932510" y="3184511"/>
            <a:ext cx="2291794" cy="707886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This is expensive (an indirection)</a:t>
            </a:r>
          </a:p>
        </p:txBody>
      </p:sp>
    </p:spTree>
    <p:extLst>
      <p:ext uri="{BB962C8B-B14F-4D97-AF65-F5344CB8AC3E}">
        <p14:creationId xmlns:p14="http://schemas.microsoft.com/office/powerpoint/2010/main" val="307387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F4AD34-9239-4B37-B132-04E026531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2" y="1568470"/>
            <a:ext cx="4267200" cy="4267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812D327-1952-48B2-B487-D3B18FBB6353}"/>
              </a:ext>
            </a:extLst>
          </p:cNvPr>
          <p:cNvSpPr>
            <a:spLocks noChangeAspect="1"/>
          </p:cNvSpPr>
          <p:nvPr/>
        </p:nvSpPr>
        <p:spPr>
          <a:xfrm rot="18878845">
            <a:off x="3548957" y="3001711"/>
            <a:ext cx="2755510" cy="1106125"/>
          </a:xfrm>
          <a:custGeom>
            <a:avLst/>
            <a:gdLst>
              <a:gd name="connsiteX0" fmla="*/ 0 w 3082429"/>
              <a:gd name="connsiteY0" fmla="*/ 0 h 495968"/>
              <a:gd name="connsiteX1" fmla="*/ 3082429 w 3082429"/>
              <a:gd name="connsiteY1" fmla="*/ 0 h 495968"/>
              <a:gd name="connsiteX2" fmla="*/ 3082429 w 3082429"/>
              <a:gd name="connsiteY2" fmla="*/ 495968 h 495968"/>
              <a:gd name="connsiteX3" fmla="*/ 0 w 3082429"/>
              <a:gd name="connsiteY3" fmla="*/ 495968 h 495968"/>
              <a:gd name="connsiteX4" fmla="*/ 0 w 3082429"/>
              <a:gd name="connsiteY4" fmla="*/ 0 h 495968"/>
              <a:gd name="connsiteX0" fmla="*/ 0 w 3082429"/>
              <a:gd name="connsiteY0" fmla="*/ 562944 h 1058912"/>
              <a:gd name="connsiteX1" fmla="*/ 2547973 w 3082429"/>
              <a:gd name="connsiteY1" fmla="*/ 0 h 1058912"/>
              <a:gd name="connsiteX2" fmla="*/ 3082429 w 3082429"/>
              <a:gd name="connsiteY2" fmla="*/ 1058912 h 1058912"/>
              <a:gd name="connsiteX3" fmla="*/ 0 w 3082429"/>
              <a:gd name="connsiteY3" fmla="*/ 1058912 h 1058912"/>
              <a:gd name="connsiteX4" fmla="*/ 0 w 3082429"/>
              <a:gd name="connsiteY4" fmla="*/ 562944 h 1058912"/>
              <a:gd name="connsiteX0" fmla="*/ 0 w 2755510"/>
              <a:gd name="connsiteY0" fmla="*/ 562944 h 1058912"/>
              <a:gd name="connsiteX1" fmla="*/ 2547973 w 2755510"/>
              <a:gd name="connsiteY1" fmla="*/ 0 h 1058912"/>
              <a:gd name="connsiteX2" fmla="*/ 2755510 w 2755510"/>
              <a:gd name="connsiteY2" fmla="*/ 323374 h 1058912"/>
              <a:gd name="connsiteX3" fmla="*/ 0 w 2755510"/>
              <a:gd name="connsiteY3" fmla="*/ 1058912 h 1058912"/>
              <a:gd name="connsiteX4" fmla="*/ 0 w 2755510"/>
              <a:gd name="connsiteY4" fmla="*/ 562944 h 1058912"/>
              <a:gd name="connsiteX0" fmla="*/ 0 w 2755510"/>
              <a:gd name="connsiteY0" fmla="*/ 562944 h 1058912"/>
              <a:gd name="connsiteX1" fmla="*/ 2547973 w 2755510"/>
              <a:gd name="connsiteY1" fmla="*/ 0 h 1058912"/>
              <a:gd name="connsiteX2" fmla="*/ 2755510 w 2755510"/>
              <a:gd name="connsiteY2" fmla="*/ 323374 h 1058912"/>
              <a:gd name="connsiteX3" fmla="*/ 0 w 2755510"/>
              <a:gd name="connsiteY3" fmla="*/ 1058912 h 1058912"/>
              <a:gd name="connsiteX4" fmla="*/ 0 w 2755510"/>
              <a:gd name="connsiteY4" fmla="*/ 562944 h 1058912"/>
              <a:gd name="connsiteX0" fmla="*/ 0 w 2755510"/>
              <a:gd name="connsiteY0" fmla="*/ 562944 h 1058912"/>
              <a:gd name="connsiteX1" fmla="*/ 2547973 w 2755510"/>
              <a:gd name="connsiteY1" fmla="*/ 0 h 1058912"/>
              <a:gd name="connsiteX2" fmla="*/ 2755510 w 2755510"/>
              <a:gd name="connsiteY2" fmla="*/ 323374 h 1058912"/>
              <a:gd name="connsiteX3" fmla="*/ 0 w 2755510"/>
              <a:gd name="connsiteY3" fmla="*/ 1058912 h 1058912"/>
              <a:gd name="connsiteX4" fmla="*/ 0 w 2755510"/>
              <a:gd name="connsiteY4" fmla="*/ 562944 h 1058912"/>
              <a:gd name="connsiteX0" fmla="*/ 0 w 2755510"/>
              <a:gd name="connsiteY0" fmla="*/ 562944 h 1058912"/>
              <a:gd name="connsiteX1" fmla="*/ 2547973 w 2755510"/>
              <a:gd name="connsiteY1" fmla="*/ 0 h 1058912"/>
              <a:gd name="connsiteX2" fmla="*/ 2755510 w 2755510"/>
              <a:gd name="connsiteY2" fmla="*/ 323374 h 1058912"/>
              <a:gd name="connsiteX3" fmla="*/ 0 w 2755510"/>
              <a:gd name="connsiteY3" fmla="*/ 1058912 h 1058912"/>
              <a:gd name="connsiteX4" fmla="*/ 0 w 2755510"/>
              <a:gd name="connsiteY4" fmla="*/ 562944 h 1058912"/>
              <a:gd name="connsiteX0" fmla="*/ 0 w 2755510"/>
              <a:gd name="connsiteY0" fmla="*/ 562944 h 1058912"/>
              <a:gd name="connsiteX1" fmla="*/ 2547973 w 2755510"/>
              <a:gd name="connsiteY1" fmla="*/ 0 h 1058912"/>
              <a:gd name="connsiteX2" fmla="*/ 2755510 w 2755510"/>
              <a:gd name="connsiteY2" fmla="*/ 323374 h 1058912"/>
              <a:gd name="connsiteX3" fmla="*/ 0 w 2755510"/>
              <a:gd name="connsiteY3" fmla="*/ 1058912 h 1058912"/>
              <a:gd name="connsiteX4" fmla="*/ 0 w 2755510"/>
              <a:gd name="connsiteY4" fmla="*/ 562944 h 1058912"/>
              <a:gd name="connsiteX0" fmla="*/ 0 w 2755510"/>
              <a:gd name="connsiteY0" fmla="*/ 563746 h 1059714"/>
              <a:gd name="connsiteX1" fmla="*/ 2417574 w 2755510"/>
              <a:gd name="connsiteY1" fmla="*/ 0 h 1059714"/>
              <a:gd name="connsiteX2" fmla="*/ 2755510 w 2755510"/>
              <a:gd name="connsiteY2" fmla="*/ 324176 h 1059714"/>
              <a:gd name="connsiteX3" fmla="*/ 0 w 2755510"/>
              <a:gd name="connsiteY3" fmla="*/ 1059714 h 1059714"/>
              <a:gd name="connsiteX4" fmla="*/ 0 w 2755510"/>
              <a:gd name="connsiteY4" fmla="*/ 563746 h 1059714"/>
              <a:gd name="connsiteX0" fmla="*/ 0 w 2755510"/>
              <a:gd name="connsiteY0" fmla="*/ 563746 h 1059714"/>
              <a:gd name="connsiteX1" fmla="*/ 2417574 w 2755510"/>
              <a:gd name="connsiteY1" fmla="*/ 0 h 1059714"/>
              <a:gd name="connsiteX2" fmla="*/ 2755510 w 2755510"/>
              <a:gd name="connsiteY2" fmla="*/ 324176 h 1059714"/>
              <a:gd name="connsiteX3" fmla="*/ 0 w 2755510"/>
              <a:gd name="connsiteY3" fmla="*/ 1059714 h 1059714"/>
              <a:gd name="connsiteX4" fmla="*/ 0 w 2755510"/>
              <a:gd name="connsiteY4" fmla="*/ 563746 h 1059714"/>
              <a:gd name="connsiteX0" fmla="*/ 0 w 2755510"/>
              <a:gd name="connsiteY0" fmla="*/ 563746 h 1059714"/>
              <a:gd name="connsiteX1" fmla="*/ 2417574 w 2755510"/>
              <a:gd name="connsiteY1" fmla="*/ 0 h 1059714"/>
              <a:gd name="connsiteX2" fmla="*/ 2755510 w 2755510"/>
              <a:gd name="connsiteY2" fmla="*/ 324176 h 1059714"/>
              <a:gd name="connsiteX3" fmla="*/ 0 w 2755510"/>
              <a:gd name="connsiteY3" fmla="*/ 1059714 h 1059714"/>
              <a:gd name="connsiteX4" fmla="*/ 0 w 2755510"/>
              <a:gd name="connsiteY4" fmla="*/ 563746 h 1059714"/>
              <a:gd name="connsiteX0" fmla="*/ 0 w 2755510"/>
              <a:gd name="connsiteY0" fmla="*/ 563746 h 1059714"/>
              <a:gd name="connsiteX1" fmla="*/ 2417574 w 2755510"/>
              <a:gd name="connsiteY1" fmla="*/ 0 h 1059714"/>
              <a:gd name="connsiteX2" fmla="*/ 2755510 w 2755510"/>
              <a:gd name="connsiteY2" fmla="*/ 324176 h 1059714"/>
              <a:gd name="connsiteX3" fmla="*/ 0 w 2755510"/>
              <a:gd name="connsiteY3" fmla="*/ 1059714 h 1059714"/>
              <a:gd name="connsiteX4" fmla="*/ 0 w 2755510"/>
              <a:gd name="connsiteY4" fmla="*/ 563746 h 1059714"/>
              <a:gd name="connsiteX0" fmla="*/ 0 w 2755510"/>
              <a:gd name="connsiteY0" fmla="*/ 563746 h 1106125"/>
              <a:gd name="connsiteX1" fmla="*/ 2417574 w 2755510"/>
              <a:gd name="connsiteY1" fmla="*/ 0 h 1106125"/>
              <a:gd name="connsiteX2" fmla="*/ 2755510 w 2755510"/>
              <a:gd name="connsiteY2" fmla="*/ 324176 h 1106125"/>
              <a:gd name="connsiteX3" fmla="*/ 0 w 2755510"/>
              <a:gd name="connsiteY3" fmla="*/ 1059714 h 1106125"/>
              <a:gd name="connsiteX4" fmla="*/ 0 w 2755510"/>
              <a:gd name="connsiteY4" fmla="*/ 563746 h 1106125"/>
              <a:gd name="connsiteX0" fmla="*/ 0 w 2755510"/>
              <a:gd name="connsiteY0" fmla="*/ 563746 h 1106125"/>
              <a:gd name="connsiteX1" fmla="*/ 2417574 w 2755510"/>
              <a:gd name="connsiteY1" fmla="*/ 0 h 1106125"/>
              <a:gd name="connsiteX2" fmla="*/ 2755510 w 2755510"/>
              <a:gd name="connsiteY2" fmla="*/ 324176 h 1106125"/>
              <a:gd name="connsiteX3" fmla="*/ 0 w 2755510"/>
              <a:gd name="connsiteY3" fmla="*/ 1059714 h 1106125"/>
              <a:gd name="connsiteX4" fmla="*/ 0 w 2755510"/>
              <a:gd name="connsiteY4" fmla="*/ 563746 h 110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5510" h="1106125">
                <a:moveTo>
                  <a:pt x="0" y="563746"/>
                </a:moveTo>
                <a:cubicBezTo>
                  <a:pt x="902721" y="528566"/>
                  <a:pt x="1564104" y="861381"/>
                  <a:pt x="2417574" y="0"/>
                </a:cubicBezTo>
                <a:lnTo>
                  <a:pt x="2755510" y="324176"/>
                </a:lnTo>
                <a:cubicBezTo>
                  <a:pt x="1613855" y="1513416"/>
                  <a:pt x="852366" y="966267"/>
                  <a:pt x="0" y="1059714"/>
                </a:cubicBezTo>
                <a:lnTo>
                  <a:pt x="0" y="56374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8BFF1-2EBF-4D5F-9689-9186EE36F795}"/>
              </a:ext>
            </a:extLst>
          </p:cNvPr>
          <p:cNvSpPr>
            <a:spLocks noChangeAspect="1"/>
          </p:cNvSpPr>
          <p:nvPr/>
        </p:nvSpPr>
        <p:spPr>
          <a:xfrm rot="18878845">
            <a:off x="3684395" y="3372275"/>
            <a:ext cx="3082429" cy="495968"/>
          </a:xfrm>
          <a:prstGeom prst="rect">
            <a:avLst/>
          </a:pr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DE953-BED9-440D-9324-0F4A95B0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(Patch Boundaries)</a:t>
            </a:r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D1C1A692-6667-48D0-9D71-CA457533EACC}"/>
              </a:ext>
            </a:extLst>
          </p:cNvPr>
          <p:cNvSpPr/>
          <p:nvPr/>
        </p:nvSpPr>
        <p:spPr>
          <a:xfrm rot="18878845">
            <a:off x="5326015" y="3419271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B4375C3F-62DB-40B9-BBCE-9915579B91C7}"/>
              </a:ext>
            </a:extLst>
          </p:cNvPr>
          <p:cNvSpPr/>
          <p:nvPr/>
        </p:nvSpPr>
        <p:spPr>
          <a:xfrm rot="18878845">
            <a:off x="5625553" y="3116023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9DD7228A-F79E-4BA6-8859-26DD1F722722}"/>
              </a:ext>
            </a:extLst>
          </p:cNvPr>
          <p:cNvSpPr/>
          <p:nvPr/>
        </p:nvSpPr>
        <p:spPr>
          <a:xfrm rot="18878845">
            <a:off x="5026476" y="3722518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4C13AEC3-4C90-41A5-ABCE-B047284F1C5C}"/>
              </a:ext>
            </a:extLst>
          </p:cNvPr>
          <p:cNvSpPr/>
          <p:nvPr/>
        </p:nvSpPr>
        <p:spPr>
          <a:xfrm rot="18878845">
            <a:off x="4726938" y="4025765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B6827F6E-6E61-4EA8-AF75-EF524E7B5E11}"/>
              </a:ext>
            </a:extLst>
          </p:cNvPr>
          <p:cNvSpPr/>
          <p:nvPr/>
        </p:nvSpPr>
        <p:spPr>
          <a:xfrm rot="18878845">
            <a:off x="4427399" y="4329013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67B6156F-21E7-4CC3-AB75-35930A9662C1}"/>
              </a:ext>
            </a:extLst>
          </p:cNvPr>
          <p:cNvSpPr/>
          <p:nvPr/>
        </p:nvSpPr>
        <p:spPr>
          <a:xfrm rot="18878845">
            <a:off x="4127861" y="4632260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4 Points 13">
            <a:extLst>
              <a:ext uri="{FF2B5EF4-FFF2-40B4-BE49-F238E27FC236}">
                <a16:creationId xmlns:a16="http://schemas.microsoft.com/office/drawing/2014/main" id="{1EA95D99-F96E-4BFE-A284-55E7562D3687}"/>
              </a:ext>
            </a:extLst>
          </p:cNvPr>
          <p:cNvSpPr/>
          <p:nvPr/>
        </p:nvSpPr>
        <p:spPr>
          <a:xfrm rot="18878845">
            <a:off x="5925090" y="2812774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D5436F54-6DC2-4C19-808F-A5A9832A49C0}"/>
              </a:ext>
            </a:extLst>
          </p:cNvPr>
          <p:cNvSpPr/>
          <p:nvPr/>
        </p:nvSpPr>
        <p:spPr>
          <a:xfrm rot="18878845">
            <a:off x="6224627" y="2509526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E03FE42-6400-455A-ABFF-0C4523F5EA2D}"/>
              </a:ext>
            </a:extLst>
          </p:cNvPr>
          <p:cNvSpPr/>
          <p:nvPr/>
        </p:nvSpPr>
        <p:spPr>
          <a:xfrm rot="5400000">
            <a:off x="6546469" y="1908339"/>
            <a:ext cx="285994" cy="1733822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45D22-72FD-4945-A816-90D6B5788867}"/>
              </a:ext>
            </a:extLst>
          </p:cNvPr>
          <p:cNvSpPr txBox="1"/>
          <p:nvPr/>
        </p:nvSpPr>
        <p:spPr>
          <a:xfrm>
            <a:off x="7279011" y="2335582"/>
            <a:ext cx="3709157" cy="1384995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Clamping the points to the edge changes the filter shape.</a:t>
            </a:r>
          </a:p>
        </p:txBody>
      </p:sp>
    </p:spTree>
    <p:extLst>
      <p:ext uri="{BB962C8B-B14F-4D97-AF65-F5344CB8AC3E}">
        <p14:creationId xmlns:p14="http://schemas.microsoft.com/office/powerpoint/2010/main" val="8218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1497 -4.0740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3984 -1.11111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6445 1.85185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9" grpId="0" animBg="1"/>
      <p:bldP spid="14" grpId="0" animBg="1"/>
      <p:bldP spid="15" grpId="0" animBg="1"/>
      <p:bldP spid="24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Down 23">
            <a:extLst>
              <a:ext uri="{FF2B5EF4-FFF2-40B4-BE49-F238E27FC236}">
                <a16:creationId xmlns:a16="http://schemas.microsoft.com/office/drawing/2014/main" id="{B69A72BC-CE19-42B4-BF10-7285895F86EB}"/>
              </a:ext>
            </a:extLst>
          </p:cNvPr>
          <p:cNvSpPr/>
          <p:nvPr/>
        </p:nvSpPr>
        <p:spPr>
          <a:xfrm rot="5560537">
            <a:off x="7228544" y="2056836"/>
            <a:ext cx="285994" cy="1767005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F4AD34-9239-4B37-B132-04E026531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2" y="1568470"/>
            <a:ext cx="4267200" cy="4267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2A3681C-382E-462B-97DD-DE4636158847}"/>
              </a:ext>
            </a:extLst>
          </p:cNvPr>
          <p:cNvSpPr>
            <a:spLocks noChangeAspect="1"/>
          </p:cNvSpPr>
          <p:nvPr/>
        </p:nvSpPr>
        <p:spPr>
          <a:xfrm rot="18878845">
            <a:off x="3681607" y="3372276"/>
            <a:ext cx="3082429" cy="495968"/>
          </a:xfrm>
          <a:prstGeom prst="rect">
            <a:avLst/>
          </a:pr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DE953-BED9-440D-9324-0F4A95B0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(Patch Boundaries)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8BFF1-2EBF-4D5F-9689-9186EE36F795}"/>
              </a:ext>
            </a:extLst>
          </p:cNvPr>
          <p:cNvSpPr>
            <a:spLocks noChangeAspect="1"/>
          </p:cNvSpPr>
          <p:nvPr/>
        </p:nvSpPr>
        <p:spPr>
          <a:xfrm rot="18878845">
            <a:off x="3841574" y="3748459"/>
            <a:ext cx="2024906" cy="495968"/>
          </a:xfrm>
          <a:prstGeom prst="rect">
            <a:avLst/>
          </a:pr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D1C1A692-6667-48D0-9D71-CA457533EACC}"/>
              </a:ext>
            </a:extLst>
          </p:cNvPr>
          <p:cNvSpPr/>
          <p:nvPr/>
        </p:nvSpPr>
        <p:spPr>
          <a:xfrm rot="18878845">
            <a:off x="5326015" y="3419271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B4375C3F-62DB-40B9-BBCE-9915579B91C7}"/>
              </a:ext>
            </a:extLst>
          </p:cNvPr>
          <p:cNvSpPr/>
          <p:nvPr/>
        </p:nvSpPr>
        <p:spPr>
          <a:xfrm rot="18878845">
            <a:off x="5625553" y="3116023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9DD7228A-F79E-4BA6-8859-26DD1F722722}"/>
              </a:ext>
            </a:extLst>
          </p:cNvPr>
          <p:cNvSpPr/>
          <p:nvPr/>
        </p:nvSpPr>
        <p:spPr>
          <a:xfrm rot="18878845">
            <a:off x="5026476" y="3722518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4C13AEC3-4C90-41A5-ABCE-B047284F1C5C}"/>
              </a:ext>
            </a:extLst>
          </p:cNvPr>
          <p:cNvSpPr/>
          <p:nvPr/>
        </p:nvSpPr>
        <p:spPr>
          <a:xfrm rot="18878845">
            <a:off x="4726938" y="4025765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B6827F6E-6E61-4EA8-AF75-EF524E7B5E11}"/>
              </a:ext>
            </a:extLst>
          </p:cNvPr>
          <p:cNvSpPr/>
          <p:nvPr/>
        </p:nvSpPr>
        <p:spPr>
          <a:xfrm rot="18878845">
            <a:off x="4427399" y="4329013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67B6156F-21E7-4CC3-AB75-35930A9662C1}"/>
              </a:ext>
            </a:extLst>
          </p:cNvPr>
          <p:cNvSpPr/>
          <p:nvPr/>
        </p:nvSpPr>
        <p:spPr>
          <a:xfrm rot="18878845">
            <a:off x="4127861" y="4632260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4 Points 13">
            <a:extLst>
              <a:ext uri="{FF2B5EF4-FFF2-40B4-BE49-F238E27FC236}">
                <a16:creationId xmlns:a16="http://schemas.microsoft.com/office/drawing/2014/main" id="{1EA95D99-F96E-4BFE-A284-55E7562D3687}"/>
              </a:ext>
            </a:extLst>
          </p:cNvPr>
          <p:cNvSpPr/>
          <p:nvPr/>
        </p:nvSpPr>
        <p:spPr>
          <a:xfrm rot="18878845">
            <a:off x="5925090" y="2812774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D5436F54-6DC2-4C19-808F-A5A9832A49C0}"/>
              </a:ext>
            </a:extLst>
          </p:cNvPr>
          <p:cNvSpPr/>
          <p:nvPr/>
        </p:nvSpPr>
        <p:spPr>
          <a:xfrm rot="18878845">
            <a:off x="6224627" y="2509526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26CF2-5654-4815-BF3F-A98412FAB955}"/>
              </a:ext>
            </a:extLst>
          </p:cNvPr>
          <p:cNvSpPr txBox="1"/>
          <p:nvPr/>
        </p:nvSpPr>
        <p:spPr>
          <a:xfrm>
            <a:off x="7279011" y="2335582"/>
            <a:ext cx="3709157" cy="954107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Clipping the filter is a simple alternative.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77DEC5-0965-4622-91CF-1A6A35C1DD6F}"/>
              </a:ext>
            </a:extLst>
          </p:cNvPr>
          <p:cNvCxnSpPr>
            <a:cxnSpLocks/>
          </p:cNvCxnSpPr>
          <p:nvPr/>
        </p:nvCxnSpPr>
        <p:spPr>
          <a:xfrm>
            <a:off x="5605105" y="1450950"/>
            <a:ext cx="0" cy="1769263"/>
          </a:xfrm>
          <a:prstGeom prst="line">
            <a:avLst/>
          </a:prstGeom>
          <a:ln w="50800">
            <a:gradFill>
              <a:gsLst>
                <a:gs pos="0">
                  <a:srgbClr val="FF0000">
                    <a:alpha val="0"/>
                  </a:srgbClr>
                </a:gs>
                <a:gs pos="5000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667" decel="49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4.375E-6 0.2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0405 0.02269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113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0" grpId="0" animBg="1"/>
      <p:bldP spid="7" grpId="0" animBg="1"/>
      <p:bldP spid="9" grpId="0" animBg="1"/>
      <p:bldP spid="14" grpId="0" animBg="1"/>
      <p:bldP spid="15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9EFAB89-64FC-4832-BDD2-6CC47E3C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03" y="1568470"/>
            <a:ext cx="4267200" cy="4267200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B69A72BC-CE19-42B4-BF10-7285895F86EB}"/>
              </a:ext>
            </a:extLst>
          </p:cNvPr>
          <p:cNvSpPr/>
          <p:nvPr/>
        </p:nvSpPr>
        <p:spPr>
          <a:xfrm rot="7255377">
            <a:off x="6895510" y="2671773"/>
            <a:ext cx="285994" cy="996166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F4AD34-9239-4B37-B132-04E026531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2" y="1568470"/>
            <a:ext cx="4267200" cy="426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DE953-BED9-440D-9324-0F4A95B0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(Patch Boundaries)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8BFF1-2EBF-4D5F-9689-9186EE36F795}"/>
              </a:ext>
            </a:extLst>
          </p:cNvPr>
          <p:cNvSpPr>
            <a:spLocks noChangeAspect="1"/>
          </p:cNvSpPr>
          <p:nvPr/>
        </p:nvSpPr>
        <p:spPr>
          <a:xfrm rot="18878845">
            <a:off x="3841574" y="3748459"/>
            <a:ext cx="2024906" cy="495968"/>
          </a:xfrm>
          <a:prstGeom prst="rect">
            <a:avLst/>
          </a:pr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D1C1A692-6667-48D0-9D71-CA457533EACC}"/>
              </a:ext>
            </a:extLst>
          </p:cNvPr>
          <p:cNvSpPr/>
          <p:nvPr/>
        </p:nvSpPr>
        <p:spPr>
          <a:xfrm rot="18878845">
            <a:off x="5326015" y="3419271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9DD7228A-F79E-4BA6-8859-26DD1F722722}"/>
              </a:ext>
            </a:extLst>
          </p:cNvPr>
          <p:cNvSpPr/>
          <p:nvPr/>
        </p:nvSpPr>
        <p:spPr>
          <a:xfrm rot="18878845">
            <a:off x="5026476" y="3722518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4C13AEC3-4C90-41A5-ABCE-B047284F1C5C}"/>
              </a:ext>
            </a:extLst>
          </p:cNvPr>
          <p:cNvSpPr/>
          <p:nvPr/>
        </p:nvSpPr>
        <p:spPr>
          <a:xfrm rot="18878845">
            <a:off x="4726938" y="4025765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B6827F6E-6E61-4EA8-AF75-EF524E7B5E11}"/>
              </a:ext>
            </a:extLst>
          </p:cNvPr>
          <p:cNvSpPr/>
          <p:nvPr/>
        </p:nvSpPr>
        <p:spPr>
          <a:xfrm rot="18878845">
            <a:off x="4427399" y="4329013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67B6156F-21E7-4CC3-AB75-35930A9662C1}"/>
              </a:ext>
            </a:extLst>
          </p:cNvPr>
          <p:cNvSpPr/>
          <p:nvPr/>
        </p:nvSpPr>
        <p:spPr>
          <a:xfrm rot="18878845">
            <a:off x="4127861" y="4632260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6ABF08-60EB-4AF2-8B35-0912B82C5FEC}"/>
              </a:ext>
            </a:extLst>
          </p:cNvPr>
          <p:cNvSpPr>
            <a:spLocks noChangeAspect="1"/>
          </p:cNvSpPr>
          <p:nvPr/>
        </p:nvSpPr>
        <p:spPr>
          <a:xfrm rot="19154046">
            <a:off x="5442348" y="2434640"/>
            <a:ext cx="1934009" cy="495968"/>
          </a:xfrm>
          <a:prstGeom prst="rect">
            <a:avLst/>
          </a:pr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4 Points 24">
            <a:extLst>
              <a:ext uri="{FF2B5EF4-FFF2-40B4-BE49-F238E27FC236}">
                <a16:creationId xmlns:a16="http://schemas.microsoft.com/office/drawing/2014/main" id="{EC51E549-4A89-44DE-863D-93AE4B428AA3}"/>
              </a:ext>
            </a:extLst>
          </p:cNvPr>
          <p:cNvSpPr/>
          <p:nvPr/>
        </p:nvSpPr>
        <p:spPr>
          <a:xfrm rot="19154046">
            <a:off x="6086505" y="2869040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4 Points 25">
            <a:extLst>
              <a:ext uri="{FF2B5EF4-FFF2-40B4-BE49-F238E27FC236}">
                <a16:creationId xmlns:a16="http://schemas.microsoft.com/office/drawing/2014/main" id="{47899AAE-569E-4A4F-BE1C-D4FB6AE98D74}"/>
              </a:ext>
            </a:extLst>
          </p:cNvPr>
          <p:cNvSpPr/>
          <p:nvPr/>
        </p:nvSpPr>
        <p:spPr>
          <a:xfrm rot="19154046">
            <a:off x="6409334" y="2590717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4 Points 26">
            <a:extLst>
              <a:ext uri="{FF2B5EF4-FFF2-40B4-BE49-F238E27FC236}">
                <a16:creationId xmlns:a16="http://schemas.microsoft.com/office/drawing/2014/main" id="{A5D34D12-7F78-42DD-B1B1-8DDA5DA26FE7}"/>
              </a:ext>
            </a:extLst>
          </p:cNvPr>
          <p:cNvSpPr/>
          <p:nvPr/>
        </p:nvSpPr>
        <p:spPr>
          <a:xfrm rot="19154046">
            <a:off x="5763675" y="3147363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4 Points 30">
            <a:extLst>
              <a:ext uri="{FF2B5EF4-FFF2-40B4-BE49-F238E27FC236}">
                <a16:creationId xmlns:a16="http://schemas.microsoft.com/office/drawing/2014/main" id="{93F56183-A6B9-4B65-B1DD-FDB22C4DE02E}"/>
              </a:ext>
            </a:extLst>
          </p:cNvPr>
          <p:cNvSpPr/>
          <p:nvPr/>
        </p:nvSpPr>
        <p:spPr>
          <a:xfrm rot="19154046">
            <a:off x="6732161" y="2312392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4 Points 31">
            <a:extLst>
              <a:ext uri="{FF2B5EF4-FFF2-40B4-BE49-F238E27FC236}">
                <a16:creationId xmlns:a16="http://schemas.microsoft.com/office/drawing/2014/main" id="{A3220906-BA74-47C1-8793-84D55BC75705}"/>
              </a:ext>
            </a:extLst>
          </p:cNvPr>
          <p:cNvSpPr/>
          <p:nvPr/>
        </p:nvSpPr>
        <p:spPr>
          <a:xfrm rot="19154046">
            <a:off x="7054989" y="2034068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26CF2-5654-4815-BF3F-A98412FAB955}"/>
              </a:ext>
            </a:extLst>
          </p:cNvPr>
          <p:cNvSpPr txBox="1"/>
          <p:nvPr/>
        </p:nvSpPr>
        <p:spPr>
          <a:xfrm>
            <a:off x="7112145" y="3288373"/>
            <a:ext cx="4665119" cy="1323439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If multisampling is used, the on-screen result can be similar to the correct filter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(see [</a:t>
            </a:r>
            <a:r>
              <a:rPr lang="en-US" sz="2000" b="1" dirty="0" err="1">
                <a:solidFill>
                  <a:schemeClr val="bg1"/>
                </a:solidFill>
              </a:rPr>
              <a:t>Yuksel</a:t>
            </a:r>
            <a:r>
              <a:rPr lang="en-US" sz="2000" b="1" dirty="0">
                <a:solidFill>
                  <a:schemeClr val="bg1"/>
                </a:solidFill>
              </a:rPr>
              <a:t> et al. 2010], [Toth 2013])</a:t>
            </a:r>
          </a:p>
        </p:txBody>
      </p:sp>
    </p:spTree>
    <p:extLst>
      <p:ext uri="{BB962C8B-B14F-4D97-AF65-F5344CB8AC3E}">
        <p14:creationId xmlns:p14="http://schemas.microsoft.com/office/powerpoint/2010/main" val="206245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00270D-7A08-4525-8E6F-1BF2A1BF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Comparison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B37EC-8798-4483-B0EA-C1ACEEC5F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Any approach is acceptable</a:t>
            </a:r>
          </a:p>
          <a:p>
            <a:pPr lvl="1"/>
            <a:r>
              <a:rPr lang="en-US" dirty="0"/>
              <a:t>None of the methods reveal the edges</a:t>
            </a:r>
          </a:p>
          <a:p>
            <a:pPr lvl="1"/>
            <a:r>
              <a:rPr lang="en-US" dirty="0"/>
              <a:t>Ground truth not expected without edge-crossing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is because not filtering across edges, like in 2D textures</a:t>
            </a:r>
          </a:p>
        </p:txBody>
      </p:sp>
    </p:spTree>
    <p:extLst>
      <p:ext uri="{BB962C8B-B14F-4D97-AF65-F5344CB8AC3E}">
        <p14:creationId xmlns:p14="http://schemas.microsoft.com/office/powerpoint/2010/main" val="1364423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800EE-D7AA-4DB5-847A-A865E4E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Textures . . . Have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44286-358D-4178-AA7B-97D675C3B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77" y="1014757"/>
            <a:ext cx="5496233" cy="5496233"/>
          </a:xfrm>
          <a:prstGeom prst="rect">
            <a:avLst/>
          </a:prstGeom>
        </p:spPr>
      </p:pic>
      <p:pic>
        <p:nvPicPr>
          <p:cNvPr id="8" name="Picture 7" descr="A dinosaur in front of a lizard&#10;&#10;Description automatically generated">
            <a:extLst>
              <a:ext uri="{FF2B5EF4-FFF2-40B4-BE49-F238E27FC236}">
                <a16:creationId xmlns:a16="http://schemas.microsoft.com/office/drawing/2014/main" id="{0CAC6640-A8BA-4B25-85CD-E16CFACA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2" y="1022558"/>
            <a:ext cx="6132782" cy="6132782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E5B2EBB9-B018-4874-B94D-458484C4085D}"/>
              </a:ext>
            </a:extLst>
          </p:cNvPr>
          <p:cNvSpPr/>
          <p:nvPr/>
        </p:nvSpPr>
        <p:spPr>
          <a:xfrm rot="2652392">
            <a:off x="1198016" y="2439957"/>
            <a:ext cx="285994" cy="1147463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D2FA588-9D27-454B-9D13-5975750460A6}"/>
              </a:ext>
            </a:extLst>
          </p:cNvPr>
          <p:cNvSpPr/>
          <p:nvPr/>
        </p:nvSpPr>
        <p:spPr>
          <a:xfrm rot="14795984">
            <a:off x="3018847" y="1691082"/>
            <a:ext cx="285994" cy="1147463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D123268-8603-440F-8E90-1A12F4AB4C06}"/>
              </a:ext>
            </a:extLst>
          </p:cNvPr>
          <p:cNvSpPr/>
          <p:nvPr/>
        </p:nvSpPr>
        <p:spPr>
          <a:xfrm rot="18383530">
            <a:off x="3085930" y="2315310"/>
            <a:ext cx="285994" cy="1147463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12699-6947-4961-8DC8-4D347E9756AC}"/>
              </a:ext>
            </a:extLst>
          </p:cNvPr>
          <p:cNvSpPr txBox="1"/>
          <p:nvPr/>
        </p:nvSpPr>
        <p:spPr>
          <a:xfrm>
            <a:off x="1677170" y="2302662"/>
            <a:ext cx="1522624" cy="400110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Distortion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57A848BA-B25B-4DA6-B4BB-84D385A56408}"/>
              </a:ext>
            </a:extLst>
          </p:cNvPr>
          <p:cNvSpPr/>
          <p:nvPr/>
        </p:nvSpPr>
        <p:spPr>
          <a:xfrm rot="4918147">
            <a:off x="3186240" y="4163626"/>
            <a:ext cx="285994" cy="873652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BA5E397-6020-4C76-A5E9-62556C18EC2F}"/>
              </a:ext>
            </a:extLst>
          </p:cNvPr>
          <p:cNvSpPr/>
          <p:nvPr/>
        </p:nvSpPr>
        <p:spPr>
          <a:xfrm rot="9442552">
            <a:off x="3725017" y="3597294"/>
            <a:ext cx="285994" cy="873652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80BE5C3-F7CC-4033-99D0-853966672FFD}"/>
              </a:ext>
            </a:extLst>
          </p:cNvPr>
          <p:cNvSpPr/>
          <p:nvPr/>
        </p:nvSpPr>
        <p:spPr>
          <a:xfrm rot="21280597">
            <a:off x="4094077" y="4665665"/>
            <a:ext cx="285994" cy="873652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BA1CB-26C2-496C-AF6A-8155F281E829}"/>
              </a:ext>
            </a:extLst>
          </p:cNvPr>
          <p:cNvSpPr txBox="1"/>
          <p:nvPr/>
        </p:nvSpPr>
        <p:spPr>
          <a:xfrm>
            <a:off x="3650686" y="4327605"/>
            <a:ext cx="1005838" cy="400110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Seams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4B87A00-416F-4AFB-B3E7-3CA0F82ABDFD}"/>
              </a:ext>
            </a:extLst>
          </p:cNvPr>
          <p:cNvSpPr/>
          <p:nvPr/>
        </p:nvSpPr>
        <p:spPr>
          <a:xfrm>
            <a:off x="5663380" y="2785212"/>
            <a:ext cx="2706898" cy="1467068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>
              <a:alpha val="70000"/>
            </a:srgbClr>
          </a:solidFill>
          <a:ln>
            <a:noFill/>
          </a:ln>
          <a:effectLst>
            <a:outerShdw blurRad="1270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E53C-D2E5-43B2-9C3D-CFB6367C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Comparison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FCB0A5-223C-4176-8094-FACC305C0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49" y="1377950"/>
            <a:ext cx="5569528" cy="3829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F6635E-32DD-41D8-BB1B-D32163A97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3" y="1377950"/>
            <a:ext cx="5569527" cy="382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76288-B7C5-4157-AC30-BBECD589CECA}"/>
              </a:ext>
            </a:extLst>
          </p:cNvPr>
          <p:cNvSpPr txBox="1"/>
          <p:nvPr/>
        </p:nvSpPr>
        <p:spPr>
          <a:xfrm>
            <a:off x="1868775" y="5207000"/>
            <a:ext cx="2491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Patch Edges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94508-E150-4668-926F-0E2FEEB3D267}"/>
              </a:ext>
            </a:extLst>
          </p:cNvPr>
          <p:cNvSpPr txBox="1"/>
          <p:nvPr/>
        </p:nvSpPr>
        <p:spPr>
          <a:xfrm>
            <a:off x="7669139" y="5207000"/>
            <a:ext cx="28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3162965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E53C-D2E5-43B2-9C3D-CFB6367C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Comparison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6635E-32DD-41D8-BB1B-D32163A9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3" y="1377950"/>
            <a:ext cx="5569527" cy="382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76288-B7C5-4157-AC30-BBECD589CECA}"/>
              </a:ext>
            </a:extLst>
          </p:cNvPr>
          <p:cNvSpPr txBox="1"/>
          <p:nvPr/>
        </p:nvSpPr>
        <p:spPr>
          <a:xfrm>
            <a:off x="1868775" y="5207000"/>
            <a:ext cx="2491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Patch Edges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94508-E150-4668-926F-0E2FEEB3D267}"/>
              </a:ext>
            </a:extLst>
          </p:cNvPr>
          <p:cNvSpPr txBox="1"/>
          <p:nvPr/>
        </p:nvSpPr>
        <p:spPr>
          <a:xfrm>
            <a:off x="8146509" y="5207000"/>
            <a:ext cx="186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Clamped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868A4-8CF4-495F-9922-B89191E2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2" y="1377950"/>
            <a:ext cx="5569527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79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E53C-D2E5-43B2-9C3D-CFB6367C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Comparison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6635E-32DD-41D8-BB1B-D32163A9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3" y="1377950"/>
            <a:ext cx="5569527" cy="382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76288-B7C5-4157-AC30-BBECD589CECA}"/>
              </a:ext>
            </a:extLst>
          </p:cNvPr>
          <p:cNvSpPr txBox="1"/>
          <p:nvPr/>
        </p:nvSpPr>
        <p:spPr>
          <a:xfrm>
            <a:off x="1868775" y="5207000"/>
            <a:ext cx="2491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Patch Edges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94508-E150-4668-926F-0E2FEEB3D267}"/>
              </a:ext>
            </a:extLst>
          </p:cNvPr>
          <p:cNvSpPr txBox="1"/>
          <p:nvPr/>
        </p:nvSpPr>
        <p:spPr>
          <a:xfrm>
            <a:off x="8248669" y="5207000"/>
            <a:ext cx="1657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Clipped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25CC1-A345-4CE5-BBC3-CBCF1879F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2" y="1377950"/>
            <a:ext cx="5569527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54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E53C-D2E5-43B2-9C3D-CFB6367C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Comparison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FCB0A5-223C-4176-8094-FACC305C0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49" y="1377950"/>
            <a:ext cx="5569528" cy="3829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F6635E-32DD-41D8-BB1B-D32163A97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3" y="1377950"/>
            <a:ext cx="5569527" cy="382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76288-B7C5-4157-AC30-BBECD589CECA}"/>
              </a:ext>
            </a:extLst>
          </p:cNvPr>
          <p:cNvSpPr txBox="1"/>
          <p:nvPr/>
        </p:nvSpPr>
        <p:spPr>
          <a:xfrm>
            <a:off x="1868775" y="5207000"/>
            <a:ext cx="2491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Patch Edges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94508-E150-4668-926F-0E2FEEB3D267}"/>
              </a:ext>
            </a:extLst>
          </p:cNvPr>
          <p:cNvSpPr txBox="1"/>
          <p:nvPr/>
        </p:nvSpPr>
        <p:spPr>
          <a:xfrm>
            <a:off x="7669139" y="5207000"/>
            <a:ext cx="28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1322131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E53C-D2E5-43B2-9C3D-CFB6367C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Comparison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6635E-32DD-41D8-BB1B-D32163A9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3" y="1377950"/>
            <a:ext cx="5569527" cy="382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76288-B7C5-4157-AC30-BBECD589CECA}"/>
              </a:ext>
            </a:extLst>
          </p:cNvPr>
          <p:cNvSpPr txBox="1"/>
          <p:nvPr/>
        </p:nvSpPr>
        <p:spPr>
          <a:xfrm>
            <a:off x="1868775" y="5207000"/>
            <a:ext cx="2491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Patch Edges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94508-E150-4668-926F-0E2FEEB3D267}"/>
              </a:ext>
            </a:extLst>
          </p:cNvPr>
          <p:cNvSpPr txBox="1"/>
          <p:nvPr/>
        </p:nvSpPr>
        <p:spPr>
          <a:xfrm>
            <a:off x="7467619" y="5207000"/>
            <a:ext cx="3219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Clamped+MSAA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D77DD-3EFA-4750-8D9C-FC956ADF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0" y="1377950"/>
            <a:ext cx="5569527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47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E53C-D2E5-43B2-9C3D-CFB6367C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Filtering Comparison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6635E-32DD-41D8-BB1B-D32163A9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3" y="1377950"/>
            <a:ext cx="5569527" cy="382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76288-B7C5-4157-AC30-BBECD589CECA}"/>
              </a:ext>
            </a:extLst>
          </p:cNvPr>
          <p:cNvSpPr txBox="1"/>
          <p:nvPr/>
        </p:nvSpPr>
        <p:spPr>
          <a:xfrm>
            <a:off x="1868775" y="5207000"/>
            <a:ext cx="2491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Patch Edges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94508-E150-4668-926F-0E2FEEB3D267}"/>
              </a:ext>
            </a:extLst>
          </p:cNvPr>
          <p:cNvSpPr txBox="1"/>
          <p:nvPr/>
        </p:nvSpPr>
        <p:spPr>
          <a:xfrm>
            <a:off x="7579024" y="5213925"/>
            <a:ext cx="2997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Clipped+MSAA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4F3E8-1782-4FEA-9A7F-64D873336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0" y="1377950"/>
            <a:ext cx="5569527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46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B6FC-D937-4A51-AA37-6E3CD488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29D3A-119A-48F1-91D4-AC55249B5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Implemented all algorithms in GPU renderer</a:t>
            </a:r>
          </a:p>
        </p:txBody>
      </p:sp>
    </p:spTree>
    <p:extLst>
      <p:ext uri="{BB962C8B-B14F-4D97-AF65-F5344CB8AC3E}">
        <p14:creationId xmlns:p14="http://schemas.microsoft.com/office/powerpoint/2010/main" val="1470195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E847C-129E-4102-8936-D85D2F1F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32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40B459-45B4-4EAE-8D0B-AE649D2C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E9E346-B823-40A0-A359-ED9E8D85F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Implementing Mesh Colors requires only minimal changes to existing GPU hardware</a:t>
            </a:r>
          </a:p>
          <a:p>
            <a:endParaRPr lang="en-US" sz="3200" dirty="0"/>
          </a:p>
          <a:p>
            <a:r>
              <a:rPr lang="en-US" sz="3200" dirty="0"/>
              <a:t>Takeaway for </a:t>
            </a:r>
            <a:r>
              <a:rPr lang="en-US" sz="3200" err="1"/>
              <a:t>vendors</a:t>
            </a:r>
            <a:r>
              <a:rPr lang="en-US" sz="3200"/>
              <a:t>: go </a:t>
            </a:r>
            <a:r>
              <a:rPr lang="en-US" sz="3200" dirty="0"/>
              <a:t>implement it already!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45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782EED-1B4B-4995-A301-1D25C99C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08" y="2869577"/>
            <a:ext cx="11947384" cy="803934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Questions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9B800-1F2D-40B0-A49B-A6BDF389519A}"/>
              </a:ext>
            </a:extLst>
          </p:cNvPr>
          <p:cNvSpPr txBox="1"/>
          <p:nvPr/>
        </p:nvSpPr>
        <p:spPr>
          <a:xfrm>
            <a:off x="5200184" y="5523159"/>
            <a:ext cx="179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2"/>
              </a:rPr>
              <a:t>preprint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83742-744B-4BA6-AE7C-5828A8A1A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39" y="4057172"/>
            <a:ext cx="1541721" cy="1541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FADEA-CD92-4CB0-A5D6-190DF8FCE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3" y="4199845"/>
            <a:ext cx="2945463" cy="1445083"/>
          </a:xfrm>
          <a:prstGeom prst="rect">
            <a:avLst/>
          </a:prstGeom>
          <a:ln w="22225">
            <a:noFill/>
          </a:ln>
          <a:effectLst>
            <a:outerShdw blurRad="558800" dir="8100000" algn="tr" rotWithShape="0">
              <a:prstClr val="black"/>
            </a:outerShdw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2212E-E639-4FCD-A0DA-BC68E306F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950" y="3899663"/>
            <a:ext cx="2724056" cy="1541722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79419-96EE-4E82-BCB2-2C8F90A07DFC}"/>
              </a:ext>
            </a:extLst>
          </p:cNvPr>
          <p:cNvSpPr txBox="1"/>
          <p:nvPr/>
        </p:nvSpPr>
        <p:spPr>
          <a:xfrm>
            <a:off x="8830179" y="5339041"/>
            <a:ext cx="2590517" cy="1107996"/>
          </a:xfrm>
          <a:prstGeom prst="rect">
            <a:avLst/>
          </a:prstGeom>
          <a:noFill/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spc="-3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2019</a:t>
            </a:r>
            <a:endParaRPr lang="en-US" sz="8800" b="1" spc="-3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203A8-7F20-4C58-BEAF-260A75821678}"/>
              </a:ext>
            </a:extLst>
          </p:cNvPr>
          <p:cNvSpPr txBox="1"/>
          <p:nvPr/>
        </p:nvSpPr>
        <p:spPr>
          <a:xfrm>
            <a:off x="947765" y="5662207"/>
            <a:ext cx="272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B0000"/>
                </a:solidFill>
                <a:latin typeface="Arial Black" panose="020B0A04020102020204" pitchFamily="34" charset="0"/>
              </a:rPr>
              <a:t>Utah Graphics</a:t>
            </a:r>
            <a:endParaRPr lang="en-US" sz="3600" b="1" dirty="0">
              <a:solidFill>
                <a:srgbClr val="9B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90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4" presetClass="path" presetSubtype="0" accel="52000" decel="48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33333E-6 L 0 -0.086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B4BFBA-A10F-47D9-B276-3409D3FC9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77" y="1014757"/>
            <a:ext cx="5496233" cy="54962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0800EE-D7AA-4DB5-847A-A865E4E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Textures . . . Have Problems</a:t>
            </a:r>
          </a:p>
        </p:txBody>
      </p:sp>
      <p:pic>
        <p:nvPicPr>
          <p:cNvPr id="8" name="Picture 7" descr="A dinosaur in front of a lizard&#10;&#10;Description automatically generated">
            <a:extLst>
              <a:ext uri="{FF2B5EF4-FFF2-40B4-BE49-F238E27FC236}">
                <a16:creationId xmlns:a16="http://schemas.microsoft.com/office/drawing/2014/main" id="{0CAC6640-A8BA-4B25-85CD-E16CFACA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2" y="1022558"/>
            <a:ext cx="6132782" cy="6132782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6AA14DA4-0619-4C51-A719-12937F6B72EE}"/>
              </a:ext>
            </a:extLst>
          </p:cNvPr>
          <p:cNvSpPr/>
          <p:nvPr/>
        </p:nvSpPr>
        <p:spPr>
          <a:xfrm rot="20768752">
            <a:off x="5453038" y="4711779"/>
            <a:ext cx="285994" cy="703845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7AEA1D1-CDCF-4B98-ABD9-CDDE9FB39576}"/>
              </a:ext>
            </a:extLst>
          </p:cNvPr>
          <p:cNvSpPr/>
          <p:nvPr/>
        </p:nvSpPr>
        <p:spPr>
          <a:xfrm rot="1397399">
            <a:off x="4557288" y="4640938"/>
            <a:ext cx="285994" cy="1589691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8917AA0-6FDF-49C6-9E58-C891EFB2A7FD}"/>
              </a:ext>
            </a:extLst>
          </p:cNvPr>
          <p:cNvSpPr/>
          <p:nvPr/>
        </p:nvSpPr>
        <p:spPr>
          <a:xfrm rot="8598221">
            <a:off x="3464853" y="2115219"/>
            <a:ext cx="285994" cy="2721113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928A68F-63BC-47CD-9471-0486680FC9DB}"/>
              </a:ext>
            </a:extLst>
          </p:cNvPr>
          <p:cNvSpPr/>
          <p:nvPr/>
        </p:nvSpPr>
        <p:spPr>
          <a:xfrm rot="7252708">
            <a:off x="3605294" y="3535708"/>
            <a:ext cx="285994" cy="1393951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C646767-6FDC-4D90-AB2A-3D99B2BFDB77}"/>
              </a:ext>
            </a:extLst>
          </p:cNvPr>
          <p:cNvSpPr/>
          <p:nvPr/>
        </p:nvSpPr>
        <p:spPr>
          <a:xfrm rot="9733442">
            <a:off x="4118626" y="2495368"/>
            <a:ext cx="285994" cy="2078029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7B354B7-B8AB-4724-A7F9-7F5D304795B9}"/>
              </a:ext>
            </a:extLst>
          </p:cNvPr>
          <p:cNvSpPr/>
          <p:nvPr/>
        </p:nvSpPr>
        <p:spPr>
          <a:xfrm rot="3595648">
            <a:off x="3235300" y="4185178"/>
            <a:ext cx="285994" cy="2241558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79F25C5-257F-44B2-A8A4-69C77B0568AC}"/>
              </a:ext>
            </a:extLst>
          </p:cNvPr>
          <p:cNvSpPr/>
          <p:nvPr/>
        </p:nvSpPr>
        <p:spPr>
          <a:xfrm rot="8927987">
            <a:off x="3364802" y="987477"/>
            <a:ext cx="285994" cy="3869387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CDE1B-76F7-4058-B66E-FDDE319A58CB}"/>
              </a:ext>
            </a:extLst>
          </p:cNvPr>
          <p:cNvSpPr txBox="1"/>
          <p:nvPr/>
        </p:nvSpPr>
        <p:spPr>
          <a:xfrm>
            <a:off x="4284646" y="4404034"/>
            <a:ext cx="1907220" cy="400110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Wasted space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3156430-0445-415C-AFF0-604E5E3532D9}"/>
              </a:ext>
            </a:extLst>
          </p:cNvPr>
          <p:cNvSpPr/>
          <p:nvPr/>
        </p:nvSpPr>
        <p:spPr>
          <a:xfrm>
            <a:off x="5663380" y="2785212"/>
            <a:ext cx="2706898" cy="1467068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>
              <a:alpha val="70000"/>
            </a:srgbClr>
          </a:solidFill>
          <a:ln>
            <a:noFill/>
          </a:ln>
          <a:effectLst>
            <a:outerShdw blurRad="1270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F43DF-E09E-412A-80C8-32DDA38B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Harder with </a:t>
            </a:r>
            <a:r>
              <a:rPr lang="en-US" dirty="0" err="1"/>
              <a:t>Ptex</a:t>
            </a:r>
            <a:r>
              <a:rPr lang="en-US" dirty="0"/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2E048D-2E04-40D4-8182-8D08055DE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Ptex</a:t>
            </a:r>
            <a:r>
              <a:rPr lang="en-US" sz="3600" dirty="0"/>
              <a:t> and Mesh Colors have minor theoretical differences (they are duals of each-other), but this leads to significant difficulty in-practice.</a:t>
            </a:r>
          </a:p>
          <a:p>
            <a:endParaRPr lang="en-US" sz="3600" dirty="0"/>
          </a:p>
          <a:p>
            <a:r>
              <a:rPr lang="en-US" sz="3600" dirty="0"/>
              <a:t>Main problem is that edge-crossing is </a:t>
            </a:r>
            <a:r>
              <a:rPr lang="en-US" sz="3600" i="1" dirty="0"/>
              <a:t>required</a:t>
            </a:r>
            <a:r>
              <a:rPr lang="en-US" sz="3600" dirty="0"/>
              <a:t> for correct filtering in </a:t>
            </a:r>
            <a:r>
              <a:rPr lang="en-US" sz="3600" dirty="0" err="1"/>
              <a:t>Ptex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8283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00C6-5254-4A59-BFBA-39552B14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Harder with </a:t>
            </a:r>
            <a:r>
              <a:rPr lang="en-US" dirty="0" err="1"/>
              <a:t>Ptex</a:t>
            </a:r>
            <a:r>
              <a:rPr lang="en-US" dirty="0"/>
              <a:t>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B9488E-C3F4-4099-84CD-B7C3B3C3D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6" y="1089126"/>
            <a:ext cx="5458022" cy="547098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434455-CA53-4BAD-9861-5B4428ADEA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38" y="1089126"/>
            <a:ext cx="5458022" cy="54709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988CBE-0243-466D-9C67-1857D4A8325C}"/>
              </a:ext>
            </a:extLst>
          </p:cNvPr>
          <p:cNvSpPr>
            <a:spLocks/>
          </p:cNvSpPr>
          <p:nvPr/>
        </p:nvSpPr>
        <p:spPr>
          <a:xfrm>
            <a:off x="5401733" y="1804887"/>
            <a:ext cx="1437477" cy="1364197"/>
          </a:xfrm>
          <a:prstGeom prst="rect">
            <a:avLst/>
          </a:prstGeom>
          <a:solidFill>
            <a:schemeClr val="accent1">
              <a:alpha val="80000"/>
            </a:schemeClr>
          </a:solidFill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A850898-5B1C-4C61-B7DD-E9C2DA6B1589}"/>
              </a:ext>
            </a:extLst>
          </p:cNvPr>
          <p:cNvSpPr/>
          <p:nvPr/>
        </p:nvSpPr>
        <p:spPr>
          <a:xfrm rot="12358726">
            <a:off x="5432891" y="3161657"/>
            <a:ext cx="285994" cy="1338590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2DC9F-C42A-4B3A-998F-C9CE6259FA95}"/>
              </a:ext>
            </a:extLst>
          </p:cNvPr>
          <p:cNvSpPr txBox="1"/>
          <p:nvPr/>
        </p:nvSpPr>
        <p:spPr>
          <a:xfrm>
            <a:off x="2350175" y="4159658"/>
            <a:ext cx="3187025" cy="1015663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Data from neighbor required for correct bilinear filter near edge.</a:t>
            </a:r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20B7EA20-1BAA-42B1-88DF-3A40AD3A5E03}"/>
              </a:ext>
            </a:extLst>
          </p:cNvPr>
          <p:cNvSpPr/>
          <p:nvPr/>
        </p:nvSpPr>
        <p:spPr>
          <a:xfrm>
            <a:off x="5851040" y="1821212"/>
            <a:ext cx="258548" cy="258548"/>
          </a:xfrm>
          <a:prstGeom prst="star4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711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00C6-5254-4A59-BFBA-39552B14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Harder with </a:t>
            </a:r>
            <a:r>
              <a:rPr lang="en-US" dirty="0" err="1"/>
              <a:t>Ptex</a:t>
            </a:r>
            <a:r>
              <a:rPr lang="en-US" dirty="0"/>
              <a:t>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B9488E-C3F4-4099-84CD-B7C3B3C3D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6" y="1089126"/>
            <a:ext cx="5458022" cy="547098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434455-CA53-4BAD-9861-5B4428ADEA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23" y="1089126"/>
            <a:ext cx="2734000" cy="27404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D08CBD-86DF-4E2A-88AB-49923798B929}"/>
              </a:ext>
            </a:extLst>
          </p:cNvPr>
          <p:cNvSpPr>
            <a:spLocks/>
          </p:cNvSpPr>
          <p:nvPr/>
        </p:nvSpPr>
        <p:spPr>
          <a:xfrm>
            <a:off x="5027653" y="1343341"/>
            <a:ext cx="1863363" cy="2352642"/>
          </a:xfrm>
          <a:custGeom>
            <a:avLst/>
            <a:gdLst>
              <a:gd name="connsiteX0" fmla="*/ 0 w 1437477"/>
              <a:gd name="connsiteY0" fmla="*/ 0 h 1364197"/>
              <a:gd name="connsiteX1" fmla="*/ 1437477 w 1437477"/>
              <a:gd name="connsiteY1" fmla="*/ 0 h 1364197"/>
              <a:gd name="connsiteX2" fmla="*/ 1437477 w 1437477"/>
              <a:gd name="connsiteY2" fmla="*/ 1364197 h 1364197"/>
              <a:gd name="connsiteX3" fmla="*/ 0 w 1437477"/>
              <a:gd name="connsiteY3" fmla="*/ 1364197 h 1364197"/>
              <a:gd name="connsiteX4" fmla="*/ 0 w 1437477"/>
              <a:gd name="connsiteY4" fmla="*/ 0 h 1364197"/>
              <a:gd name="connsiteX0" fmla="*/ 0 w 1437477"/>
              <a:gd name="connsiteY0" fmla="*/ 0 h 1364197"/>
              <a:gd name="connsiteX1" fmla="*/ 1437477 w 1437477"/>
              <a:gd name="connsiteY1" fmla="*/ 0 h 1364197"/>
              <a:gd name="connsiteX2" fmla="*/ 1067959 w 1437477"/>
              <a:gd name="connsiteY2" fmla="*/ 1000942 h 1364197"/>
              <a:gd name="connsiteX3" fmla="*/ 0 w 1437477"/>
              <a:gd name="connsiteY3" fmla="*/ 1364197 h 1364197"/>
              <a:gd name="connsiteX4" fmla="*/ 0 w 1437477"/>
              <a:gd name="connsiteY4" fmla="*/ 0 h 1364197"/>
              <a:gd name="connsiteX0" fmla="*/ 0 w 1080485"/>
              <a:gd name="connsiteY0" fmla="*/ 0 h 1364197"/>
              <a:gd name="connsiteX1" fmla="*/ 1080485 w 1080485"/>
              <a:gd name="connsiteY1" fmla="*/ 325677 h 1364197"/>
              <a:gd name="connsiteX2" fmla="*/ 1067959 w 1080485"/>
              <a:gd name="connsiteY2" fmla="*/ 1000942 h 1364197"/>
              <a:gd name="connsiteX3" fmla="*/ 0 w 1080485"/>
              <a:gd name="connsiteY3" fmla="*/ 1364197 h 1364197"/>
              <a:gd name="connsiteX4" fmla="*/ 0 w 1080485"/>
              <a:gd name="connsiteY4" fmla="*/ 0 h 136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485" h="1364197">
                <a:moveTo>
                  <a:pt x="0" y="0"/>
                </a:moveTo>
                <a:lnTo>
                  <a:pt x="1080485" y="325677"/>
                </a:lnTo>
                <a:lnTo>
                  <a:pt x="1067959" y="1000942"/>
                </a:lnTo>
                <a:lnTo>
                  <a:pt x="0" y="13641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50800"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D3688F-BAB5-43F2-9F62-29C67DBE3F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45" y="1084125"/>
            <a:ext cx="2734000" cy="2740494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2DB46B-677D-4321-AE92-01F7B3C408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23" y="3817118"/>
            <a:ext cx="2734000" cy="2740494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B2DB71-9302-4104-A609-673B3380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45" y="3812117"/>
            <a:ext cx="2734000" cy="2740494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5DC45721-B061-426F-97E1-2F4685CDE539}"/>
              </a:ext>
            </a:extLst>
          </p:cNvPr>
          <p:cNvSpPr/>
          <p:nvPr/>
        </p:nvSpPr>
        <p:spPr>
          <a:xfrm rot="12358726">
            <a:off x="5432891" y="3161657"/>
            <a:ext cx="285994" cy="1338590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2DC9F-C42A-4B3A-998F-C9CE6259FA95}"/>
              </a:ext>
            </a:extLst>
          </p:cNvPr>
          <p:cNvSpPr txBox="1"/>
          <p:nvPr/>
        </p:nvSpPr>
        <p:spPr>
          <a:xfrm>
            <a:off x="1484110" y="4166701"/>
            <a:ext cx="4059440" cy="1323439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Unclear how to correctly filter here. Different solutions, all involving edge-crossing. This means substantial HW changes!</a:t>
            </a:r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238739B3-3467-4E8F-94D4-E0A8A3010E8F}"/>
              </a:ext>
            </a:extLst>
          </p:cNvPr>
          <p:cNvSpPr/>
          <p:nvPr/>
        </p:nvSpPr>
        <p:spPr>
          <a:xfrm>
            <a:off x="5851040" y="1821212"/>
            <a:ext cx="258548" cy="258548"/>
          </a:xfrm>
          <a:prstGeom prst="star4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F11A9-EC06-4669-A719-49CC8A20FC66}"/>
              </a:ext>
            </a:extLst>
          </p:cNvPr>
          <p:cNvSpPr txBox="1"/>
          <p:nvPr/>
        </p:nvSpPr>
        <p:spPr>
          <a:xfrm>
            <a:off x="5375313" y="2108855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329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434455-CA53-4BAD-9861-5B4428ADEA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23" y="1089126"/>
            <a:ext cx="2734000" cy="2740494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D3688F-BAB5-43F2-9F62-29C67DBE3F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45" y="1084125"/>
            <a:ext cx="2734000" cy="2740494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2DB46B-677D-4321-AE92-01F7B3C408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23" y="3817118"/>
            <a:ext cx="2734000" cy="2740494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B2DB71-9302-4104-A609-673B3380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45" y="3812117"/>
            <a:ext cx="2734000" cy="2740494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E8EC18-8D20-4D6E-8434-B061372C84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27" y="1079125"/>
            <a:ext cx="5458022" cy="5470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F00C6-5254-4A59-BFBA-39552B14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Harder with </a:t>
            </a:r>
            <a:r>
              <a:rPr lang="en-US" dirty="0" err="1"/>
              <a:t>Ptex</a:t>
            </a:r>
            <a:r>
              <a:rPr lang="en-US" dirty="0"/>
              <a:t>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B9488E-C3F4-4099-84CD-B7C3B3C3D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6" y="1089126"/>
            <a:ext cx="5458022" cy="5470986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2DA329-F7C9-4C58-8A20-EDCF1B6E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97" y="1101627"/>
            <a:ext cx="2734000" cy="2740494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8E4AA4-26A1-4F14-89CA-C7442F784F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97" y="3829619"/>
            <a:ext cx="2734000" cy="2740494"/>
          </a:xfrm>
          <a:prstGeom prst="rect">
            <a:avLst/>
          </a:prstGeom>
        </p:spPr>
      </p:pic>
      <p:sp>
        <p:nvSpPr>
          <p:cNvPr id="8" name="Star: 4 Points 7">
            <a:extLst>
              <a:ext uri="{FF2B5EF4-FFF2-40B4-BE49-F238E27FC236}">
                <a16:creationId xmlns:a16="http://schemas.microsoft.com/office/drawing/2014/main" id="{268FC792-0552-465D-B654-C222CB01B7B7}"/>
              </a:ext>
            </a:extLst>
          </p:cNvPr>
          <p:cNvSpPr/>
          <p:nvPr/>
        </p:nvSpPr>
        <p:spPr>
          <a:xfrm>
            <a:off x="5851040" y="1821212"/>
            <a:ext cx="258548" cy="258548"/>
          </a:xfrm>
          <a:prstGeom prst="star4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5DC45721-B061-426F-97E1-2F4685CDE539}"/>
              </a:ext>
            </a:extLst>
          </p:cNvPr>
          <p:cNvSpPr/>
          <p:nvPr/>
        </p:nvSpPr>
        <p:spPr>
          <a:xfrm rot="12358726">
            <a:off x="5432891" y="3161657"/>
            <a:ext cx="285994" cy="1338590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2DC9F-C42A-4B3A-998F-C9CE6259FA95}"/>
              </a:ext>
            </a:extLst>
          </p:cNvPr>
          <p:cNvSpPr txBox="1"/>
          <p:nvPr/>
        </p:nvSpPr>
        <p:spPr>
          <a:xfrm>
            <a:off x="1484110" y="4166701"/>
            <a:ext cx="3998817" cy="707886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Duplicating edge data avoids crossing, but is inconsistent.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349B5C-6882-40A8-B2DB-1A54DF075138}"/>
              </a:ext>
            </a:extLst>
          </p:cNvPr>
          <p:cNvCxnSpPr>
            <a:cxnSpLocks/>
          </p:cNvCxnSpPr>
          <p:nvPr/>
        </p:nvCxnSpPr>
        <p:spPr>
          <a:xfrm flipV="1">
            <a:off x="5408997" y="2007394"/>
            <a:ext cx="536984" cy="11592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4A7B79-B522-4A75-B556-F54959D06B10}"/>
              </a:ext>
            </a:extLst>
          </p:cNvPr>
          <p:cNvCxnSpPr>
            <a:cxnSpLocks/>
          </p:cNvCxnSpPr>
          <p:nvPr/>
        </p:nvCxnSpPr>
        <p:spPr>
          <a:xfrm flipH="1" flipV="1">
            <a:off x="6022181" y="2005013"/>
            <a:ext cx="757529" cy="11491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E499D-A5FA-4B55-8680-771F6C700D7C}"/>
              </a:ext>
            </a:extLst>
          </p:cNvPr>
          <p:cNvCxnSpPr>
            <a:cxnSpLocks/>
          </p:cNvCxnSpPr>
          <p:nvPr/>
        </p:nvCxnSpPr>
        <p:spPr>
          <a:xfrm flipV="1">
            <a:off x="6019800" y="1780010"/>
            <a:ext cx="756198" cy="1368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375A73-6924-431B-A297-3B4FCC05E4A0}"/>
              </a:ext>
            </a:extLst>
          </p:cNvPr>
          <p:cNvCxnSpPr>
            <a:cxnSpLocks/>
          </p:cNvCxnSpPr>
          <p:nvPr/>
        </p:nvCxnSpPr>
        <p:spPr>
          <a:xfrm flipH="1" flipV="1">
            <a:off x="5408751" y="1788869"/>
            <a:ext cx="544374" cy="1304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1BC466-C613-4167-A567-040D22E4C39A}"/>
              </a:ext>
            </a:extLst>
          </p:cNvPr>
          <p:cNvCxnSpPr>
            <a:cxnSpLocks/>
          </p:cNvCxnSpPr>
          <p:nvPr/>
        </p:nvCxnSpPr>
        <p:spPr>
          <a:xfrm>
            <a:off x="5766311" y="1450976"/>
            <a:ext cx="177289" cy="46831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E281D9-6E53-4A8E-9ED5-53C6FFBDEE34}"/>
              </a:ext>
            </a:extLst>
          </p:cNvPr>
          <p:cNvCxnSpPr>
            <a:cxnSpLocks/>
          </p:cNvCxnSpPr>
          <p:nvPr/>
        </p:nvCxnSpPr>
        <p:spPr>
          <a:xfrm flipH="1">
            <a:off x="6026944" y="1450976"/>
            <a:ext cx="411505" cy="45164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C831DA-6377-4FAA-B94D-14846AFE1731}"/>
              </a:ext>
            </a:extLst>
          </p:cNvPr>
          <p:cNvCxnSpPr>
            <a:cxnSpLocks/>
          </p:cNvCxnSpPr>
          <p:nvPr/>
        </p:nvCxnSpPr>
        <p:spPr>
          <a:xfrm flipH="1" flipV="1">
            <a:off x="6017419" y="1988344"/>
            <a:ext cx="417309" cy="14049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B19A6E-9C4B-4562-8007-790BDBB648F2}"/>
              </a:ext>
            </a:extLst>
          </p:cNvPr>
          <p:cNvCxnSpPr>
            <a:cxnSpLocks/>
          </p:cNvCxnSpPr>
          <p:nvPr/>
        </p:nvCxnSpPr>
        <p:spPr>
          <a:xfrm flipH="1">
            <a:off x="5759193" y="1988951"/>
            <a:ext cx="195903" cy="15954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3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EC91E-F635-41B8-B5F3-5DCE40A1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(Quadrilateral Patches)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F23EEA5-E958-43FE-AD7C-D7AFB2C6E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45" y="1509726"/>
            <a:ext cx="9545324" cy="41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6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EC91E-F635-41B8-B5F3-5DCE40A1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(Triangular Patches)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2EEECE6-E4BF-44E0-9498-310DEC088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07" y="1037346"/>
            <a:ext cx="8473289" cy="573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800EE-D7AA-4DB5-847A-A865E4E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Textures . . . Have Problems</a:t>
            </a:r>
          </a:p>
        </p:txBody>
      </p:sp>
      <p:pic>
        <p:nvPicPr>
          <p:cNvPr id="6" name="Picture 5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E6C44286-358D-4178-AA7B-97D675C3B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7" y="1014757"/>
            <a:ext cx="5496233" cy="5496233"/>
          </a:xfrm>
          <a:prstGeom prst="rect">
            <a:avLst/>
          </a:prstGeom>
        </p:spPr>
      </p:pic>
      <p:pic>
        <p:nvPicPr>
          <p:cNvPr id="8" name="Picture 7" descr="A dinosaur in front of a lizard&#10;&#10;Description automatically generated">
            <a:extLst>
              <a:ext uri="{FF2B5EF4-FFF2-40B4-BE49-F238E27FC236}">
                <a16:creationId xmlns:a16="http://schemas.microsoft.com/office/drawing/2014/main" id="{0CAC6640-A8BA-4B25-85CD-E16CFACA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2" y="1022558"/>
            <a:ext cx="6132782" cy="61327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C9CBC1-B389-41EC-859E-284D00F4AE84}"/>
              </a:ext>
            </a:extLst>
          </p:cNvPr>
          <p:cNvSpPr>
            <a:spLocks noChangeAspect="1"/>
          </p:cNvSpPr>
          <p:nvPr/>
        </p:nvSpPr>
        <p:spPr>
          <a:xfrm>
            <a:off x="3104710" y="1678544"/>
            <a:ext cx="687600" cy="687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B05CF0-19AB-4ED6-81F3-0F76B611804F}"/>
              </a:ext>
            </a:extLst>
          </p:cNvPr>
          <p:cNvSpPr>
            <a:spLocks noChangeAspect="1"/>
          </p:cNvSpPr>
          <p:nvPr/>
        </p:nvSpPr>
        <p:spPr>
          <a:xfrm>
            <a:off x="3103404" y="2366144"/>
            <a:ext cx="687600" cy="687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161B76-4231-4F7C-BAB0-00F872CF6953}"/>
              </a:ext>
            </a:extLst>
          </p:cNvPr>
          <p:cNvSpPr>
            <a:spLocks noChangeAspect="1"/>
          </p:cNvSpPr>
          <p:nvPr/>
        </p:nvSpPr>
        <p:spPr>
          <a:xfrm>
            <a:off x="3792310" y="2366144"/>
            <a:ext cx="687600" cy="687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C637AC-6854-4E31-ADD1-7EC774135F8B}"/>
              </a:ext>
            </a:extLst>
          </p:cNvPr>
          <p:cNvSpPr>
            <a:spLocks noChangeAspect="1"/>
          </p:cNvSpPr>
          <p:nvPr/>
        </p:nvSpPr>
        <p:spPr>
          <a:xfrm>
            <a:off x="3792310" y="1678544"/>
            <a:ext cx="687600" cy="687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AD3F00D-779C-4B33-91A9-71F7A18D4ED8}"/>
              </a:ext>
            </a:extLst>
          </p:cNvPr>
          <p:cNvSpPr/>
          <p:nvPr/>
        </p:nvSpPr>
        <p:spPr>
          <a:xfrm rot="11043495">
            <a:off x="3480841" y="3172165"/>
            <a:ext cx="285994" cy="693162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8DFE1-99AA-4BC3-B69B-E571A897687A}"/>
              </a:ext>
            </a:extLst>
          </p:cNvPr>
          <p:cNvSpPr txBox="1"/>
          <p:nvPr/>
        </p:nvSpPr>
        <p:spPr>
          <a:xfrm>
            <a:off x="2828580" y="3807374"/>
            <a:ext cx="2422424" cy="707886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Incorrect mipmap reduction</a:t>
            </a:r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1B12FA50-7EBA-4099-9371-F2F50523098A}"/>
              </a:ext>
            </a:extLst>
          </p:cNvPr>
          <p:cNvSpPr/>
          <p:nvPr/>
        </p:nvSpPr>
        <p:spPr>
          <a:xfrm>
            <a:off x="4086742" y="1972977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6F6408FB-F861-45F2-A462-D7723D9730AC}"/>
              </a:ext>
            </a:extLst>
          </p:cNvPr>
          <p:cNvSpPr/>
          <p:nvPr/>
        </p:nvSpPr>
        <p:spPr>
          <a:xfrm>
            <a:off x="3397836" y="1972976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C8F73215-5389-41F7-9ADB-4B88F51495A0}"/>
              </a:ext>
            </a:extLst>
          </p:cNvPr>
          <p:cNvSpPr/>
          <p:nvPr/>
        </p:nvSpPr>
        <p:spPr>
          <a:xfrm>
            <a:off x="4084783" y="2660233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4 Points 18">
            <a:extLst>
              <a:ext uri="{FF2B5EF4-FFF2-40B4-BE49-F238E27FC236}">
                <a16:creationId xmlns:a16="http://schemas.microsoft.com/office/drawing/2014/main" id="{55E373B1-B51E-4F5B-A873-D4B383DA5948}"/>
              </a:ext>
            </a:extLst>
          </p:cNvPr>
          <p:cNvSpPr/>
          <p:nvPr/>
        </p:nvSpPr>
        <p:spPr>
          <a:xfrm>
            <a:off x="3395877" y="2660232"/>
            <a:ext cx="98735" cy="98735"/>
          </a:xfrm>
          <a:prstGeom prst="star4">
            <a:avLst/>
          </a:prstGeom>
          <a:solidFill>
            <a:srgbClr val="FFFF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294A465-6BF0-4590-B625-55ED332837E4}"/>
              </a:ext>
            </a:extLst>
          </p:cNvPr>
          <p:cNvSpPr/>
          <p:nvPr/>
        </p:nvSpPr>
        <p:spPr>
          <a:xfrm>
            <a:off x="5663380" y="2785212"/>
            <a:ext cx="2706898" cy="1467068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>
              <a:alpha val="70000"/>
            </a:srgbClr>
          </a:solidFill>
          <a:ln>
            <a:noFill/>
          </a:ln>
          <a:effectLst>
            <a:outerShdw blurRad="1270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800EE-D7AA-4DB5-847A-A865E4E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Textures . . . Have Problems</a:t>
            </a:r>
          </a:p>
        </p:txBody>
      </p:sp>
      <p:pic>
        <p:nvPicPr>
          <p:cNvPr id="6" name="Picture 5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E6C44286-358D-4178-AA7B-97D675C3B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7" y="1014757"/>
            <a:ext cx="5496233" cy="5496233"/>
          </a:xfrm>
          <a:prstGeom prst="rect">
            <a:avLst/>
          </a:prstGeom>
        </p:spPr>
      </p:pic>
      <p:pic>
        <p:nvPicPr>
          <p:cNvPr id="8" name="Picture 7" descr="A dinosaur in front of a lizard&#10;&#10;Description automatically generated">
            <a:extLst>
              <a:ext uri="{FF2B5EF4-FFF2-40B4-BE49-F238E27FC236}">
                <a16:creationId xmlns:a16="http://schemas.microsoft.com/office/drawing/2014/main" id="{0CAC6640-A8BA-4B25-85CD-E16CFACA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2" y="1022558"/>
            <a:ext cx="6132782" cy="6132782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5AD3F00D-779C-4B33-91A9-71F7A18D4ED8}"/>
              </a:ext>
            </a:extLst>
          </p:cNvPr>
          <p:cNvSpPr/>
          <p:nvPr/>
        </p:nvSpPr>
        <p:spPr>
          <a:xfrm rot="9004310">
            <a:off x="2538154" y="3653358"/>
            <a:ext cx="285994" cy="853051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8DFE1-99AA-4BC3-B69B-E571A897687A}"/>
              </a:ext>
            </a:extLst>
          </p:cNvPr>
          <p:cNvSpPr txBox="1"/>
          <p:nvPr/>
        </p:nvSpPr>
        <p:spPr>
          <a:xfrm>
            <a:off x="2769431" y="4284305"/>
            <a:ext cx="1582754" cy="1015663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Incorrect anisotropic filters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C26B88-4B54-41AB-A13B-036D3833989C}"/>
              </a:ext>
            </a:extLst>
          </p:cNvPr>
          <p:cNvGrpSpPr/>
          <p:nvPr/>
        </p:nvGrpSpPr>
        <p:grpSpPr>
          <a:xfrm rot="18032914">
            <a:off x="1241312" y="2503823"/>
            <a:ext cx="3082430" cy="341892"/>
            <a:chOff x="4708412" y="2167946"/>
            <a:chExt cx="3082430" cy="3418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1CD7D2-90D0-4FB0-9381-02B7CFC41E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8412" y="2167946"/>
              <a:ext cx="3082429" cy="34189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508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tar: 4 Points 21">
              <a:extLst>
                <a:ext uri="{FF2B5EF4-FFF2-40B4-BE49-F238E27FC236}">
                  <a16:creationId xmlns:a16="http://schemas.microsoft.com/office/drawing/2014/main" id="{991ED0CA-FA43-49D1-9C26-C45C7DCBCF7E}"/>
                </a:ext>
              </a:extLst>
            </p:cNvPr>
            <p:cNvSpPr/>
            <p:nvPr/>
          </p:nvSpPr>
          <p:spPr>
            <a:xfrm>
              <a:off x="6413381" y="2289529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4 Points 22">
              <a:extLst>
                <a:ext uri="{FF2B5EF4-FFF2-40B4-BE49-F238E27FC236}">
                  <a16:creationId xmlns:a16="http://schemas.microsoft.com/office/drawing/2014/main" id="{00ECC11B-B2AB-4AE6-B2C2-284682B3A241}"/>
                </a:ext>
              </a:extLst>
            </p:cNvPr>
            <p:cNvSpPr/>
            <p:nvPr/>
          </p:nvSpPr>
          <p:spPr>
            <a:xfrm>
              <a:off x="6839623" y="2289528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ar: 4 Points 23">
              <a:extLst>
                <a:ext uri="{FF2B5EF4-FFF2-40B4-BE49-F238E27FC236}">
                  <a16:creationId xmlns:a16="http://schemas.microsoft.com/office/drawing/2014/main" id="{167F6B81-3046-47D5-88D6-166974D8C7D0}"/>
                </a:ext>
              </a:extLst>
            </p:cNvPr>
            <p:cNvSpPr/>
            <p:nvPr/>
          </p:nvSpPr>
          <p:spPr>
            <a:xfrm>
              <a:off x="5987139" y="2289528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tar: 4 Points 24">
              <a:extLst>
                <a:ext uri="{FF2B5EF4-FFF2-40B4-BE49-F238E27FC236}">
                  <a16:creationId xmlns:a16="http://schemas.microsoft.com/office/drawing/2014/main" id="{37B4BE70-A743-480B-8513-4073492196C5}"/>
                </a:ext>
              </a:extLst>
            </p:cNvPr>
            <p:cNvSpPr/>
            <p:nvPr/>
          </p:nvSpPr>
          <p:spPr>
            <a:xfrm>
              <a:off x="5560897" y="2289528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tar: 4 Points 25">
              <a:extLst>
                <a:ext uri="{FF2B5EF4-FFF2-40B4-BE49-F238E27FC236}">
                  <a16:creationId xmlns:a16="http://schemas.microsoft.com/office/drawing/2014/main" id="{A640CDBE-43BF-4FE4-95CF-4BBCF34D330B}"/>
                </a:ext>
              </a:extLst>
            </p:cNvPr>
            <p:cNvSpPr/>
            <p:nvPr/>
          </p:nvSpPr>
          <p:spPr>
            <a:xfrm>
              <a:off x="5134655" y="2289527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Star: 4 Points 26">
              <a:extLst>
                <a:ext uri="{FF2B5EF4-FFF2-40B4-BE49-F238E27FC236}">
                  <a16:creationId xmlns:a16="http://schemas.microsoft.com/office/drawing/2014/main" id="{14C567B2-80A8-4DEC-BCD4-4EB0F9C6E553}"/>
                </a:ext>
              </a:extLst>
            </p:cNvPr>
            <p:cNvSpPr/>
            <p:nvPr/>
          </p:nvSpPr>
          <p:spPr>
            <a:xfrm>
              <a:off x="4708413" y="2289527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4 Points 27">
              <a:extLst>
                <a:ext uri="{FF2B5EF4-FFF2-40B4-BE49-F238E27FC236}">
                  <a16:creationId xmlns:a16="http://schemas.microsoft.com/office/drawing/2014/main" id="{A66C7A3B-34BD-4FA3-8280-AD194D226C13}"/>
                </a:ext>
              </a:extLst>
            </p:cNvPr>
            <p:cNvSpPr/>
            <p:nvPr/>
          </p:nvSpPr>
          <p:spPr>
            <a:xfrm>
              <a:off x="7265865" y="2289526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4 Points 28">
              <a:extLst>
                <a:ext uri="{FF2B5EF4-FFF2-40B4-BE49-F238E27FC236}">
                  <a16:creationId xmlns:a16="http://schemas.microsoft.com/office/drawing/2014/main" id="{ECBE0C8B-80BC-40B9-A174-827553C4B539}"/>
                </a:ext>
              </a:extLst>
            </p:cNvPr>
            <p:cNvSpPr/>
            <p:nvPr/>
          </p:nvSpPr>
          <p:spPr>
            <a:xfrm>
              <a:off x="7692107" y="2289525"/>
              <a:ext cx="98735" cy="98735"/>
            </a:xfrm>
            <a:prstGeom prst="star4">
              <a:avLst/>
            </a:prstGeom>
            <a:solidFill>
              <a:srgbClr val="FFFF00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3B43AC0-07F3-4619-A2FE-69DDB5FDACA2}"/>
              </a:ext>
            </a:extLst>
          </p:cNvPr>
          <p:cNvSpPr/>
          <p:nvPr/>
        </p:nvSpPr>
        <p:spPr>
          <a:xfrm>
            <a:off x="5663380" y="2785212"/>
            <a:ext cx="2706898" cy="1467068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>
              <a:alpha val="70000"/>
            </a:srgbClr>
          </a:solidFill>
          <a:ln>
            <a:noFill/>
          </a:ln>
          <a:effectLst>
            <a:outerShdw blurRad="1270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B4BFBA-A10F-47D9-B276-3409D3FC9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77" y="1014757"/>
            <a:ext cx="5496233" cy="54962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0800EE-D7AA-4DB5-847A-A865E4E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Textures . . . Have Problems</a:t>
            </a:r>
          </a:p>
        </p:txBody>
      </p:sp>
      <p:pic>
        <p:nvPicPr>
          <p:cNvPr id="8" name="Picture 7" descr="A dinosaur in front of a lizard&#10;&#10;Description automatically generated">
            <a:extLst>
              <a:ext uri="{FF2B5EF4-FFF2-40B4-BE49-F238E27FC236}">
                <a16:creationId xmlns:a16="http://schemas.microsoft.com/office/drawing/2014/main" id="{0CAC6640-A8BA-4B25-85CD-E16CFACA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2" y="1022558"/>
            <a:ext cx="6132782" cy="6132782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6AA14DA4-0619-4C51-A719-12937F6B72EE}"/>
              </a:ext>
            </a:extLst>
          </p:cNvPr>
          <p:cNvSpPr/>
          <p:nvPr/>
        </p:nvSpPr>
        <p:spPr>
          <a:xfrm rot="2097548">
            <a:off x="2147722" y="2222055"/>
            <a:ext cx="285994" cy="1433233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CDE1B-76F7-4058-B66E-FDDE319A58CB}"/>
              </a:ext>
            </a:extLst>
          </p:cNvPr>
          <p:cNvSpPr txBox="1"/>
          <p:nvPr/>
        </p:nvSpPr>
        <p:spPr>
          <a:xfrm>
            <a:off x="1269957" y="1786467"/>
            <a:ext cx="4470016" cy="707886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Local resolution adjustment means remaking texture and mapping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216D9D2-E90F-4A0B-BF0E-0BA115A1F50C}"/>
              </a:ext>
            </a:extLst>
          </p:cNvPr>
          <p:cNvSpPr/>
          <p:nvPr/>
        </p:nvSpPr>
        <p:spPr>
          <a:xfrm>
            <a:off x="5663380" y="2785212"/>
            <a:ext cx="2706898" cy="1467068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>
              <a:alpha val="70000"/>
            </a:srgbClr>
          </a:solidFill>
          <a:ln>
            <a:noFill/>
          </a:ln>
          <a:effectLst>
            <a:outerShdw blurRad="1270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800EE-D7AA-4DB5-847A-A865E4E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1" y="81539"/>
            <a:ext cx="11962915" cy="1007587"/>
          </a:xfrm>
        </p:spPr>
        <p:txBody>
          <a:bodyPr/>
          <a:lstStyle/>
          <a:p>
            <a:r>
              <a:rPr lang="en-US" dirty="0"/>
              <a:t>Textures . . . Have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44286-358D-4178-AA7B-97D675C3B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77" y="1014757"/>
            <a:ext cx="5496233" cy="5496233"/>
          </a:xfrm>
          <a:prstGeom prst="rect">
            <a:avLst/>
          </a:prstGeom>
        </p:spPr>
      </p:pic>
      <p:pic>
        <p:nvPicPr>
          <p:cNvPr id="8" name="Picture 7" descr="A dinosaur in front of a lizard&#10;&#10;Description automatically generated">
            <a:extLst>
              <a:ext uri="{FF2B5EF4-FFF2-40B4-BE49-F238E27FC236}">
                <a16:creationId xmlns:a16="http://schemas.microsoft.com/office/drawing/2014/main" id="{0CAC6640-A8BA-4B25-85CD-E16CFACAA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2" y="1022558"/>
            <a:ext cx="6132782" cy="613278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4C69677-C637-45C0-AF8F-3A59DCB1F79E}"/>
              </a:ext>
            </a:extLst>
          </p:cNvPr>
          <p:cNvSpPr/>
          <p:nvPr/>
        </p:nvSpPr>
        <p:spPr>
          <a:xfrm>
            <a:off x="5663380" y="2785212"/>
            <a:ext cx="2706898" cy="1467068"/>
          </a:xfrm>
          <a:prstGeom prst="rightArrow">
            <a:avLst>
              <a:gd name="adj1" fmla="val 40161"/>
              <a:gd name="adj2" fmla="val 52554"/>
            </a:avLst>
          </a:prstGeom>
          <a:solidFill>
            <a:srgbClr val="C5451A">
              <a:alpha val="70000"/>
            </a:srgbClr>
          </a:solidFill>
          <a:ln>
            <a:noFill/>
          </a:ln>
          <a:effectLst>
            <a:outerShdw blurRad="1270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5B2EBB9-B018-4874-B94D-458484C4085D}"/>
              </a:ext>
            </a:extLst>
          </p:cNvPr>
          <p:cNvSpPr/>
          <p:nvPr/>
        </p:nvSpPr>
        <p:spPr>
          <a:xfrm rot="1326770">
            <a:off x="3852495" y="1463548"/>
            <a:ext cx="285994" cy="1765391"/>
          </a:xfrm>
          <a:prstGeom prst="downArrow">
            <a:avLst/>
          </a:prstGeom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12699-6947-4961-8DC8-4D347E9756AC}"/>
              </a:ext>
            </a:extLst>
          </p:cNvPr>
          <p:cNvSpPr txBox="1"/>
          <p:nvPr/>
        </p:nvSpPr>
        <p:spPr>
          <a:xfrm>
            <a:off x="3611134" y="1089126"/>
            <a:ext cx="2052246" cy="707886"/>
          </a:xfrm>
          <a:prstGeom prst="rect">
            <a:avLst/>
          </a:prstGeom>
          <a:solidFill>
            <a:srgbClr val="C5431A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8100000" algn="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Artist must make mapping</a:t>
            </a:r>
          </a:p>
        </p:txBody>
      </p:sp>
    </p:spTree>
    <p:extLst>
      <p:ext uri="{BB962C8B-B14F-4D97-AF65-F5344CB8AC3E}">
        <p14:creationId xmlns:p14="http://schemas.microsoft.com/office/powerpoint/2010/main" val="38557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t-deco">
      <a:majorFont>
        <a:latin typeface="Raleway-v4020 SemiBold"/>
        <a:ea typeface=""/>
        <a:cs typeface=""/>
      </a:majorFont>
      <a:minorFont>
        <a:latin typeface="Lor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</TotalTime>
  <Words>1177</Words>
  <Application>Microsoft Office PowerPoint</Application>
  <PresentationFormat>Widescreen</PresentationFormat>
  <Paragraphs>261</Paragraphs>
  <Slides>55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Arial Black</vt:lpstr>
      <vt:lpstr>Calibri</vt:lpstr>
      <vt:lpstr>Lora</vt:lpstr>
      <vt:lpstr>Raleway-v4020 SemiBold</vt:lpstr>
      <vt:lpstr>Office Theme</vt:lpstr>
      <vt:lpstr>Patch Textures: Hardware Implementation of Mesh Colors</vt:lpstr>
      <vt:lpstr>Textures</vt:lpstr>
      <vt:lpstr>Textures . . . Have Problems</vt:lpstr>
      <vt:lpstr>Textures . . . Have Problems</vt:lpstr>
      <vt:lpstr>Textures . . . Have Problems</vt:lpstr>
      <vt:lpstr>Textures . . . Have Problems</vt:lpstr>
      <vt:lpstr>Textures . . . Have Problems</vt:lpstr>
      <vt:lpstr>Textures . . . Have Problems</vt:lpstr>
      <vt:lpstr>Textures . . . Have Problems</vt:lpstr>
      <vt:lpstr>Lots of Different Approaches . . .</vt:lpstr>
      <vt:lpstr>Texture Data Living on Surfaces!</vt:lpstr>
      <vt:lpstr>Texture Data Living on Surfaces!</vt:lpstr>
      <vt:lpstr>Mesh Colors and Ptex</vt:lpstr>
      <vt:lpstr>Mesh Colors and Ptex</vt:lpstr>
      <vt:lpstr>Mesh Colors and Ptex</vt:lpstr>
      <vt:lpstr>Mesh Colors or Ptex . . . In Realtime?</vt:lpstr>
      <vt:lpstr>Mesh Color Textures [Yuksel 2017]</vt:lpstr>
      <vt:lpstr>Our Contribution</vt:lpstr>
      <vt:lpstr>Patch Textures</vt:lpstr>
      <vt:lpstr>Patch Textures</vt:lpstr>
      <vt:lpstr>Patch Textures</vt:lpstr>
      <vt:lpstr>Patch Textures</vt:lpstr>
      <vt:lpstr>Patch Textures</vt:lpstr>
      <vt:lpstr>Patch Texture Storage</vt:lpstr>
      <vt:lpstr>Patch Texture Storage (Mipmaps)</vt:lpstr>
      <vt:lpstr>Patch Texture Storage (Mipmaps)</vt:lpstr>
      <vt:lpstr>Patch Texture Storage (Mipmaps)</vt:lpstr>
      <vt:lpstr>Patch Texture Storage (Triangular Patches)</vt:lpstr>
      <vt:lpstr>Patch Texture Storage (Triangular Patches)</vt:lpstr>
      <vt:lpstr>Patch Texture Storage (Triangular Patches)</vt:lpstr>
      <vt:lpstr>Filtering (Quadrilateral Patches)</vt:lpstr>
      <vt:lpstr>Filtering (Triangular Patches)</vt:lpstr>
      <vt:lpstr>Anisotropic Filtering</vt:lpstr>
      <vt:lpstr>Anisotropic Filtering (Patch Boundaries)</vt:lpstr>
      <vt:lpstr>Anisotropic Filtering (Patch Boundaries)</vt:lpstr>
      <vt:lpstr>Anisotropic Filtering (Patch Boundaries)</vt:lpstr>
      <vt:lpstr>Anisotropic Filtering (Patch Boundaries)</vt:lpstr>
      <vt:lpstr>Anisotropic Filtering (Patch Boundaries)</vt:lpstr>
      <vt:lpstr>Anisotropic Filtering Comparison</vt:lpstr>
      <vt:lpstr>Anisotropic Filtering Comparison</vt:lpstr>
      <vt:lpstr>Anisotropic Filtering Comparison</vt:lpstr>
      <vt:lpstr>Anisotropic Filtering Comparison</vt:lpstr>
      <vt:lpstr>Anisotropic Filtering Comparison</vt:lpstr>
      <vt:lpstr>Anisotropic Filtering Comparison</vt:lpstr>
      <vt:lpstr>Anisotropic Filtering Comparison</vt:lpstr>
      <vt:lpstr>Proof of Concept</vt:lpstr>
      <vt:lpstr>PowerPoint Presentation</vt:lpstr>
      <vt:lpstr>Conclusion</vt:lpstr>
      <vt:lpstr>Questions</vt:lpstr>
      <vt:lpstr>Why is it Harder with Ptex?</vt:lpstr>
      <vt:lpstr>Why is it Harder with Ptex?</vt:lpstr>
      <vt:lpstr>Why is it Harder with Ptex?</vt:lpstr>
      <vt:lpstr>Why is it Harder with Ptex?</vt:lpstr>
      <vt:lpstr>Filtering (Quadrilateral Patches)</vt:lpstr>
      <vt:lpstr>Filtering (Triangular Patches)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MALLETT</dc:creator>
  <cp:lastModifiedBy>IAN MALLETT</cp:lastModifiedBy>
  <cp:revision>141</cp:revision>
  <dcterms:created xsi:type="dcterms:W3CDTF">2019-06-28T21:23:18Z</dcterms:created>
  <dcterms:modified xsi:type="dcterms:W3CDTF">2019-07-09T20:59:29Z</dcterms:modified>
</cp:coreProperties>
</file>