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68" r:id="rId3"/>
    <p:sldId id="270" r:id="rId4"/>
    <p:sldId id="260" r:id="rId5"/>
    <p:sldId id="258" r:id="rId6"/>
    <p:sldId id="261" r:id="rId7"/>
    <p:sldId id="308"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1" r:id="rId27"/>
    <p:sldId id="292" r:id="rId28"/>
    <p:sldId id="293" r:id="rId29"/>
    <p:sldId id="294" r:id="rId30"/>
    <p:sldId id="290" r:id="rId31"/>
    <p:sldId id="296" r:id="rId32"/>
    <p:sldId id="297" r:id="rId33"/>
    <p:sldId id="298" r:id="rId34"/>
    <p:sldId id="295" r:id="rId35"/>
    <p:sldId id="262" r:id="rId36"/>
    <p:sldId id="299" r:id="rId37"/>
    <p:sldId id="265" r:id="rId38"/>
    <p:sldId id="301" r:id="rId39"/>
    <p:sldId id="302" r:id="rId40"/>
    <p:sldId id="303" r:id="rId41"/>
    <p:sldId id="304" r:id="rId42"/>
    <p:sldId id="305" r:id="rId43"/>
    <p:sldId id="309" r:id="rId44"/>
    <p:sldId id="30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700"/>
    <a:srgbClr val="60FF61"/>
    <a:srgbClr val="64FFFF"/>
    <a:srgbClr val="6F70FF"/>
    <a:srgbClr val="FF75FF"/>
    <a:srgbClr val="7477FF"/>
    <a:srgbClr val="FF7A8E"/>
    <a:srgbClr val="7DA6E0"/>
    <a:srgbClr val="FF6E7E"/>
    <a:srgbClr val="6A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p:restoredTop sz="68943"/>
  </p:normalViewPr>
  <p:slideViewPr>
    <p:cSldViewPr snapToGrid="0">
      <p:cViewPr varScale="1">
        <p:scale>
          <a:sx n="112" d="100"/>
          <a:sy n="112" d="100"/>
        </p:scale>
        <p:origin x="1096" y="18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56B4A-D09B-224C-BFB2-37EA2B8F545A}" type="datetimeFigureOut">
              <a:rPr lang="en-US" smtClean="0"/>
              <a:t>7/5/23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F7BFA-8310-BE40-B821-D38D0A25C29C}" type="slidenum">
              <a:rPr lang="en-US" smtClean="0"/>
              <a:t>‹#›</a:t>
            </a:fld>
            <a:endParaRPr lang="en-US"/>
          </a:p>
        </p:txBody>
      </p:sp>
    </p:spTree>
    <p:extLst>
      <p:ext uri="{BB962C8B-B14F-4D97-AF65-F5344CB8AC3E}">
        <p14:creationId xmlns:p14="http://schemas.microsoft.com/office/powerpoint/2010/main" val="3876964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It’s my pleasure to present this work at HPG and to the EGSR audience.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We present parallel algorithms for segmenting the mesh into a balanced mesh structure. By “balanced”, we mean the sub-meshes that contain an equal number of triangles. This structure has the potential to improve the utilization of parallel computing architecture for geometry processing applications. </a:t>
            </a:r>
          </a:p>
          <a:p>
            <a:endParaRPr lang="en-US" dirty="0"/>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1</a:t>
            </a:fld>
            <a:endParaRPr lang="en-US"/>
          </a:p>
        </p:txBody>
      </p:sp>
    </p:spTree>
    <p:extLst>
      <p:ext uri="{BB962C8B-B14F-4D97-AF65-F5344CB8AC3E}">
        <p14:creationId xmlns:p14="http://schemas.microsoft.com/office/powerpoint/2010/main" val="2430838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374151"/>
                </a:solidFill>
                <a:effectLst/>
                <a:latin typeface="Söhne"/>
              </a:rPr>
              <a:t>We measure the distance between the centroid of the sub-mesh and the centroid of the triangle that belongs to this sub-mesh.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556F7BFA-8310-BE40-B821-D38D0A25C29C}" type="slidenum">
              <a:rPr lang="en-US" smtClean="0"/>
              <a:t>10</a:t>
            </a:fld>
            <a:endParaRPr lang="en-US"/>
          </a:p>
        </p:txBody>
      </p:sp>
    </p:spTree>
    <p:extLst>
      <p:ext uri="{BB962C8B-B14F-4D97-AF65-F5344CB8AC3E}">
        <p14:creationId xmlns:p14="http://schemas.microsoft.com/office/powerpoint/2010/main" val="1728716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d1 + d2. </a:t>
            </a:r>
            <a:endParaRPr lang="en-US" dirty="0"/>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11</a:t>
            </a:fld>
            <a:endParaRPr lang="en-US"/>
          </a:p>
        </p:txBody>
      </p:sp>
    </p:spTree>
    <p:extLst>
      <p:ext uri="{BB962C8B-B14F-4D97-AF65-F5344CB8AC3E}">
        <p14:creationId xmlns:p14="http://schemas.microsoft.com/office/powerpoint/2010/main" val="314102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74151"/>
                </a:solidFill>
                <a:effectLst/>
                <a:latin typeface="Söhne"/>
              </a:rPr>
              <a:t>Next, we assume that the labels are swapped, and we measure the distances again to obtain d3 + d4. </a:t>
            </a:r>
            <a:endParaRPr lang="en-US" dirty="0"/>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12</a:t>
            </a:fld>
            <a:endParaRPr lang="en-US"/>
          </a:p>
        </p:txBody>
      </p:sp>
    </p:spTree>
    <p:extLst>
      <p:ext uri="{BB962C8B-B14F-4D97-AF65-F5344CB8AC3E}">
        <p14:creationId xmlns:p14="http://schemas.microsoft.com/office/powerpoint/2010/main" val="312433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74151"/>
                </a:solidFill>
                <a:effectLst/>
                <a:latin typeface="Söhne"/>
              </a:rPr>
              <a:t>Next, we assume that the labels are swapped, and we measure the distances again to obtain d3 + d4. </a:t>
            </a:r>
            <a:endParaRPr lang="en-US" dirty="0"/>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13</a:t>
            </a:fld>
            <a:endParaRPr lang="en-US"/>
          </a:p>
        </p:txBody>
      </p:sp>
    </p:spTree>
    <p:extLst>
      <p:ext uri="{BB962C8B-B14F-4D97-AF65-F5344CB8AC3E}">
        <p14:creationId xmlns:p14="http://schemas.microsoft.com/office/powerpoint/2010/main" val="3173332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74151"/>
                </a:solidFill>
                <a:effectLst/>
                <a:latin typeface="Söhne"/>
              </a:rPr>
              <a:t>Next, we assume that the labels are swapped, and we measure the distances again to obtain d3 + d4. </a:t>
            </a:r>
            <a:endParaRPr lang="en-US" dirty="0"/>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14</a:t>
            </a:fld>
            <a:endParaRPr lang="en-US"/>
          </a:p>
        </p:txBody>
      </p:sp>
    </p:spTree>
    <p:extLst>
      <p:ext uri="{BB962C8B-B14F-4D97-AF65-F5344CB8AC3E}">
        <p14:creationId xmlns:p14="http://schemas.microsoft.com/office/powerpoint/2010/main" val="2700450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374151"/>
                </a:solidFill>
                <a:effectLst/>
                <a:latin typeface="Söhne"/>
              </a:rPr>
              <a:t>In this example, d1 + d2 is larger than d3 + d4. This indicates that swapping their labels would result in a more closely cohered group.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15</a:t>
            </a:fld>
            <a:endParaRPr lang="en-US"/>
          </a:p>
        </p:txBody>
      </p:sp>
    </p:spTree>
    <p:extLst>
      <p:ext uri="{BB962C8B-B14F-4D97-AF65-F5344CB8AC3E}">
        <p14:creationId xmlns:p14="http://schemas.microsoft.com/office/powerpoint/2010/main" val="952170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374151"/>
                </a:solidFill>
                <a:effectLst/>
                <a:latin typeface="Söhne"/>
              </a:rPr>
              <a:t>So, we proceed with the swap.</a:t>
            </a:r>
            <a:endParaRPr lang="en-US" sz="1800" dirty="0"/>
          </a:p>
        </p:txBody>
      </p:sp>
      <p:sp>
        <p:nvSpPr>
          <p:cNvPr id="4" name="Slide Number Placeholder 3"/>
          <p:cNvSpPr>
            <a:spLocks noGrp="1"/>
          </p:cNvSpPr>
          <p:nvPr>
            <p:ph type="sldNum" sz="quarter" idx="5"/>
          </p:nvPr>
        </p:nvSpPr>
        <p:spPr/>
        <p:txBody>
          <a:bodyPr/>
          <a:lstStyle/>
          <a:p>
            <a:fld id="{556F7BFA-8310-BE40-B821-D38D0A25C29C}" type="slidenum">
              <a:rPr lang="en-US" smtClean="0"/>
              <a:t>16</a:t>
            </a:fld>
            <a:endParaRPr lang="en-US"/>
          </a:p>
        </p:txBody>
      </p:sp>
    </p:spTree>
    <p:extLst>
      <p:ext uri="{BB962C8B-B14F-4D97-AF65-F5344CB8AC3E}">
        <p14:creationId xmlns:p14="http://schemas.microsoft.com/office/powerpoint/2010/main" val="427006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In the cohesion process, the choice of distance measurement plays an important role. One common method is to use geodesic distance.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17</a:t>
            </a:fld>
            <a:endParaRPr lang="en-US"/>
          </a:p>
        </p:txBody>
      </p:sp>
    </p:spTree>
    <p:extLst>
      <p:ext uri="{BB962C8B-B14F-4D97-AF65-F5344CB8AC3E}">
        <p14:creationId xmlns:p14="http://schemas.microsoft.com/office/powerpoint/2010/main" val="338049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In our case, this distance can be defined as the minimum number of edges on the dual graph of triangles. However, the time to compute is high.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18</a:t>
            </a:fld>
            <a:endParaRPr lang="en-US"/>
          </a:p>
        </p:txBody>
      </p:sp>
    </p:spTree>
    <p:extLst>
      <p:ext uri="{BB962C8B-B14F-4D97-AF65-F5344CB8AC3E}">
        <p14:creationId xmlns:p14="http://schemas.microsoft.com/office/powerpoint/2010/main" val="3018431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Alternatively, we employed the chord distance in the spherical domain. The calculation of chord distance is at constant time. It may not be as accurate as geodesic distance, but it effectively preserves the correctness for that before-and-after distance comparison for the triangle pair.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19</a:t>
            </a:fld>
            <a:endParaRPr lang="en-US"/>
          </a:p>
        </p:txBody>
      </p:sp>
    </p:spTree>
    <p:extLst>
      <p:ext uri="{BB962C8B-B14F-4D97-AF65-F5344CB8AC3E}">
        <p14:creationId xmlns:p14="http://schemas.microsoft.com/office/powerpoint/2010/main" val="296166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We use a GPU application to illustrate our motivation. GPU is designed with an array of streaming multiprocessors that manage blocks of threads with accessing to the same shared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The vertices and triangles, as arrays, are sent to the global memory of the GPU.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However, they are maintained in the global memory, and not use much of the shared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2</a:t>
            </a:fld>
            <a:endParaRPr lang="en-US"/>
          </a:p>
        </p:txBody>
      </p:sp>
    </p:spTree>
    <p:extLst>
      <p:ext uri="{BB962C8B-B14F-4D97-AF65-F5344CB8AC3E}">
        <p14:creationId xmlns:p14="http://schemas.microsoft.com/office/powerpoint/2010/main" val="4253966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In terms of implementation, we evaluate the unique pairs of triangles in parallel. </a:t>
            </a:r>
          </a:p>
          <a:p>
            <a:endParaRPr lang="en-US" b="0" i="0" dirty="0">
              <a:solidFill>
                <a:srgbClr val="374151"/>
              </a:solidFill>
              <a:effectLst/>
              <a:latin typeface="Söhne"/>
            </a:endParaRPr>
          </a:p>
          <a:p>
            <a:r>
              <a:rPr lang="en-US" b="0" i="0" dirty="0">
                <a:solidFill>
                  <a:srgbClr val="374151"/>
                </a:solidFill>
                <a:effectLst/>
                <a:latin typeface="Söhne"/>
              </a:rPr>
              <a:t>By defining “unique pairs”, we ensure that each triangle is paired with only one other triangle. This is to avoid racing conditions if multiple triangles attempt to swap labels simultaneously. </a:t>
            </a:r>
          </a:p>
          <a:p>
            <a:endParaRPr lang="en-US" b="0" i="0" dirty="0">
              <a:solidFill>
                <a:srgbClr val="374151"/>
              </a:solidFill>
              <a:effectLst/>
              <a:latin typeface="Söhne"/>
            </a:endParaRPr>
          </a:p>
          <a:p>
            <a:r>
              <a:rPr lang="en-US" b="0" i="0" dirty="0">
                <a:solidFill>
                  <a:srgbClr val="374151"/>
                </a:solidFill>
                <a:effectLst/>
                <a:latin typeface="Söhne"/>
              </a:rPr>
              <a:t>Specifically, we assign the first triangle index to be paired with the last triangle index, the second triangle with the second last triangle, and so on, until the middle two triangles are paired.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20</a:t>
            </a:fld>
            <a:endParaRPr lang="en-US"/>
          </a:p>
        </p:txBody>
      </p:sp>
    </p:spTree>
    <p:extLst>
      <p:ext uri="{BB962C8B-B14F-4D97-AF65-F5344CB8AC3E}">
        <p14:creationId xmlns:p14="http://schemas.microsoft.com/office/powerpoint/2010/main" val="1173910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To ensure we evaluate all triangle pairs, we used the round-robin scheduling method, which cycles through all indices. </a:t>
            </a:r>
          </a:p>
          <a:p>
            <a:endParaRPr lang="en-US" b="0" i="0" dirty="0">
              <a:solidFill>
                <a:srgbClr val="374151"/>
              </a:solidFill>
              <a:effectLst/>
              <a:latin typeface="Söhne"/>
            </a:endParaRPr>
          </a:p>
          <a:p>
            <a:r>
              <a:rPr lang="en-US" b="0" i="0" dirty="0">
                <a:solidFill>
                  <a:srgbClr val="374151"/>
                </a:solidFill>
                <a:effectLst/>
                <a:latin typeface="Söhne"/>
              </a:rPr>
              <a:t>Starting from the second element (</a:t>
            </a:r>
            <a:r>
              <a:rPr lang="en-US" b="0" i="0" dirty="0" err="1">
                <a:solidFill>
                  <a:srgbClr val="374151"/>
                </a:solidFill>
                <a:effectLst/>
                <a:latin typeface="Söhne"/>
              </a:rPr>
              <a:t>u_i</a:t>
            </a:r>
            <a:r>
              <a:rPr lang="en-US" b="0" i="0" dirty="0">
                <a:solidFill>
                  <a:srgbClr val="374151"/>
                </a:solidFill>
                <a:effectLst/>
                <a:latin typeface="Söhne"/>
              </a:rPr>
              <a:t> = 1), the index values are shifted forward by one (</a:t>
            </a:r>
            <a:r>
              <a:rPr lang="en-US" b="0" i="0" dirty="0" err="1">
                <a:solidFill>
                  <a:srgbClr val="374151"/>
                </a:solidFill>
                <a:effectLst/>
                <a:latin typeface="Söhne"/>
              </a:rPr>
              <a:t>u_i</a:t>
            </a:r>
            <a:r>
              <a:rPr lang="en-US" b="0" i="0" dirty="0">
                <a:solidFill>
                  <a:srgbClr val="374151"/>
                </a:solidFill>
                <a:effectLst/>
                <a:latin typeface="Söhne"/>
              </a:rPr>
              <a:t> = </a:t>
            </a:r>
            <a:r>
              <a:rPr lang="en-US" b="0" i="0" dirty="0" err="1">
                <a:solidFill>
                  <a:srgbClr val="374151"/>
                </a:solidFill>
                <a:effectLst/>
                <a:latin typeface="Söhne"/>
              </a:rPr>
              <a:t>u_i</a:t>
            </a:r>
            <a:r>
              <a:rPr lang="en-US" b="0" i="0" dirty="0">
                <a:solidFill>
                  <a:srgbClr val="374151"/>
                </a:solidFill>
                <a:effectLst/>
                <a:latin typeface="Söhne"/>
              </a:rPr>
              <a:t> - 1), except for the starting one, which is replaced with the last index.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21</a:t>
            </a:fld>
            <a:endParaRPr lang="en-US"/>
          </a:p>
        </p:txBody>
      </p:sp>
    </p:spTree>
    <p:extLst>
      <p:ext uri="{BB962C8B-B14F-4D97-AF65-F5344CB8AC3E}">
        <p14:creationId xmlns:p14="http://schemas.microsoft.com/office/powerpoint/2010/main" val="1313341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We repeat this cycle of shifting n-1 times to ensure the evaluation of all triangle pairs. This n-1 times of shifting is one iteration, and we iterate the process until no triangles need to be swapped.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22</a:t>
            </a:fld>
            <a:endParaRPr lang="en-US"/>
          </a:p>
        </p:txBody>
      </p:sp>
    </p:spTree>
    <p:extLst>
      <p:ext uri="{BB962C8B-B14F-4D97-AF65-F5344CB8AC3E}">
        <p14:creationId xmlns:p14="http://schemas.microsoft.com/office/powerpoint/2010/main" val="1369467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Here is a video clip showing the iterations of cohesion applied to the head model. Throughout the video, we track the number of boundary edges and the number of bowties at each iteration.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23</a:t>
            </a:fld>
            <a:endParaRPr lang="en-US"/>
          </a:p>
        </p:txBody>
      </p:sp>
    </p:spTree>
    <p:extLst>
      <p:ext uri="{BB962C8B-B14F-4D97-AF65-F5344CB8AC3E}">
        <p14:creationId xmlns:p14="http://schemas.microsoft.com/office/powerpoint/2010/main" val="2305161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result obtained from the cohesion algorithm may contain the non-manifold issue. The refinement algorithm is developed to resolve this issue.</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24</a:t>
            </a:fld>
            <a:endParaRPr lang="en-US"/>
          </a:p>
        </p:txBody>
      </p:sp>
    </p:spTree>
    <p:extLst>
      <p:ext uri="{BB962C8B-B14F-4D97-AF65-F5344CB8AC3E}">
        <p14:creationId xmlns:p14="http://schemas.microsoft.com/office/powerpoint/2010/main" val="1040649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Similar to the cohesion process, we evaluate pairs of triangles for label swapping. However, the evaluation criteria in this case are based on topological connection. </a:t>
            </a:r>
          </a:p>
          <a:p>
            <a:endParaRPr lang="en-US" b="0" i="0" dirty="0">
              <a:solidFill>
                <a:srgbClr val="374151"/>
              </a:solidFill>
              <a:effectLst/>
              <a:latin typeface="Söhne"/>
            </a:endParaRPr>
          </a:p>
          <a:p>
            <a:r>
              <a:rPr lang="en-US" b="0" i="0" dirty="0">
                <a:solidFill>
                  <a:srgbClr val="374151"/>
                </a:solidFill>
                <a:effectLst/>
                <a:latin typeface="Söhne"/>
              </a:rPr>
              <a:t>For a triangle pair, we count the number of boundary edges. </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The yellow triangle has two boundary edges adjacent to the blue sub-mesh, the bule triangle has two boundary edges adjacent to the yellow sub-mesh. </a:t>
            </a:r>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25</a:t>
            </a:fld>
            <a:endParaRPr lang="en-US"/>
          </a:p>
        </p:txBody>
      </p:sp>
    </p:spTree>
    <p:extLst>
      <p:ext uri="{BB962C8B-B14F-4D97-AF65-F5344CB8AC3E}">
        <p14:creationId xmlns:p14="http://schemas.microsoft.com/office/powerpoint/2010/main" val="2371591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boundary edge numbers are recorded. </a:t>
            </a:r>
          </a:p>
        </p:txBody>
      </p:sp>
      <p:sp>
        <p:nvSpPr>
          <p:cNvPr id="4" name="Slide Number Placeholder 3"/>
          <p:cNvSpPr>
            <a:spLocks noGrp="1"/>
          </p:cNvSpPr>
          <p:nvPr>
            <p:ph type="sldNum" sz="quarter" idx="5"/>
          </p:nvPr>
        </p:nvSpPr>
        <p:spPr/>
        <p:txBody>
          <a:bodyPr/>
          <a:lstStyle/>
          <a:p>
            <a:fld id="{556F7BFA-8310-BE40-B821-D38D0A25C29C}" type="slidenum">
              <a:rPr lang="en-US" smtClean="0"/>
              <a:t>26</a:t>
            </a:fld>
            <a:endParaRPr lang="en-US"/>
          </a:p>
        </p:txBody>
      </p:sp>
    </p:spTree>
    <p:extLst>
      <p:ext uri="{BB962C8B-B14F-4D97-AF65-F5344CB8AC3E}">
        <p14:creationId xmlns:p14="http://schemas.microsoft.com/office/powerpoint/2010/main" val="2730746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Then, we find the neighbor triangles that belong to the same sub-mesh, and count their boundary edges.</a:t>
            </a:r>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27</a:t>
            </a:fld>
            <a:endParaRPr lang="en-US"/>
          </a:p>
        </p:txBody>
      </p:sp>
    </p:spTree>
    <p:extLst>
      <p:ext uri="{BB962C8B-B14F-4D97-AF65-F5344CB8AC3E}">
        <p14:creationId xmlns:p14="http://schemas.microsoft.com/office/powerpoint/2010/main" val="3526399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Then, we find the neighbor triangles that belong to the same sub-mesh, and count their boundary edges.</a:t>
            </a:r>
          </a:p>
        </p:txBody>
      </p:sp>
      <p:sp>
        <p:nvSpPr>
          <p:cNvPr id="4" name="Slide Number Placeholder 3"/>
          <p:cNvSpPr>
            <a:spLocks noGrp="1"/>
          </p:cNvSpPr>
          <p:nvPr>
            <p:ph type="sldNum" sz="quarter" idx="5"/>
          </p:nvPr>
        </p:nvSpPr>
        <p:spPr/>
        <p:txBody>
          <a:bodyPr/>
          <a:lstStyle/>
          <a:p>
            <a:fld id="{556F7BFA-8310-BE40-B821-D38D0A25C29C}" type="slidenum">
              <a:rPr lang="en-US" smtClean="0"/>
              <a:t>28</a:t>
            </a:fld>
            <a:endParaRPr lang="en-US"/>
          </a:p>
        </p:txBody>
      </p:sp>
    </p:spTree>
    <p:extLst>
      <p:ext uri="{BB962C8B-B14F-4D97-AF65-F5344CB8AC3E}">
        <p14:creationId xmlns:p14="http://schemas.microsoft.com/office/powerpoint/2010/main" val="396732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Then, we find the neighbor triangles that belong to the same sub-mesh, and count their boundary edges.</a:t>
            </a:r>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29</a:t>
            </a:fld>
            <a:endParaRPr lang="en-US"/>
          </a:p>
        </p:txBody>
      </p:sp>
    </p:spTree>
    <p:extLst>
      <p:ext uri="{BB962C8B-B14F-4D97-AF65-F5344CB8AC3E}">
        <p14:creationId xmlns:p14="http://schemas.microsoft.com/office/powerpoint/2010/main" val="674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In this work, we want to partition the mesh into sub-meshes of equal size.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This will give us precise control over the sub-meshes.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So, when maintaining them on the GPU, we can optimize their fit into the shared memory. </a:t>
            </a:r>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3</a:t>
            </a:fld>
            <a:endParaRPr lang="en-US"/>
          </a:p>
        </p:txBody>
      </p:sp>
    </p:spTree>
    <p:extLst>
      <p:ext uri="{BB962C8B-B14F-4D97-AF65-F5344CB8AC3E}">
        <p14:creationId xmlns:p14="http://schemas.microsoft.com/office/powerpoint/2010/main" val="1641259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Next, we assume the swap would have happened, and we count the number of boundary edges.</a:t>
            </a:r>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30</a:t>
            </a:fld>
            <a:endParaRPr lang="en-US"/>
          </a:p>
        </p:txBody>
      </p:sp>
    </p:spTree>
    <p:extLst>
      <p:ext uri="{BB962C8B-B14F-4D97-AF65-F5344CB8AC3E}">
        <p14:creationId xmlns:p14="http://schemas.microsoft.com/office/powerpoint/2010/main" val="2125544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record them. </a:t>
            </a:r>
          </a:p>
        </p:txBody>
      </p:sp>
      <p:sp>
        <p:nvSpPr>
          <p:cNvPr id="4" name="Slide Number Placeholder 3"/>
          <p:cNvSpPr>
            <a:spLocks noGrp="1"/>
          </p:cNvSpPr>
          <p:nvPr>
            <p:ph type="sldNum" sz="quarter" idx="5"/>
          </p:nvPr>
        </p:nvSpPr>
        <p:spPr/>
        <p:txBody>
          <a:bodyPr/>
          <a:lstStyle/>
          <a:p>
            <a:fld id="{556F7BFA-8310-BE40-B821-D38D0A25C29C}" type="slidenum">
              <a:rPr lang="en-US" smtClean="0"/>
              <a:t>31</a:t>
            </a:fld>
            <a:endParaRPr lang="en-US"/>
          </a:p>
        </p:txBody>
      </p:sp>
    </p:spTree>
    <p:extLst>
      <p:ext uri="{BB962C8B-B14F-4D97-AF65-F5344CB8AC3E}">
        <p14:creationId xmlns:p14="http://schemas.microsoft.com/office/powerpoint/2010/main" val="2721580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record them. </a:t>
            </a:r>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32</a:t>
            </a:fld>
            <a:endParaRPr lang="en-US"/>
          </a:p>
        </p:txBody>
      </p:sp>
    </p:spTree>
    <p:extLst>
      <p:ext uri="{BB962C8B-B14F-4D97-AF65-F5344CB8AC3E}">
        <p14:creationId xmlns:p14="http://schemas.microsoft.com/office/powerpoint/2010/main" val="3563990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we use the summed squares as the cost value to determine whether the labels should be swapped.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cost value becomes smaller after swapping, we proceed with this swap.</a:t>
            </a:r>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33</a:t>
            </a:fld>
            <a:endParaRPr lang="en-US"/>
          </a:p>
        </p:txBody>
      </p:sp>
    </p:spTree>
    <p:extLst>
      <p:ext uri="{BB962C8B-B14F-4D97-AF65-F5344CB8AC3E}">
        <p14:creationId xmlns:p14="http://schemas.microsoft.com/office/powerpoint/2010/main" val="59588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Here is a short video clip demonstrating the sub-mesh refinement using the result obtained from the cohesion process.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34</a:t>
            </a:fld>
            <a:endParaRPr lang="en-US"/>
          </a:p>
        </p:txBody>
      </p:sp>
    </p:spTree>
    <p:extLst>
      <p:ext uri="{BB962C8B-B14F-4D97-AF65-F5344CB8AC3E}">
        <p14:creationId xmlns:p14="http://schemas.microsoft.com/office/powerpoint/2010/main" val="1484775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dirty="0">
                <a:solidFill>
                  <a:srgbClr val="374151"/>
                </a:solidFill>
                <a:effectLst/>
                <a:latin typeface="Söhne"/>
              </a:rPr>
              <a:t>As you can see, our algorithms rely on the input mesh in spherical representations. </a:t>
            </a:r>
            <a:r>
              <a:rPr lang="en-US" sz="1800" dirty="0">
                <a:effectLst/>
                <a:latin typeface="Calibri" panose="020F0502020204030204" pitchFamily="34" charset="0"/>
                <a:ea typeface="DengXian" panose="02010600030101010101" pitchFamily="2" charset="-122"/>
                <a:cs typeface="Times New Roman" panose="02020603050405020304" pitchFamily="18" charset="0"/>
              </a:rPr>
              <a:t>We have employed an existing spherical parameterization method. </a:t>
            </a:r>
          </a:p>
          <a:p>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1800" dirty="0">
                <a:effectLst/>
                <a:latin typeface="Calibri" panose="020F0502020204030204" pitchFamily="34" charset="0"/>
                <a:ea typeface="DengXian" panose="02010600030101010101" pitchFamily="2" charset="-122"/>
                <a:cs typeface="Times New Roman" panose="02020603050405020304" pitchFamily="18" charset="0"/>
              </a:rPr>
              <a:t>The mesh is simplified into a tetrahedron by embedding the high curvature regions into a flattener region.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35</a:t>
            </a:fld>
            <a:endParaRPr lang="en-US"/>
          </a:p>
        </p:txBody>
      </p:sp>
    </p:spTree>
    <p:extLst>
      <p:ext uri="{BB962C8B-B14F-4D97-AF65-F5344CB8AC3E}">
        <p14:creationId xmlns:p14="http://schemas.microsoft.com/office/powerpoint/2010/main" val="3747070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DengXian" panose="02010600030101010101" pitchFamily="2" charset="-122"/>
                <a:cs typeface="Times New Roman" panose="02020603050405020304" pitchFamily="18" charset="0"/>
              </a:rPr>
              <a:t>Then, the vertices are inserted back in the reverse order of collapsing and projected onto the sphere. Each vertex is inserted into its one-ring space within the neighborhood of triangles it had been collapsed into.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36</a:t>
            </a:fld>
            <a:endParaRPr lang="en-US"/>
          </a:p>
        </p:txBody>
      </p:sp>
    </p:spTree>
    <p:extLst>
      <p:ext uri="{BB962C8B-B14F-4D97-AF65-F5344CB8AC3E}">
        <p14:creationId xmlns:p14="http://schemas.microsoft.com/office/powerpoint/2010/main" val="1676510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the segmentation results from our algorithms. Largest – 0.5 million, smallest – a few thousand, limited by the capability of spherical parameterization</a:t>
            </a:r>
          </a:p>
        </p:txBody>
      </p:sp>
      <p:sp>
        <p:nvSpPr>
          <p:cNvPr id="4" name="Slide Number Placeholder 3"/>
          <p:cNvSpPr>
            <a:spLocks noGrp="1"/>
          </p:cNvSpPr>
          <p:nvPr>
            <p:ph type="sldNum" sz="quarter" idx="5"/>
          </p:nvPr>
        </p:nvSpPr>
        <p:spPr/>
        <p:txBody>
          <a:bodyPr/>
          <a:lstStyle/>
          <a:p>
            <a:fld id="{556F7BFA-8310-BE40-B821-D38D0A25C29C}" type="slidenum">
              <a:rPr lang="en-US" smtClean="0"/>
              <a:t>37</a:t>
            </a:fld>
            <a:endParaRPr lang="en-US"/>
          </a:p>
        </p:txBody>
      </p:sp>
    </p:spTree>
    <p:extLst>
      <p:ext uri="{BB962C8B-B14F-4D97-AF65-F5344CB8AC3E}">
        <p14:creationId xmlns:p14="http://schemas.microsoft.com/office/powerpoint/2010/main" val="3421287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We conducted a comparison between our approach, region growing, and METIS. In terms of balancing, we measured the maximum triangle differences between any two sub-meshes. Our approach has achieved exact balance of triangle counts among the sub-meshes. The region growing method has exhibited the most significant unbalancing issue. </a:t>
            </a:r>
          </a:p>
          <a:p>
            <a:endParaRPr lang="en-US" b="0" i="0" dirty="0">
              <a:solidFill>
                <a:srgbClr val="374151"/>
              </a:solidFill>
              <a:effectLst/>
              <a:latin typeface="Söhne"/>
            </a:endParaRPr>
          </a:p>
          <a:p>
            <a:r>
              <a:rPr lang="en-US" b="0" i="0" dirty="0">
                <a:solidFill>
                  <a:srgbClr val="374151"/>
                </a:solidFill>
                <a:effectLst/>
                <a:latin typeface="Söhne"/>
              </a:rPr>
              <a:t>Both our approach and region growing method have avoided the presence of bowtie shapes, while METIS is not able to avoid this. </a:t>
            </a:r>
          </a:p>
          <a:p>
            <a:endParaRPr lang="en-US" b="0" i="0" dirty="0">
              <a:solidFill>
                <a:srgbClr val="374151"/>
              </a:solidFill>
              <a:effectLst/>
              <a:latin typeface="Söhne"/>
            </a:endParaRPr>
          </a:p>
          <a:p>
            <a:r>
              <a:rPr lang="en-US" b="0" i="0" dirty="0">
                <a:solidFill>
                  <a:srgbClr val="374151"/>
                </a:solidFill>
                <a:effectLst/>
                <a:latin typeface="Söhne"/>
              </a:rPr>
              <a:t>Our approach and METIS demonstrated significantly fewer boundary edges compared to the region growing method.</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38</a:t>
            </a:fld>
            <a:endParaRPr lang="en-US"/>
          </a:p>
        </p:txBody>
      </p:sp>
    </p:spTree>
    <p:extLst>
      <p:ext uri="{BB962C8B-B14F-4D97-AF65-F5344CB8AC3E}">
        <p14:creationId xmlns:p14="http://schemas.microsoft.com/office/powerpoint/2010/main" val="989061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This figure highlights the non-manifold issue observed in the result from METIS.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39</a:t>
            </a:fld>
            <a:endParaRPr lang="en-US"/>
          </a:p>
        </p:txBody>
      </p:sp>
    </p:spTree>
    <p:extLst>
      <p:ext uri="{BB962C8B-B14F-4D97-AF65-F5344CB8AC3E}">
        <p14:creationId xmlns:p14="http://schemas.microsoft.com/office/powerpoint/2010/main" val="379872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When it comes to achieving exact balancing of the sub-meshes, it is an NP problem, which is difficult to deal with. We propose a strategy to address this issue by focusing on three primary goals. </a:t>
            </a:r>
          </a:p>
          <a:p>
            <a:endParaRPr lang="en-US" dirty="0"/>
          </a:p>
          <a:p>
            <a:pPr marL="342900" marR="0" lvl="0" indent="-342900">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We aim to develop a strategy that allows us to precisely control the size of sub-meshes. This control is important to ensure that the resulting sub-meshes align with hardware requirements. </a:t>
            </a:r>
          </a:p>
          <a:p>
            <a:pPr marL="342900" marR="0" lvl="0" indent="-342900">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We need to maintain 2-manifold topology for the sub-meshes. It is possible that the resulting sub-meshes have the non-manifold topological issue (e.g., “bowtie” shape). We develop an algorithm to resolve this.</a:t>
            </a:r>
          </a:p>
          <a:p>
            <a:pPr marL="342900" marR="0" lvl="0" indent="-342900">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The segmentation needs to be performed in high performance so that it can be reconfigured according to different hardware and application needs. </a:t>
            </a:r>
          </a:p>
        </p:txBody>
      </p:sp>
      <p:sp>
        <p:nvSpPr>
          <p:cNvPr id="4" name="Slide Number Placeholder 3"/>
          <p:cNvSpPr>
            <a:spLocks noGrp="1"/>
          </p:cNvSpPr>
          <p:nvPr>
            <p:ph type="sldNum" sz="quarter" idx="5"/>
          </p:nvPr>
        </p:nvSpPr>
        <p:spPr/>
        <p:txBody>
          <a:bodyPr/>
          <a:lstStyle/>
          <a:p>
            <a:fld id="{556F7BFA-8310-BE40-B821-D38D0A25C29C}" type="slidenum">
              <a:rPr lang="en-US" smtClean="0"/>
              <a:t>4</a:t>
            </a:fld>
            <a:endParaRPr lang="en-US"/>
          </a:p>
        </p:txBody>
      </p:sp>
    </p:spTree>
    <p:extLst>
      <p:ext uri="{BB962C8B-B14F-4D97-AF65-F5344CB8AC3E}">
        <p14:creationId xmlns:p14="http://schemas.microsoft.com/office/powerpoint/2010/main" val="3779188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We present the timing results of our algorithms. </a:t>
            </a:r>
          </a:p>
          <a:p>
            <a:endParaRPr lang="en-US" b="0" i="0" dirty="0">
              <a:solidFill>
                <a:srgbClr val="374151"/>
              </a:solidFill>
              <a:effectLst/>
              <a:latin typeface="Söhne"/>
            </a:endParaRPr>
          </a:p>
          <a:p>
            <a:r>
              <a:rPr lang="en-US" b="0" i="0" dirty="0">
                <a:solidFill>
                  <a:srgbClr val="374151"/>
                </a:solidFill>
                <a:effectLst/>
                <a:latin typeface="Söhne"/>
              </a:rPr>
              <a:t>The initial iterations of the cohesion algorithm take longer, because they involve a greater number of swapping operations than later iterations. </a:t>
            </a:r>
          </a:p>
          <a:p>
            <a:endParaRPr lang="en-US" b="0" i="0" dirty="0">
              <a:solidFill>
                <a:srgbClr val="374151"/>
              </a:solidFill>
              <a:effectLst/>
              <a:latin typeface="Söhne"/>
            </a:endParaRPr>
          </a:p>
          <a:p>
            <a:r>
              <a:rPr lang="en-US" b="0" i="0" dirty="0">
                <a:solidFill>
                  <a:srgbClr val="374151"/>
                </a:solidFill>
                <a:effectLst/>
                <a:latin typeface="Söhne"/>
              </a:rPr>
              <a:t>The refinement algorithm requires fewer iterations but can be more computationally intensive due to the evaluation of neighbor triangles. </a:t>
            </a:r>
          </a:p>
          <a:p>
            <a:endParaRPr lang="en-US" b="0" i="0" dirty="0">
              <a:solidFill>
                <a:srgbClr val="374151"/>
              </a:solidFill>
              <a:effectLst/>
              <a:latin typeface="Söhne"/>
            </a:endParaRPr>
          </a:p>
          <a:p>
            <a:r>
              <a:rPr lang="en-US" b="0" i="0" dirty="0">
                <a:solidFill>
                  <a:srgbClr val="374151"/>
                </a:solidFill>
                <a:effectLst/>
                <a:latin typeface="Söhne"/>
              </a:rPr>
              <a:t>The initial iterations of the cohesion algorithm significantly reduce the number of boundary edges, leading to a rapid convergence and stabilization of the process.</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40</a:t>
            </a:fld>
            <a:endParaRPr lang="en-US"/>
          </a:p>
        </p:txBody>
      </p:sp>
    </p:spTree>
    <p:extLst>
      <p:ext uri="{BB962C8B-B14F-4D97-AF65-F5344CB8AC3E}">
        <p14:creationId xmlns:p14="http://schemas.microsoft.com/office/powerpoint/2010/main" val="2831786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We have applied the segmentation results obtained from our algorithms to two mesh processing applications. </a:t>
            </a:r>
          </a:p>
          <a:p>
            <a:endParaRPr lang="en-US" b="0" i="0" dirty="0">
              <a:solidFill>
                <a:srgbClr val="374151"/>
              </a:solidFill>
              <a:effectLst/>
              <a:latin typeface="Söhne"/>
            </a:endParaRPr>
          </a:p>
          <a:p>
            <a:r>
              <a:rPr lang="en-US" b="0" i="0" dirty="0">
                <a:solidFill>
                  <a:srgbClr val="374151"/>
                </a:solidFill>
                <a:effectLst/>
                <a:latin typeface="Söhne"/>
              </a:rPr>
              <a:t>The first application is Level of Detail (LOD), which was tested on the GPU. In this application, each sub-mesh runs an independent LOD selection process and reforms a simplified version without collapsing the boundary edges.</a:t>
            </a:r>
          </a:p>
          <a:p>
            <a:endParaRPr lang="en-US" b="0" i="0" dirty="0">
              <a:solidFill>
                <a:srgbClr val="374151"/>
              </a:solidFill>
              <a:effectLst/>
              <a:latin typeface="Söhne"/>
            </a:endParaRPr>
          </a:p>
          <a:p>
            <a:r>
              <a:rPr lang="en-US" b="0" i="0" dirty="0">
                <a:solidFill>
                  <a:srgbClr val="374151"/>
                </a:solidFill>
                <a:effectLst/>
                <a:latin typeface="Söhne"/>
              </a:rPr>
              <a:t>Our approach demonstrates a better collapsibility of the edges due to resolving the bowtie issue and improving the smoothness of the boundaries. </a:t>
            </a:r>
          </a:p>
          <a:p>
            <a:endParaRPr lang="en-US" b="0" i="0" dirty="0">
              <a:solidFill>
                <a:srgbClr val="374151"/>
              </a:solidFill>
              <a:effectLst/>
              <a:latin typeface="Söhne"/>
            </a:endParaRPr>
          </a:p>
          <a:p>
            <a:r>
              <a:rPr lang="en-US" b="0" i="0" dirty="0">
                <a:solidFill>
                  <a:srgbClr val="374151"/>
                </a:solidFill>
                <a:effectLst/>
                <a:latin typeface="Söhne"/>
              </a:rPr>
              <a:t>Additionally, our approach has shown improved shared memory usage. </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41</a:t>
            </a:fld>
            <a:endParaRPr lang="en-US"/>
          </a:p>
        </p:txBody>
      </p:sp>
    </p:spTree>
    <p:extLst>
      <p:ext uri="{BB962C8B-B14F-4D97-AF65-F5344CB8AC3E}">
        <p14:creationId xmlns:p14="http://schemas.microsoft.com/office/powerpoint/2010/main" val="918022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second application is mesh compression, where we used Google's Draco mesh compression library for encoding the meshes. </a:t>
            </a:r>
          </a:p>
          <a:p>
            <a:endParaRPr lang="en-US" b="0" i="0" dirty="0">
              <a:solidFill>
                <a:srgbClr val="374151"/>
              </a:solidFill>
              <a:effectLst/>
              <a:latin typeface="Söhne"/>
            </a:endParaRPr>
          </a:p>
          <a:p>
            <a:r>
              <a:rPr lang="en-US" b="0" i="0" dirty="0">
                <a:solidFill>
                  <a:srgbClr val="374151"/>
                </a:solidFill>
                <a:effectLst/>
                <a:latin typeface="Söhne"/>
              </a:rPr>
              <a:t>We conducted tests on the decoding time using a multithreaded implementation on the CPU. Our approach and METIS have demonstrated similar decoding times, particularly for larger data sizes. </a:t>
            </a:r>
          </a:p>
          <a:p>
            <a:endParaRPr lang="en-US" b="0" i="0" dirty="0">
              <a:solidFill>
                <a:srgbClr val="374151"/>
              </a:solidFill>
              <a:effectLst/>
              <a:latin typeface="Söhne"/>
            </a:endParaRPr>
          </a:p>
          <a:p>
            <a:r>
              <a:rPr lang="en-US" sz="1800" dirty="0">
                <a:effectLst/>
                <a:latin typeface="Calibri" panose="020F0502020204030204" pitchFamily="34" charset="0"/>
                <a:ea typeface="DengXian" panose="02010600030101010101" pitchFamily="2" charset="-122"/>
                <a:cs typeface="Times New Roman" panose="02020603050405020304" pitchFamily="18" charset="0"/>
              </a:rPr>
              <a:t>This is because the balanced workload has the advantage in multithreaded implementations. </a:t>
            </a:r>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556F7BFA-8310-BE40-B821-D38D0A25C29C}" type="slidenum">
              <a:rPr lang="en-US" smtClean="0"/>
              <a:t>42</a:t>
            </a:fld>
            <a:endParaRPr lang="en-US"/>
          </a:p>
        </p:txBody>
      </p:sp>
    </p:spTree>
    <p:extLst>
      <p:ext uri="{BB962C8B-B14F-4D97-AF65-F5344CB8AC3E}">
        <p14:creationId xmlns:p14="http://schemas.microsoft.com/office/powerpoint/2010/main" val="1894574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43</a:t>
            </a:fld>
            <a:endParaRPr lang="en-US"/>
          </a:p>
        </p:txBody>
      </p:sp>
    </p:spTree>
    <p:extLst>
      <p:ext uri="{BB962C8B-B14F-4D97-AF65-F5344CB8AC3E}">
        <p14:creationId xmlns:p14="http://schemas.microsoft.com/office/powerpoint/2010/main" val="272240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44</a:t>
            </a:fld>
            <a:endParaRPr lang="en-US"/>
          </a:p>
        </p:txBody>
      </p:sp>
    </p:spTree>
    <p:extLst>
      <p:ext uri="{BB962C8B-B14F-4D97-AF65-F5344CB8AC3E}">
        <p14:creationId xmlns:p14="http://schemas.microsoft.com/office/powerpoint/2010/main" val="352848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Existing work has been conducted for balanced segmentation research. </a:t>
            </a:r>
          </a:p>
          <a:p>
            <a:endParaRPr lang="en-US" sz="1800" b="0" i="0" u="none" strike="noStrike" dirty="0">
              <a:solidFill>
                <a:srgbClr val="000000"/>
              </a:solidFill>
              <a:effectLst/>
              <a:latin typeface="Calibri" panose="020F0502020204030204" pitchFamily="34" charset="0"/>
            </a:endParaRPr>
          </a:p>
          <a:p>
            <a:r>
              <a:rPr lang="en-US" sz="1200" b="0" i="0" u="none" strike="noStrike" dirty="0">
                <a:solidFill>
                  <a:srgbClr val="000000"/>
                </a:solidFill>
                <a:effectLst/>
                <a:latin typeface="Calibri" panose="020F0502020204030204" pitchFamily="34" charset="0"/>
              </a:rPr>
              <a:t>A common approach is to employ the region growing method. K seed triangles can be randomly selected on the mesh surface, and grow the regions from the seeds to the neighboring triangles. </a:t>
            </a:r>
          </a:p>
          <a:p>
            <a:endParaRPr lang="en-US" dirty="0"/>
          </a:p>
          <a:p>
            <a:r>
              <a:rPr lang="en-US" dirty="0"/>
              <a:t>METIS uses </a:t>
            </a:r>
            <a:r>
              <a:rPr lang="en-US" b="0" dirty="0"/>
              <a:t>multilevel bisection method and Kernighan-Lin </a:t>
            </a:r>
            <a:r>
              <a:rPr lang="en-US" dirty="0"/>
              <a:t>algorithm to refine the segmentation results. </a:t>
            </a:r>
          </a:p>
          <a:p>
            <a:endParaRPr lang="en-US" dirty="0"/>
          </a:p>
          <a:p>
            <a:r>
              <a:rPr lang="en-US" dirty="0"/>
              <a:t>JA-BE-JA is based on the operation of randomly swapping neighbor nodes. </a:t>
            </a:r>
          </a:p>
        </p:txBody>
      </p:sp>
      <p:sp>
        <p:nvSpPr>
          <p:cNvPr id="4" name="Slide Number Placeholder 3"/>
          <p:cNvSpPr>
            <a:spLocks noGrp="1"/>
          </p:cNvSpPr>
          <p:nvPr>
            <p:ph type="sldNum" sz="quarter" idx="5"/>
          </p:nvPr>
        </p:nvSpPr>
        <p:spPr/>
        <p:txBody>
          <a:bodyPr/>
          <a:lstStyle/>
          <a:p>
            <a:fld id="{556F7BFA-8310-BE40-B821-D38D0A25C29C}" type="slidenum">
              <a:rPr lang="en-US" smtClean="0"/>
              <a:t>5</a:t>
            </a:fld>
            <a:endParaRPr lang="en-US"/>
          </a:p>
        </p:txBody>
      </p:sp>
    </p:spTree>
    <p:extLst>
      <p:ext uri="{BB962C8B-B14F-4D97-AF65-F5344CB8AC3E}">
        <p14:creationId xmlns:p14="http://schemas.microsoft.com/office/powerpoint/2010/main" val="5726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algorithms are performed in spherical domain. The input-mesh is parameterized into a sphere. </a:t>
            </a:r>
          </a:p>
          <a:p>
            <a:endParaRPr lang="en-US" dirty="0"/>
          </a:p>
          <a:p>
            <a:r>
              <a:rPr lang="en-US" dirty="0"/>
              <a:t>The sub-mesh labels are assigned to each triangle in a random manner. </a:t>
            </a:r>
          </a:p>
          <a:p>
            <a:endParaRPr lang="en-US" dirty="0"/>
          </a:p>
          <a:p>
            <a:r>
              <a:rPr lang="en-US" dirty="0"/>
              <a:t>We developed a cohesion algorithm </a:t>
            </a:r>
            <a:r>
              <a:rPr lang="en-US" sz="1800" b="0" i="0" u="none" strike="noStrike" dirty="0">
                <a:solidFill>
                  <a:srgbClr val="000000"/>
                </a:solidFill>
                <a:effectLst/>
                <a:latin typeface="Calibri" panose="020F0502020204030204" pitchFamily="34" charset="0"/>
              </a:rPr>
              <a:t>to establish the continuity from randomly initialized labels. At the core of the execution, this continuity is achieved by swapping labels between triangles.</a:t>
            </a:r>
            <a:endParaRPr lang="en-US" dirty="0"/>
          </a:p>
          <a:p>
            <a:endParaRPr lang="en-US" dirty="0"/>
          </a:p>
          <a:p>
            <a:r>
              <a:rPr lang="en-US" dirty="0"/>
              <a:t>We also developed a refinement algorithm to resolve the bowtie issue and improve the smoothness of the boundaries. </a:t>
            </a:r>
          </a:p>
        </p:txBody>
      </p:sp>
      <p:sp>
        <p:nvSpPr>
          <p:cNvPr id="4" name="Slide Number Placeholder 3"/>
          <p:cNvSpPr>
            <a:spLocks noGrp="1"/>
          </p:cNvSpPr>
          <p:nvPr>
            <p:ph type="sldNum" sz="quarter" idx="5"/>
          </p:nvPr>
        </p:nvSpPr>
        <p:spPr/>
        <p:txBody>
          <a:bodyPr/>
          <a:lstStyle/>
          <a:p>
            <a:fld id="{556F7BFA-8310-BE40-B821-D38D0A25C29C}" type="slidenum">
              <a:rPr lang="en-US" smtClean="0"/>
              <a:t>6</a:t>
            </a:fld>
            <a:endParaRPr lang="en-US"/>
          </a:p>
        </p:txBody>
      </p:sp>
    </p:spTree>
    <p:extLst>
      <p:ext uri="{BB962C8B-B14F-4D97-AF65-F5344CB8AC3E}">
        <p14:creationId xmlns:p14="http://schemas.microsoft.com/office/powerpoint/2010/main" val="239359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Let’s consider an example for the cohesion process.  We have two sub-meshes.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Here is a pair of triangles need to be evaluated for swapping their labels. </a:t>
            </a:r>
          </a:p>
          <a:p>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7</a:t>
            </a:fld>
            <a:endParaRPr lang="en-US"/>
          </a:p>
        </p:txBody>
      </p:sp>
    </p:spTree>
    <p:extLst>
      <p:ext uri="{BB962C8B-B14F-4D97-AF65-F5344CB8AC3E}">
        <p14:creationId xmlns:p14="http://schemas.microsoft.com/office/powerpoint/2010/main" val="319528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First, we compute the centroid positions of the sub-meshes and the centroids of the pair of triangles.</a:t>
            </a:r>
            <a:endParaRPr lang="en-US" dirty="0"/>
          </a:p>
        </p:txBody>
      </p:sp>
      <p:sp>
        <p:nvSpPr>
          <p:cNvPr id="4" name="Slide Number Placeholder 3"/>
          <p:cNvSpPr>
            <a:spLocks noGrp="1"/>
          </p:cNvSpPr>
          <p:nvPr>
            <p:ph type="sldNum" sz="quarter" idx="5"/>
          </p:nvPr>
        </p:nvSpPr>
        <p:spPr/>
        <p:txBody>
          <a:bodyPr/>
          <a:lstStyle/>
          <a:p>
            <a:fld id="{556F7BFA-8310-BE40-B821-D38D0A25C29C}" type="slidenum">
              <a:rPr lang="en-US" smtClean="0"/>
              <a:t>8</a:t>
            </a:fld>
            <a:endParaRPr lang="en-US"/>
          </a:p>
        </p:txBody>
      </p:sp>
    </p:spTree>
    <p:extLst>
      <p:ext uri="{BB962C8B-B14F-4D97-AF65-F5344CB8AC3E}">
        <p14:creationId xmlns:p14="http://schemas.microsoft.com/office/powerpoint/2010/main" val="3813844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We measure the distance between the centroid of the sub-mesh and the centroid of the triangle that belongs to this sub-mesh. </a:t>
            </a:r>
            <a:endParaRPr lang="en-US" dirty="0"/>
          </a:p>
          <a:p>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556F7BFA-8310-BE40-B821-D38D0A25C29C}" type="slidenum">
              <a:rPr lang="en-US" smtClean="0"/>
              <a:t>9</a:t>
            </a:fld>
            <a:endParaRPr lang="en-US"/>
          </a:p>
        </p:txBody>
      </p:sp>
    </p:spTree>
    <p:extLst>
      <p:ext uri="{BB962C8B-B14F-4D97-AF65-F5344CB8AC3E}">
        <p14:creationId xmlns:p14="http://schemas.microsoft.com/office/powerpoint/2010/main" val="3568057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D440-F404-CF9F-C61B-4257690AB6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6B6A3E-AEF7-3C13-943E-5DB59CE99D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7256F3-F4E8-0CB4-BB3C-39A199075EF3}"/>
              </a:ext>
            </a:extLst>
          </p:cNvPr>
          <p:cNvSpPr>
            <a:spLocks noGrp="1"/>
          </p:cNvSpPr>
          <p:nvPr>
            <p:ph type="dt" sz="half" idx="10"/>
          </p:nvPr>
        </p:nvSpPr>
        <p:spPr/>
        <p:txBody>
          <a:bodyPr/>
          <a:lstStyle/>
          <a:p>
            <a:fld id="{AF78E9E6-8C66-E84B-9C07-3961ABEA1A0E}" type="datetime1">
              <a:rPr lang="en-US" smtClean="0"/>
              <a:t>7/5/23</a:t>
            </a:fld>
            <a:endParaRPr lang="en-US"/>
          </a:p>
        </p:txBody>
      </p:sp>
      <p:sp>
        <p:nvSpPr>
          <p:cNvPr id="5" name="Footer Placeholder 4">
            <a:extLst>
              <a:ext uri="{FF2B5EF4-FFF2-40B4-BE49-F238E27FC236}">
                <a16:creationId xmlns:a16="http://schemas.microsoft.com/office/drawing/2014/main" id="{B2BB958D-4454-2936-AF20-5CF711637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43E52-612F-24C5-3076-8E8EC363165F}"/>
              </a:ext>
            </a:extLst>
          </p:cNvPr>
          <p:cNvSpPr>
            <a:spLocks noGrp="1"/>
          </p:cNvSpPr>
          <p:nvPr>
            <p:ph type="sldNum" sz="quarter" idx="12"/>
          </p:nvPr>
        </p:nvSpPr>
        <p:spPr/>
        <p:txBody>
          <a:bodyPr/>
          <a:lstStyle/>
          <a:p>
            <a:fld id="{1BAEF6FE-F65C-0640-BD0A-F43E39F0C0F7}" type="slidenum">
              <a:rPr lang="en-US" smtClean="0"/>
              <a:t>‹#›</a:t>
            </a:fld>
            <a:endParaRPr lang="en-US"/>
          </a:p>
        </p:txBody>
      </p:sp>
    </p:spTree>
    <p:extLst>
      <p:ext uri="{BB962C8B-B14F-4D97-AF65-F5344CB8AC3E}">
        <p14:creationId xmlns:p14="http://schemas.microsoft.com/office/powerpoint/2010/main" val="4107048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1E4C-E028-05EA-483B-B86F8C3CED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6FA927-A7EE-CDCE-F362-2D0893E4DE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4E780-1DBB-43F2-B249-F7025ABE413F}"/>
              </a:ext>
            </a:extLst>
          </p:cNvPr>
          <p:cNvSpPr>
            <a:spLocks noGrp="1"/>
          </p:cNvSpPr>
          <p:nvPr>
            <p:ph type="dt" sz="half" idx="10"/>
          </p:nvPr>
        </p:nvSpPr>
        <p:spPr/>
        <p:txBody>
          <a:bodyPr/>
          <a:lstStyle/>
          <a:p>
            <a:fld id="{D9C4AF63-F5FB-504E-9223-B9EC5C42DB4C}" type="datetime1">
              <a:rPr lang="en-US" smtClean="0"/>
              <a:t>7/5/23</a:t>
            </a:fld>
            <a:endParaRPr lang="en-US"/>
          </a:p>
        </p:txBody>
      </p:sp>
      <p:sp>
        <p:nvSpPr>
          <p:cNvPr id="5" name="Footer Placeholder 4">
            <a:extLst>
              <a:ext uri="{FF2B5EF4-FFF2-40B4-BE49-F238E27FC236}">
                <a16:creationId xmlns:a16="http://schemas.microsoft.com/office/drawing/2014/main" id="{7A2006B2-615B-390D-4F04-6930A6C81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CBDB0-4A74-6869-D41D-8EA0232E733D}"/>
              </a:ext>
            </a:extLst>
          </p:cNvPr>
          <p:cNvSpPr>
            <a:spLocks noGrp="1"/>
          </p:cNvSpPr>
          <p:nvPr>
            <p:ph type="sldNum" sz="quarter" idx="12"/>
          </p:nvPr>
        </p:nvSpPr>
        <p:spPr/>
        <p:txBody>
          <a:bodyPr/>
          <a:lstStyle/>
          <a:p>
            <a:fld id="{1BAEF6FE-F65C-0640-BD0A-F43E39F0C0F7}" type="slidenum">
              <a:rPr lang="en-US" smtClean="0"/>
              <a:t>‹#›</a:t>
            </a:fld>
            <a:endParaRPr lang="en-US"/>
          </a:p>
        </p:txBody>
      </p:sp>
    </p:spTree>
    <p:extLst>
      <p:ext uri="{BB962C8B-B14F-4D97-AF65-F5344CB8AC3E}">
        <p14:creationId xmlns:p14="http://schemas.microsoft.com/office/powerpoint/2010/main" val="2197232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A533D-58A7-0A68-514C-FC9F009B6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223AC6-D38B-CA68-2ACF-B459F347A8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D1236-034D-F9BA-E5EB-A3DDA171C36E}"/>
              </a:ext>
            </a:extLst>
          </p:cNvPr>
          <p:cNvSpPr>
            <a:spLocks noGrp="1"/>
          </p:cNvSpPr>
          <p:nvPr>
            <p:ph type="dt" sz="half" idx="10"/>
          </p:nvPr>
        </p:nvSpPr>
        <p:spPr/>
        <p:txBody>
          <a:bodyPr/>
          <a:lstStyle/>
          <a:p>
            <a:fld id="{5F5A328D-9B40-B542-AA99-2EDF5D611319}" type="datetime1">
              <a:rPr lang="en-US" smtClean="0"/>
              <a:t>7/5/23</a:t>
            </a:fld>
            <a:endParaRPr lang="en-US"/>
          </a:p>
        </p:txBody>
      </p:sp>
      <p:sp>
        <p:nvSpPr>
          <p:cNvPr id="5" name="Footer Placeholder 4">
            <a:extLst>
              <a:ext uri="{FF2B5EF4-FFF2-40B4-BE49-F238E27FC236}">
                <a16:creationId xmlns:a16="http://schemas.microsoft.com/office/drawing/2014/main" id="{5FE4B3CA-9BA4-3932-5746-6B57C7747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722F7-4140-D4EA-A453-F2E9EDBE8E23}"/>
              </a:ext>
            </a:extLst>
          </p:cNvPr>
          <p:cNvSpPr>
            <a:spLocks noGrp="1"/>
          </p:cNvSpPr>
          <p:nvPr>
            <p:ph type="sldNum" sz="quarter" idx="12"/>
          </p:nvPr>
        </p:nvSpPr>
        <p:spPr/>
        <p:txBody>
          <a:bodyPr/>
          <a:lstStyle/>
          <a:p>
            <a:fld id="{1BAEF6FE-F65C-0640-BD0A-F43E39F0C0F7}" type="slidenum">
              <a:rPr lang="en-US" smtClean="0"/>
              <a:t>‹#›</a:t>
            </a:fld>
            <a:endParaRPr lang="en-US"/>
          </a:p>
        </p:txBody>
      </p:sp>
    </p:spTree>
    <p:extLst>
      <p:ext uri="{BB962C8B-B14F-4D97-AF65-F5344CB8AC3E}">
        <p14:creationId xmlns:p14="http://schemas.microsoft.com/office/powerpoint/2010/main" val="142545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9417-A7B1-B8DC-2B81-A87AD54C2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E2A23A-62FB-18FF-F46F-2C409A77D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29B83-A613-2982-A77A-42CC09D8C783}"/>
              </a:ext>
            </a:extLst>
          </p:cNvPr>
          <p:cNvSpPr>
            <a:spLocks noGrp="1"/>
          </p:cNvSpPr>
          <p:nvPr>
            <p:ph type="dt" sz="half" idx="10"/>
          </p:nvPr>
        </p:nvSpPr>
        <p:spPr/>
        <p:txBody>
          <a:bodyPr/>
          <a:lstStyle/>
          <a:p>
            <a:fld id="{87B16341-AE8F-A345-A930-FED97E4BF0E6}" type="datetime1">
              <a:rPr lang="en-US" smtClean="0"/>
              <a:t>7/5/23</a:t>
            </a:fld>
            <a:endParaRPr lang="en-US"/>
          </a:p>
        </p:txBody>
      </p:sp>
      <p:sp>
        <p:nvSpPr>
          <p:cNvPr id="5" name="Footer Placeholder 4">
            <a:extLst>
              <a:ext uri="{FF2B5EF4-FFF2-40B4-BE49-F238E27FC236}">
                <a16:creationId xmlns:a16="http://schemas.microsoft.com/office/drawing/2014/main" id="{934DB353-5B8B-5593-3F3F-1C5F319C1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AE2AE-30D7-9471-F8B4-723E750B98C8}"/>
              </a:ext>
            </a:extLst>
          </p:cNvPr>
          <p:cNvSpPr>
            <a:spLocks noGrp="1"/>
          </p:cNvSpPr>
          <p:nvPr>
            <p:ph type="sldNum" sz="quarter" idx="12"/>
          </p:nvPr>
        </p:nvSpPr>
        <p:spPr/>
        <p:txBody>
          <a:bodyPr/>
          <a:lstStyle/>
          <a:p>
            <a:fld id="{1BAEF6FE-F65C-0640-BD0A-F43E39F0C0F7}" type="slidenum">
              <a:rPr lang="en-US" smtClean="0"/>
              <a:t>‹#›</a:t>
            </a:fld>
            <a:endParaRPr lang="en-US"/>
          </a:p>
        </p:txBody>
      </p:sp>
    </p:spTree>
    <p:extLst>
      <p:ext uri="{BB962C8B-B14F-4D97-AF65-F5344CB8AC3E}">
        <p14:creationId xmlns:p14="http://schemas.microsoft.com/office/powerpoint/2010/main" val="4137473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A1EB0-2E32-278E-013C-BF1481EA7D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6F699-1033-42B0-8C0F-FF204C324D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D4F1FA-4EAC-6C4A-C088-F617203EA370}"/>
              </a:ext>
            </a:extLst>
          </p:cNvPr>
          <p:cNvSpPr>
            <a:spLocks noGrp="1"/>
          </p:cNvSpPr>
          <p:nvPr>
            <p:ph type="dt" sz="half" idx="10"/>
          </p:nvPr>
        </p:nvSpPr>
        <p:spPr/>
        <p:txBody>
          <a:bodyPr/>
          <a:lstStyle/>
          <a:p>
            <a:fld id="{0E028E57-7694-E645-9BB5-871AC5F09EE4}" type="datetime1">
              <a:rPr lang="en-US" smtClean="0"/>
              <a:t>7/5/23</a:t>
            </a:fld>
            <a:endParaRPr lang="en-US"/>
          </a:p>
        </p:txBody>
      </p:sp>
      <p:sp>
        <p:nvSpPr>
          <p:cNvPr id="5" name="Footer Placeholder 4">
            <a:extLst>
              <a:ext uri="{FF2B5EF4-FFF2-40B4-BE49-F238E27FC236}">
                <a16:creationId xmlns:a16="http://schemas.microsoft.com/office/drawing/2014/main" id="{BB327DCD-4C22-F0F5-877D-13E5EA3A5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530F4-E22A-6385-3B06-642C63AB7F54}"/>
              </a:ext>
            </a:extLst>
          </p:cNvPr>
          <p:cNvSpPr>
            <a:spLocks noGrp="1"/>
          </p:cNvSpPr>
          <p:nvPr>
            <p:ph type="sldNum" sz="quarter" idx="12"/>
          </p:nvPr>
        </p:nvSpPr>
        <p:spPr/>
        <p:txBody>
          <a:bodyPr/>
          <a:lstStyle/>
          <a:p>
            <a:fld id="{1BAEF6FE-F65C-0640-BD0A-F43E39F0C0F7}" type="slidenum">
              <a:rPr lang="en-US" smtClean="0"/>
              <a:t>‹#›</a:t>
            </a:fld>
            <a:endParaRPr lang="en-US"/>
          </a:p>
        </p:txBody>
      </p:sp>
    </p:spTree>
    <p:extLst>
      <p:ext uri="{BB962C8B-B14F-4D97-AF65-F5344CB8AC3E}">
        <p14:creationId xmlns:p14="http://schemas.microsoft.com/office/powerpoint/2010/main" val="391061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01A6-482C-9167-BFD8-1E727EA3B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78EC1-2D56-6447-147D-5899EF0F39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EAC9B7-CEB6-73F4-8B95-5896582CC1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866F2-EDE9-86B0-A07D-C331B0DD4565}"/>
              </a:ext>
            </a:extLst>
          </p:cNvPr>
          <p:cNvSpPr>
            <a:spLocks noGrp="1"/>
          </p:cNvSpPr>
          <p:nvPr>
            <p:ph type="dt" sz="half" idx="10"/>
          </p:nvPr>
        </p:nvSpPr>
        <p:spPr/>
        <p:txBody>
          <a:bodyPr/>
          <a:lstStyle/>
          <a:p>
            <a:fld id="{C428A4F9-5411-2343-B70D-2EDFC313859E}" type="datetime1">
              <a:rPr lang="en-US" smtClean="0"/>
              <a:t>7/5/23</a:t>
            </a:fld>
            <a:endParaRPr lang="en-US"/>
          </a:p>
        </p:txBody>
      </p:sp>
      <p:sp>
        <p:nvSpPr>
          <p:cNvPr id="6" name="Footer Placeholder 5">
            <a:extLst>
              <a:ext uri="{FF2B5EF4-FFF2-40B4-BE49-F238E27FC236}">
                <a16:creationId xmlns:a16="http://schemas.microsoft.com/office/drawing/2014/main" id="{FA3B23F5-3C31-7D79-6EAB-D5474967B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EFC181-3B93-18B3-16D8-7D2D2BE5FBF6}"/>
              </a:ext>
            </a:extLst>
          </p:cNvPr>
          <p:cNvSpPr>
            <a:spLocks noGrp="1"/>
          </p:cNvSpPr>
          <p:nvPr>
            <p:ph type="sldNum" sz="quarter" idx="12"/>
          </p:nvPr>
        </p:nvSpPr>
        <p:spPr/>
        <p:txBody>
          <a:bodyPr/>
          <a:lstStyle/>
          <a:p>
            <a:fld id="{1BAEF6FE-F65C-0640-BD0A-F43E39F0C0F7}" type="slidenum">
              <a:rPr lang="en-US" smtClean="0"/>
              <a:t>‹#›</a:t>
            </a:fld>
            <a:endParaRPr lang="en-US"/>
          </a:p>
        </p:txBody>
      </p:sp>
    </p:spTree>
    <p:extLst>
      <p:ext uri="{BB962C8B-B14F-4D97-AF65-F5344CB8AC3E}">
        <p14:creationId xmlns:p14="http://schemas.microsoft.com/office/powerpoint/2010/main" val="154922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61D3-BC9C-E2C6-975F-6499E92761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7385F4-4C06-5FB4-4D50-166D436CB4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C4ECB7-343A-556B-68E1-8EDCF1C46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6E31A1-6027-AAAC-8715-EC4D05BC4A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AF9A3C-550F-56B9-0EEE-60FF0CF4FB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5C4E5-0D26-4A4C-3C1F-B2868D24BA8F}"/>
              </a:ext>
            </a:extLst>
          </p:cNvPr>
          <p:cNvSpPr>
            <a:spLocks noGrp="1"/>
          </p:cNvSpPr>
          <p:nvPr>
            <p:ph type="dt" sz="half" idx="10"/>
          </p:nvPr>
        </p:nvSpPr>
        <p:spPr/>
        <p:txBody>
          <a:bodyPr/>
          <a:lstStyle/>
          <a:p>
            <a:fld id="{C3CF7F68-67DC-3440-B5CC-A77B742C3142}" type="datetime1">
              <a:rPr lang="en-US" smtClean="0"/>
              <a:t>7/5/23</a:t>
            </a:fld>
            <a:endParaRPr lang="en-US"/>
          </a:p>
        </p:txBody>
      </p:sp>
      <p:sp>
        <p:nvSpPr>
          <p:cNvPr id="8" name="Footer Placeholder 7">
            <a:extLst>
              <a:ext uri="{FF2B5EF4-FFF2-40B4-BE49-F238E27FC236}">
                <a16:creationId xmlns:a16="http://schemas.microsoft.com/office/drawing/2014/main" id="{E13B4E17-7343-EAD8-AEE4-F1743250D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E2F521-F3EC-CE01-480E-4F1A1F7FCA9C}"/>
              </a:ext>
            </a:extLst>
          </p:cNvPr>
          <p:cNvSpPr>
            <a:spLocks noGrp="1"/>
          </p:cNvSpPr>
          <p:nvPr>
            <p:ph type="sldNum" sz="quarter" idx="12"/>
          </p:nvPr>
        </p:nvSpPr>
        <p:spPr/>
        <p:txBody>
          <a:bodyPr/>
          <a:lstStyle/>
          <a:p>
            <a:fld id="{1BAEF6FE-F65C-0640-BD0A-F43E39F0C0F7}" type="slidenum">
              <a:rPr lang="en-US" smtClean="0"/>
              <a:t>‹#›</a:t>
            </a:fld>
            <a:endParaRPr lang="en-US"/>
          </a:p>
        </p:txBody>
      </p:sp>
    </p:spTree>
    <p:extLst>
      <p:ext uri="{BB962C8B-B14F-4D97-AF65-F5344CB8AC3E}">
        <p14:creationId xmlns:p14="http://schemas.microsoft.com/office/powerpoint/2010/main" val="2577074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BFDE-7CE9-434A-94BD-F6AE611E25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E7C447-D028-BA31-6A72-DBA8EAC60972}"/>
              </a:ext>
            </a:extLst>
          </p:cNvPr>
          <p:cNvSpPr>
            <a:spLocks noGrp="1"/>
          </p:cNvSpPr>
          <p:nvPr>
            <p:ph type="dt" sz="half" idx="10"/>
          </p:nvPr>
        </p:nvSpPr>
        <p:spPr/>
        <p:txBody>
          <a:bodyPr/>
          <a:lstStyle/>
          <a:p>
            <a:fld id="{CED31140-4EB8-E344-B5CD-F9F5229AED67}" type="datetime1">
              <a:rPr lang="en-US" smtClean="0"/>
              <a:t>7/5/23</a:t>
            </a:fld>
            <a:endParaRPr lang="en-US"/>
          </a:p>
        </p:txBody>
      </p:sp>
      <p:sp>
        <p:nvSpPr>
          <p:cNvPr id="4" name="Footer Placeholder 3">
            <a:extLst>
              <a:ext uri="{FF2B5EF4-FFF2-40B4-BE49-F238E27FC236}">
                <a16:creationId xmlns:a16="http://schemas.microsoft.com/office/drawing/2014/main" id="{216718E5-CDD1-36CD-97DE-F4ADBB0E2A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ECA6CF-A2D4-9FD7-1902-3865E6FDB84D}"/>
              </a:ext>
            </a:extLst>
          </p:cNvPr>
          <p:cNvSpPr>
            <a:spLocks noGrp="1"/>
          </p:cNvSpPr>
          <p:nvPr>
            <p:ph type="sldNum" sz="quarter" idx="12"/>
          </p:nvPr>
        </p:nvSpPr>
        <p:spPr/>
        <p:txBody>
          <a:bodyPr/>
          <a:lstStyle/>
          <a:p>
            <a:fld id="{1BAEF6FE-F65C-0640-BD0A-F43E39F0C0F7}" type="slidenum">
              <a:rPr lang="en-US" smtClean="0"/>
              <a:t>‹#›</a:t>
            </a:fld>
            <a:endParaRPr lang="en-US"/>
          </a:p>
        </p:txBody>
      </p:sp>
    </p:spTree>
    <p:extLst>
      <p:ext uri="{BB962C8B-B14F-4D97-AF65-F5344CB8AC3E}">
        <p14:creationId xmlns:p14="http://schemas.microsoft.com/office/powerpoint/2010/main" val="3194047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3AC1A9-FD9C-B8B3-D9F0-28FD00DC2362}"/>
              </a:ext>
            </a:extLst>
          </p:cNvPr>
          <p:cNvSpPr>
            <a:spLocks noGrp="1"/>
          </p:cNvSpPr>
          <p:nvPr>
            <p:ph type="dt" sz="half" idx="10"/>
          </p:nvPr>
        </p:nvSpPr>
        <p:spPr/>
        <p:txBody>
          <a:bodyPr/>
          <a:lstStyle/>
          <a:p>
            <a:fld id="{FFCA3FA9-0844-D048-A9EF-2707DDA8C794}" type="datetime1">
              <a:rPr lang="en-US" smtClean="0"/>
              <a:t>7/5/23</a:t>
            </a:fld>
            <a:endParaRPr lang="en-US"/>
          </a:p>
        </p:txBody>
      </p:sp>
      <p:sp>
        <p:nvSpPr>
          <p:cNvPr id="3" name="Footer Placeholder 2">
            <a:extLst>
              <a:ext uri="{FF2B5EF4-FFF2-40B4-BE49-F238E27FC236}">
                <a16:creationId xmlns:a16="http://schemas.microsoft.com/office/drawing/2014/main" id="{8F215B7E-370C-A84F-AFFF-3DD24F8A9A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E95364-DBA5-158F-3EA5-14C3C936C77E}"/>
              </a:ext>
            </a:extLst>
          </p:cNvPr>
          <p:cNvSpPr>
            <a:spLocks noGrp="1"/>
          </p:cNvSpPr>
          <p:nvPr>
            <p:ph type="sldNum" sz="quarter" idx="12"/>
          </p:nvPr>
        </p:nvSpPr>
        <p:spPr/>
        <p:txBody>
          <a:bodyPr/>
          <a:lstStyle/>
          <a:p>
            <a:fld id="{1BAEF6FE-F65C-0640-BD0A-F43E39F0C0F7}" type="slidenum">
              <a:rPr lang="en-US" smtClean="0"/>
              <a:t>‹#›</a:t>
            </a:fld>
            <a:endParaRPr lang="en-US"/>
          </a:p>
        </p:txBody>
      </p:sp>
    </p:spTree>
    <p:extLst>
      <p:ext uri="{BB962C8B-B14F-4D97-AF65-F5344CB8AC3E}">
        <p14:creationId xmlns:p14="http://schemas.microsoft.com/office/powerpoint/2010/main" val="89386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DF26-283F-D0B9-BD1C-4CC9F29B1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A4D22-F22C-4555-3ED3-E1B0F909D3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E5A9EC-50E1-988B-EEAF-AF65DDD2E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A82DA8-19F2-34F4-A899-33DAB2455807}"/>
              </a:ext>
            </a:extLst>
          </p:cNvPr>
          <p:cNvSpPr>
            <a:spLocks noGrp="1"/>
          </p:cNvSpPr>
          <p:nvPr>
            <p:ph type="dt" sz="half" idx="10"/>
          </p:nvPr>
        </p:nvSpPr>
        <p:spPr/>
        <p:txBody>
          <a:bodyPr/>
          <a:lstStyle/>
          <a:p>
            <a:fld id="{B2F22D16-1CA9-2744-A461-C51EA70AAF09}" type="datetime1">
              <a:rPr lang="en-US" smtClean="0"/>
              <a:t>7/5/23</a:t>
            </a:fld>
            <a:endParaRPr lang="en-US"/>
          </a:p>
        </p:txBody>
      </p:sp>
      <p:sp>
        <p:nvSpPr>
          <p:cNvPr id="6" name="Footer Placeholder 5">
            <a:extLst>
              <a:ext uri="{FF2B5EF4-FFF2-40B4-BE49-F238E27FC236}">
                <a16:creationId xmlns:a16="http://schemas.microsoft.com/office/drawing/2014/main" id="{F88008E1-2F38-EFF8-7943-4B7A2FE61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10828-6E14-F905-35BB-DAF8280A0CCE}"/>
              </a:ext>
            </a:extLst>
          </p:cNvPr>
          <p:cNvSpPr>
            <a:spLocks noGrp="1"/>
          </p:cNvSpPr>
          <p:nvPr>
            <p:ph type="sldNum" sz="quarter" idx="12"/>
          </p:nvPr>
        </p:nvSpPr>
        <p:spPr/>
        <p:txBody>
          <a:bodyPr/>
          <a:lstStyle/>
          <a:p>
            <a:fld id="{1BAEF6FE-F65C-0640-BD0A-F43E39F0C0F7}" type="slidenum">
              <a:rPr lang="en-US" smtClean="0"/>
              <a:t>‹#›</a:t>
            </a:fld>
            <a:endParaRPr lang="en-US"/>
          </a:p>
        </p:txBody>
      </p:sp>
    </p:spTree>
    <p:extLst>
      <p:ext uri="{BB962C8B-B14F-4D97-AF65-F5344CB8AC3E}">
        <p14:creationId xmlns:p14="http://schemas.microsoft.com/office/powerpoint/2010/main" val="181058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8C73-31EA-2985-241B-557DE923C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6F8D45-541B-217E-0A81-630ECB9406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739A57-A92F-7926-A790-CAFC2C4D3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FE7793-3442-02A3-E479-7F42F7AF462F}"/>
              </a:ext>
            </a:extLst>
          </p:cNvPr>
          <p:cNvSpPr>
            <a:spLocks noGrp="1"/>
          </p:cNvSpPr>
          <p:nvPr>
            <p:ph type="dt" sz="half" idx="10"/>
          </p:nvPr>
        </p:nvSpPr>
        <p:spPr/>
        <p:txBody>
          <a:bodyPr/>
          <a:lstStyle/>
          <a:p>
            <a:fld id="{65A0ECDC-1B9E-6643-AE7C-94795F3D37DB}" type="datetime1">
              <a:rPr lang="en-US" smtClean="0"/>
              <a:t>7/5/23</a:t>
            </a:fld>
            <a:endParaRPr lang="en-US"/>
          </a:p>
        </p:txBody>
      </p:sp>
      <p:sp>
        <p:nvSpPr>
          <p:cNvPr id="6" name="Footer Placeholder 5">
            <a:extLst>
              <a:ext uri="{FF2B5EF4-FFF2-40B4-BE49-F238E27FC236}">
                <a16:creationId xmlns:a16="http://schemas.microsoft.com/office/drawing/2014/main" id="{6C109169-CC3E-4BCE-80FF-D4E0496F8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9A05A-D810-648D-F5EC-3AEA58634776}"/>
              </a:ext>
            </a:extLst>
          </p:cNvPr>
          <p:cNvSpPr>
            <a:spLocks noGrp="1"/>
          </p:cNvSpPr>
          <p:nvPr>
            <p:ph type="sldNum" sz="quarter" idx="12"/>
          </p:nvPr>
        </p:nvSpPr>
        <p:spPr/>
        <p:txBody>
          <a:bodyPr/>
          <a:lstStyle/>
          <a:p>
            <a:fld id="{1BAEF6FE-F65C-0640-BD0A-F43E39F0C0F7}" type="slidenum">
              <a:rPr lang="en-US" smtClean="0"/>
              <a:t>‹#›</a:t>
            </a:fld>
            <a:endParaRPr lang="en-US"/>
          </a:p>
        </p:txBody>
      </p:sp>
    </p:spTree>
    <p:extLst>
      <p:ext uri="{BB962C8B-B14F-4D97-AF65-F5344CB8AC3E}">
        <p14:creationId xmlns:p14="http://schemas.microsoft.com/office/powerpoint/2010/main" val="2040355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D363C4-3F09-08B9-4414-02416BABB1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BFEE46-4048-A5E1-C514-8165B617F9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5CDA5-C723-A4C2-8F81-87D08D195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1A93-EAEB-9843-A154-A9051B31D823}" type="datetime1">
              <a:rPr lang="en-US" smtClean="0"/>
              <a:t>7/5/23</a:t>
            </a:fld>
            <a:endParaRPr lang="en-US"/>
          </a:p>
        </p:txBody>
      </p:sp>
      <p:sp>
        <p:nvSpPr>
          <p:cNvPr id="5" name="Footer Placeholder 4">
            <a:extLst>
              <a:ext uri="{FF2B5EF4-FFF2-40B4-BE49-F238E27FC236}">
                <a16:creationId xmlns:a16="http://schemas.microsoft.com/office/drawing/2014/main" id="{F07D8CEA-EB55-C27E-0617-17252E2DB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767FA8-A817-13EA-5364-50D5F72223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EF6FE-F65C-0640-BD0A-F43E39F0C0F7}" type="slidenum">
              <a:rPr lang="en-US" smtClean="0"/>
              <a:t>‹#›</a:t>
            </a:fld>
            <a:endParaRPr lang="en-US"/>
          </a:p>
        </p:txBody>
      </p:sp>
    </p:spTree>
    <p:extLst>
      <p:ext uri="{BB962C8B-B14F-4D97-AF65-F5344CB8AC3E}">
        <p14:creationId xmlns:p14="http://schemas.microsoft.com/office/powerpoint/2010/main" val="921967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E425-AA61-5156-29B6-0E3C0E8A49F1}"/>
              </a:ext>
            </a:extLst>
          </p:cNvPr>
          <p:cNvSpPr>
            <a:spLocks noGrp="1"/>
          </p:cNvSpPr>
          <p:nvPr>
            <p:ph type="ctrTitle"/>
          </p:nvPr>
        </p:nvSpPr>
        <p:spPr>
          <a:xfrm>
            <a:off x="438912" y="347319"/>
            <a:ext cx="11314176" cy="1655762"/>
          </a:xfrm>
        </p:spPr>
        <p:txBody>
          <a:bodyPr>
            <a:normAutofit/>
          </a:bodyPr>
          <a:lstStyle/>
          <a:p>
            <a:r>
              <a:rPr lang="en-US" sz="4000" b="1" dirty="0"/>
              <a:t>Spherical Parametric Measurement for Continuous and Balanced Mesh Segmentation</a:t>
            </a:r>
          </a:p>
        </p:txBody>
      </p:sp>
      <p:sp>
        <p:nvSpPr>
          <p:cNvPr id="3" name="Subtitle 2">
            <a:extLst>
              <a:ext uri="{FF2B5EF4-FFF2-40B4-BE49-F238E27FC236}">
                <a16:creationId xmlns:a16="http://schemas.microsoft.com/office/drawing/2014/main" id="{9D290837-8363-89DB-048B-B59588FC2F4A}"/>
              </a:ext>
            </a:extLst>
          </p:cNvPr>
          <p:cNvSpPr>
            <a:spLocks noGrp="1"/>
          </p:cNvSpPr>
          <p:nvPr>
            <p:ph type="subTitle" idx="1"/>
          </p:nvPr>
        </p:nvSpPr>
        <p:spPr>
          <a:xfrm>
            <a:off x="7685799" y="2523953"/>
            <a:ext cx="4241025" cy="1655762"/>
          </a:xfrm>
        </p:spPr>
        <p:txBody>
          <a:bodyPr>
            <a:normAutofit/>
          </a:bodyPr>
          <a:lstStyle/>
          <a:p>
            <a:r>
              <a:rPr lang="en-US" dirty="0"/>
              <a:t>Huadong Zhang, </a:t>
            </a:r>
            <a:r>
              <a:rPr lang="en-US" dirty="0" err="1"/>
              <a:t>Lizhou</a:t>
            </a:r>
            <a:r>
              <a:rPr lang="en-US" dirty="0"/>
              <a:t> Cao, and Chao Peng</a:t>
            </a:r>
          </a:p>
          <a:p>
            <a:r>
              <a:rPr lang="en-US" dirty="0"/>
              <a:t>Rochester Institute of Technology, New York, USA</a:t>
            </a:r>
          </a:p>
        </p:txBody>
      </p:sp>
      <p:pic>
        <p:nvPicPr>
          <p:cNvPr id="6" name="Graphic 5">
            <a:extLst>
              <a:ext uri="{FF2B5EF4-FFF2-40B4-BE49-F238E27FC236}">
                <a16:creationId xmlns:a16="http://schemas.microsoft.com/office/drawing/2014/main" id="{A2606179-2AEB-9B76-A880-F94F377CE0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3516" y="5172890"/>
            <a:ext cx="1823308" cy="1134718"/>
          </a:xfrm>
          <a:prstGeom prst="rect">
            <a:avLst/>
          </a:prstGeom>
        </p:spPr>
      </p:pic>
      <p:sp>
        <p:nvSpPr>
          <p:cNvPr id="7" name="Slide Number Placeholder 6">
            <a:extLst>
              <a:ext uri="{FF2B5EF4-FFF2-40B4-BE49-F238E27FC236}">
                <a16:creationId xmlns:a16="http://schemas.microsoft.com/office/drawing/2014/main" id="{4E9B8D38-0168-875C-5E27-77BA26AEAB44}"/>
              </a:ext>
            </a:extLst>
          </p:cNvPr>
          <p:cNvSpPr>
            <a:spLocks noGrp="1"/>
          </p:cNvSpPr>
          <p:nvPr>
            <p:ph type="sldNum" sz="quarter" idx="12"/>
          </p:nvPr>
        </p:nvSpPr>
        <p:spPr/>
        <p:txBody>
          <a:bodyPr/>
          <a:lstStyle/>
          <a:p>
            <a:fld id="{1BAEF6FE-F65C-0640-BD0A-F43E39F0C0F7}" type="slidenum">
              <a:rPr lang="en-US" smtClean="0"/>
              <a:t>1</a:t>
            </a:fld>
            <a:endParaRPr lang="en-US"/>
          </a:p>
        </p:txBody>
      </p:sp>
      <p:pic>
        <p:nvPicPr>
          <p:cNvPr id="8" name="Picture 7">
            <a:extLst>
              <a:ext uri="{FF2B5EF4-FFF2-40B4-BE49-F238E27FC236}">
                <a16:creationId xmlns:a16="http://schemas.microsoft.com/office/drawing/2014/main" id="{F11EB548-131B-545F-A3C0-ABEF405F6245}"/>
              </a:ext>
            </a:extLst>
          </p:cNvPr>
          <p:cNvPicPr>
            <a:picLocks noChangeAspect="1"/>
          </p:cNvPicPr>
          <p:nvPr/>
        </p:nvPicPr>
        <p:blipFill>
          <a:blip r:embed="rId5"/>
          <a:stretch>
            <a:fillRect/>
          </a:stretch>
        </p:blipFill>
        <p:spPr>
          <a:xfrm>
            <a:off x="265176" y="2300169"/>
            <a:ext cx="7420623" cy="4252595"/>
          </a:xfrm>
          <a:prstGeom prst="rect">
            <a:avLst/>
          </a:prstGeom>
        </p:spPr>
      </p:pic>
      <p:pic>
        <p:nvPicPr>
          <p:cNvPr id="9" name="Picture 8">
            <a:extLst>
              <a:ext uri="{FF2B5EF4-FFF2-40B4-BE49-F238E27FC236}">
                <a16:creationId xmlns:a16="http://schemas.microsoft.com/office/drawing/2014/main" id="{8E18A454-7C90-AAEB-E99A-524B1691FC7B}"/>
              </a:ext>
            </a:extLst>
          </p:cNvPr>
          <p:cNvPicPr>
            <a:picLocks noChangeAspect="1"/>
          </p:cNvPicPr>
          <p:nvPr/>
        </p:nvPicPr>
        <p:blipFill rotWithShape="1">
          <a:blip r:embed="rId6"/>
          <a:srcRect l="17290" t="41422" r="17436" b="40424"/>
          <a:stretch/>
        </p:blipFill>
        <p:spPr>
          <a:xfrm>
            <a:off x="7893148" y="4179715"/>
            <a:ext cx="4178104" cy="829995"/>
          </a:xfrm>
          <a:prstGeom prst="rect">
            <a:avLst/>
          </a:prstGeom>
        </p:spPr>
      </p:pic>
    </p:spTree>
    <p:extLst>
      <p:ext uri="{BB962C8B-B14F-4D97-AF65-F5344CB8AC3E}">
        <p14:creationId xmlns:p14="http://schemas.microsoft.com/office/powerpoint/2010/main" val="55508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a:t>
            </a:r>
          </a:p>
        </p:txBody>
      </p:sp>
      <p:pic>
        <p:nvPicPr>
          <p:cNvPr id="8" name="Picture 7">
            <a:extLst>
              <a:ext uri="{FF2B5EF4-FFF2-40B4-BE49-F238E27FC236}">
                <a16:creationId xmlns:a16="http://schemas.microsoft.com/office/drawing/2014/main" id="{630FB04F-EC0B-C8AE-CF47-8AF4332B6DDD}"/>
              </a:ext>
            </a:extLst>
          </p:cNvPr>
          <p:cNvPicPr>
            <a:picLocks noChangeAspect="1"/>
          </p:cNvPicPr>
          <p:nvPr/>
        </p:nvPicPr>
        <p:blipFill>
          <a:blip r:embed="rId3"/>
          <a:stretch>
            <a:fillRect/>
          </a:stretch>
        </p:blipFill>
        <p:spPr>
          <a:xfrm>
            <a:off x="124193" y="2452108"/>
            <a:ext cx="7336229" cy="4087179"/>
          </a:xfrm>
          <a:prstGeom prst="rect">
            <a:avLst/>
          </a:prstGeom>
        </p:spPr>
      </p:pic>
      <p:sp>
        <p:nvSpPr>
          <p:cNvPr id="7" name="Oval 6">
            <a:extLst>
              <a:ext uri="{FF2B5EF4-FFF2-40B4-BE49-F238E27FC236}">
                <a16:creationId xmlns:a16="http://schemas.microsoft.com/office/drawing/2014/main" id="{33DAD6BA-B723-CEE0-1A5E-C73C63E63CDF}"/>
              </a:ext>
            </a:extLst>
          </p:cNvPr>
          <p:cNvSpPr/>
          <p:nvPr/>
        </p:nvSpPr>
        <p:spPr>
          <a:xfrm>
            <a:off x="8264195" y="2301325"/>
            <a:ext cx="262957" cy="262957"/>
          </a:xfrm>
          <a:prstGeom prst="ellipse">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8AA991-6E31-3B91-3EA5-5E81FC8FDA80}"/>
              </a:ext>
            </a:extLst>
          </p:cNvPr>
          <p:cNvSpPr/>
          <p:nvPr/>
        </p:nvSpPr>
        <p:spPr>
          <a:xfrm>
            <a:off x="2543908" y="4327546"/>
            <a:ext cx="262957" cy="262957"/>
          </a:xfrm>
          <a:prstGeom prst="ellipse">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F742D7-0D69-ED08-A59F-1A934A93C49B}"/>
              </a:ext>
            </a:extLst>
          </p:cNvPr>
          <p:cNvSpPr/>
          <p:nvPr/>
        </p:nvSpPr>
        <p:spPr>
          <a:xfrm>
            <a:off x="5580184" y="400831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E29EEA-7FB4-B69F-A72C-9229CF133782}"/>
              </a:ext>
            </a:extLst>
          </p:cNvPr>
          <p:cNvSpPr/>
          <p:nvPr/>
        </p:nvSpPr>
        <p:spPr>
          <a:xfrm>
            <a:off x="8264194" y="278466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8A4ADF-8E6B-53DC-D5A9-535737603572}"/>
              </a:ext>
            </a:extLst>
          </p:cNvPr>
          <p:cNvSpPr txBox="1"/>
          <p:nvPr/>
        </p:nvSpPr>
        <p:spPr>
          <a:xfrm>
            <a:off x="8527151" y="2235425"/>
            <a:ext cx="3415294" cy="369332"/>
          </a:xfrm>
          <a:prstGeom prst="rect">
            <a:avLst/>
          </a:prstGeom>
          <a:noFill/>
        </p:spPr>
        <p:txBody>
          <a:bodyPr wrap="none" rtlCol="0">
            <a:spAutoFit/>
          </a:bodyPr>
          <a:lstStyle/>
          <a:p>
            <a:r>
              <a:rPr lang="en-US" dirty="0"/>
              <a:t>The centroid of the blue sub-mesh</a:t>
            </a:r>
          </a:p>
        </p:txBody>
      </p:sp>
      <p:sp>
        <p:nvSpPr>
          <p:cNvPr id="15" name="TextBox 14">
            <a:extLst>
              <a:ext uri="{FF2B5EF4-FFF2-40B4-BE49-F238E27FC236}">
                <a16:creationId xmlns:a16="http://schemas.microsoft.com/office/drawing/2014/main" id="{0CC1D05C-1597-A5C5-F2CD-ED912EE33AC7}"/>
              </a:ext>
            </a:extLst>
          </p:cNvPr>
          <p:cNvSpPr txBox="1"/>
          <p:nvPr/>
        </p:nvSpPr>
        <p:spPr>
          <a:xfrm>
            <a:off x="8527151" y="2697083"/>
            <a:ext cx="3664849" cy="369332"/>
          </a:xfrm>
          <a:prstGeom prst="rect">
            <a:avLst/>
          </a:prstGeom>
          <a:noFill/>
        </p:spPr>
        <p:txBody>
          <a:bodyPr wrap="none" rtlCol="0">
            <a:spAutoFit/>
          </a:bodyPr>
          <a:lstStyle/>
          <a:p>
            <a:r>
              <a:rPr lang="en-US" dirty="0"/>
              <a:t>The centroid of the yellow sub-mesh</a:t>
            </a:r>
          </a:p>
        </p:txBody>
      </p:sp>
      <p:sp>
        <p:nvSpPr>
          <p:cNvPr id="16" name="Triangle 15">
            <a:extLst>
              <a:ext uri="{FF2B5EF4-FFF2-40B4-BE49-F238E27FC236}">
                <a16:creationId xmlns:a16="http://schemas.microsoft.com/office/drawing/2014/main" id="{8B409EED-3DB0-152C-58E2-FD44768557D9}"/>
              </a:ext>
            </a:extLst>
          </p:cNvPr>
          <p:cNvSpPr/>
          <p:nvPr/>
        </p:nvSpPr>
        <p:spPr>
          <a:xfrm>
            <a:off x="8301902" y="3307893"/>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C3FAB652-6A28-675F-FDBC-614C0AC0096F}"/>
              </a:ext>
            </a:extLst>
          </p:cNvPr>
          <p:cNvSpPr/>
          <p:nvPr/>
        </p:nvSpPr>
        <p:spPr>
          <a:xfrm>
            <a:off x="4627020" y="4798899"/>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C24D9C8-C2E9-1640-1DBD-0B05EEC4332E}"/>
              </a:ext>
            </a:extLst>
          </p:cNvPr>
          <p:cNvSpPr/>
          <p:nvPr/>
        </p:nvSpPr>
        <p:spPr>
          <a:xfrm>
            <a:off x="8301902" y="3691894"/>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234270E-9D9D-8934-ADDE-5532146D768F}"/>
              </a:ext>
            </a:extLst>
          </p:cNvPr>
          <p:cNvSpPr/>
          <p:nvPr/>
        </p:nvSpPr>
        <p:spPr>
          <a:xfrm>
            <a:off x="3392108" y="4408041"/>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0CD5DF1-B3E4-A3E3-EA77-2720FFE6FE89}"/>
              </a:ext>
            </a:extLst>
          </p:cNvPr>
          <p:cNvSpPr txBox="1"/>
          <p:nvPr/>
        </p:nvSpPr>
        <p:spPr>
          <a:xfrm>
            <a:off x="8527151" y="3177599"/>
            <a:ext cx="3272627" cy="369332"/>
          </a:xfrm>
          <a:prstGeom prst="rect">
            <a:avLst/>
          </a:prstGeom>
          <a:noFill/>
        </p:spPr>
        <p:txBody>
          <a:bodyPr wrap="none" rtlCol="0">
            <a:spAutoFit/>
          </a:bodyPr>
          <a:lstStyle/>
          <a:p>
            <a:r>
              <a:rPr lang="en-US" dirty="0"/>
              <a:t>The centroid of the blue triangle</a:t>
            </a:r>
          </a:p>
        </p:txBody>
      </p:sp>
      <p:sp>
        <p:nvSpPr>
          <p:cNvPr id="21" name="TextBox 20">
            <a:extLst>
              <a:ext uri="{FF2B5EF4-FFF2-40B4-BE49-F238E27FC236}">
                <a16:creationId xmlns:a16="http://schemas.microsoft.com/office/drawing/2014/main" id="{8C263E97-EA66-6E9E-3EDF-7F6E3D1E1F17}"/>
              </a:ext>
            </a:extLst>
          </p:cNvPr>
          <p:cNvSpPr txBox="1"/>
          <p:nvPr/>
        </p:nvSpPr>
        <p:spPr>
          <a:xfrm>
            <a:off x="8527151" y="3639257"/>
            <a:ext cx="3469283" cy="369332"/>
          </a:xfrm>
          <a:prstGeom prst="rect">
            <a:avLst/>
          </a:prstGeom>
          <a:noFill/>
        </p:spPr>
        <p:txBody>
          <a:bodyPr wrap="none" rtlCol="0">
            <a:spAutoFit/>
          </a:bodyPr>
          <a:lstStyle/>
          <a:p>
            <a:r>
              <a:rPr lang="en-US" dirty="0"/>
              <a:t>The centroid of the yellow triangle</a:t>
            </a:r>
          </a:p>
        </p:txBody>
      </p:sp>
      <p:cxnSp>
        <p:nvCxnSpPr>
          <p:cNvPr id="5" name="Straight Arrow Connector 4">
            <a:extLst>
              <a:ext uri="{FF2B5EF4-FFF2-40B4-BE49-F238E27FC236}">
                <a16:creationId xmlns:a16="http://schemas.microsoft.com/office/drawing/2014/main" id="{1A0F9422-6431-4164-5162-8342E5C2F34D}"/>
              </a:ext>
            </a:extLst>
          </p:cNvPr>
          <p:cNvCxnSpPr>
            <a:cxnSpLocks/>
          </p:cNvCxnSpPr>
          <p:nvPr/>
        </p:nvCxnSpPr>
        <p:spPr>
          <a:xfrm>
            <a:off x="2800602" y="4503107"/>
            <a:ext cx="1866262" cy="38344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6231BE9-B364-E9AD-239B-AA58D2215142}"/>
              </a:ext>
            </a:extLst>
          </p:cNvPr>
          <p:cNvCxnSpPr>
            <a:cxnSpLocks/>
            <a:stCxn id="19" idx="5"/>
            <a:endCxn id="11" idx="2"/>
          </p:cNvCxnSpPr>
          <p:nvPr/>
        </p:nvCxnSpPr>
        <p:spPr>
          <a:xfrm flipV="1">
            <a:off x="3530430" y="4139796"/>
            <a:ext cx="2049754" cy="355901"/>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3E2C20B-0FC8-AAA6-A521-3B5FF17D7ECA}"/>
              </a:ext>
            </a:extLst>
          </p:cNvPr>
          <p:cNvSpPr txBox="1"/>
          <p:nvPr/>
        </p:nvSpPr>
        <p:spPr>
          <a:xfrm>
            <a:off x="3495309" y="4645106"/>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26" name="TextBox 25">
            <a:extLst>
              <a:ext uri="{FF2B5EF4-FFF2-40B4-BE49-F238E27FC236}">
                <a16:creationId xmlns:a16="http://schemas.microsoft.com/office/drawing/2014/main" id="{8C35F91A-CF55-64FF-44AB-23229A8835FB}"/>
              </a:ext>
            </a:extLst>
          </p:cNvPr>
          <p:cNvSpPr txBox="1"/>
          <p:nvPr/>
        </p:nvSpPr>
        <p:spPr>
          <a:xfrm>
            <a:off x="4400035" y="3865881"/>
            <a:ext cx="453970" cy="461665"/>
          </a:xfrm>
          <a:prstGeom prst="rect">
            <a:avLst/>
          </a:prstGeom>
          <a:noFill/>
        </p:spPr>
        <p:txBody>
          <a:bodyPr wrap="none" rtlCol="0">
            <a:spAutoFit/>
          </a:bodyPr>
          <a:lstStyle/>
          <a:p>
            <a:r>
              <a:rPr lang="en-US" sz="2400" b="1" dirty="0"/>
              <a:t>d</a:t>
            </a:r>
            <a:r>
              <a:rPr lang="en-US" sz="2400" b="1" baseline="-25000" dirty="0"/>
              <a:t>2</a:t>
            </a:r>
          </a:p>
        </p:txBody>
      </p:sp>
      <p:sp>
        <p:nvSpPr>
          <p:cNvPr id="32" name="Content Placeholder 2">
            <a:extLst>
              <a:ext uri="{FF2B5EF4-FFF2-40B4-BE49-F238E27FC236}">
                <a16:creationId xmlns:a16="http://schemas.microsoft.com/office/drawing/2014/main" id="{1113ACB9-7B68-CF48-2064-A8A3F5944E61}"/>
              </a:ext>
            </a:extLst>
          </p:cNvPr>
          <p:cNvSpPr>
            <a:spLocks noGrp="1"/>
          </p:cNvSpPr>
          <p:nvPr>
            <p:ph idx="1"/>
          </p:nvPr>
        </p:nvSpPr>
        <p:spPr>
          <a:xfrm>
            <a:off x="838200" y="1486416"/>
            <a:ext cx="8168147" cy="779112"/>
          </a:xfrm>
        </p:spPr>
        <p:txBody>
          <a:bodyPr>
            <a:normAutofit lnSpcReduction="10000"/>
          </a:bodyPr>
          <a:lstStyle/>
          <a:p>
            <a:r>
              <a:rPr lang="en-US" dirty="0"/>
              <a:t>The cohesion algorithm gathers nearby triangles by swapping their labels.</a:t>
            </a:r>
          </a:p>
          <a:p>
            <a:endParaRPr lang="en-US" dirty="0"/>
          </a:p>
        </p:txBody>
      </p:sp>
      <p:sp>
        <p:nvSpPr>
          <p:cNvPr id="4" name="TextBox 3">
            <a:extLst>
              <a:ext uri="{FF2B5EF4-FFF2-40B4-BE49-F238E27FC236}">
                <a16:creationId xmlns:a16="http://schemas.microsoft.com/office/drawing/2014/main" id="{3A3CA255-75CA-AB20-F855-F64A834EA779}"/>
              </a:ext>
            </a:extLst>
          </p:cNvPr>
          <p:cNvSpPr txBox="1"/>
          <p:nvPr/>
        </p:nvSpPr>
        <p:spPr>
          <a:xfrm>
            <a:off x="3492066" y="4641864"/>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6" name="TextBox 5">
            <a:extLst>
              <a:ext uri="{FF2B5EF4-FFF2-40B4-BE49-F238E27FC236}">
                <a16:creationId xmlns:a16="http://schemas.microsoft.com/office/drawing/2014/main" id="{926C92CF-19EF-2400-ECC7-1E96DD5E26DD}"/>
              </a:ext>
            </a:extLst>
          </p:cNvPr>
          <p:cNvSpPr txBox="1"/>
          <p:nvPr/>
        </p:nvSpPr>
        <p:spPr>
          <a:xfrm>
            <a:off x="4396788" y="3862641"/>
            <a:ext cx="453970" cy="461665"/>
          </a:xfrm>
          <a:prstGeom prst="rect">
            <a:avLst/>
          </a:prstGeom>
          <a:noFill/>
        </p:spPr>
        <p:txBody>
          <a:bodyPr wrap="none" rtlCol="0">
            <a:spAutoFit/>
          </a:bodyPr>
          <a:lstStyle/>
          <a:p>
            <a:r>
              <a:rPr lang="en-US" sz="2400" b="1" dirty="0"/>
              <a:t>d</a:t>
            </a:r>
            <a:r>
              <a:rPr lang="en-US" sz="2400" b="1" baseline="-25000" dirty="0"/>
              <a:t>2</a:t>
            </a:r>
          </a:p>
        </p:txBody>
      </p:sp>
      <p:sp>
        <p:nvSpPr>
          <p:cNvPr id="3" name="Slide Number Placeholder 2">
            <a:extLst>
              <a:ext uri="{FF2B5EF4-FFF2-40B4-BE49-F238E27FC236}">
                <a16:creationId xmlns:a16="http://schemas.microsoft.com/office/drawing/2014/main" id="{67EDDF80-B3D0-FF40-9708-8748B9E091C0}"/>
              </a:ext>
            </a:extLst>
          </p:cNvPr>
          <p:cNvSpPr>
            <a:spLocks noGrp="1"/>
          </p:cNvSpPr>
          <p:nvPr>
            <p:ph type="sldNum" sz="quarter" idx="12"/>
          </p:nvPr>
        </p:nvSpPr>
        <p:spPr/>
        <p:txBody>
          <a:bodyPr/>
          <a:lstStyle/>
          <a:p>
            <a:fld id="{1BAEF6FE-F65C-0640-BD0A-F43E39F0C0F7}" type="slidenum">
              <a:rPr lang="en-US" smtClean="0"/>
              <a:t>10</a:t>
            </a:fld>
            <a:endParaRPr lang="en-US"/>
          </a:p>
        </p:txBody>
      </p:sp>
    </p:spTree>
    <p:extLst>
      <p:ext uri="{BB962C8B-B14F-4D97-AF65-F5344CB8AC3E}">
        <p14:creationId xmlns:p14="http://schemas.microsoft.com/office/powerpoint/2010/main" val="264854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1.875E-6 0.00208 L 0.37044 -0.04098 " pathEditMode="relative" rAng="0" ptsTypes="AA">
                                      <p:cBhvr>
                                        <p:cTn id="8" dur="2000" fill="hold"/>
                                        <p:tgtEl>
                                          <p:spTgt spid="4"/>
                                        </p:tgtEl>
                                        <p:attrNameLst>
                                          <p:attrName>ppt_x</p:attrName>
                                          <p:attrName>ppt_y</p:attrName>
                                        </p:attrNameLst>
                                      </p:cBhvr>
                                      <p:rCtr x="18516" y="-2153"/>
                                    </p:animMotion>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3.125E-6 0.00023 L 0.34974 0.07546 " pathEditMode="relative" rAng="0" ptsTypes="AA">
                                      <p:cBhvr>
                                        <p:cTn id="12" dur="2000" fill="hold"/>
                                        <p:tgtEl>
                                          <p:spTgt spid="6"/>
                                        </p:tgtEl>
                                        <p:attrNameLst>
                                          <p:attrName>ppt_x</p:attrName>
                                          <p:attrName>ppt_y</p:attrName>
                                        </p:attrNameLst>
                                      </p:cBhvr>
                                      <p:rCtr x="17487" y="3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a:t>
            </a:r>
          </a:p>
        </p:txBody>
      </p:sp>
      <p:pic>
        <p:nvPicPr>
          <p:cNvPr id="8" name="Picture 7">
            <a:extLst>
              <a:ext uri="{FF2B5EF4-FFF2-40B4-BE49-F238E27FC236}">
                <a16:creationId xmlns:a16="http://schemas.microsoft.com/office/drawing/2014/main" id="{630FB04F-EC0B-C8AE-CF47-8AF4332B6DDD}"/>
              </a:ext>
            </a:extLst>
          </p:cNvPr>
          <p:cNvPicPr>
            <a:picLocks noChangeAspect="1"/>
          </p:cNvPicPr>
          <p:nvPr/>
        </p:nvPicPr>
        <p:blipFill>
          <a:blip r:embed="rId3"/>
          <a:stretch>
            <a:fillRect/>
          </a:stretch>
        </p:blipFill>
        <p:spPr>
          <a:xfrm>
            <a:off x="124193" y="2452108"/>
            <a:ext cx="7336229" cy="4087179"/>
          </a:xfrm>
          <a:prstGeom prst="rect">
            <a:avLst/>
          </a:prstGeom>
        </p:spPr>
      </p:pic>
      <p:sp>
        <p:nvSpPr>
          <p:cNvPr id="7" name="Oval 6">
            <a:extLst>
              <a:ext uri="{FF2B5EF4-FFF2-40B4-BE49-F238E27FC236}">
                <a16:creationId xmlns:a16="http://schemas.microsoft.com/office/drawing/2014/main" id="{33DAD6BA-B723-CEE0-1A5E-C73C63E63CDF}"/>
              </a:ext>
            </a:extLst>
          </p:cNvPr>
          <p:cNvSpPr/>
          <p:nvPr/>
        </p:nvSpPr>
        <p:spPr>
          <a:xfrm>
            <a:off x="8264195" y="2301325"/>
            <a:ext cx="262957" cy="262957"/>
          </a:xfrm>
          <a:prstGeom prst="ellipse">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8AA991-6E31-3B91-3EA5-5E81FC8FDA80}"/>
              </a:ext>
            </a:extLst>
          </p:cNvPr>
          <p:cNvSpPr/>
          <p:nvPr/>
        </p:nvSpPr>
        <p:spPr>
          <a:xfrm>
            <a:off x="2543908" y="4327546"/>
            <a:ext cx="262957" cy="262957"/>
          </a:xfrm>
          <a:prstGeom prst="ellipse">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F742D7-0D69-ED08-A59F-1A934A93C49B}"/>
              </a:ext>
            </a:extLst>
          </p:cNvPr>
          <p:cNvSpPr/>
          <p:nvPr/>
        </p:nvSpPr>
        <p:spPr>
          <a:xfrm>
            <a:off x="5580184" y="400831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E29EEA-7FB4-B69F-A72C-9229CF133782}"/>
              </a:ext>
            </a:extLst>
          </p:cNvPr>
          <p:cNvSpPr/>
          <p:nvPr/>
        </p:nvSpPr>
        <p:spPr>
          <a:xfrm>
            <a:off x="8264194" y="278466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8A4ADF-8E6B-53DC-D5A9-535737603572}"/>
              </a:ext>
            </a:extLst>
          </p:cNvPr>
          <p:cNvSpPr txBox="1"/>
          <p:nvPr/>
        </p:nvSpPr>
        <p:spPr>
          <a:xfrm>
            <a:off x="8527151" y="2235425"/>
            <a:ext cx="3415294" cy="369332"/>
          </a:xfrm>
          <a:prstGeom prst="rect">
            <a:avLst/>
          </a:prstGeom>
          <a:noFill/>
        </p:spPr>
        <p:txBody>
          <a:bodyPr wrap="none" rtlCol="0">
            <a:spAutoFit/>
          </a:bodyPr>
          <a:lstStyle/>
          <a:p>
            <a:r>
              <a:rPr lang="en-US" dirty="0"/>
              <a:t>The centroid of the blue sub-mesh</a:t>
            </a:r>
          </a:p>
        </p:txBody>
      </p:sp>
      <p:sp>
        <p:nvSpPr>
          <p:cNvPr id="15" name="TextBox 14">
            <a:extLst>
              <a:ext uri="{FF2B5EF4-FFF2-40B4-BE49-F238E27FC236}">
                <a16:creationId xmlns:a16="http://schemas.microsoft.com/office/drawing/2014/main" id="{0CC1D05C-1597-A5C5-F2CD-ED912EE33AC7}"/>
              </a:ext>
            </a:extLst>
          </p:cNvPr>
          <p:cNvSpPr txBox="1"/>
          <p:nvPr/>
        </p:nvSpPr>
        <p:spPr>
          <a:xfrm>
            <a:off x="8527151" y="2697083"/>
            <a:ext cx="3664849" cy="369332"/>
          </a:xfrm>
          <a:prstGeom prst="rect">
            <a:avLst/>
          </a:prstGeom>
          <a:noFill/>
        </p:spPr>
        <p:txBody>
          <a:bodyPr wrap="none" rtlCol="0">
            <a:spAutoFit/>
          </a:bodyPr>
          <a:lstStyle/>
          <a:p>
            <a:r>
              <a:rPr lang="en-US" dirty="0"/>
              <a:t>The centroid of the yellow sub-mesh</a:t>
            </a:r>
          </a:p>
        </p:txBody>
      </p:sp>
      <p:sp>
        <p:nvSpPr>
          <p:cNvPr id="16" name="Triangle 15">
            <a:extLst>
              <a:ext uri="{FF2B5EF4-FFF2-40B4-BE49-F238E27FC236}">
                <a16:creationId xmlns:a16="http://schemas.microsoft.com/office/drawing/2014/main" id="{8B409EED-3DB0-152C-58E2-FD44768557D9}"/>
              </a:ext>
            </a:extLst>
          </p:cNvPr>
          <p:cNvSpPr/>
          <p:nvPr/>
        </p:nvSpPr>
        <p:spPr>
          <a:xfrm>
            <a:off x="8301902" y="3307893"/>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C3FAB652-6A28-675F-FDBC-614C0AC0096F}"/>
              </a:ext>
            </a:extLst>
          </p:cNvPr>
          <p:cNvSpPr/>
          <p:nvPr/>
        </p:nvSpPr>
        <p:spPr>
          <a:xfrm>
            <a:off x="4627020" y="4798899"/>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C24D9C8-C2E9-1640-1DBD-0B05EEC4332E}"/>
              </a:ext>
            </a:extLst>
          </p:cNvPr>
          <p:cNvSpPr/>
          <p:nvPr/>
        </p:nvSpPr>
        <p:spPr>
          <a:xfrm>
            <a:off x="8301902" y="3691894"/>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234270E-9D9D-8934-ADDE-5532146D768F}"/>
              </a:ext>
            </a:extLst>
          </p:cNvPr>
          <p:cNvSpPr/>
          <p:nvPr/>
        </p:nvSpPr>
        <p:spPr>
          <a:xfrm>
            <a:off x="3392108" y="4408041"/>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0CD5DF1-B3E4-A3E3-EA77-2720FFE6FE89}"/>
              </a:ext>
            </a:extLst>
          </p:cNvPr>
          <p:cNvSpPr txBox="1"/>
          <p:nvPr/>
        </p:nvSpPr>
        <p:spPr>
          <a:xfrm>
            <a:off x="8527151" y="3177599"/>
            <a:ext cx="3272627" cy="369332"/>
          </a:xfrm>
          <a:prstGeom prst="rect">
            <a:avLst/>
          </a:prstGeom>
          <a:noFill/>
        </p:spPr>
        <p:txBody>
          <a:bodyPr wrap="none" rtlCol="0">
            <a:spAutoFit/>
          </a:bodyPr>
          <a:lstStyle/>
          <a:p>
            <a:r>
              <a:rPr lang="en-US" dirty="0"/>
              <a:t>The centroid of the blue triangle</a:t>
            </a:r>
          </a:p>
        </p:txBody>
      </p:sp>
      <p:sp>
        <p:nvSpPr>
          <p:cNvPr id="21" name="TextBox 20">
            <a:extLst>
              <a:ext uri="{FF2B5EF4-FFF2-40B4-BE49-F238E27FC236}">
                <a16:creationId xmlns:a16="http://schemas.microsoft.com/office/drawing/2014/main" id="{8C263E97-EA66-6E9E-3EDF-7F6E3D1E1F17}"/>
              </a:ext>
            </a:extLst>
          </p:cNvPr>
          <p:cNvSpPr txBox="1"/>
          <p:nvPr/>
        </p:nvSpPr>
        <p:spPr>
          <a:xfrm>
            <a:off x="8527151" y="3639257"/>
            <a:ext cx="3469283" cy="369332"/>
          </a:xfrm>
          <a:prstGeom prst="rect">
            <a:avLst/>
          </a:prstGeom>
          <a:noFill/>
        </p:spPr>
        <p:txBody>
          <a:bodyPr wrap="none" rtlCol="0">
            <a:spAutoFit/>
          </a:bodyPr>
          <a:lstStyle/>
          <a:p>
            <a:r>
              <a:rPr lang="en-US" dirty="0"/>
              <a:t>The centroid of the yellow triangle</a:t>
            </a:r>
          </a:p>
        </p:txBody>
      </p:sp>
      <p:cxnSp>
        <p:nvCxnSpPr>
          <p:cNvPr id="5" name="Straight Arrow Connector 4">
            <a:extLst>
              <a:ext uri="{FF2B5EF4-FFF2-40B4-BE49-F238E27FC236}">
                <a16:creationId xmlns:a16="http://schemas.microsoft.com/office/drawing/2014/main" id="{1A0F9422-6431-4164-5162-8342E5C2F34D}"/>
              </a:ext>
            </a:extLst>
          </p:cNvPr>
          <p:cNvCxnSpPr>
            <a:cxnSpLocks/>
          </p:cNvCxnSpPr>
          <p:nvPr/>
        </p:nvCxnSpPr>
        <p:spPr>
          <a:xfrm>
            <a:off x="2800602" y="4503107"/>
            <a:ext cx="1866262" cy="38344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6231BE9-B364-E9AD-239B-AA58D2215142}"/>
              </a:ext>
            </a:extLst>
          </p:cNvPr>
          <p:cNvCxnSpPr>
            <a:cxnSpLocks/>
            <a:stCxn id="19" idx="5"/>
            <a:endCxn id="11" idx="2"/>
          </p:cNvCxnSpPr>
          <p:nvPr/>
        </p:nvCxnSpPr>
        <p:spPr>
          <a:xfrm flipV="1">
            <a:off x="3530430" y="4139796"/>
            <a:ext cx="2049754" cy="355901"/>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3E2C20B-0FC8-AAA6-A521-3B5FF17D7ECA}"/>
              </a:ext>
            </a:extLst>
          </p:cNvPr>
          <p:cNvSpPr txBox="1"/>
          <p:nvPr/>
        </p:nvSpPr>
        <p:spPr>
          <a:xfrm>
            <a:off x="3495309" y="4645106"/>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26" name="TextBox 25">
            <a:extLst>
              <a:ext uri="{FF2B5EF4-FFF2-40B4-BE49-F238E27FC236}">
                <a16:creationId xmlns:a16="http://schemas.microsoft.com/office/drawing/2014/main" id="{8C35F91A-CF55-64FF-44AB-23229A8835FB}"/>
              </a:ext>
            </a:extLst>
          </p:cNvPr>
          <p:cNvSpPr txBox="1"/>
          <p:nvPr/>
        </p:nvSpPr>
        <p:spPr>
          <a:xfrm>
            <a:off x="4400035" y="3865881"/>
            <a:ext cx="453970" cy="461665"/>
          </a:xfrm>
          <a:prstGeom prst="rect">
            <a:avLst/>
          </a:prstGeom>
          <a:noFill/>
        </p:spPr>
        <p:txBody>
          <a:bodyPr wrap="none" rtlCol="0">
            <a:spAutoFit/>
          </a:bodyPr>
          <a:lstStyle/>
          <a:p>
            <a:r>
              <a:rPr lang="en-US" sz="2400" b="1" dirty="0"/>
              <a:t>d</a:t>
            </a:r>
            <a:r>
              <a:rPr lang="en-US" sz="2400" b="1" baseline="-25000" dirty="0"/>
              <a:t>2</a:t>
            </a:r>
          </a:p>
        </p:txBody>
      </p:sp>
      <p:sp>
        <p:nvSpPr>
          <p:cNvPr id="32" name="Content Placeholder 2">
            <a:extLst>
              <a:ext uri="{FF2B5EF4-FFF2-40B4-BE49-F238E27FC236}">
                <a16:creationId xmlns:a16="http://schemas.microsoft.com/office/drawing/2014/main" id="{1113ACB9-7B68-CF48-2064-A8A3F5944E61}"/>
              </a:ext>
            </a:extLst>
          </p:cNvPr>
          <p:cNvSpPr>
            <a:spLocks noGrp="1"/>
          </p:cNvSpPr>
          <p:nvPr>
            <p:ph idx="1"/>
          </p:nvPr>
        </p:nvSpPr>
        <p:spPr>
          <a:xfrm>
            <a:off x="838200" y="1486416"/>
            <a:ext cx="8168147" cy="779112"/>
          </a:xfrm>
        </p:spPr>
        <p:txBody>
          <a:bodyPr>
            <a:normAutofit lnSpcReduction="10000"/>
          </a:bodyPr>
          <a:lstStyle/>
          <a:p>
            <a:r>
              <a:rPr lang="en-US" dirty="0"/>
              <a:t>The cohesion algorithm gathers nearby triangles by swapping their labels.</a:t>
            </a:r>
          </a:p>
          <a:p>
            <a:endParaRPr lang="en-US" dirty="0"/>
          </a:p>
        </p:txBody>
      </p:sp>
      <p:sp>
        <p:nvSpPr>
          <p:cNvPr id="4" name="TextBox 3">
            <a:extLst>
              <a:ext uri="{FF2B5EF4-FFF2-40B4-BE49-F238E27FC236}">
                <a16:creationId xmlns:a16="http://schemas.microsoft.com/office/drawing/2014/main" id="{3A3CA255-75CA-AB20-F855-F64A834EA779}"/>
              </a:ext>
            </a:extLst>
          </p:cNvPr>
          <p:cNvSpPr txBox="1"/>
          <p:nvPr/>
        </p:nvSpPr>
        <p:spPr>
          <a:xfrm>
            <a:off x="3492066" y="4641864"/>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6" name="TextBox 5">
            <a:extLst>
              <a:ext uri="{FF2B5EF4-FFF2-40B4-BE49-F238E27FC236}">
                <a16:creationId xmlns:a16="http://schemas.microsoft.com/office/drawing/2014/main" id="{926C92CF-19EF-2400-ECC7-1E96DD5E26DD}"/>
              </a:ext>
            </a:extLst>
          </p:cNvPr>
          <p:cNvSpPr txBox="1"/>
          <p:nvPr/>
        </p:nvSpPr>
        <p:spPr>
          <a:xfrm>
            <a:off x="4396788" y="3862641"/>
            <a:ext cx="453970" cy="461665"/>
          </a:xfrm>
          <a:prstGeom prst="rect">
            <a:avLst/>
          </a:prstGeom>
          <a:noFill/>
        </p:spPr>
        <p:txBody>
          <a:bodyPr wrap="none" rtlCol="0">
            <a:spAutoFit/>
          </a:bodyPr>
          <a:lstStyle/>
          <a:p>
            <a:r>
              <a:rPr lang="en-US" sz="2400" b="1" dirty="0"/>
              <a:t>d</a:t>
            </a:r>
            <a:r>
              <a:rPr lang="en-US" sz="2400" b="1" baseline="-25000" dirty="0"/>
              <a:t>2</a:t>
            </a:r>
          </a:p>
        </p:txBody>
      </p:sp>
      <p:sp>
        <p:nvSpPr>
          <p:cNvPr id="24" name="TextBox 23">
            <a:extLst>
              <a:ext uri="{FF2B5EF4-FFF2-40B4-BE49-F238E27FC236}">
                <a16:creationId xmlns:a16="http://schemas.microsoft.com/office/drawing/2014/main" id="{4D6852BB-871D-A492-D48C-AD3BAF3652EC}"/>
              </a:ext>
            </a:extLst>
          </p:cNvPr>
          <p:cNvSpPr txBox="1"/>
          <p:nvPr/>
        </p:nvSpPr>
        <p:spPr>
          <a:xfrm>
            <a:off x="8008275" y="4359670"/>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28" name="TextBox 27">
            <a:extLst>
              <a:ext uri="{FF2B5EF4-FFF2-40B4-BE49-F238E27FC236}">
                <a16:creationId xmlns:a16="http://schemas.microsoft.com/office/drawing/2014/main" id="{18B62214-B27A-75C5-6FDC-E58522DA1F57}"/>
              </a:ext>
            </a:extLst>
          </p:cNvPr>
          <p:cNvSpPr txBox="1"/>
          <p:nvPr/>
        </p:nvSpPr>
        <p:spPr>
          <a:xfrm>
            <a:off x="8661009" y="4379125"/>
            <a:ext cx="453970" cy="461665"/>
          </a:xfrm>
          <a:prstGeom prst="rect">
            <a:avLst/>
          </a:prstGeom>
          <a:noFill/>
        </p:spPr>
        <p:txBody>
          <a:bodyPr wrap="none" rtlCol="0">
            <a:spAutoFit/>
          </a:bodyPr>
          <a:lstStyle/>
          <a:p>
            <a:r>
              <a:rPr lang="en-US" sz="2400" b="1" dirty="0"/>
              <a:t>d</a:t>
            </a:r>
            <a:r>
              <a:rPr lang="en-US" sz="2400" b="1" baseline="-25000" dirty="0"/>
              <a:t>2</a:t>
            </a:r>
          </a:p>
        </p:txBody>
      </p:sp>
      <p:sp>
        <p:nvSpPr>
          <p:cNvPr id="30" name="TextBox 29">
            <a:extLst>
              <a:ext uri="{FF2B5EF4-FFF2-40B4-BE49-F238E27FC236}">
                <a16:creationId xmlns:a16="http://schemas.microsoft.com/office/drawing/2014/main" id="{E699600D-D425-3CA9-5842-F79B2B9CB8AE}"/>
              </a:ext>
            </a:extLst>
          </p:cNvPr>
          <p:cNvSpPr txBox="1"/>
          <p:nvPr/>
        </p:nvSpPr>
        <p:spPr>
          <a:xfrm>
            <a:off x="8373057" y="4379125"/>
            <a:ext cx="338554" cy="461665"/>
          </a:xfrm>
          <a:prstGeom prst="rect">
            <a:avLst/>
          </a:prstGeom>
          <a:noFill/>
        </p:spPr>
        <p:txBody>
          <a:bodyPr wrap="none" rtlCol="0">
            <a:spAutoFit/>
          </a:bodyPr>
          <a:lstStyle/>
          <a:p>
            <a:r>
              <a:rPr lang="en-US" sz="2400" b="1" dirty="0"/>
              <a:t>+</a:t>
            </a:r>
            <a:endParaRPr lang="en-US" sz="2400" b="1" baseline="-25000" dirty="0"/>
          </a:p>
        </p:txBody>
      </p:sp>
      <p:sp>
        <p:nvSpPr>
          <p:cNvPr id="3" name="Slide Number Placeholder 2">
            <a:extLst>
              <a:ext uri="{FF2B5EF4-FFF2-40B4-BE49-F238E27FC236}">
                <a16:creationId xmlns:a16="http://schemas.microsoft.com/office/drawing/2014/main" id="{77E30C18-C876-EC71-43FE-3D3CDDD6F122}"/>
              </a:ext>
            </a:extLst>
          </p:cNvPr>
          <p:cNvSpPr>
            <a:spLocks noGrp="1"/>
          </p:cNvSpPr>
          <p:nvPr>
            <p:ph type="sldNum" sz="quarter" idx="12"/>
          </p:nvPr>
        </p:nvSpPr>
        <p:spPr/>
        <p:txBody>
          <a:bodyPr/>
          <a:lstStyle/>
          <a:p>
            <a:fld id="{1BAEF6FE-F65C-0640-BD0A-F43E39F0C0F7}" type="slidenum">
              <a:rPr lang="en-US" smtClean="0"/>
              <a:t>11</a:t>
            </a:fld>
            <a:endParaRPr lang="en-US"/>
          </a:p>
        </p:txBody>
      </p:sp>
    </p:spTree>
    <p:extLst>
      <p:ext uri="{BB962C8B-B14F-4D97-AF65-F5344CB8AC3E}">
        <p14:creationId xmlns:p14="http://schemas.microsoft.com/office/powerpoint/2010/main" val="1070846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13608D-A1CE-4F72-D3A5-7EB42FBAC139}"/>
              </a:ext>
            </a:extLst>
          </p:cNvPr>
          <p:cNvPicPr>
            <a:picLocks noChangeAspect="1"/>
          </p:cNvPicPr>
          <p:nvPr/>
        </p:nvPicPr>
        <p:blipFill>
          <a:blip r:embed="rId3"/>
          <a:stretch>
            <a:fillRect/>
          </a:stretch>
        </p:blipFill>
        <p:spPr>
          <a:xfrm>
            <a:off x="124552" y="2451042"/>
            <a:ext cx="7336230" cy="4087180"/>
          </a:xfrm>
          <a:prstGeom prst="rect">
            <a:avLst/>
          </a:prstGeom>
        </p:spPr>
      </p:pic>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a:t>
            </a:r>
          </a:p>
        </p:txBody>
      </p:sp>
      <p:sp>
        <p:nvSpPr>
          <p:cNvPr id="7" name="Oval 6">
            <a:extLst>
              <a:ext uri="{FF2B5EF4-FFF2-40B4-BE49-F238E27FC236}">
                <a16:creationId xmlns:a16="http://schemas.microsoft.com/office/drawing/2014/main" id="{33DAD6BA-B723-CEE0-1A5E-C73C63E63CDF}"/>
              </a:ext>
            </a:extLst>
          </p:cNvPr>
          <p:cNvSpPr/>
          <p:nvPr/>
        </p:nvSpPr>
        <p:spPr>
          <a:xfrm>
            <a:off x="8264195" y="2301325"/>
            <a:ext cx="262957" cy="262957"/>
          </a:xfrm>
          <a:prstGeom prst="ellipse">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8AA991-6E31-3B91-3EA5-5E81FC8FDA80}"/>
              </a:ext>
            </a:extLst>
          </p:cNvPr>
          <p:cNvSpPr/>
          <p:nvPr/>
        </p:nvSpPr>
        <p:spPr>
          <a:xfrm>
            <a:off x="2543908" y="4327546"/>
            <a:ext cx="262957" cy="262957"/>
          </a:xfrm>
          <a:prstGeom prst="ellipse">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F742D7-0D69-ED08-A59F-1A934A93C49B}"/>
              </a:ext>
            </a:extLst>
          </p:cNvPr>
          <p:cNvSpPr/>
          <p:nvPr/>
        </p:nvSpPr>
        <p:spPr>
          <a:xfrm>
            <a:off x="5580184" y="400831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E29EEA-7FB4-B69F-A72C-9229CF133782}"/>
              </a:ext>
            </a:extLst>
          </p:cNvPr>
          <p:cNvSpPr/>
          <p:nvPr/>
        </p:nvSpPr>
        <p:spPr>
          <a:xfrm>
            <a:off x="8264194" y="278466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8A4ADF-8E6B-53DC-D5A9-535737603572}"/>
              </a:ext>
            </a:extLst>
          </p:cNvPr>
          <p:cNvSpPr txBox="1"/>
          <p:nvPr/>
        </p:nvSpPr>
        <p:spPr>
          <a:xfrm>
            <a:off x="8527151" y="2235425"/>
            <a:ext cx="3415294" cy="369332"/>
          </a:xfrm>
          <a:prstGeom prst="rect">
            <a:avLst/>
          </a:prstGeom>
          <a:noFill/>
        </p:spPr>
        <p:txBody>
          <a:bodyPr wrap="none" rtlCol="0">
            <a:spAutoFit/>
          </a:bodyPr>
          <a:lstStyle/>
          <a:p>
            <a:r>
              <a:rPr lang="en-US" dirty="0"/>
              <a:t>The centroid of the blue sub-mesh</a:t>
            </a:r>
          </a:p>
        </p:txBody>
      </p:sp>
      <p:sp>
        <p:nvSpPr>
          <p:cNvPr id="15" name="TextBox 14">
            <a:extLst>
              <a:ext uri="{FF2B5EF4-FFF2-40B4-BE49-F238E27FC236}">
                <a16:creationId xmlns:a16="http://schemas.microsoft.com/office/drawing/2014/main" id="{0CC1D05C-1597-A5C5-F2CD-ED912EE33AC7}"/>
              </a:ext>
            </a:extLst>
          </p:cNvPr>
          <p:cNvSpPr txBox="1"/>
          <p:nvPr/>
        </p:nvSpPr>
        <p:spPr>
          <a:xfrm>
            <a:off x="8527151" y="2697083"/>
            <a:ext cx="3664849" cy="369332"/>
          </a:xfrm>
          <a:prstGeom prst="rect">
            <a:avLst/>
          </a:prstGeom>
          <a:noFill/>
        </p:spPr>
        <p:txBody>
          <a:bodyPr wrap="none" rtlCol="0">
            <a:spAutoFit/>
          </a:bodyPr>
          <a:lstStyle/>
          <a:p>
            <a:r>
              <a:rPr lang="en-US" dirty="0"/>
              <a:t>The centroid of the yellow sub-mesh</a:t>
            </a:r>
          </a:p>
        </p:txBody>
      </p:sp>
      <p:sp>
        <p:nvSpPr>
          <p:cNvPr id="16" name="Triangle 15">
            <a:extLst>
              <a:ext uri="{FF2B5EF4-FFF2-40B4-BE49-F238E27FC236}">
                <a16:creationId xmlns:a16="http://schemas.microsoft.com/office/drawing/2014/main" id="{8B409EED-3DB0-152C-58E2-FD44768557D9}"/>
              </a:ext>
            </a:extLst>
          </p:cNvPr>
          <p:cNvSpPr/>
          <p:nvPr/>
        </p:nvSpPr>
        <p:spPr>
          <a:xfrm>
            <a:off x="8301902" y="3307893"/>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C3FAB652-6A28-675F-FDBC-614C0AC0096F}"/>
              </a:ext>
            </a:extLst>
          </p:cNvPr>
          <p:cNvSpPr/>
          <p:nvPr/>
        </p:nvSpPr>
        <p:spPr>
          <a:xfrm>
            <a:off x="4627020" y="4798899"/>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C24D9C8-C2E9-1640-1DBD-0B05EEC4332E}"/>
              </a:ext>
            </a:extLst>
          </p:cNvPr>
          <p:cNvSpPr/>
          <p:nvPr/>
        </p:nvSpPr>
        <p:spPr>
          <a:xfrm>
            <a:off x="8301902" y="3691894"/>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234270E-9D9D-8934-ADDE-5532146D768F}"/>
              </a:ext>
            </a:extLst>
          </p:cNvPr>
          <p:cNvSpPr/>
          <p:nvPr/>
        </p:nvSpPr>
        <p:spPr>
          <a:xfrm>
            <a:off x="3392108" y="4408041"/>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0CD5DF1-B3E4-A3E3-EA77-2720FFE6FE89}"/>
              </a:ext>
            </a:extLst>
          </p:cNvPr>
          <p:cNvSpPr txBox="1"/>
          <p:nvPr/>
        </p:nvSpPr>
        <p:spPr>
          <a:xfrm>
            <a:off x="8527151" y="3177599"/>
            <a:ext cx="3272627" cy="369332"/>
          </a:xfrm>
          <a:prstGeom prst="rect">
            <a:avLst/>
          </a:prstGeom>
          <a:noFill/>
        </p:spPr>
        <p:txBody>
          <a:bodyPr wrap="none" rtlCol="0">
            <a:spAutoFit/>
          </a:bodyPr>
          <a:lstStyle/>
          <a:p>
            <a:r>
              <a:rPr lang="en-US" dirty="0"/>
              <a:t>The centroid of the blue triangle</a:t>
            </a:r>
          </a:p>
        </p:txBody>
      </p:sp>
      <p:sp>
        <p:nvSpPr>
          <p:cNvPr id="21" name="TextBox 20">
            <a:extLst>
              <a:ext uri="{FF2B5EF4-FFF2-40B4-BE49-F238E27FC236}">
                <a16:creationId xmlns:a16="http://schemas.microsoft.com/office/drawing/2014/main" id="{8C263E97-EA66-6E9E-3EDF-7F6E3D1E1F17}"/>
              </a:ext>
            </a:extLst>
          </p:cNvPr>
          <p:cNvSpPr txBox="1"/>
          <p:nvPr/>
        </p:nvSpPr>
        <p:spPr>
          <a:xfrm>
            <a:off x="8527151" y="3639257"/>
            <a:ext cx="3469283" cy="369332"/>
          </a:xfrm>
          <a:prstGeom prst="rect">
            <a:avLst/>
          </a:prstGeom>
          <a:noFill/>
        </p:spPr>
        <p:txBody>
          <a:bodyPr wrap="none" rtlCol="0">
            <a:spAutoFit/>
          </a:bodyPr>
          <a:lstStyle/>
          <a:p>
            <a:r>
              <a:rPr lang="en-US" dirty="0"/>
              <a:t>The centroid of the yellow triangle</a:t>
            </a:r>
          </a:p>
        </p:txBody>
      </p:sp>
      <p:cxnSp>
        <p:nvCxnSpPr>
          <p:cNvPr id="5" name="Straight Arrow Connector 4">
            <a:extLst>
              <a:ext uri="{FF2B5EF4-FFF2-40B4-BE49-F238E27FC236}">
                <a16:creationId xmlns:a16="http://schemas.microsoft.com/office/drawing/2014/main" id="{1A0F9422-6431-4164-5162-8342E5C2F34D}"/>
              </a:ext>
            </a:extLst>
          </p:cNvPr>
          <p:cNvCxnSpPr>
            <a:cxnSpLocks/>
          </p:cNvCxnSpPr>
          <p:nvPr/>
        </p:nvCxnSpPr>
        <p:spPr>
          <a:xfrm>
            <a:off x="2800602" y="4503107"/>
            <a:ext cx="619003"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6231BE9-B364-E9AD-239B-AA58D2215142}"/>
              </a:ext>
            </a:extLst>
          </p:cNvPr>
          <p:cNvCxnSpPr>
            <a:cxnSpLocks/>
            <a:endCxn id="11" idx="2"/>
          </p:cNvCxnSpPr>
          <p:nvPr/>
        </p:nvCxnSpPr>
        <p:spPr>
          <a:xfrm flipV="1">
            <a:off x="4766153" y="4139796"/>
            <a:ext cx="814031" cy="75161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1113ACB9-7B68-CF48-2064-A8A3F5944E61}"/>
              </a:ext>
            </a:extLst>
          </p:cNvPr>
          <p:cNvSpPr>
            <a:spLocks noGrp="1"/>
          </p:cNvSpPr>
          <p:nvPr>
            <p:ph idx="1"/>
          </p:nvPr>
        </p:nvSpPr>
        <p:spPr>
          <a:xfrm>
            <a:off x="838200" y="1486416"/>
            <a:ext cx="8168147" cy="779112"/>
          </a:xfrm>
        </p:spPr>
        <p:txBody>
          <a:bodyPr>
            <a:normAutofit lnSpcReduction="10000"/>
          </a:bodyPr>
          <a:lstStyle/>
          <a:p>
            <a:r>
              <a:rPr lang="en-US" dirty="0"/>
              <a:t>The cohesion algorithm gathers nearby triangles by swapping their labels.</a:t>
            </a:r>
          </a:p>
          <a:p>
            <a:endParaRPr lang="en-US" dirty="0"/>
          </a:p>
        </p:txBody>
      </p:sp>
      <p:sp>
        <p:nvSpPr>
          <p:cNvPr id="4" name="TextBox 3">
            <a:extLst>
              <a:ext uri="{FF2B5EF4-FFF2-40B4-BE49-F238E27FC236}">
                <a16:creationId xmlns:a16="http://schemas.microsoft.com/office/drawing/2014/main" id="{3A3CA255-75CA-AB20-F855-F64A834EA779}"/>
              </a:ext>
            </a:extLst>
          </p:cNvPr>
          <p:cNvSpPr txBox="1"/>
          <p:nvPr/>
        </p:nvSpPr>
        <p:spPr>
          <a:xfrm>
            <a:off x="2941957" y="4424890"/>
            <a:ext cx="453970" cy="461665"/>
          </a:xfrm>
          <a:prstGeom prst="rect">
            <a:avLst/>
          </a:prstGeom>
          <a:noFill/>
        </p:spPr>
        <p:txBody>
          <a:bodyPr wrap="none" rtlCol="0">
            <a:spAutoFit/>
          </a:bodyPr>
          <a:lstStyle/>
          <a:p>
            <a:r>
              <a:rPr lang="en-US" sz="2400" b="1" dirty="0"/>
              <a:t>d</a:t>
            </a:r>
            <a:r>
              <a:rPr lang="en-US" sz="2400" b="1" baseline="-25000" dirty="0"/>
              <a:t>3</a:t>
            </a:r>
          </a:p>
        </p:txBody>
      </p:sp>
      <p:sp>
        <p:nvSpPr>
          <p:cNvPr id="6" name="TextBox 5">
            <a:extLst>
              <a:ext uri="{FF2B5EF4-FFF2-40B4-BE49-F238E27FC236}">
                <a16:creationId xmlns:a16="http://schemas.microsoft.com/office/drawing/2014/main" id="{926C92CF-19EF-2400-ECC7-1E96DD5E26DD}"/>
              </a:ext>
            </a:extLst>
          </p:cNvPr>
          <p:cNvSpPr txBox="1"/>
          <p:nvPr/>
        </p:nvSpPr>
        <p:spPr>
          <a:xfrm>
            <a:off x="4755253" y="4138112"/>
            <a:ext cx="453970" cy="461665"/>
          </a:xfrm>
          <a:prstGeom prst="rect">
            <a:avLst/>
          </a:prstGeom>
          <a:noFill/>
        </p:spPr>
        <p:txBody>
          <a:bodyPr wrap="none" rtlCol="0">
            <a:spAutoFit/>
          </a:bodyPr>
          <a:lstStyle/>
          <a:p>
            <a:r>
              <a:rPr lang="en-US" sz="2400" b="1" dirty="0"/>
              <a:t>d</a:t>
            </a:r>
            <a:r>
              <a:rPr lang="en-US" sz="2400" b="1" baseline="-25000" dirty="0"/>
              <a:t>4</a:t>
            </a:r>
          </a:p>
        </p:txBody>
      </p:sp>
      <p:sp>
        <p:nvSpPr>
          <p:cNvPr id="24" name="TextBox 23">
            <a:extLst>
              <a:ext uri="{FF2B5EF4-FFF2-40B4-BE49-F238E27FC236}">
                <a16:creationId xmlns:a16="http://schemas.microsoft.com/office/drawing/2014/main" id="{4D6852BB-871D-A492-D48C-AD3BAF3652EC}"/>
              </a:ext>
            </a:extLst>
          </p:cNvPr>
          <p:cNvSpPr txBox="1"/>
          <p:nvPr/>
        </p:nvSpPr>
        <p:spPr>
          <a:xfrm>
            <a:off x="8008275" y="4359670"/>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28" name="TextBox 27">
            <a:extLst>
              <a:ext uri="{FF2B5EF4-FFF2-40B4-BE49-F238E27FC236}">
                <a16:creationId xmlns:a16="http://schemas.microsoft.com/office/drawing/2014/main" id="{18B62214-B27A-75C5-6FDC-E58522DA1F57}"/>
              </a:ext>
            </a:extLst>
          </p:cNvPr>
          <p:cNvSpPr txBox="1"/>
          <p:nvPr/>
        </p:nvSpPr>
        <p:spPr>
          <a:xfrm>
            <a:off x="8661009" y="4379125"/>
            <a:ext cx="453970" cy="461665"/>
          </a:xfrm>
          <a:prstGeom prst="rect">
            <a:avLst/>
          </a:prstGeom>
          <a:noFill/>
        </p:spPr>
        <p:txBody>
          <a:bodyPr wrap="none" rtlCol="0">
            <a:spAutoFit/>
          </a:bodyPr>
          <a:lstStyle/>
          <a:p>
            <a:r>
              <a:rPr lang="en-US" sz="2400" b="1" dirty="0"/>
              <a:t>d</a:t>
            </a:r>
            <a:r>
              <a:rPr lang="en-US" sz="2400" b="1" baseline="-25000" dirty="0"/>
              <a:t>2</a:t>
            </a:r>
          </a:p>
        </p:txBody>
      </p:sp>
      <p:sp>
        <p:nvSpPr>
          <p:cNvPr id="30" name="TextBox 29">
            <a:extLst>
              <a:ext uri="{FF2B5EF4-FFF2-40B4-BE49-F238E27FC236}">
                <a16:creationId xmlns:a16="http://schemas.microsoft.com/office/drawing/2014/main" id="{E699600D-D425-3CA9-5842-F79B2B9CB8AE}"/>
              </a:ext>
            </a:extLst>
          </p:cNvPr>
          <p:cNvSpPr txBox="1"/>
          <p:nvPr/>
        </p:nvSpPr>
        <p:spPr>
          <a:xfrm>
            <a:off x="8373057" y="4379125"/>
            <a:ext cx="338554" cy="461665"/>
          </a:xfrm>
          <a:prstGeom prst="rect">
            <a:avLst/>
          </a:prstGeom>
          <a:noFill/>
        </p:spPr>
        <p:txBody>
          <a:bodyPr wrap="none" rtlCol="0">
            <a:spAutoFit/>
          </a:bodyPr>
          <a:lstStyle/>
          <a:p>
            <a:r>
              <a:rPr lang="en-US" sz="2400" b="1" dirty="0"/>
              <a:t>+</a:t>
            </a:r>
            <a:endParaRPr lang="en-US" sz="2400" b="1" baseline="-25000" dirty="0"/>
          </a:p>
        </p:txBody>
      </p:sp>
      <p:sp>
        <p:nvSpPr>
          <p:cNvPr id="3" name="TextBox 2">
            <a:extLst>
              <a:ext uri="{FF2B5EF4-FFF2-40B4-BE49-F238E27FC236}">
                <a16:creationId xmlns:a16="http://schemas.microsoft.com/office/drawing/2014/main" id="{D09204E8-8C23-6FCC-2C19-1DDEA79F1720}"/>
              </a:ext>
            </a:extLst>
          </p:cNvPr>
          <p:cNvSpPr txBox="1"/>
          <p:nvPr/>
        </p:nvSpPr>
        <p:spPr>
          <a:xfrm>
            <a:off x="6744099" y="6079171"/>
            <a:ext cx="5332807" cy="369332"/>
          </a:xfrm>
          <a:prstGeom prst="rect">
            <a:avLst/>
          </a:prstGeom>
          <a:noFill/>
        </p:spPr>
        <p:txBody>
          <a:bodyPr wrap="none" rtlCol="0">
            <a:spAutoFit/>
          </a:bodyPr>
          <a:lstStyle/>
          <a:p>
            <a:r>
              <a:rPr lang="en-US" dirty="0"/>
              <a:t>Next, we assume the swapping would have happened.</a:t>
            </a:r>
          </a:p>
        </p:txBody>
      </p:sp>
      <p:sp>
        <p:nvSpPr>
          <p:cNvPr id="8" name="Slide Number Placeholder 7">
            <a:extLst>
              <a:ext uri="{FF2B5EF4-FFF2-40B4-BE49-F238E27FC236}">
                <a16:creationId xmlns:a16="http://schemas.microsoft.com/office/drawing/2014/main" id="{35EABB85-6ACA-F124-6EFA-94D42DCCEAD1}"/>
              </a:ext>
            </a:extLst>
          </p:cNvPr>
          <p:cNvSpPr>
            <a:spLocks noGrp="1"/>
          </p:cNvSpPr>
          <p:nvPr>
            <p:ph type="sldNum" sz="quarter" idx="12"/>
          </p:nvPr>
        </p:nvSpPr>
        <p:spPr/>
        <p:txBody>
          <a:bodyPr/>
          <a:lstStyle/>
          <a:p>
            <a:fld id="{1BAEF6FE-F65C-0640-BD0A-F43E39F0C0F7}" type="slidenum">
              <a:rPr lang="en-US" smtClean="0"/>
              <a:t>12</a:t>
            </a:fld>
            <a:endParaRPr lang="en-US"/>
          </a:p>
        </p:txBody>
      </p:sp>
    </p:spTree>
    <p:extLst>
      <p:ext uri="{BB962C8B-B14F-4D97-AF65-F5344CB8AC3E}">
        <p14:creationId xmlns:p14="http://schemas.microsoft.com/office/powerpoint/2010/main" val="1028312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0A548A0-E1FB-382B-71CB-2822B66AFAA7}"/>
              </a:ext>
            </a:extLst>
          </p:cNvPr>
          <p:cNvPicPr>
            <a:picLocks noChangeAspect="1"/>
          </p:cNvPicPr>
          <p:nvPr/>
        </p:nvPicPr>
        <p:blipFill>
          <a:blip r:embed="rId3"/>
          <a:stretch>
            <a:fillRect/>
          </a:stretch>
        </p:blipFill>
        <p:spPr>
          <a:xfrm>
            <a:off x="124552" y="2451042"/>
            <a:ext cx="7336230" cy="4087180"/>
          </a:xfrm>
          <a:prstGeom prst="rect">
            <a:avLst/>
          </a:prstGeom>
        </p:spPr>
      </p:pic>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a:t>
            </a:r>
          </a:p>
        </p:txBody>
      </p:sp>
      <p:sp>
        <p:nvSpPr>
          <p:cNvPr id="7" name="Oval 6">
            <a:extLst>
              <a:ext uri="{FF2B5EF4-FFF2-40B4-BE49-F238E27FC236}">
                <a16:creationId xmlns:a16="http://schemas.microsoft.com/office/drawing/2014/main" id="{33DAD6BA-B723-CEE0-1A5E-C73C63E63CDF}"/>
              </a:ext>
            </a:extLst>
          </p:cNvPr>
          <p:cNvSpPr/>
          <p:nvPr/>
        </p:nvSpPr>
        <p:spPr>
          <a:xfrm>
            <a:off x="8264195" y="2301325"/>
            <a:ext cx="262957" cy="262957"/>
          </a:xfrm>
          <a:prstGeom prst="ellipse">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8AA991-6E31-3B91-3EA5-5E81FC8FDA80}"/>
              </a:ext>
            </a:extLst>
          </p:cNvPr>
          <p:cNvSpPr/>
          <p:nvPr/>
        </p:nvSpPr>
        <p:spPr>
          <a:xfrm>
            <a:off x="2543908" y="4327546"/>
            <a:ext cx="262957" cy="262957"/>
          </a:xfrm>
          <a:prstGeom prst="ellipse">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F742D7-0D69-ED08-A59F-1A934A93C49B}"/>
              </a:ext>
            </a:extLst>
          </p:cNvPr>
          <p:cNvSpPr/>
          <p:nvPr/>
        </p:nvSpPr>
        <p:spPr>
          <a:xfrm>
            <a:off x="5580184" y="400831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E29EEA-7FB4-B69F-A72C-9229CF133782}"/>
              </a:ext>
            </a:extLst>
          </p:cNvPr>
          <p:cNvSpPr/>
          <p:nvPr/>
        </p:nvSpPr>
        <p:spPr>
          <a:xfrm>
            <a:off x="8264194" y="278466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8A4ADF-8E6B-53DC-D5A9-535737603572}"/>
              </a:ext>
            </a:extLst>
          </p:cNvPr>
          <p:cNvSpPr txBox="1"/>
          <p:nvPr/>
        </p:nvSpPr>
        <p:spPr>
          <a:xfrm>
            <a:off x="8527151" y="2235425"/>
            <a:ext cx="3415294" cy="369332"/>
          </a:xfrm>
          <a:prstGeom prst="rect">
            <a:avLst/>
          </a:prstGeom>
          <a:noFill/>
        </p:spPr>
        <p:txBody>
          <a:bodyPr wrap="none" rtlCol="0">
            <a:spAutoFit/>
          </a:bodyPr>
          <a:lstStyle/>
          <a:p>
            <a:r>
              <a:rPr lang="en-US" dirty="0"/>
              <a:t>The centroid of the blue sub-mesh</a:t>
            </a:r>
          </a:p>
        </p:txBody>
      </p:sp>
      <p:sp>
        <p:nvSpPr>
          <p:cNvPr id="15" name="TextBox 14">
            <a:extLst>
              <a:ext uri="{FF2B5EF4-FFF2-40B4-BE49-F238E27FC236}">
                <a16:creationId xmlns:a16="http://schemas.microsoft.com/office/drawing/2014/main" id="{0CC1D05C-1597-A5C5-F2CD-ED912EE33AC7}"/>
              </a:ext>
            </a:extLst>
          </p:cNvPr>
          <p:cNvSpPr txBox="1"/>
          <p:nvPr/>
        </p:nvSpPr>
        <p:spPr>
          <a:xfrm>
            <a:off x="8527151" y="2697083"/>
            <a:ext cx="3664849" cy="369332"/>
          </a:xfrm>
          <a:prstGeom prst="rect">
            <a:avLst/>
          </a:prstGeom>
          <a:noFill/>
        </p:spPr>
        <p:txBody>
          <a:bodyPr wrap="none" rtlCol="0">
            <a:spAutoFit/>
          </a:bodyPr>
          <a:lstStyle/>
          <a:p>
            <a:r>
              <a:rPr lang="en-US" dirty="0"/>
              <a:t>The centroid of the yellow sub-mesh</a:t>
            </a:r>
          </a:p>
        </p:txBody>
      </p:sp>
      <p:sp>
        <p:nvSpPr>
          <p:cNvPr id="16" name="Triangle 15">
            <a:extLst>
              <a:ext uri="{FF2B5EF4-FFF2-40B4-BE49-F238E27FC236}">
                <a16:creationId xmlns:a16="http://schemas.microsoft.com/office/drawing/2014/main" id="{8B409EED-3DB0-152C-58E2-FD44768557D9}"/>
              </a:ext>
            </a:extLst>
          </p:cNvPr>
          <p:cNvSpPr/>
          <p:nvPr/>
        </p:nvSpPr>
        <p:spPr>
          <a:xfrm>
            <a:off x="8301902" y="3307893"/>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C3FAB652-6A28-675F-FDBC-614C0AC0096F}"/>
              </a:ext>
            </a:extLst>
          </p:cNvPr>
          <p:cNvSpPr/>
          <p:nvPr/>
        </p:nvSpPr>
        <p:spPr>
          <a:xfrm>
            <a:off x="4627020" y="4798899"/>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C24D9C8-C2E9-1640-1DBD-0B05EEC4332E}"/>
              </a:ext>
            </a:extLst>
          </p:cNvPr>
          <p:cNvSpPr/>
          <p:nvPr/>
        </p:nvSpPr>
        <p:spPr>
          <a:xfrm>
            <a:off x="8301902" y="3691894"/>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234270E-9D9D-8934-ADDE-5532146D768F}"/>
              </a:ext>
            </a:extLst>
          </p:cNvPr>
          <p:cNvSpPr/>
          <p:nvPr/>
        </p:nvSpPr>
        <p:spPr>
          <a:xfrm>
            <a:off x="3392108" y="4408041"/>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0CD5DF1-B3E4-A3E3-EA77-2720FFE6FE89}"/>
              </a:ext>
            </a:extLst>
          </p:cNvPr>
          <p:cNvSpPr txBox="1"/>
          <p:nvPr/>
        </p:nvSpPr>
        <p:spPr>
          <a:xfrm>
            <a:off x="8527151" y="3177599"/>
            <a:ext cx="3272627" cy="369332"/>
          </a:xfrm>
          <a:prstGeom prst="rect">
            <a:avLst/>
          </a:prstGeom>
          <a:noFill/>
        </p:spPr>
        <p:txBody>
          <a:bodyPr wrap="none" rtlCol="0">
            <a:spAutoFit/>
          </a:bodyPr>
          <a:lstStyle/>
          <a:p>
            <a:r>
              <a:rPr lang="en-US" dirty="0"/>
              <a:t>The centroid of the blue triangle</a:t>
            </a:r>
          </a:p>
        </p:txBody>
      </p:sp>
      <p:sp>
        <p:nvSpPr>
          <p:cNvPr id="21" name="TextBox 20">
            <a:extLst>
              <a:ext uri="{FF2B5EF4-FFF2-40B4-BE49-F238E27FC236}">
                <a16:creationId xmlns:a16="http://schemas.microsoft.com/office/drawing/2014/main" id="{8C263E97-EA66-6E9E-3EDF-7F6E3D1E1F17}"/>
              </a:ext>
            </a:extLst>
          </p:cNvPr>
          <p:cNvSpPr txBox="1"/>
          <p:nvPr/>
        </p:nvSpPr>
        <p:spPr>
          <a:xfrm>
            <a:off x="8527151" y="3639257"/>
            <a:ext cx="3469283" cy="369332"/>
          </a:xfrm>
          <a:prstGeom prst="rect">
            <a:avLst/>
          </a:prstGeom>
          <a:noFill/>
        </p:spPr>
        <p:txBody>
          <a:bodyPr wrap="none" rtlCol="0">
            <a:spAutoFit/>
          </a:bodyPr>
          <a:lstStyle/>
          <a:p>
            <a:r>
              <a:rPr lang="en-US" dirty="0"/>
              <a:t>The centroid of the yellow triangle</a:t>
            </a:r>
          </a:p>
        </p:txBody>
      </p:sp>
      <p:cxnSp>
        <p:nvCxnSpPr>
          <p:cNvPr id="5" name="Straight Arrow Connector 4">
            <a:extLst>
              <a:ext uri="{FF2B5EF4-FFF2-40B4-BE49-F238E27FC236}">
                <a16:creationId xmlns:a16="http://schemas.microsoft.com/office/drawing/2014/main" id="{1A0F9422-6431-4164-5162-8342E5C2F34D}"/>
              </a:ext>
            </a:extLst>
          </p:cNvPr>
          <p:cNvCxnSpPr>
            <a:cxnSpLocks/>
          </p:cNvCxnSpPr>
          <p:nvPr/>
        </p:nvCxnSpPr>
        <p:spPr>
          <a:xfrm>
            <a:off x="2800602" y="4503107"/>
            <a:ext cx="619003"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6231BE9-B364-E9AD-239B-AA58D2215142}"/>
              </a:ext>
            </a:extLst>
          </p:cNvPr>
          <p:cNvCxnSpPr>
            <a:cxnSpLocks/>
            <a:endCxn id="11" idx="2"/>
          </p:cNvCxnSpPr>
          <p:nvPr/>
        </p:nvCxnSpPr>
        <p:spPr>
          <a:xfrm flipV="1">
            <a:off x="4766153" y="4139796"/>
            <a:ext cx="814031" cy="75161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1113ACB9-7B68-CF48-2064-A8A3F5944E61}"/>
              </a:ext>
            </a:extLst>
          </p:cNvPr>
          <p:cNvSpPr>
            <a:spLocks noGrp="1"/>
          </p:cNvSpPr>
          <p:nvPr>
            <p:ph idx="1"/>
          </p:nvPr>
        </p:nvSpPr>
        <p:spPr>
          <a:xfrm>
            <a:off x="838200" y="1486416"/>
            <a:ext cx="8168147" cy="779112"/>
          </a:xfrm>
        </p:spPr>
        <p:txBody>
          <a:bodyPr>
            <a:normAutofit lnSpcReduction="10000"/>
          </a:bodyPr>
          <a:lstStyle/>
          <a:p>
            <a:r>
              <a:rPr lang="en-US" dirty="0"/>
              <a:t>The cohesion algorithm gathers nearby triangles by swapping their labels.</a:t>
            </a:r>
          </a:p>
          <a:p>
            <a:endParaRPr lang="en-US" dirty="0"/>
          </a:p>
        </p:txBody>
      </p:sp>
      <p:sp>
        <p:nvSpPr>
          <p:cNvPr id="4" name="TextBox 3">
            <a:extLst>
              <a:ext uri="{FF2B5EF4-FFF2-40B4-BE49-F238E27FC236}">
                <a16:creationId xmlns:a16="http://schemas.microsoft.com/office/drawing/2014/main" id="{3A3CA255-75CA-AB20-F855-F64A834EA779}"/>
              </a:ext>
            </a:extLst>
          </p:cNvPr>
          <p:cNvSpPr txBox="1"/>
          <p:nvPr/>
        </p:nvSpPr>
        <p:spPr>
          <a:xfrm>
            <a:off x="2941957" y="4424890"/>
            <a:ext cx="453970" cy="461665"/>
          </a:xfrm>
          <a:prstGeom prst="rect">
            <a:avLst/>
          </a:prstGeom>
          <a:noFill/>
        </p:spPr>
        <p:txBody>
          <a:bodyPr wrap="none" rtlCol="0">
            <a:spAutoFit/>
          </a:bodyPr>
          <a:lstStyle/>
          <a:p>
            <a:r>
              <a:rPr lang="en-US" sz="2400" b="1" dirty="0"/>
              <a:t>d</a:t>
            </a:r>
            <a:r>
              <a:rPr lang="en-US" sz="2400" b="1" baseline="-25000" dirty="0"/>
              <a:t>3</a:t>
            </a:r>
          </a:p>
        </p:txBody>
      </p:sp>
      <p:sp>
        <p:nvSpPr>
          <p:cNvPr id="6" name="TextBox 5">
            <a:extLst>
              <a:ext uri="{FF2B5EF4-FFF2-40B4-BE49-F238E27FC236}">
                <a16:creationId xmlns:a16="http://schemas.microsoft.com/office/drawing/2014/main" id="{926C92CF-19EF-2400-ECC7-1E96DD5E26DD}"/>
              </a:ext>
            </a:extLst>
          </p:cNvPr>
          <p:cNvSpPr txBox="1"/>
          <p:nvPr/>
        </p:nvSpPr>
        <p:spPr>
          <a:xfrm>
            <a:off x="4755253" y="4138112"/>
            <a:ext cx="453970" cy="461665"/>
          </a:xfrm>
          <a:prstGeom prst="rect">
            <a:avLst/>
          </a:prstGeom>
          <a:noFill/>
        </p:spPr>
        <p:txBody>
          <a:bodyPr wrap="none" rtlCol="0">
            <a:spAutoFit/>
          </a:bodyPr>
          <a:lstStyle/>
          <a:p>
            <a:r>
              <a:rPr lang="en-US" sz="2400" b="1" dirty="0"/>
              <a:t>d</a:t>
            </a:r>
            <a:r>
              <a:rPr lang="en-US" sz="2400" b="1" baseline="-25000" dirty="0"/>
              <a:t>4</a:t>
            </a:r>
          </a:p>
        </p:txBody>
      </p:sp>
      <p:sp>
        <p:nvSpPr>
          <p:cNvPr id="24" name="TextBox 23">
            <a:extLst>
              <a:ext uri="{FF2B5EF4-FFF2-40B4-BE49-F238E27FC236}">
                <a16:creationId xmlns:a16="http://schemas.microsoft.com/office/drawing/2014/main" id="{4D6852BB-871D-A492-D48C-AD3BAF3652EC}"/>
              </a:ext>
            </a:extLst>
          </p:cNvPr>
          <p:cNvSpPr txBox="1"/>
          <p:nvPr/>
        </p:nvSpPr>
        <p:spPr>
          <a:xfrm>
            <a:off x="8008275" y="4359670"/>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28" name="TextBox 27">
            <a:extLst>
              <a:ext uri="{FF2B5EF4-FFF2-40B4-BE49-F238E27FC236}">
                <a16:creationId xmlns:a16="http://schemas.microsoft.com/office/drawing/2014/main" id="{18B62214-B27A-75C5-6FDC-E58522DA1F57}"/>
              </a:ext>
            </a:extLst>
          </p:cNvPr>
          <p:cNvSpPr txBox="1"/>
          <p:nvPr/>
        </p:nvSpPr>
        <p:spPr>
          <a:xfrm>
            <a:off x="8661009" y="4379125"/>
            <a:ext cx="453970" cy="461665"/>
          </a:xfrm>
          <a:prstGeom prst="rect">
            <a:avLst/>
          </a:prstGeom>
          <a:noFill/>
        </p:spPr>
        <p:txBody>
          <a:bodyPr wrap="none" rtlCol="0">
            <a:spAutoFit/>
          </a:bodyPr>
          <a:lstStyle/>
          <a:p>
            <a:r>
              <a:rPr lang="en-US" sz="2400" b="1" dirty="0"/>
              <a:t>d</a:t>
            </a:r>
            <a:r>
              <a:rPr lang="en-US" sz="2400" b="1" baseline="-25000" dirty="0"/>
              <a:t>2</a:t>
            </a:r>
          </a:p>
        </p:txBody>
      </p:sp>
      <p:sp>
        <p:nvSpPr>
          <p:cNvPr id="30" name="TextBox 29">
            <a:extLst>
              <a:ext uri="{FF2B5EF4-FFF2-40B4-BE49-F238E27FC236}">
                <a16:creationId xmlns:a16="http://schemas.microsoft.com/office/drawing/2014/main" id="{E699600D-D425-3CA9-5842-F79B2B9CB8AE}"/>
              </a:ext>
            </a:extLst>
          </p:cNvPr>
          <p:cNvSpPr txBox="1"/>
          <p:nvPr/>
        </p:nvSpPr>
        <p:spPr>
          <a:xfrm>
            <a:off x="8373057" y="4379125"/>
            <a:ext cx="338554" cy="461665"/>
          </a:xfrm>
          <a:prstGeom prst="rect">
            <a:avLst/>
          </a:prstGeom>
          <a:noFill/>
        </p:spPr>
        <p:txBody>
          <a:bodyPr wrap="none" rtlCol="0">
            <a:spAutoFit/>
          </a:bodyPr>
          <a:lstStyle/>
          <a:p>
            <a:r>
              <a:rPr lang="en-US" sz="2400" b="1" dirty="0"/>
              <a:t>+</a:t>
            </a:r>
            <a:endParaRPr lang="en-US" sz="2400" b="1" baseline="-25000" dirty="0"/>
          </a:p>
        </p:txBody>
      </p:sp>
      <p:sp>
        <p:nvSpPr>
          <p:cNvPr id="3" name="TextBox 2">
            <a:extLst>
              <a:ext uri="{FF2B5EF4-FFF2-40B4-BE49-F238E27FC236}">
                <a16:creationId xmlns:a16="http://schemas.microsoft.com/office/drawing/2014/main" id="{B304E3CF-5A41-240A-9534-CB135913CE86}"/>
              </a:ext>
            </a:extLst>
          </p:cNvPr>
          <p:cNvSpPr txBox="1"/>
          <p:nvPr/>
        </p:nvSpPr>
        <p:spPr>
          <a:xfrm>
            <a:off x="2936742" y="4428103"/>
            <a:ext cx="453970" cy="461665"/>
          </a:xfrm>
          <a:prstGeom prst="rect">
            <a:avLst/>
          </a:prstGeom>
          <a:noFill/>
        </p:spPr>
        <p:txBody>
          <a:bodyPr wrap="none" rtlCol="0">
            <a:spAutoFit/>
          </a:bodyPr>
          <a:lstStyle/>
          <a:p>
            <a:r>
              <a:rPr lang="en-US" sz="2400" b="1" dirty="0"/>
              <a:t>d</a:t>
            </a:r>
            <a:r>
              <a:rPr lang="en-US" sz="2400" b="1" baseline="-25000" dirty="0"/>
              <a:t>3</a:t>
            </a:r>
          </a:p>
        </p:txBody>
      </p:sp>
      <p:sp>
        <p:nvSpPr>
          <p:cNvPr id="10" name="TextBox 9">
            <a:extLst>
              <a:ext uri="{FF2B5EF4-FFF2-40B4-BE49-F238E27FC236}">
                <a16:creationId xmlns:a16="http://schemas.microsoft.com/office/drawing/2014/main" id="{0681310D-6F6D-B717-7034-B24F7EAE65EC}"/>
              </a:ext>
            </a:extLst>
          </p:cNvPr>
          <p:cNvSpPr txBox="1"/>
          <p:nvPr/>
        </p:nvSpPr>
        <p:spPr>
          <a:xfrm>
            <a:off x="4754339" y="4137204"/>
            <a:ext cx="453970" cy="461665"/>
          </a:xfrm>
          <a:prstGeom prst="rect">
            <a:avLst/>
          </a:prstGeom>
          <a:noFill/>
        </p:spPr>
        <p:txBody>
          <a:bodyPr wrap="none" rtlCol="0">
            <a:spAutoFit/>
          </a:bodyPr>
          <a:lstStyle/>
          <a:p>
            <a:r>
              <a:rPr lang="en-US" sz="2400" b="1" dirty="0"/>
              <a:t>d</a:t>
            </a:r>
            <a:r>
              <a:rPr lang="en-US" sz="2400" b="1" baseline="-25000" dirty="0"/>
              <a:t>4</a:t>
            </a:r>
          </a:p>
        </p:txBody>
      </p:sp>
      <p:sp>
        <p:nvSpPr>
          <p:cNvPr id="8" name="Slide Number Placeholder 7">
            <a:extLst>
              <a:ext uri="{FF2B5EF4-FFF2-40B4-BE49-F238E27FC236}">
                <a16:creationId xmlns:a16="http://schemas.microsoft.com/office/drawing/2014/main" id="{CEE3EDCF-098B-BDA0-E991-631E79921F1D}"/>
              </a:ext>
            </a:extLst>
          </p:cNvPr>
          <p:cNvSpPr>
            <a:spLocks noGrp="1"/>
          </p:cNvSpPr>
          <p:nvPr>
            <p:ph type="sldNum" sz="quarter" idx="12"/>
          </p:nvPr>
        </p:nvSpPr>
        <p:spPr/>
        <p:txBody>
          <a:bodyPr/>
          <a:lstStyle/>
          <a:p>
            <a:fld id="{1BAEF6FE-F65C-0640-BD0A-F43E39F0C0F7}" type="slidenum">
              <a:rPr lang="en-US" smtClean="0"/>
              <a:t>13</a:t>
            </a:fld>
            <a:endParaRPr lang="en-US"/>
          </a:p>
        </p:txBody>
      </p:sp>
    </p:spTree>
    <p:extLst>
      <p:ext uri="{BB962C8B-B14F-4D97-AF65-F5344CB8AC3E}">
        <p14:creationId xmlns:p14="http://schemas.microsoft.com/office/powerpoint/2010/main" val="363031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4.79167E-6 0.01481 L 0.56406 -0.00602 " pathEditMode="relative" rAng="0" ptsTypes="AA">
                                      <p:cBhvr>
                                        <p:cTn id="8" dur="2000" fill="hold"/>
                                        <p:tgtEl>
                                          <p:spTgt spid="3"/>
                                        </p:tgtEl>
                                        <p:attrNameLst>
                                          <p:attrName>ppt_x</p:attrName>
                                          <p:attrName>ppt_y</p:attrName>
                                        </p:attrNameLst>
                                      </p:cBhvr>
                                      <p:rCtr x="28203" y="-1042"/>
                                    </p:animMotion>
                                  </p:childTnLst>
                                </p:cTn>
                              </p:par>
                              <p:par>
                                <p:cTn id="9" presetID="1" presetClass="entr" presetSubtype="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3.75E-6 0.01342 L 0.46459 0.03726 " pathEditMode="relative" rAng="0" ptsTypes="AA">
                                      <p:cBhvr>
                                        <p:cTn id="12" dur="2000" fill="hold"/>
                                        <p:tgtEl>
                                          <p:spTgt spid="10"/>
                                        </p:tgtEl>
                                        <p:attrNameLst>
                                          <p:attrName>ppt_x</p:attrName>
                                          <p:attrName>ppt_y</p:attrName>
                                        </p:attrNameLst>
                                      </p:cBhvr>
                                      <p:rCtr x="23229"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669A583-D50C-D846-A192-8728FE0EAB78}"/>
              </a:ext>
            </a:extLst>
          </p:cNvPr>
          <p:cNvPicPr>
            <a:picLocks noChangeAspect="1"/>
          </p:cNvPicPr>
          <p:nvPr/>
        </p:nvPicPr>
        <p:blipFill>
          <a:blip r:embed="rId3"/>
          <a:stretch>
            <a:fillRect/>
          </a:stretch>
        </p:blipFill>
        <p:spPr>
          <a:xfrm>
            <a:off x="124552" y="2451042"/>
            <a:ext cx="7336230" cy="4087180"/>
          </a:xfrm>
          <a:prstGeom prst="rect">
            <a:avLst/>
          </a:prstGeom>
        </p:spPr>
      </p:pic>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a:t>
            </a:r>
          </a:p>
        </p:txBody>
      </p:sp>
      <p:sp>
        <p:nvSpPr>
          <p:cNvPr id="7" name="Oval 6">
            <a:extLst>
              <a:ext uri="{FF2B5EF4-FFF2-40B4-BE49-F238E27FC236}">
                <a16:creationId xmlns:a16="http://schemas.microsoft.com/office/drawing/2014/main" id="{33DAD6BA-B723-CEE0-1A5E-C73C63E63CDF}"/>
              </a:ext>
            </a:extLst>
          </p:cNvPr>
          <p:cNvSpPr/>
          <p:nvPr/>
        </p:nvSpPr>
        <p:spPr>
          <a:xfrm>
            <a:off x="8264195" y="2301325"/>
            <a:ext cx="262957" cy="262957"/>
          </a:xfrm>
          <a:prstGeom prst="ellipse">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8AA991-6E31-3B91-3EA5-5E81FC8FDA80}"/>
              </a:ext>
            </a:extLst>
          </p:cNvPr>
          <p:cNvSpPr/>
          <p:nvPr/>
        </p:nvSpPr>
        <p:spPr>
          <a:xfrm>
            <a:off x="2543908" y="4327546"/>
            <a:ext cx="262957" cy="262957"/>
          </a:xfrm>
          <a:prstGeom prst="ellipse">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F742D7-0D69-ED08-A59F-1A934A93C49B}"/>
              </a:ext>
            </a:extLst>
          </p:cNvPr>
          <p:cNvSpPr/>
          <p:nvPr/>
        </p:nvSpPr>
        <p:spPr>
          <a:xfrm>
            <a:off x="5580184" y="400831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E29EEA-7FB4-B69F-A72C-9229CF133782}"/>
              </a:ext>
            </a:extLst>
          </p:cNvPr>
          <p:cNvSpPr/>
          <p:nvPr/>
        </p:nvSpPr>
        <p:spPr>
          <a:xfrm>
            <a:off x="8264194" y="278466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8A4ADF-8E6B-53DC-D5A9-535737603572}"/>
              </a:ext>
            </a:extLst>
          </p:cNvPr>
          <p:cNvSpPr txBox="1"/>
          <p:nvPr/>
        </p:nvSpPr>
        <p:spPr>
          <a:xfrm>
            <a:off x="8527151" y="2235425"/>
            <a:ext cx="3415294" cy="369332"/>
          </a:xfrm>
          <a:prstGeom prst="rect">
            <a:avLst/>
          </a:prstGeom>
          <a:noFill/>
        </p:spPr>
        <p:txBody>
          <a:bodyPr wrap="none" rtlCol="0">
            <a:spAutoFit/>
          </a:bodyPr>
          <a:lstStyle/>
          <a:p>
            <a:r>
              <a:rPr lang="en-US" dirty="0"/>
              <a:t>The centroid of the blue sub-mesh</a:t>
            </a:r>
          </a:p>
        </p:txBody>
      </p:sp>
      <p:sp>
        <p:nvSpPr>
          <p:cNvPr id="15" name="TextBox 14">
            <a:extLst>
              <a:ext uri="{FF2B5EF4-FFF2-40B4-BE49-F238E27FC236}">
                <a16:creationId xmlns:a16="http://schemas.microsoft.com/office/drawing/2014/main" id="{0CC1D05C-1597-A5C5-F2CD-ED912EE33AC7}"/>
              </a:ext>
            </a:extLst>
          </p:cNvPr>
          <p:cNvSpPr txBox="1"/>
          <p:nvPr/>
        </p:nvSpPr>
        <p:spPr>
          <a:xfrm>
            <a:off x="8527151" y="2697083"/>
            <a:ext cx="3664849" cy="369332"/>
          </a:xfrm>
          <a:prstGeom prst="rect">
            <a:avLst/>
          </a:prstGeom>
          <a:noFill/>
        </p:spPr>
        <p:txBody>
          <a:bodyPr wrap="none" rtlCol="0">
            <a:spAutoFit/>
          </a:bodyPr>
          <a:lstStyle/>
          <a:p>
            <a:r>
              <a:rPr lang="en-US" dirty="0"/>
              <a:t>The centroid of the yellow sub-mesh</a:t>
            </a:r>
          </a:p>
        </p:txBody>
      </p:sp>
      <p:sp>
        <p:nvSpPr>
          <p:cNvPr id="16" name="Triangle 15">
            <a:extLst>
              <a:ext uri="{FF2B5EF4-FFF2-40B4-BE49-F238E27FC236}">
                <a16:creationId xmlns:a16="http://schemas.microsoft.com/office/drawing/2014/main" id="{8B409EED-3DB0-152C-58E2-FD44768557D9}"/>
              </a:ext>
            </a:extLst>
          </p:cNvPr>
          <p:cNvSpPr/>
          <p:nvPr/>
        </p:nvSpPr>
        <p:spPr>
          <a:xfrm>
            <a:off x="8301902" y="3307893"/>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C3FAB652-6A28-675F-FDBC-614C0AC0096F}"/>
              </a:ext>
            </a:extLst>
          </p:cNvPr>
          <p:cNvSpPr/>
          <p:nvPr/>
        </p:nvSpPr>
        <p:spPr>
          <a:xfrm>
            <a:off x="4627020" y="4798899"/>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C24D9C8-C2E9-1640-1DBD-0B05EEC4332E}"/>
              </a:ext>
            </a:extLst>
          </p:cNvPr>
          <p:cNvSpPr/>
          <p:nvPr/>
        </p:nvSpPr>
        <p:spPr>
          <a:xfrm>
            <a:off x="8301902" y="3691894"/>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234270E-9D9D-8934-ADDE-5532146D768F}"/>
              </a:ext>
            </a:extLst>
          </p:cNvPr>
          <p:cNvSpPr/>
          <p:nvPr/>
        </p:nvSpPr>
        <p:spPr>
          <a:xfrm>
            <a:off x="3392108" y="4408041"/>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0CD5DF1-B3E4-A3E3-EA77-2720FFE6FE89}"/>
              </a:ext>
            </a:extLst>
          </p:cNvPr>
          <p:cNvSpPr txBox="1"/>
          <p:nvPr/>
        </p:nvSpPr>
        <p:spPr>
          <a:xfrm>
            <a:off x="8527151" y="3177599"/>
            <a:ext cx="3272627" cy="369332"/>
          </a:xfrm>
          <a:prstGeom prst="rect">
            <a:avLst/>
          </a:prstGeom>
          <a:noFill/>
        </p:spPr>
        <p:txBody>
          <a:bodyPr wrap="none" rtlCol="0">
            <a:spAutoFit/>
          </a:bodyPr>
          <a:lstStyle/>
          <a:p>
            <a:r>
              <a:rPr lang="en-US" dirty="0"/>
              <a:t>The centroid of the blue triangle</a:t>
            </a:r>
          </a:p>
        </p:txBody>
      </p:sp>
      <p:sp>
        <p:nvSpPr>
          <p:cNvPr id="21" name="TextBox 20">
            <a:extLst>
              <a:ext uri="{FF2B5EF4-FFF2-40B4-BE49-F238E27FC236}">
                <a16:creationId xmlns:a16="http://schemas.microsoft.com/office/drawing/2014/main" id="{8C263E97-EA66-6E9E-3EDF-7F6E3D1E1F17}"/>
              </a:ext>
            </a:extLst>
          </p:cNvPr>
          <p:cNvSpPr txBox="1"/>
          <p:nvPr/>
        </p:nvSpPr>
        <p:spPr>
          <a:xfrm>
            <a:off x="8527151" y="3639257"/>
            <a:ext cx="3469283" cy="369332"/>
          </a:xfrm>
          <a:prstGeom prst="rect">
            <a:avLst/>
          </a:prstGeom>
          <a:noFill/>
        </p:spPr>
        <p:txBody>
          <a:bodyPr wrap="none" rtlCol="0">
            <a:spAutoFit/>
          </a:bodyPr>
          <a:lstStyle/>
          <a:p>
            <a:r>
              <a:rPr lang="en-US" dirty="0"/>
              <a:t>The centroid of the yellow triangle</a:t>
            </a:r>
          </a:p>
        </p:txBody>
      </p:sp>
      <p:cxnSp>
        <p:nvCxnSpPr>
          <p:cNvPr id="5" name="Straight Arrow Connector 4">
            <a:extLst>
              <a:ext uri="{FF2B5EF4-FFF2-40B4-BE49-F238E27FC236}">
                <a16:creationId xmlns:a16="http://schemas.microsoft.com/office/drawing/2014/main" id="{1A0F9422-6431-4164-5162-8342E5C2F34D}"/>
              </a:ext>
            </a:extLst>
          </p:cNvPr>
          <p:cNvCxnSpPr>
            <a:cxnSpLocks/>
          </p:cNvCxnSpPr>
          <p:nvPr/>
        </p:nvCxnSpPr>
        <p:spPr>
          <a:xfrm>
            <a:off x="2800602" y="4503107"/>
            <a:ext cx="619003"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6231BE9-B364-E9AD-239B-AA58D2215142}"/>
              </a:ext>
            </a:extLst>
          </p:cNvPr>
          <p:cNvCxnSpPr>
            <a:cxnSpLocks/>
            <a:endCxn id="11" idx="2"/>
          </p:cNvCxnSpPr>
          <p:nvPr/>
        </p:nvCxnSpPr>
        <p:spPr>
          <a:xfrm flipV="1">
            <a:off x="4766153" y="4139796"/>
            <a:ext cx="814031" cy="75161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1113ACB9-7B68-CF48-2064-A8A3F5944E61}"/>
              </a:ext>
            </a:extLst>
          </p:cNvPr>
          <p:cNvSpPr>
            <a:spLocks noGrp="1"/>
          </p:cNvSpPr>
          <p:nvPr>
            <p:ph idx="1"/>
          </p:nvPr>
        </p:nvSpPr>
        <p:spPr>
          <a:xfrm>
            <a:off x="838200" y="1486416"/>
            <a:ext cx="8168147" cy="779112"/>
          </a:xfrm>
        </p:spPr>
        <p:txBody>
          <a:bodyPr>
            <a:normAutofit lnSpcReduction="10000"/>
          </a:bodyPr>
          <a:lstStyle/>
          <a:p>
            <a:r>
              <a:rPr lang="en-US" dirty="0"/>
              <a:t>The cohesion algorithm gathers nearby triangles by swapping their labels.</a:t>
            </a:r>
          </a:p>
          <a:p>
            <a:endParaRPr lang="en-US" dirty="0"/>
          </a:p>
        </p:txBody>
      </p:sp>
      <p:sp>
        <p:nvSpPr>
          <p:cNvPr id="4" name="TextBox 3">
            <a:extLst>
              <a:ext uri="{FF2B5EF4-FFF2-40B4-BE49-F238E27FC236}">
                <a16:creationId xmlns:a16="http://schemas.microsoft.com/office/drawing/2014/main" id="{3A3CA255-75CA-AB20-F855-F64A834EA779}"/>
              </a:ext>
            </a:extLst>
          </p:cNvPr>
          <p:cNvSpPr txBox="1"/>
          <p:nvPr/>
        </p:nvSpPr>
        <p:spPr>
          <a:xfrm>
            <a:off x="2941957" y="4424890"/>
            <a:ext cx="453970" cy="461665"/>
          </a:xfrm>
          <a:prstGeom prst="rect">
            <a:avLst/>
          </a:prstGeom>
          <a:noFill/>
        </p:spPr>
        <p:txBody>
          <a:bodyPr wrap="none" rtlCol="0">
            <a:spAutoFit/>
          </a:bodyPr>
          <a:lstStyle/>
          <a:p>
            <a:r>
              <a:rPr lang="en-US" sz="2400" b="1" dirty="0"/>
              <a:t>d</a:t>
            </a:r>
            <a:r>
              <a:rPr lang="en-US" sz="2400" b="1" baseline="-25000" dirty="0"/>
              <a:t>3</a:t>
            </a:r>
          </a:p>
        </p:txBody>
      </p:sp>
      <p:sp>
        <p:nvSpPr>
          <p:cNvPr id="6" name="TextBox 5">
            <a:extLst>
              <a:ext uri="{FF2B5EF4-FFF2-40B4-BE49-F238E27FC236}">
                <a16:creationId xmlns:a16="http://schemas.microsoft.com/office/drawing/2014/main" id="{926C92CF-19EF-2400-ECC7-1E96DD5E26DD}"/>
              </a:ext>
            </a:extLst>
          </p:cNvPr>
          <p:cNvSpPr txBox="1"/>
          <p:nvPr/>
        </p:nvSpPr>
        <p:spPr>
          <a:xfrm>
            <a:off x="4755253" y="4138112"/>
            <a:ext cx="453970" cy="461665"/>
          </a:xfrm>
          <a:prstGeom prst="rect">
            <a:avLst/>
          </a:prstGeom>
          <a:noFill/>
        </p:spPr>
        <p:txBody>
          <a:bodyPr wrap="none" rtlCol="0">
            <a:spAutoFit/>
          </a:bodyPr>
          <a:lstStyle/>
          <a:p>
            <a:r>
              <a:rPr lang="en-US" sz="2400" b="1" dirty="0"/>
              <a:t>d</a:t>
            </a:r>
            <a:r>
              <a:rPr lang="en-US" sz="2400" b="1" baseline="-25000" dirty="0"/>
              <a:t>4</a:t>
            </a:r>
          </a:p>
        </p:txBody>
      </p:sp>
      <p:sp>
        <p:nvSpPr>
          <p:cNvPr id="24" name="TextBox 23">
            <a:extLst>
              <a:ext uri="{FF2B5EF4-FFF2-40B4-BE49-F238E27FC236}">
                <a16:creationId xmlns:a16="http://schemas.microsoft.com/office/drawing/2014/main" id="{4D6852BB-871D-A492-D48C-AD3BAF3652EC}"/>
              </a:ext>
            </a:extLst>
          </p:cNvPr>
          <p:cNvSpPr txBox="1"/>
          <p:nvPr/>
        </p:nvSpPr>
        <p:spPr>
          <a:xfrm>
            <a:off x="8008275" y="4359670"/>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28" name="TextBox 27">
            <a:extLst>
              <a:ext uri="{FF2B5EF4-FFF2-40B4-BE49-F238E27FC236}">
                <a16:creationId xmlns:a16="http://schemas.microsoft.com/office/drawing/2014/main" id="{18B62214-B27A-75C5-6FDC-E58522DA1F57}"/>
              </a:ext>
            </a:extLst>
          </p:cNvPr>
          <p:cNvSpPr txBox="1"/>
          <p:nvPr/>
        </p:nvSpPr>
        <p:spPr>
          <a:xfrm>
            <a:off x="8661009" y="4379125"/>
            <a:ext cx="453970" cy="461665"/>
          </a:xfrm>
          <a:prstGeom prst="rect">
            <a:avLst/>
          </a:prstGeom>
          <a:noFill/>
        </p:spPr>
        <p:txBody>
          <a:bodyPr wrap="none" rtlCol="0">
            <a:spAutoFit/>
          </a:bodyPr>
          <a:lstStyle/>
          <a:p>
            <a:r>
              <a:rPr lang="en-US" sz="2400" b="1" dirty="0"/>
              <a:t>d</a:t>
            </a:r>
            <a:r>
              <a:rPr lang="en-US" sz="2400" b="1" baseline="-25000" dirty="0"/>
              <a:t>2</a:t>
            </a:r>
          </a:p>
        </p:txBody>
      </p:sp>
      <p:sp>
        <p:nvSpPr>
          <p:cNvPr id="30" name="TextBox 29">
            <a:extLst>
              <a:ext uri="{FF2B5EF4-FFF2-40B4-BE49-F238E27FC236}">
                <a16:creationId xmlns:a16="http://schemas.microsoft.com/office/drawing/2014/main" id="{E699600D-D425-3CA9-5842-F79B2B9CB8AE}"/>
              </a:ext>
            </a:extLst>
          </p:cNvPr>
          <p:cNvSpPr txBox="1"/>
          <p:nvPr/>
        </p:nvSpPr>
        <p:spPr>
          <a:xfrm>
            <a:off x="8373057" y="4379125"/>
            <a:ext cx="338554" cy="461665"/>
          </a:xfrm>
          <a:prstGeom prst="rect">
            <a:avLst/>
          </a:prstGeom>
          <a:noFill/>
        </p:spPr>
        <p:txBody>
          <a:bodyPr wrap="none" rtlCol="0">
            <a:spAutoFit/>
          </a:bodyPr>
          <a:lstStyle/>
          <a:p>
            <a:r>
              <a:rPr lang="en-US" sz="2400" b="1" dirty="0"/>
              <a:t>+</a:t>
            </a:r>
            <a:endParaRPr lang="en-US" sz="2400" b="1" baseline="-25000" dirty="0"/>
          </a:p>
        </p:txBody>
      </p:sp>
      <p:sp>
        <p:nvSpPr>
          <p:cNvPr id="14" name="TextBox 13">
            <a:extLst>
              <a:ext uri="{FF2B5EF4-FFF2-40B4-BE49-F238E27FC236}">
                <a16:creationId xmlns:a16="http://schemas.microsoft.com/office/drawing/2014/main" id="{ED81F89B-9E61-CCD8-5F99-E39B8673CC4D}"/>
              </a:ext>
            </a:extLst>
          </p:cNvPr>
          <p:cNvSpPr txBox="1"/>
          <p:nvPr/>
        </p:nvSpPr>
        <p:spPr>
          <a:xfrm>
            <a:off x="10168686" y="4383675"/>
            <a:ext cx="307776" cy="461665"/>
          </a:xfrm>
          <a:prstGeom prst="rect">
            <a:avLst/>
          </a:prstGeom>
          <a:noFill/>
        </p:spPr>
        <p:txBody>
          <a:bodyPr wrap="none" rtlCol="0">
            <a:spAutoFit/>
          </a:bodyPr>
          <a:lstStyle/>
          <a:p>
            <a:r>
              <a:rPr lang="en-US" sz="2400" b="1" dirty="0"/>
              <a:t>+</a:t>
            </a:r>
            <a:endParaRPr lang="en-US" sz="2400" b="1" baseline="-25000" dirty="0"/>
          </a:p>
        </p:txBody>
      </p:sp>
      <p:sp>
        <p:nvSpPr>
          <p:cNvPr id="3" name="TextBox 2">
            <a:extLst>
              <a:ext uri="{FF2B5EF4-FFF2-40B4-BE49-F238E27FC236}">
                <a16:creationId xmlns:a16="http://schemas.microsoft.com/office/drawing/2014/main" id="{B304E3CF-5A41-240A-9534-CB135913CE86}"/>
              </a:ext>
            </a:extLst>
          </p:cNvPr>
          <p:cNvSpPr txBox="1"/>
          <p:nvPr/>
        </p:nvSpPr>
        <p:spPr>
          <a:xfrm>
            <a:off x="2936742" y="4428103"/>
            <a:ext cx="453970" cy="461665"/>
          </a:xfrm>
          <a:prstGeom prst="rect">
            <a:avLst/>
          </a:prstGeom>
          <a:noFill/>
        </p:spPr>
        <p:txBody>
          <a:bodyPr wrap="none" rtlCol="0">
            <a:spAutoFit/>
          </a:bodyPr>
          <a:lstStyle/>
          <a:p>
            <a:r>
              <a:rPr lang="en-US" sz="2400" b="1" dirty="0"/>
              <a:t>d</a:t>
            </a:r>
            <a:r>
              <a:rPr lang="en-US" sz="2400" b="1" baseline="-25000" dirty="0"/>
              <a:t>3</a:t>
            </a:r>
          </a:p>
        </p:txBody>
      </p:sp>
      <p:sp>
        <p:nvSpPr>
          <p:cNvPr id="10" name="TextBox 9">
            <a:extLst>
              <a:ext uri="{FF2B5EF4-FFF2-40B4-BE49-F238E27FC236}">
                <a16:creationId xmlns:a16="http://schemas.microsoft.com/office/drawing/2014/main" id="{0681310D-6F6D-B717-7034-B24F7EAE65EC}"/>
              </a:ext>
            </a:extLst>
          </p:cNvPr>
          <p:cNvSpPr txBox="1"/>
          <p:nvPr/>
        </p:nvSpPr>
        <p:spPr>
          <a:xfrm>
            <a:off x="4754339" y="4137204"/>
            <a:ext cx="453970" cy="461665"/>
          </a:xfrm>
          <a:prstGeom prst="rect">
            <a:avLst/>
          </a:prstGeom>
          <a:noFill/>
        </p:spPr>
        <p:txBody>
          <a:bodyPr wrap="none" rtlCol="0">
            <a:spAutoFit/>
          </a:bodyPr>
          <a:lstStyle/>
          <a:p>
            <a:r>
              <a:rPr lang="en-US" sz="2400" b="1" dirty="0"/>
              <a:t>d</a:t>
            </a:r>
            <a:r>
              <a:rPr lang="en-US" sz="2400" b="1" baseline="-25000" dirty="0"/>
              <a:t>4</a:t>
            </a:r>
          </a:p>
        </p:txBody>
      </p:sp>
      <p:sp>
        <p:nvSpPr>
          <p:cNvPr id="27" name="TextBox 26">
            <a:extLst>
              <a:ext uri="{FF2B5EF4-FFF2-40B4-BE49-F238E27FC236}">
                <a16:creationId xmlns:a16="http://schemas.microsoft.com/office/drawing/2014/main" id="{F55D851D-5A61-3B3E-EB78-BD1564BE5D8B}"/>
              </a:ext>
            </a:extLst>
          </p:cNvPr>
          <p:cNvSpPr txBox="1"/>
          <p:nvPr/>
        </p:nvSpPr>
        <p:spPr>
          <a:xfrm>
            <a:off x="10416315" y="4389654"/>
            <a:ext cx="453970" cy="461665"/>
          </a:xfrm>
          <a:prstGeom prst="rect">
            <a:avLst/>
          </a:prstGeom>
          <a:noFill/>
        </p:spPr>
        <p:txBody>
          <a:bodyPr wrap="none" rtlCol="0">
            <a:spAutoFit/>
          </a:bodyPr>
          <a:lstStyle/>
          <a:p>
            <a:r>
              <a:rPr lang="en-US" sz="2400" b="1" dirty="0"/>
              <a:t>d</a:t>
            </a:r>
            <a:r>
              <a:rPr lang="en-US" sz="2400" b="1" baseline="-25000" dirty="0"/>
              <a:t>4</a:t>
            </a:r>
          </a:p>
        </p:txBody>
      </p:sp>
      <p:sp>
        <p:nvSpPr>
          <p:cNvPr id="29" name="TextBox 28">
            <a:extLst>
              <a:ext uri="{FF2B5EF4-FFF2-40B4-BE49-F238E27FC236}">
                <a16:creationId xmlns:a16="http://schemas.microsoft.com/office/drawing/2014/main" id="{E7ABFBFC-5C92-EFD0-23ED-46B746BF10E8}"/>
              </a:ext>
            </a:extLst>
          </p:cNvPr>
          <p:cNvSpPr txBox="1"/>
          <p:nvPr/>
        </p:nvSpPr>
        <p:spPr>
          <a:xfrm>
            <a:off x="9812055" y="4385894"/>
            <a:ext cx="453970" cy="461665"/>
          </a:xfrm>
          <a:prstGeom prst="rect">
            <a:avLst/>
          </a:prstGeom>
          <a:noFill/>
        </p:spPr>
        <p:txBody>
          <a:bodyPr wrap="none" rtlCol="0">
            <a:spAutoFit/>
          </a:bodyPr>
          <a:lstStyle/>
          <a:p>
            <a:r>
              <a:rPr lang="en-US" sz="2400" b="1" dirty="0"/>
              <a:t>d</a:t>
            </a:r>
            <a:r>
              <a:rPr lang="en-US" sz="2400" b="1" baseline="-25000" dirty="0"/>
              <a:t>3</a:t>
            </a:r>
          </a:p>
        </p:txBody>
      </p:sp>
      <p:sp>
        <p:nvSpPr>
          <p:cNvPr id="33" name="TextBox 32">
            <a:extLst>
              <a:ext uri="{FF2B5EF4-FFF2-40B4-BE49-F238E27FC236}">
                <a16:creationId xmlns:a16="http://schemas.microsoft.com/office/drawing/2014/main" id="{A4D93B3C-EE19-A299-FA56-4FFB8FDF2CBD}"/>
              </a:ext>
            </a:extLst>
          </p:cNvPr>
          <p:cNvSpPr txBox="1"/>
          <p:nvPr/>
        </p:nvSpPr>
        <p:spPr>
          <a:xfrm>
            <a:off x="10169455" y="4385153"/>
            <a:ext cx="307776" cy="461665"/>
          </a:xfrm>
          <a:prstGeom prst="rect">
            <a:avLst/>
          </a:prstGeom>
          <a:noFill/>
        </p:spPr>
        <p:txBody>
          <a:bodyPr wrap="none" rtlCol="0">
            <a:spAutoFit/>
          </a:bodyPr>
          <a:lstStyle/>
          <a:p>
            <a:r>
              <a:rPr lang="en-US" sz="2400" b="1" dirty="0"/>
              <a:t>+</a:t>
            </a:r>
            <a:endParaRPr lang="en-US" sz="2400" b="1" baseline="-25000" dirty="0"/>
          </a:p>
        </p:txBody>
      </p:sp>
      <p:sp>
        <p:nvSpPr>
          <p:cNvPr id="8" name="Slide Number Placeholder 7">
            <a:extLst>
              <a:ext uri="{FF2B5EF4-FFF2-40B4-BE49-F238E27FC236}">
                <a16:creationId xmlns:a16="http://schemas.microsoft.com/office/drawing/2014/main" id="{BC606207-1E59-39E4-7ABE-E1A735C9D50B}"/>
              </a:ext>
            </a:extLst>
          </p:cNvPr>
          <p:cNvSpPr>
            <a:spLocks noGrp="1"/>
          </p:cNvSpPr>
          <p:nvPr>
            <p:ph type="sldNum" sz="quarter" idx="12"/>
          </p:nvPr>
        </p:nvSpPr>
        <p:spPr/>
        <p:txBody>
          <a:bodyPr/>
          <a:lstStyle/>
          <a:p>
            <a:fld id="{1BAEF6FE-F65C-0640-BD0A-F43E39F0C0F7}" type="slidenum">
              <a:rPr lang="en-US" smtClean="0"/>
              <a:t>14</a:t>
            </a:fld>
            <a:endParaRPr lang="en-US"/>
          </a:p>
        </p:txBody>
      </p:sp>
    </p:spTree>
    <p:extLst>
      <p:ext uri="{BB962C8B-B14F-4D97-AF65-F5344CB8AC3E}">
        <p14:creationId xmlns:p14="http://schemas.microsoft.com/office/powerpoint/2010/main" val="103724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a:t>
            </a:r>
          </a:p>
        </p:txBody>
      </p:sp>
      <p:pic>
        <p:nvPicPr>
          <p:cNvPr id="8" name="Picture 7">
            <a:extLst>
              <a:ext uri="{FF2B5EF4-FFF2-40B4-BE49-F238E27FC236}">
                <a16:creationId xmlns:a16="http://schemas.microsoft.com/office/drawing/2014/main" id="{630FB04F-EC0B-C8AE-CF47-8AF4332B6DDD}"/>
              </a:ext>
            </a:extLst>
          </p:cNvPr>
          <p:cNvPicPr>
            <a:picLocks noChangeAspect="1"/>
          </p:cNvPicPr>
          <p:nvPr/>
        </p:nvPicPr>
        <p:blipFill>
          <a:blip r:embed="rId3"/>
          <a:stretch>
            <a:fillRect/>
          </a:stretch>
        </p:blipFill>
        <p:spPr>
          <a:xfrm>
            <a:off x="124193" y="2452108"/>
            <a:ext cx="7336229" cy="4087179"/>
          </a:xfrm>
          <a:prstGeom prst="rect">
            <a:avLst/>
          </a:prstGeom>
        </p:spPr>
      </p:pic>
      <p:sp>
        <p:nvSpPr>
          <p:cNvPr id="7" name="Oval 6">
            <a:extLst>
              <a:ext uri="{FF2B5EF4-FFF2-40B4-BE49-F238E27FC236}">
                <a16:creationId xmlns:a16="http://schemas.microsoft.com/office/drawing/2014/main" id="{33DAD6BA-B723-CEE0-1A5E-C73C63E63CDF}"/>
              </a:ext>
            </a:extLst>
          </p:cNvPr>
          <p:cNvSpPr/>
          <p:nvPr/>
        </p:nvSpPr>
        <p:spPr>
          <a:xfrm>
            <a:off x="8264195" y="2301325"/>
            <a:ext cx="262957" cy="262957"/>
          </a:xfrm>
          <a:prstGeom prst="ellipse">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8AA991-6E31-3B91-3EA5-5E81FC8FDA80}"/>
              </a:ext>
            </a:extLst>
          </p:cNvPr>
          <p:cNvSpPr/>
          <p:nvPr/>
        </p:nvSpPr>
        <p:spPr>
          <a:xfrm>
            <a:off x="2543908" y="4327546"/>
            <a:ext cx="262957" cy="262957"/>
          </a:xfrm>
          <a:prstGeom prst="ellipse">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F742D7-0D69-ED08-A59F-1A934A93C49B}"/>
              </a:ext>
            </a:extLst>
          </p:cNvPr>
          <p:cNvSpPr/>
          <p:nvPr/>
        </p:nvSpPr>
        <p:spPr>
          <a:xfrm>
            <a:off x="5580184" y="400831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E29EEA-7FB4-B69F-A72C-9229CF133782}"/>
              </a:ext>
            </a:extLst>
          </p:cNvPr>
          <p:cNvSpPr/>
          <p:nvPr/>
        </p:nvSpPr>
        <p:spPr>
          <a:xfrm>
            <a:off x="8264194" y="278466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8A4ADF-8E6B-53DC-D5A9-535737603572}"/>
              </a:ext>
            </a:extLst>
          </p:cNvPr>
          <p:cNvSpPr txBox="1"/>
          <p:nvPr/>
        </p:nvSpPr>
        <p:spPr>
          <a:xfrm>
            <a:off x="8527151" y="2235425"/>
            <a:ext cx="3415294" cy="369332"/>
          </a:xfrm>
          <a:prstGeom prst="rect">
            <a:avLst/>
          </a:prstGeom>
          <a:noFill/>
        </p:spPr>
        <p:txBody>
          <a:bodyPr wrap="none" rtlCol="0">
            <a:spAutoFit/>
          </a:bodyPr>
          <a:lstStyle/>
          <a:p>
            <a:r>
              <a:rPr lang="en-US" dirty="0"/>
              <a:t>The centroid of the blue sub-mesh</a:t>
            </a:r>
          </a:p>
        </p:txBody>
      </p:sp>
      <p:sp>
        <p:nvSpPr>
          <p:cNvPr id="15" name="TextBox 14">
            <a:extLst>
              <a:ext uri="{FF2B5EF4-FFF2-40B4-BE49-F238E27FC236}">
                <a16:creationId xmlns:a16="http://schemas.microsoft.com/office/drawing/2014/main" id="{0CC1D05C-1597-A5C5-F2CD-ED912EE33AC7}"/>
              </a:ext>
            </a:extLst>
          </p:cNvPr>
          <p:cNvSpPr txBox="1"/>
          <p:nvPr/>
        </p:nvSpPr>
        <p:spPr>
          <a:xfrm>
            <a:off x="8527151" y="2697083"/>
            <a:ext cx="3664849" cy="369332"/>
          </a:xfrm>
          <a:prstGeom prst="rect">
            <a:avLst/>
          </a:prstGeom>
          <a:noFill/>
        </p:spPr>
        <p:txBody>
          <a:bodyPr wrap="none" rtlCol="0">
            <a:spAutoFit/>
          </a:bodyPr>
          <a:lstStyle/>
          <a:p>
            <a:r>
              <a:rPr lang="en-US" dirty="0"/>
              <a:t>The centroid of the yellow sub-mesh</a:t>
            </a:r>
          </a:p>
        </p:txBody>
      </p:sp>
      <p:sp>
        <p:nvSpPr>
          <p:cNvPr id="16" name="Triangle 15">
            <a:extLst>
              <a:ext uri="{FF2B5EF4-FFF2-40B4-BE49-F238E27FC236}">
                <a16:creationId xmlns:a16="http://schemas.microsoft.com/office/drawing/2014/main" id="{8B409EED-3DB0-152C-58E2-FD44768557D9}"/>
              </a:ext>
            </a:extLst>
          </p:cNvPr>
          <p:cNvSpPr/>
          <p:nvPr/>
        </p:nvSpPr>
        <p:spPr>
          <a:xfrm>
            <a:off x="8301902" y="3307893"/>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C3FAB652-6A28-675F-FDBC-614C0AC0096F}"/>
              </a:ext>
            </a:extLst>
          </p:cNvPr>
          <p:cNvSpPr/>
          <p:nvPr/>
        </p:nvSpPr>
        <p:spPr>
          <a:xfrm>
            <a:off x="4627020" y="4798899"/>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C24D9C8-C2E9-1640-1DBD-0B05EEC4332E}"/>
              </a:ext>
            </a:extLst>
          </p:cNvPr>
          <p:cNvSpPr/>
          <p:nvPr/>
        </p:nvSpPr>
        <p:spPr>
          <a:xfrm>
            <a:off x="8301902" y="3691894"/>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234270E-9D9D-8934-ADDE-5532146D768F}"/>
              </a:ext>
            </a:extLst>
          </p:cNvPr>
          <p:cNvSpPr/>
          <p:nvPr/>
        </p:nvSpPr>
        <p:spPr>
          <a:xfrm>
            <a:off x="3392108" y="4408041"/>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0CD5DF1-B3E4-A3E3-EA77-2720FFE6FE89}"/>
              </a:ext>
            </a:extLst>
          </p:cNvPr>
          <p:cNvSpPr txBox="1"/>
          <p:nvPr/>
        </p:nvSpPr>
        <p:spPr>
          <a:xfrm>
            <a:off x="8527151" y="3177599"/>
            <a:ext cx="3272627" cy="369332"/>
          </a:xfrm>
          <a:prstGeom prst="rect">
            <a:avLst/>
          </a:prstGeom>
          <a:noFill/>
        </p:spPr>
        <p:txBody>
          <a:bodyPr wrap="none" rtlCol="0">
            <a:spAutoFit/>
          </a:bodyPr>
          <a:lstStyle/>
          <a:p>
            <a:r>
              <a:rPr lang="en-US" dirty="0"/>
              <a:t>The centroid of the blue triangle</a:t>
            </a:r>
          </a:p>
        </p:txBody>
      </p:sp>
      <p:sp>
        <p:nvSpPr>
          <p:cNvPr id="21" name="TextBox 20">
            <a:extLst>
              <a:ext uri="{FF2B5EF4-FFF2-40B4-BE49-F238E27FC236}">
                <a16:creationId xmlns:a16="http://schemas.microsoft.com/office/drawing/2014/main" id="{8C263E97-EA66-6E9E-3EDF-7F6E3D1E1F17}"/>
              </a:ext>
            </a:extLst>
          </p:cNvPr>
          <p:cNvSpPr txBox="1"/>
          <p:nvPr/>
        </p:nvSpPr>
        <p:spPr>
          <a:xfrm>
            <a:off x="8527151" y="3639257"/>
            <a:ext cx="3469283" cy="369332"/>
          </a:xfrm>
          <a:prstGeom prst="rect">
            <a:avLst/>
          </a:prstGeom>
          <a:noFill/>
        </p:spPr>
        <p:txBody>
          <a:bodyPr wrap="none" rtlCol="0">
            <a:spAutoFit/>
          </a:bodyPr>
          <a:lstStyle/>
          <a:p>
            <a:r>
              <a:rPr lang="en-US" dirty="0"/>
              <a:t>The centroid of the yellow triangle</a:t>
            </a:r>
          </a:p>
        </p:txBody>
      </p:sp>
      <p:sp>
        <p:nvSpPr>
          <p:cNvPr id="32" name="Content Placeholder 2">
            <a:extLst>
              <a:ext uri="{FF2B5EF4-FFF2-40B4-BE49-F238E27FC236}">
                <a16:creationId xmlns:a16="http://schemas.microsoft.com/office/drawing/2014/main" id="{1113ACB9-7B68-CF48-2064-A8A3F5944E61}"/>
              </a:ext>
            </a:extLst>
          </p:cNvPr>
          <p:cNvSpPr>
            <a:spLocks noGrp="1"/>
          </p:cNvSpPr>
          <p:nvPr>
            <p:ph idx="1"/>
          </p:nvPr>
        </p:nvSpPr>
        <p:spPr>
          <a:xfrm>
            <a:off x="838200" y="1486416"/>
            <a:ext cx="8168147" cy="779112"/>
          </a:xfrm>
        </p:spPr>
        <p:txBody>
          <a:bodyPr>
            <a:normAutofit lnSpcReduction="10000"/>
          </a:bodyPr>
          <a:lstStyle/>
          <a:p>
            <a:r>
              <a:rPr lang="en-US" dirty="0"/>
              <a:t>The cohesion algorithm gathers nearby triangles by swapping their labels.</a:t>
            </a:r>
          </a:p>
          <a:p>
            <a:endParaRPr lang="en-US" dirty="0"/>
          </a:p>
        </p:txBody>
      </p:sp>
      <p:sp>
        <p:nvSpPr>
          <p:cNvPr id="24" name="TextBox 23">
            <a:extLst>
              <a:ext uri="{FF2B5EF4-FFF2-40B4-BE49-F238E27FC236}">
                <a16:creationId xmlns:a16="http://schemas.microsoft.com/office/drawing/2014/main" id="{4D6852BB-871D-A492-D48C-AD3BAF3652EC}"/>
              </a:ext>
            </a:extLst>
          </p:cNvPr>
          <p:cNvSpPr txBox="1"/>
          <p:nvPr/>
        </p:nvSpPr>
        <p:spPr>
          <a:xfrm>
            <a:off x="8008275" y="4359670"/>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28" name="TextBox 27">
            <a:extLst>
              <a:ext uri="{FF2B5EF4-FFF2-40B4-BE49-F238E27FC236}">
                <a16:creationId xmlns:a16="http://schemas.microsoft.com/office/drawing/2014/main" id="{18B62214-B27A-75C5-6FDC-E58522DA1F57}"/>
              </a:ext>
            </a:extLst>
          </p:cNvPr>
          <p:cNvSpPr txBox="1"/>
          <p:nvPr/>
        </p:nvSpPr>
        <p:spPr>
          <a:xfrm>
            <a:off x="8661009" y="4379125"/>
            <a:ext cx="453970" cy="461665"/>
          </a:xfrm>
          <a:prstGeom prst="rect">
            <a:avLst/>
          </a:prstGeom>
          <a:noFill/>
        </p:spPr>
        <p:txBody>
          <a:bodyPr wrap="none" rtlCol="0">
            <a:spAutoFit/>
          </a:bodyPr>
          <a:lstStyle/>
          <a:p>
            <a:r>
              <a:rPr lang="en-US" sz="2400" b="1" dirty="0"/>
              <a:t>d</a:t>
            </a:r>
            <a:r>
              <a:rPr lang="en-US" sz="2400" b="1" baseline="-25000" dirty="0"/>
              <a:t>2</a:t>
            </a:r>
          </a:p>
        </p:txBody>
      </p:sp>
      <p:sp>
        <p:nvSpPr>
          <p:cNvPr id="30" name="TextBox 29">
            <a:extLst>
              <a:ext uri="{FF2B5EF4-FFF2-40B4-BE49-F238E27FC236}">
                <a16:creationId xmlns:a16="http://schemas.microsoft.com/office/drawing/2014/main" id="{E699600D-D425-3CA9-5842-F79B2B9CB8AE}"/>
              </a:ext>
            </a:extLst>
          </p:cNvPr>
          <p:cNvSpPr txBox="1"/>
          <p:nvPr/>
        </p:nvSpPr>
        <p:spPr>
          <a:xfrm>
            <a:off x="8373057" y="4379125"/>
            <a:ext cx="338554" cy="461665"/>
          </a:xfrm>
          <a:prstGeom prst="rect">
            <a:avLst/>
          </a:prstGeom>
          <a:noFill/>
        </p:spPr>
        <p:txBody>
          <a:bodyPr wrap="none" rtlCol="0">
            <a:spAutoFit/>
          </a:bodyPr>
          <a:lstStyle/>
          <a:p>
            <a:r>
              <a:rPr lang="en-US" sz="2400" b="1" dirty="0"/>
              <a:t>+</a:t>
            </a:r>
            <a:endParaRPr lang="en-US" sz="2400" b="1" baseline="-25000" dirty="0"/>
          </a:p>
        </p:txBody>
      </p:sp>
      <p:sp>
        <p:nvSpPr>
          <p:cNvPr id="31" name="TextBox 30">
            <a:extLst>
              <a:ext uri="{FF2B5EF4-FFF2-40B4-BE49-F238E27FC236}">
                <a16:creationId xmlns:a16="http://schemas.microsoft.com/office/drawing/2014/main" id="{3F08E84E-EAB1-F3FD-9A72-5597B10225C9}"/>
              </a:ext>
            </a:extLst>
          </p:cNvPr>
          <p:cNvSpPr txBox="1"/>
          <p:nvPr/>
        </p:nvSpPr>
        <p:spPr>
          <a:xfrm>
            <a:off x="8008275" y="4856086"/>
            <a:ext cx="1181907" cy="646331"/>
          </a:xfrm>
          <a:prstGeom prst="rect">
            <a:avLst/>
          </a:prstGeom>
          <a:noFill/>
        </p:spPr>
        <p:txBody>
          <a:bodyPr wrap="square" rtlCol="0">
            <a:spAutoFit/>
          </a:bodyPr>
          <a:lstStyle/>
          <a:p>
            <a:pPr algn="ctr"/>
            <a:r>
              <a:rPr lang="en-US" dirty="0"/>
              <a:t>Before swapping</a:t>
            </a:r>
          </a:p>
        </p:txBody>
      </p:sp>
      <p:sp>
        <p:nvSpPr>
          <p:cNvPr id="14" name="TextBox 13">
            <a:extLst>
              <a:ext uri="{FF2B5EF4-FFF2-40B4-BE49-F238E27FC236}">
                <a16:creationId xmlns:a16="http://schemas.microsoft.com/office/drawing/2014/main" id="{ED81F89B-9E61-CCD8-5F99-E39B8673CC4D}"/>
              </a:ext>
            </a:extLst>
          </p:cNvPr>
          <p:cNvSpPr txBox="1"/>
          <p:nvPr/>
        </p:nvSpPr>
        <p:spPr>
          <a:xfrm>
            <a:off x="10168686" y="4383675"/>
            <a:ext cx="307776" cy="461665"/>
          </a:xfrm>
          <a:prstGeom prst="rect">
            <a:avLst/>
          </a:prstGeom>
          <a:noFill/>
        </p:spPr>
        <p:txBody>
          <a:bodyPr wrap="none" rtlCol="0">
            <a:spAutoFit/>
          </a:bodyPr>
          <a:lstStyle/>
          <a:p>
            <a:r>
              <a:rPr lang="en-US" sz="2400" b="1" dirty="0"/>
              <a:t>+</a:t>
            </a:r>
            <a:endParaRPr lang="en-US" sz="2400" b="1" baseline="-25000" dirty="0"/>
          </a:p>
        </p:txBody>
      </p:sp>
      <p:sp>
        <p:nvSpPr>
          <p:cNvPr id="27" name="TextBox 26">
            <a:extLst>
              <a:ext uri="{FF2B5EF4-FFF2-40B4-BE49-F238E27FC236}">
                <a16:creationId xmlns:a16="http://schemas.microsoft.com/office/drawing/2014/main" id="{F55D851D-5A61-3B3E-EB78-BD1564BE5D8B}"/>
              </a:ext>
            </a:extLst>
          </p:cNvPr>
          <p:cNvSpPr txBox="1"/>
          <p:nvPr/>
        </p:nvSpPr>
        <p:spPr>
          <a:xfrm>
            <a:off x="10416315" y="4389654"/>
            <a:ext cx="453970" cy="461665"/>
          </a:xfrm>
          <a:prstGeom prst="rect">
            <a:avLst/>
          </a:prstGeom>
          <a:noFill/>
        </p:spPr>
        <p:txBody>
          <a:bodyPr wrap="none" rtlCol="0">
            <a:spAutoFit/>
          </a:bodyPr>
          <a:lstStyle/>
          <a:p>
            <a:r>
              <a:rPr lang="en-US" sz="2400" b="1" dirty="0"/>
              <a:t>d</a:t>
            </a:r>
            <a:r>
              <a:rPr lang="en-US" sz="2400" b="1" baseline="-25000" dirty="0"/>
              <a:t>4</a:t>
            </a:r>
          </a:p>
        </p:txBody>
      </p:sp>
      <p:sp>
        <p:nvSpPr>
          <p:cNvPr id="29" name="TextBox 28">
            <a:extLst>
              <a:ext uri="{FF2B5EF4-FFF2-40B4-BE49-F238E27FC236}">
                <a16:creationId xmlns:a16="http://schemas.microsoft.com/office/drawing/2014/main" id="{E7ABFBFC-5C92-EFD0-23ED-46B746BF10E8}"/>
              </a:ext>
            </a:extLst>
          </p:cNvPr>
          <p:cNvSpPr txBox="1"/>
          <p:nvPr/>
        </p:nvSpPr>
        <p:spPr>
          <a:xfrm>
            <a:off x="9812055" y="4385894"/>
            <a:ext cx="453970" cy="461665"/>
          </a:xfrm>
          <a:prstGeom prst="rect">
            <a:avLst/>
          </a:prstGeom>
          <a:noFill/>
        </p:spPr>
        <p:txBody>
          <a:bodyPr wrap="none" rtlCol="0">
            <a:spAutoFit/>
          </a:bodyPr>
          <a:lstStyle/>
          <a:p>
            <a:r>
              <a:rPr lang="en-US" sz="2400" b="1" dirty="0"/>
              <a:t>d</a:t>
            </a:r>
            <a:r>
              <a:rPr lang="en-US" sz="2400" b="1" baseline="-25000" dirty="0"/>
              <a:t>3</a:t>
            </a:r>
          </a:p>
        </p:txBody>
      </p:sp>
      <p:sp>
        <p:nvSpPr>
          <p:cNvPr id="33" name="TextBox 32">
            <a:extLst>
              <a:ext uri="{FF2B5EF4-FFF2-40B4-BE49-F238E27FC236}">
                <a16:creationId xmlns:a16="http://schemas.microsoft.com/office/drawing/2014/main" id="{A4D93B3C-EE19-A299-FA56-4FFB8FDF2CBD}"/>
              </a:ext>
            </a:extLst>
          </p:cNvPr>
          <p:cNvSpPr txBox="1"/>
          <p:nvPr/>
        </p:nvSpPr>
        <p:spPr>
          <a:xfrm>
            <a:off x="10169455" y="4385153"/>
            <a:ext cx="307776" cy="461665"/>
          </a:xfrm>
          <a:prstGeom prst="rect">
            <a:avLst/>
          </a:prstGeom>
          <a:noFill/>
        </p:spPr>
        <p:txBody>
          <a:bodyPr wrap="none" rtlCol="0">
            <a:spAutoFit/>
          </a:bodyPr>
          <a:lstStyle/>
          <a:p>
            <a:r>
              <a:rPr lang="en-US" sz="2400" b="1" dirty="0"/>
              <a:t>+</a:t>
            </a:r>
            <a:endParaRPr lang="en-US" sz="2400" b="1" baseline="-25000" dirty="0"/>
          </a:p>
        </p:txBody>
      </p:sp>
      <p:sp>
        <p:nvSpPr>
          <p:cNvPr id="34" name="TextBox 33">
            <a:extLst>
              <a:ext uri="{FF2B5EF4-FFF2-40B4-BE49-F238E27FC236}">
                <a16:creationId xmlns:a16="http://schemas.microsoft.com/office/drawing/2014/main" id="{21356C5E-7AB6-6C91-2839-F8C4D6177E4C}"/>
              </a:ext>
            </a:extLst>
          </p:cNvPr>
          <p:cNvSpPr txBox="1"/>
          <p:nvPr/>
        </p:nvSpPr>
        <p:spPr>
          <a:xfrm>
            <a:off x="9821644" y="4856807"/>
            <a:ext cx="1181907" cy="646331"/>
          </a:xfrm>
          <a:prstGeom prst="rect">
            <a:avLst/>
          </a:prstGeom>
          <a:noFill/>
        </p:spPr>
        <p:txBody>
          <a:bodyPr wrap="square" rtlCol="0">
            <a:spAutoFit/>
          </a:bodyPr>
          <a:lstStyle/>
          <a:p>
            <a:pPr algn="ctr"/>
            <a:r>
              <a:rPr lang="en-US" dirty="0"/>
              <a:t>After swapping</a:t>
            </a:r>
          </a:p>
        </p:txBody>
      </p:sp>
      <p:sp>
        <p:nvSpPr>
          <p:cNvPr id="23" name="TextBox 22">
            <a:extLst>
              <a:ext uri="{FF2B5EF4-FFF2-40B4-BE49-F238E27FC236}">
                <a16:creationId xmlns:a16="http://schemas.microsoft.com/office/drawing/2014/main" id="{614EF40B-2299-6C25-7EFB-FA20BBDEDCD6}"/>
              </a:ext>
            </a:extLst>
          </p:cNvPr>
          <p:cNvSpPr txBox="1"/>
          <p:nvPr/>
        </p:nvSpPr>
        <p:spPr>
          <a:xfrm>
            <a:off x="9323060" y="4243281"/>
            <a:ext cx="354584" cy="502702"/>
          </a:xfrm>
          <a:prstGeom prst="rect">
            <a:avLst/>
          </a:prstGeom>
          <a:noFill/>
        </p:spPr>
        <p:txBody>
          <a:bodyPr wrap="none" rtlCol="0">
            <a:spAutoFit/>
          </a:bodyPr>
          <a:lstStyle/>
          <a:p>
            <a:r>
              <a:rPr lang="en-US" sz="4000" b="1" baseline="-25000" dirty="0"/>
              <a:t>&gt;</a:t>
            </a:r>
          </a:p>
        </p:txBody>
      </p:sp>
      <p:cxnSp>
        <p:nvCxnSpPr>
          <p:cNvPr id="35" name="Straight Arrow Connector 34">
            <a:extLst>
              <a:ext uri="{FF2B5EF4-FFF2-40B4-BE49-F238E27FC236}">
                <a16:creationId xmlns:a16="http://schemas.microsoft.com/office/drawing/2014/main" id="{F02D2BBE-4D3D-9524-D7FC-2C1B6B92B296}"/>
              </a:ext>
            </a:extLst>
          </p:cNvPr>
          <p:cNvCxnSpPr>
            <a:cxnSpLocks/>
          </p:cNvCxnSpPr>
          <p:nvPr/>
        </p:nvCxnSpPr>
        <p:spPr>
          <a:xfrm>
            <a:off x="2800602" y="4503107"/>
            <a:ext cx="1866262" cy="38344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707C68B-4F00-53DB-94F1-42ACDB7AA03C}"/>
              </a:ext>
            </a:extLst>
          </p:cNvPr>
          <p:cNvCxnSpPr>
            <a:cxnSpLocks/>
          </p:cNvCxnSpPr>
          <p:nvPr/>
        </p:nvCxnSpPr>
        <p:spPr>
          <a:xfrm flipV="1">
            <a:off x="3530430" y="4139796"/>
            <a:ext cx="2049754" cy="355901"/>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0B8038-7E19-9422-8B80-B18B03E56011}"/>
              </a:ext>
            </a:extLst>
          </p:cNvPr>
          <p:cNvSpPr txBox="1"/>
          <p:nvPr/>
        </p:nvSpPr>
        <p:spPr>
          <a:xfrm>
            <a:off x="3492066" y="4641864"/>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38" name="TextBox 37">
            <a:extLst>
              <a:ext uri="{FF2B5EF4-FFF2-40B4-BE49-F238E27FC236}">
                <a16:creationId xmlns:a16="http://schemas.microsoft.com/office/drawing/2014/main" id="{5BDC5262-BF35-7488-4D35-C80A242C890C}"/>
              </a:ext>
            </a:extLst>
          </p:cNvPr>
          <p:cNvSpPr txBox="1"/>
          <p:nvPr/>
        </p:nvSpPr>
        <p:spPr>
          <a:xfrm>
            <a:off x="4396788" y="3862641"/>
            <a:ext cx="453970" cy="461665"/>
          </a:xfrm>
          <a:prstGeom prst="rect">
            <a:avLst/>
          </a:prstGeom>
          <a:noFill/>
        </p:spPr>
        <p:txBody>
          <a:bodyPr wrap="none" rtlCol="0">
            <a:spAutoFit/>
          </a:bodyPr>
          <a:lstStyle/>
          <a:p>
            <a:r>
              <a:rPr lang="en-US" sz="2400" b="1" dirty="0"/>
              <a:t>d</a:t>
            </a:r>
            <a:r>
              <a:rPr lang="en-US" sz="2400" b="1" baseline="-25000" dirty="0"/>
              <a:t>2</a:t>
            </a:r>
          </a:p>
        </p:txBody>
      </p:sp>
      <p:cxnSp>
        <p:nvCxnSpPr>
          <p:cNvPr id="39" name="Straight Arrow Connector 38">
            <a:extLst>
              <a:ext uri="{FF2B5EF4-FFF2-40B4-BE49-F238E27FC236}">
                <a16:creationId xmlns:a16="http://schemas.microsoft.com/office/drawing/2014/main" id="{B966C254-BB84-B196-7E88-D68DAB2621AC}"/>
              </a:ext>
            </a:extLst>
          </p:cNvPr>
          <p:cNvCxnSpPr>
            <a:cxnSpLocks/>
          </p:cNvCxnSpPr>
          <p:nvPr/>
        </p:nvCxnSpPr>
        <p:spPr>
          <a:xfrm>
            <a:off x="2800602" y="4503107"/>
            <a:ext cx="619003"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626AD26-4EA3-F953-3090-B55C35F99D47}"/>
              </a:ext>
            </a:extLst>
          </p:cNvPr>
          <p:cNvCxnSpPr>
            <a:cxnSpLocks/>
          </p:cNvCxnSpPr>
          <p:nvPr/>
        </p:nvCxnSpPr>
        <p:spPr>
          <a:xfrm flipV="1">
            <a:off x="4766153" y="4139796"/>
            <a:ext cx="814031" cy="75161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CFC7000-387A-BCEC-3BB5-B2CB97929DA7}"/>
              </a:ext>
            </a:extLst>
          </p:cNvPr>
          <p:cNvSpPr txBox="1"/>
          <p:nvPr/>
        </p:nvSpPr>
        <p:spPr>
          <a:xfrm>
            <a:off x="2875779" y="4071050"/>
            <a:ext cx="453970" cy="461665"/>
          </a:xfrm>
          <a:prstGeom prst="rect">
            <a:avLst/>
          </a:prstGeom>
          <a:noFill/>
        </p:spPr>
        <p:txBody>
          <a:bodyPr wrap="none" rtlCol="0">
            <a:spAutoFit/>
          </a:bodyPr>
          <a:lstStyle/>
          <a:p>
            <a:r>
              <a:rPr lang="en-US" sz="2400" b="1" dirty="0"/>
              <a:t>d</a:t>
            </a:r>
            <a:r>
              <a:rPr lang="en-US" sz="2400" b="1" baseline="-25000" dirty="0"/>
              <a:t>3</a:t>
            </a:r>
          </a:p>
        </p:txBody>
      </p:sp>
      <p:sp>
        <p:nvSpPr>
          <p:cNvPr id="42" name="TextBox 41">
            <a:extLst>
              <a:ext uri="{FF2B5EF4-FFF2-40B4-BE49-F238E27FC236}">
                <a16:creationId xmlns:a16="http://schemas.microsoft.com/office/drawing/2014/main" id="{3E266049-B160-656D-557B-0984291DE4C2}"/>
              </a:ext>
            </a:extLst>
          </p:cNvPr>
          <p:cNvSpPr txBox="1"/>
          <p:nvPr/>
        </p:nvSpPr>
        <p:spPr>
          <a:xfrm>
            <a:off x="5076549" y="4494257"/>
            <a:ext cx="453970" cy="461665"/>
          </a:xfrm>
          <a:prstGeom prst="rect">
            <a:avLst/>
          </a:prstGeom>
          <a:noFill/>
        </p:spPr>
        <p:txBody>
          <a:bodyPr wrap="none" rtlCol="0">
            <a:spAutoFit/>
          </a:bodyPr>
          <a:lstStyle/>
          <a:p>
            <a:r>
              <a:rPr lang="en-US" sz="2400" b="1" dirty="0"/>
              <a:t>d</a:t>
            </a:r>
            <a:r>
              <a:rPr lang="en-US" sz="2400" b="1" baseline="-25000" dirty="0"/>
              <a:t>4</a:t>
            </a:r>
          </a:p>
        </p:txBody>
      </p:sp>
      <p:sp>
        <p:nvSpPr>
          <p:cNvPr id="3" name="Slide Number Placeholder 2">
            <a:extLst>
              <a:ext uri="{FF2B5EF4-FFF2-40B4-BE49-F238E27FC236}">
                <a16:creationId xmlns:a16="http://schemas.microsoft.com/office/drawing/2014/main" id="{6173DD2C-D6DB-40EC-BBB0-0B302C67A694}"/>
              </a:ext>
            </a:extLst>
          </p:cNvPr>
          <p:cNvSpPr>
            <a:spLocks noGrp="1"/>
          </p:cNvSpPr>
          <p:nvPr>
            <p:ph type="sldNum" sz="quarter" idx="12"/>
          </p:nvPr>
        </p:nvSpPr>
        <p:spPr/>
        <p:txBody>
          <a:bodyPr/>
          <a:lstStyle/>
          <a:p>
            <a:fld id="{1BAEF6FE-F65C-0640-BD0A-F43E39F0C0F7}" type="slidenum">
              <a:rPr lang="en-US" smtClean="0"/>
              <a:t>15</a:t>
            </a:fld>
            <a:endParaRPr lang="en-US"/>
          </a:p>
        </p:txBody>
      </p:sp>
    </p:spTree>
    <p:extLst>
      <p:ext uri="{BB962C8B-B14F-4D97-AF65-F5344CB8AC3E}">
        <p14:creationId xmlns:p14="http://schemas.microsoft.com/office/powerpoint/2010/main" val="3900406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8F1B4-76A3-38F1-5FFF-36A81F67C400}"/>
              </a:ext>
            </a:extLst>
          </p:cNvPr>
          <p:cNvPicPr>
            <a:picLocks noChangeAspect="1"/>
          </p:cNvPicPr>
          <p:nvPr/>
        </p:nvPicPr>
        <p:blipFill>
          <a:blip r:embed="rId3"/>
          <a:stretch>
            <a:fillRect/>
          </a:stretch>
        </p:blipFill>
        <p:spPr>
          <a:xfrm>
            <a:off x="124552" y="2451042"/>
            <a:ext cx="7336230" cy="4087180"/>
          </a:xfrm>
          <a:prstGeom prst="rect">
            <a:avLst/>
          </a:prstGeom>
        </p:spPr>
      </p:pic>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a:t>
            </a:r>
          </a:p>
        </p:txBody>
      </p:sp>
      <p:sp>
        <p:nvSpPr>
          <p:cNvPr id="7" name="Oval 6">
            <a:extLst>
              <a:ext uri="{FF2B5EF4-FFF2-40B4-BE49-F238E27FC236}">
                <a16:creationId xmlns:a16="http://schemas.microsoft.com/office/drawing/2014/main" id="{33DAD6BA-B723-CEE0-1A5E-C73C63E63CDF}"/>
              </a:ext>
            </a:extLst>
          </p:cNvPr>
          <p:cNvSpPr/>
          <p:nvPr/>
        </p:nvSpPr>
        <p:spPr>
          <a:xfrm>
            <a:off x="8264195" y="2301325"/>
            <a:ext cx="262957" cy="262957"/>
          </a:xfrm>
          <a:prstGeom prst="ellipse">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8AA991-6E31-3B91-3EA5-5E81FC8FDA80}"/>
              </a:ext>
            </a:extLst>
          </p:cNvPr>
          <p:cNvSpPr/>
          <p:nvPr/>
        </p:nvSpPr>
        <p:spPr>
          <a:xfrm>
            <a:off x="2543908" y="4327546"/>
            <a:ext cx="262957" cy="262957"/>
          </a:xfrm>
          <a:prstGeom prst="ellipse">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F742D7-0D69-ED08-A59F-1A934A93C49B}"/>
              </a:ext>
            </a:extLst>
          </p:cNvPr>
          <p:cNvSpPr/>
          <p:nvPr/>
        </p:nvSpPr>
        <p:spPr>
          <a:xfrm>
            <a:off x="5580184" y="400831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E29EEA-7FB4-B69F-A72C-9229CF133782}"/>
              </a:ext>
            </a:extLst>
          </p:cNvPr>
          <p:cNvSpPr/>
          <p:nvPr/>
        </p:nvSpPr>
        <p:spPr>
          <a:xfrm>
            <a:off x="8264194" y="278466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8A4ADF-8E6B-53DC-D5A9-535737603572}"/>
              </a:ext>
            </a:extLst>
          </p:cNvPr>
          <p:cNvSpPr txBox="1"/>
          <p:nvPr/>
        </p:nvSpPr>
        <p:spPr>
          <a:xfrm>
            <a:off x="8527151" y="2235425"/>
            <a:ext cx="3415294" cy="369332"/>
          </a:xfrm>
          <a:prstGeom prst="rect">
            <a:avLst/>
          </a:prstGeom>
          <a:noFill/>
        </p:spPr>
        <p:txBody>
          <a:bodyPr wrap="none" rtlCol="0">
            <a:spAutoFit/>
          </a:bodyPr>
          <a:lstStyle/>
          <a:p>
            <a:r>
              <a:rPr lang="en-US" dirty="0"/>
              <a:t>The centroid of the blue sub-mesh</a:t>
            </a:r>
          </a:p>
        </p:txBody>
      </p:sp>
      <p:sp>
        <p:nvSpPr>
          <p:cNvPr id="15" name="TextBox 14">
            <a:extLst>
              <a:ext uri="{FF2B5EF4-FFF2-40B4-BE49-F238E27FC236}">
                <a16:creationId xmlns:a16="http://schemas.microsoft.com/office/drawing/2014/main" id="{0CC1D05C-1597-A5C5-F2CD-ED912EE33AC7}"/>
              </a:ext>
            </a:extLst>
          </p:cNvPr>
          <p:cNvSpPr txBox="1"/>
          <p:nvPr/>
        </p:nvSpPr>
        <p:spPr>
          <a:xfrm>
            <a:off x="8527151" y="2697083"/>
            <a:ext cx="3664849" cy="369332"/>
          </a:xfrm>
          <a:prstGeom prst="rect">
            <a:avLst/>
          </a:prstGeom>
          <a:noFill/>
        </p:spPr>
        <p:txBody>
          <a:bodyPr wrap="none" rtlCol="0">
            <a:spAutoFit/>
          </a:bodyPr>
          <a:lstStyle/>
          <a:p>
            <a:r>
              <a:rPr lang="en-US" dirty="0"/>
              <a:t>The centroid of the yellow sub-mesh</a:t>
            </a:r>
          </a:p>
        </p:txBody>
      </p:sp>
      <p:sp>
        <p:nvSpPr>
          <p:cNvPr id="16" name="Triangle 15">
            <a:extLst>
              <a:ext uri="{FF2B5EF4-FFF2-40B4-BE49-F238E27FC236}">
                <a16:creationId xmlns:a16="http://schemas.microsoft.com/office/drawing/2014/main" id="{8B409EED-3DB0-152C-58E2-FD44768557D9}"/>
              </a:ext>
            </a:extLst>
          </p:cNvPr>
          <p:cNvSpPr/>
          <p:nvPr/>
        </p:nvSpPr>
        <p:spPr>
          <a:xfrm>
            <a:off x="8301902" y="3307893"/>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C3FAB652-6A28-675F-FDBC-614C0AC0096F}"/>
              </a:ext>
            </a:extLst>
          </p:cNvPr>
          <p:cNvSpPr/>
          <p:nvPr/>
        </p:nvSpPr>
        <p:spPr>
          <a:xfrm>
            <a:off x="4627020" y="4798899"/>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C24D9C8-C2E9-1640-1DBD-0B05EEC4332E}"/>
              </a:ext>
            </a:extLst>
          </p:cNvPr>
          <p:cNvSpPr/>
          <p:nvPr/>
        </p:nvSpPr>
        <p:spPr>
          <a:xfrm>
            <a:off x="8301902" y="3691894"/>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234270E-9D9D-8934-ADDE-5532146D768F}"/>
              </a:ext>
            </a:extLst>
          </p:cNvPr>
          <p:cNvSpPr/>
          <p:nvPr/>
        </p:nvSpPr>
        <p:spPr>
          <a:xfrm>
            <a:off x="3392108" y="4408041"/>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0CD5DF1-B3E4-A3E3-EA77-2720FFE6FE89}"/>
              </a:ext>
            </a:extLst>
          </p:cNvPr>
          <p:cNvSpPr txBox="1"/>
          <p:nvPr/>
        </p:nvSpPr>
        <p:spPr>
          <a:xfrm>
            <a:off x="8527151" y="3177599"/>
            <a:ext cx="3272627" cy="369332"/>
          </a:xfrm>
          <a:prstGeom prst="rect">
            <a:avLst/>
          </a:prstGeom>
          <a:noFill/>
        </p:spPr>
        <p:txBody>
          <a:bodyPr wrap="none" rtlCol="0">
            <a:spAutoFit/>
          </a:bodyPr>
          <a:lstStyle/>
          <a:p>
            <a:r>
              <a:rPr lang="en-US" dirty="0"/>
              <a:t>The centroid of the blue triangle</a:t>
            </a:r>
          </a:p>
        </p:txBody>
      </p:sp>
      <p:sp>
        <p:nvSpPr>
          <p:cNvPr id="21" name="TextBox 20">
            <a:extLst>
              <a:ext uri="{FF2B5EF4-FFF2-40B4-BE49-F238E27FC236}">
                <a16:creationId xmlns:a16="http://schemas.microsoft.com/office/drawing/2014/main" id="{8C263E97-EA66-6E9E-3EDF-7F6E3D1E1F17}"/>
              </a:ext>
            </a:extLst>
          </p:cNvPr>
          <p:cNvSpPr txBox="1"/>
          <p:nvPr/>
        </p:nvSpPr>
        <p:spPr>
          <a:xfrm>
            <a:off x="8527151" y="3639257"/>
            <a:ext cx="3469283" cy="369332"/>
          </a:xfrm>
          <a:prstGeom prst="rect">
            <a:avLst/>
          </a:prstGeom>
          <a:noFill/>
        </p:spPr>
        <p:txBody>
          <a:bodyPr wrap="none" rtlCol="0">
            <a:spAutoFit/>
          </a:bodyPr>
          <a:lstStyle/>
          <a:p>
            <a:r>
              <a:rPr lang="en-US" dirty="0"/>
              <a:t>The centroid of the yellow triangle</a:t>
            </a:r>
          </a:p>
        </p:txBody>
      </p:sp>
      <p:sp>
        <p:nvSpPr>
          <p:cNvPr id="32" name="Content Placeholder 2">
            <a:extLst>
              <a:ext uri="{FF2B5EF4-FFF2-40B4-BE49-F238E27FC236}">
                <a16:creationId xmlns:a16="http://schemas.microsoft.com/office/drawing/2014/main" id="{1113ACB9-7B68-CF48-2064-A8A3F5944E61}"/>
              </a:ext>
            </a:extLst>
          </p:cNvPr>
          <p:cNvSpPr>
            <a:spLocks noGrp="1"/>
          </p:cNvSpPr>
          <p:nvPr>
            <p:ph idx="1"/>
          </p:nvPr>
        </p:nvSpPr>
        <p:spPr>
          <a:xfrm>
            <a:off x="838200" y="1486416"/>
            <a:ext cx="8168147" cy="779112"/>
          </a:xfrm>
        </p:spPr>
        <p:txBody>
          <a:bodyPr>
            <a:normAutofit lnSpcReduction="10000"/>
          </a:bodyPr>
          <a:lstStyle/>
          <a:p>
            <a:r>
              <a:rPr lang="en-US" dirty="0"/>
              <a:t>The cohesion algorithm gathers nearby triangles by swapping their labels.</a:t>
            </a:r>
          </a:p>
          <a:p>
            <a:endParaRPr lang="en-US" dirty="0"/>
          </a:p>
        </p:txBody>
      </p:sp>
      <p:sp>
        <p:nvSpPr>
          <p:cNvPr id="24" name="TextBox 23">
            <a:extLst>
              <a:ext uri="{FF2B5EF4-FFF2-40B4-BE49-F238E27FC236}">
                <a16:creationId xmlns:a16="http://schemas.microsoft.com/office/drawing/2014/main" id="{4D6852BB-871D-A492-D48C-AD3BAF3652EC}"/>
              </a:ext>
            </a:extLst>
          </p:cNvPr>
          <p:cNvSpPr txBox="1"/>
          <p:nvPr/>
        </p:nvSpPr>
        <p:spPr>
          <a:xfrm>
            <a:off x="8008275" y="4359670"/>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28" name="TextBox 27">
            <a:extLst>
              <a:ext uri="{FF2B5EF4-FFF2-40B4-BE49-F238E27FC236}">
                <a16:creationId xmlns:a16="http://schemas.microsoft.com/office/drawing/2014/main" id="{18B62214-B27A-75C5-6FDC-E58522DA1F57}"/>
              </a:ext>
            </a:extLst>
          </p:cNvPr>
          <p:cNvSpPr txBox="1"/>
          <p:nvPr/>
        </p:nvSpPr>
        <p:spPr>
          <a:xfrm>
            <a:off x="8661009" y="4379125"/>
            <a:ext cx="453970" cy="461665"/>
          </a:xfrm>
          <a:prstGeom prst="rect">
            <a:avLst/>
          </a:prstGeom>
          <a:noFill/>
        </p:spPr>
        <p:txBody>
          <a:bodyPr wrap="none" rtlCol="0">
            <a:spAutoFit/>
          </a:bodyPr>
          <a:lstStyle/>
          <a:p>
            <a:r>
              <a:rPr lang="en-US" sz="2400" b="1" dirty="0"/>
              <a:t>d</a:t>
            </a:r>
            <a:r>
              <a:rPr lang="en-US" sz="2400" b="1" baseline="-25000" dirty="0"/>
              <a:t>2</a:t>
            </a:r>
          </a:p>
        </p:txBody>
      </p:sp>
      <p:sp>
        <p:nvSpPr>
          <p:cNvPr id="30" name="TextBox 29">
            <a:extLst>
              <a:ext uri="{FF2B5EF4-FFF2-40B4-BE49-F238E27FC236}">
                <a16:creationId xmlns:a16="http://schemas.microsoft.com/office/drawing/2014/main" id="{E699600D-D425-3CA9-5842-F79B2B9CB8AE}"/>
              </a:ext>
            </a:extLst>
          </p:cNvPr>
          <p:cNvSpPr txBox="1"/>
          <p:nvPr/>
        </p:nvSpPr>
        <p:spPr>
          <a:xfrm>
            <a:off x="8373057" y="4379125"/>
            <a:ext cx="338554" cy="461665"/>
          </a:xfrm>
          <a:prstGeom prst="rect">
            <a:avLst/>
          </a:prstGeom>
          <a:noFill/>
        </p:spPr>
        <p:txBody>
          <a:bodyPr wrap="none" rtlCol="0">
            <a:spAutoFit/>
          </a:bodyPr>
          <a:lstStyle/>
          <a:p>
            <a:r>
              <a:rPr lang="en-US" sz="2400" b="1" dirty="0"/>
              <a:t>+</a:t>
            </a:r>
            <a:endParaRPr lang="en-US" sz="2400" b="1" baseline="-25000" dirty="0"/>
          </a:p>
        </p:txBody>
      </p:sp>
      <p:sp>
        <p:nvSpPr>
          <p:cNvPr id="31" name="TextBox 30">
            <a:extLst>
              <a:ext uri="{FF2B5EF4-FFF2-40B4-BE49-F238E27FC236}">
                <a16:creationId xmlns:a16="http://schemas.microsoft.com/office/drawing/2014/main" id="{3F08E84E-EAB1-F3FD-9A72-5597B10225C9}"/>
              </a:ext>
            </a:extLst>
          </p:cNvPr>
          <p:cNvSpPr txBox="1"/>
          <p:nvPr/>
        </p:nvSpPr>
        <p:spPr>
          <a:xfrm>
            <a:off x="8008275" y="4856086"/>
            <a:ext cx="1181907" cy="646331"/>
          </a:xfrm>
          <a:prstGeom prst="rect">
            <a:avLst/>
          </a:prstGeom>
          <a:noFill/>
        </p:spPr>
        <p:txBody>
          <a:bodyPr wrap="square" rtlCol="0">
            <a:spAutoFit/>
          </a:bodyPr>
          <a:lstStyle/>
          <a:p>
            <a:pPr algn="ctr"/>
            <a:r>
              <a:rPr lang="en-US" dirty="0"/>
              <a:t>Before swapping</a:t>
            </a:r>
          </a:p>
        </p:txBody>
      </p:sp>
      <p:sp>
        <p:nvSpPr>
          <p:cNvPr id="14" name="TextBox 13">
            <a:extLst>
              <a:ext uri="{FF2B5EF4-FFF2-40B4-BE49-F238E27FC236}">
                <a16:creationId xmlns:a16="http://schemas.microsoft.com/office/drawing/2014/main" id="{ED81F89B-9E61-CCD8-5F99-E39B8673CC4D}"/>
              </a:ext>
            </a:extLst>
          </p:cNvPr>
          <p:cNvSpPr txBox="1"/>
          <p:nvPr/>
        </p:nvSpPr>
        <p:spPr>
          <a:xfrm>
            <a:off x="10168686" y="4383675"/>
            <a:ext cx="307776" cy="461665"/>
          </a:xfrm>
          <a:prstGeom prst="rect">
            <a:avLst/>
          </a:prstGeom>
          <a:noFill/>
        </p:spPr>
        <p:txBody>
          <a:bodyPr wrap="none" rtlCol="0">
            <a:spAutoFit/>
          </a:bodyPr>
          <a:lstStyle/>
          <a:p>
            <a:r>
              <a:rPr lang="en-US" sz="2400" b="1" dirty="0"/>
              <a:t>+</a:t>
            </a:r>
            <a:endParaRPr lang="en-US" sz="2400" b="1" baseline="-25000" dirty="0"/>
          </a:p>
        </p:txBody>
      </p:sp>
      <p:sp>
        <p:nvSpPr>
          <p:cNvPr id="27" name="TextBox 26">
            <a:extLst>
              <a:ext uri="{FF2B5EF4-FFF2-40B4-BE49-F238E27FC236}">
                <a16:creationId xmlns:a16="http://schemas.microsoft.com/office/drawing/2014/main" id="{F55D851D-5A61-3B3E-EB78-BD1564BE5D8B}"/>
              </a:ext>
            </a:extLst>
          </p:cNvPr>
          <p:cNvSpPr txBox="1"/>
          <p:nvPr/>
        </p:nvSpPr>
        <p:spPr>
          <a:xfrm>
            <a:off x="10416315" y="4389654"/>
            <a:ext cx="453970" cy="461665"/>
          </a:xfrm>
          <a:prstGeom prst="rect">
            <a:avLst/>
          </a:prstGeom>
          <a:noFill/>
        </p:spPr>
        <p:txBody>
          <a:bodyPr wrap="none" rtlCol="0">
            <a:spAutoFit/>
          </a:bodyPr>
          <a:lstStyle/>
          <a:p>
            <a:r>
              <a:rPr lang="en-US" sz="2400" b="1" dirty="0"/>
              <a:t>d</a:t>
            </a:r>
            <a:r>
              <a:rPr lang="en-US" sz="2400" b="1" baseline="-25000" dirty="0"/>
              <a:t>4</a:t>
            </a:r>
          </a:p>
        </p:txBody>
      </p:sp>
      <p:sp>
        <p:nvSpPr>
          <p:cNvPr id="29" name="TextBox 28">
            <a:extLst>
              <a:ext uri="{FF2B5EF4-FFF2-40B4-BE49-F238E27FC236}">
                <a16:creationId xmlns:a16="http://schemas.microsoft.com/office/drawing/2014/main" id="{E7ABFBFC-5C92-EFD0-23ED-46B746BF10E8}"/>
              </a:ext>
            </a:extLst>
          </p:cNvPr>
          <p:cNvSpPr txBox="1"/>
          <p:nvPr/>
        </p:nvSpPr>
        <p:spPr>
          <a:xfrm>
            <a:off x="9812055" y="4385894"/>
            <a:ext cx="453970" cy="461665"/>
          </a:xfrm>
          <a:prstGeom prst="rect">
            <a:avLst/>
          </a:prstGeom>
          <a:noFill/>
        </p:spPr>
        <p:txBody>
          <a:bodyPr wrap="none" rtlCol="0">
            <a:spAutoFit/>
          </a:bodyPr>
          <a:lstStyle/>
          <a:p>
            <a:r>
              <a:rPr lang="en-US" sz="2400" b="1" dirty="0"/>
              <a:t>d</a:t>
            </a:r>
            <a:r>
              <a:rPr lang="en-US" sz="2400" b="1" baseline="-25000" dirty="0"/>
              <a:t>3</a:t>
            </a:r>
          </a:p>
        </p:txBody>
      </p:sp>
      <p:sp>
        <p:nvSpPr>
          <p:cNvPr id="33" name="TextBox 32">
            <a:extLst>
              <a:ext uri="{FF2B5EF4-FFF2-40B4-BE49-F238E27FC236}">
                <a16:creationId xmlns:a16="http://schemas.microsoft.com/office/drawing/2014/main" id="{A4D93B3C-EE19-A299-FA56-4FFB8FDF2CBD}"/>
              </a:ext>
            </a:extLst>
          </p:cNvPr>
          <p:cNvSpPr txBox="1"/>
          <p:nvPr/>
        </p:nvSpPr>
        <p:spPr>
          <a:xfrm>
            <a:off x="10169455" y="4385153"/>
            <a:ext cx="307776" cy="461665"/>
          </a:xfrm>
          <a:prstGeom prst="rect">
            <a:avLst/>
          </a:prstGeom>
          <a:noFill/>
        </p:spPr>
        <p:txBody>
          <a:bodyPr wrap="none" rtlCol="0">
            <a:spAutoFit/>
          </a:bodyPr>
          <a:lstStyle/>
          <a:p>
            <a:r>
              <a:rPr lang="en-US" sz="2400" b="1" dirty="0"/>
              <a:t>+</a:t>
            </a:r>
            <a:endParaRPr lang="en-US" sz="2400" b="1" baseline="-25000" dirty="0"/>
          </a:p>
        </p:txBody>
      </p:sp>
      <p:sp>
        <p:nvSpPr>
          <p:cNvPr id="34" name="TextBox 33">
            <a:extLst>
              <a:ext uri="{FF2B5EF4-FFF2-40B4-BE49-F238E27FC236}">
                <a16:creationId xmlns:a16="http://schemas.microsoft.com/office/drawing/2014/main" id="{21356C5E-7AB6-6C91-2839-F8C4D6177E4C}"/>
              </a:ext>
            </a:extLst>
          </p:cNvPr>
          <p:cNvSpPr txBox="1"/>
          <p:nvPr/>
        </p:nvSpPr>
        <p:spPr>
          <a:xfrm>
            <a:off x="9821644" y="4856807"/>
            <a:ext cx="1181907" cy="646331"/>
          </a:xfrm>
          <a:prstGeom prst="rect">
            <a:avLst/>
          </a:prstGeom>
          <a:noFill/>
        </p:spPr>
        <p:txBody>
          <a:bodyPr wrap="square" rtlCol="0">
            <a:spAutoFit/>
          </a:bodyPr>
          <a:lstStyle/>
          <a:p>
            <a:pPr algn="ctr"/>
            <a:r>
              <a:rPr lang="en-US" dirty="0"/>
              <a:t>After swapping</a:t>
            </a:r>
          </a:p>
        </p:txBody>
      </p:sp>
      <p:sp>
        <p:nvSpPr>
          <p:cNvPr id="23" name="TextBox 22">
            <a:extLst>
              <a:ext uri="{FF2B5EF4-FFF2-40B4-BE49-F238E27FC236}">
                <a16:creationId xmlns:a16="http://schemas.microsoft.com/office/drawing/2014/main" id="{614EF40B-2299-6C25-7EFB-FA20BBDEDCD6}"/>
              </a:ext>
            </a:extLst>
          </p:cNvPr>
          <p:cNvSpPr txBox="1"/>
          <p:nvPr/>
        </p:nvSpPr>
        <p:spPr>
          <a:xfrm>
            <a:off x="9323060" y="4243281"/>
            <a:ext cx="354584" cy="502702"/>
          </a:xfrm>
          <a:prstGeom prst="rect">
            <a:avLst/>
          </a:prstGeom>
          <a:noFill/>
        </p:spPr>
        <p:txBody>
          <a:bodyPr wrap="none" rtlCol="0">
            <a:spAutoFit/>
          </a:bodyPr>
          <a:lstStyle/>
          <a:p>
            <a:r>
              <a:rPr lang="en-US" sz="4000" b="1" baseline="-25000" dirty="0"/>
              <a:t>&gt;</a:t>
            </a:r>
          </a:p>
        </p:txBody>
      </p:sp>
      <p:cxnSp>
        <p:nvCxnSpPr>
          <p:cNvPr id="25" name="Straight Arrow Connector 24">
            <a:extLst>
              <a:ext uri="{FF2B5EF4-FFF2-40B4-BE49-F238E27FC236}">
                <a16:creationId xmlns:a16="http://schemas.microsoft.com/office/drawing/2014/main" id="{36BBB985-01AA-9A5C-136C-C2C9253AF468}"/>
              </a:ext>
            </a:extLst>
          </p:cNvPr>
          <p:cNvCxnSpPr>
            <a:cxnSpLocks/>
          </p:cNvCxnSpPr>
          <p:nvPr/>
        </p:nvCxnSpPr>
        <p:spPr>
          <a:xfrm>
            <a:off x="3647784" y="4653774"/>
            <a:ext cx="849085" cy="295888"/>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3B824F4-4AAA-9D81-07D0-81A1680F018F}"/>
              </a:ext>
            </a:extLst>
          </p:cNvPr>
          <p:cNvSpPr txBox="1"/>
          <p:nvPr/>
        </p:nvSpPr>
        <p:spPr>
          <a:xfrm rot="1384727">
            <a:off x="2818910" y="4933531"/>
            <a:ext cx="2206053" cy="461665"/>
          </a:xfrm>
          <a:prstGeom prst="rect">
            <a:avLst/>
          </a:prstGeom>
          <a:noFill/>
        </p:spPr>
        <p:txBody>
          <a:bodyPr wrap="none" rtlCol="0">
            <a:spAutoFit/>
          </a:bodyPr>
          <a:lstStyle/>
          <a:p>
            <a:r>
              <a:rPr lang="en-US" sz="2400" b="1" dirty="0"/>
              <a:t>Labels swapped</a:t>
            </a:r>
          </a:p>
        </p:txBody>
      </p:sp>
      <p:sp>
        <p:nvSpPr>
          <p:cNvPr id="3" name="Slide Number Placeholder 2">
            <a:extLst>
              <a:ext uri="{FF2B5EF4-FFF2-40B4-BE49-F238E27FC236}">
                <a16:creationId xmlns:a16="http://schemas.microsoft.com/office/drawing/2014/main" id="{110777F4-6D0A-A61C-F0F6-A36CC3A943D2}"/>
              </a:ext>
            </a:extLst>
          </p:cNvPr>
          <p:cNvSpPr>
            <a:spLocks noGrp="1"/>
          </p:cNvSpPr>
          <p:nvPr>
            <p:ph type="sldNum" sz="quarter" idx="12"/>
          </p:nvPr>
        </p:nvSpPr>
        <p:spPr/>
        <p:txBody>
          <a:bodyPr/>
          <a:lstStyle/>
          <a:p>
            <a:fld id="{1BAEF6FE-F65C-0640-BD0A-F43E39F0C0F7}" type="slidenum">
              <a:rPr lang="en-US" smtClean="0"/>
              <a:t>16</a:t>
            </a:fld>
            <a:endParaRPr lang="en-US"/>
          </a:p>
        </p:txBody>
      </p:sp>
    </p:spTree>
    <p:extLst>
      <p:ext uri="{BB962C8B-B14F-4D97-AF65-F5344CB8AC3E}">
        <p14:creationId xmlns:p14="http://schemas.microsoft.com/office/powerpoint/2010/main" val="2423052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 – Distance Measurement</a:t>
            </a:r>
          </a:p>
        </p:txBody>
      </p:sp>
      <p:sp>
        <p:nvSpPr>
          <p:cNvPr id="32" name="Content Placeholder 2">
            <a:extLst>
              <a:ext uri="{FF2B5EF4-FFF2-40B4-BE49-F238E27FC236}">
                <a16:creationId xmlns:a16="http://schemas.microsoft.com/office/drawing/2014/main" id="{1113ACB9-7B68-CF48-2064-A8A3F5944E61}"/>
              </a:ext>
            </a:extLst>
          </p:cNvPr>
          <p:cNvSpPr>
            <a:spLocks noGrp="1"/>
          </p:cNvSpPr>
          <p:nvPr>
            <p:ph idx="1"/>
          </p:nvPr>
        </p:nvSpPr>
        <p:spPr>
          <a:xfrm>
            <a:off x="838200" y="1486415"/>
            <a:ext cx="9162143" cy="1127589"/>
          </a:xfrm>
        </p:spPr>
        <p:txBody>
          <a:bodyPr>
            <a:normAutofit fontScale="70000" lnSpcReduction="20000"/>
          </a:bodyPr>
          <a:lstStyle/>
          <a:p>
            <a:r>
              <a:rPr lang="en-US" dirty="0"/>
              <a:t>Geodesic distance</a:t>
            </a:r>
          </a:p>
          <a:p>
            <a:pPr lvl="1"/>
            <a:r>
              <a:rPr lang="en-US" dirty="0"/>
              <a:t>Defining the minimum path connecting two triangles </a:t>
            </a:r>
          </a:p>
          <a:p>
            <a:pPr lvl="1"/>
            <a:r>
              <a:rPr lang="en-US" dirty="0"/>
              <a:t>Precise, computed in surface domain, and expensive</a:t>
            </a:r>
          </a:p>
          <a:p>
            <a:pPr lvl="1"/>
            <a:r>
              <a:rPr lang="en-US" dirty="0"/>
              <a:t>In our case, it represents the minimum number of edges on the dual graph of triangle</a:t>
            </a:r>
          </a:p>
          <a:p>
            <a:pPr lvl="1"/>
            <a:endParaRPr lang="en-US" dirty="0"/>
          </a:p>
          <a:p>
            <a:pPr lvl="1"/>
            <a:endParaRPr lang="en-US" dirty="0"/>
          </a:p>
          <a:p>
            <a:endParaRPr lang="en-US" dirty="0"/>
          </a:p>
        </p:txBody>
      </p:sp>
      <p:pic>
        <p:nvPicPr>
          <p:cNvPr id="8" name="Picture 7">
            <a:extLst>
              <a:ext uri="{FF2B5EF4-FFF2-40B4-BE49-F238E27FC236}">
                <a16:creationId xmlns:a16="http://schemas.microsoft.com/office/drawing/2014/main" id="{CE0EE95D-EB5C-8942-E6BD-F4A4FB9EA3F9}"/>
              </a:ext>
            </a:extLst>
          </p:cNvPr>
          <p:cNvPicPr>
            <a:picLocks noChangeAspect="1"/>
          </p:cNvPicPr>
          <p:nvPr/>
        </p:nvPicPr>
        <p:blipFill>
          <a:blip r:embed="rId3"/>
          <a:stretch>
            <a:fillRect/>
          </a:stretch>
        </p:blipFill>
        <p:spPr>
          <a:xfrm>
            <a:off x="1085485" y="2614004"/>
            <a:ext cx="7336229" cy="4087179"/>
          </a:xfrm>
          <a:prstGeom prst="rect">
            <a:avLst/>
          </a:prstGeom>
        </p:spPr>
      </p:pic>
      <p:sp>
        <p:nvSpPr>
          <p:cNvPr id="10" name="Oval 9">
            <a:extLst>
              <a:ext uri="{FF2B5EF4-FFF2-40B4-BE49-F238E27FC236}">
                <a16:creationId xmlns:a16="http://schemas.microsoft.com/office/drawing/2014/main" id="{E0E3694A-433E-AED8-3F91-68F13574AF52}"/>
              </a:ext>
            </a:extLst>
          </p:cNvPr>
          <p:cNvSpPr/>
          <p:nvPr/>
        </p:nvSpPr>
        <p:spPr>
          <a:xfrm>
            <a:off x="3505200" y="4489442"/>
            <a:ext cx="262957" cy="262957"/>
          </a:xfrm>
          <a:prstGeom prst="ellipse">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CE5D1C84-1EC4-FDDA-344C-5E65A85FBE0E}"/>
              </a:ext>
            </a:extLst>
          </p:cNvPr>
          <p:cNvSpPr/>
          <p:nvPr/>
        </p:nvSpPr>
        <p:spPr>
          <a:xfrm>
            <a:off x="5588312" y="4960795"/>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ABB3361F-8185-D77B-3513-E96F9CC2DDB8}"/>
              </a:ext>
            </a:extLst>
          </p:cNvPr>
          <p:cNvCxnSpPr>
            <a:cxnSpLocks/>
          </p:cNvCxnSpPr>
          <p:nvPr/>
        </p:nvCxnSpPr>
        <p:spPr>
          <a:xfrm>
            <a:off x="3761894" y="4665003"/>
            <a:ext cx="1866262" cy="38344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E70B510-C185-1538-ED54-76AD3EC436DF}"/>
              </a:ext>
            </a:extLst>
          </p:cNvPr>
          <p:cNvSpPr txBox="1"/>
          <p:nvPr/>
        </p:nvSpPr>
        <p:spPr>
          <a:xfrm>
            <a:off x="4453358" y="4803760"/>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3" name="Slide Number Placeholder 2">
            <a:extLst>
              <a:ext uri="{FF2B5EF4-FFF2-40B4-BE49-F238E27FC236}">
                <a16:creationId xmlns:a16="http://schemas.microsoft.com/office/drawing/2014/main" id="{8C343BA6-5C95-DFC9-0381-6D43F366BD95}"/>
              </a:ext>
            </a:extLst>
          </p:cNvPr>
          <p:cNvSpPr>
            <a:spLocks noGrp="1"/>
          </p:cNvSpPr>
          <p:nvPr>
            <p:ph type="sldNum" sz="quarter" idx="12"/>
          </p:nvPr>
        </p:nvSpPr>
        <p:spPr/>
        <p:txBody>
          <a:bodyPr/>
          <a:lstStyle/>
          <a:p>
            <a:fld id="{1BAEF6FE-F65C-0640-BD0A-F43E39F0C0F7}" type="slidenum">
              <a:rPr lang="en-US" smtClean="0"/>
              <a:t>17</a:t>
            </a:fld>
            <a:endParaRPr lang="en-US"/>
          </a:p>
        </p:txBody>
      </p:sp>
    </p:spTree>
    <p:extLst>
      <p:ext uri="{BB962C8B-B14F-4D97-AF65-F5344CB8AC3E}">
        <p14:creationId xmlns:p14="http://schemas.microsoft.com/office/powerpoint/2010/main" val="886466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 – Distance Measurement</a:t>
            </a:r>
          </a:p>
        </p:txBody>
      </p:sp>
      <p:pic>
        <p:nvPicPr>
          <p:cNvPr id="8" name="Picture 7">
            <a:extLst>
              <a:ext uri="{FF2B5EF4-FFF2-40B4-BE49-F238E27FC236}">
                <a16:creationId xmlns:a16="http://schemas.microsoft.com/office/drawing/2014/main" id="{CE0EE95D-EB5C-8942-E6BD-F4A4FB9EA3F9}"/>
              </a:ext>
            </a:extLst>
          </p:cNvPr>
          <p:cNvPicPr>
            <a:picLocks noChangeAspect="1"/>
          </p:cNvPicPr>
          <p:nvPr/>
        </p:nvPicPr>
        <p:blipFill>
          <a:blip r:embed="rId3"/>
          <a:stretch>
            <a:fillRect/>
          </a:stretch>
        </p:blipFill>
        <p:spPr>
          <a:xfrm>
            <a:off x="1085485" y="2614004"/>
            <a:ext cx="7336229" cy="4087179"/>
          </a:xfrm>
          <a:prstGeom prst="rect">
            <a:avLst/>
          </a:prstGeom>
        </p:spPr>
      </p:pic>
      <p:sp>
        <p:nvSpPr>
          <p:cNvPr id="10" name="Oval 9">
            <a:extLst>
              <a:ext uri="{FF2B5EF4-FFF2-40B4-BE49-F238E27FC236}">
                <a16:creationId xmlns:a16="http://schemas.microsoft.com/office/drawing/2014/main" id="{E0E3694A-433E-AED8-3F91-68F13574AF52}"/>
              </a:ext>
            </a:extLst>
          </p:cNvPr>
          <p:cNvSpPr/>
          <p:nvPr/>
        </p:nvSpPr>
        <p:spPr>
          <a:xfrm>
            <a:off x="3505200" y="4489442"/>
            <a:ext cx="262957" cy="262957"/>
          </a:xfrm>
          <a:prstGeom prst="ellipse">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CE5D1C84-1EC4-FDDA-344C-5E65A85FBE0E}"/>
              </a:ext>
            </a:extLst>
          </p:cNvPr>
          <p:cNvSpPr/>
          <p:nvPr/>
        </p:nvSpPr>
        <p:spPr>
          <a:xfrm>
            <a:off x="5588312" y="4960795"/>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ABB3361F-8185-D77B-3513-E96F9CC2DDB8}"/>
              </a:ext>
            </a:extLst>
          </p:cNvPr>
          <p:cNvCxnSpPr>
            <a:cxnSpLocks/>
          </p:cNvCxnSpPr>
          <p:nvPr/>
        </p:nvCxnSpPr>
        <p:spPr>
          <a:xfrm>
            <a:off x="3761894" y="4665003"/>
            <a:ext cx="1866262" cy="38344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E70B510-C185-1538-ED54-76AD3EC436DF}"/>
              </a:ext>
            </a:extLst>
          </p:cNvPr>
          <p:cNvSpPr txBox="1"/>
          <p:nvPr/>
        </p:nvSpPr>
        <p:spPr>
          <a:xfrm>
            <a:off x="4453358" y="4803760"/>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14" name="Freeform 13">
            <a:extLst>
              <a:ext uri="{FF2B5EF4-FFF2-40B4-BE49-F238E27FC236}">
                <a16:creationId xmlns:a16="http://schemas.microsoft.com/office/drawing/2014/main" id="{5B6F5411-4FBD-763C-DB1D-11B17B8C0206}"/>
              </a:ext>
            </a:extLst>
          </p:cNvPr>
          <p:cNvSpPr/>
          <p:nvPr/>
        </p:nvSpPr>
        <p:spPr>
          <a:xfrm>
            <a:off x="3667539" y="4386470"/>
            <a:ext cx="1997765" cy="669234"/>
          </a:xfrm>
          <a:custGeom>
            <a:avLst/>
            <a:gdLst>
              <a:gd name="connsiteX0" fmla="*/ 0 w 1997765"/>
              <a:gd name="connsiteY0" fmla="*/ 218660 h 669234"/>
              <a:gd name="connsiteX1" fmla="*/ 198783 w 1997765"/>
              <a:gd name="connsiteY1" fmla="*/ 72887 h 669234"/>
              <a:gd name="connsiteX2" fmla="*/ 384313 w 1997765"/>
              <a:gd name="connsiteY2" fmla="*/ 0 h 669234"/>
              <a:gd name="connsiteX3" fmla="*/ 473765 w 1997765"/>
              <a:gd name="connsiteY3" fmla="*/ 53008 h 669234"/>
              <a:gd name="connsiteX4" fmla="*/ 718931 w 1997765"/>
              <a:gd name="connsiteY4" fmla="*/ 16565 h 669234"/>
              <a:gd name="connsiteX5" fmla="*/ 887896 w 1997765"/>
              <a:gd name="connsiteY5" fmla="*/ 165652 h 669234"/>
              <a:gd name="connsiteX6" fmla="*/ 1202635 w 1997765"/>
              <a:gd name="connsiteY6" fmla="*/ 202095 h 669234"/>
              <a:gd name="connsiteX7" fmla="*/ 1315278 w 1997765"/>
              <a:gd name="connsiteY7" fmla="*/ 288234 h 669234"/>
              <a:gd name="connsiteX8" fmla="*/ 1517374 w 1997765"/>
              <a:gd name="connsiteY8" fmla="*/ 284921 h 669234"/>
              <a:gd name="connsiteX9" fmla="*/ 1600200 w 1997765"/>
              <a:gd name="connsiteY9" fmla="*/ 397565 h 669234"/>
              <a:gd name="connsiteX10" fmla="*/ 1749287 w 1997765"/>
              <a:gd name="connsiteY10" fmla="*/ 390939 h 669234"/>
              <a:gd name="connsiteX11" fmla="*/ 1918252 w 1997765"/>
              <a:gd name="connsiteY11" fmla="*/ 496956 h 669234"/>
              <a:gd name="connsiteX12" fmla="*/ 1997765 w 1997765"/>
              <a:gd name="connsiteY12" fmla="*/ 669234 h 6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7765" h="669234">
                <a:moveTo>
                  <a:pt x="0" y="218660"/>
                </a:moveTo>
                <a:lnTo>
                  <a:pt x="198783" y="72887"/>
                </a:lnTo>
                <a:lnTo>
                  <a:pt x="384313" y="0"/>
                </a:lnTo>
                <a:lnTo>
                  <a:pt x="473765" y="53008"/>
                </a:lnTo>
                <a:lnTo>
                  <a:pt x="718931" y="16565"/>
                </a:lnTo>
                <a:lnTo>
                  <a:pt x="887896" y="165652"/>
                </a:lnTo>
                <a:lnTo>
                  <a:pt x="1202635" y="202095"/>
                </a:lnTo>
                <a:lnTo>
                  <a:pt x="1315278" y="288234"/>
                </a:lnTo>
                <a:lnTo>
                  <a:pt x="1517374" y="284921"/>
                </a:lnTo>
                <a:lnTo>
                  <a:pt x="1600200" y="397565"/>
                </a:lnTo>
                <a:lnTo>
                  <a:pt x="1749287" y="390939"/>
                </a:lnTo>
                <a:lnTo>
                  <a:pt x="1918252" y="496956"/>
                </a:lnTo>
                <a:lnTo>
                  <a:pt x="1997765" y="669234"/>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8D8F6FD-E836-B58E-C0F4-B8CB2D4564F6}"/>
              </a:ext>
            </a:extLst>
          </p:cNvPr>
          <p:cNvSpPr txBox="1"/>
          <p:nvPr/>
        </p:nvSpPr>
        <p:spPr>
          <a:xfrm>
            <a:off x="7686432" y="4117466"/>
            <a:ext cx="3974848" cy="923330"/>
          </a:xfrm>
          <a:prstGeom prst="rect">
            <a:avLst/>
          </a:prstGeom>
          <a:noFill/>
        </p:spPr>
        <p:txBody>
          <a:bodyPr wrap="square">
            <a:spAutoFit/>
          </a:bodyPr>
          <a:lstStyle/>
          <a:p>
            <a:pPr lvl="2"/>
            <a:r>
              <a:rPr lang="en-US" dirty="0"/>
              <a:t>Computational time is high (e.g., Dijkstra; Sharp and Crane, 2020). </a:t>
            </a:r>
          </a:p>
        </p:txBody>
      </p:sp>
      <p:sp>
        <p:nvSpPr>
          <p:cNvPr id="4" name="Slide Number Placeholder 3">
            <a:extLst>
              <a:ext uri="{FF2B5EF4-FFF2-40B4-BE49-F238E27FC236}">
                <a16:creationId xmlns:a16="http://schemas.microsoft.com/office/drawing/2014/main" id="{5A680F22-BB5E-F3FB-658B-999ABDB1BC88}"/>
              </a:ext>
            </a:extLst>
          </p:cNvPr>
          <p:cNvSpPr>
            <a:spLocks noGrp="1"/>
          </p:cNvSpPr>
          <p:nvPr>
            <p:ph type="sldNum" sz="quarter" idx="12"/>
          </p:nvPr>
        </p:nvSpPr>
        <p:spPr/>
        <p:txBody>
          <a:bodyPr/>
          <a:lstStyle/>
          <a:p>
            <a:fld id="{1BAEF6FE-F65C-0640-BD0A-F43E39F0C0F7}" type="slidenum">
              <a:rPr lang="en-US" smtClean="0"/>
              <a:t>18</a:t>
            </a:fld>
            <a:endParaRPr lang="en-US"/>
          </a:p>
        </p:txBody>
      </p:sp>
      <p:sp>
        <p:nvSpPr>
          <p:cNvPr id="7" name="Content Placeholder 2">
            <a:extLst>
              <a:ext uri="{FF2B5EF4-FFF2-40B4-BE49-F238E27FC236}">
                <a16:creationId xmlns:a16="http://schemas.microsoft.com/office/drawing/2014/main" id="{B2478B68-7017-4504-84A8-605445A2FB62}"/>
              </a:ext>
            </a:extLst>
          </p:cNvPr>
          <p:cNvSpPr>
            <a:spLocks noGrp="1"/>
          </p:cNvSpPr>
          <p:nvPr>
            <p:ph idx="1"/>
          </p:nvPr>
        </p:nvSpPr>
        <p:spPr>
          <a:xfrm>
            <a:off x="838200" y="1486415"/>
            <a:ext cx="9162143" cy="1127589"/>
          </a:xfrm>
        </p:spPr>
        <p:txBody>
          <a:bodyPr>
            <a:normAutofit fontScale="70000" lnSpcReduction="20000"/>
          </a:bodyPr>
          <a:lstStyle/>
          <a:p>
            <a:r>
              <a:rPr lang="en-US" dirty="0"/>
              <a:t>Geodesic distance</a:t>
            </a:r>
          </a:p>
          <a:p>
            <a:pPr lvl="1"/>
            <a:r>
              <a:rPr lang="en-US" dirty="0"/>
              <a:t>Defining the minimum path connecting two triangles </a:t>
            </a:r>
          </a:p>
          <a:p>
            <a:pPr lvl="1"/>
            <a:r>
              <a:rPr lang="en-US" dirty="0"/>
              <a:t>Precise, computed in surface domain, and expensive</a:t>
            </a:r>
          </a:p>
          <a:p>
            <a:pPr lvl="1"/>
            <a:r>
              <a:rPr lang="en-US" dirty="0"/>
              <a:t>In our case, it represents the minimum number of edges on the dual graph of triangle</a:t>
            </a:r>
          </a:p>
          <a:p>
            <a:pPr lvl="1"/>
            <a:endParaRPr lang="en-US" dirty="0"/>
          </a:p>
          <a:p>
            <a:pPr lvl="1"/>
            <a:endParaRPr lang="en-US" dirty="0"/>
          </a:p>
          <a:p>
            <a:endParaRPr lang="en-US" dirty="0"/>
          </a:p>
        </p:txBody>
      </p:sp>
    </p:spTree>
    <p:extLst>
      <p:ext uri="{BB962C8B-B14F-4D97-AF65-F5344CB8AC3E}">
        <p14:creationId xmlns:p14="http://schemas.microsoft.com/office/powerpoint/2010/main" val="4121997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 – Distance Measurement</a:t>
            </a:r>
          </a:p>
        </p:txBody>
      </p:sp>
      <p:sp>
        <p:nvSpPr>
          <p:cNvPr id="18" name="Content Placeholder 2">
            <a:extLst>
              <a:ext uri="{FF2B5EF4-FFF2-40B4-BE49-F238E27FC236}">
                <a16:creationId xmlns:a16="http://schemas.microsoft.com/office/drawing/2014/main" id="{8B6C71BF-B0E5-9D6D-061A-1DBBDA1D5AB0}"/>
              </a:ext>
            </a:extLst>
          </p:cNvPr>
          <p:cNvSpPr txBox="1">
            <a:spLocks/>
          </p:cNvSpPr>
          <p:nvPr/>
        </p:nvSpPr>
        <p:spPr>
          <a:xfrm>
            <a:off x="838200" y="1486415"/>
            <a:ext cx="9162143" cy="112758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Chord distance in the spherical domain</a:t>
            </a:r>
          </a:p>
          <a:p>
            <a:pPr lvl="1"/>
            <a:r>
              <a:rPr lang="en-US" dirty="0"/>
              <a:t>Measuring distance at constant time </a:t>
            </a:r>
          </a:p>
          <a:p>
            <a:pPr lvl="1"/>
            <a:r>
              <a:rPr lang="en-US" dirty="0"/>
              <a:t>Not precise, but preserves the correctness of comparison</a:t>
            </a:r>
          </a:p>
          <a:p>
            <a:pPr marL="457200" lvl="1" indent="0">
              <a:buNone/>
            </a:pPr>
            <a:endParaRPr lang="en-US" dirty="0"/>
          </a:p>
          <a:p>
            <a:pPr marL="457200" lvl="1" indent="0">
              <a:buNone/>
            </a:pPr>
            <a:endParaRPr lang="en-US" dirty="0"/>
          </a:p>
          <a:p>
            <a:pPr lvl="1"/>
            <a:endParaRPr lang="en-US" dirty="0"/>
          </a:p>
          <a:p>
            <a:pPr lvl="1"/>
            <a:endParaRPr lang="en-US" dirty="0"/>
          </a:p>
          <a:p>
            <a:endParaRPr lang="en-US" dirty="0"/>
          </a:p>
        </p:txBody>
      </p:sp>
      <p:sp>
        <p:nvSpPr>
          <p:cNvPr id="3" name="Oval 2">
            <a:extLst>
              <a:ext uri="{FF2B5EF4-FFF2-40B4-BE49-F238E27FC236}">
                <a16:creationId xmlns:a16="http://schemas.microsoft.com/office/drawing/2014/main" id="{8158D2BA-E152-76A3-7315-87BD905A980D}"/>
              </a:ext>
            </a:extLst>
          </p:cNvPr>
          <p:cNvSpPr/>
          <p:nvPr/>
        </p:nvSpPr>
        <p:spPr>
          <a:xfrm>
            <a:off x="3286125" y="2978150"/>
            <a:ext cx="3514725" cy="3514725"/>
          </a:xfrm>
          <a:prstGeom prst="ellipse">
            <a:avLst/>
          </a:prstGeom>
          <a:gradFill>
            <a:gsLst>
              <a:gs pos="0">
                <a:schemeClr val="bg1"/>
              </a:gs>
              <a:gs pos="74000">
                <a:schemeClr val="accent6">
                  <a:lumMod val="75000"/>
                </a:schemeClr>
              </a:gs>
              <a:gs pos="83000">
                <a:schemeClr val="accent6">
                  <a:lumMod val="75000"/>
                </a:schemeClr>
              </a:gs>
              <a:gs pos="100000">
                <a:schemeClr val="accent6">
                  <a:lumMod val="20000"/>
                  <a:lumOff val="80000"/>
                </a:schemeClr>
              </a:gs>
            </a:gsLst>
            <a:lin ang="30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iangle 3">
            <a:extLst>
              <a:ext uri="{FF2B5EF4-FFF2-40B4-BE49-F238E27FC236}">
                <a16:creationId xmlns:a16="http://schemas.microsoft.com/office/drawing/2014/main" id="{BCD3A3DA-720A-7A4F-0A45-1D6C9E26CBD3}"/>
              </a:ext>
            </a:extLst>
          </p:cNvPr>
          <p:cNvSpPr/>
          <p:nvPr/>
        </p:nvSpPr>
        <p:spPr>
          <a:xfrm rot="5100476">
            <a:off x="5044645" y="3001354"/>
            <a:ext cx="257175" cy="471487"/>
          </a:xfrm>
          <a:prstGeom prst="triangl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AC6D30F3-AEE2-1DFD-77DD-DF37E365AD47}"/>
              </a:ext>
            </a:extLst>
          </p:cNvPr>
          <p:cNvSpPr/>
          <p:nvPr/>
        </p:nvSpPr>
        <p:spPr>
          <a:xfrm rot="13681400">
            <a:off x="6200071" y="4510928"/>
            <a:ext cx="379796" cy="449169"/>
          </a:xfrm>
          <a:prstGeom prst="rtTriangl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13B5BFC-194D-BABF-35F2-CB47D9635200}"/>
              </a:ext>
            </a:extLst>
          </p:cNvPr>
          <p:cNvSpPr/>
          <p:nvPr/>
        </p:nvSpPr>
        <p:spPr>
          <a:xfrm>
            <a:off x="5043487" y="4678362"/>
            <a:ext cx="57150" cy="57150"/>
          </a:xfrm>
          <a:prstGeom prst="ellipse">
            <a:avLst/>
          </a:prstGeom>
          <a:solidFill>
            <a:schemeClr val="tx1"/>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D7CF90E-9FB6-B0F2-8DAD-EF6F3471623D}"/>
              </a:ext>
            </a:extLst>
          </p:cNvPr>
          <p:cNvCxnSpPr>
            <a:stCxn id="6" idx="0"/>
            <a:endCxn id="4" idx="5"/>
          </p:cNvCxnSpPr>
          <p:nvPr/>
        </p:nvCxnSpPr>
        <p:spPr>
          <a:xfrm flipV="1">
            <a:off x="5072062" y="3273514"/>
            <a:ext cx="17828" cy="140484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7FC735-6FD6-DF37-4EEB-714201A0C330}"/>
              </a:ext>
            </a:extLst>
          </p:cNvPr>
          <p:cNvCxnSpPr>
            <a:cxnSpLocks/>
          </p:cNvCxnSpPr>
          <p:nvPr/>
        </p:nvCxnSpPr>
        <p:spPr>
          <a:xfrm>
            <a:off x="5081798" y="4705804"/>
            <a:ext cx="1408014" cy="4855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3DF3E51-5FB3-C491-B1B7-67268827D097}"/>
              </a:ext>
            </a:extLst>
          </p:cNvPr>
          <p:cNvCxnSpPr>
            <a:cxnSpLocks/>
          </p:cNvCxnSpPr>
          <p:nvPr/>
        </p:nvCxnSpPr>
        <p:spPr>
          <a:xfrm>
            <a:off x="5098942" y="3286497"/>
            <a:ext cx="1394848" cy="146717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AEA3CA-CACB-4F3A-27F7-6578F561CD74}"/>
              </a:ext>
            </a:extLst>
          </p:cNvPr>
          <p:cNvSpPr txBox="1"/>
          <p:nvPr/>
        </p:nvSpPr>
        <p:spPr>
          <a:xfrm>
            <a:off x="5597380" y="3502548"/>
            <a:ext cx="2083584" cy="461665"/>
          </a:xfrm>
          <a:prstGeom prst="rect">
            <a:avLst/>
          </a:prstGeom>
          <a:noFill/>
        </p:spPr>
        <p:txBody>
          <a:bodyPr wrap="none" rtlCol="0">
            <a:spAutoFit/>
          </a:bodyPr>
          <a:lstStyle/>
          <a:p>
            <a:r>
              <a:rPr lang="en-US" sz="2400" b="1" dirty="0"/>
              <a:t>Chord distance</a:t>
            </a:r>
          </a:p>
        </p:txBody>
      </p:sp>
      <p:sp>
        <p:nvSpPr>
          <p:cNvPr id="7" name="Slide Number Placeholder 6">
            <a:extLst>
              <a:ext uri="{FF2B5EF4-FFF2-40B4-BE49-F238E27FC236}">
                <a16:creationId xmlns:a16="http://schemas.microsoft.com/office/drawing/2014/main" id="{77BB928A-F114-C8E2-3DEA-CE35F04D2B4D}"/>
              </a:ext>
            </a:extLst>
          </p:cNvPr>
          <p:cNvSpPr>
            <a:spLocks noGrp="1"/>
          </p:cNvSpPr>
          <p:nvPr>
            <p:ph type="sldNum" sz="quarter" idx="12"/>
          </p:nvPr>
        </p:nvSpPr>
        <p:spPr/>
        <p:txBody>
          <a:bodyPr/>
          <a:lstStyle/>
          <a:p>
            <a:fld id="{1BAEF6FE-F65C-0640-BD0A-F43E39F0C0F7}" type="slidenum">
              <a:rPr lang="en-US" smtClean="0"/>
              <a:t>19</a:t>
            </a:fld>
            <a:endParaRPr lang="en-US"/>
          </a:p>
        </p:txBody>
      </p:sp>
    </p:spTree>
    <p:extLst>
      <p:ext uri="{BB962C8B-B14F-4D97-AF65-F5344CB8AC3E}">
        <p14:creationId xmlns:p14="http://schemas.microsoft.com/office/powerpoint/2010/main" val="2922743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C1EBCE3-3CC5-528C-1319-8A918993EAAB}"/>
              </a:ext>
            </a:extLst>
          </p:cNvPr>
          <p:cNvGrpSpPr/>
          <p:nvPr/>
        </p:nvGrpSpPr>
        <p:grpSpPr>
          <a:xfrm>
            <a:off x="5809813" y="1673099"/>
            <a:ext cx="3708400" cy="3264661"/>
            <a:chOff x="5809813" y="1673099"/>
            <a:chExt cx="3708400" cy="3264661"/>
          </a:xfrm>
        </p:grpSpPr>
        <p:pic>
          <p:nvPicPr>
            <p:cNvPr id="14" name="Picture 13">
              <a:extLst>
                <a:ext uri="{FF2B5EF4-FFF2-40B4-BE49-F238E27FC236}">
                  <a16:creationId xmlns:a16="http://schemas.microsoft.com/office/drawing/2014/main" id="{FFEFB77B-BA70-9D9A-CE75-BA890F82A52A}"/>
                </a:ext>
              </a:extLst>
            </p:cNvPr>
            <p:cNvPicPr>
              <a:picLocks noChangeAspect="1"/>
            </p:cNvPicPr>
            <p:nvPr/>
          </p:nvPicPr>
          <p:blipFill>
            <a:blip r:embed="rId3"/>
            <a:stretch>
              <a:fillRect/>
            </a:stretch>
          </p:blipFill>
          <p:spPr>
            <a:xfrm>
              <a:off x="5809813" y="1673099"/>
              <a:ext cx="3708400" cy="2400300"/>
            </a:xfrm>
            <a:prstGeom prst="rect">
              <a:avLst/>
            </a:prstGeom>
          </p:spPr>
        </p:pic>
        <p:sp>
          <p:nvSpPr>
            <p:cNvPr id="15" name="Rectangle 14">
              <a:extLst>
                <a:ext uri="{FF2B5EF4-FFF2-40B4-BE49-F238E27FC236}">
                  <a16:creationId xmlns:a16="http://schemas.microsoft.com/office/drawing/2014/main" id="{332483FE-E6D0-EB06-BAE8-1AA2EC60EE05}"/>
                </a:ext>
              </a:extLst>
            </p:cNvPr>
            <p:cNvSpPr/>
            <p:nvPr/>
          </p:nvSpPr>
          <p:spPr>
            <a:xfrm>
              <a:off x="5809813" y="4185020"/>
              <a:ext cx="3708400" cy="752740"/>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Global Memory</a:t>
              </a:r>
            </a:p>
          </p:txBody>
        </p:sp>
        <p:sp>
          <p:nvSpPr>
            <p:cNvPr id="16" name="Rectangle 15">
              <a:extLst>
                <a:ext uri="{FF2B5EF4-FFF2-40B4-BE49-F238E27FC236}">
                  <a16:creationId xmlns:a16="http://schemas.microsoft.com/office/drawing/2014/main" id="{D09DF89E-A477-3ABF-7868-851096227CBB}"/>
                </a:ext>
              </a:extLst>
            </p:cNvPr>
            <p:cNvSpPr/>
            <p:nvPr/>
          </p:nvSpPr>
          <p:spPr>
            <a:xfrm>
              <a:off x="5876754" y="3693096"/>
              <a:ext cx="588713" cy="268922"/>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Shared Memory</a:t>
              </a:r>
            </a:p>
          </p:txBody>
        </p:sp>
        <p:sp>
          <p:nvSpPr>
            <p:cNvPr id="17" name="Rectangle 16">
              <a:extLst>
                <a:ext uri="{FF2B5EF4-FFF2-40B4-BE49-F238E27FC236}">
                  <a16:creationId xmlns:a16="http://schemas.microsoft.com/office/drawing/2014/main" id="{F8F61A31-E504-B98B-717E-7F759F5AAB7E}"/>
                </a:ext>
              </a:extLst>
            </p:cNvPr>
            <p:cNvSpPr/>
            <p:nvPr/>
          </p:nvSpPr>
          <p:spPr>
            <a:xfrm>
              <a:off x="6624976" y="3687988"/>
              <a:ext cx="588713" cy="268922"/>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Shared Memory</a:t>
              </a:r>
            </a:p>
          </p:txBody>
        </p:sp>
        <p:sp>
          <p:nvSpPr>
            <p:cNvPr id="18" name="Rectangle 17">
              <a:extLst>
                <a:ext uri="{FF2B5EF4-FFF2-40B4-BE49-F238E27FC236}">
                  <a16:creationId xmlns:a16="http://schemas.microsoft.com/office/drawing/2014/main" id="{41D68FF7-3D15-0CC0-D863-D3EC6468FE99}"/>
                </a:ext>
              </a:extLst>
            </p:cNvPr>
            <p:cNvSpPr/>
            <p:nvPr/>
          </p:nvSpPr>
          <p:spPr>
            <a:xfrm>
              <a:off x="7373198" y="3687988"/>
              <a:ext cx="588713" cy="268922"/>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Shared Memory</a:t>
              </a:r>
            </a:p>
          </p:txBody>
        </p:sp>
        <p:sp>
          <p:nvSpPr>
            <p:cNvPr id="19" name="Rectangle 18">
              <a:extLst>
                <a:ext uri="{FF2B5EF4-FFF2-40B4-BE49-F238E27FC236}">
                  <a16:creationId xmlns:a16="http://schemas.microsoft.com/office/drawing/2014/main" id="{B6A4DE89-889D-8D65-F06B-0CB229BED135}"/>
                </a:ext>
              </a:extLst>
            </p:cNvPr>
            <p:cNvSpPr/>
            <p:nvPr/>
          </p:nvSpPr>
          <p:spPr>
            <a:xfrm>
              <a:off x="8121420" y="3687988"/>
              <a:ext cx="588713" cy="268922"/>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Shared Memory</a:t>
              </a:r>
            </a:p>
          </p:txBody>
        </p:sp>
        <p:sp>
          <p:nvSpPr>
            <p:cNvPr id="20" name="Rectangle 19">
              <a:extLst>
                <a:ext uri="{FF2B5EF4-FFF2-40B4-BE49-F238E27FC236}">
                  <a16:creationId xmlns:a16="http://schemas.microsoft.com/office/drawing/2014/main" id="{22BB8C9E-475F-EF6D-0858-9FEED41DE8EB}"/>
                </a:ext>
              </a:extLst>
            </p:cNvPr>
            <p:cNvSpPr/>
            <p:nvPr/>
          </p:nvSpPr>
          <p:spPr>
            <a:xfrm>
              <a:off x="8869642" y="3687988"/>
              <a:ext cx="588713" cy="268922"/>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Shared Memory</a:t>
              </a:r>
            </a:p>
          </p:txBody>
        </p:sp>
      </p:grpSp>
      <p:sp>
        <p:nvSpPr>
          <p:cNvPr id="2" name="Title 1">
            <a:extLst>
              <a:ext uri="{FF2B5EF4-FFF2-40B4-BE49-F238E27FC236}">
                <a16:creationId xmlns:a16="http://schemas.microsoft.com/office/drawing/2014/main" id="{A14E153A-6773-D2A7-5F60-1F9151A99E41}"/>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D9972CC4-02A8-6F9F-CDD4-5F2DE73622B6}"/>
              </a:ext>
            </a:extLst>
          </p:cNvPr>
          <p:cNvSpPr>
            <a:spLocks noGrp="1"/>
          </p:cNvSpPr>
          <p:nvPr>
            <p:ph idx="1"/>
          </p:nvPr>
        </p:nvSpPr>
        <p:spPr>
          <a:xfrm>
            <a:off x="613611" y="1573792"/>
            <a:ext cx="4677917" cy="1325563"/>
          </a:xfrm>
        </p:spPr>
        <p:txBody>
          <a:bodyPr>
            <a:normAutofit/>
          </a:bodyPr>
          <a:lstStyle/>
          <a:p>
            <a:r>
              <a:rPr lang="en-US" dirty="0"/>
              <a:t>Aligning the mesh structure with hardware requirements </a:t>
            </a:r>
          </a:p>
        </p:txBody>
      </p:sp>
      <p:sp>
        <p:nvSpPr>
          <p:cNvPr id="50" name="Rectangle 49">
            <a:extLst>
              <a:ext uri="{FF2B5EF4-FFF2-40B4-BE49-F238E27FC236}">
                <a16:creationId xmlns:a16="http://schemas.microsoft.com/office/drawing/2014/main" id="{CBD9B991-3236-8A1A-F5BD-CC77A34438B7}"/>
              </a:ext>
            </a:extLst>
          </p:cNvPr>
          <p:cNvSpPr/>
          <p:nvPr/>
        </p:nvSpPr>
        <p:spPr>
          <a:xfrm>
            <a:off x="4846399" y="5433837"/>
            <a:ext cx="5868145" cy="26892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Buffer objects</a:t>
            </a:r>
          </a:p>
        </p:txBody>
      </p:sp>
      <p:sp>
        <p:nvSpPr>
          <p:cNvPr id="51" name="Rectangle 50">
            <a:extLst>
              <a:ext uri="{FF2B5EF4-FFF2-40B4-BE49-F238E27FC236}">
                <a16:creationId xmlns:a16="http://schemas.microsoft.com/office/drawing/2014/main" id="{B048AFB8-D4A1-572C-182B-D954D568ED26}"/>
              </a:ext>
            </a:extLst>
          </p:cNvPr>
          <p:cNvSpPr/>
          <p:nvPr/>
        </p:nvSpPr>
        <p:spPr>
          <a:xfrm>
            <a:off x="5809814" y="4184065"/>
            <a:ext cx="3708400" cy="26892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52" name="Rectangle 51">
            <a:extLst>
              <a:ext uri="{FF2B5EF4-FFF2-40B4-BE49-F238E27FC236}">
                <a16:creationId xmlns:a16="http://schemas.microsoft.com/office/drawing/2014/main" id="{035A2781-E848-7E7C-CCC4-9A1FF107D584}"/>
              </a:ext>
            </a:extLst>
          </p:cNvPr>
          <p:cNvSpPr/>
          <p:nvPr/>
        </p:nvSpPr>
        <p:spPr>
          <a:xfrm>
            <a:off x="5809812" y="4451505"/>
            <a:ext cx="1671193" cy="26892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53" name="Down Arrow 52">
            <a:extLst>
              <a:ext uri="{FF2B5EF4-FFF2-40B4-BE49-F238E27FC236}">
                <a16:creationId xmlns:a16="http://schemas.microsoft.com/office/drawing/2014/main" id="{55AB7562-5DC5-5F46-10B3-281BF1752C13}"/>
              </a:ext>
            </a:extLst>
          </p:cNvPr>
          <p:cNvSpPr/>
          <p:nvPr/>
        </p:nvSpPr>
        <p:spPr>
          <a:xfrm rot="10800000">
            <a:off x="7672862" y="5000061"/>
            <a:ext cx="208194" cy="268923"/>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99CD70C1-2FA4-C35E-B831-E1525C74EF44}"/>
              </a:ext>
            </a:extLst>
          </p:cNvPr>
          <p:cNvCxnSpPr>
            <a:cxnSpLocks/>
          </p:cNvCxnSpPr>
          <p:nvPr/>
        </p:nvCxnSpPr>
        <p:spPr>
          <a:xfrm>
            <a:off x="3137095" y="3470031"/>
            <a:ext cx="1710294" cy="195985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B243B8A-66C5-E8A1-5257-6D014ABDDE7E}"/>
              </a:ext>
            </a:extLst>
          </p:cNvPr>
          <p:cNvCxnSpPr>
            <a:cxnSpLocks/>
          </p:cNvCxnSpPr>
          <p:nvPr/>
        </p:nvCxnSpPr>
        <p:spPr>
          <a:xfrm flipV="1">
            <a:off x="3343275" y="5709109"/>
            <a:ext cx="1509474" cy="105468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D504B38-2F21-68A0-C639-C508A9A91A4C}"/>
              </a:ext>
            </a:extLst>
          </p:cNvPr>
          <p:cNvPicPr>
            <a:picLocks noChangeAspect="1"/>
          </p:cNvPicPr>
          <p:nvPr/>
        </p:nvPicPr>
        <p:blipFill>
          <a:blip r:embed="rId4"/>
          <a:stretch>
            <a:fillRect/>
          </a:stretch>
        </p:blipFill>
        <p:spPr>
          <a:xfrm>
            <a:off x="2128162" y="3394546"/>
            <a:ext cx="1812082" cy="3401474"/>
          </a:xfrm>
          <a:prstGeom prst="rect">
            <a:avLst/>
          </a:prstGeom>
        </p:spPr>
      </p:pic>
      <p:grpSp>
        <p:nvGrpSpPr>
          <p:cNvPr id="80" name="Group 79">
            <a:extLst>
              <a:ext uri="{FF2B5EF4-FFF2-40B4-BE49-F238E27FC236}">
                <a16:creationId xmlns:a16="http://schemas.microsoft.com/office/drawing/2014/main" id="{F6B768D4-47B3-BB3A-1E31-F070E7C01217}"/>
              </a:ext>
            </a:extLst>
          </p:cNvPr>
          <p:cNvGrpSpPr/>
          <p:nvPr/>
        </p:nvGrpSpPr>
        <p:grpSpPr>
          <a:xfrm>
            <a:off x="6034234" y="4051448"/>
            <a:ext cx="3185226" cy="550053"/>
            <a:chOff x="6034234" y="4051448"/>
            <a:chExt cx="3185226" cy="550053"/>
          </a:xfrm>
        </p:grpSpPr>
        <p:cxnSp>
          <p:nvCxnSpPr>
            <p:cNvPr id="39" name="Straight Arrow Connector 38">
              <a:extLst>
                <a:ext uri="{FF2B5EF4-FFF2-40B4-BE49-F238E27FC236}">
                  <a16:creationId xmlns:a16="http://schemas.microsoft.com/office/drawing/2014/main" id="{71C0FE87-2941-8734-DB15-6D6DFA629CA6}"/>
                </a:ext>
              </a:extLst>
            </p:cNvPr>
            <p:cNvCxnSpPr>
              <a:cxnSpLocks/>
            </p:cNvCxnSpPr>
            <p:nvPr/>
          </p:nvCxnSpPr>
          <p:spPr>
            <a:xfrm>
              <a:off x="6034234" y="4061315"/>
              <a:ext cx="431233" cy="2740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EF012E2-3A0F-81A1-9D35-486DA716BFCD}"/>
                </a:ext>
              </a:extLst>
            </p:cNvPr>
            <p:cNvCxnSpPr>
              <a:cxnSpLocks/>
            </p:cNvCxnSpPr>
            <p:nvPr/>
          </p:nvCxnSpPr>
          <p:spPr>
            <a:xfrm>
              <a:off x="6171110" y="4059502"/>
              <a:ext cx="1950310" cy="2431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C2DD9FF-0834-011D-1680-8A256659C827}"/>
                </a:ext>
              </a:extLst>
            </p:cNvPr>
            <p:cNvCxnSpPr>
              <a:cxnSpLocks/>
            </p:cNvCxnSpPr>
            <p:nvPr/>
          </p:nvCxnSpPr>
          <p:spPr>
            <a:xfrm flipH="1">
              <a:off x="6772663" y="4059502"/>
              <a:ext cx="1643113" cy="2431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AF88988-F2D2-F582-4ED4-4B29F8BBFCE5}"/>
                </a:ext>
              </a:extLst>
            </p:cNvPr>
            <p:cNvCxnSpPr>
              <a:cxnSpLocks/>
            </p:cNvCxnSpPr>
            <p:nvPr/>
          </p:nvCxnSpPr>
          <p:spPr>
            <a:xfrm flipH="1">
              <a:off x="8608250" y="4059502"/>
              <a:ext cx="611210" cy="2758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5CE4C5E-4DAB-51FD-6E9F-1F61E3E76DCD}"/>
                </a:ext>
              </a:extLst>
            </p:cNvPr>
            <p:cNvCxnSpPr>
              <a:cxnSpLocks/>
            </p:cNvCxnSpPr>
            <p:nvPr/>
          </p:nvCxnSpPr>
          <p:spPr>
            <a:xfrm flipH="1">
              <a:off x="7221566" y="4058443"/>
              <a:ext cx="439866" cy="5430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9D9BFEA-27FA-32A0-1677-B74C2D228AC5}"/>
                </a:ext>
              </a:extLst>
            </p:cNvPr>
            <p:cNvCxnSpPr>
              <a:cxnSpLocks/>
            </p:cNvCxnSpPr>
            <p:nvPr/>
          </p:nvCxnSpPr>
          <p:spPr>
            <a:xfrm>
              <a:off x="6921886" y="4051448"/>
              <a:ext cx="348183" cy="2835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B230F3DE-ACD5-B10A-FE9C-A2DC6D285F29}"/>
              </a:ext>
            </a:extLst>
          </p:cNvPr>
          <p:cNvSpPr>
            <a:spLocks noGrp="1"/>
          </p:cNvSpPr>
          <p:nvPr>
            <p:ph type="sldNum" sz="quarter" idx="12"/>
          </p:nvPr>
        </p:nvSpPr>
        <p:spPr/>
        <p:txBody>
          <a:bodyPr/>
          <a:lstStyle/>
          <a:p>
            <a:fld id="{1BAEF6FE-F65C-0640-BD0A-F43E39F0C0F7}" type="slidenum">
              <a:rPr lang="en-US" smtClean="0"/>
              <a:t>2</a:t>
            </a:fld>
            <a:endParaRPr lang="en-US"/>
          </a:p>
        </p:txBody>
      </p:sp>
    </p:spTree>
    <p:extLst>
      <p:ext uri="{BB962C8B-B14F-4D97-AF65-F5344CB8AC3E}">
        <p14:creationId xmlns:p14="http://schemas.microsoft.com/office/powerpoint/2010/main" val="27859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par>
                                <p:cTn id="8" presetID="2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left)">
                                      <p:cBhvr>
                                        <p:cTn id="10" dur="500"/>
                                        <p:tgtEl>
                                          <p:spTgt spid="6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500"/>
                                        <p:tgtEl>
                                          <p:spTgt spid="53"/>
                                        </p:tgtEl>
                                      </p:cBhvr>
                                    </p:animEffect>
                                  </p:childTnLst>
                                </p:cTn>
                              </p:par>
                              <p:par>
                                <p:cTn id="20" presetID="1" presetClass="exit" presetSubtype="0" fill="hold" nodeType="withEffect">
                                  <p:stCondLst>
                                    <p:cond delay="0"/>
                                  </p:stCondLst>
                                  <p:childTnLst>
                                    <p:set>
                                      <p:cBhvr>
                                        <p:cTn id="21" dur="1" fill="hold">
                                          <p:stCondLst>
                                            <p:cond delay="0"/>
                                          </p:stCondLst>
                                        </p:cTn>
                                        <p:tgtEl>
                                          <p:spTgt spid="62"/>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6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left)">
                                      <p:cBhvr>
                                        <p:cTn id="28" dur="500"/>
                                        <p:tgtEl>
                                          <p:spTgt spid="51"/>
                                        </p:tgtEl>
                                      </p:cBhvr>
                                    </p:animEffect>
                                  </p:childTnLst>
                                </p:cTn>
                              </p:par>
                              <p:par>
                                <p:cTn id="29" presetID="22" presetClass="entr" presetSubtype="8" fill="hold" grpId="0" nodeType="withEffect">
                                  <p:stCondLst>
                                    <p:cond delay="300"/>
                                  </p:stCondLst>
                                  <p:childTnLst>
                                    <p:set>
                                      <p:cBhvr>
                                        <p:cTn id="30" dur="1" fill="hold">
                                          <p:stCondLst>
                                            <p:cond delay="0"/>
                                          </p:stCondLst>
                                        </p:cTn>
                                        <p:tgtEl>
                                          <p:spTgt spid="52"/>
                                        </p:tgtEl>
                                        <p:attrNameLst>
                                          <p:attrName>style.visibility</p:attrName>
                                        </p:attrNameLst>
                                      </p:cBhvr>
                                      <p:to>
                                        <p:strVal val="visible"/>
                                      </p:to>
                                    </p:set>
                                    <p:animEffect transition="in" filter="wipe(left)">
                                      <p:cBhvr>
                                        <p:cTn id="31" dur="300"/>
                                        <p:tgtEl>
                                          <p:spTgt spid="52"/>
                                        </p:tgtEl>
                                      </p:cBhvr>
                                    </p:animEffect>
                                  </p:childTnLst>
                                </p:cTn>
                              </p:par>
                              <p:par>
                                <p:cTn id="32" presetID="22" presetClass="exit" presetSubtype="8" fill="hold" grpId="1" nodeType="withEffect">
                                  <p:stCondLst>
                                    <p:cond delay="0"/>
                                  </p:stCondLst>
                                  <p:childTnLst>
                                    <p:animEffect transition="out" filter="wipe(left)">
                                      <p:cBhvr>
                                        <p:cTn id="33" dur="800"/>
                                        <p:tgtEl>
                                          <p:spTgt spid="50"/>
                                        </p:tgtEl>
                                      </p:cBhvr>
                                    </p:animEffect>
                                    <p:set>
                                      <p:cBhvr>
                                        <p:cTn id="34" dur="1" fill="hold">
                                          <p:stCondLst>
                                            <p:cond delay="799"/>
                                          </p:stCondLst>
                                        </p:cTn>
                                        <p:tgtEl>
                                          <p:spTgt spid="5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wipe(up)">
                                      <p:cBhvr>
                                        <p:cTn id="4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1" grpId="0" animBg="1"/>
      <p:bldP spid="52" grpId="0" animBg="1"/>
      <p:bldP spid="53" grpId="0" animBg="1"/>
      <p:bldP spid="5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 – Parallelization</a:t>
            </a:r>
          </a:p>
        </p:txBody>
      </p:sp>
      <p:pic>
        <p:nvPicPr>
          <p:cNvPr id="7" name="Picture 6">
            <a:extLst>
              <a:ext uri="{FF2B5EF4-FFF2-40B4-BE49-F238E27FC236}">
                <a16:creationId xmlns:a16="http://schemas.microsoft.com/office/drawing/2014/main" id="{5BB52434-CCF9-BCEA-7C89-DE3CFAE791E8}"/>
              </a:ext>
            </a:extLst>
          </p:cNvPr>
          <p:cNvPicPr>
            <a:picLocks noChangeAspect="1"/>
          </p:cNvPicPr>
          <p:nvPr/>
        </p:nvPicPr>
        <p:blipFill>
          <a:blip r:embed="rId3"/>
          <a:stretch>
            <a:fillRect/>
          </a:stretch>
        </p:blipFill>
        <p:spPr>
          <a:xfrm>
            <a:off x="397566" y="1690688"/>
            <a:ext cx="4472608" cy="4472608"/>
          </a:xfrm>
          <a:prstGeom prst="rect">
            <a:avLst/>
          </a:prstGeom>
        </p:spPr>
      </p:pic>
      <p:sp>
        <p:nvSpPr>
          <p:cNvPr id="8" name="Rectangle 7">
            <a:extLst>
              <a:ext uri="{FF2B5EF4-FFF2-40B4-BE49-F238E27FC236}">
                <a16:creationId xmlns:a16="http://schemas.microsoft.com/office/drawing/2014/main" id="{481EF83C-F2FA-4FD0-3EB7-417B4FF2C2AC}"/>
              </a:ext>
            </a:extLst>
          </p:cNvPr>
          <p:cNvSpPr/>
          <p:nvPr/>
        </p:nvSpPr>
        <p:spPr>
          <a:xfrm>
            <a:off x="5756593" y="2062095"/>
            <a:ext cx="429054" cy="278296"/>
          </a:xfrm>
          <a:prstGeom prst="rect">
            <a:avLst/>
          </a:prstGeom>
          <a:solidFill>
            <a:srgbClr val="FF7A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a:extLst>
              <a:ext uri="{FF2B5EF4-FFF2-40B4-BE49-F238E27FC236}">
                <a16:creationId xmlns:a16="http://schemas.microsoft.com/office/drawing/2014/main" id="{E1578E4D-DCA3-0CA3-1773-BDA68B7119E0}"/>
              </a:ext>
            </a:extLst>
          </p:cNvPr>
          <p:cNvSpPr/>
          <p:nvPr/>
        </p:nvSpPr>
        <p:spPr>
          <a:xfrm>
            <a:off x="6185647" y="2061214"/>
            <a:ext cx="429054" cy="278296"/>
          </a:xfrm>
          <a:prstGeom prst="rect">
            <a:avLst/>
          </a:prstGeom>
          <a:solidFill>
            <a:srgbClr val="64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5" name="Rectangle 24">
            <a:extLst>
              <a:ext uri="{FF2B5EF4-FFF2-40B4-BE49-F238E27FC236}">
                <a16:creationId xmlns:a16="http://schemas.microsoft.com/office/drawing/2014/main" id="{FFF3C1A8-CEA6-B7F4-5A44-26799D549491}"/>
              </a:ext>
            </a:extLst>
          </p:cNvPr>
          <p:cNvSpPr/>
          <p:nvPr/>
        </p:nvSpPr>
        <p:spPr>
          <a:xfrm>
            <a:off x="6614701" y="2061214"/>
            <a:ext cx="429054" cy="278296"/>
          </a:xfrm>
          <a:prstGeom prst="rect">
            <a:avLst/>
          </a:prstGeom>
          <a:solidFill>
            <a:srgbClr val="FF7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6" name="Rectangle 25">
            <a:extLst>
              <a:ext uri="{FF2B5EF4-FFF2-40B4-BE49-F238E27FC236}">
                <a16:creationId xmlns:a16="http://schemas.microsoft.com/office/drawing/2014/main" id="{9EDCCAD0-41AA-197B-D0FC-2A3D796637AB}"/>
              </a:ext>
            </a:extLst>
          </p:cNvPr>
          <p:cNvSpPr/>
          <p:nvPr/>
        </p:nvSpPr>
        <p:spPr>
          <a:xfrm>
            <a:off x="7043755" y="2061214"/>
            <a:ext cx="429054" cy="278296"/>
          </a:xfrm>
          <a:prstGeom prst="rect">
            <a:avLst/>
          </a:prstGeom>
          <a:solidFill>
            <a:srgbClr val="747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7" name="Rectangle 26">
            <a:extLst>
              <a:ext uri="{FF2B5EF4-FFF2-40B4-BE49-F238E27FC236}">
                <a16:creationId xmlns:a16="http://schemas.microsoft.com/office/drawing/2014/main" id="{CF11190C-2E75-DE01-74F9-F6789C07BB98}"/>
              </a:ext>
            </a:extLst>
          </p:cNvPr>
          <p:cNvSpPr/>
          <p:nvPr/>
        </p:nvSpPr>
        <p:spPr>
          <a:xfrm>
            <a:off x="7472809" y="2061214"/>
            <a:ext cx="429054" cy="278296"/>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28" name="Rectangle 27">
            <a:extLst>
              <a:ext uri="{FF2B5EF4-FFF2-40B4-BE49-F238E27FC236}">
                <a16:creationId xmlns:a16="http://schemas.microsoft.com/office/drawing/2014/main" id="{FDEC8370-397B-F63D-11EA-EB70F83077E1}"/>
              </a:ext>
            </a:extLst>
          </p:cNvPr>
          <p:cNvSpPr/>
          <p:nvPr/>
        </p:nvSpPr>
        <p:spPr>
          <a:xfrm>
            <a:off x="7901863" y="2061214"/>
            <a:ext cx="429054" cy="278296"/>
          </a:xfrm>
          <a:prstGeom prst="rect">
            <a:avLst/>
          </a:prstGeom>
          <a:solidFill>
            <a:srgbClr val="FF7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29" name="Rectangle 28">
            <a:extLst>
              <a:ext uri="{FF2B5EF4-FFF2-40B4-BE49-F238E27FC236}">
                <a16:creationId xmlns:a16="http://schemas.microsoft.com/office/drawing/2014/main" id="{6CC87B7D-9C90-081F-BBF8-DB0686BAC238}"/>
              </a:ext>
            </a:extLst>
          </p:cNvPr>
          <p:cNvSpPr/>
          <p:nvPr/>
        </p:nvSpPr>
        <p:spPr>
          <a:xfrm>
            <a:off x="8330917" y="2061214"/>
            <a:ext cx="429054" cy="278296"/>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32" name="Rectangle 31">
            <a:extLst>
              <a:ext uri="{FF2B5EF4-FFF2-40B4-BE49-F238E27FC236}">
                <a16:creationId xmlns:a16="http://schemas.microsoft.com/office/drawing/2014/main" id="{87C71E20-616E-ED79-54FC-8D208B264DA9}"/>
              </a:ext>
            </a:extLst>
          </p:cNvPr>
          <p:cNvSpPr/>
          <p:nvPr/>
        </p:nvSpPr>
        <p:spPr>
          <a:xfrm>
            <a:off x="8759971" y="2061214"/>
            <a:ext cx="429054" cy="278296"/>
          </a:xfrm>
          <a:prstGeom prst="rect">
            <a:avLst/>
          </a:prstGeom>
          <a:solidFill>
            <a:srgbClr val="6F7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33" name="Rectangle 32">
            <a:extLst>
              <a:ext uri="{FF2B5EF4-FFF2-40B4-BE49-F238E27FC236}">
                <a16:creationId xmlns:a16="http://schemas.microsoft.com/office/drawing/2014/main" id="{36A0D4C2-9AA1-7E42-E32C-CE64FDBBC60F}"/>
              </a:ext>
            </a:extLst>
          </p:cNvPr>
          <p:cNvSpPr/>
          <p:nvPr/>
        </p:nvSpPr>
        <p:spPr>
          <a:xfrm>
            <a:off x="9189025" y="2057678"/>
            <a:ext cx="429054" cy="278296"/>
          </a:xfrm>
          <a:prstGeom prst="rect">
            <a:avLst/>
          </a:prstGeom>
          <a:solidFill>
            <a:srgbClr val="64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34" name="Rectangle 33">
            <a:extLst>
              <a:ext uri="{FF2B5EF4-FFF2-40B4-BE49-F238E27FC236}">
                <a16:creationId xmlns:a16="http://schemas.microsoft.com/office/drawing/2014/main" id="{3602A690-3C0D-AC62-2C68-E31E74E6045A}"/>
              </a:ext>
            </a:extLst>
          </p:cNvPr>
          <p:cNvSpPr/>
          <p:nvPr/>
        </p:nvSpPr>
        <p:spPr>
          <a:xfrm>
            <a:off x="9618079" y="2057678"/>
            <a:ext cx="429054" cy="278296"/>
          </a:xfrm>
          <a:prstGeom prst="rect">
            <a:avLst/>
          </a:prstGeom>
          <a:solidFill>
            <a:srgbClr val="FF7A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35" name="Rectangle 34">
            <a:extLst>
              <a:ext uri="{FF2B5EF4-FFF2-40B4-BE49-F238E27FC236}">
                <a16:creationId xmlns:a16="http://schemas.microsoft.com/office/drawing/2014/main" id="{CF56769E-55FE-3350-4E8B-BB079B7C727E}"/>
              </a:ext>
            </a:extLst>
          </p:cNvPr>
          <p:cNvSpPr/>
          <p:nvPr/>
        </p:nvSpPr>
        <p:spPr>
          <a:xfrm>
            <a:off x="10047133" y="2057678"/>
            <a:ext cx="429054" cy="278296"/>
          </a:xfrm>
          <a:prstGeom prst="rect">
            <a:avLst/>
          </a:prstGeom>
          <a:solidFill>
            <a:srgbClr val="FF7A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36" name="Rectangle 35">
            <a:extLst>
              <a:ext uri="{FF2B5EF4-FFF2-40B4-BE49-F238E27FC236}">
                <a16:creationId xmlns:a16="http://schemas.microsoft.com/office/drawing/2014/main" id="{54B88E9F-5FC5-C5C4-BFA4-8205662FF4A5}"/>
              </a:ext>
            </a:extLst>
          </p:cNvPr>
          <p:cNvSpPr/>
          <p:nvPr/>
        </p:nvSpPr>
        <p:spPr>
          <a:xfrm>
            <a:off x="10476187" y="2057678"/>
            <a:ext cx="429054" cy="27829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37" name="Rectangle 36">
            <a:extLst>
              <a:ext uri="{FF2B5EF4-FFF2-40B4-BE49-F238E27FC236}">
                <a16:creationId xmlns:a16="http://schemas.microsoft.com/office/drawing/2014/main" id="{7DD872E4-2A62-A91B-F0EB-6B82FEE4B04D}"/>
              </a:ext>
            </a:extLst>
          </p:cNvPr>
          <p:cNvSpPr/>
          <p:nvPr/>
        </p:nvSpPr>
        <p:spPr>
          <a:xfrm>
            <a:off x="10905241" y="2057678"/>
            <a:ext cx="429054" cy="278296"/>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a:t>
            </a:r>
          </a:p>
        </p:txBody>
      </p:sp>
      <p:sp>
        <p:nvSpPr>
          <p:cNvPr id="38" name="Rectangle 37">
            <a:extLst>
              <a:ext uri="{FF2B5EF4-FFF2-40B4-BE49-F238E27FC236}">
                <a16:creationId xmlns:a16="http://schemas.microsoft.com/office/drawing/2014/main" id="{4C739FA8-B762-ED89-C16C-2DE240062D62}"/>
              </a:ext>
            </a:extLst>
          </p:cNvPr>
          <p:cNvSpPr/>
          <p:nvPr/>
        </p:nvSpPr>
        <p:spPr>
          <a:xfrm>
            <a:off x="11334295" y="2057678"/>
            <a:ext cx="429054" cy="27829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a:t>
            </a:r>
          </a:p>
        </p:txBody>
      </p:sp>
      <p:sp>
        <p:nvSpPr>
          <p:cNvPr id="40" name="Freeform 39">
            <a:extLst>
              <a:ext uri="{FF2B5EF4-FFF2-40B4-BE49-F238E27FC236}">
                <a16:creationId xmlns:a16="http://schemas.microsoft.com/office/drawing/2014/main" id="{7E67AC9E-7D37-0BE1-5CC3-85D0C1CBF742}"/>
              </a:ext>
            </a:extLst>
          </p:cNvPr>
          <p:cNvSpPr/>
          <p:nvPr/>
        </p:nvSpPr>
        <p:spPr>
          <a:xfrm>
            <a:off x="8552329" y="1882588"/>
            <a:ext cx="437990" cy="184417"/>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65EE4280-13FF-7F2C-8BF9-E26AF636E04C}"/>
              </a:ext>
            </a:extLst>
          </p:cNvPr>
          <p:cNvSpPr/>
          <p:nvPr/>
        </p:nvSpPr>
        <p:spPr>
          <a:xfrm>
            <a:off x="8100568" y="1787627"/>
            <a:ext cx="1301181" cy="278295"/>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70BE271-AAC7-608D-E094-8BB06BD29DF7}"/>
              </a:ext>
            </a:extLst>
          </p:cNvPr>
          <p:cNvSpPr/>
          <p:nvPr/>
        </p:nvSpPr>
        <p:spPr>
          <a:xfrm>
            <a:off x="7657495" y="1690689"/>
            <a:ext cx="2179976" cy="375234"/>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C74F34B5-18DF-B16D-2F16-7D1C6F0F9A89}"/>
              </a:ext>
            </a:extLst>
          </p:cNvPr>
          <p:cNvSpPr/>
          <p:nvPr/>
        </p:nvSpPr>
        <p:spPr>
          <a:xfrm>
            <a:off x="7260085" y="1601734"/>
            <a:ext cx="3019244" cy="467725"/>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B8677AD4-4482-4305-BFCE-A15F7DE2EC71}"/>
              </a:ext>
            </a:extLst>
          </p:cNvPr>
          <p:cNvSpPr/>
          <p:nvPr/>
        </p:nvSpPr>
        <p:spPr>
          <a:xfrm>
            <a:off x="6831031" y="1518463"/>
            <a:ext cx="3853334" cy="553642"/>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203D385F-BA92-C69B-1642-C73FCE857E96}"/>
              </a:ext>
            </a:extLst>
          </p:cNvPr>
          <p:cNvSpPr/>
          <p:nvPr/>
        </p:nvSpPr>
        <p:spPr>
          <a:xfrm>
            <a:off x="6401976" y="1434763"/>
            <a:ext cx="4718109" cy="632033"/>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2B8B1A43-ECC1-7E7F-1623-76476A276C9F}"/>
              </a:ext>
            </a:extLst>
          </p:cNvPr>
          <p:cNvSpPr/>
          <p:nvPr/>
        </p:nvSpPr>
        <p:spPr>
          <a:xfrm>
            <a:off x="5971862" y="1349340"/>
            <a:ext cx="5596148" cy="720988"/>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72A63A0-5479-9C0E-26D1-0C46D182BC3A}"/>
              </a:ext>
            </a:extLst>
          </p:cNvPr>
          <p:cNvSpPr/>
          <p:nvPr/>
        </p:nvSpPr>
        <p:spPr>
          <a:xfrm>
            <a:off x="6265630" y="3666192"/>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8" name="Rectangle 47">
            <a:extLst>
              <a:ext uri="{FF2B5EF4-FFF2-40B4-BE49-F238E27FC236}">
                <a16:creationId xmlns:a16="http://schemas.microsoft.com/office/drawing/2014/main" id="{994377A5-A70F-B083-D792-CF9D7EF7F086}"/>
              </a:ext>
            </a:extLst>
          </p:cNvPr>
          <p:cNvSpPr/>
          <p:nvPr/>
        </p:nvSpPr>
        <p:spPr>
          <a:xfrm>
            <a:off x="6694684" y="3665311"/>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9" name="Rectangle 48">
            <a:extLst>
              <a:ext uri="{FF2B5EF4-FFF2-40B4-BE49-F238E27FC236}">
                <a16:creationId xmlns:a16="http://schemas.microsoft.com/office/drawing/2014/main" id="{4EE1633E-1AB7-5EA0-91E2-51506BEEFF0F}"/>
              </a:ext>
            </a:extLst>
          </p:cNvPr>
          <p:cNvSpPr/>
          <p:nvPr/>
        </p:nvSpPr>
        <p:spPr>
          <a:xfrm>
            <a:off x="7123738" y="3665311"/>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0" name="Rectangle 49">
            <a:extLst>
              <a:ext uri="{FF2B5EF4-FFF2-40B4-BE49-F238E27FC236}">
                <a16:creationId xmlns:a16="http://schemas.microsoft.com/office/drawing/2014/main" id="{48F52170-FC18-3F3F-65E9-08017D1A5628}"/>
              </a:ext>
            </a:extLst>
          </p:cNvPr>
          <p:cNvSpPr/>
          <p:nvPr/>
        </p:nvSpPr>
        <p:spPr>
          <a:xfrm>
            <a:off x="7552792" y="3665311"/>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1" name="Rectangle 50">
            <a:extLst>
              <a:ext uri="{FF2B5EF4-FFF2-40B4-BE49-F238E27FC236}">
                <a16:creationId xmlns:a16="http://schemas.microsoft.com/office/drawing/2014/main" id="{9318751A-9F9A-6DEC-FBD7-E9E3AD1A03CC}"/>
              </a:ext>
            </a:extLst>
          </p:cNvPr>
          <p:cNvSpPr/>
          <p:nvPr/>
        </p:nvSpPr>
        <p:spPr>
          <a:xfrm>
            <a:off x="7981846" y="3665311"/>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52" name="Rectangle 51">
            <a:extLst>
              <a:ext uri="{FF2B5EF4-FFF2-40B4-BE49-F238E27FC236}">
                <a16:creationId xmlns:a16="http://schemas.microsoft.com/office/drawing/2014/main" id="{8617050D-A543-8822-0021-4600247322B7}"/>
              </a:ext>
            </a:extLst>
          </p:cNvPr>
          <p:cNvSpPr/>
          <p:nvPr/>
        </p:nvSpPr>
        <p:spPr>
          <a:xfrm>
            <a:off x="8410900" y="3665311"/>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53" name="Rectangle 52">
            <a:extLst>
              <a:ext uri="{FF2B5EF4-FFF2-40B4-BE49-F238E27FC236}">
                <a16:creationId xmlns:a16="http://schemas.microsoft.com/office/drawing/2014/main" id="{63796BC6-6BE2-0DF2-C41D-6A0CAD82268B}"/>
              </a:ext>
            </a:extLst>
          </p:cNvPr>
          <p:cNvSpPr/>
          <p:nvPr/>
        </p:nvSpPr>
        <p:spPr>
          <a:xfrm>
            <a:off x="8839954" y="3665311"/>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54" name="Rectangle 53">
            <a:extLst>
              <a:ext uri="{FF2B5EF4-FFF2-40B4-BE49-F238E27FC236}">
                <a16:creationId xmlns:a16="http://schemas.microsoft.com/office/drawing/2014/main" id="{F717C2DC-925F-50E3-8F03-E9105C2E7CDB}"/>
              </a:ext>
            </a:extLst>
          </p:cNvPr>
          <p:cNvSpPr/>
          <p:nvPr/>
        </p:nvSpPr>
        <p:spPr>
          <a:xfrm>
            <a:off x="8839954" y="4396490"/>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55" name="Rectangle 54">
            <a:extLst>
              <a:ext uri="{FF2B5EF4-FFF2-40B4-BE49-F238E27FC236}">
                <a16:creationId xmlns:a16="http://schemas.microsoft.com/office/drawing/2014/main" id="{E29F216E-CA2C-A57A-999F-9CCEDB1C30AD}"/>
              </a:ext>
            </a:extLst>
          </p:cNvPr>
          <p:cNvSpPr/>
          <p:nvPr/>
        </p:nvSpPr>
        <p:spPr>
          <a:xfrm>
            <a:off x="8410900" y="4396490"/>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56" name="Rectangle 55">
            <a:extLst>
              <a:ext uri="{FF2B5EF4-FFF2-40B4-BE49-F238E27FC236}">
                <a16:creationId xmlns:a16="http://schemas.microsoft.com/office/drawing/2014/main" id="{9AA3E9DB-CEB7-62C8-0988-3029505EE7B7}"/>
              </a:ext>
            </a:extLst>
          </p:cNvPr>
          <p:cNvSpPr/>
          <p:nvPr/>
        </p:nvSpPr>
        <p:spPr>
          <a:xfrm>
            <a:off x="7981846" y="4396490"/>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57" name="Rectangle 56">
            <a:extLst>
              <a:ext uri="{FF2B5EF4-FFF2-40B4-BE49-F238E27FC236}">
                <a16:creationId xmlns:a16="http://schemas.microsoft.com/office/drawing/2014/main" id="{1D319FC4-BD6D-6EE3-3116-FD059504BDCC}"/>
              </a:ext>
            </a:extLst>
          </p:cNvPr>
          <p:cNvSpPr/>
          <p:nvPr/>
        </p:nvSpPr>
        <p:spPr>
          <a:xfrm>
            <a:off x="7552792" y="4396490"/>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58" name="Rectangle 57">
            <a:extLst>
              <a:ext uri="{FF2B5EF4-FFF2-40B4-BE49-F238E27FC236}">
                <a16:creationId xmlns:a16="http://schemas.microsoft.com/office/drawing/2014/main" id="{AF88AF91-8428-79A6-56A7-069EEF6143EB}"/>
              </a:ext>
            </a:extLst>
          </p:cNvPr>
          <p:cNvSpPr/>
          <p:nvPr/>
        </p:nvSpPr>
        <p:spPr>
          <a:xfrm>
            <a:off x="7123738" y="4396490"/>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59" name="Rectangle 58">
            <a:extLst>
              <a:ext uri="{FF2B5EF4-FFF2-40B4-BE49-F238E27FC236}">
                <a16:creationId xmlns:a16="http://schemas.microsoft.com/office/drawing/2014/main" id="{0F1BFB39-A563-CD8C-103E-F814A6A73833}"/>
              </a:ext>
            </a:extLst>
          </p:cNvPr>
          <p:cNvSpPr/>
          <p:nvPr/>
        </p:nvSpPr>
        <p:spPr>
          <a:xfrm>
            <a:off x="6694684" y="4393918"/>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a:t>
            </a:r>
          </a:p>
        </p:txBody>
      </p:sp>
      <p:sp>
        <p:nvSpPr>
          <p:cNvPr id="60" name="Rectangle 59">
            <a:extLst>
              <a:ext uri="{FF2B5EF4-FFF2-40B4-BE49-F238E27FC236}">
                <a16:creationId xmlns:a16="http://schemas.microsoft.com/office/drawing/2014/main" id="{103B39E1-18C0-161E-0485-B60D75442309}"/>
              </a:ext>
            </a:extLst>
          </p:cNvPr>
          <p:cNvSpPr/>
          <p:nvPr/>
        </p:nvSpPr>
        <p:spPr>
          <a:xfrm>
            <a:off x="6265630" y="4393918"/>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a:t>
            </a:r>
          </a:p>
        </p:txBody>
      </p:sp>
      <p:sp>
        <p:nvSpPr>
          <p:cNvPr id="61" name="TextBox 60">
            <a:extLst>
              <a:ext uri="{FF2B5EF4-FFF2-40B4-BE49-F238E27FC236}">
                <a16:creationId xmlns:a16="http://schemas.microsoft.com/office/drawing/2014/main" id="{A62A86D0-1EAB-8B2A-6D35-E88176F75F4B}"/>
              </a:ext>
            </a:extLst>
          </p:cNvPr>
          <p:cNvSpPr txBox="1"/>
          <p:nvPr/>
        </p:nvSpPr>
        <p:spPr>
          <a:xfrm>
            <a:off x="9373849" y="3866226"/>
            <a:ext cx="2036270" cy="646331"/>
          </a:xfrm>
          <a:prstGeom prst="rect">
            <a:avLst/>
          </a:prstGeom>
          <a:noFill/>
        </p:spPr>
        <p:txBody>
          <a:bodyPr wrap="square" rtlCol="0">
            <a:spAutoFit/>
          </a:bodyPr>
          <a:lstStyle/>
          <a:p>
            <a:r>
              <a:rPr lang="en-US" dirty="0"/>
              <a:t>Parallel evaluation for the unique pairs</a:t>
            </a:r>
          </a:p>
        </p:txBody>
      </p:sp>
      <p:cxnSp>
        <p:nvCxnSpPr>
          <p:cNvPr id="63" name="Straight Arrow Connector 62">
            <a:extLst>
              <a:ext uri="{FF2B5EF4-FFF2-40B4-BE49-F238E27FC236}">
                <a16:creationId xmlns:a16="http://schemas.microsoft.com/office/drawing/2014/main" id="{E123A55A-5F9E-3A10-3833-D8A04FF97070}"/>
              </a:ext>
            </a:extLst>
          </p:cNvPr>
          <p:cNvCxnSpPr/>
          <p:nvPr/>
        </p:nvCxnSpPr>
        <p:spPr>
          <a:xfrm flipV="1">
            <a:off x="9052401" y="3937963"/>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8D1655E-68C6-8F99-3FB6-9F9204A797E6}"/>
              </a:ext>
            </a:extLst>
          </p:cNvPr>
          <p:cNvCxnSpPr/>
          <p:nvPr/>
        </p:nvCxnSpPr>
        <p:spPr>
          <a:xfrm flipV="1">
            <a:off x="8625427" y="3936997"/>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F3B54B-238F-8D00-9056-9E1F57DC463C}"/>
              </a:ext>
            </a:extLst>
          </p:cNvPr>
          <p:cNvCxnSpPr/>
          <p:nvPr/>
        </p:nvCxnSpPr>
        <p:spPr>
          <a:xfrm flipV="1">
            <a:off x="8198453" y="3936031"/>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F3A788B-9061-BA5C-170F-E26B6A2BB8CE}"/>
              </a:ext>
            </a:extLst>
          </p:cNvPr>
          <p:cNvCxnSpPr/>
          <p:nvPr/>
        </p:nvCxnSpPr>
        <p:spPr>
          <a:xfrm flipV="1">
            <a:off x="7771479" y="3935065"/>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416B75F-EC1E-BF8F-0D79-E08998491669}"/>
              </a:ext>
            </a:extLst>
          </p:cNvPr>
          <p:cNvCxnSpPr/>
          <p:nvPr/>
        </p:nvCxnSpPr>
        <p:spPr>
          <a:xfrm flipV="1">
            <a:off x="7344505" y="3934099"/>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96983AA-0537-DCD0-D25E-634B49036F4C}"/>
              </a:ext>
            </a:extLst>
          </p:cNvPr>
          <p:cNvCxnSpPr/>
          <p:nvPr/>
        </p:nvCxnSpPr>
        <p:spPr>
          <a:xfrm flipV="1">
            <a:off x="6917531" y="3933133"/>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1F69C5B-7F1A-4ABF-C640-68B038121EBD}"/>
              </a:ext>
            </a:extLst>
          </p:cNvPr>
          <p:cNvCxnSpPr/>
          <p:nvPr/>
        </p:nvCxnSpPr>
        <p:spPr>
          <a:xfrm flipV="1">
            <a:off x="6490557" y="3932167"/>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75D40B8-498E-CF29-4B43-F38A4E10860F}"/>
              </a:ext>
            </a:extLst>
          </p:cNvPr>
          <p:cNvSpPr txBox="1"/>
          <p:nvPr/>
        </p:nvSpPr>
        <p:spPr>
          <a:xfrm>
            <a:off x="7472809" y="2389147"/>
            <a:ext cx="2530693" cy="369332"/>
          </a:xfrm>
          <a:prstGeom prst="rect">
            <a:avLst/>
          </a:prstGeom>
          <a:noFill/>
        </p:spPr>
        <p:txBody>
          <a:bodyPr wrap="none" rtlCol="0">
            <a:spAutoFit/>
          </a:bodyPr>
          <a:lstStyle/>
          <a:p>
            <a:r>
              <a:rPr lang="en-US" b="1" dirty="0"/>
              <a:t>Unique pairs of triangles</a:t>
            </a:r>
          </a:p>
        </p:txBody>
      </p:sp>
      <p:sp>
        <p:nvSpPr>
          <p:cNvPr id="3" name="Slide Number Placeholder 2">
            <a:extLst>
              <a:ext uri="{FF2B5EF4-FFF2-40B4-BE49-F238E27FC236}">
                <a16:creationId xmlns:a16="http://schemas.microsoft.com/office/drawing/2014/main" id="{7D936B8C-1DF1-364C-510B-68428B906CDB}"/>
              </a:ext>
            </a:extLst>
          </p:cNvPr>
          <p:cNvSpPr>
            <a:spLocks noGrp="1"/>
          </p:cNvSpPr>
          <p:nvPr>
            <p:ph type="sldNum" sz="quarter" idx="12"/>
          </p:nvPr>
        </p:nvSpPr>
        <p:spPr/>
        <p:txBody>
          <a:bodyPr/>
          <a:lstStyle/>
          <a:p>
            <a:fld id="{1BAEF6FE-F65C-0640-BD0A-F43E39F0C0F7}" type="slidenum">
              <a:rPr lang="en-US" smtClean="0"/>
              <a:t>20</a:t>
            </a:fld>
            <a:endParaRPr lang="en-US"/>
          </a:p>
        </p:txBody>
      </p:sp>
    </p:spTree>
    <p:extLst>
      <p:ext uri="{BB962C8B-B14F-4D97-AF65-F5344CB8AC3E}">
        <p14:creationId xmlns:p14="http://schemas.microsoft.com/office/powerpoint/2010/main" val="1480274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 – Parallelization</a:t>
            </a:r>
          </a:p>
        </p:txBody>
      </p:sp>
      <p:pic>
        <p:nvPicPr>
          <p:cNvPr id="7" name="Picture 6">
            <a:extLst>
              <a:ext uri="{FF2B5EF4-FFF2-40B4-BE49-F238E27FC236}">
                <a16:creationId xmlns:a16="http://schemas.microsoft.com/office/drawing/2014/main" id="{5BB52434-CCF9-BCEA-7C89-DE3CFAE791E8}"/>
              </a:ext>
            </a:extLst>
          </p:cNvPr>
          <p:cNvPicPr>
            <a:picLocks noChangeAspect="1"/>
          </p:cNvPicPr>
          <p:nvPr/>
        </p:nvPicPr>
        <p:blipFill>
          <a:blip r:embed="rId3"/>
          <a:stretch>
            <a:fillRect/>
          </a:stretch>
        </p:blipFill>
        <p:spPr>
          <a:xfrm>
            <a:off x="397566" y="1690688"/>
            <a:ext cx="4472608" cy="4472608"/>
          </a:xfrm>
          <a:prstGeom prst="rect">
            <a:avLst/>
          </a:prstGeom>
        </p:spPr>
      </p:pic>
      <p:sp>
        <p:nvSpPr>
          <p:cNvPr id="8" name="Rectangle 7">
            <a:extLst>
              <a:ext uri="{FF2B5EF4-FFF2-40B4-BE49-F238E27FC236}">
                <a16:creationId xmlns:a16="http://schemas.microsoft.com/office/drawing/2014/main" id="{481EF83C-F2FA-4FD0-3EB7-417B4FF2C2AC}"/>
              </a:ext>
            </a:extLst>
          </p:cNvPr>
          <p:cNvSpPr/>
          <p:nvPr/>
        </p:nvSpPr>
        <p:spPr>
          <a:xfrm>
            <a:off x="5756593" y="2062095"/>
            <a:ext cx="429054" cy="278296"/>
          </a:xfrm>
          <a:prstGeom prst="rect">
            <a:avLst/>
          </a:prstGeom>
          <a:solidFill>
            <a:srgbClr val="FF7A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a:extLst>
              <a:ext uri="{FF2B5EF4-FFF2-40B4-BE49-F238E27FC236}">
                <a16:creationId xmlns:a16="http://schemas.microsoft.com/office/drawing/2014/main" id="{E1578E4D-DCA3-0CA3-1773-BDA68B7119E0}"/>
              </a:ext>
            </a:extLst>
          </p:cNvPr>
          <p:cNvSpPr/>
          <p:nvPr/>
        </p:nvSpPr>
        <p:spPr>
          <a:xfrm>
            <a:off x="6185647" y="2061214"/>
            <a:ext cx="429054" cy="278296"/>
          </a:xfrm>
          <a:prstGeom prst="rect">
            <a:avLst/>
          </a:prstGeom>
          <a:solidFill>
            <a:srgbClr val="64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5" name="Rectangle 24">
            <a:extLst>
              <a:ext uri="{FF2B5EF4-FFF2-40B4-BE49-F238E27FC236}">
                <a16:creationId xmlns:a16="http://schemas.microsoft.com/office/drawing/2014/main" id="{FFF3C1A8-CEA6-B7F4-5A44-26799D549491}"/>
              </a:ext>
            </a:extLst>
          </p:cNvPr>
          <p:cNvSpPr/>
          <p:nvPr/>
        </p:nvSpPr>
        <p:spPr>
          <a:xfrm>
            <a:off x="6614701" y="2061214"/>
            <a:ext cx="429054" cy="278296"/>
          </a:xfrm>
          <a:prstGeom prst="rect">
            <a:avLst/>
          </a:prstGeom>
          <a:solidFill>
            <a:srgbClr val="FF7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6" name="Rectangle 25">
            <a:extLst>
              <a:ext uri="{FF2B5EF4-FFF2-40B4-BE49-F238E27FC236}">
                <a16:creationId xmlns:a16="http://schemas.microsoft.com/office/drawing/2014/main" id="{9EDCCAD0-41AA-197B-D0FC-2A3D796637AB}"/>
              </a:ext>
            </a:extLst>
          </p:cNvPr>
          <p:cNvSpPr/>
          <p:nvPr/>
        </p:nvSpPr>
        <p:spPr>
          <a:xfrm>
            <a:off x="7043755" y="2061214"/>
            <a:ext cx="429054" cy="278296"/>
          </a:xfrm>
          <a:prstGeom prst="rect">
            <a:avLst/>
          </a:prstGeom>
          <a:solidFill>
            <a:srgbClr val="747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7" name="Rectangle 26">
            <a:extLst>
              <a:ext uri="{FF2B5EF4-FFF2-40B4-BE49-F238E27FC236}">
                <a16:creationId xmlns:a16="http://schemas.microsoft.com/office/drawing/2014/main" id="{CF11190C-2E75-DE01-74F9-F6789C07BB98}"/>
              </a:ext>
            </a:extLst>
          </p:cNvPr>
          <p:cNvSpPr/>
          <p:nvPr/>
        </p:nvSpPr>
        <p:spPr>
          <a:xfrm>
            <a:off x="7472809" y="2061214"/>
            <a:ext cx="429054" cy="278296"/>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28" name="Rectangle 27">
            <a:extLst>
              <a:ext uri="{FF2B5EF4-FFF2-40B4-BE49-F238E27FC236}">
                <a16:creationId xmlns:a16="http://schemas.microsoft.com/office/drawing/2014/main" id="{FDEC8370-397B-F63D-11EA-EB70F83077E1}"/>
              </a:ext>
            </a:extLst>
          </p:cNvPr>
          <p:cNvSpPr/>
          <p:nvPr/>
        </p:nvSpPr>
        <p:spPr>
          <a:xfrm>
            <a:off x="7901863" y="2061214"/>
            <a:ext cx="429054" cy="278296"/>
          </a:xfrm>
          <a:prstGeom prst="rect">
            <a:avLst/>
          </a:prstGeom>
          <a:solidFill>
            <a:srgbClr val="FF7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29" name="Rectangle 28">
            <a:extLst>
              <a:ext uri="{FF2B5EF4-FFF2-40B4-BE49-F238E27FC236}">
                <a16:creationId xmlns:a16="http://schemas.microsoft.com/office/drawing/2014/main" id="{6CC87B7D-9C90-081F-BBF8-DB0686BAC238}"/>
              </a:ext>
            </a:extLst>
          </p:cNvPr>
          <p:cNvSpPr/>
          <p:nvPr/>
        </p:nvSpPr>
        <p:spPr>
          <a:xfrm>
            <a:off x="8330917" y="2061214"/>
            <a:ext cx="429054" cy="278296"/>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32" name="Rectangle 31">
            <a:extLst>
              <a:ext uri="{FF2B5EF4-FFF2-40B4-BE49-F238E27FC236}">
                <a16:creationId xmlns:a16="http://schemas.microsoft.com/office/drawing/2014/main" id="{87C71E20-616E-ED79-54FC-8D208B264DA9}"/>
              </a:ext>
            </a:extLst>
          </p:cNvPr>
          <p:cNvSpPr/>
          <p:nvPr/>
        </p:nvSpPr>
        <p:spPr>
          <a:xfrm>
            <a:off x="8759971" y="2061214"/>
            <a:ext cx="429054" cy="278296"/>
          </a:xfrm>
          <a:prstGeom prst="rect">
            <a:avLst/>
          </a:prstGeom>
          <a:solidFill>
            <a:srgbClr val="6F7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33" name="Rectangle 32">
            <a:extLst>
              <a:ext uri="{FF2B5EF4-FFF2-40B4-BE49-F238E27FC236}">
                <a16:creationId xmlns:a16="http://schemas.microsoft.com/office/drawing/2014/main" id="{36A0D4C2-9AA1-7E42-E32C-CE64FDBBC60F}"/>
              </a:ext>
            </a:extLst>
          </p:cNvPr>
          <p:cNvSpPr/>
          <p:nvPr/>
        </p:nvSpPr>
        <p:spPr>
          <a:xfrm>
            <a:off x="9189025" y="2057678"/>
            <a:ext cx="429054" cy="278296"/>
          </a:xfrm>
          <a:prstGeom prst="rect">
            <a:avLst/>
          </a:prstGeom>
          <a:solidFill>
            <a:srgbClr val="64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34" name="Rectangle 33">
            <a:extLst>
              <a:ext uri="{FF2B5EF4-FFF2-40B4-BE49-F238E27FC236}">
                <a16:creationId xmlns:a16="http://schemas.microsoft.com/office/drawing/2014/main" id="{3602A690-3C0D-AC62-2C68-E31E74E6045A}"/>
              </a:ext>
            </a:extLst>
          </p:cNvPr>
          <p:cNvSpPr/>
          <p:nvPr/>
        </p:nvSpPr>
        <p:spPr>
          <a:xfrm>
            <a:off x="9618079" y="2057678"/>
            <a:ext cx="429054" cy="278296"/>
          </a:xfrm>
          <a:prstGeom prst="rect">
            <a:avLst/>
          </a:prstGeom>
          <a:solidFill>
            <a:srgbClr val="FF7A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35" name="Rectangle 34">
            <a:extLst>
              <a:ext uri="{FF2B5EF4-FFF2-40B4-BE49-F238E27FC236}">
                <a16:creationId xmlns:a16="http://schemas.microsoft.com/office/drawing/2014/main" id="{CF56769E-55FE-3350-4E8B-BB079B7C727E}"/>
              </a:ext>
            </a:extLst>
          </p:cNvPr>
          <p:cNvSpPr/>
          <p:nvPr/>
        </p:nvSpPr>
        <p:spPr>
          <a:xfrm>
            <a:off x="10047133" y="2057678"/>
            <a:ext cx="429054" cy="278296"/>
          </a:xfrm>
          <a:prstGeom prst="rect">
            <a:avLst/>
          </a:prstGeom>
          <a:solidFill>
            <a:srgbClr val="FF7A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36" name="Rectangle 35">
            <a:extLst>
              <a:ext uri="{FF2B5EF4-FFF2-40B4-BE49-F238E27FC236}">
                <a16:creationId xmlns:a16="http://schemas.microsoft.com/office/drawing/2014/main" id="{54B88E9F-5FC5-C5C4-BFA4-8205662FF4A5}"/>
              </a:ext>
            </a:extLst>
          </p:cNvPr>
          <p:cNvSpPr/>
          <p:nvPr/>
        </p:nvSpPr>
        <p:spPr>
          <a:xfrm>
            <a:off x="10476187" y="2057678"/>
            <a:ext cx="429054" cy="27829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37" name="Rectangle 36">
            <a:extLst>
              <a:ext uri="{FF2B5EF4-FFF2-40B4-BE49-F238E27FC236}">
                <a16:creationId xmlns:a16="http://schemas.microsoft.com/office/drawing/2014/main" id="{7DD872E4-2A62-A91B-F0EB-6B82FEE4B04D}"/>
              </a:ext>
            </a:extLst>
          </p:cNvPr>
          <p:cNvSpPr/>
          <p:nvPr/>
        </p:nvSpPr>
        <p:spPr>
          <a:xfrm>
            <a:off x="10905241" y="2057678"/>
            <a:ext cx="429054" cy="278296"/>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a:t>
            </a:r>
          </a:p>
        </p:txBody>
      </p:sp>
      <p:sp>
        <p:nvSpPr>
          <p:cNvPr id="38" name="Rectangle 37">
            <a:extLst>
              <a:ext uri="{FF2B5EF4-FFF2-40B4-BE49-F238E27FC236}">
                <a16:creationId xmlns:a16="http://schemas.microsoft.com/office/drawing/2014/main" id="{4C739FA8-B762-ED89-C16C-2DE240062D62}"/>
              </a:ext>
            </a:extLst>
          </p:cNvPr>
          <p:cNvSpPr/>
          <p:nvPr/>
        </p:nvSpPr>
        <p:spPr>
          <a:xfrm>
            <a:off x="11334295" y="2057678"/>
            <a:ext cx="429054" cy="27829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a:t>
            </a:r>
          </a:p>
        </p:txBody>
      </p:sp>
      <p:sp>
        <p:nvSpPr>
          <p:cNvPr id="40" name="Freeform 39">
            <a:extLst>
              <a:ext uri="{FF2B5EF4-FFF2-40B4-BE49-F238E27FC236}">
                <a16:creationId xmlns:a16="http://schemas.microsoft.com/office/drawing/2014/main" id="{7E67AC9E-7D37-0BE1-5CC3-85D0C1CBF742}"/>
              </a:ext>
            </a:extLst>
          </p:cNvPr>
          <p:cNvSpPr/>
          <p:nvPr/>
        </p:nvSpPr>
        <p:spPr>
          <a:xfrm>
            <a:off x="8552329" y="1882588"/>
            <a:ext cx="437990" cy="184417"/>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65EE4280-13FF-7F2C-8BF9-E26AF636E04C}"/>
              </a:ext>
            </a:extLst>
          </p:cNvPr>
          <p:cNvSpPr/>
          <p:nvPr/>
        </p:nvSpPr>
        <p:spPr>
          <a:xfrm>
            <a:off x="8100568" y="1787627"/>
            <a:ext cx="1301181" cy="278295"/>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70BE271-AAC7-608D-E094-8BB06BD29DF7}"/>
              </a:ext>
            </a:extLst>
          </p:cNvPr>
          <p:cNvSpPr/>
          <p:nvPr/>
        </p:nvSpPr>
        <p:spPr>
          <a:xfrm>
            <a:off x="7657495" y="1690689"/>
            <a:ext cx="2179976" cy="375234"/>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C74F34B5-18DF-B16D-2F16-7D1C6F0F9A89}"/>
              </a:ext>
            </a:extLst>
          </p:cNvPr>
          <p:cNvSpPr/>
          <p:nvPr/>
        </p:nvSpPr>
        <p:spPr>
          <a:xfrm>
            <a:off x="7260085" y="1601734"/>
            <a:ext cx="3019244" cy="467725"/>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B8677AD4-4482-4305-BFCE-A15F7DE2EC71}"/>
              </a:ext>
            </a:extLst>
          </p:cNvPr>
          <p:cNvSpPr/>
          <p:nvPr/>
        </p:nvSpPr>
        <p:spPr>
          <a:xfrm>
            <a:off x="6831031" y="1518463"/>
            <a:ext cx="3853334" cy="553642"/>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203D385F-BA92-C69B-1642-C73FCE857E96}"/>
              </a:ext>
            </a:extLst>
          </p:cNvPr>
          <p:cNvSpPr/>
          <p:nvPr/>
        </p:nvSpPr>
        <p:spPr>
          <a:xfrm>
            <a:off x="6401976" y="1434763"/>
            <a:ext cx="4718109" cy="632033"/>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2B8B1A43-ECC1-7E7F-1623-76476A276C9F}"/>
              </a:ext>
            </a:extLst>
          </p:cNvPr>
          <p:cNvSpPr/>
          <p:nvPr/>
        </p:nvSpPr>
        <p:spPr>
          <a:xfrm>
            <a:off x="5971862" y="1349340"/>
            <a:ext cx="5596148" cy="720988"/>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72A63A0-5479-9C0E-26D1-0C46D182BC3A}"/>
              </a:ext>
            </a:extLst>
          </p:cNvPr>
          <p:cNvSpPr/>
          <p:nvPr/>
        </p:nvSpPr>
        <p:spPr>
          <a:xfrm>
            <a:off x="6265630" y="3666192"/>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grpSp>
        <p:nvGrpSpPr>
          <p:cNvPr id="93" name="Group 92">
            <a:extLst>
              <a:ext uri="{FF2B5EF4-FFF2-40B4-BE49-F238E27FC236}">
                <a16:creationId xmlns:a16="http://schemas.microsoft.com/office/drawing/2014/main" id="{6C07A6AD-F14A-4893-4D31-B6B8CADD0F9F}"/>
              </a:ext>
            </a:extLst>
          </p:cNvPr>
          <p:cNvGrpSpPr/>
          <p:nvPr/>
        </p:nvGrpSpPr>
        <p:grpSpPr>
          <a:xfrm>
            <a:off x="6265630" y="3665311"/>
            <a:ext cx="3003378" cy="1009475"/>
            <a:chOff x="6265630" y="3665311"/>
            <a:chExt cx="3003378" cy="1009475"/>
          </a:xfrm>
        </p:grpSpPr>
        <p:sp>
          <p:nvSpPr>
            <p:cNvPr id="48" name="Rectangle 47">
              <a:extLst>
                <a:ext uri="{FF2B5EF4-FFF2-40B4-BE49-F238E27FC236}">
                  <a16:creationId xmlns:a16="http://schemas.microsoft.com/office/drawing/2014/main" id="{994377A5-A70F-B083-D792-CF9D7EF7F086}"/>
                </a:ext>
              </a:extLst>
            </p:cNvPr>
            <p:cNvSpPr/>
            <p:nvPr/>
          </p:nvSpPr>
          <p:spPr>
            <a:xfrm>
              <a:off x="6694684"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49" name="Rectangle 48">
              <a:extLst>
                <a:ext uri="{FF2B5EF4-FFF2-40B4-BE49-F238E27FC236}">
                  <a16:creationId xmlns:a16="http://schemas.microsoft.com/office/drawing/2014/main" id="{4EE1633E-1AB7-5EA0-91E2-51506BEEFF0F}"/>
                </a:ext>
              </a:extLst>
            </p:cNvPr>
            <p:cNvSpPr/>
            <p:nvPr/>
          </p:nvSpPr>
          <p:spPr>
            <a:xfrm>
              <a:off x="7123738"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0" name="Rectangle 49">
              <a:extLst>
                <a:ext uri="{FF2B5EF4-FFF2-40B4-BE49-F238E27FC236}">
                  <a16:creationId xmlns:a16="http://schemas.microsoft.com/office/drawing/2014/main" id="{48F52170-FC18-3F3F-65E9-08017D1A5628}"/>
                </a:ext>
              </a:extLst>
            </p:cNvPr>
            <p:cNvSpPr/>
            <p:nvPr/>
          </p:nvSpPr>
          <p:spPr>
            <a:xfrm>
              <a:off x="7552792"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1" name="Rectangle 50">
              <a:extLst>
                <a:ext uri="{FF2B5EF4-FFF2-40B4-BE49-F238E27FC236}">
                  <a16:creationId xmlns:a16="http://schemas.microsoft.com/office/drawing/2014/main" id="{9318751A-9F9A-6DEC-FBD7-E9E3AD1A03CC}"/>
                </a:ext>
              </a:extLst>
            </p:cNvPr>
            <p:cNvSpPr/>
            <p:nvPr/>
          </p:nvSpPr>
          <p:spPr>
            <a:xfrm>
              <a:off x="7981846"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52" name="Rectangle 51">
              <a:extLst>
                <a:ext uri="{FF2B5EF4-FFF2-40B4-BE49-F238E27FC236}">
                  <a16:creationId xmlns:a16="http://schemas.microsoft.com/office/drawing/2014/main" id="{8617050D-A543-8822-0021-4600247322B7}"/>
                </a:ext>
              </a:extLst>
            </p:cNvPr>
            <p:cNvSpPr/>
            <p:nvPr/>
          </p:nvSpPr>
          <p:spPr>
            <a:xfrm>
              <a:off x="8410900"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53" name="Rectangle 52">
              <a:extLst>
                <a:ext uri="{FF2B5EF4-FFF2-40B4-BE49-F238E27FC236}">
                  <a16:creationId xmlns:a16="http://schemas.microsoft.com/office/drawing/2014/main" id="{63796BC6-6BE2-0DF2-C41D-6A0CAD82268B}"/>
                </a:ext>
              </a:extLst>
            </p:cNvPr>
            <p:cNvSpPr/>
            <p:nvPr/>
          </p:nvSpPr>
          <p:spPr>
            <a:xfrm>
              <a:off x="8839954"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54" name="Rectangle 53">
              <a:extLst>
                <a:ext uri="{FF2B5EF4-FFF2-40B4-BE49-F238E27FC236}">
                  <a16:creationId xmlns:a16="http://schemas.microsoft.com/office/drawing/2014/main" id="{F717C2DC-925F-50E3-8F03-E9105C2E7CDB}"/>
                </a:ext>
              </a:extLst>
            </p:cNvPr>
            <p:cNvSpPr/>
            <p:nvPr/>
          </p:nvSpPr>
          <p:spPr>
            <a:xfrm>
              <a:off x="8839954" y="4396490"/>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55" name="Rectangle 54">
              <a:extLst>
                <a:ext uri="{FF2B5EF4-FFF2-40B4-BE49-F238E27FC236}">
                  <a16:creationId xmlns:a16="http://schemas.microsoft.com/office/drawing/2014/main" id="{E29F216E-CA2C-A57A-999F-9CCEDB1C30AD}"/>
                </a:ext>
              </a:extLst>
            </p:cNvPr>
            <p:cNvSpPr/>
            <p:nvPr/>
          </p:nvSpPr>
          <p:spPr>
            <a:xfrm>
              <a:off x="8410900" y="4396490"/>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56" name="Rectangle 55">
              <a:extLst>
                <a:ext uri="{FF2B5EF4-FFF2-40B4-BE49-F238E27FC236}">
                  <a16:creationId xmlns:a16="http://schemas.microsoft.com/office/drawing/2014/main" id="{9AA3E9DB-CEB7-62C8-0988-3029505EE7B7}"/>
                </a:ext>
              </a:extLst>
            </p:cNvPr>
            <p:cNvSpPr/>
            <p:nvPr/>
          </p:nvSpPr>
          <p:spPr>
            <a:xfrm>
              <a:off x="7981846" y="4396490"/>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57" name="Rectangle 56">
              <a:extLst>
                <a:ext uri="{FF2B5EF4-FFF2-40B4-BE49-F238E27FC236}">
                  <a16:creationId xmlns:a16="http://schemas.microsoft.com/office/drawing/2014/main" id="{1D319FC4-BD6D-6EE3-3116-FD059504BDCC}"/>
                </a:ext>
              </a:extLst>
            </p:cNvPr>
            <p:cNvSpPr/>
            <p:nvPr/>
          </p:nvSpPr>
          <p:spPr>
            <a:xfrm>
              <a:off x="7552792" y="4396490"/>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58" name="Rectangle 57">
              <a:extLst>
                <a:ext uri="{FF2B5EF4-FFF2-40B4-BE49-F238E27FC236}">
                  <a16:creationId xmlns:a16="http://schemas.microsoft.com/office/drawing/2014/main" id="{AF88AF91-8428-79A6-56A7-069EEF6143EB}"/>
                </a:ext>
              </a:extLst>
            </p:cNvPr>
            <p:cNvSpPr/>
            <p:nvPr/>
          </p:nvSpPr>
          <p:spPr>
            <a:xfrm>
              <a:off x="7123738" y="4396490"/>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59" name="Rectangle 58">
              <a:extLst>
                <a:ext uri="{FF2B5EF4-FFF2-40B4-BE49-F238E27FC236}">
                  <a16:creationId xmlns:a16="http://schemas.microsoft.com/office/drawing/2014/main" id="{0F1BFB39-A563-CD8C-103E-F814A6A73833}"/>
                </a:ext>
              </a:extLst>
            </p:cNvPr>
            <p:cNvSpPr/>
            <p:nvPr/>
          </p:nvSpPr>
          <p:spPr>
            <a:xfrm>
              <a:off x="6694684" y="4393918"/>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a:t>
              </a:r>
            </a:p>
          </p:txBody>
        </p:sp>
        <p:sp>
          <p:nvSpPr>
            <p:cNvPr id="60" name="Rectangle 59">
              <a:extLst>
                <a:ext uri="{FF2B5EF4-FFF2-40B4-BE49-F238E27FC236}">
                  <a16:creationId xmlns:a16="http://schemas.microsoft.com/office/drawing/2014/main" id="{103B39E1-18C0-161E-0485-B60D75442309}"/>
                </a:ext>
              </a:extLst>
            </p:cNvPr>
            <p:cNvSpPr/>
            <p:nvPr/>
          </p:nvSpPr>
          <p:spPr>
            <a:xfrm>
              <a:off x="6265630" y="4393918"/>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a:t>
              </a:r>
            </a:p>
          </p:txBody>
        </p:sp>
      </p:grpSp>
      <p:sp>
        <p:nvSpPr>
          <p:cNvPr id="61" name="TextBox 60">
            <a:extLst>
              <a:ext uri="{FF2B5EF4-FFF2-40B4-BE49-F238E27FC236}">
                <a16:creationId xmlns:a16="http://schemas.microsoft.com/office/drawing/2014/main" id="{A62A86D0-1EAB-8B2A-6D35-E88176F75F4B}"/>
              </a:ext>
            </a:extLst>
          </p:cNvPr>
          <p:cNvSpPr txBox="1"/>
          <p:nvPr/>
        </p:nvSpPr>
        <p:spPr>
          <a:xfrm>
            <a:off x="9377302" y="3499357"/>
            <a:ext cx="2036270" cy="1477328"/>
          </a:xfrm>
          <a:prstGeom prst="rect">
            <a:avLst/>
          </a:prstGeom>
          <a:noFill/>
        </p:spPr>
        <p:txBody>
          <a:bodyPr wrap="square" rtlCol="0">
            <a:spAutoFit/>
          </a:bodyPr>
          <a:lstStyle/>
          <a:p>
            <a:r>
              <a:rPr lang="en-US" dirty="0"/>
              <a:t>Applying </a:t>
            </a:r>
            <a:r>
              <a:rPr lang="en-US" b="1" dirty="0"/>
              <a:t>Round Robin scheduling method </a:t>
            </a:r>
            <a:r>
              <a:rPr lang="en-US" dirty="0"/>
              <a:t>to update triangle indices in the pairs</a:t>
            </a:r>
          </a:p>
        </p:txBody>
      </p:sp>
      <p:cxnSp>
        <p:nvCxnSpPr>
          <p:cNvPr id="63" name="Straight Arrow Connector 62">
            <a:extLst>
              <a:ext uri="{FF2B5EF4-FFF2-40B4-BE49-F238E27FC236}">
                <a16:creationId xmlns:a16="http://schemas.microsoft.com/office/drawing/2014/main" id="{E123A55A-5F9E-3A10-3833-D8A04FF97070}"/>
              </a:ext>
            </a:extLst>
          </p:cNvPr>
          <p:cNvCxnSpPr/>
          <p:nvPr/>
        </p:nvCxnSpPr>
        <p:spPr>
          <a:xfrm flipV="1">
            <a:off x="9052401" y="3937963"/>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8D1655E-68C6-8F99-3FB6-9F9204A797E6}"/>
              </a:ext>
            </a:extLst>
          </p:cNvPr>
          <p:cNvCxnSpPr/>
          <p:nvPr/>
        </p:nvCxnSpPr>
        <p:spPr>
          <a:xfrm flipV="1">
            <a:off x="8625427" y="3936997"/>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F3B54B-238F-8D00-9056-9E1F57DC463C}"/>
              </a:ext>
            </a:extLst>
          </p:cNvPr>
          <p:cNvCxnSpPr/>
          <p:nvPr/>
        </p:nvCxnSpPr>
        <p:spPr>
          <a:xfrm flipV="1">
            <a:off x="8198453" y="3936031"/>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F3A788B-9061-BA5C-170F-E26B6A2BB8CE}"/>
              </a:ext>
            </a:extLst>
          </p:cNvPr>
          <p:cNvCxnSpPr/>
          <p:nvPr/>
        </p:nvCxnSpPr>
        <p:spPr>
          <a:xfrm flipV="1">
            <a:off x="7771479" y="3935065"/>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416B75F-EC1E-BF8F-0D79-E08998491669}"/>
              </a:ext>
            </a:extLst>
          </p:cNvPr>
          <p:cNvCxnSpPr/>
          <p:nvPr/>
        </p:nvCxnSpPr>
        <p:spPr>
          <a:xfrm flipV="1">
            <a:off x="7344505" y="3934099"/>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96983AA-0537-DCD0-D25E-634B49036F4C}"/>
              </a:ext>
            </a:extLst>
          </p:cNvPr>
          <p:cNvCxnSpPr/>
          <p:nvPr/>
        </p:nvCxnSpPr>
        <p:spPr>
          <a:xfrm flipV="1">
            <a:off x="6917531" y="3933133"/>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1F69C5B-7F1A-4ABF-C640-68B038121EBD}"/>
              </a:ext>
            </a:extLst>
          </p:cNvPr>
          <p:cNvCxnSpPr/>
          <p:nvPr/>
        </p:nvCxnSpPr>
        <p:spPr>
          <a:xfrm flipV="1">
            <a:off x="6490557" y="3932167"/>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75D40B8-498E-CF29-4B43-F38A4E10860F}"/>
              </a:ext>
            </a:extLst>
          </p:cNvPr>
          <p:cNvSpPr txBox="1"/>
          <p:nvPr/>
        </p:nvSpPr>
        <p:spPr>
          <a:xfrm>
            <a:off x="7472809" y="2389147"/>
            <a:ext cx="2530693" cy="369332"/>
          </a:xfrm>
          <a:prstGeom prst="rect">
            <a:avLst/>
          </a:prstGeom>
          <a:noFill/>
        </p:spPr>
        <p:txBody>
          <a:bodyPr wrap="none" rtlCol="0">
            <a:spAutoFit/>
          </a:bodyPr>
          <a:lstStyle/>
          <a:p>
            <a:r>
              <a:rPr lang="en-US" b="1" dirty="0"/>
              <a:t>Unique pairs of triangles</a:t>
            </a:r>
          </a:p>
        </p:txBody>
      </p:sp>
      <p:sp>
        <p:nvSpPr>
          <p:cNvPr id="92" name="TextBox 91">
            <a:extLst>
              <a:ext uri="{FF2B5EF4-FFF2-40B4-BE49-F238E27FC236}">
                <a16:creationId xmlns:a16="http://schemas.microsoft.com/office/drawing/2014/main" id="{0792E222-AF4D-BA1E-E376-B7E2045BA7B3}"/>
              </a:ext>
            </a:extLst>
          </p:cNvPr>
          <p:cNvSpPr txBox="1"/>
          <p:nvPr/>
        </p:nvSpPr>
        <p:spPr>
          <a:xfrm>
            <a:off x="7091555" y="3060315"/>
            <a:ext cx="2273379" cy="369332"/>
          </a:xfrm>
          <a:prstGeom prst="rect">
            <a:avLst/>
          </a:prstGeom>
          <a:noFill/>
        </p:spPr>
        <p:txBody>
          <a:bodyPr wrap="none" rtlCol="0">
            <a:spAutoFit/>
          </a:bodyPr>
          <a:lstStyle/>
          <a:p>
            <a:r>
              <a:rPr lang="en-US" b="1" i="1" dirty="0" err="1">
                <a:solidFill>
                  <a:schemeClr val="accent2">
                    <a:lumMod val="75000"/>
                  </a:schemeClr>
                </a:solidFill>
              </a:rPr>
              <a:t>u</a:t>
            </a:r>
            <a:r>
              <a:rPr lang="en-US" b="1" i="1" baseline="-25000" dirty="0" err="1">
                <a:solidFill>
                  <a:schemeClr val="accent2">
                    <a:lumMod val="75000"/>
                  </a:schemeClr>
                </a:solidFill>
              </a:rPr>
              <a:t>i</a:t>
            </a:r>
            <a:r>
              <a:rPr lang="en-US" b="1" i="1" dirty="0">
                <a:solidFill>
                  <a:schemeClr val="accent2">
                    <a:lumMod val="75000"/>
                  </a:schemeClr>
                </a:solidFill>
              </a:rPr>
              <a:t> = </a:t>
            </a:r>
            <a:r>
              <a:rPr lang="en-US" b="1" i="1" dirty="0" err="1">
                <a:solidFill>
                  <a:schemeClr val="accent2">
                    <a:lumMod val="75000"/>
                  </a:schemeClr>
                </a:solidFill>
              </a:rPr>
              <a:t>u</a:t>
            </a:r>
            <a:r>
              <a:rPr lang="en-US" b="1" i="1" baseline="-25000" dirty="0" err="1">
                <a:solidFill>
                  <a:schemeClr val="accent2">
                    <a:lumMod val="75000"/>
                  </a:schemeClr>
                </a:solidFill>
              </a:rPr>
              <a:t>i</a:t>
            </a:r>
            <a:r>
              <a:rPr lang="en-US" b="1" i="1" baseline="-25000" dirty="0">
                <a:solidFill>
                  <a:schemeClr val="accent2">
                    <a:lumMod val="75000"/>
                  </a:schemeClr>
                </a:solidFill>
              </a:rPr>
              <a:t> </a:t>
            </a:r>
            <a:r>
              <a:rPr lang="en-US" b="1" i="1" dirty="0">
                <a:solidFill>
                  <a:schemeClr val="accent2">
                    <a:lumMod val="75000"/>
                  </a:schemeClr>
                </a:solidFill>
              </a:rPr>
              <a:t>&gt;1 :  </a:t>
            </a:r>
            <a:r>
              <a:rPr lang="en-US" b="1" i="1" dirty="0" err="1">
                <a:solidFill>
                  <a:schemeClr val="accent2">
                    <a:lumMod val="75000"/>
                  </a:schemeClr>
                </a:solidFill>
              </a:rPr>
              <a:t>u</a:t>
            </a:r>
            <a:r>
              <a:rPr lang="en-US" b="1" i="1" baseline="-25000" dirty="0" err="1">
                <a:solidFill>
                  <a:schemeClr val="accent2">
                    <a:lumMod val="75000"/>
                  </a:schemeClr>
                </a:solidFill>
              </a:rPr>
              <a:t>i</a:t>
            </a:r>
            <a:r>
              <a:rPr lang="en-US" b="1" i="1" baseline="-25000" dirty="0">
                <a:solidFill>
                  <a:schemeClr val="accent2">
                    <a:lumMod val="75000"/>
                  </a:schemeClr>
                </a:solidFill>
              </a:rPr>
              <a:t> </a:t>
            </a:r>
            <a:r>
              <a:rPr lang="en-US" b="1" i="1" dirty="0">
                <a:solidFill>
                  <a:schemeClr val="accent2">
                    <a:lumMod val="75000"/>
                  </a:schemeClr>
                </a:solidFill>
              </a:rPr>
              <a:t>– 1 ? n-1 </a:t>
            </a:r>
            <a:endParaRPr lang="en-US" b="1" i="1" baseline="-25000" dirty="0">
              <a:solidFill>
                <a:schemeClr val="accent2">
                  <a:lumMod val="75000"/>
                </a:schemeClr>
              </a:solidFill>
            </a:endParaRPr>
          </a:p>
        </p:txBody>
      </p:sp>
      <p:grpSp>
        <p:nvGrpSpPr>
          <p:cNvPr id="95" name="Group 94">
            <a:extLst>
              <a:ext uri="{FF2B5EF4-FFF2-40B4-BE49-F238E27FC236}">
                <a16:creationId xmlns:a16="http://schemas.microsoft.com/office/drawing/2014/main" id="{420826EE-563A-6C87-3DB6-77F2C3A1369F}"/>
              </a:ext>
            </a:extLst>
          </p:cNvPr>
          <p:cNvGrpSpPr/>
          <p:nvPr/>
        </p:nvGrpSpPr>
        <p:grpSpPr>
          <a:xfrm>
            <a:off x="6898810" y="3422871"/>
            <a:ext cx="2347638" cy="245757"/>
            <a:chOff x="6898810" y="3422871"/>
            <a:chExt cx="2347638" cy="245757"/>
          </a:xfrm>
        </p:grpSpPr>
        <p:cxnSp>
          <p:nvCxnSpPr>
            <p:cNvPr id="9" name="Curved Connector 8">
              <a:extLst>
                <a:ext uri="{FF2B5EF4-FFF2-40B4-BE49-F238E27FC236}">
                  <a16:creationId xmlns:a16="http://schemas.microsoft.com/office/drawing/2014/main" id="{1BC3134E-6A03-2028-2B7E-C81BCDCE1CD6}"/>
                </a:ext>
              </a:extLst>
            </p:cNvPr>
            <p:cNvCxnSpPr>
              <a:cxnSpLocks/>
            </p:cNvCxnSpPr>
            <p:nvPr/>
          </p:nvCxnSpPr>
          <p:spPr>
            <a:xfrm rot="5400000">
              <a:off x="6879083" y="3452046"/>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7A2AC789-7296-2D25-0D27-C68EAD710DFD}"/>
                </a:ext>
              </a:extLst>
            </p:cNvPr>
            <p:cNvCxnSpPr>
              <a:cxnSpLocks/>
            </p:cNvCxnSpPr>
            <p:nvPr/>
          </p:nvCxnSpPr>
          <p:spPr>
            <a:xfrm rot="5400000">
              <a:off x="7288385" y="3450770"/>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0EC1C43F-BC92-DCC3-9B76-810030468323}"/>
                </a:ext>
              </a:extLst>
            </p:cNvPr>
            <p:cNvCxnSpPr>
              <a:cxnSpLocks/>
            </p:cNvCxnSpPr>
            <p:nvPr/>
          </p:nvCxnSpPr>
          <p:spPr>
            <a:xfrm rot="5400000">
              <a:off x="7723755" y="3448727"/>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275E7D3B-4BA4-CD7D-0348-B772163E5FAA}"/>
                </a:ext>
              </a:extLst>
            </p:cNvPr>
            <p:cNvCxnSpPr>
              <a:cxnSpLocks/>
            </p:cNvCxnSpPr>
            <p:nvPr/>
          </p:nvCxnSpPr>
          <p:spPr>
            <a:xfrm rot="5400000">
              <a:off x="8159125" y="3446684"/>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5BC698A2-5703-1FC4-3CA2-5BC9E2AD6DA7}"/>
                </a:ext>
              </a:extLst>
            </p:cNvPr>
            <p:cNvCxnSpPr>
              <a:cxnSpLocks/>
            </p:cNvCxnSpPr>
            <p:nvPr/>
          </p:nvCxnSpPr>
          <p:spPr>
            <a:xfrm rot="5400000">
              <a:off x="8594495" y="3444641"/>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4D90482E-CD15-AE67-9217-8C56DE047660}"/>
                </a:ext>
              </a:extLst>
            </p:cNvPr>
            <p:cNvCxnSpPr>
              <a:cxnSpLocks/>
            </p:cNvCxnSpPr>
            <p:nvPr/>
          </p:nvCxnSpPr>
          <p:spPr>
            <a:xfrm rot="5400000">
              <a:off x="9029865" y="3442598"/>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7B55DB1D-B836-2586-5E54-A3D3E642DEF5}"/>
              </a:ext>
            </a:extLst>
          </p:cNvPr>
          <p:cNvGrpSpPr/>
          <p:nvPr/>
        </p:nvGrpSpPr>
        <p:grpSpPr>
          <a:xfrm>
            <a:off x="6485064" y="4157101"/>
            <a:ext cx="2761383" cy="245757"/>
            <a:chOff x="6485064" y="4157101"/>
            <a:chExt cx="2761383" cy="245757"/>
          </a:xfrm>
        </p:grpSpPr>
        <p:cxnSp>
          <p:nvCxnSpPr>
            <p:cNvPr id="21" name="Curved Connector 20">
              <a:extLst>
                <a:ext uri="{FF2B5EF4-FFF2-40B4-BE49-F238E27FC236}">
                  <a16:creationId xmlns:a16="http://schemas.microsoft.com/office/drawing/2014/main" id="{66F4CB95-3947-C1FA-BF28-C4C12DA8E93D}"/>
                </a:ext>
              </a:extLst>
            </p:cNvPr>
            <p:cNvCxnSpPr>
              <a:cxnSpLocks/>
            </p:cNvCxnSpPr>
            <p:nvPr/>
          </p:nvCxnSpPr>
          <p:spPr>
            <a:xfrm rot="5400000">
              <a:off x="6888558" y="4186276"/>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D7BA2B94-98DA-835D-E753-D33FD661CEE6}"/>
                </a:ext>
              </a:extLst>
            </p:cNvPr>
            <p:cNvCxnSpPr>
              <a:cxnSpLocks/>
            </p:cNvCxnSpPr>
            <p:nvPr/>
          </p:nvCxnSpPr>
          <p:spPr>
            <a:xfrm rot="5400000">
              <a:off x="7316812" y="4185000"/>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FC8C57BD-93BA-B39D-53C5-C04BDD16A608}"/>
                </a:ext>
              </a:extLst>
            </p:cNvPr>
            <p:cNvCxnSpPr>
              <a:cxnSpLocks/>
            </p:cNvCxnSpPr>
            <p:nvPr/>
          </p:nvCxnSpPr>
          <p:spPr>
            <a:xfrm rot="5400000">
              <a:off x="7742706" y="4182957"/>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D98014A2-6AEA-A847-D6B7-4EEAA95B8251}"/>
                </a:ext>
              </a:extLst>
            </p:cNvPr>
            <p:cNvCxnSpPr>
              <a:cxnSpLocks/>
            </p:cNvCxnSpPr>
            <p:nvPr/>
          </p:nvCxnSpPr>
          <p:spPr>
            <a:xfrm rot="5400000">
              <a:off x="8159124" y="4180914"/>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BF915A18-6706-B36D-9DB7-C86D5347EE1E}"/>
                </a:ext>
              </a:extLst>
            </p:cNvPr>
            <p:cNvCxnSpPr>
              <a:cxnSpLocks/>
            </p:cNvCxnSpPr>
            <p:nvPr/>
          </p:nvCxnSpPr>
          <p:spPr>
            <a:xfrm rot="5400000">
              <a:off x="8594494" y="4178871"/>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05D232EC-600D-E4FA-4D2E-5D01334A1D7F}"/>
                </a:ext>
              </a:extLst>
            </p:cNvPr>
            <p:cNvCxnSpPr>
              <a:cxnSpLocks/>
            </p:cNvCxnSpPr>
            <p:nvPr/>
          </p:nvCxnSpPr>
          <p:spPr>
            <a:xfrm rot="5400000">
              <a:off x="9029864" y="4176828"/>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205739A9-59B2-F04B-9552-4CAC52189B84}"/>
                </a:ext>
              </a:extLst>
            </p:cNvPr>
            <p:cNvCxnSpPr>
              <a:cxnSpLocks/>
            </p:cNvCxnSpPr>
            <p:nvPr/>
          </p:nvCxnSpPr>
          <p:spPr>
            <a:xfrm rot="5400000">
              <a:off x="6465337" y="4176828"/>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674557A2-C141-CF82-FF39-3B6E3C0597B0}"/>
              </a:ext>
            </a:extLst>
          </p:cNvPr>
          <p:cNvSpPr>
            <a:spLocks noGrp="1"/>
          </p:cNvSpPr>
          <p:nvPr>
            <p:ph type="sldNum" sz="quarter" idx="12"/>
          </p:nvPr>
        </p:nvSpPr>
        <p:spPr/>
        <p:txBody>
          <a:bodyPr/>
          <a:lstStyle/>
          <a:p>
            <a:fld id="{1BAEF6FE-F65C-0640-BD0A-F43E39F0C0F7}" type="slidenum">
              <a:rPr lang="en-US" smtClean="0"/>
              <a:t>21</a:t>
            </a:fld>
            <a:endParaRPr lang="en-US"/>
          </a:p>
        </p:txBody>
      </p:sp>
    </p:spTree>
    <p:extLst>
      <p:ext uri="{BB962C8B-B14F-4D97-AF65-F5344CB8AC3E}">
        <p14:creationId xmlns:p14="http://schemas.microsoft.com/office/powerpoint/2010/main" val="385567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up)">
                                      <p:cBhvr>
                                        <p:cTn id="7" dur="500"/>
                                        <p:tgtEl>
                                          <p:spTgt spid="96"/>
                                        </p:tgtEl>
                                      </p:cBhvr>
                                    </p:animEffect>
                                  </p:childTnLst>
                                </p:cTn>
                              </p:par>
                              <p:par>
                                <p:cTn id="8" presetID="22" presetClass="entr" presetSubtype="1"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wipe(up)">
                                      <p:cBhvr>
                                        <p:cTn id="10" dur="500"/>
                                        <p:tgtEl>
                                          <p:spTgt spid="9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 – Parallelization</a:t>
            </a:r>
          </a:p>
        </p:txBody>
      </p:sp>
      <p:pic>
        <p:nvPicPr>
          <p:cNvPr id="7" name="Picture 6">
            <a:extLst>
              <a:ext uri="{FF2B5EF4-FFF2-40B4-BE49-F238E27FC236}">
                <a16:creationId xmlns:a16="http://schemas.microsoft.com/office/drawing/2014/main" id="{5BB52434-CCF9-BCEA-7C89-DE3CFAE791E8}"/>
              </a:ext>
            </a:extLst>
          </p:cNvPr>
          <p:cNvPicPr>
            <a:picLocks noChangeAspect="1"/>
          </p:cNvPicPr>
          <p:nvPr/>
        </p:nvPicPr>
        <p:blipFill>
          <a:blip r:embed="rId3"/>
          <a:stretch>
            <a:fillRect/>
          </a:stretch>
        </p:blipFill>
        <p:spPr>
          <a:xfrm>
            <a:off x="397566" y="1690688"/>
            <a:ext cx="4472608" cy="4472608"/>
          </a:xfrm>
          <a:prstGeom prst="rect">
            <a:avLst/>
          </a:prstGeom>
        </p:spPr>
      </p:pic>
      <p:sp>
        <p:nvSpPr>
          <p:cNvPr id="8" name="Rectangle 7">
            <a:extLst>
              <a:ext uri="{FF2B5EF4-FFF2-40B4-BE49-F238E27FC236}">
                <a16:creationId xmlns:a16="http://schemas.microsoft.com/office/drawing/2014/main" id="{481EF83C-F2FA-4FD0-3EB7-417B4FF2C2AC}"/>
              </a:ext>
            </a:extLst>
          </p:cNvPr>
          <p:cNvSpPr/>
          <p:nvPr/>
        </p:nvSpPr>
        <p:spPr>
          <a:xfrm>
            <a:off x="5756593" y="2062095"/>
            <a:ext cx="429054" cy="278296"/>
          </a:xfrm>
          <a:prstGeom prst="rect">
            <a:avLst/>
          </a:prstGeom>
          <a:solidFill>
            <a:srgbClr val="FF7A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a:extLst>
              <a:ext uri="{FF2B5EF4-FFF2-40B4-BE49-F238E27FC236}">
                <a16:creationId xmlns:a16="http://schemas.microsoft.com/office/drawing/2014/main" id="{E1578E4D-DCA3-0CA3-1773-BDA68B7119E0}"/>
              </a:ext>
            </a:extLst>
          </p:cNvPr>
          <p:cNvSpPr/>
          <p:nvPr/>
        </p:nvSpPr>
        <p:spPr>
          <a:xfrm>
            <a:off x="6185647" y="2061214"/>
            <a:ext cx="429054" cy="278296"/>
          </a:xfrm>
          <a:prstGeom prst="rect">
            <a:avLst/>
          </a:prstGeom>
          <a:solidFill>
            <a:srgbClr val="64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5" name="Rectangle 24">
            <a:extLst>
              <a:ext uri="{FF2B5EF4-FFF2-40B4-BE49-F238E27FC236}">
                <a16:creationId xmlns:a16="http://schemas.microsoft.com/office/drawing/2014/main" id="{FFF3C1A8-CEA6-B7F4-5A44-26799D549491}"/>
              </a:ext>
            </a:extLst>
          </p:cNvPr>
          <p:cNvSpPr/>
          <p:nvPr/>
        </p:nvSpPr>
        <p:spPr>
          <a:xfrm>
            <a:off x="6614701" y="2061214"/>
            <a:ext cx="429054" cy="278296"/>
          </a:xfrm>
          <a:prstGeom prst="rect">
            <a:avLst/>
          </a:prstGeom>
          <a:solidFill>
            <a:srgbClr val="FF7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6" name="Rectangle 25">
            <a:extLst>
              <a:ext uri="{FF2B5EF4-FFF2-40B4-BE49-F238E27FC236}">
                <a16:creationId xmlns:a16="http://schemas.microsoft.com/office/drawing/2014/main" id="{9EDCCAD0-41AA-197B-D0FC-2A3D796637AB}"/>
              </a:ext>
            </a:extLst>
          </p:cNvPr>
          <p:cNvSpPr/>
          <p:nvPr/>
        </p:nvSpPr>
        <p:spPr>
          <a:xfrm>
            <a:off x="7043755" y="2061214"/>
            <a:ext cx="429054" cy="278296"/>
          </a:xfrm>
          <a:prstGeom prst="rect">
            <a:avLst/>
          </a:prstGeom>
          <a:solidFill>
            <a:srgbClr val="747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7" name="Rectangle 26">
            <a:extLst>
              <a:ext uri="{FF2B5EF4-FFF2-40B4-BE49-F238E27FC236}">
                <a16:creationId xmlns:a16="http://schemas.microsoft.com/office/drawing/2014/main" id="{CF11190C-2E75-DE01-74F9-F6789C07BB98}"/>
              </a:ext>
            </a:extLst>
          </p:cNvPr>
          <p:cNvSpPr/>
          <p:nvPr/>
        </p:nvSpPr>
        <p:spPr>
          <a:xfrm>
            <a:off x="7472809" y="2061214"/>
            <a:ext cx="429054" cy="278296"/>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28" name="Rectangle 27">
            <a:extLst>
              <a:ext uri="{FF2B5EF4-FFF2-40B4-BE49-F238E27FC236}">
                <a16:creationId xmlns:a16="http://schemas.microsoft.com/office/drawing/2014/main" id="{FDEC8370-397B-F63D-11EA-EB70F83077E1}"/>
              </a:ext>
            </a:extLst>
          </p:cNvPr>
          <p:cNvSpPr/>
          <p:nvPr/>
        </p:nvSpPr>
        <p:spPr>
          <a:xfrm>
            <a:off x="7901863" y="2061214"/>
            <a:ext cx="429054" cy="278296"/>
          </a:xfrm>
          <a:prstGeom prst="rect">
            <a:avLst/>
          </a:prstGeom>
          <a:solidFill>
            <a:srgbClr val="FF7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29" name="Rectangle 28">
            <a:extLst>
              <a:ext uri="{FF2B5EF4-FFF2-40B4-BE49-F238E27FC236}">
                <a16:creationId xmlns:a16="http://schemas.microsoft.com/office/drawing/2014/main" id="{6CC87B7D-9C90-081F-BBF8-DB0686BAC238}"/>
              </a:ext>
            </a:extLst>
          </p:cNvPr>
          <p:cNvSpPr/>
          <p:nvPr/>
        </p:nvSpPr>
        <p:spPr>
          <a:xfrm>
            <a:off x="8330917" y="2061214"/>
            <a:ext cx="429054" cy="278296"/>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32" name="Rectangle 31">
            <a:extLst>
              <a:ext uri="{FF2B5EF4-FFF2-40B4-BE49-F238E27FC236}">
                <a16:creationId xmlns:a16="http://schemas.microsoft.com/office/drawing/2014/main" id="{87C71E20-616E-ED79-54FC-8D208B264DA9}"/>
              </a:ext>
            </a:extLst>
          </p:cNvPr>
          <p:cNvSpPr/>
          <p:nvPr/>
        </p:nvSpPr>
        <p:spPr>
          <a:xfrm>
            <a:off x="8759971" y="2061214"/>
            <a:ext cx="429054" cy="278296"/>
          </a:xfrm>
          <a:prstGeom prst="rect">
            <a:avLst/>
          </a:prstGeom>
          <a:solidFill>
            <a:srgbClr val="6F7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33" name="Rectangle 32">
            <a:extLst>
              <a:ext uri="{FF2B5EF4-FFF2-40B4-BE49-F238E27FC236}">
                <a16:creationId xmlns:a16="http://schemas.microsoft.com/office/drawing/2014/main" id="{36A0D4C2-9AA1-7E42-E32C-CE64FDBBC60F}"/>
              </a:ext>
            </a:extLst>
          </p:cNvPr>
          <p:cNvSpPr/>
          <p:nvPr/>
        </p:nvSpPr>
        <p:spPr>
          <a:xfrm>
            <a:off x="9189025" y="2057678"/>
            <a:ext cx="429054" cy="278296"/>
          </a:xfrm>
          <a:prstGeom prst="rect">
            <a:avLst/>
          </a:prstGeom>
          <a:solidFill>
            <a:srgbClr val="64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34" name="Rectangle 33">
            <a:extLst>
              <a:ext uri="{FF2B5EF4-FFF2-40B4-BE49-F238E27FC236}">
                <a16:creationId xmlns:a16="http://schemas.microsoft.com/office/drawing/2014/main" id="{3602A690-3C0D-AC62-2C68-E31E74E6045A}"/>
              </a:ext>
            </a:extLst>
          </p:cNvPr>
          <p:cNvSpPr/>
          <p:nvPr/>
        </p:nvSpPr>
        <p:spPr>
          <a:xfrm>
            <a:off x="9618079" y="2057678"/>
            <a:ext cx="429054" cy="278296"/>
          </a:xfrm>
          <a:prstGeom prst="rect">
            <a:avLst/>
          </a:prstGeom>
          <a:solidFill>
            <a:srgbClr val="FF7A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35" name="Rectangle 34">
            <a:extLst>
              <a:ext uri="{FF2B5EF4-FFF2-40B4-BE49-F238E27FC236}">
                <a16:creationId xmlns:a16="http://schemas.microsoft.com/office/drawing/2014/main" id="{CF56769E-55FE-3350-4E8B-BB079B7C727E}"/>
              </a:ext>
            </a:extLst>
          </p:cNvPr>
          <p:cNvSpPr/>
          <p:nvPr/>
        </p:nvSpPr>
        <p:spPr>
          <a:xfrm>
            <a:off x="10047133" y="2057678"/>
            <a:ext cx="429054" cy="278296"/>
          </a:xfrm>
          <a:prstGeom prst="rect">
            <a:avLst/>
          </a:prstGeom>
          <a:solidFill>
            <a:srgbClr val="FF7A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36" name="Rectangle 35">
            <a:extLst>
              <a:ext uri="{FF2B5EF4-FFF2-40B4-BE49-F238E27FC236}">
                <a16:creationId xmlns:a16="http://schemas.microsoft.com/office/drawing/2014/main" id="{54B88E9F-5FC5-C5C4-BFA4-8205662FF4A5}"/>
              </a:ext>
            </a:extLst>
          </p:cNvPr>
          <p:cNvSpPr/>
          <p:nvPr/>
        </p:nvSpPr>
        <p:spPr>
          <a:xfrm>
            <a:off x="10476187" y="2057678"/>
            <a:ext cx="429054" cy="27829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37" name="Rectangle 36">
            <a:extLst>
              <a:ext uri="{FF2B5EF4-FFF2-40B4-BE49-F238E27FC236}">
                <a16:creationId xmlns:a16="http://schemas.microsoft.com/office/drawing/2014/main" id="{7DD872E4-2A62-A91B-F0EB-6B82FEE4B04D}"/>
              </a:ext>
            </a:extLst>
          </p:cNvPr>
          <p:cNvSpPr/>
          <p:nvPr/>
        </p:nvSpPr>
        <p:spPr>
          <a:xfrm>
            <a:off x="10905241" y="2057678"/>
            <a:ext cx="429054" cy="278296"/>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a:t>
            </a:r>
          </a:p>
        </p:txBody>
      </p:sp>
      <p:sp>
        <p:nvSpPr>
          <p:cNvPr id="38" name="Rectangle 37">
            <a:extLst>
              <a:ext uri="{FF2B5EF4-FFF2-40B4-BE49-F238E27FC236}">
                <a16:creationId xmlns:a16="http://schemas.microsoft.com/office/drawing/2014/main" id="{4C739FA8-B762-ED89-C16C-2DE240062D62}"/>
              </a:ext>
            </a:extLst>
          </p:cNvPr>
          <p:cNvSpPr/>
          <p:nvPr/>
        </p:nvSpPr>
        <p:spPr>
          <a:xfrm>
            <a:off x="11334295" y="2057678"/>
            <a:ext cx="429054" cy="27829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a:t>
            </a:r>
          </a:p>
        </p:txBody>
      </p:sp>
      <p:sp>
        <p:nvSpPr>
          <p:cNvPr id="40" name="Freeform 39">
            <a:extLst>
              <a:ext uri="{FF2B5EF4-FFF2-40B4-BE49-F238E27FC236}">
                <a16:creationId xmlns:a16="http://schemas.microsoft.com/office/drawing/2014/main" id="{7E67AC9E-7D37-0BE1-5CC3-85D0C1CBF742}"/>
              </a:ext>
            </a:extLst>
          </p:cNvPr>
          <p:cNvSpPr/>
          <p:nvPr/>
        </p:nvSpPr>
        <p:spPr>
          <a:xfrm>
            <a:off x="8552329" y="1882588"/>
            <a:ext cx="437990" cy="184417"/>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65EE4280-13FF-7F2C-8BF9-E26AF636E04C}"/>
              </a:ext>
            </a:extLst>
          </p:cNvPr>
          <p:cNvSpPr/>
          <p:nvPr/>
        </p:nvSpPr>
        <p:spPr>
          <a:xfrm>
            <a:off x="8100568" y="1787627"/>
            <a:ext cx="1301181" cy="278295"/>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70BE271-AAC7-608D-E094-8BB06BD29DF7}"/>
              </a:ext>
            </a:extLst>
          </p:cNvPr>
          <p:cNvSpPr/>
          <p:nvPr/>
        </p:nvSpPr>
        <p:spPr>
          <a:xfrm>
            <a:off x="7657495" y="1690689"/>
            <a:ext cx="2179976" cy="375234"/>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C74F34B5-18DF-B16D-2F16-7D1C6F0F9A89}"/>
              </a:ext>
            </a:extLst>
          </p:cNvPr>
          <p:cNvSpPr/>
          <p:nvPr/>
        </p:nvSpPr>
        <p:spPr>
          <a:xfrm>
            <a:off x="7260085" y="1601734"/>
            <a:ext cx="3019244" cy="467725"/>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B8677AD4-4482-4305-BFCE-A15F7DE2EC71}"/>
              </a:ext>
            </a:extLst>
          </p:cNvPr>
          <p:cNvSpPr/>
          <p:nvPr/>
        </p:nvSpPr>
        <p:spPr>
          <a:xfrm>
            <a:off x="6831031" y="1518463"/>
            <a:ext cx="3853334" cy="553642"/>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203D385F-BA92-C69B-1642-C73FCE857E96}"/>
              </a:ext>
            </a:extLst>
          </p:cNvPr>
          <p:cNvSpPr/>
          <p:nvPr/>
        </p:nvSpPr>
        <p:spPr>
          <a:xfrm>
            <a:off x="6401976" y="1434763"/>
            <a:ext cx="4718109" cy="632033"/>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2B8B1A43-ECC1-7E7F-1623-76476A276C9F}"/>
              </a:ext>
            </a:extLst>
          </p:cNvPr>
          <p:cNvSpPr/>
          <p:nvPr/>
        </p:nvSpPr>
        <p:spPr>
          <a:xfrm>
            <a:off x="5971862" y="1349340"/>
            <a:ext cx="5596148" cy="720988"/>
          </a:xfrm>
          <a:custGeom>
            <a:avLst/>
            <a:gdLst>
              <a:gd name="connsiteX0" fmla="*/ 0 w 437990"/>
              <a:gd name="connsiteY0" fmla="*/ 184417 h 184417"/>
              <a:gd name="connsiteX1" fmla="*/ 0 w 437990"/>
              <a:gd name="connsiteY1" fmla="*/ 0 h 184417"/>
              <a:gd name="connsiteX2" fmla="*/ 437990 w 437990"/>
              <a:gd name="connsiteY2" fmla="*/ 0 h 184417"/>
              <a:gd name="connsiteX3" fmla="*/ 437990 w 437990"/>
              <a:gd name="connsiteY3" fmla="*/ 176733 h 184417"/>
            </a:gdLst>
            <a:ahLst/>
            <a:cxnLst>
              <a:cxn ang="0">
                <a:pos x="connsiteX0" y="connsiteY0"/>
              </a:cxn>
              <a:cxn ang="0">
                <a:pos x="connsiteX1" y="connsiteY1"/>
              </a:cxn>
              <a:cxn ang="0">
                <a:pos x="connsiteX2" y="connsiteY2"/>
              </a:cxn>
              <a:cxn ang="0">
                <a:pos x="connsiteX3" y="connsiteY3"/>
              </a:cxn>
            </a:cxnLst>
            <a:rect l="l" t="t" r="r" b="b"/>
            <a:pathLst>
              <a:path w="437990" h="184417">
                <a:moveTo>
                  <a:pt x="0" y="184417"/>
                </a:moveTo>
                <a:lnTo>
                  <a:pt x="0" y="0"/>
                </a:lnTo>
                <a:lnTo>
                  <a:pt x="437990" y="0"/>
                </a:lnTo>
                <a:lnTo>
                  <a:pt x="437990" y="176733"/>
                </a:lnTo>
              </a:path>
            </a:pathLst>
          </a:custGeom>
          <a:noFill/>
          <a:ln>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72A63A0-5479-9C0E-26D1-0C46D182BC3A}"/>
              </a:ext>
            </a:extLst>
          </p:cNvPr>
          <p:cNvSpPr/>
          <p:nvPr/>
        </p:nvSpPr>
        <p:spPr>
          <a:xfrm>
            <a:off x="6265630" y="3666192"/>
            <a:ext cx="429054" cy="2782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grpSp>
        <p:nvGrpSpPr>
          <p:cNvPr id="93" name="Group 92">
            <a:extLst>
              <a:ext uri="{FF2B5EF4-FFF2-40B4-BE49-F238E27FC236}">
                <a16:creationId xmlns:a16="http://schemas.microsoft.com/office/drawing/2014/main" id="{6C07A6AD-F14A-4893-4D31-B6B8CADD0F9F}"/>
              </a:ext>
            </a:extLst>
          </p:cNvPr>
          <p:cNvGrpSpPr/>
          <p:nvPr/>
        </p:nvGrpSpPr>
        <p:grpSpPr>
          <a:xfrm>
            <a:off x="6265630" y="3665311"/>
            <a:ext cx="3003378" cy="1009475"/>
            <a:chOff x="6265630" y="3665311"/>
            <a:chExt cx="3003378" cy="1009475"/>
          </a:xfrm>
        </p:grpSpPr>
        <p:sp>
          <p:nvSpPr>
            <p:cNvPr id="48" name="Rectangle 47">
              <a:extLst>
                <a:ext uri="{FF2B5EF4-FFF2-40B4-BE49-F238E27FC236}">
                  <a16:creationId xmlns:a16="http://schemas.microsoft.com/office/drawing/2014/main" id="{994377A5-A70F-B083-D792-CF9D7EF7F086}"/>
                </a:ext>
              </a:extLst>
            </p:cNvPr>
            <p:cNvSpPr/>
            <p:nvPr/>
          </p:nvSpPr>
          <p:spPr>
            <a:xfrm>
              <a:off x="6694684"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a:t>
              </a:r>
            </a:p>
          </p:txBody>
        </p:sp>
        <p:sp>
          <p:nvSpPr>
            <p:cNvPr id="49" name="Rectangle 48">
              <a:extLst>
                <a:ext uri="{FF2B5EF4-FFF2-40B4-BE49-F238E27FC236}">
                  <a16:creationId xmlns:a16="http://schemas.microsoft.com/office/drawing/2014/main" id="{4EE1633E-1AB7-5EA0-91E2-51506BEEFF0F}"/>
                </a:ext>
              </a:extLst>
            </p:cNvPr>
            <p:cNvSpPr/>
            <p:nvPr/>
          </p:nvSpPr>
          <p:spPr>
            <a:xfrm>
              <a:off x="7123738"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0" name="Rectangle 49">
              <a:extLst>
                <a:ext uri="{FF2B5EF4-FFF2-40B4-BE49-F238E27FC236}">
                  <a16:creationId xmlns:a16="http://schemas.microsoft.com/office/drawing/2014/main" id="{48F52170-FC18-3F3F-65E9-08017D1A5628}"/>
                </a:ext>
              </a:extLst>
            </p:cNvPr>
            <p:cNvSpPr/>
            <p:nvPr/>
          </p:nvSpPr>
          <p:spPr>
            <a:xfrm>
              <a:off x="7552792"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1" name="Rectangle 50">
              <a:extLst>
                <a:ext uri="{FF2B5EF4-FFF2-40B4-BE49-F238E27FC236}">
                  <a16:creationId xmlns:a16="http://schemas.microsoft.com/office/drawing/2014/main" id="{9318751A-9F9A-6DEC-FBD7-E9E3AD1A03CC}"/>
                </a:ext>
              </a:extLst>
            </p:cNvPr>
            <p:cNvSpPr/>
            <p:nvPr/>
          </p:nvSpPr>
          <p:spPr>
            <a:xfrm>
              <a:off x="7981846"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2" name="Rectangle 51">
              <a:extLst>
                <a:ext uri="{FF2B5EF4-FFF2-40B4-BE49-F238E27FC236}">
                  <a16:creationId xmlns:a16="http://schemas.microsoft.com/office/drawing/2014/main" id="{8617050D-A543-8822-0021-4600247322B7}"/>
                </a:ext>
              </a:extLst>
            </p:cNvPr>
            <p:cNvSpPr/>
            <p:nvPr/>
          </p:nvSpPr>
          <p:spPr>
            <a:xfrm>
              <a:off x="8410900"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53" name="Rectangle 52">
              <a:extLst>
                <a:ext uri="{FF2B5EF4-FFF2-40B4-BE49-F238E27FC236}">
                  <a16:creationId xmlns:a16="http://schemas.microsoft.com/office/drawing/2014/main" id="{63796BC6-6BE2-0DF2-C41D-6A0CAD82268B}"/>
                </a:ext>
              </a:extLst>
            </p:cNvPr>
            <p:cNvSpPr/>
            <p:nvPr/>
          </p:nvSpPr>
          <p:spPr>
            <a:xfrm>
              <a:off x="8839954" y="3665311"/>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54" name="Rectangle 53">
              <a:extLst>
                <a:ext uri="{FF2B5EF4-FFF2-40B4-BE49-F238E27FC236}">
                  <a16:creationId xmlns:a16="http://schemas.microsoft.com/office/drawing/2014/main" id="{F717C2DC-925F-50E3-8F03-E9105C2E7CDB}"/>
                </a:ext>
              </a:extLst>
            </p:cNvPr>
            <p:cNvSpPr/>
            <p:nvPr/>
          </p:nvSpPr>
          <p:spPr>
            <a:xfrm>
              <a:off x="8839954" y="4396490"/>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55" name="Rectangle 54">
              <a:extLst>
                <a:ext uri="{FF2B5EF4-FFF2-40B4-BE49-F238E27FC236}">
                  <a16:creationId xmlns:a16="http://schemas.microsoft.com/office/drawing/2014/main" id="{E29F216E-CA2C-A57A-999F-9CCEDB1C30AD}"/>
                </a:ext>
              </a:extLst>
            </p:cNvPr>
            <p:cNvSpPr/>
            <p:nvPr/>
          </p:nvSpPr>
          <p:spPr>
            <a:xfrm>
              <a:off x="8410900" y="4396490"/>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56" name="Rectangle 55">
              <a:extLst>
                <a:ext uri="{FF2B5EF4-FFF2-40B4-BE49-F238E27FC236}">
                  <a16:creationId xmlns:a16="http://schemas.microsoft.com/office/drawing/2014/main" id="{9AA3E9DB-CEB7-62C8-0988-3029505EE7B7}"/>
                </a:ext>
              </a:extLst>
            </p:cNvPr>
            <p:cNvSpPr/>
            <p:nvPr/>
          </p:nvSpPr>
          <p:spPr>
            <a:xfrm>
              <a:off x="7981846" y="4396490"/>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57" name="Rectangle 56">
              <a:extLst>
                <a:ext uri="{FF2B5EF4-FFF2-40B4-BE49-F238E27FC236}">
                  <a16:creationId xmlns:a16="http://schemas.microsoft.com/office/drawing/2014/main" id="{1D319FC4-BD6D-6EE3-3116-FD059504BDCC}"/>
                </a:ext>
              </a:extLst>
            </p:cNvPr>
            <p:cNvSpPr/>
            <p:nvPr/>
          </p:nvSpPr>
          <p:spPr>
            <a:xfrm>
              <a:off x="7552792" y="4396490"/>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58" name="Rectangle 57">
              <a:extLst>
                <a:ext uri="{FF2B5EF4-FFF2-40B4-BE49-F238E27FC236}">
                  <a16:creationId xmlns:a16="http://schemas.microsoft.com/office/drawing/2014/main" id="{AF88AF91-8428-79A6-56A7-069EEF6143EB}"/>
                </a:ext>
              </a:extLst>
            </p:cNvPr>
            <p:cNvSpPr/>
            <p:nvPr/>
          </p:nvSpPr>
          <p:spPr>
            <a:xfrm>
              <a:off x="7123738" y="4396490"/>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59" name="Rectangle 58">
              <a:extLst>
                <a:ext uri="{FF2B5EF4-FFF2-40B4-BE49-F238E27FC236}">
                  <a16:creationId xmlns:a16="http://schemas.microsoft.com/office/drawing/2014/main" id="{0F1BFB39-A563-CD8C-103E-F814A6A73833}"/>
                </a:ext>
              </a:extLst>
            </p:cNvPr>
            <p:cNvSpPr/>
            <p:nvPr/>
          </p:nvSpPr>
          <p:spPr>
            <a:xfrm>
              <a:off x="6694684" y="4393918"/>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60" name="Rectangle 59">
              <a:extLst>
                <a:ext uri="{FF2B5EF4-FFF2-40B4-BE49-F238E27FC236}">
                  <a16:creationId xmlns:a16="http://schemas.microsoft.com/office/drawing/2014/main" id="{103B39E1-18C0-161E-0485-B60D75442309}"/>
                </a:ext>
              </a:extLst>
            </p:cNvPr>
            <p:cNvSpPr/>
            <p:nvPr/>
          </p:nvSpPr>
          <p:spPr>
            <a:xfrm>
              <a:off x="6265630" y="4393918"/>
              <a:ext cx="429054" cy="27829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a:t>
              </a:r>
            </a:p>
          </p:txBody>
        </p:sp>
      </p:grpSp>
      <p:cxnSp>
        <p:nvCxnSpPr>
          <p:cNvPr id="63" name="Straight Arrow Connector 62">
            <a:extLst>
              <a:ext uri="{FF2B5EF4-FFF2-40B4-BE49-F238E27FC236}">
                <a16:creationId xmlns:a16="http://schemas.microsoft.com/office/drawing/2014/main" id="{E123A55A-5F9E-3A10-3833-D8A04FF97070}"/>
              </a:ext>
            </a:extLst>
          </p:cNvPr>
          <p:cNvCxnSpPr/>
          <p:nvPr/>
        </p:nvCxnSpPr>
        <p:spPr>
          <a:xfrm flipV="1">
            <a:off x="9052401" y="3937963"/>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8D1655E-68C6-8F99-3FB6-9F9204A797E6}"/>
              </a:ext>
            </a:extLst>
          </p:cNvPr>
          <p:cNvCxnSpPr/>
          <p:nvPr/>
        </p:nvCxnSpPr>
        <p:spPr>
          <a:xfrm flipV="1">
            <a:off x="8625427" y="3936997"/>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F3B54B-238F-8D00-9056-9E1F57DC463C}"/>
              </a:ext>
            </a:extLst>
          </p:cNvPr>
          <p:cNvCxnSpPr/>
          <p:nvPr/>
        </p:nvCxnSpPr>
        <p:spPr>
          <a:xfrm flipV="1">
            <a:off x="8198453" y="3936031"/>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F3A788B-9061-BA5C-170F-E26B6A2BB8CE}"/>
              </a:ext>
            </a:extLst>
          </p:cNvPr>
          <p:cNvCxnSpPr/>
          <p:nvPr/>
        </p:nvCxnSpPr>
        <p:spPr>
          <a:xfrm flipV="1">
            <a:off x="7771479" y="3935065"/>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416B75F-EC1E-BF8F-0D79-E08998491669}"/>
              </a:ext>
            </a:extLst>
          </p:cNvPr>
          <p:cNvCxnSpPr/>
          <p:nvPr/>
        </p:nvCxnSpPr>
        <p:spPr>
          <a:xfrm flipV="1">
            <a:off x="7344505" y="3934099"/>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96983AA-0537-DCD0-D25E-634B49036F4C}"/>
              </a:ext>
            </a:extLst>
          </p:cNvPr>
          <p:cNvCxnSpPr/>
          <p:nvPr/>
        </p:nvCxnSpPr>
        <p:spPr>
          <a:xfrm flipV="1">
            <a:off x="6917531" y="3933133"/>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1F69C5B-7F1A-4ABF-C640-68B038121EBD}"/>
              </a:ext>
            </a:extLst>
          </p:cNvPr>
          <p:cNvCxnSpPr/>
          <p:nvPr/>
        </p:nvCxnSpPr>
        <p:spPr>
          <a:xfrm flipV="1">
            <a:off x="6490557" y="3932167"/>
            <a:ext cx="0" cy="45692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75D40B8-498E-CF29-4B43-F38A4E10860F}"/>
              </a:ext>
            </a:extLst>
          </p:cNvPr>
          <p:cNvSpPr txBox="1"/>
          <p:nvPr/>
        </p:nvSpPr>
        <p:spPr>
          <a:xfrm>
            <a:off x="7472809" y="2389147"/>
            <a:ext cx="2530693" cy="369332"/>
          </a:xfrm>
          <a:prstGeom prst="rect">
            <a:avLst/>
          </a:prstGeom>
          <a:noFill/>
        </p:spPr>
        <p:txBody>
          <a:bodyPr wrap="none" rtlCol="0">
            <a:spAutoFit/>
          </a:bodyPr>
          <a:lstStyle/>
          <a:p>
            <a:r>
              <a:rPr lang="en-US" b="1" dirty="0"/>
              <a:t>Unique pairs of triangles</a:t>
            </a:r>
          </a:p>
        </p:txBody>
      </p:sp>
      <p:grpSp>
        <p:nvGrpSpPr>
          <p:cNvPr id="95" name="Group 94">
            <a:extLst>
              <a:ext uri="{FF2B5EF4-FFF2-40B4-BE49-F238E27FC236}">
                <a16:creationId xmlns:a16="http://schemas.microsoft.com/office/drawing/2014/main" id="{420826EE-563A-6C87-3DB6-77F2C3A1369F}"/>
              </a:ext>
            </a:extLst>
          </p:cNvPr>
          <p:cNvGrpSpPr/>
          <p:nvPr/>
        </p:nvGrpSpPr>
        <p:grpSpPr>
          <a:xfrm>
            <a:off x="6898810" y="3422871"/>
            <a:ext cx="2347638" cy="245757"/>
            <a:chOff x="6898810" y="3422871"/>
            <a:chExt cx="2347638" cy="245757"/>
          </a:xfrm>
        </p:grpSpPr>
        <p:cxnSp>
          <p:nvCxnSpPr>
            <p:cNvPr id="9" name="Curved Connector 8">
              <a:extLst>
                <a:ext uri="{FF2B5EF4-FFF2-40B4-BE49-F238E27FC236}">
                  <a16:creationId xmlns:a16="http://schemas.microsoft.com/office/drawing/2014/main" id="{1BC3134E-6A03-2028-2B7E-C81BCDCE1CD6}"/>
                </a:ext>
              </a:extLst>
            </p:cNvPr>
            <p:cNvCxnSpPr>
              <a:cxnSpLocks/>
            </p:cNvCxnSpPr>
            <p:nvPr/>
          </p:nvCxnSpPr>
          <p:spPr>
            <a:xfrm rot="5400000">
              <a:off x="6879083" y="3452046"/>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7A2AC789-7296-2D25-0D27-C68EAD710DFD}"/>
                </a:ext>
              </a:extLst>
            </p:cNvPr>
            <p:cNvCxnSpPr>
              <a:cxnSpLocks/>
            </p:cNvCxnSpPr>
            <p:nvPr/>
          </p:nvCxnSpPr>
          <p:spPr>
            <a:xfrm rot="5400000">
              <a:off x="7288385" y="3450770"/>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0EC1C43F-BC92-DCC3-9B76-810030468323}"/>
                </a:ext>
              </a:extLst>
            </p:cNvPr>
            <p:cNvCxnSpPr>
              <a:cxnSpLocks/>
            </p:cNvCxnSpPr>
            <p:nvPr/>
          </p:nvCxnSpPr>
          <p:spPr>
            <a:xfrm rot="5400000">
              <a:off x="7723755" y="3448727"/>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275E7D3B-4BA4-CD7D-0348-B772163E5FAA}"/>
                </a:ext>
              </a:extLst>
            </p:cNvPr>
            <p:cNvCxnSpPr>
              <a:cxnSpLocks/>
            </p:cNvCxnSpPr>
            <p:nvPr/>
          </p:nvCxnSpPr>
          <p:spPr>
            <a:xfrm rot="5400000">
              <a:off x="8159125" y="3446684"/>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5BC698A2-5703-1FC4-3CA2-5BC9E2AD6DA7}"/>
                </a:ext>
              </a:extLst>
            </p:cNvPr>
            <p:cNvCxnSpPr>
              <a:cxnSpLocks/>
            </p:cNvCxnSpPr>
            <p:nvPr/>
          </p:nvCxnSpPr>
          <p:spPr>
            <a:xfrm rot="5400000">
              <a:off x="8594495" y="3444641"/>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4D90482E-CD15-AE67-9217-8C56DE047660}"/>
                </a:ext>
              </a:extLst>
            </p:cNvPr>
            <p:cNvCxnSpPr>
              <a:cxnSpLocks/>
            </p:cNvCxnSpPr>
            <p:nvPr/>
          </p:nvCxnSpPr>
          <p:spPr>
            <a:xfrm rot="5400000">
              <a:off x="9029865" y="3442598"/>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7B55DB1D-B836-2586-5E54-A3D3E642DEF5}"/>
              </a:ext>
            </a:extLst>
          </p:cNvPr>
          <p:cNvGrpSpPr/>
          <p:nvPr/>
        </p:nvGrpSpPr>
        <p:grpSpPr>
          <a:xfrm>
            <a:off x="6485064" y="4157101"/>
            <a:ext cx="2761383" cy="245757"/>
            <a:chOff x="6485064" y="4157101"/>
            <a:chExt cx="2761383" cy="245757"/>
          </a:xfrm>
        </p:grpSpPr>
        <p:cxnSp>
          <p:nvCxnSpPr>
            <p:cNvPr id="21" name="Curved Connector 20">
              <a:extLst>
                <a:ext uri="{FF2B5EF4-FFF2-40B4-BE49-F238E27FC236}">
                  <a16:creationId xmlns:a16="http://schemas.microsoft.com/office/drawing/2014/main" id="{66F4CB95-3947-C1FA-BF28-C4C12DA8E93D}"/>
                </a:ext>
              </a:extLst>
            </p:cNvPr>
            <p:cNvCxnSpPr>
              <a:cxnSpLocks/>
            </p:cNvCxnSpPr>
            <p:nvPr/>
          </p:nvCxnSpPr>
          <p:spPr>
            <a:xfrm rot="5400000">
              <a:off x="6888558" y="4186276"/>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D7BA2B94-98DA-835D-E753-D33FD661CEE6}"/>
                </a:ext>
              </a:extLst>
            </p:cNvPr>
            <p:cNvCxnSpPr>
              <a:cxnSpLocks/>
            </p:cNvCxnSpPr>
            <p:nvPr/>
          </p:nvCxnSpPr>
          <p:spPr>
            <a:xfrm rot="5400000">
              <a:off x="7316812" y="4185000"/>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FC8C57BD-93BA-B39D-53C5-C04BDD16A608}"/>
                </a:ext>
              </a:extLst>
            </p:cNvPr>
            <p:cNvCxnSpPr>
              <a:cxnSpLocks/>
            </p:cNvCxnSpPr>
            <p:nvPr/>
          </p:nvCxnSpPr>
          <p:spPr>
            <a:xfrm rot="5400000">
              <a:off x="7742706" y="4182957"/>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D98014A2-6AEA-A847-D6B7-4EEAA95B8251}"/>
                </a:ext>
              </a:extLst>
            </p:cNvPr>
            <p:cNvCxnSpPr>
              <a:cxnSpLocks/>
            </p:cNvCxnSpPr>
            <p:nvPr/>
          </p:nvCxnSpPr>
          <p:spPr>
            <a:xfrm rot="5400000">
              <a:off x="8159124" y="4180914"/>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BF915A18-6706-B36D-9DB7-C86D5347EE1E}"/>
                </a:ext>
              </a:extLst>
            </p:cNvPr>
            <p:cNvCxnSpPr>
              <a:cxnSpLocks/>
            </p:cNvCxnSpPr>
            <p:nvPr/>
          </p:nvCxnSpPr>
          <p:spPr>
            <a:xfrm rot="5400000">
              <a:off x="8594494" y="4178871"/>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05D232EC-600D-E4FA-4D2E-5D01334A1D7F}"/>
                </a:ext>
              </a:extLst>
            </p:cNvPr>
            <p:cNvCxnSpPr>
              <a:cxnSpLocks/>
            </p:cNvCxnSpPr>
            <p:nvPr/>
          </p:nvCxnSpPr>
          <p:spPr>
            <a:xfrm rot="5400000">
              <a:off x="9029864" y="4176828"/>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205739A9-59B2-F04B-9552-4CAC52189B84}"/>
                </a:ext>
              </a:extLst>
            </p:cNvPr>
            <p:cNvCxnSpPr>
              <a:cxnSpLocks/>
            </p:cNvCxnSpPr>
            <p:nvPr/>
          </p:nvCxnSpPr>
          <p:spPr>
            <a:xfrm rot="5400000">
              <a:off x="6465337" y="4176828"/>
              <a:ext cx="236309" cy="196856"/>
            </a:xfrm>
            <a:prstGeom prst="curvedConnector3">
              <a:avLst>
                <a:gd name="adj1" fmla="val 50000"/>
              </a:avLst>
            </a:prstGeom>
            <a:ln w="15875">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FD35BC49-EA1E-74AF-7D22-CBAE74F33FC4}"/>
              </a:ext>
            </a:extLst>
          </p:cNvPr>
          <p:cNvSpPr txBox="1"/>
          <p:nvPr/>
        </p:nvSpPr>
        <p:spPr>
          <a:xfrm>
            <a:off x="7091555" y="3060315"/>
            <a:ext cx="2273379" cy="369332"/>
          </a:xfrm>
          <a:prstGeom prst="rect">
            <a:avLst/>
          </a:prstGeom>
          <a:noFill/>
        </p:spPr>
        <p:txBody>
          <a:bodyPr wrap="none" rtlCol="0">
            <a:spAutoFit/>
          </a:bodyPr>
          <a:lstStyle/>
          <a:p>
            <a:r>
              <a:rPr lang="en-US" b="1" i="1" dirty="0" err="1">
                <a:solidFill>
                  <a:schemeClr val="accent2">
                    <a:lumMod val="75000"/>
                  </a:schemeClr>
                </a:solidFill>
              </a:rPr>
              <a:t>u</a:t>
            </a:r>
            <a:r>
              <a:rPr lang="en-US" b="1" i="1" baseline="-25000" dirty="0" err="1">
                <a:solidFill>
                  <a:schemeClr val="accent2">
                    <a:lumMod val="75000"/>
                  </a:schemeClr>
                </a:solidFill>
              </a:rPr>
              <a:t>i</a:t>
            </a:r>
            <a:r>
              <a:rPr lang="en-US" b="1" i="1" dirty="0">
                <a:solidFill>
                  <a:schemeClr val="accent2">
                    <a:lumMod val="75000"/>
                  </a:schemeClr>
                </a:solidFill>
              </a:rPr>
              <a:t> = </a:t>
            </a:r>
            <a:r>
              <a:rPr lang="en-US" b="1" i="1" dirty="0" err="1">
                <a:solidFill>
                  <a:schemeClr val="accent2">
                    <a:lumMod val="75000"/>
                  </a:schemeClr>
                </a:solidFill>
              </a:rPr>
              <a:t>u</a:t>
            </a:r>
            <a:r>
              <a:rPr lang="en-US" b="1" i="1" baseline="-25000" dirty="0" err="1">
                <a:solidFill>
                  <a:schemeClr val="accent2">
                    <a:lumMod val="75000"/>
                  </a:schemeClr>
                </a:solidFill>
              </a:rPr>
              <a:t>i</a:t>
            </a:r>
            <a:r>
              <a:rPr lang="en-US" b="1" i="1" baseline="-25000" dirty="0">
                <a:solidFill>
                  <a:schemeClr val="accent2">
                    <a:lumMod val="75000"/>
                  </a:schemeClr>
                </a:solidFill>
              </a:rPr>
              <a:t> </a:t>
            </a:r>
            <a:r>
              <a:rPr lang="en-US" b="1" i="1" dirty="0">
                <a:solidFill>
                  <a:schemeClr val="accent2">
                    <a:lumMod val="75000"/>
                  </a:schemeClr>
                </a:solidFill>
              </a:rPr>
              <a:t>&gt;1 :  </a:t>
            </a:r>
            <a:r>
              <a:rPr lang="en-US" b="1" i="1" dirty="0" err="1">
                <a:solidFill>
                  <a:schemeClr val="accent2">
                    <a:lumMod val="75000"/>
                  </a:schemeClr>
                </a:solidFill>
              </a:rPr>
              <a:t>u</a:t>
            </a:r>
            <a:r>
              <a:rPr lang="en-US" b="1" i="1" baseline="-25000" dirty="0" err="1">
                <a:solidFill>
                  <a:schemeClr val="accent2">
                    <a:lumMod val="75000"/>
                  </a:schemeClr>
                </a:solidFill>
              </a:rPr>
              <a:t>i</a:t>
            </a:r>
            <a:r>
              <a:rPr lang="en-US" b="1" i="1" baseline="-25000" dirty="0">
                <a:solidFill>
                  <a:schemeClr val="accent2">
                    <a:lumMod val="75000"/>
                  </a:schemeClr>
                </a:solidFill>
              </a:rPr>
              <a:t> </a:t>
            </a:r>
            <a:r>
              <a:rPr lang="en-US" b="1" i="1" dirty="0">
                <a:solidFill>
                  <a:schemeClr val="accent2">
                    <a:lumMod val="75000"/>
                  </a:schemeClr>
                </a:solidFill>
              </a:rPr>
              <a:t>– 1 ? n-1 </a:t>
            </a:r>
            <a:endParaRPr lang="en-US" b="1" i="1" baseline="-25000" dirty="0">
              <a:solidFill>
                <a:schemeClr val="accent2">
                  <a:lumMod val="75000"/>
                </a:schemeClr>
              </a:solidFill>
            </a:endParaRPr>
          </a:p>
        </p:txBody>
      </p:sp>
      <p:sp>
        <p:nvSpPr>
          <p:cNvPr id="4" name="Curved Up Arrow 3">
            <a:extLst>
              <a:ext uri="{FF2B5EF4-FFF2-40B4-BE49-F238E27FC236}">
                <a16:creationId xmlns:a16="http://schemas.microsoft.com/office/drawing/2014/main" id="{680530A9-B165-BAB1-E0E2-B094BEC8FBBF}"/>
              </a:ext>
            </a:extLst>
          </p:cNvPr>
          <p:cNvSpPr/>
          <p:nvPr/>
        </p:nvSpPr>
        <p:spPr>
          <a:xfrm rot="16200000" flipH="1">
            <a:off x="9191434" y="3939579"/>
            <a:ext cx="1236558" cy="455796"/>
          </a:xfrm>
          <a:prstGeom prst="curvedUpArrow">
            <a:avLst>
              <a:gd name="adj1" fmla="val 20842"/>
              <a:gd name="adj2" fmla="val 42822"/>
              <a:gd name="adj3" fmla="val 2208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D9C0CE7C-206C-690D-2A9C-E688B0359403}"/>
              </a:ext>
            </a:extLst>
          </p:cNvPr>
          <p:cNvSpPr txBox="1"/>
          <p:nvPr/>
        </p:nvSpPr>
        <p:spPr>
          <a:xfrm>
            <a:off x="10023633" y="3429647"/>
            <a:ext cx="1725816" cy="1477328"/>
          </a:xfrm>
          <a:prstGeom prst="rect">
            <a:avLst/>
          </a:prstGeom>
          <a:noFill/>
        </p:spPr>
        <p:txBody>
          <a:bodyPr wrap="square" rtlCol="0">
            <a:spAutoFit/>
          </a:bodyPr>
          <a:lstStyle/>
          <a:p>
            <a:r>
              <a:rPr lang="en-US" dirty="0"/>
              <a:t>Repeating n-1 times of shifting to ensure all triangle pairs are evaluated</a:t>
            </a:r>
          </a:p>
        </p:txBody>
      </p:sp>
      <p:sp>
        <p:nvSpPr>
          <p:cNvPr id="6" name="TextBox 5">
            <a:extLst>
              <a:ext uri="{FF2B5EF4-FFF2-40B4-BE49-F238E27FC236}">
                <a16:creationId xmlns:a16="http://schemas.microsoft.com/office/drawing/2014/main" id="{8A52D8A5-16D4-6806-41AA-CF3C6DF7835A}"/>
              </a:ext>
            </a:extLst>
          </p:cNvPr>
          <p:cNvSpPr txBox="1"/>
          <p:nvPr/>
        </p:nvSpPr>
        <p:spPr>
          <a:xfrm>
            <a:off x="6265630" y="5399619"/>
            <a:ext cx="4830625" cy="646331"/>
          </a:xfrm>
          <a:prstGeom prst="rect">
            <a:avLst/>
          </a:prstGeom>
          <a:noFill/>
        </p:spPr>
        <p:txBody>
          <a:bodyPr wrap="square" rtlCol="0">
            <a:spAutoFit/>
          </a:bodyPr>
          <a:lstStyle/>
          <a:p>
            <a:r>
              <a:rPr lang="en-US" dirty="0"/>
              <a:t>We iterate this cycle of n-1 times of shifting until no triangle pair needs to swap.  </a:t>
            </a:r>
          </a:p>
        </p:txBody>
      </p:sp>
      <p:sp>
        <p:nvSpPr>
          <p:cNvPr id="10" name="Slide Number Placeholder 9">
            <a:extLst>
              <a:ext uri="{FF2B5EF4-FFF2-40B4-BE49-F238E27FC236}">
                <a16:creationId xmlns:a16="http://schemas.microsoft.com/office/drawing/2014/main" id="{F147674E-BAEB-085E-50BC-213CB187D539}"/>
              </a:ext>
            </a:extLst>
          </p:cNvPr>
          <p:cNvSpPr>
            <a:spLocks noGrp="1"/>
          </p:cNvSpPr>
          <p:nvPr>
            <p:ph type="sldNum" sz="quarter" idx="12"/>
          </p:nvPr>
        </p:nvSpPr>
        <p:spPr/>
        <p:txBody>
          <a:bodyPr/>
          <a:lstStyle/>
          <a:p>
            <a:fld id="{1BAEF6FE-F65C-0640-BD0A-F43E39F0C0F7}" type="slidenum">
              <a:rPr lang="en-US" smtClean="0"/>
              <a:t>22</a:t>
            </a:fld>
            <a:endParaRPr lang="en-US"/>
          </a:p>
        </p:txBody>
      </p:sp>
    </p:spTree>
    <p:extLst>
      <p:ext uri="{BB962C8B-B14F-4D97-AF65-F5344CB8AC3E}">
        <p14:creationId xmlns:p14="http://schemas.microsoft.com/office/powerpoint/2010/main" val="2550020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 – Iteration Example</a:t>
            </a:r>
          </a:p>
        </p:txBody>
      </p:sp>
      <p:pic>
        <p:nvPicPr>
          <p:cNvPr id="10" name="cohesion-video">
            <a:hlinkClick r:id="" action="ppaction://media"/>
            <a:extLst>
              <a:ext uri="{FF2B5EF4-FFF2-40B4-BE49-F238E27FC236}">
                <a16:creationId xmlns:a16="http://schemas.microsoft.com/office/drawing/2014/main" id="{0DEE0661-1124-C807-E9EE-A2949A1E87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9525"/>
            <a:ext cx="12192000" cy="6858000"/>
          </a:xfrm>
          <a:prstGeom prst="rect">
            <a:avLst/>
          </a:prstGeom>
        </p:spPr>
      </p:pic>
      <p:sp>
        <p:nvSpPr>
          <p:cNvPr id="11" name="Rectangle 10">
            <a:extLst>
              <a:ext uri="{FF2B5EF4-FFF2-40B4-BE49-F238E27FC236}">
                <a16:creationId xmlns:a16="http://schemas.microsoft.com/office/drawing/2014/main" id="{7AFDFD5E-DF53-1C4A-F777-84D0E037E22C}"/>
              </a:ext>
            </a:extLst>
          </p:cNvPr>
          <p:cNvSpPr/>
          <p:nvPr/>
        </p:nvSpPr>
        <p:spPr>
          <a:xfrm>
            <a:off x="5486400" y="5798633"/>
            <a:ext cx="6715125" cy="10498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0A161BD-D55E-2312-D666-8D82ED6917C8}"/>
              </a:ext>
            </a:extLst>
          </p:cNvPr>
          <p:cNvSpPr>
            <a:spLocks noGrp="1"/>
          </p:cNvSpPr>
          <p:nvPr>
            <p:ph type="sldNum" sz="quarter" idx="12"/>
          </p:nvPr>
        </p:nvSpPr>
        <p:spPr/>
        <p:txBody>
          <a:bodyPr/>
          <a:lstStyle/>
          <a:p>
            <a:fld id="{1BAEF6FE-F65C-0640-BD0A-F43E39F0C0F7}" type="slidenum">
              <a:rPr lang="en-US" smtClean="0"/>
              <a:t>23</a:t>
            </a:fld>
            <a:endParaRPr lang="en-US"/>
          </a:p>
        </p:txBody>
      </p:sp>
    </p:spTree>
    <p:extLst>
      <p:ext uri="{BB962C8B-B14F-4D97-AF65-F5344CB8AC3E}">
        <p14:creationId xmlns:p14="http://schemas.microsoft.com/office/powerpoint/2010/main" val="388285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1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4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Refinement</a:t>
            </a:r>
          </a:p>
        </p:txBody>
      </p:sp>
      <p:pic>
        <p:nvPicPr>
          <p:cNvPr id="11" name="Picture 10">
            <a:extLst>
              <a:ext uri="{FF2B5EF4-FFF2-40B4-BE49-F238E27FC236}">
                <a16:creationId xmlns:a16="http://schemas.microsoft.com/office/drawing/2014/main" id="{6ECBCD6C-00F9-B341-5CA6-665B43BFCD8D}"/>
              </a:ext>
            </a:extLst>
          </p:cNvPr>
          <p:cNvPicPr>
            <a:picLocks noChangeAspect="1"/>
          </p:cNvPicPr>
          <p:nvPr/>
        </p:nvPicPr>
        <p:blipFill>
          <a:blip r:embed="rId3"/>
          <a:stretch>
            <a:fillRect/>
          </a:stretch>
        </p:blipFill>
        <p:spPr>
          <a:xfrm>
            <a:off x="624469" y="1690688"/>
            <a:ext cx="7772400" cy="4122777"/>
          </a:xfrm>
          <a:prstGeom prst="rect">
            <a:avLst/>
          </a:prstGeom>
        </p:spPr>
      </p:pic>
      <p:sp>
        <p:nvSpPr>
          <p:cNvPr id="12" name="TextBox 11">
            <a:extLst>
              <a:ext uri="{FF2B5EF4-FFF2-40B4-BE49-F238E27FC236}">
                <a16:creationId xmlns:a16="http://schemas.microsoft.com/office/drawing/2014/main" id="{74CCEC17-F96F-4B81-1FAB-92E0B10E6C58}"/>
              </a:ext>
            </a:extLst>
          </p:cNvPr>
          <p:cNvSpPr txBox="1"/>
          <p:nvPr/>
        </p:nvSpPr>
        <p:spPr>
          <a:xfrm>
            <a:off x="8631044" y="3429000"/>
            <a:ext cx="2936487" cy="1569660"/>
          </a:xfrm>
          <a:prstGeom prst="rect">
            <a:avLst/>
          </a:prstGeom>
          <a:noFill/>
        </p:spPr>
        <p:txBody>
          <a:bodyPr wrap="square" rtlCol="0">
            <a:spAutoFit/>
          </a:bodyPr>
          <a:lstStyle/>
          <a:p>
            <a:r>
              <a:rPr lang="en-US" sz="2400" i="0" dirty="0">
                <a:effectLst/>
              </a:rPr>
              <a:t>Goal: resolving </a:t>
            </a:r>
            <a:r>
              <a:rPr lang="en-US" sz="2400" b="0" i="0" dirty="0">
                <a:effectLst/>
              </a:rPr>
              <a:t>bowties and smoothening the boundaries</a:t>
            </a:r>
            <a:endParaRPr lang="en-US" sz="2400" dirty="0"/>
          </a:p>
        </p:txBody>
      </p:sp>
      <p:sp>
        <p:nvSpPr>
          <p:cNvPr id="3" name="Slide Number Placeholder 2">
            <a:extLst>
              <a:ext uri="{FF2B5EF4-FFF2-40B4-BE49-F238E27FC236}">
                <a16:creationId xmlns:a16="http://schemas.microsoft.com/office/drawing/2014/main" id="{172306A6-60F7-4A26-1CAA-C3A69BEB9472}"/>
              </a:ext>
            </a:extLst>
          </p:cNvPr>
          <p:cNvSpPr>
            <a:spLocks noGrp="1"/>
          </p:cNvSpPr>
          <p:nvPr>
            <p:ph type="sldNum" sz="quarter" idx="12"/>
          </p:nvPr>
        </p:nvSpPr>
        <p:spPr/>
        <p:txBody>
          <a:bodyPr/>
          <a:lstStyle/>
          <a:p>
            <a:fld id="{1BAEF6FE-F65C-0640-BD0A-F43E39F0C0F7}" type="slidenum">
              <a:rPr lang="en-US" smtClean="0"/>
              <a:t>24</a:t>
            </a:fld>
            <a:endParaRPr lang="en-US"/>
          </a:p>
        </p:txBody>
      </p:sp>
    </p:spTree>
    <p:extLst>
      <p:ext uri="{BB962C8B-B14F-4D97-AF65-F5344CB8AC3E}">
        <p14:creationId xmlns:p14="http://schemas.microsoft.com/office/powerpoint/2010/main" val="237405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Refinement</a:t>
            </a:r>
          </a:p>
        </p:txBody>
      </p:sp>
      <p:pic>
        <p:nvPicPr>
          <p:cNvPr id="6" name="Picture 5">
            <a:extLst>
              <a:ext uri="{FF2B5EF4-FFF2-40B4-BE49-F238E27FC236}">
                <a16:creationId xmlns:a16="http://schemas.microsoft.com/office/drawing/2014/main" id="{70A7D042-9E99-EB2D-BEE8-AE0B4045546F}"/>
              </a:ext>
            </a:extLst>
          </p:cNvPr>
          <p:cNvPicPr>
            <a:picLocks noChangeAspect="1"/>
          </p:cNvPicPr>
          <p:nvPr/>
        </p:nvPicPr>
        <p:blipFill>
          <a:blip r:embed="rId3"/>
          <a:stretch>
            <a:fillRect/>
          </a:stretch>
        </p:blipFill>
        <p:spPr>
          <a:xfrm>
            <a:off x="219134" y="2527820"/>
            <a:ext cx="7772400" cy="4330180"/>
          </a:xfrm>
          <a:prstGeom prst="rect">
            <a:avLst/>
          </a:prstGeom>
        </p:spPr>
      </p:pic>
      <p:sp>
        <p:nvSpPr>
          <p:cNvPr id="10" name="TextBox 9">
            <a:extLst>
              <a:ext uri="{FF2B5EF4-FFF2-40B4-BE49-F238E27FC236}">
                <a16:creationId xmlns:a16="http://schemas.microsoft.com/office/drawing/2014/main" id="{B18F65D5-16C3-A0DE-E088-C3CE87A1DFD7}"/>
              </a:ext>
            </a:extLst>
          </p:cNvPr>
          <p:cNvSpPr txBox="1"/>
          <p:nvPr/>
        </p:nvSpPr>
        <p:spPr>
          <a:xfrm>
            <a:off x="7991534" y="2814712"/>
            <a:ext cx="3207715" cy="923330"/>
          </a:xfrm>
          <a:prstGeom prst="rect">
            <a:avLst/>
          </a:prstGeom>
          <a:noFill/>
        </p:spPr>
        <p:txBody>
          <a:bodyPr wrap="square" rtlCol="0">
            <a:spAutoFit/>
          </a:bodyPr>
          <a:lstStyle/>
          <a:p>
            <a:r>
              <a:rPr lang="en-US" dirty="0"/>
              <a:t>Counting the number of boundary edges in the pair of triangles</a:t>
            </a:r>
          </a:p>
        </p:txBody>
      </p:sp>
      <p:cxnSp>
        <p:nvCxnSpPr>
          <p:cNvPr id="13" name="Straight Arrow Connector 12">
            <a:extLst>
              <a:ext uri="{FF2B5EF4-FFF2-40B4-BE49-F238E27FC236}">
                <a16:creationId xmlns:a16="http://schemas.microsoft.com/office/drawing/2014/main" id="{B76EE6BF-F8F8-F3B9-A56D-59D4A3C31D59}"/>
              </a:ext>
            </a:extLst>
          </p:cNvPr>
          <p:cNvCxnSpPr>
            <a:cxnSpLocks/>
          </p:cNvCxnSpPr>
          <p:nvPr/>
        </p:nvCxnSpPr>
        <p:spPr>
          <a:xfrm>
            <a:off x="3906078" y="4601817"/>
            <a:ext cx="705679" cy="983974"/>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E936405-0D22-8437-C742-E46CB9E409E8}"/>
              </a:ext>
            </a:extLst>
          </p:cNvPr>
          <p:cNvGrpSpPr/>
          <p:nvPr/>
        </p:nvGrpSpPr>
        <p:grpSpPr>
          <a:xfrm>
            <a:off x="3559175" y="4099843"/>
            <a:ext cx="549275" cy="656307"/>
            <a:chOff x="3559175" y="4099843"/>
            <a:chExt cx="549275" cy="656307"/>
          </a:xfrm>
        </p:grpSpPr>
        <p:sp>
          <p:nvSpPr>
            <p:cNvPr id="16" name="TextBox 15">
              <a:extLst>
                <a:ext uri="{FF2B5EF4-FFF2-40B4-BE49-F238E27FC236}">
                  <a16:creationId xmlns:a16="http://schemas.microsoft.com/office/drawing/2014/main" id="{56BDE196-C12A-F0AB-6B03-E54B7557D13F}"/>
                </a:ext>
              </a:extLst>
            </p:cNvPr>
            <p:cNvSpPr txBox="1"/>
            <p:nvPr/>
          </p:nvSpPr>
          <p:spPr>
            <a:xfrm>
              <a:off x="3565920" y="4099843"/>
              <a:ext cx="340158" cy="461665"/>
            </a:xfrm>
            <a:prstGeom prst="rect">
              <a:avLst/>
            </a:prstGeom>
            <a:noFill/>
          </p:spPr>
          <p:txBody>
            <a:bodyPr wrap="none" rtlCol="0">
              <a:spAutoFit/>
            </a:bodyPr>
            <a:lstStyle/>
            <a:p>
              <a:r>
                <a:rPr lang="en-US" sz="2400" b="1" dirty="0">
                  <a:solidFill>
                    <a:srgbClr val="FF0000"/>
                  </a:solidFill>
                </a:rPr>
                <a:t>2</a:t>
              </a:r>
            </a:p>
          </p:txBody>
        </p:sp>
        <p:cxnSp>
          <p:nvCxnSpPr>
            <p:cNvPr id="20" name="Straight Connector 19">
              <a:extLst>
                <a:ext uri="{FF2B5EF4-FFF2-40B4-BE49-F238E27FC236}">
                  <a16:creationId xmlns:a16="http://schemas.microsoft.com/office/drawing/2014/main" id="{030795F4-DA12-AC01-C6C0-03780B0694F6}"/>
                </a:ext>
              </a:extLst>
            </p:cNvPr>
            <p:cNvCxnSpPr>
              <a:cxnSpLocks/>
            </p:cNvCxnSpPr>
            <p:nvPr/>
          </p:nvCxnSpPr>
          <p:spPr>
            <a:xfrm flipV="1">
              <a:off x="3559175" y="4488873"/>
              <a:ext cx="436872" cy="3550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62078-EAF2-7F30-FF31-C4C67697AF78}"/>
                </a:ext>
              </a:extLst>
            </p:cNvPr>
            <p:cNvCxnSpPr>
              <a:cxnSpLocks/>
            </p:cNvCxnSpPr>
            <p:nvPr/>
          </p:nvCxnSpPr>
          <p:spPr>
            <a:xfrm>
              <a:off x="3562350" y="4521200"/>
              <a:ext cx="546100" cy="23495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371DA7E-072D-D03B-FF88-8B234E307F69}"/>
              </a:ext>
            </a:extLst>
          </p:cNvPr>
          <p:cNvGrpSpPr/>
          <p:nvPr/>
        </p:nvGrpSpPr>
        <p:grpSpPr>
          <a:xfrm>
            <a:off x="4445285" y="5354958"/>
            <a:ext cx="606722" cy="461665"/>
            <a:chOff x="4445285" y="5354958"/>
            <a:chExt cx="606722" cy="461665"/>
          </a:xfrm>
        </p:grpSpPr>
        <p:sp>
          <p:nvSpPr>
            <p:cNvPr id="18" name="TextBox 17">
              <a:extLst>
                <a:ext uri="{FF2B5EF4-FFF2-40B4-BE49-F238E27FC236}">
                  <a16:creationId xmlns:a16="http://schemas.microsoft.com/office/drawing/2014/main" id="{403CA683-FABD-3186-2A69-F79ABC6AEC25}"/>
                </a:ext>
              </a:extLst>
            </p:cNvPr>
            <p:cNvSpPr txBox="1"/>
            <p:nvPr/>
          </p:nvSpPr>
          <p:spPr>
            <a:xfrm>
              <a:off x="4711849" y="5354958"/>
              <a:ext cx="340158" cy="461665"/>
            </a:xfrm>
            <a:prstGeom prst="rect">
              <a:avLst/>
            </a:prstGeom>
            <a:noFill/>
          </p:spPr>
          <p:txBody>
            <a:bodyPr wrap="none" rtlCol="0">
              <a:spAutoFit/>
            </a:bodyPr>
            <a:lstStyle/>
            <a:p>
              <a:r>
                <a:rPr lang="en-US" sz="2400" b="1" dirty="0">
                  <a:solidFill>
                    <a:srgbClr val="FF0000"/>
                  </a:solidFill>
                </a:rPr>
                <a:t>2</a:t>
              </a:r>
            </a:p>
          </p:txBody>
        </p:sp>
        <p:cxnSp>
          <p:nvCxnSpPr>
            <p:cNvPr id="28" name="Straight Connector 27">
              <a:extLst>
                <a:ext uri="{FF2B5EF4-FFF2-40B4-BE49-F238E27FC236}">
                  <a16:creationId xmlns:a16="http://schemas.microsoft.com/office/drawing/2014/main" id="{54A31726-7946-69D7-ACB9-951BD27A6B73}"/>
                </a:ext>
              </a:extLst>
            </p:cNvPr>
            <p:cNvCxnSpPr>
              <a:cxnSpLocks/>
            </p:cNvCxnSpPr>
            <p:nvPr/>
          </p:nvCxnSpPr>
          <p:spPr>
            <a:xfrm>
              <a:off x="4445285" y="5540193"/>
              <a:ext cx="314974" cy="21514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588339-3ED9-5707-BE37-FBF6009FD4A9}"/>
                </a:ext>
              </a:extLst>
            </p:cNvPr>
            <p:cNvCxnSpPr>
              <a:cxnSpLocks/>
            </p:cNvCxnSpPr>
            <p:nvPr/>
          </p:nvCxnSpPr>
          <p:spPr>
            <a:xfrm>
              <a:off x="4711849" y="5437991"/>
              <a:ext cx="43031" cy="3281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Content Placeholder 2">
            <a:extLst>
              <a:ext uri="{FF2B5EF4-FFF2-40B4-BE49-F238E27FC236}">
                <a16:creationId xmlns:a16="http://schemas.microsoft.com/office/drawing/2014/main" id="{A6860AC5-ADEB-2B56-8AB1-6FE02F60132F}"/>
              </a:ext>
            </a:extLst>
          </p:cNvPr>
          <p:cNvSpPr>
            <a:spLocks noGrp="1"/>
          </p:cNvSpPr>
          <p:nvPr>
            <p:ph idx="1"/>
          </p:nvPr>
        </p:nvSpPr>
        <p:spPr>
          <a:xfrm>
            <a:off x="838199" y="1486415"/>
            <a:ext cx="9621033" cy="1651463"/>
          </a:xfrm>
        </p:spPr>
        <p:txBody>
          <a:bodyPr>
            <a:normAutofit/>
          </a:bodyPr>
          <a:lstStyle/>
          <a:p>
            <a:r>
              <a:rPr lang="en-US" sz="2800" dirty="0">
                <a:cs typeface="Arial" panose="020B0604020202020204" pitchFamily="34" charset="0"/>
              </a:rPr>
              <a:t>Evaluating pairs of triangles for swapping their labels</a:t>
            </a:r>
          </a:p>
          <a:p>
            <a:r>
              <a:rPr lang="en-US" sz="2800" dirty="0">
                <a:cs typeface="Arial" panose="020B0604020202020204" pitchFamily="34" charset="0"/>
              </a:rPr>
              <a:t>Based on topological connection in neighbor triangles </a:t>
            </a:r>
          </a:p>
        </p:txBody>
      </p:sp>
      <p:sp>
        <p:nvSpPr>
          <p:cNvPr id="5" name="Slide Number Placeholder 4">
            <a:extLst>
              <a:ext uri="{FF2B5EF4-FFF2-40B4-BE49-F238E27FC236}">
                <a16:creationId xmlns:a16="http://schemas.microsoft.com/office/drawing/2014/main" id="{140F06E9-0DC1-42E5-BD39-6E6F4D50010C}"/>
              </a:ext>
            </a:extLst>
          </p:cNvPr>
          <p:cNvSpPr>
            <a:spLocks noGrp="1"/>
          </p:cNvSpPr>
          <p:nvPr>
            <p:ph type="sldNum" sz="quarter" idx="12"/>
          </p:nvPr>
        </p:nvSpPr>
        <p:spPr/>
        <p:txBody>
          <a:bodyPr/>
          <a:lstStyle/>
          <a:p>
            <a:fld id="{1BAEF6FE-F65C-0640-BD0A-F43E39F0C0F7}" type="slidenum">
              <a:rPr lang="en-US" smtClean="0"/>
              <a:t>25</a:t>
            </a:fld>
            <a:endParaRPr lang="en-US"/>
          </a:p>
        </p:txBody>
      </p:sp>
    </p:spTree>
    <p:extLst>
      <p:ext uri="{BB962C8B-B14F-4D97-AF65-F5344CB8AC3E}">
        <p14:creationId xmlns:p14="http://schemas.microsoft.com/office/powerpoint/2010/main" val="12103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Refinement</a:t>
            </a:r>
          </a:p>
        </p:txBody>
      </p:sp>
      <p:pic>
        <p:nvPicPr>
          <p:cNvPr id="6" name="Picture 5">
            <a:extLst>
              <a:ext uri="{FF2B5EF4-FFF2-40B4-BE49-F238E27FC236}">
                <a16:creationId xmlns:a16="http://schemas.microsoft.com/office/drawing/2014/main" id="{70A7D042-9E99-EB2D-BEE8-AE0B4045546F}"/>
              </a:ext>
            </a:extLst>
          </p:cNvPr>
          <p:cNvPicPr>
            <a:picLocks noChangeAspect="1"/>
          </p:cNvPicPr>
          <p:nvPr/>
        </p:nvPicPr>
        <p:blipFill>
          <a:blip r:embed="rId3"/>
          <a:stretch>
            <a:fillRect/>
          </a:stretch>
        </p:blipFill>
        <p:spPr>
          <a:xfrm>
            <a:off x="219134" y="2527820"/>
            <a:ext cx="7772400" cy="4330180"/>
          </a:xfrm>
          <a:prstGeom prst="rect">
            <a:avLst/>
          </a:prstGeom>
        </p:spPr>
      </p:pic>
      <p:sp>
        <p:nvSpPr>
          <p:cNvPr id="10" name="TextBox 9">
            <a:extLst>
              <a:ext uri="{FF2B5EF4-FFF2-40B4-BE49-F238E27FC236}">
                <a16:creationId xmlns:a16="http://schemas.microsoft.com/office/drawing/2014/main" id="{B18F65D5-16C3-A0DE-E088-C3CE87A1DFD7}"/>
              </a:ext>
            </a:extLst>
          </p:cNvPr>
          <p:cNvSpPr txBox="1"/>
          <p:nvPr/>
        </p:nvSpPr>
        <p:spPr>
          <a:xfrm>
            <a:off x="7991534" y="2814712"/>
            <a:ext cx="3207715" cy="923330"/>
          </a:xfrm>
          <a:prstGeom prst="rect">
            <a:avLst/>
          </a:prstGeom>
          <a:noFill/>
        </p:spPr>
        <p:txBody>
          <a:bodyPr wrap="square" rtlCol="0">
            <a:spAutoFit/>
          </a:bodyPr>
          <a:lstStyle/>
          <a:p>
            <a:r>
              <a:rPr lang="en-US" dirty="0"/>
              <a:t>Counting the number of boundary edges in the pair of triangles</a:t>
            </a:r>
          </a:p>
        </p:txBody>
      </p:sp>
      <p:cxnSp>
        <p:nvCxnSpPr>
          <p:cNvPr id="13" name="Straight Arrow Connector 12">
            <a:extLst>
              <a:ext uri="{FF2B5EF4-FFF2-40B4-BE49-F238E27FC236}">
                <a16:creationId xmlns:a16="http://schemas.microsoft.com/office/drawing/2014/main" id="{B76EE6BF-F8F8-F3B9-A56D-59D4A3C31D59}"/>
              </a:ext>
            </a:extLst>
          </p:cNvPr>
          <p:cNvCxnSpPr>
            <a:cxnSpLocks/>
          </p:cNvCxnSpPr>
          <p:nvPr/>
        </p:nvCxnSpPr>
        <p:spPr>
          <a:xfrm>
            <a:off x="3906078" y="4601817"/>
            <a:ext cx="705679" cy="983974"/>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BDE196-C12A-F0AB-6B03-E54B7557D13F}"/>
              </a:ext>
            </a:extLst>
          </p:cNvPr>
          <p:cNvSpPr txBox="1"/>
          <p:nvPr/>
        </p:nvSpPr>
        <p:spPr>
          <a:xfrm>
            <a:off x="3565920" y="4099843"/>
            <a:ext cx="340158" cy="461665"/>
          </a:xfrm>
          <a:prstGeom prst="rect">
            <a:avLst/>
          </a:prstGeom>
          <a:noFill/>
        </p:spPr>
        <p:txBody>
          <a:bodyPr wrap="none" rtlCol="0">
            <a:spAutoFit/>
          </a:bodyPr>
          <a:lstStyle/>
          <a:p>
            <a:r>
              <a:rPr lang="en-US" sz="2400" b="1" dirty="0">
                <a:solidFill>
                  <a:srgbClr val="FF0000"/>
                </a:solidFill>
              </a:rPr>
              <a:t>2</a:t>
            </a:r>
          </a:p>
        </p:txBody>
      </p:sp>
      <p:sp>
        <p:nvSpPr>
          <p:cNvPr id="18" name="TextBox 17">
            <a:extLst>
              <a:ext uri="{FF2B5EF4-FFF2-40B4-BE49-F238E27FC236}">
                <a16:creationId xmlns:a16="http://schemas.microsoft.com/office/drawing/2014/main" id="{403CA683-FABD-3186-2A69-F79ABC6AEC25}"/>
              </a:ext>
            </a:extLst>
          </p:cNvPr>
          <p:cNvSpPr txBox="1"/>
          <p:nvPr/>
        </p:nvSpPr>
        <p:spPr>
          <a:xfrm>
            <a:off x="4711849" y="5354958"/>
            <a:ext cx="340158" cy="461665"/>
          </a:xfrm>
          <a:prstGeom prst="rect">
            <a:avLst/>
          </a:prstGeom>
          <a:noFill/>
        </p:spPr>
        <p:txBody>
          <a:bodyPr wrap="none" rtlCol="0">
            <a:spAutoFit/>
          </a:bodyPr>
          <a:lstStyle/>
          <a:p>
            <a:r>
              <a:rPr lang="en-US" sz="2400" b="1" dirty="0">
                <a:solidFill>
                  <a:srgbClr val="FF0000"/>
                </a:solidFill>
              </a:rPr>
              <a:t>2</a:t>
            </a:r>
          </a:p>
        </p:txBody>
      </p:sp>
      <p:cxnSp>
        <p:nvCxnSpPr>
          <p:cNvPr id="20" name="Straight Connector 19">
            <a:extLst>
              <a:ext uri="{FF2B5EF4-FFF2-40B4-BE49-F238E27FC236}">
                <a16:creationId xmlns:a16="http://schemas.microsoft.com/office/drawing/2014/main" id="{030795F4-DA12-AC01-C6C0-03780B0694F6}"/>
              </a:ext>
            </a:extLst>
          </p:cNvPr>
          <p:cNvCxnSpPr>
            <a:cxnSpLocks/>
          </p:cNvCxnSpPr>
          <p:nvPr/>
        </p:nvCxnSpPr>
        <p:spPr>
          <a:xfrm flipV="1">
            <a:off x="3559175" y="4488873"/>
            <a:ext cx="436872" cy="3550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62078-EAF2-7F30-FF31-C4C67697AF78}"/>
              </a:ext>
            </a:extLst>
          </p:cNvPr>
          <p:cNvCxnSpPr>
            <a:cxnSpLocks/>
          </p:cNvCxnSpPr>
          <p:nvPr/>
        </p:nvCxnSpPr>
        <p:spPr>
          <a:xfrm>
            <a:off x="3562350" y="4521200"/>
            <a:ext cx="546100" cy="23495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A31726-7946-69D7-ACB9-951BD27A6B73}"/>
              </a:ext>
            </a:extLst>
          </p:cNvPr>
          <p:cNvCxnSpPr>
            <a:cxnSpLocks/>
          </p:cNvCxnSpPr>
          <p:nvPr/>
        </p:nvCxnSpPr>
        <p:spPr>
          <a:xfrm>
            <a:off x="4445285" y="5540193"/>
            <a:ext cx="314974" cy="21514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588339-3ED9-5707-BE37-FBF6009FD4A9}"/>
              </a:ext>
            </a:extLst>
          </p:cNvPr>
          <p:cNvCxnSpPr>
            <a:cxnSpLocks/>
          </p:cNvCxnSpPr>
          <p:nvPr/>
        </p:nvCxnSpPr>
        <p:spPr>
          <a:xfrm>
            <a:off x="4711849" y="5437991"/>
            <a:ext cx="43031" cy="3281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7EA104-A2A0-AAC1-91C8-ED74D59B11C3}"/>
              </a:ext>
            </a:extLst>
          </p:cNvPr>
          <p:cNvSpPr txBox="1"/>
          <p:nvPr/>
        </p:nvSpPr>
        <p:spPr>
          <a:xfrm>
            <a:off x="3564640" y="4098563"/>
            <a:ext cx="340158" cy="461665"/>
          </a:xfrm>
          <a:prstGeom prst="rect">
            <a:avLst/>
          </a:prstGeom>
          <a:noFill/>
        </p:spPr>
        <p:txBody>
          <a:bodyPr wrap="none" rtlCol="0">
            <a:spAutoFit/>
          </a:bodyPr>
          <a:lstStyle/>
          <a:p>
            <a:r>
              <a:rPr lang="en-US" sz="2400" b="1" dirty="0">
                <a:solidFill>
                  <a:srgbClr val="FF0000"/>
                </a:solidFill>
              </a:rPr>
              <a:t>2</a:t>
            </a:r>
          </a:p>
        </p:txBody>
      </p:sp>
      <p:sp>
        <p:nvSpPr>
          <p:cNvPr id="8" name="TextBox 7">
            <a:extLst>
              <a:ext uri="{FF2B5EF4-FFF2-40B4-BE49-F238E27FC236}">
                <a16:creationId xmlns:a16="http://schemas.microsoft.com/office/drawing/2014/main" id="{F60E8ECF-9B7E-C3B3-F1C0-FA814BAA7D05}"/>
              </a:ext>
            </a:extLst>
          </p:cNvPr>
          <p:cNvSpPr txBox="1"/>
          <p:nvPr/>
        </p:nvSpPr>
        <p:spPr>
          <a:xfrm>
            <a:off x="4710451" y="5354958"/>
            <a:ext cx="340158" cy="461665"/>
          </a:xfrm>
          <a:prstGeom prst="rect">
            <a:avLst/>
          </a:prstGeom>
          <a:noFill/>
        </p:spPr>
        <p:txBody>
          <a:bodyPr wrap="none" rtlCol="0">
            <a:spAutoFit/>
          </a:bodyPr>
          <a:lstStyle/>
          <a:p>
            <a:r>
              <a:rPr lang="en-US" sz="2400" b="1" dirty="0">
                <a:solidFill>
                  <a:srgbClr val="FF0000"/>
                </a:solidFill>
              </a:rPr>
              <a:t>2</a:t>
            </a:r>
          </a:p>
        </p:txBody>
      </p:sp>
      <p:sp>
        <p:nvSpPr>
          <p:cNvPr id="4" name="Slide Number Placeholder 3">
            <a:extLst>
              <a:ext uri="{FF2B5EF4-FFF2-40B4-BE49-F238E27FC236}">
                <a16:creationId xmlns:a16="http://schemas.microsoft.com/office/drawing/2014/main" id="{1E8C98D9-2E1F-2E58-50B4-D53A41240CD4}"/>
              </a:ext>
            </a:extLst>
          </p:cNvPr>
          <p:cNvSpPr>
            <a:spLocks noGrp="1"/>
          </p:cNvSpPr>
          <p:nvPr>
            <p:ph type="sldNum" sz="quarter" idx="12"/>
          </p:nvPr>
        </p:nvSpPr>
        <p:spPr/>
        <p:txBody>
          <a:bodyPr/>
          <a:lstStyle/>
          <a:p>
            <a:fld id="{1BAEF6FE-F65C-0640-BD0A-F43E39F0C0F7}" type="slidenum">
              <a:rPr lang="en-US" smtClean="0"/>
              <a:t>26</a:t>
            </a:fld>
            <a:endParaRPr lang="en-US"/>
          </a:p>
        </p:txBody>
      </p:sp>
      <p:sp>
        <p:nvSpPr>
          <p:cNvPr id="11" name="Content Placeholder 2">
            <a:extLst>
              <a:ext uri="{FF2B5EF4-FFF2-40B4-BE49-F238E27FC236}">
                <a16:creationId xmlns:a16="http://schemas.microsoft.com/office/drawing/2014/main" id="{46B92C09-8572-3A52-CD21-FB18FBAAF1A0}"/>
              </a:ext>
            </a:extLst>
          </p:cNvPr>
          <p:cNvSpPr>
            <a:spLocks noGrp="1"/>
          </p:cNvSpPr>
          <p:nvPr>
            <p:ph idx="1"/>
          </p:nvPr>
        </p:nvSpPr>
        <p:spPr>
          <a:xfrm>
            <a:off x="838199" y="1486415"/>
            <a:ext cx="9621033" cy="1651463"/>
          </a:xfrm>
        </p:spPr>
        <p:txBody>
          <a:bodyPr>
            <a:normAutofit/>
          </a:bodyPr>
          <a:lstStyle/>
          <a:p>
            <a:r>
              <a:rPr lang="en-US" sz="2800" dirty="0">
                <a:cs typeface="Arial" panose="020B0604020202020204" pitchFamily="34" charset="0"/>
              </a:rPr>
              <a:t>Evaluating pairs of triangles for swapping their labels</a:t>
            </a:r>
          </a:p>
          <a:p>
            <a:r>
              <a:rPr lang="en-US" sz="2800" dirty="0">
                <a:cs typeface="Arial" panose="020B0604020202020204" pitchFamily="34" charset="0"/>
              </a:rPr>
              <a:t>Based on topological connection in neighbor triangles </a:t>
            </a:r>
          </a:p>
        </p:txBody>
      </p:sp>
    </p:spTree>
    <p:extLst>
      <p:ext uri="{BB962C8B-B14F-4D97-AF65-F5344CB8AC3E}">
        <p14:creationId xmlns:p14="http://schemas.microsoft.com/office/powerpoint/2010/main" val="157991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00482 0.0125 L 0.36823 -0.03125 " pathEditMode="relative" rAng="0" ptsTypes="AA">
                                      <p:cBhvr>
                                        <p:cTn id="8" dur="2000" fill="hold"/>
                                        <p:tgtEl>
                                          <p:spTgt spid="7"/>
                                        </p:tgtEl>
                                        <p:attrNameLst>
                                          <p:attrName>ppt_x</p:attrName>
                                          <p:attrName>ppt_y</p:attrName>
                                        </p:attrNameLst>
                                      </p:cBhvr>
                                      <p:rCtr x="18164" y="-2199"/>
                                    </p:animMotion>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0.00625 0.00926 L 0.30365 -0.21319 " pathEditMode="relative" rAng="0" ptsTypes="AA">
                                      <p:cBhvr>
                                        <p:cTn id="12" dur="2000" fill="hold"/>
                                        <p:tgtEl>
                                          <p:spTgt spid="8"/>
                                        </p:tgtEl>
                                        <p:attrNameLst>
                                          <p:attrName>ppt_x</p:attrName>
                                          <p:attrName>ppt_y</p:attrName>
                                        </p:attrNameLst>
                                      </p:cBhvr>
                                      <p:rCtr x="14870" y="-1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Refinement</a:t>
            </a:r>
          </a:p>
        </p:txBody>
      </p:sp>
      <p:pic>
        <p:nvPicPr>
          <p:cNvPr id="6" name="Picture 5">
            <a:extLst>
              <a:ext uri="{FF2B5EF4-FFF2-40B4-BE49-F238E27FC236}">
                <a16:creationId xmlns:a16="http://schemas.microsoft.com/office/drawing/2014/main" id="{70A7D042-9E99-EB2D-BEE8-AE0B4045546F}"/>
              </a:ext>
            </a:extLst>
          </p:cNvPr>
          <p:cNvPicPr>
            <a:picLocks noChangeAspect="1"/>
          </p:cNvPicPr>
          <p:nvPr/>
        </p:nvPicPr>
        <p:blipFill>
          <a:blip r:embed="rId3"/>
          <a:stretch>
            <a:fillRect/>
          </a:stretch>
        </p:blipFill>
        <p:spPr>
          <a:xfrm>
            <a:off x="219134" y="2527820"/>
            <a:ext cx="7772400" cy="4330180"/>
          </a:xfrm>
          <a:prstGeom prst="rect">
            <a:avLst/>
          </a:prstGeom>
        </p:spPr>
      </p:pic>
      <p:sp>
        <p:nvSpPr>
          <p:cNvPr id="10" name="TextBox 9">
            <a:extLst>
              <a:ext uri="{FF2B5EF4-FFF2-40B4-BE49-F238E27FC236}">
                <a16:creationId xmlns:a16="http://schemas.microsoft.com/office/drawing/2014/main" id="{B18F65D5-16C3-A0DE-E088-C3CE87A1DFD7}"/>
              </a:ext>
            </a:extLst>
          </p:cNvPr>
          <p:cNvSpPr txBox="1"/>
          <p:nvPr/>
        </p:nvSpPr>
        <p:spPr>
          <a:xfrm>
            <a:off x="7991534" y="2814712"/>
            <a:ext cx="3740921" cy="923330"/>
          </a:xfrm>
          <a:prstGeom prst="rect">
            <a:avLst/>
          </a:prstGeom>
          <a:noFill/>
        </p:spPr>
        <p:txBody>
          <a:bodyPr wrap="square" rtlCol="0">
            <a:spAutoFit/>
          </a:bodyPr>
          <a:lstStyle/>
          <a:p>
            <a:r>
              <a:rPr lang="en-US" dirty="0"/>
              <a:t>Then, finding the neighbor triangles belonging to the same sub-meshes, and counting their boundary edges</a:t>
            </a:r>
          </a:p>
        </p:txBody>
      </p:sp>
      <p:cxnSp>
        <p:nvCxnSpPr>
          <p:cNvPr id="13" name="Straight Arrow Connector 12">
            <a:extLst>
              <a:ext uri="{FF2B5EF4-FFF2-40B4-BE49-F238E27FC236}">
                <a16:creationId xmlns:a16="http://schemas.microsoft.com/office/drawing/2014/main" id="{B76EE6BF-F8F8-F3B9-A56D-59D4A3C31D59}"/>
              </a:ext>
            </a:extLst>
          </p:cNvPr>
          <p:cNvCxnSpPr>
            <a:cxnSpLocks/>
          </p:cNvCxnSpPr>
          <p:nvPr/>
        </p:nvCxnSpPr>
        <p:spPr>
          <a:xfrm>
            <a:off x="3906078" y="4601817"/>
            <a:ext cx="705679" cy="983974"/>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BDE196-C12A-F0AB-6B03-E54B7557D13F}"/>
              </a:ext>
            </a:extLst>
          </p:cNvPr>
          <p:cNvSpPr txBox="1"/>
          <p:nvPr/>
        </p:nvSpPr>
        <p:spPr>
          <a:xfrm>
            <a:off x="3565920" y="4099843"/>
            <a:ext cx="340158" cy="461665"/>
          </a:xfrm>
          <a:prstGeom prst="rect">
            <a:avLst/>
          </a:prstGeom>
          <a:noFill/>
        </p:spPr>
        <p:txBody>
          <a:bodyPr wrap="none" rtlCol="0">
            <a:spAutoFit/>
          </a:bodyPr>
          <a:lstStyle/>
          <a:p>
            <a:r>
              <a:rPr lang="en-US" sz="2400" b="1" dirty="0">
                <a:solidFill>
                  <a:srgbClr val="FF0000"/>
                </a:solidFill>
              </a:rPr>
              <a:t>2</a:t>
            </a:r>
          </a:p>
        </p:txBody>
      </p:sp>
      <p:sp>
        <p:nvSpPr>
          <p:cNvPr id="18" name="TextBox 17">
            <a:extLst>
              <a:ext uri="{FF2B5EF4-FFF2-40B4-BE49-F238E27FC236}">
                <a16:creationId xmlns:a16="http://schemas.microsoft.com/office/drawing/2014/main" id="{403CA683-FABD-3186-2A69-F79ABC6AEC25}"/>
              </a:ext>
            </a:extLst>
          </p:cNvPr>
          <p:cNvSpPr txBox="1"/>
          <p:nvPr/>
        </p:nvSpPr>
        <p:spPr>
          <a:xfrm>
            <a:off x="4711849" y="5354958"/>
            <a:ext cx="340158" cy="461665"/>
          </a:xfrm>
          <a:prstGeom prst="rect">
            <a:avLst/>
          </a:prstGeom>
          <a:noFill/>
        </p:spPr>
        <p:txBody>
          <a:bodyPr wrap="none" rtlCol="0">
            <a:spAutoFit/>
          </a:bodyPr>
          <a:lstStyle/>
          <a:p>
            <a:r>
              <a:rPr lang="en-US" sz="2400" b="1" dirty="0">
                <a:solidFill>
                  <a:srgbClr val="FF0000"/>
                </a:solidFill>
              </a:rPr>
              <a:t>2</a:t>
            </a:r>
          </a:p>
        </p:txBody>
      </p:sp>
      <p:cxnSp>
        <p:nvCxnSpPr>
          <p:cNvPr id="20" name="Straight Connector 19">
            <a:extLst>
              <a:ext uri="{FF2B5EF4-FFF2-40B4-BE49-F238E27FC236}">
                <a16:creationId xmlns:a16="http://schemas.microsoft.com/office/drawing/2014/main" id="{030795F4-DA12-AC01-C6C0-03780B0694F6}"/>
              </a:ext>
            </a:extLst>
          </p:cNvPr>
          <p:cNvCxnSpPr>
            <a:cxnSpLocks/>
          </p:cNvCxnSpPr>
          <p:nvPr/>
        </p:nvCxnSpPr>
        <p:spPr>
          <a:xfrm flipV="1">
            <a:off x="3559175" y="4488873"/>
            <a:ext cx="436872" cy="3550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62078-EAF2-7F30-FF31-C4C67697AF78}"/>
              </a:ext>
            </a:extLst>
          </p:cNvPr>
          <p:cNvCxnSpPr>
            <a:cxnSpLocks/>
          </p:cNvCxnSpPr>
          <p:nvPr/>
        </p:nvCxnSpPr>
        <p:spPr>
          <a:xfrm>
            <a:off x="3562350" y="4521200"/>
            <a:ext cx="546100" cy="23495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A31726-7946-69D7-ACB9-951BD27A6B73}"/>
              </a:ext>
            </a:extLst>
          </p:cNvPr>
          <p:cNvCxnSpPr>
            <a:cxnSpLocks/>
          </p:cNvCxnSpPr>
          <p:nvPr/>
        </p:nvCxnSpPr>
        <p:spPr>
          <a:xfrm>
            <a:off x="4445285" y="5540193"/>
            <a:ext cx="314974" cy="21514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588339-3ED9-5707-BE37-FBF6009FD4A9}"/>
              </a:ext>
            </a:extLst>
          </p:cNvPr>
          <p:cNvCxnSpPr>
            <a:cxnSpLocks/>
          </p:cNvCxnSpPr>
          <p:nvPr/>
        </p:nvCxnSpPr>
        <p:spPr>
          <a:xfrm>
            <a:off x="4711849" y="5437991"/>
            <a:ext cx="43031" cy="3281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A034A6-DC9F-F14A-A9A6-2160E089055A}"/>
              </a:ext>
            </a:extLst>
          </p:cNvPr>
          <p:cNvSpPr txBox="1"/>
          <p:nvPr/>
        </p:nvSpPr>
        <p:spPr>
          <a:xfrm>
            <a:off x="8058635" y="3885637"/>
            <a:ext cx="340158" cy="461665"/>
          </a:xfrm>
          <a:prstGeom prst="rect">
            <a:avLst/>
          </a:prstGeom>
          <a:noFill/>
        </p:spPr>
        <p:txBody>
          <a:bodyPr wrap="none" rtlCol="0">
            <a:spAutoFit/>
          </a:bodyPr>
          <a:lstStyle/>
          <a:p>
            <a:r>
              <a:rPr lang="en-US" sz="2400" b="1" dirty="0">
                <a:solidFill>
                  <a:srgbClr val="FF0000"/>
                </a:solidFill>
              </a:rPr>
              <a:t>2</a:t>
            </a:r>
          </a:p>
        </p:txBody>
      </p:sp>
      <p:sp>
        <p:nvSpPr>
          <p:cNvPr id="5" name="TextBox 4">
            <a:extLst>
              <a:ext uri="{FF2B5EF4-FFF2-40B4-BE49-F238E27FC236}">
                <a16:creationId xmlns:a16="http://schemas.microsoft.com/office/drawing/2014/main" id="{A7B38808-24AA-215B-DE49-5789C8C12367}"/>
              </a:ext>
            </a:extLst>
          </p:cNvPr>
          <p:cNvSpPr txBox="1"/>
          <p:nvPr/>
        </p:nvSpPr>
        <p:spPr>
          <a:xfrm>
            <a:off x="8414930" y="3891016"/>
            <a:ext cx="340158" cy="461665"/>
          </a:xfrm>
          <a:prstGeom prst="rect">
            <a:avLst/>
          </a:prstGeom>
          <a:noFill/>
        </p:spPr>
        <p:txBody>
          <a:bodyPr wrap="none" rtlCol="0">
            <a:spAutoFit/>
          </a:bodyPr>
          <a:lstStyle/>
          <a:p>
            <a:r>
              <a:rPr lang="en-US" sz="2400" b="1" dirty="0">
                <a:solidFill>
                  <a:srgbClr val="FF0000"/>
                </a:solidFill>
              </a:rPr>
              <a:t>2</a:t>
            </a:r>
          </a:p>
        </p:txBody>
      </p:sp>
      <p:cxnSp>
        <p:nvCxnSpPr>
          <p:cNvPr id="11" name="Straight Connector 10">
            <a:extLst>
              <a:ext uri="{FF2B5EF4-FFF2-40B4-BE49-F238E27FC236}">
                <a16:creationId xmlns:a16="http://schemas.microsoft.com/office/drawing/2014/main" id="{B1076C6A-1B67-4AFF-40F1-4653B8146641}"/>
              </a:ext>
            </a:extLst>
          </p:cNvPr>
          <p:cNvCxnSpPr>
            <a:cxnSpLocks/>
          </p:cNvCxnSpPr>
          <p:nvPr/>
        </p:nvCxnSpPr>
        <p:spPr>
          <a:xfrm>
            <a:off x="3989309" y="4487293"/>
            <a:ext cx="455976" cy="114524"/>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ADF208-BCA9-B5AA-788A-05857EEBB66C}"/>
              </a:ext>
            </a:extLst>
          </p:cNvPr>
          <p:cNvCxnSpPr>
            <a:cxnSpLocks/>
          </p:cNvCxnSpPr>
          <p:nvPr/>
        </p:nvCxnSpPr>
        <p:spPr>
          <a:xfrm flipV="1">
            <a:off x="4105334" y="4601487"/>
            <a:ext cx="339951" cy="154663"/>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FF77F9E-2A17-B046-435D-EAE1CA314F23}"/>
              </a:ext>
            </a:extLst>
          </p:cNvPr>
          <p:cNvSpPr txBox="1"/>
          <p:nvPr/>
        </p:nvSpPr>
        <p:spPr>
          <a:xfrm>
            <a:off x="4146746" y="4159516"/>
            <a:ext cx="340158" cy="461665"/>
          </a:xfrm>
          <a:prstGeom prst="rect">
            <a:avLst/>
          </a:prstGeom>
          <a:noFill/>
        </p:spPr>
        <p:txBody>
          <a:bodyPr wrap="none" rtlCol="0">
            <a:spAutoFit/>
          </a:bodyPr>
          <a:lstStyle/>
          <a:p>
            <a:r>
              <a:rPr lang="en-US" sz="2400" b="1" dirty="0">
                <a:solidFill>
                  <a:srgbClr val="FB7700"/>
                </a:solidFill>
              </a:rPr>
              <a:t>2</a:t>
            </a:r>
          </a:p>
        </p:txBody>
      </p:sp>
      <p:cxnSp>
        <p:nvCxnSpPr>
          <p:cNvPr id="22" name="Straight Connector 21">
            <a:extLst>
              <a:ext uri="{FF2B5EF4-FFF2-40B4-BE49-F238E27FC236}">
                <a16:creationId xmlns:a16="http://schemas.microsoft.com/office/drawing/2014/main" id="{A1222973-7CEC-170B-54B5-743955C41069}"/>
              </a:ext>
            </a:extLst>
          </p:cNvPr>
          <p:cNvCxnSpPr>
            <a:cxnSpLocks/>
          </p:cNvCxnSpPr>
          <p:nvPr/>
        </p:nvCxnSpPr>
        <p:spPr>
          <a:xfrm>
            <a:off x="4504316" y="5093231"/>
            <a:ext cx="207533" cy="344760"/>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26FD8C7-3775-12E0-C305-538F00E883C2}"/>
              </a:ext>
            </a:extLst>
          </p:cNvPr>
          <p:cNvSpPr txBox="1"/>
          <p:nvPr/>
        </p:nvSpPr>
        <p:spPr>
          <a:xfrm>
            <a:off x="4575321" y="4976326"/>
            <a:ext cx="340158" cy="461665"/>
          </a:xfrm>
          <a:prstGeom prst="rect">
            <a:avLst/>
          </a:prstGeom>
          <a:noFill/>
        </p:spPr>
        <p:txBody>
          <a:bodyPr wrap="none" rtlCol="0">
            <a:spAutoFit/>
          </a:bodyPr>
          <a:lstStyle/>
          <a:p>
            <a:r>
              <a:rPr lang="en-US" sz="2400" b="1" dirty="0">
                <a:solidFill>
                  <a:srgbClr val="FB7700"/>
                </a:solidFill>
              </a:rPr>
              <a:t>1</a:t>
            </a:r>
          </a:p>
        </p:txBody>
      </p:sp>
      <p:sp>
        <p:nvSpPr>
          <p:cNvPr id="4" name="Slide Number Placeholder 3">
            <a:extLst>
              <a:ext uri="{FF2B5EF4-FFF2-40B4-BE49-F238E27FC236}">
                <a16:creationId xmlns:a16="http://schemas.microsoft.com/office/drawing/2014/main" id="{6C7204A0-482B-3EDD-D08D-70580CE9FE1F}"/>
              </a:ext>
            </a:extLst>
          </p:cNvPr>
          <p:cNvSpPr>
            <a:spLocks noGrp="1"/>
          </p:cNvSpPr>
          <p:nvPr>
            <p:ph type="sldNum" sz="quarter" idx="12"/>
          </p:nvPr>
        </p:nvSpPr>
        <p:spPr/>
        <p:txBody>
          <a:bodyPr/>
          <a:lstStyle/>
          <a:p>
            <a:fld id="{1BAEF6FE-F65C-0640-BD0A-F43E39F0C0F7}" type="slidenum">
              <a:rPr lang="en-US" smtClean="0"/>
              <a:t>27</a:t>
            </a:fld>
            <a:endParaRPr lang="en-US"/>
          </a:p>
        </p:txBody>
      </p:sp>
      <p:sp>
        <p:nvSpPr>
          <p:cNvPr id="9" name="Content Placeholder 2">
            <a:extLst>
              <a:ext uri="{FF2B5EF4-FFF2-40B4-BE49-F238E27FC236}">
                <a16:creationId xmlns:a16="http://schemas.microsoft.com/office/drawing/2014/main" id="{C59561DD-AB13-D13F-B3A4-0ACB8228907B}"/>
              </a:ext>
            </a:extLst>
          </p:cNvPr>
          <p:cNvSpPr>
            <a:spLocks noGrp="1"/>
          </p:cNvSpPr>
          <p:nvPr>
            <p:ph idx="1"/>
          </p:nvPr>
        </p:nvSpPr>
        <p:spPr>
          <a:xfrm>
            <a:off x="838199" y="1486415"/>
            <a:ext cx="9621033" cy="1651463"/>
          </a:xfrm>
        </p:spPr>
        <p:txBody>
          <a:bodyPr>
            <a:normAutofit/>
          </a:bodyPr>
          <a:lstStyle/>
          <a:p>
            <a:r>
              <a:rPr lang="en-US" sz="2800" dirty="0">
                <a:cs typeface="Arial" panose="020B0604020202020204" pitchFamily="34" charset="0"/>
              </a:rPr>
              <a:t>Evaluating pairs of triangles for swapping their labels</a:t>
            </a:r>
          </a:p>
          <a:p>
            <a:r>
              <a:rPr lang="en-US" sz="2800" dirty="0">
                <a:cs typeface="Arial" panose="020B0604020202020204" pitchFamily="34" charset="0"/>
              </a:rPr>
              <a:t>Based on topological connection in neighbor triangles </a:t>
            </a:r>
          </a:p>
        </p:txBody>
      </p:sp>
    </p:spTree>
    <p:extLst>
      <p:ext uri="{BB962C8B-B14F-4D97-AF65-F5344CB8AC3E}">
        <p14:creationId xmlns:p14="http://schemas.microsoft.com/office/powerpoint/2010/main" val="1484378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Refinement</a:t>
            </a:r>
          </a:p>
        </p:txBody>
      </p:sp>
      <p:pic>
        <p:nvPicPr>
          <p:cNvPr id="6" name="Picture 5">
            <a:extLst>
              <a:ext uri="{FF2B5EF4-FFF2-40B4-BE49-F238E27FC236}">
                <a16:creationId xmlns:a16="http://schemas.microsoft.com/office/drawing/2014/main" id="{70A7D042-9E99-EB2D-BEE8-AE0B4045546F}"/>
              </a:ext>
            </a:extLst>
          </p:cNvPr>
          <p:cNvPicPr>
            <a:picLocks noChangeAspect="1"/>
          </p:cNvPicPr>
          <p:nvPr/>
        </p:nvPicPr>
        <p:blipFill>
          <a:blip r:embed="rId3"/>
          <a:stretch>
            <a:fillRect/>
          </a:stretch>
        </p:blipFill>
        <p:spPr>
          <a:xfrm>
            <a:off x="219134" y="2527820"/>
            <a:ext cx="7772400" cy="4330180"/>
          </a:xfrm>
          <a:prstGeom prst="rect">
            <a:avLst/>
          </a:prstGeom>
        </p:spPr>
      </p:pic>
      <p:sp>
        <p:nvSpPr>
          <p:cNvPr id="10" name="TextBox 9">
            <a:extLst>
              <a:ext uri="{FF2B5EF4-FFF2-40B4-BE49-F238E27FC236}">
                <a16:creationId xmlns:a16="http://schemas.microsoft.com/office/drawing/2014/main" id="{B18F65D5-16C3-A0DE-E088-C3CE87A1DFD7}"/>
              </a:ext>
            </a:extLst>
          </p:cNvPr>
          <p:cNvSpPr txBox="1"/>
          <p:nvPr/>
        </p:nvSpPr>
        <p:spPr>
          <a:xfrm>
            <a:off x="7991534" y="2814712"/>
            <a:ext cx="3740921" cy="923330"/>
          </a:xfrm>
          <a:prstGeom prst="rect">
            <a:avLst/>
          </a:prstGeom>
          <a:noFill/>
        </p:spPr>
        <p:txBody>
          <a:bodyPr wrap="square" rtlCol="0">
            <a:spAutoFit/>
          </a:bodyPr>
          <a:lstStyle/>
          <a:p>
            <a:r>
              <a:rPr lang="en-US" dirty="0"/>
              <a:t>Then, finding the neighbor triangles belonging to the same sub-meshes, and counting their boundary edges</a:t>
            </a:r>
          </a:p>
        </p:txBody>
      </p:sp>
      <p:cxnSp>
        <p:nvCxnSpPr>
          <p:cNvPr id="13" name="Straight Arrow Connector 12">
            <a:extLst>
              <a:ext uri="{FF2B5EF4-FFF2-40B4-BE49-F238E27FC236}">
                <a16:creationId xmlns:a16="http://schemas.microsoft.com/office/drawing/2014/main" id="{B76EE6BF-F8F8-F3B9-A56D-59D4A3C31D59}"/>
              </a:ext>
            </a:extLst>
          </p:cNvPr>
          <p:cNvCxnSpPr>
            <a:cxnSpLocks/>
          </p:cNvCxnSpPr>
          <p:nvPr/>
        </p:nvCxnSpPr>
        <p:spPr>
          <a:xfrm>
            <a:off x="3906078" y="4601817"/>
            <a:ext cx="705679" cy="983974"/>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BDE196-C12A-F0AB-6B03-E54B7557D13F}"/>
              </a:ext>
            </a:extLst>
          </p:cNvPr>
          <p:cNvSpPr txBox="1"/>
          <p:nvPr/>
        </p:nvSpPr>
        <p:spPr>
          <a:xfrm>
            <a:off x="3565920" y="4099843"/>
            <a:ext cx="340158" cy="461665"/>
          </a:xfrm>
          <a:prstGeom prst="rect">
            <a:avLst/>
          </a:prstGeom>
          <a:noFill/>
        </p:spPr>
        <p:txBody>
          <a:bodyPr wrap="none" rtlCol="0">
            <a:spAutoFit/>
          </a:bodyPr>
          <a:lstStyle/>
          <a:p>
            <a:r>
              <a:rPr lang="en-US" sz="2400" b="1" dirty="0">
                <a:solidFill>
                  <a:srgbClr val="FF0000"/>
                </a:solidFill>
              </a:rPr>
              <a:t>2</a:t>
            </a:r>
          </a:p>
        </p:txBody>
      </p:sp>
      <p:sp>
        <p:nvSpPr>
          <p:cNvPr id="18" name="TextBox 17">
            <a:extLst>
              <a:ext uri="{FF2B5EF4-FFF2-40B4-BE49-F238E27FC236}">
                <a16:creationId xmlns:a16="http://schemas.microsoft.com/office/drawing/2014/main" id="{403CA683-FABD-3186-2A69-F79ABC6AEC25}"/>
              </a:ext>
            </a:extLst>
          </p:cNvPr>
          <p:cNvSpPr txBox="1"/>
          <p:nvPr/>
        </p:nvSpPr>
        <p:spPr>
          <a:xfrm>
            <a:off x="4711849" y="5354958"/>
            <a:ext cx="340158" cy="461665"/>
          </a:xfrm>
          <a:prstGeom prst="rect">
            <a:avLst/>
          </a:prstGeom>
          <a:noFill/>
        </p:spPr>
        <p:txBody>
          <a:bodyPr wrap="none" rtlCol="0">
            <a:spAutoFit/>
          </a:bodyPr>
          <a:lstStyle/>
          <a:p>
            <a:r>
              <a:rPr lang="en-US" sz="2400" b="1" dirty="0">
                <a:solidFill>
                  <a:srgbClr val="FF0000"/>
                </a:solidFill>
              </a:rPr>
              <a:t>2</a:t>
            </a:r>
          </a:p>
        </p:txBody>
      </p:sp>
      <p:cxnSp>
        <p:nvCxnSpPr>
          <p:cNvPr id="20" name="Straight Connector 19">
            <a:extLst>
              <a:ext uri="{FF2B5EF4-FFF2-40B4-BE49-F238E27FC236}">
                <a16:creationId xmlns:a16="http://schemas.microsoft.com/office/drawing/2014/main" id="{030795F4-DA12-AC01-C6C0-03780B0694F6}"/>
              </a:ext>
            </a:extLst>
          </p:cNvPr>
          <p:cNvCxnSpPr>
            <a:cxnSpLocks/>
          </p:cNvCxnSpPr>
          <p:nvPr/>
        </p:nvCxnSpPr>
        <p:spPr>
          <a:xfrm flipV="1">
            <a:off x="3559175" y="4488873"/>
            <a:ext cx="436872" cy="3550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62078-EAF2-7F30-FF31-C4C67697AF78}"/>
              </a:ext>
            </a:extLst>
          </p:cNvPr>
          <p:cNvCxnSpPr>
            <a:cxnSpLocks/>
          </p:cNvCxnSpPr>
          <p:nvPr/>
        </p:nvCxnSpPr>
        <p:spPr>
          <a:xfrm>
            <a:off x="3562350" y="4521200"/>
            <a:ext cx="546100" cy="23495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A31726-7946-69D7-ACB9-951BD27A6B73}"/>
              </a:ext>
            </a:extLst>
          </p:cNvPr>
          <p:cNvCxnSpPr>
            <a:cxnSpLocks/>
          </p:cNvCxnSpPr>
          <p:nvPr/>
        </p:nvCxnSpPr>
        <p:spPr>
          <a:xfrm>
            <a:off x="4445285" y="5540193"/>
            <a:ext cx="314974" cy="21514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588339-3ED9-5707-BE37-FBF6009FD4A9}"/>
              </a:ext>
            </a:extLst>
          </p:cNvPr>
          <p:cNvCxnSpPr>
            <a:cxnSpLocks/>
          </p:cNvCxnSpPr>
          <p:nvPr/>
        </p:nvCxnSpPr>
        <p:spPr>
          <a:xfrm>
            <a:off x="4711849" y="5437991"/>
            <a:ext cx="43031" cy="3281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A034A6-DC9F-F14A-A9A6-2160E089055A}"/>
              </a:ext>
            </a:extLst>
          </p:cNvPr>
          <p:cNvSpPr txBox="1"/>
          <p:nvPr/>
        </p:nvSpPr>
        <p:spPr>
          <a:xfrm>
            <a:off x="8058635" y="3885637"/>
            <a:ext cx="340158" cy="461665"/>
          </a:xfrm>
          <a:prstGeom prst="rect">
            <a:avLst/>
          </a:prstGeom>
          <a:noFill/>
        </p:spPr>
        <p:txBody>
          <a:bodyPr wrap="none" rtlCol="0">
            <a:spAutoFit/>
          </a:bodyPr>
          <a:lstStyle/>
          <a:p>
            <a:r>
              <a:rPr lang="en-US" sz="2400" b="1" dirty="0">
                <a:solidFill>
                  <a:srgbClr val="FF0000"/>
                </a:solidFill>
              </a:rPr>
              <a:t>2</a:t>
            </a:r>
          </a:p>
        </p:txBody>
      </p:sp>
      <p:sp>
        <p:nvSpPr>
          <p:cNvPr id="5" name="TextBox 4">
            <a:extLst>
              <a:ext uri="{FF2B5EF4-FFF2-40B4-BE49-F238E27FC236}">
                <a16:creationId xmlns:a16="http://schemas.microsoft.com/office/drawing/2014/main" id="{A7B38808-24AA-215B-DE49-5789C8C12367}"/>
              </a:ext>
            </a:extLst>
          </p:cNvPr>
          <p:cNvSpPr txBox="1"/>
          <p:nvPr/>
        </p:nvSpPr>
        <p:spPr>
          <a:xfrm>
            <a:off x="8414930" y="3891016"/>
            <a:ext cx="340158" cy="461665"/>
          </a:xfrm>
          <a:prstGeom prst="rect">
            <a:avLst/>
          </a:prstGeom>
          <a:noFill/>
        </p:spPr>
        <p:txBody>
          <a:bodyPr wrap="none" rtlCol="0">
            <a:spAutoFit/>
          </a:bodyPr>
          <a:lstStyle/>
          <a:p>
            <a:r>
              <a:rPr lang="en-US" sz="2400" b="1" dirty="0">
                <a:solidFill>
                  <a:srgbClr val="FF0000"/>
                </a:solidFill>
              </a:rPr>
              <a:t>2</a:t>
            </a:r>
          </a:p>
        </p:txBody>
      </p:sp>
      <p:cxnSp>
        <p:nvCxnSpPr>
          <p:cNvPr id="11" name="Straight Connector 10">
            <a:extLst>
              <a:ext uri="{FF2B5EF4-FFF2-40B4-BE49-F238E27FC236}">
                <a16:creationId xmlns:a16="http://schemas.microsoft.com/office/drawing/2014/main" id="{B1076C6A-1B67-4AFF-40F1-4653B8146641}"/>
              </a:ext>
            </a:extLst>
          </p:cNvPr>
          <p:cNvCxnSpPr>
            <a:cxnSpLocks/>
          </p:cNvCxnSpPr>
          <p:nvPr/>
        </p:nvCxnSpPr>
        <p:spPr>
          <a:xfrm>
            <a:off x="3989309" y="4487293"/>
            <a:ext cx="455976" cy="114524"/>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ADF208-BCA9-B5AA-788A-05857EEBB66C}"/>
              </a:ext>
            </a:extLst>
          </p:cNvPr>
          <p:cNvCxnSpPr>
            <a:cxnSpLocks/>
          </p:cNvCxnSpPr>
          <p:nvPr/>
        </p:nvCxnSpPr>
        <p:spPr>
          <a:xfrm flipV="1">
            <a:off x="4105334" y="4601487"/>
            <a:ext cx="339951" cy="154663"/>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FF77F9E-2A17-B046-435D-EAE1CA314F23}"/>
              </a:ext>
            </a:extLst>
          </p:cNvPr>
          <p:cNvSpPr txBox="1"/>
          <p:nvPr/>
        </p:nvSpPr>
        <p:spPr>
          <a:xfrm>
            <a:off x="4146746" y="4159516"/>
            <a:ext cx="340158" cy="461665"/>
          </a:xfrm>
          <a:prstGeom prst="rect">
            <a:avLst/>
          </a:prstGeom>
          <a:noFill/>
        </p:spPr>
        <p:txBody>
          <a:bodyPr wrap="none" rtlCol="0">
            <a:spAutoFit/>
          </a:bodyPr>
          <a:lstStyle/>
          <a:p>
            <a:r>
              <a:rPr lang="en-US" sz="2400" b="1" dirty="0">
                <a:solidFill>
                  <a:srgbClr val="FB7700"/>
                </a:solidFill>
              </a:rPr>
              <a:t>2</a:t>
            </a:r>
          </a:p>
        </p:txBody>
      </p:sp>
      <p:cxnSp>
        <p:nvCxnSpPr>
          <p:cNvPr id="22" name="Straight Connector 21">
            <a:extLst>
              <a:ext uri="{FF2B5EF4-FFF2-40B4-BE49-F238E27FC236}">
                <a16:creationId xmlns:a16="http://schemas.microsoft.com/office/drawing/2014/main" id="{A1222973-7CEC-170B-54B5-743955C41069}"/>
              </a:ext>
            </a:extLst>
          </p:cNvPr>
          <p:cNvCxnSpPr>
            <a:cxnSpLocks/>
          </p:cNvCxnSpPr>
          <p:nvPr/>
        </p:nvCxnSpPr>
        <p:spPr>
          <a:xfrm>
            <a:off x="4504316" y="5093231"/>
            <a:ext cx="207533" cy="344760"/>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26FD8C7-3775-12E0-C305-538F00E883C2}"/>
              </a:ext>
            </a:extLst>
          </p:cNvPr>
          <p:cNvSpPr txBox="1"/>
          <p:nvPr/>
        </p:nvSpPr>
        <p:spPr>
          <a:xfrm>
            <a:off x="4575321" y="4976326"/>
            <a:ext cx="340158" cy="461665"/>
          </a:xfrm>
          <a:prstGeom prst="rect">
            <a:avLst/>
          </a:prstGeom>
          <a:noFill/>
        </p:spPr>
        <p:txBody>
          <a:bodyPr wrap="none" rtlCol="0">
            <a:spAutoFit/>
          </a:bodyPr>
          <a:lstStyle/>
          <a:p>
            <a:r>
              <a:rPr lang="en-US" sz="2400" b="1" dirty="0">
                <a:solidFill>
                  <a:srgbClr val="FB7700"/>
                </a:solidFill>
              </a:rPr>
              <a:t>1</a:t>
            </a:r>
          </a:p>
        </p:txBody>
      </p:sp>
      <p:sp>
        <p:nvSpPr>
          <p:cNvPr id="14" name="TextBox 13">
            <a:extLst>
              <a:ext uri="{FF2B5EF4-FFF2-40B4-BE49-F238E27FC236}">
                <a16:creationId xmlns:a16="http://schemas.microsoft.com/office/drawing/2014/main" id="{7E445382-B6F0-6C0A-F5D2-D7C8D6744E6B}"/>
              </a:ext>
            </a:extLst>
          </p:cNvPr>
          <p:cNvSpPr txBox="1"/>
          <p:nvPr/>
        </p:nvSpPr>
        <p:spPr>
          <a:xfrm>
            <a:off x="4144157" y="4159516"/>
            <a:ext cx="340158" cy="461665"/>
          </a:xfrm>
          <a:prstGeom prst="rect">
            <a:avLst/>
          </a:prstGeom>
          <a:noFill/>
        </p:spPr>
        <p:txBody>
          <a:bodyPr wrap="none" rtlCol="0">
            <a:spAutoFit/>
          </a:bodyPr>
          <a:lstStyle/>
          <a:p>
            <a:r>
              <a:rPr lang="en-US" sz="2400" b="1" dirty="0">
                <a:solidFill>
                  <a:srgbClr val="FB7700"/>
                </a:solidFill>
              </a:rPr>
              <a:t>2</a:t>
            </a:r>
          </a:p>
        </p:txBody>
      </p:sp>
      <p:sp>
        <p:nvSpPr>
          <p:cNvPr id="15" name="TextBox 14">
            <a:extLst>
              <a:ext uri="{FF2B5EF4-FFF2-40B4-BE49-F238E27FC236}">
                <a16:creationId xmlns:a16="http://schemas.microsoft.com/office/drawing/2014/main" id="{A9482FA2-A2D1-D57F-6091-74583A7BD2D8}"/>
              </a:ext>
            </a:extLst>
          </p:cNvPr>
          <p:cNvSpPr txBox="1"/>
          <p:nvPr/>
        </p:nvSpPr>
        <p:spPr>
          <a:xfrm>
            <a:off x="4572732" y="4976326"/>
            <a:ext cx="340158" cy="461665"/>
          </a:xfrm>
          <a:prstGeom prst="rect">
            <a:avLst/>
          </a:prstGeom>
          <a:noFill/>
        </p:spPr>
        <p:txBody>
          <a:bodyPr wrap="none" rtlCol="0">
            <a:spAutoFit/>
          </a:bodyPr>
          <a:lstStyle/>
          <a:p>
            <a:r>
              <a:rPr lang="en-US" sz="2400" b="1" dirty="0">
                <a:solidFill>
                  <a:srgbClr val="FB7700"/>
                </a:solidFill>
              </a:rPr>
              <a:t>1</a:t>
            </a:r>
          </a:p>
        </p:txBody>
      </p:sp>
      <p:sp>
        <p:nvSpPr>
          <p:cNvPr id="4" name="Slide Number Placeholder 3">
            <a:extLst>
              <a:ext uri="{FF2B5EF4-FFF2-40B4-BE49-F238E27FC236}">
                <a16:creationId xmlns:a16="http://schemas.microsoft.com/office/drawing/2014/main" id="{F2004174-5778-1972-65A9-FA4055E970BE}"/>
              </a:ext>
            </a:extLst>
          </p:cNvPr>
          <p:cNvSpPr>
            <a:spLocks noGrp="1"/>
          </p:cNvSpPr>
          <p:nvPr>
            <p:ph type="sldNum" sz="quarter" idx="12"/>
          </p:nvPr>
        </p:nvSpPr>
        <p:spPr/>
        <p:txBody>
          <a:bodyPr/>
          <a:lstStyle/>
          <a:p>
            <a:fld id="{1BAEF6FE-F65C-0640-BD0A-F43E39F0C0F7}" type="slidenum">
              <a:rPr lang="en-US" smtClean="0"/>
              <a:t>28</a:t>
            </a:fld>
            <a:endParaRPr lang="en-US"/>
          </a:p>
        </p:txBody>
      </p:sp>
      <p:sp>
        <p:nvSpPr>
          <p:cNvPr id="9" name="Content Placeholder 2">
            <a:extLst>
              <a:ext uri="{FF2B5EF4-FFF2-40B4-BE49-F238E27FC236}">
                <a16:creationId xmlns:a16="http://schemas.microsoft.com/office/drawing/2014/main" id="{FDDFEC5D-76B7-08A4-CAA5-B199346FE344}"/>
              </a:ext>
            </a:extLst>
          </p:cNvPr>
          <p:cNvSpPr>
            <a:spLocks noGrp="1"/>
          </p:cNvSpPr>
          <p:nvPr>
            <p:ph idx="1"/>
          </p:nvPr>
        </p:nvSpPr>
        <p:spPr>
          <a:xfrm>
            <a:off x="838199" y="1486415"/>
            <a:ext cx="9621033" cy="1651463"/>
          </a:xfrm>
        </p:spPr>
        <p:txBody>
          <a:bodyPr>
            <a:normAutofit/>
          </a:bodyPr>
          <a:lstStyle/>
          <a:p>
            <a:r>
              <a:rPr lang="en-US" sz="2800" dirty="0">
                <a:cs typeface="Arial" panose="020B0604020202020204" pitchFamily="34" charset="0"/>
              </a:rPr>
              <a:t>Evaluating pairs of triangles for swapping their labels</a:t>
            </a:r>
          </a:p>
          <a:p>
            <a:r>
              <a:rPr lang="en-US" sz="2800" dirty="0">
                <a:cs typeface="Arial" panose="020B0604020202020204" pitchFamily="34" charset="0"/>
              </a:rPr>
              <a:t>Based on topological connection in neighbor triangles</a:t>
            </a:r>
          </a:p>
        </p:txBody>
      </p:sp>
    </p:spTree>
    <p:extLst>
      <p:ext uri="{BB962C8B-B14F-4D97-AF65-F5344CB8AC3E}">
        <p14:creationId xmlns:p14="http://schemas.microsoft.com/office/powerpoint/2010/main" val="313194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95833E-6 3.7037E-6 L 0.37838 -0.03982 " pathEditMode="relative" rAng="0" ptsTypes="AA">
                                      <p:cBhvr>
                                        <p:cTn id="6" dur="2000" fill="hold"/>
                                        <p:tgtEl>
                                          <p:spTgt spid="14"/>
                                        </p:tgtEl>
                                        <p:attrNameLst>
                                          <p:attrName>ppt_x</p:attrName>
                                          <p:attrName>ppt_y</p:attrName>
                                        </p:attrNameLst>
                                      </p:cBhvr>
                                      <p:rCtr x="18919" y="-1991"/>
                                    </p:animMotion>
                                  </p:childTnLst>
                                </p:cTn>
                              </p:par>
                              <p:par>
                                <p:cTn id="7" presetID="0" presetClass="path" presetSubtype="0" accel="50000" decel="50000" fill="hold" grpId="0" nodeType="withEffect">
                                  <p:stCondLst>
                                    <p:cond delay="0"/>
                                  </p:stCondLst>
                                  <p:childTnLst>
                                    <p:animMotion origin="layout" path="M -2.29167E-6 7.40741E-7 L 0.36875 -0.15949 " pathEditMode="relative" rAng="0" ptsTypes="AA">
                                      <p:cBhvr>
                                        <p:cTn id="8" dur="2000" fill="hold"/>
                                        <p:tgtEl>
                                          <p:spTgt spid="15"/>
                                        </p:tgtEl>
                                        <p:attrNameLst>
                                          <p:attrName>ppt_x</p:attrName>
                                          <p:attrName>ppt_y</p:attrName>
                                        </p:attrNameLst>
                                      </p:cBhvr>
                                      <p:rCtr x="18438" y="-7986"/>
                                    </p:animMotion>
                                  </p:childTnLst>
                                </p:cTn>
                              </p:par>
                              <p:par>
                                <p:cTn id="9" presetID="1" presetClass="entr" presetSubtype="0" fill="hold" grpId="1"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Refinement</a:t>
            </a:r>
          </a:p>
        </p:txBody>
      </p:sp>
      <p:pic>
        <p:nvPicPr>
          <p:cNvPr id="6" name="Picture 5">
            <a:extLst>
              <a:ext uri="{FF2B5EF4-FFF2-40B4-BE49-F238E27FC236}">
                <a16:creationId xmlns:a16="http://schemas.microsoft.com/office/drawing/2014/main" id="{70A7D042-9E99-EB2D-BEE8-AE0B4045546F}"/>
              </a:ext>
            </a:extLst>
          </p:cNvPr>
          <p:cNvPicPr>
            <a:picLocks noChangeAspect="1"/>
          </p:cNvPicPr>
          <p:nvPr/>
        </p:nvPicPr>
        <p:blipFill>
          <a:blip r:embed="rId3"/>
          <a:stretch>
            <a:fillRect/>
          </a:stretch>
        </p:blipFill>
        <p:spPr>
          <a:xfrm>
            <a:off x="219134" y="2527820"/>
            <a:ext cx="7772400" cy="4330180"/>
          </a:xfrm>
          <a:prstGeom prst="rect">
            <a:avLst/>
          </a:prstGeom>
        </p:spPr>
      </p:pic>
      <p:sp>
        <p:nvSpPr>
          <p:cNvPr id="10" name="TextBox 9">
            <a:extLst>
              <a:ext uri="{FF2B5EF4-FFF2-40B4-BE49-F238E27FC236}">
                <a16:creationId xmlns:a16="http://schemas.microsoft.com/office/drawing/2014/main" id="{B18F65D5-16C3-A0DE-E088-C3CE87A1DFD7}"/>
              </a:ext>
            </a:extLst>
          </p:cNvPr>
          <p:cNvSpPr txBox="1"/>
          <p:nvPr/>
        </p:nvSpPr>
        <p:spPr>
          <a:xfrm>
            <a:off x="7991534" y="2814712"/>
            <a:ext cx="3740921" cy="923330"/>
          </a:xfrm>
          <a:prstGeom prst="rect">
            <a:avLst/>
          </a:prstGeom>
          <a:noFill/>
        </p:spPr>
        <p:txBody>
          <a:bodyPr wrap="square" rtlCol="0">
            <a:spAutoFit/>
          </a:bodyPr>
          <a:lstStyle/>
          <a:p>
            <a:r>
              <a:rPr lang="en-US" dirty="0"/>
              <a:t>Then, finding the neighbor triangles belonging to the same sub-meshes, and counting their boundary edges</a:t>
            </a:r>
          </a:p>
        </p:txBody>
      </p:sp>
      <p:cxnSp>
        <p:nvCxnSpPr>
          <p:cNvPr id="13" name="Straight Arrow Connector 12">
            <a:extLst>
              <a:ext uri="{FF2B5EF4-FFF2-40B4-BE49-F238E27FC236}">
                <a16:creationId xmlns:a16="http://schemas.microsoft.com/office/drawing/2014/main" id="{B76EE6BF-F8F8-F3B9-A56D-59D4A3C31D59}"/>
              </a:ext>
            </a:extLst>
          </p:cNvPr>
          <p:cNvCxnSpPr>
            <a:cxnSpLocks/>
          </p:cNvCxnSpPr>
          <p:nvPr/>
        </p:nvCxnSpPr>
        <p:spPr>
          <a:xfrm>
            <a:off x="3906078" y="4601817"/>
            <a:ext cx="705679" cy="983974"/>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BDE196-C12A-F0AB-6B03-E54B7557D13F}"/>
              </a:ext>
            </a:extLst>
          </p:cNvPr>
          <p:cNvSpPr txBox="1"/>
          <p:nvPr/>
        </p:nvSpPr>
        <p:spPr>
          <a:xfrm>
            <a:off x="3565920" y="4099843"/>
            <a:ext cx="340158" cy="461665"/>
          </a:xfrm>
          <a:prstGeom prst="rect">
            <a:avLst/>
          </a:prstGeom>
          <a:noFill/>
        </p:spPr>
        <p:txBody>
          <a:bodyPr wrap="none" rtlCol="0">
            <a:spAutoFit/>
          </a:bodyPr>
          <a:lstStyle/>
          <a:p>
            <a:r>
              <a:rPr lang="en-US" sz="2400" b="1" dirty="0">
                <a:solidFill>
                  <a:srgbClr val="FF0000"/>
                </a:solidFill>
              </a:rPr>
              <a:t>2</a:t>
            </a:r>
          </a:p>
        </p:txBody>
      </p:sp>
      <p:sp>
        <p:nvSpPr>
          <p:cNvPr id="18" name="TextBox 17">
            <a:extLst>
              <a:ext uri="{FF2B5EF4-FFF2-40B4-BE49-F238E27FC236}">
                <a16:creationId xmlns:a16="http://schemas.microsoft.com/office/drawing/2014/main" id="{403CA683-FABD-3186-2A69-F79ABC6AEC25}"/>
              </a:ext>
            </a:extLst>
          </p:cNvPr>
          <p:cNvSpPr txBox="1"/>
          <p:nvPr/>
        </p:nvSpPr>
        <p:spPr>
          <a:xfrm>
            <a:off x="4711849" y="5354958"/>
            <a:ext cx="340158" cy="461665"/>
          </a:xfrm>
          <a:prstGeom prst="rect">
            <a:avLst/>
          </a:prstGeom>
          <a:noFill/>
        </p:spPr>
        <p:txBody>
          <a:bodyPr wrap="none" rtlCol="0">
            <a:spAutoFit/>
          </a:bodyPr>
          <a:lstStyle/>
          <a:p>
            <a:r>
              <a:rPr lang="en-US" sz="2400" b="1" dirty="0">
                <a:solidFill>
                  <a:srgbClr val="FF0000"/>
                </a:solidFill>
              </a:rPr>
              <a:t>2</a:t>
            </a:r>
          </a:p>
        </p:txBody>
      </p:sp>
      <p:cxnSp>
        <p:nvCxnSpPr>
          <p:cNvPr id="20" name="Straight Connector 19">
            <a:extLst>
              <a:ext uri="{FF2B5EF4-FFF2-40B4-BE49-F238E27FC236}">
                <a16:creationId xmlns:a16="http://schemas.microsoft.com/office/drawing/2014/main" id="{030795F4-DA12-AC01-C6C0-03780B0694F6}"/>
              </a:ext>
            </a:extLst>
          </p:cNvPr>
          <p:cNvCxnSpPr>
            <a:cxnSpLocks/>
          </p:cNvCxnSpPr>
          <p:nvPr/>
        </p:nvCxnSpPr>
        <p:spPr>
          <a:xfrm flipV="1">
            <a:off x="3559175" y="4488873"/>
            <a:ext cx="436872" cy="3550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62078-EAF2-7F30-FF31-C4C67697AF78}"/>
              </a:ext>
            </a:extLst>
          </p:cNvPr>
          <p:cNvCxnSpPr>
            <a:cxnSpLocks/>
          </p:cNvCxnSpPr>
          <p:nvPr/>
        </p:nvCxnSpPr>
        <p:spPr>
          <a:xfrm>
            <a:off x="3562350" y="4521200"/>
            <a:ext cx="546100" cy="23495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A31726-7946-69D7-ACB9-951BD27A6B73}"/>
              </a:ext>
            </a:extLst>
          </p:cNvPr>
          <p:cNvCxnSpPr>
            <a:cxnSpLocks/>
          </p:cNvCxnSpPr>
          <p:nvPr/>
        </p:nvCxnSpPr>
        <p:spPr>
          <a:xfrm>
            <a:off x="4445285" y="5540193"/>
            <a:ext cx="314974" cy="21514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588339-3ED9-5707-BE37-FBF6009FD4A9}"/>
              </a:ext>
            </a:extLst>
          </p:cNvPr>
          <p:cNvCxnSpPr>
            <a:cxnSpLocks/>
          </p:cNvCxnSpPr>
          <p:nvPr/>
        </p:nvCxnSpPr>
        <p:spPr>
          <a:xfrm>
            <a:off x="4711849" y="5437991"/>
            <a:ext cx="43031" cy="3281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A034A6-DC9F-F14A-A9A6-2160E089055A}"/>
              </a:ext>
            </a:extLst>
          </p:cNvPr>
          <p:cNvSpPr txBox="1"/>
          <p:nvPr/>
        </p:nvSpPr>
        <p:spPr>
          <a:xfrm>
            <a:off x="8058635" y="3885637"/>
            <a:ext cx="340158" cy="461665"/>
          </a:xfrm>
          <a:prstGeom prst="rect">
            <a:avLst/>
          </a:prstGeom>
          <a:noFill/>
        </p:spPr>
        <p:txBody>
          <a:bodyPr wrap="none" rtlCol="0">
            <a:spAutoFit/>
          </a:bodyPr>
          <a:lstStyle/>
          <a:p>
            <a:r>
              <a:rPr lang="en-US" sz="2400" b="1" dirty="0">
                <a:solidFill>
                  <a:srgbClr val="FF0000"/>
                </a:solidFill>
              </a:rPr>
              <a:t>2</a:t>
            </a:r>
          </a:p>
        </p:txBody>
      </p:sp>
      <p:sp>
        <p:nvSpPr>
          <p:cNvPr id="5" name="TextBox 4">
            <a:extLst>
              <a:ext uri="{FF2B5EF4-FFF2-40B4-BE49-F238E27FC236}">
                <a16:creationId xmlns:a16="http://schemas.microsoft.com/office/drawing/2014/main" id="{A7B38808-24AA-215B-DE49-5789C8C12367}"/>
              </a:ext>
            </a:extLst>
          </p:cNvPr>
          <p:cNvSpPr txBox="1"/>
          <p:nvPr/>
        </p:nvSpPr>
        <p:spPr>
          <a:xfrm>
            <a:off x="8414930" y="3891016"/>
            <a:ext cx="340158" cy="461665"/>
          </a:xfrm>
          <a:prstGeom prst="rect">
            <a:avLst/>
          </a:prstGeom>
          <a:noFill/>
        </p:spPr>
        <p:txBody>
          <a:bodyPr wrap="none" rtlCol="0">
            <a:spAutoFit/>
          </a:bodyPr>
          <a:lstStyle/>
          <a:p>
            <a:r>
              <a:rPr lang="en-US" sz="2400" b="1" dirty="0">
                <a:solidFill>
                  <a:srgbClr val="FF0000"/>
                </a:solidFill>
              </a:rPr>
              <a:t>2</a:t>
            </a:r>
          </a:p>
        </p:txBody>
      </p:sp>
      <p:cxnSp>
        <p:nvCxnSpPr>
          <p:cNvPr id="11" name="Straight Connector 10">
            <a:extLst>
              <a:ext uri="{FF2B5EF4-FFF2-40B4-BE49-F238E27FC236}">
                <a16:creationId xmlns:a16="http://schemas.microsoft.com/office/drawing/2014/main" id="{B1076C6A-1B67-4AFF-40F1-4653B8146641}"/>
              </a:ext>
            </a:extLst>
          </p:cNvPr>
          <p:cNvCxnSpPr>
            <a:cxnSpLocks/>
          </p:cNvCxnSpPr>
          <p:nvPr/>
        </p:nvCxnSpPr>
        <p:spPr>
          <a:xfrm>
            <a:off x="3989309" y="4487293"/>
            <a:ext cx="455976" cy="114524"/>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ADF208-BCA9-B5AA-788A-05857EEBB66C}"/>
              </a:ext>
            </a:extLst>
          </p:cNvPr>
          <p:cNvCxnSpPr>
            <a:cxnSpLocks/>
          </p:cNvCxnSpPr>
          <p:nvPr/>
        </p:nvCxnSpPr>
        <p:spPr>
          <a:xfrm flipV="1">
            <a:off x="4105334" y="4601487"/>
            <a:ext cx="339951" cy="154663"/>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FF77F9E-2A17-B046-435D-EAE1CA314F23}"/>
              </a:ext>
            </a:extLst>
          </p:cNvPr>
          <p:cNvSpPr txBox="1"/>
          <p:nvPr/>
        </p:nvSpPr>
        <p:spPr>
          <a:xfrm>
            <a:off x="4146746" y="4159516"/>
            <a:ext cx="340158" cy="461665"/>
          </a:xfrm>
          <a:prstGeom prst="rect">
            <a:avLst/>
          </a:prstGeom>
          <a:noFill/>
        </p:spPr>
        <p:txBody>
          <a:bodyPr wrap="none" rtlCol="0">
            <a:spAutoFit/>
          </a:bodyPr>
          <a:lstStyle/>
          <a:p>
            <a:r>
              <a:rPr lang="en-US" sz="2400" b="1" dirty="0">
                <a:solidFill>
                  <a:srgbClr val="FB7700"/>
                </a:solidFill>
              </a:rPr>
              <a:t>2</a:t>
            </a:r>
          </a:p>
        </p:txBody>
      </p:sp>
      <p:cxnSp>
        <p:nvCxnSpPr>
          <p:cNvPr id="22" name="Straight Connector 21">
            <a:extLst>
              <a:ext uri="{FF2B5EF4-FFF2-40B4-BE49-F238E27FC236}">
                <a16:creationId xmlns:a16="http://schemas.microsoft.com/office/drawing/2014/main" id="{A1222973-7CEC-170B-54B5-743955C41069}"/>
              </a:ext>
            </a:extLst>
          </p:cNvPr>
          <p:cNvCxnSpPr>
            <a:cxnSpLocks/>
          </p:cNvCxnSpPr>
          <p:nvPr/>
        </p:nvCxnSpPr>
        <p:spPr>
          <a:xfrm>
            <a:off x="4504316" y="5093231"/>
            <a:ext cx="207533" cy="344760"/>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26FD8C7-3775-12E0-C305-538F00E883C2}"/>
              </a:ext>
            </a:extLst>
          </p:cNvPr>
          <p:cNvSpPr txBox="1"/>
          <p:nvPr/>
        </p:nvSpPr>
        <p:spPr>
          <a:xfrm>
            <a:off x="4575321" y="4976326"/>
            <a:ext cx="340158" cy="461665"/>
          </a:xfrm>
          <a:prstGeom prst="rect">
            <a:avLst/>
          </a:prstGeom>
          <a:noFill/>
        </p:spPr>
        <p:txBody>
          <a:bodyPr wrap="none" rtlCol="0">
            <a:spAutoFit/>
          </a:bodyPr>
          <a:lstStyle/>
          <a:p>
            <a:r>
              <a:rPr lang="en-US" sz="2400" b="1" dirty="0">
                <a:solidFill>
                  <a:srgbClr val="FB7700"/>
                </a:solidFill>
              </a:rPr>
              <a:t>1</a:t>
            </a:r>
          </a:p>
        </p:txBody>
      </p:sp>
      <p:sp>
        <p:nvSpPr>
          <p:cNvPr id="7" name="TextBox 6">
            <a:extLst>
              <a:ext uri="{FF2B5EF4-FFF2-40B4-BE49-F238E27FC236}">
                <a16:creationId xmlns:a16="http://schemas.microsoft.com/office/drawing/2014/main" id="{50CC11A1-DA8C-7875-382F-BB1508F93768}"/>
              </a:ext>
            </a:extLst>
          </p:cNvPr>
          <p:cNvSpPr txBox="1"/>
          <p:nvPr/>
        </p:nvSpPr>
        <p:spPr>
          <a:xfrm>
            <a:off x="8747422" y="3897036"/>
            <a:ext cx="340158" cy="461665"/>
          </a:xfrm>
          <a:prstGeom prst="rect">
            <a:avLst/>
          </a:prstGeom>
          <a:noFill/>
        </p:spPr>
        <p:txBody>
          <a:bodyPr wrap="none" rtlCol="0">
            <a:spAutoFit/>
          </a:bodyPr>
          <a:lstStyle/>
          <a:p>
            <a:r>
              <a:rPr lang="en-US" sz="2400" b="1" dirty="0">
                <a:solidFill>
                  <a:srgbClr val="FB7700"/>
                </a:solidFill>
              </a:rPr>
              <a:t>2</a:t>
            </a:r>
          </a:p>
        </p:txBody>
      </p:sp>
      <p:sp>
        <p:nvSpPr>
          <p:cNvPr id="8" name="TextBox 7">
            <a:extLst>
              <a:ext uri="{FF2B5EF4-FFF2-40B4-BE49-F238E27FC236}">
                <a16:creationId xmlns:a16="http://schemas.microsoft.com/office/drawing/2014/main" id="{CE1ABE6C-0383-F80D-0887-C00DF63EDCCB}"/>
              </a:ext>
            </a:extLst>
          </p:cNvPr>
          <p:cNvSpPr txBox="1"/>
          <p:nvPr/>
        </p:nvSpPr>
        <p:spPr>
          <a:xfrm>
            <a:off x="9070388" y="3897036"/>
            <a:ext cx="340158" cy="461665"/>
          </a:xfrm>
          <a:prstGeom prst="rect">
            <a:avLst/>
          </a:prstGeom>
          <a:noFill/>
        </p:spPr>
        <p:txBody>
          <a:bodyPr wrap="none" rtlCol="0">
            <a:spAutoFit/>
          </a:bodyPr>
          <a:lstStyle/>
          <a:p>
            <a:r>
              <a:rPr lang="en-US" sz="2400" b="1" dirty="0">
                <a:solidFill>
                  <a:srgbClr val="FB7700"/>
                </a:solidFill>
              </a:rPr>
              <a:t>1</a:t>
            </a:r>
          </a:p>
        </p:txBody>
      </p:sp>
      <p:sp>
        <p:nvSpPr>
          <p:cNvPr id="4" name="Slide Number Placeholder 3">
            <a:extLst>
              <a:ext uri="{FF2B5EF4-FFF2-40B4-BE49-F238E27FC236}">
                <a16:creationId xmlns:a16="http://schemas.microsoft.com/office/drawing/2014/main" id="{66336662-B403-63F4-E466-EA1665E942E2}"/>
              </a:ext>
            </a:extLst>
          </p:cNvPr>
          <p:cNvSpPr>
            <a:spLocks noGrp="1"/>
          </p:cNvSpPr>
          <p:nvPr>
            <p:ph type="sldNum" sz="quarter" idx="12"/>
          </p:nvPr>
        </p:nvSpPr>
        <p:spPr/>
        <p:txBody>
          <a:bodyPr/>
          <a:lstStyle/>
          <a:p>
            <a:fld id="{1BAEF6FE-F65C-0640-BD0A-F43E39F0C0F7}" type="slidenum">
              <a:rPr lang="en-US" smtClean="0"/>
              <a:t>29</a:t>
            </a:fld>
            <a:endParaRPr lang="en-US"/>
          </a:p>
        </p:txBody>
      </p:sp>
      <p:sp>
        <p:nvSpPr>
          <p:cNvPr id="15" name="Content Placeholder 2">
            <a:extLst>
              <a:ext uri="{FF2B5EF4-FFF2-40B4-BE49-F238E27FC236}">
                <a16:creationId xmlns:a16="http://schemas.microsoft.com/office/drawing/2014/main" id="{AA844871-99E0-65F6-BD03-295D082F3C6D}"/>
              </a:ext>
            </a:extLst>
          </p:cNvPr>
          <p:cNvSpPr>
            <a:spLocks noGrp="1"/>
          </p:cNvSpPr>
          <p:nvPr>
            <p:ph idx="1"/>
          </p:nvPr>
        </p:nvSpPr>
        <p:spPr>
          <a:xfrm>
            <a:off x="838199" y="1486415"/>
            <a:ext cx="9621033" cy="1651463"/>
          </a:xfrm>
        </p:spPr>
        <p:txBody>
          <a:bodyPr>
            <a:normAutofit/>
          </a:bodyPr>
          <a:lstStyle/>
          <a:p>
            <a:r>
              <a:rPr lang="en-US" sz="2800" dirty="0">
                <a:cs typeface="Arial" panose="020B0604020202020204" pitchFamily="34" charset="0"/>
              </a:rPr>
              <a:t>Evaluating pairs of triangles for swapping their labels</a:t>
            </a:r>
          </a:p>
          <a:p>
            <a:r>
              <a:rPr lang="en-US" sz="2800" dirty="0">
                <a:cs typeface="Arial" panose="020B0604020202020204" pitchFamily="34" charset="0"/>
              </a:rPr>
              <a:t>Based on topological connection in neighbor triangles </a:t>
            </a:r>
          </a:p>
        </p:txBody>
      </p:sp>
    </p:spTree>
    <p:extLst>
      <p:ext uri="{BB962C8B-B14F-4D97-AF65-F5344CB8AC3E}">
        <p14:creationId xmlns:p14="http://schemas.microsoft.com/office/powerpoint/2010/main" val="2203644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C1EBCE3-3CC5-528C-1319-8A918993EAAB}"/>
              </a:ext>
            </a:extLst>
          </p:cNvPr>
          <p:cNvGrpSpPr/>
          <p:nvPr/>
        </p:nvGrpSpPr>
        <p:grpSpPr>
          <a:xfrm>
            <a:off x="5809813" y="1673099"/>
            <a:ext cx="3708400" cy="3264661"/>
            <a:chOff x="5809813" y="1673099"/>
            <a:chExt cx="3708400" cy="3264661"/>
          </a:xfrm>
        </p:grpSpPr>
        <p:pic>
          <p:nvPicPr>
            <p:cNvPr id="14" name="Picture 13">
              <a:extLst>
                <a:ext uri="{FF2B5EF4-FFF2-40B4-BE49-F238E27FC236}">
                  <a16:creationId xmlns:a16="http://schemas.microsoft.com/office/drawing/2014/main" id="{FFEFB77B-BA70-9D9A-CE75-BA890F82A52A}"/>
                </a:ext>
              </a:extLst>
            </p:cNvPr>
            <p:cNvPicPr>
              <a:picLocks noChangeAspect="1"/>
            </p:cNvPicPr>
            <p:nvPr/>
          </p:nvPicPr>
          <p:blipFill>
            <a:blip r:embed="rId3"/>
            <a:stretch>
              <a:fillRect/>
            </a:stretch>
          </p:blipFill>
          <p:spPr>
            <a:xfrm>
              <a:off x="5809813" y="1673099"/>
              <a:ext cx="3708400" cy="2400300"/>
            </a:xfrm>
            <a:prstGeom prst="rect">
              <a:avLst/>
            </a:prstGeom>
          </p:spPr>
        </p:pic>
        <p:sp>
          <p:nvSpPr>
            <p:cNvPr id="15" name="Rectangle 14">
              <a:extLst>
                <a:ext uri="{FF2B5EF4-FFF2-40B4-BE49-F238E27FC236}">
                  <a16:creationId xmlns:a16="http://schemas.microsoft.com/office/drawing/2014/main" id="{332483FE-E6D0-EB06-BAE8-1AA2EC60EE05}"/>
                </a:ext>
              </a:extLst>
            </p:cNvPr>
            <p:cNvSpPr/>
            <p:nvPr/>
          </p:nvSpPr>
          <p:spPr>
            <a:xfrm>
              <a:off x="5809813" y="4185020"/>
              <a:ext cx="3708400" cy="752740"/>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Global Memory</a:t>
              </a:r>
            </a:p>
          </p:txBody>
        </p:sp>
        <p:sp>
          <p:nvSpPr>
            <p:cNvPr id="16" name="Rectangle 15">
              <a:extLst>
                <a:ext uri="{FF2B5EF4-FFF2-40B4-BE49-F238E27FC236}">
                  <a16:creationId xmlns:a16="http://schemas.microsoft.com/office/drawing/2014/main" id="{D09DF89E-A477-3ABF-7868-851096227CBB}"/>
                </a:ext>
              </a:extLst>
            </p:cNvPr>
            <p:cNvSpPr/>
            <p:nvPr/>
          </p:nvSpPr>
          <p:spPr>
            <a:xfrm>
              <a:off x="5876754" y="3693096"/>
              <a:ext cx="588713" cy="268922"/>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Shared Memory</a:t>
              </a:r>
            </a:p>
          </p:txBody>
        </p:sp>
        <p:sp>
          <p:nvSpPr>
            <p:cNvPr id="17" name="Rectangle 16">
              <a:extLst>
                <a:ext uri="{FF2B5EF4-FFF2-40B4-BE49-F238E27FC236}">
                  <a16:creationId xmlns:a16="http://schemas.microsoft.com/office/drawing/2014/main" id="{F8F61A31-E504-B98B-717E-7F759F5AAB7E}"/>
                </a:ext>
              </a:extLst>
            </p:cNvPr>
            <p:cNvSpPr/>
            <p:nvPr/>
          </p:nvSpPr>
          <p:spPr>
            <a:xfrm>
              <a:off x="6624976" y="3687988"/>
              <a:ext cx="588713" cy="268922"/>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Shared Memory</a:t>
              </a:r>
            </a:p>
          </p:txBody>
        </p:sp>
        <p:sp>
          <p:nvSpPr>
            <p:cNvPr id="18" name="Rectangle 17">
              <a:extLst>
                <a:ext uri="{FF2B5EF4-FFF2-40B4-BE49-F238E27FC236}">
                  <a16:creationId xmlns:a16="http://schemas.microsoft.com/office/drawing/2014/main" id="{41D68FF7-3D15-0CC0-D863-D3EC6468FE99}"/>
                </a:ext>
              </a:extLst>
            </p:cNvPr>
            <p:cNvSpPr/>
            <p:nvPr/>
          </p:nvSpPr>
          <p:spPr>
            <a:xfrm>
              <a:off x="7373198" y="3687988"/>
              <a:ext cx="588713" cy="268922"/>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Shared Memory</a:t>
              </a:r>
            </a:p>
          </p:txBody>
        </p:sp>
        <p:sp>
          <p:nvSpPr>
            <p:cNvPr id="19" name="Rectangle 18">
              <a:extLst>
                <a:ext uri="{FF2B5EF4-FFF2-40B4-BE49-F238E27FC236}">
                  <a16:creationId xmlns:a16="http://schemas.microsoft.com/office/drawing/2014/main" id="{B6A4DE89-889D-8D65-F06B-0CB229BED135}"/>
                </a:ext>
              </a:extLst>
            </p:cNvPr>
            <p:cNvSpPr/>
            <p:nvPr/>
          </p:nvSpPr>
          <p:spPr>
            <a:xfrm>
              <a:off x="8121420" y="3687988"/>
              <a:ext cx="588713" cy="268922"/>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Shared Memory</a:t>
              </a:r>
            </a:p>
          </p:txBody>
        </p:sp>
        <p:sp>
          <p:nvSpPr>
            <p:cNvPr id="20" name="Rectangle 19">
              <a:extLst>
                <a:ext uri="{FF2B5EF4-FFF2-40B4-BE49-F238E27FC236}">
                  <a16:creationId xmlns:a16="http://schemas.microsoft.com/office/drawing/2014/main" id="{22BB8C9E-475F-EF6D-0858-9FEED41DE8EB}"/>
                </a:ext>
              </a:extLst>
            </p:cNvPr>
            <p:cNvSpPr/>
            <p:nvPr/>
          </p:nvSpPr>
          <p:spPr>
            <a:xfrm>
              <a:off x="8869642" y="3687988"/>
              <a:ext cx="588713" cy="268922"/>
            </a:xfrm>
            <a:prstGeom prst="rect">
              <a:avLst/>
            </a:prstGeom>
            <a:solidFill>
              <a:srgbClr val="7DA6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Shared Memory</a:t>
              </a:r>
            </a:p>
          </p:txBody>
        </p:sp>
      </p:grpSp>
      <p:sp>
        <p:nvSpPr>
          <p:cNvPr id="2" name="Title 1">
            <a:extLst>
              <a:ext uri="{FF2B5EF4-FFF2-40B4-BE49-F238E27FC236}">
                <a16:creationId xmlns:a16="http://schemas.microsoft.com/office/drawing/2014/main" id="{A14E153A-6773-D2A7-5F60-1F9151A99E41}"/>
              </a:ext>
            </a:extLst>
          </p:cNvPr>
          <p:cNvSpPr>
            <a:spLocks noGrp="1"/>
          </p:cNvSpPr>
          <p:nvPr>
            <p:ph type="title"/>
          </p:nvPr>
        </p:nvSpPr>
        <p:spPr/>
        <p:txBody>
          <a:bodyPr/>
          <a:lstStyle/>
          <a:p>
            <a:r>
              <a:rPr lang="en-US" dirty="0"/>
              <a:t>Motivation (cont.)</a:t>
            </a:r>
          </a:p>
        </p:txBody>
      </p:sp>
      <p:sp>
        <p:nvSpPr>
          <p:cNvPr id="53" name="Down Arrow 52">
            <a:extLst>
              <a:ext uri="{FF2B5EF4-FFF2-40B4-BE49-F238E27FC236}">
                <a16:creationId xmlns:a16="http://schemas.microsoft.com/office/drawing/2014/main" id="{55AB7562-5DC5-5F46-10B3-281BF1752C13}"/>
              </a:ext>
            </a:extLst>
          </p:cNvPr>
          <p:cNvSpPr/>
          <p:nvPr/>
        </p:nvSpPr>
        <p:spPr>
          <a:xfrm rot="10800000">
            <a:off x="7672862" y="5000061"/>
            <a:ext cx="208194" cy="268923"/>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99CD70C1-2FA4-C35E-B831-E1525C74EF44}"/>
              </a:ext>
            </a:extLst>
          </p:cNvPr>
          <p:cNvCxnSpPr>
            <a:cxnSpLocks/>
          </p:cNvCxnSpPr>
          <p:nvPr/>
        </p:nvCxnSpPr>
        <p:spPr>
          <a:xfrm>
            <a:off x="3137095" y="3470031"/>
            <a:ext cx="1710294" cy="195985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B243B8A-66C5-E8A1-5257-6D014ABDDE7E}"/>
              </a:ext>
            </a:extLst>
          </p:cNvPr>
          <p:cNvCxnSpPr>
            <a:cxnSpLocks/>
          </p:cNvCxnSpPr>
          <p:nvPr/>
        </p:nvCxnSpPr>
        <p:spPr>
          <a:xfrm flipV="1">
            <a:off x="3343275" y="5709109"/>
            <a:ext cx="1509474" cy="105468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4BFEBDA-C713-B7C9-B6C7-B945AA7F96B9}"/>
              </a:ext>
            </a:extLst>
          </p:cNvPr>
          <p:cNvPicPr>
            <a:picLocks noChangeAspect="1"/>
          </p:cNvPicPr>
          <p:nvPr/>
        </p:nvPicPr>
        <p:blipFill>
          <a:blip r:embed="rId4"/>
          <a:stretch>
            <a:fillRect/>
          </a:stretch>
        </p:blipFill>
        <p:spPr>
          <a:xfrm>
            <a:off x="2125034" y="3394547"/>
            <a:ext cx="1812081" cy="3401473"/>
          </a:xfrm>
          <a:prstGeom prst="rect">
            <a:avLst/>
          </a:prstGeom>
        </p:spPr>
      </p:pic>
      <p:grpSp>
        <p:nvGrpSpPr>
          <p:cNvPr id="24" name="Group 23">
            <a:extLst>
              <a:ext uri="{FF2B5EF4-FFF2-40B4-BE49-F238E27FC236}">
                <a16:creationId xmlns:a16="http://schemas.microsoft.com/office/drawing/2014/main" id="{8149A706-3D73-1A50-8902-B09604A0C7A4}"/>
              </a:ext>
            </a:extLst>
          </p:cNvPr>
          <p:cNvGrpSpPr/>
          <p:nvPr/>
        </p:nvGrpSpPr>
        <p:grpSpPr>
          <a:xfrm>
            <a:off x="4847389" y="5411597"/>
            <a:ext cx="5874170" cy="268922"/>
            <a:chOff x="3366143" y="5853177"/>
            <a:chExt cx="5874170" cy="268922"/>
          </a:xfrm>
        </p:grpSpPr>
        <p:sp>
          <p:nvSpPr>
            <p:cNvPr id="5" name="Rectangle 4">
              <a:extLst>
                <a:ext uri="{FF2B5EF4-FFF2-40B4-BE49-F238E27FC236}">
                  <a16:creationId xmlns:a16="http://schemas.microsoft.com/office/drawing/2014/main" id="{E2FD06A0-3C0D-AA45-33AC-DC07E6BC6CF5}"/>
                </a:ext>
              </a:extLst>
            </p:cNvPr>
            <p:cNvSpPr/>
            <p:nvPr/>
          </p:nvSpPr>
          <p:spPr>
            <a:xfrm>
              <a:off x="3366143" y="5853177"/>
              <a:ext cx="588713" cy="268922"/>
            </a:xfrm>
            <a:prstGeom prst="rect">
              <a:avLst/>
            </a:prstGeom>
            <a:solidFill>
              <a:srgbClr val="6F7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6" name="Rectangle 5">
              <a:extLst>
                <a:ext uri="{FF2B5EF4-FFF2-40B4-BE49-F238E27FC236}">
                  <a16:creationId xmlns:a16="http://schemas.microsoft.com/office/drawing/2014/main" id="{8CC19091-0A6F-5017-A02E-3CD9AEC04D0F}"/>
                </a:ext>
              </a:extLst>
            </p:cNvPr>
            <p:cNvSpPr/>
            <p:nvPr/>
          </p:nvSpPr>
          <p:spPr>
            <a:xfrm>
              <a:off x="3954856" y="5853177"/>
              <a:ext cx="588713" cy="268922"/>
            </a:xfrm>
            <a:prstGeom prst="rect">
              <a:avLst/>
            </a:prstGeom>
            <a:solidFill>
              <a:srgbClr val="FFF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7" name="Rectangle 6">
              <a:extLst>
                <a:ext uri="{FF2B5EF4-FFF2-40B4-BE49-F238E27FC236}">
                  <a16:creationId xmlns:a16="http://schemas.microsoft.com/office/drawing/2014/main" id="{6B84D721-9567-7E57-EBBC-E6721023CB7A}"/>
                </a:ext>
              </a:extLst>
            </p:cNvPr>
            <p:cNvSpPr/>
            <p:nvPr/>
          </p:nvSpPr>
          <p:spPr>
            <a:xfrm>
              <a:off x="4540977" y="5853177"/>
              <a:ext cx="588713" cy="268922"/>
            </a:xfrm>
            <a:prstGeom prst="rect">
              <a:avLst/>
            </a:prstGeom>
            <a:solidFill>
              <a:srgbClr val="FF6E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8" name="Rectangle 7">
              <a:extLst>
                <a:ext uri="{FF2B5EF4-FFF2-40B4-BE49-F238E27FC236}">
                  <a16:creationId xmlns:a16="http://schemas.microsoft.com/office/drawing/2014/main" id="{54C6924E-1478-062B-89D0-C38BFFDBA1CD}"/>
                </a:ext>
              </a:extLst>
            </p:cNvPr>
            <p:cNvSpPr/>
            <p:nvPr/>
          </p:nvSpPr>
          <p:spPr>
            <a:xfrm>
              <a:off x="5129690" y="5853177"/>
              <a:ext cx="588713" cy="268922"/>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9" name="Rectangle 8">
              <a:extLst>
                <a:ext uri="{FF2B5EF4-FFF2-40B4-BE49-F238E27FC236}">
                  <a16:creationId xmlns:a16="http://schemas.microsoft.com/office/drawing/2014/main" id="{7DBF8372-7416-81A5-81C1-7F21949517C1}"/>
                </a:ext>
              </a:extLst>
            </p:cNvPr>
            <p:cNvSpPr/>
            <p:nvPr/>
          </p:nvSpPr>
          <p:spPr>
            <a:xfrm>
              <a:off x="5715811" y="5853177"/>
              <a:ext cx="588713" cy="268922"/>
            </a:xfrm>
            <a:prstGeom prst="rect">
              <a:avLst/>
            </a:prstGeom>
            <a:solidFill>
              <a:srgbClr val="6A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10" name="Rectangle 9">
              <a:extLst>
                <a:ext uri="{FF2B5EF4-FFF2-40B4-BE49-F238E27FC236}">
                  <a16:creationId xmlns:a16="http://schemas.microsoft.com/office/drawing/2014/main" id="{1AD5C14D-5CA0-3A49-6BFF-A79BA79C8B54}"/>
                </a:ext>
              </a:extLst>
            </p:cNvPr>
            <p:cNvSpPr/>
            <p:nvPr/>
          </p:nvSpPr>
          <p:spPr>
            <a:xfrm>
              <a:off x="6304524" y="5853177"/>
              <a:ext cx="588713" cy="268922"/>
            </a:xfrm>
            <a:prstGeom prst="rect">
              <a:avLst/>
            </a:prstGeom>
            <a:solidFill>
              <a:srgbClr val="FF7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11" name="Rectangle 10">
              <a:extLst>
                <a:ext uri="{FF2B5EF4-FFF2-40B4-BE49-F238E27FC236}">
                  <a16:creationId xmlns:a16="http://schemas.microsoft.com/office/drawing/2014/main" id="{42B6F558-1852-46A7-A054-C5D2A3E9CA46}"/>
                </a:ext>
              </a:extLst>
            </p:cNvPr>
            <p:cNvSpPr/>
            <p:nvPr/>
          </p:nvSpPr>
          <p:spPr>
            <a:xfrm>
              <a:off x="6890645" y="5853177"/>
              <a:ext cx="588713" cy="268922"/>
            </a:xfrm>
            <a:prstGeom prst="rect">
              <a:avLst/>
            </a:prstGeom>
            <a:solidFill>
              <a:srgbClr val="FF6E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12" name="Rectangle 11">
              <a:extLst>
                <a:ext uri="{FF2B5EF4-FFF2-40B4-BE49-F238E27FC236}">
                  <a16:creationId xmlns:a16="http://schemas.microsoft.com/office/drawing/2014/main" id="{DF1E74A9-E650-E44D-7DFC-AB7F53BDE116}"/>
                </a:ext>
              </a:extLst>
            </p:cNvPr>
            <p:cNvSpPr/>
            <p:nvPr/>
          </p:nvSpPr>
          <p:spPr>
            <a:xfrm>
              <a:off x="7479358" y="5853177"/>
              <a:ext cx="588713" cy="268922"/>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21" name="Rectangle 20">
              <a:extLst>
                <a:ext uri="{FF2B5EF4-FFF2-40B4-BE49-F238E27FC236}">
                  <a16:creationId xmlns:a16="http://schemas.microsoft.com/office/drawing/2014/main" id="{0502CEE7-A0FF-31C4-0A1B-0B18E93EE714}"/>
                </a:ext>
              </a:extLst>
            </p:cNvPr>
            <p:cNvSpPr/>
            <p:nvPr/>
          </p:nvSpPr>
          <p:spPr>
            <a:xfrm>
              <a:off x="8065479" y="5853177"/>
              <a:ext cx="588713" cy="268922"/>
            </a:xfrm>
            <a:prstGeom prst="rect">
              <a:avLst/>
            </a:prstGeom>
            <a:solidFill>
              <a:srgbClr val="6F7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23" name="Rectangle 22">
              <a:extLst>
                <a:ext uri="{FF2B5EF4-FFF2-40B4-BE49-F238E27FC236}">
                  <a16:creationId xmlns:a16="http://schemas.microsoft.com/office/drawing/2014/main" id="{E8F6EA68-5A41-EB32-7F52-7865C33A5DA4}"/>
                </a:ext>
              </a:extLst>
            </p:cNvPr>
            <p:cNvSpPr/>
            <p:nvPr/>
          </p:nvSpPr>
          <p:spPr>
            <a:xfrm>
              <a:off x="8651600" y="5853177"/>
              <a:ext cx="588713" cy="268922"/>
            </a:xfrm>
            <a:prstGeom prst="rect">
              <a:avLst/>
            </a:prstGeom>
            <a:solidFill>
              <a:srgbClr val="64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38" name="Group 37">
            <a:extLst>
              <a:ext uri="{FF2B5EF4-FFF2-40B4-BE49-F238E27FC236}">
                <a16:creationId xmlns:a16="http://schemas.microsoft.com/office/drawing/2014/main" id="{E652433E-7836-6CB1-B919-6D5081A3638A}"/>
              </a:ext>
            </a:extLst>
          </p:cNvPr>
          <p:cNvGrpSpPr/>
          <p:nvPr/>
        </p:nvGrpSpPr>
        <p:grpSpPr>
          <a:xfrm>
            <a:off x="5812905" y="4461145"/>
            <a:ext cx="2167191" cy="268922"/>
            <a:chOff x="5812905" y="4461145"/>
            <a:chExt cx="2167191" cy="268922"/>
          </a:xfrm>
        </p:grpSpPr>
        <p:sp>
          <p:nvSpPr>
            <p:cNvPr id="32" name="Rectangle 31">
              <a:extLst>
                <a:ext uri="{FF2B5EF4-FFF2-40B4-BE49-F238E27FC236}">
                  <a16:creationId xmlns:a16="http://schemas.microsoft.com/office/drawing/2014/main" id="{7CADF795-7829-12E4-3AE3-FC9D478FA811}"/>
                </a:ext>
              </a:extLst>
            </p:cNvPr>
            <p:cNvSpPr/>
            <p:nvPr/>
          </p:nvSpPr>
          <p:spPr>
            <a:xfrm>
              <a:off x="5812905" y="4461145"/>
              <a:ext cx="406236" cy="268922"/>
            </a:xfrm>
            <a:prstGeom prst="rect">
              <a:avLst/>
            </a:prstGeom>
            <a:solidFill>
              <a:srgbClr val="FF6E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3" name="Rectangle 32">
              <a:extLst>
                <a:ext uri="{FF2B5EF4-FFF2-40B4-BE49-F238E27FC236}">
                  <a16:creationId xmlns:a16="http://schemas.microsoft.com/office/drawing/2014/main" id="{6AA801EB-C659-8121-CCCE-C6F07F54DAAA}"/>
                </a:ext>
              </a:extLst>
            </p:cNvPr>
            <p:cNvSpPr/>
            <p:nvPr/>
          </p:nvSpPr>
          <p:spPr>
            <a:xfrm>
              <a:off x="6219141" y="4461145"/>
              <a:ext cx="588713" cy="268922"/>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4" name="Rectangle 33">
              <a:extLst>
                <a:ext uri="{FF2B5EF4-FFF2-40B4-BE49-F238E27FC236}">
                  <a16:creationId xmlns:a16="http://schemas.microsoft.com/office/drawing/2014/main" id="{8CAB8E94-64BE-0A89-FC1A-D93EC4FDCF09}"/>
                </a:ext>
              </a:extLst>
            </p:cNvPr>
            <p:cNvSpPr/>
            <p:nvPr/>
          </p:nvSpPr>
          <p:spPr>
            <a:xfrm>
              <a:off x="6805262" y="4461145"/>
              <a:ext cx="588713" cy="268922"/>
            </a:xfrm>
            <a:prstGeom prst="rect">
              <a:avLst/>
            </a:prstGeom>
            <a:solidFill>
              <a:srgbClr val="6F7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5" name="Rectangle 34">
              <a:extLst>
                <a:ext uri="{FF2B5EF4-FFF2-40B4-BE49-F238E27FC236}">
                  <a16:creationId xmlns:a16="http://schemas.microsoft.com/office/drawing/2014/main" id="{2C6C40B1-829C-B5A2-B9CC-9E820C2A8994}"/>
                </a:ext>
              </a:extLst>
            </p:cNvPr>
            <p:cNvSpPr/>
            <p:nvPr/>
          </p:nvSpPr>
          <p:spPr>
            <a:xfrm>
              <a:off x="7391383" y="4461145"/>
              <a:ext cx="588713" cy="268922"/>
            </a:xfrm>
            <a:prstGeom prst="rect">
              <a:avLst/>
            </a:prstGeom>
            <a:solidFill>
              <a:srgbClr val="64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37" name="Group 36">
            <a:extLst>
              <a:ext uri="{FF2B5EF4-FFF2-40B4-BE49-F238E27FC236}">
                <a16:creationId xmlns:a16="http://schemas.microsoft.com/office/drawing/2014/main" id="{B4DC849B-ED23-02C5-7973-2DAA6672743C}"/>
              </a:ext>
            </a:extLst>
          </p:cNvPr>
          <p:cNvGrpSpPr/>
          <p:nvPr/>
        </p:nvGrpSpPr>
        <p:grpSpPr>
          <a:xfrm>
            <a:off x="5809813" y="4184072"/>
            <a:ext cx="3708400" cy="269546"/>
            <a:chOff x="5809813" y="4184072"/>
            <a:chExt cx="3708400" cy="269546"/>
          </a:xfrm>
        </p:grpSpPr>
        <p:sp>
          <p:nvSpPr>
            <p:cNvPr id="26" name="Rectangle 25">
              <a:extLst>
                <a:ext uri="{FF2B5EF4-FFF2-40B4-BE49-F238E27FC236}">
                  <a16:creationId xmlns:a16="http://schemas.microsoft.com/office/drawing/2014/main" id="{152CF33E-5B3C-732E-BFAB-768833793CF6}"/>
                </a:ext>
              </a:extLst>
            </p:cNvPr>
            <p:cNvSpPr/>
            <p:nvPr/>
          </p:nvSpPr>
          <p:spPr>
            <a:xfrm>
              <a:off x="5809813" y="4184072"/>
              <a:ext cx="588713" cy="268922"/>
            </a:xfrm>
            <a:prstGeom prst="rect">
              <a:avLst/>
            </a:prstGeom>
            <a:solidFill>
              <a:srgbClr val="6F7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27" name="Rectangle 26">
              <a:extLst>
                <a:ext uri="{FF2B5EF4-FFF2-40B4-BE49-F238E27FC236}">
                  <a16:creationId xmlns:a16="http://schemas.microsoft.com/office/drawing/2014/main" id="{2B1FC355-E883-D628-C1E1-9DB25FD14A19}"/>
                </a:ext>
              </a:extLst>
            </p:cNvPr>
            <p:cNvSpPr/>
            <p:nvPr/>
          </p:nvSpPr>
          <p:spPr>
            <a:xfrm>
              <a:off x="6398526" y="4184072"/>
              <a:ext cx="588713" cy="268922"/>
            </a:xfrm>
            <a:prstGeom prst="rect">
              <a:avLst/>
            </a:prstGeom>
            <a:solidFill>
              <a:srgbClr val="FFF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28" name="Rectangle 27">
              <a:extLst>
                <a:ext uri="{FF2B5EF4-FFF2-40B4-BE49-F238E27FC236}">
                  <a16:creationId xmlns:a16="http://schemas.microsoft.com/office/drawing/2014/main" id="{0928FD29-F821-451F-44E9-952A0D395EC6}"/>
                </a:ext>
              </a:extLst>
            </p:cNvPr>
            <p:cNvSpPr/>
            <p:nvPr/>
          </p:nvSpPr>
          <p:spPr>
            <a:xfrm>
              <a:off x="6984647" y="4184072"/>
              <a:ext cx="588713" cy="268922"/>
            </a:xfrm>
            <a:prstGeom prst="rect">
              <a:avLst/>
            </a:prstGeom>
            <a:solidFill>
              <a:srgbClr val="FF6E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29" name="Rectangle 28">
              <a:extLst>
                <a:ext uri="{FF2B5EF4-FFF2-40B4-BE49-F238E27FC236}">
                  <a16:creationId xmlns:a16="http://schemas.microsoft.com/office/drawing/2014/main" id="{2835849E-3204-8A6F-7E55-B3720B2BF1D4}"/>
                </a:ext>
              </a:extLst>
            </p:cNvPr>
            <p:cNvSpPr/>
            <p:nvPr/>
          </p:nvSpPr>
          <p:spPr>
            <a:xfrm>
              <a:off x="7573360" y="4184072"/>
              <a:ext cx="588713" cy="268922"/>
            </a:xfrm>
            <a:prstGeom prst="rect">
              <a:avLst/>
            </a:prstGeom>
            <a:solidFill>
              <a:srgbClr val="60F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0" name="Rectangle 29">
              <a:extLst>
                <a:ext uri="{FF2B5EF4-FFF2-40B4-BE49-F238E27FC236}">
                  <a16:creationId xmlns:a16="http://schemas.microsoft.com/office/drawing/2014/main" id="{C85BA889-8514-B74E-BD3B-A0A2E3855BF3}"/>
                </a:ext>
              </a:extLst>
            </p:cNvPr>
            <p:cNvSpPr/>
            <p:nvPr/>
          </p:nvSpPr>
          <p:spPr>
            <a:xfrm>
              <a:off x="8159481" y="4184072"/>
              <a:ext cx="588713" cy="268922"/>
            </a:xfrm>
            <a:prstGeom prst="rect">
              <a:avLst/>
            </a:prstGeom>
            <a:solidFill>
              <a:srgbClr val="6A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1" name="Rectangle 30">
              <a:extLst>
                <a:ext uri="{FF2B5EF4-FFF2-40B4-BE49-F238E27FC236}">
                  <a16:creationId xmlns:a16="http://schemas.microsoft.com/office/drawing/2014/main" id="{6745D5AD-250D-2C9D-9969-3ACEF3864A7D}"/>
                </a:ext>
              </a:extLst>
            </p:cNvPr>
            <p:cNvSpPr/>
            <p:nvPr/>
          </p:nvSpPr>
          <p:spPr>
            <a:xfrm>
              <a:off x="8748194" y="4184072"/>
              <a:ext cx="588713" cy="268922"/>
            </a:xfrm>
            <a:prstGeom prst="rect">
              <a:avLst/>
            </a:prstGeom>
            <a:solidFill>
              <a:srgbClr val="FF7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6" name="Rectangle 35">
              <a:extLst>
                <a:ext uri="{FF2B5EF4-FFF2-40B4-BE49-F238E27FC236}">
                  <a16:creationId xmlns:a16="http://schemas.microsoft.com/office/drawing/2014/main" id="{32110042-F51D-476B-9054-D06DD1740585}"/>
                </a:ext>
              </a:extLst>
            </p:cNvPr>
            <p:cNvSpPr/>
            <p:nvPr/>
          </p:nvSpPr>
          <p:spPr>
            <a:xfrm>
              <a:off x="9335736" y="4184696"/>
              <a:ext cx="182477" cy="268922"/>
            </a:xfrm>
            <a:prstGeom prst="rect">
              <a:avLst/>
            </a:prstGeom>
            <a:solidFill>
              <a:srgbClr val="FF6E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sp>
        <p:nvSpPr>
          <p:cNvPr id="41" name="Right Arrow 40">
            <a:extLst>
              <a:ext uri="{FF2B5EF4-FFF2-40B4-BE49-F238E27FC236}">
                <a16:creationId xmlns:a16="http://schemas.microsoft.com/office/drawing/2014/main" id="{E54166E0-DF0B-543F-C811-93A635693C41}"/>
              </a:ext>
            </a:extLst>
          </p:cNvPr>
          <p:cNvSpPr/>
          <p:nvPr/>
        </p:nvSpPr>
        <p:spPr>
          <a:xfrm rot="19095974">
            <a:off x="5895165" y="3993549"/>
            <a:ext cx="486715" cy="15160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1FA611BD-B207-BE6A-17DC-EA2684A00AEE}"/>
              </a:ext>
            </a:extLst>
          </p:cNvPr>
          <p:cNvSpPr/>
          <p:nvPr/>
        </p:nvSpPr>
        <p:spPr>
          <a:xfrm rot="19011020">
            <a:off x="6517933" y="3990957"/>
            <a:ext cx="516191" cy="131837"/>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a:extLst>
              <a:ext uri="{FF2B5EF4-FFF2-40B4-BE49-F238E27FC236}">
                <a16:creationId xmlns:a16="http://schemas.microsoft.com/office/drawing/2014/main" id="{1FBFD111-E800-CC0E-C797-5A8312FE8F66}"/>
              </a:ext>
            </a:extLst>
          </p:cNvPr>
          <p:cNvSpPr/>
          <p:nvPr/>
        </p:nvSpPr>
        <p:spPr>
          <a:xfrm rot="19230614">
            <a:off x="7177117" y="3984663"/>
            <a:ext cx="555066" cy="147583"/>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009A7449-D1EC-D7DC-8198-1AB57CB1BB29}"/>
              </a:ext>
            </a:extLst>
          </p:cNvPr>
          <p:cNvSpPr/>
          <p:nvPr/>
        </p:nvSpPr>
        <p:spPr>
          <a:xfrm rot="19347100">
            <a:off x="7877222" y="3993714"/>
            <a:ext cx="570982" cy="133004"/>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a:extLst>
              <a:ext uri="{FF2B5EF4-FFF2-40B4-BE49-F238E27FC236}">
                <a16:creationId xmlns:a16="http://schemas.microsoft.com/office/drawing/2014/main" id="{00178EFD-D86C-719C-2EF6-8BB4CAEED4DB}"/>
              </a:ext>
            </a:extLst>
          </p:cNvPr>
          <p:cNvSpPr/>
          <p:nvPr/>
        </p:nvSpPr>
        <p:spPr>
          <a:xfrm rot="19360389">
            <a:off x="8492178" y="4009307"/>
            <a:ext cx="584125" cy="140944"/>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2">
            <a:extLst>
              <a:ext uri="{FF2B5EF4-FFF2-40B4-BE49-F238E27FC236}">
                <a16:creationId xmlns:a16="http://schemas.microsoft.com/office/drawing/2014/main" id="{A621CE6F-7850-B784-0373-6C91737DA359}"/>
              </a:ext>
            </a:extLst>
          </p:cNvPr>
          <p:cNvSpPr>
            <a:spLocks noGrp="1"/>
          </p:cNvSpPr>
          <p:nvPr>
            <p:ph idx="1"/>
          </p:nvPr>
        </p:nvSpPr>
        <p:spPr>
          <a:xfrm>
            <a:off x="613611" y="1573792"/>
            <a:ext cx="4662927" cy="1325563"/>
          </a:xfrm>
        </p:spPr>
        <p:txBody>
          <a:bodyPr>
            <a:normAutofit/>
          </a:bodyPr>
          <a:lstStyle/>
          <a:p>
            <a:r>
              <a:rPr lang="en-US" dirty="0"/>
              <a:t>Aligning the mesh structure with hardware requirements </a:t>
            </a:r>
          </a:p>
        </p:txBody>
      </p:sp>
      <p:sp>
        <p:nvSpPr>
          <p:cNvPr id="47" name="Slide Number Placeholder 46">
            <a:extLst>
              <a:ext uri="{FF2B5EF4-FFF2-40B4-BE49-F238E27FC236}">
                <a16:creationId xmlns:a16="http://schemas.microsoft.com/office/drawing/2014/main" id="{BC4C42CE-FCBE-3F67-07FD-D52B60DCA7DC}"/>
              </a:ext>
            </a:extLst>
          </p:cNvPr>
          <p:cNvSpPr>
            <a:spLocks noGrp="1"/>
          </p:cNvSpPr>
          <p:nvPr>
            <p:ph type="sldNum" sz="quarter" idx="12"/>
          </p:nvPr>
        </p:nvSpPr>
        <p:spPr/>
        <p:txBody>
          <a:bodyPr/>
          <a:lstStyle/>
          <a:p>
            <a:fld id="{1BAEF6FE-F65C-0640-BD0A-F43E39F0C0F7}" type="slidenum">
              <a:rPr lang="en-US" smtClean="0"/>
              <a:t>3</a:t>
            </a:fld>
            <a:endParaRPr lang="en-US"/>
          </a:p>
        </p:txBody>
      </p:sp>
    </p:spTree>
    <p:extLst>
      <p:ext uri="{BB962C8B-B14F-4D97-AF65-F5344CB8AC3E}">
        <p14:creationId xmlns:p14="http://schemas.microsoft.com/office/powerpoint/2010/main" val="167026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par>
                                <p:cTn id="12" presetID="22" presetClass="entr" presetSubtype="8"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left)">
                                      <p:cBhvr>
                                        <p:cTn id="14" dur="500"/>
                                        <p:tgtEl>
                                          <p:spTgt spid="64"/>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00"/>
                                        <p:tgtEl>
                                          <p:spTgt spid="53"/>
                                        </p:tgtEl>
                                      </p:cBhvr>
                                    </p:animEffect>
                                  </p:childTnLst>
                                </p:cTn>
                              </p:par>
                              <p:par>
                                <p:cTn id="24" presetID="1" presetClass="exit" presetSubtype="0" fill="hold" nodeType="withEffect">
                                  <p:stCondLst>
                                    <p:cond delay="0"/>
                                  </p:stCondLst>
                                  <p:childTnLst>
                                    <p:set>
                                      <p:cBhvr>
                                        <p:cTn id="25" dur="1" fill="hold">
                                          <p:stCondLst>
                                            <p:cond delay="0"/>
                                          </p:stCondLst>
                                        </p:cTn>
                                        <p:tgtEl>
                                          <p:spTgt spid="6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par>
                                <p:cTn id="32" presetID="22" presetClass="entr" presetSubtype="8" fill="hold" nodeType="withEffect">
                                  <p:stCondLst>
                                    <p:cond delay="30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300"/>
                                        <p:tgtEl>
                                          <p:spTgt spid="38"/>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22" presetClass="exit" presetSubtype="8" fill="hold" nodeType="withEffect">
                                  <p:stCondLst>
                                    <p:cond delay="0"/>
                                  </p:stCondLst>
                                  <p:childTnLst>
                                    <p:animEffect transition="out" filter="wipe(left)">
                                      <p:cBhvr>
                                        <p:cTn id="38" dur="800"/>
                                        <p:tgtEl>
                                          <p:spTgt spid="24"/>
                                        </p:tgtEl>
                                      </p:cBhvr>
                                    </p:animEffect>
                                    <p:set>
                                      <p:cBhvr>
                                        <p:cTn id="39" dur="1" fill="hold">
                                          <p:stCondLst>
                                            <p:cond delay="799"/>
                                          </p:stCondLst>
                                        </p:cTn>
                                        <p:tgtEl>
                                          <p:spTgt spid="2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down)">
                                      <p:cBhvr>
                                        <p:cTn id="44" dur="500"/>
                                        <p:tgtEl>
                                          <p:spTgt spid="4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down)">
                                      <p:cBhvr>
                                        <p:cTn id="50" dur="500"/>
                                        <p:tgtEl>
                                          <p:spTgt spid="4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down)">
                                      <p:cBhvr>
                                        <p:cTn id="5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41" grpId="0" animBg="1"/>
      <p:bldP spid="42" grpId="0" animBg="1"/>
      <p:bldP spid="44" grpId="0" animBg="1"/>
      <p:bldP spid="45" grpId="0" animBg="1"/>
      <p:bldP spid="4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Refinement</a:t>
            </a:r>
          </a:p>
        </p:txBody>
      </p:sp>
      <p:pic>
        <p:nvPicPr>
          <p:cNvPr id="7" name="Picture 6">
            <a:extLst>
              <a:ext uri="{FF2B5EF4-FFF2-40B4-BE49-F238E27FC236}">
                <a16:creationId xmlns:a16="http://schemas.microsoft.com/office/drawing/2014/main" id="{2777F82F-A6BC-38D2-0585-8D3F5A5FF286}"/>
              </a:ext>
            </a:extLst>
          </p:cNvPr>
          <p:cNvPicPr>
            <a:picLocks noChangeAspect="1"/>
          </p:cNvPicPr>
          <p:nvPr/>
        </p:nvPicPr>
        <p:blipFill>
          <a:blip r:embed="rId3"/>
          <a:stretch>
            <a:fillRect/>
          </a:stretch>
        </p:blipFill>
        <p:spPr>
          <a:xfrm>
            <a:off x="216055" y="2527820"/>
            <a:ext cx="7772400" cy="4330180"/>
          </a:xfrm>
          <a:prstGeom prst="rect">
            <a:avLst/>
          </a:prstGeom>
        </p:spPr>
      </p:pic>
      <p:sp>
        <p:nvSpPr>
          <p:cNvPr id="8" name="TextBox 7">
            <a:extLst>
              <a:ext uri="{FF2B5EF4-FFF2-40B4-BE49-F238E27FC236}">
                <a16:creationId xmlns:a16="http://schemas.microsoft.com/office/drawing/2014/main" id="{9D30E33D-DE5D-EA3F-79ED-3F98200CACAC}"/>
              </a:ext>
            </a:extLst>
          </p:cNvPr>
          <p:cNvSpPr txBox="1"/>
          <p:nvPr/>
        </p:nvSpPr>
        <p:spPr>
          <a:xfrm>
            <a:off x="7991534" y="2814712"/>
            <a:ext cx="3740921" cy="923330"/>
          </a:xfrm>
          <a:prstGeom prst="rect">
            <a:avLst/>
          </a:prstGeom>
          <a:noFill/>
        </p:spPr>
        <p:txBody>
          <a:bodyPr wrap="square" rtlCol="0">
            <a:spAutoFit/>
          </a:bodyPr>
          <a:lstStyle/>
          <a:p>
            <a:r>
              <a:rPr lang="en-US" dirty="0"/>
              <a:t>Now, assuming the swap would have happened, and counting the boundary edges</a:t>
            </a:r>
          </a:p>
        </p:txBody>
      </p:sp>
      <p:cxnSp>
        <p:nvCxnSpPr>
          <p:cNvPr id="9" name="Straight Connector 8">
            <a:extLst>
              <a:ext uri="{FF2B5EF4-FFF2-40B4-BE49-F238E27FC236}">
                <a16:creationId xmlns:a16="http://schemas.microsoft.com/office/drawing/2014/main" id="{77D2D152-F34A-22F6-0D7A-769EDCE23D50}"/>
              </a:ext>
            </a:extLst>
          </p:cNvPr>
          <p:cNvCxnSpPr>
            <a:cxnSpLocks/>
          </p:cNvCxnSpPr>
          <p:nvPr/>
        </p:nvCxnSpPr>
        <p:spPr>
          <a:xfrm>
            <a:off x="3993356" y="4500563"/>
            <a:ext cx="115094" cy="25558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825689-4F53-DF88-B138-E4EA44CA0EA8}"/>
              </a:ext>
            </a:extLst>
          </p:cNvPr>
          <p:cNvCxnSpPr>
            <a:cxnSpLocks/>
          </p:cNvCxnSpPr>
          <p:nvPr/>
        </p:nvCxnSpPr>
        <p:spPr>
          <a:xfrm flipH="1">
            <a:off x="4471988" y="5443538"/>
            <a:ext cx="250031" cy="10001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7C5287-FD3D-9BB1-6658-4E4DB5ABAFB9}"/>
              </a:ext>
            </a:extLst>
          </p:cNvPr>
          <p:cNvCxnSpPr>
            <a:cxnSpLocks/>
          </p:cNvCxnSpPr>
          <p:nvPr/>
        </p:nvCxnSpPr>
        <p:spPr>
          <a:xfrm flipH="1">
            <a:off x="4443413" y="5543550"/>
            <a:ext cx="28575" cy="385763"/>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A78C29C-2CD6-F1DB-A35A-9A193E543F03}"/>
              </a:ext>
            </a:extLst>
          </p:cNvPr>
          <p:cNvSpPr txBox="1"/>
          <p:nvPr/>
        </p:nvSpPr>
        <p:spPr>
          <a:xfrm>
            <a:off x="3880824" y="4109985"/>
            <a:ext cx="340158" cy="461665"/>
          </a:xfrm>
          <a:prstGeom prst="rect">
            <a:avLst/>
          </a:prstGeom>
          <a:noFill/>
        </p:spPr>
        <p:txBody>
          <a:bodyPr wrap="none" rtlCol="0">
            <a:spAutoFit/>
          </a:bodyPr>
          <a:lstStyle/>
          <a:p>
            <a:r>
              <a:rPr lang="en-US" sz="2400" b="1" dirty="0">
                <a:solidFill>
                  <a:srgbClr val="FF0000"/>
                </a:solidFill>
              </a:rPr>
              <a:t>1</a:t>
            </a:r>
          </a:p>
        </p:txBody>
      </p:sp>
      <p:sp>
        <p:nvSpPr>
          <p:cNvPr id="18" name="TextBox 17">
            <a:extLst>
              <a:ext uri="{FF2B5EF4-FFF2-40B4-BE49-F238E27FC236}">
                <a16:creationId xmlns:a16="http://schemas.microsoft.com/office/drawing/2014/main" id="{37DB9A4B-0D3A-CC7A-A5D3-CFA34298D102}"/>
              </a:ext>
            </a:extLst>
          </p:cNvPr>
          <p:cNvSpPr txBox="1"/>
          <p:nvPr/>
        </p:nvSpPr>
        <p:spPr>
          <a:xfrm>
            <a:off x="4553480" y="5031879"/>
            <a:ext cx="340158" cy="461665"/>
          </a:xfrm>
          <a:prstGeom prst="rect">
            <a:avLst/>
          </a:prstGeom>
          <a:noFill/>
        </p:spPr>
        <p:txBody>
          <a:bodyPr wrap="none" rtlCol="0">
            <a:spAutoFit/>
          </a:bodyPr>
          <a:lstStyle/>
          <a:p>
            <a:r>
              <a:rPr lang="en-US" sz="2400" b="1" dirty="0">
                <a:solidFill>
                  <a:srgbClr val="FF0000"/>
                </a:solidFill>
              </a:rPr>
              <a:t>1</a:t>
            </a:r>
          </a:p>
        </p:txBody>
      </p:sp>
      <p:sp>
        <p:nvSpPr>
          <p:cNvPr id="19" name="TextBox 18">
            <a:extLst>
              <a:ext uri="{FF2B5EF4-FFF2-40B4-BE49-F238E27FC236}">
                <a16:creationId xmlns:a16="http://schemas.microsoft.com/office/drawing/2014/main" id="{0B2AA4B9-5F74-6A3B-1EFB-BAF5C2204F7A}"/>
              </a:ext>
            </a:extLst>
          </p:cNvPr>
          <p:cNvSpPr txBox="1"/>
          <p:nvPr/>
        </p:nvSpPr>
        <p:spPr>
          <a:xfrm>
            <a:off x="3426853" y="4109985"/>
            <a:ext cx="340158" cy="461665"/>
          </a:xfrm>
          <a:prstGeom prst="rect">
            <a:avLst/>
          </a:prstGeom>
          <a:noFill/>
        </p:spPr>
        <p:txBody>
          <a:bodyPr wrap="none" rtlCol="0">
            <a:spAutoFit/>
          </a:bodyPr>
          <a:lstStyle/>
          <a:p>
            <a:r>
              <a:rPr lang="en-US" sz="2400" b="1" dirty="0">
                <a:solidFill>
                  <a:srgbClr val="FB7700"/>
                </a:solidFill>
              </a:rPr>
              <a:t>0</a:t>
            </a:r>
          </a:p>
        </p:txBody>
      </p:sp>
      <p:sp>
        <p:nvSpPr>
          <p:cNvPr id="20" name="TextBox 19">
            <a:extLst>
              <a:ext uri="{FF2B5EF4-FFF2-40B4-BE49-F238E27FC236}">
                <a16:creationId xmlns:a16="http://schemas.microsoft.com/office/drawing/2014/main" id="{9E5A35D4-99FD-596A-82FB-5000A0F1479D}"/>
              </a:ext>
            </a:extLst>
          </p:cNvPr>
          <p:cNvSpPr txBox="1"/>
          <p:nvPr/>
        </p:nvSpPr>
        <p:spPr>
          <a:xfrm>
            <a:off x="4117542" y="5505598"/>
            <a:ext cx="340158" cy="461665"/>
          </a:xfrm>
          <a:prstGeom prst="rect">
            <a:avLst/>
          </a:prstGeom>
          <a:noFill/>
        </p:spPr>
        <p:txBody>
          <a:bodyPr wrap="none" rtlCol="0">
            <a:spAutoFit/>
          </a:bodyPr>
          <a:lstStyle/>
          <a:p>
            <a:r>
              <a:rPr lang="en-US" sz="2400" b="1" dirty="0">
                <a:solidFill>
                  <a:srgbClr val="FB7700"/>
                </a:solidFill>
              </a:rPr>
              <a:t>1</a:t>
            </a:r>
          </a:p>
        </p:txBody>
      </p:sp>
      <p:sp>
        <p:nvSpPr>
          <p:cNvPr id="21" name="TextBox 20">
            <a:extLst>
              <a:ext uri="{FF2B5EF4-FFF2-40B4-BE49-F238E27FC236}">
                <a16:creationId xmlns:a16="http://schemas.microsoft.com/office/drawing/2014/main" id="{CFB1D4B3-534F-7DF0-2423-952864BC02C7}"/>
              </a:ext>
            </a:extLst>
          </p:cNvPr>
          <p:cNvSpPr txBox="1"/>
          <p:nvPr/>
        </p:nvSpPr>
        <p:spPr>
          <a:xfrm>
            <a:off x="8058635" y="3885637"/>
            <a:ext cx="340158" cy="461665"/>
          </a:xfrm>
          <a:prstGeom prst="rect">
            <a:avLst/>
          </a:prstGeom>
          <a:noFill/>
        </p:spPr>
        <p:txBody>
          <a:bodyPr wrap="none" rtlCol="0">
            <a:spAutoFit/>
          </a:bodyPr>
          <a:lstStyle/>
          <a:p>
            <a:r>
              <a:rPr lang="en-US" sz="2400" b="1" dirty="0">
                <a:solidFill>
                  <a:srgbClr val="FF0000"/>
                </a:solidFill>
              </a:rPr>
              <a:t>2</a:t>
            </a:r>
          </a:p>
        </p:txBody>
      </p:sp>
      <p:sp>
        <p:nvSpPr>
          <p:cNvPr id="22" name="TextBox 21">
            <a:extLst>
              <a:ext uri="{FF2B5EF4-FFF2-40B4-BE49-F238E27FC236}">
                <a16:creationId xmlns:a16="http://schemas.microsoft.com/office/drawing/2014/main" id="{4707788E-9145-3C74-E4DB-B27C77B8A04A}"/>
              </a:ext>
            </a:extLst>
          </p:cNvPr>
          <p:cNvSpPr txBox="1"/>
          <p:nvPr/>
        </p:nvSpPr>
        <p:spPr>
          <a:xfrm>
            <a:off x="8414930" y="3891016"/>
            <a:ext cx="340158" cy="461665"/>
          </a:xfrm>
          <a:prstGeom prst="rect">
            <a:avLst/>
          </a:prstGeom>
          <a:noFill/>
        </p:spPr>
        <p:txBody>
          <a:bodyPr wrap="none" rtlCol="0">
            <a:spAutoFit/>
          </a:bodyPr>
          <a:lstStyle/>
          <a:p>
            <a:r>
              <a:rPr lang="en-US" sz="2400" b="1" dirty="0">
                <a:solidFill>
                  <a:srgbClr val="FF0000"/>
                </a:solidFill>
              </a:rPr>
              <a:t>2</a:t>
            </a:r>
          </a:p>
        </p:txBody>
      </p:sp>
      <p:sp>
        <p:nvSpPr>
          <p:cNvPr id="23" name="TextBox 22">
            <a:extLst>
              <a:ext uri="{FF2B5EF4-FFF2-40B4-BE49-F238E27FC236}">
                <a16:creationId xmlns:a16="http://schemas.microsoft.com/office/drawing/2014/main" id="{F583DCE5-89E0-D06B-FE3C-B6B69EF60272}"/>
              </a:ext>
            </a:extLst>
          </p:cNvPr>
          <p:cNvSpPr txBox="1"/>
          <p:nvPr/>
        </p:nvSpPr>
        <p:spPr>
          <a:xfrm>
            <a:off x="8747422" y="3897036"/>
            <a:ext cx="340158" cy="461665"/>
          </a:xfrm>
          <a:prstGeom prst="rect">
            <a:avLst/>
          </a:prstGeom>
          <a:noFill/>
        </p:spPr>
        <p:txBody>
          <a:bodyPr wrap="none" rtlCol="0">
            <a:spAutoFit/>
          </a:bodyPr>
          <a:lstStyle/>
          <a:p>
            <a:r>
              <a:rPr lang="en-US" sz="2400" b="1" dirty="0">
                <a:solidFill>
                  <a:srgbClr val="FB7700"/>
                </a:solidFill>
              </a:rPr>
              <a:t>2</a:t>
            </a:r>
          </a:p>
        </p:txBody>
      </p:sp>
      <p:sp>
        <p:nvSpPr>
          <p:cNvPr id="24" name="TextBox 23">
            <a:extLst>
              <a:ext uri="{FF2B5EF4-FFF2-40B4-BE49-F238E27FC236}">
                <a16:creationId xmlns:a16="http://schemas.microsoft.com/office/drawing/2014/main" id="{AAC8CFE1-00DB-3743-C03C-569DC2CADF73}"/>
              </a:ext>
            </a:extLst>
          </p:cNvPr>
          <p:cNvSpPr txBox="1"/>
          <p:nvPr/>
        </p:nvSpPr>
        <p:spPr>
          <a:xfrm>
            <a:off x="9070388" y="3897036"/>
            <a:ext cx="340158" cy="461665"/>
          </a:xfrm>
          <a:prstGeom prst="rect">
            <a:avLst/>
          </a:prstGeom>
          <a:noFill/>
        </p:spPr>
        <p:txBody>
          <a:bodyPr wrap="none" rtlCol="0">
            <a:spAutoFit/>
          </a:bodyPr>
          <a:lstStyle/>
          <a:p>
            <a:r>
              <a:rPr lang="en-US" sz="2400" b="1" dirty="0">
                <a:solidFill>
                  <a:srgbClr val="FB7700"/>
                </a:solidFill>
              </a:rPr>
              <a:t>1</a:t>
            </a:r>
          </a:p>
        </p:txBody>
      </p:sp>
      <p:sp>
        <p:nvSpPr>
          <p:cNvPr id="3" name="Slide Number Placeholder 2">
            <a:extLst>
              <a:ext uri="{FF2B5EF4-FFF2-40B4-BE49-F238E27FC236}">
                <a16:creationId xmlns:a16="http://schemas.microsoft.com/office/drawing/2014/main" id="{01D9D815-39B7-5C98-51E9-A02C2401062A}"/>
              </a:ext>
            </a:extLst>
          </p:cNvPr>
          <p:cNvSpPr>
            <a:spLocks noGrp="1"/>
          </p:cNvSpPr>
          <p:nvPr>
            <p:ph type="sldNum" sz="quarter" idx="12"/>
          </p:nvPr>
        </p:nvSpPr>
        <p:spPr/>
        <p:txBody>
          <a:bodyPr/>
          <a:lstStyle/>
          <a:p>
            <a:fld id="{1BAEF6FE-F65C-0640-BD0A-F43E39F0C0F7}" type="slidenum">
              <a:rPr lang="en-US" smtClean="0"/>
              <a:t>30</a:t>
            </a:fld>
            <a:endParaRPr lang="en-US"/>
          </a:p>
        </p:txBody>
      </p:sp>
      <p:sp>
        <p:nvSpPr>
          <p:cNvPr id="4" name="Content Placeholder 2">
            <a:extLst>
              <a:ext uri="{FF2B5EF4-FFF2-40B4-BE49-F238E27FC236}">
                <a16:creationId xmlns:a16="http://schemas.microsoft.com/office/drawing/2014/main" id="{4CF251FB-5DB5-577B-5052-669CDE296415}"/>
              </a:ext>
            </a:extLst>
          </p:cNvPr>
          <p:cNvSpPr>
            <a:spLocks noGrp="1"/>
          </p:cNvSpPr>
          <p:nvPr>
            <p:ph idx="1"/>
          </p:nvPr>
        </p:nvSpPr>
        <p:spPr>
          <a:xfrm>
            <a:off x="838199" y="1486415"/>
            <a:ext cx="9621033" cy="1651463"/>
          </a:xfrm>
        </p:spPr>
        <p:txBody>
          <a:bodyPr>
            <a:normAutofit/>
          </a:bodyPr>
          <a:lstStyle/>
          <a:p>
            <a:r>
              <a:rPr lang="en-US" sz="2800" dirty="0">
                <a:cs typeface="Arial" panose="020B0604020202020204" pitchFamily="34" charset="0"/>
              </a:rPr>
              <a:t>Evaluating pairs of triangles for swapping their labels</a:t>
            </a:r>
          </a:p>
          <a:p>
            <a:r>
              <a:rPr lang="en-US" sz="2800" dirty="0">
                <a:cs typeface="Arial" panose="020B0604020202020204" pitchFamily="34" charset="0"/>
              </a:rPr>
              <a:t>Based on topological connection in neighbor triangles</a:t>
            </a:r>
          </a:p>
        </p:txBody>
      </p:sp>
    </p:spTree>
    <p:extLst>
      <p:ext uri="{BB962C8B-B14F-4D97-AF65-F5344CB8AC3E}">
        <p14:creationId xmlns:p14="http://schemas.microsoft.com/office/powerpoint/2010/main" val="1386439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Refinement</a:t>
            </a:r>
          </a:p>
        </p:txBody>
      </p:sp>
      <p:pic>
        <p:nvPicPr>
          <p:cNvPr id="7" name="Picture 6">
            <a:extLst>
              <a:ext uri="{FF2B5EF4-FFF2-40B4-BE49-F238E27FC236}">
                <a16:creationId xmlns:a16="http://schemas.microsoft.com/office/drawing/2014/main" id="{2777F82F-A6BC-38D2-0585-8D3F5A5FF286}"/>
              </a:ext>
            </a:extLst>
          </p:cNvPr>
          <p:cNvPicPr>
            <a:picLocks noChangeAspect="1"/>
          </p:cNvPicPr>
          <p:nvPr/>
        </p:nvPicPr>
        <p:blipFill>
          <a:blip r:embed="rId3"/>
          <a:stretch>
            <a:fillRect/>
          </a:stretch>
        </p:blipFill>
        <p:spPr>
          <a:xfrm>
            <a:off x="216055" y="2527820"/>
            <a:ext cx="7772400" cy="4330180"/>
          </a:xfrm>
          <a:prstGeom prst="rect">
            <a:avLst/>
          </a:prstGeom>
        </p:spPr>
      </p:pic>
      <p:sp>
        <p:nvSpPr>
          <p:cNvPr id="8" name="TextBox 7">
            <a:extLst>
              <a:ext uri="{FF2B5EF4-FFF2-40B4-BE49-F238E27FC236}">
                <a16:creationId xmlns:a16="http://schemas.microsoft.com/office/drawing/2014/main" id="{9D30E33D-DE5D-EA3F-79ED-3F98200CACAC}"/>
              </a:ext>
            </a:extLst>
          </p:cNvPr>
          <p:cNvSpPr txBox="1"/>
          <p:nvPr/>
        </p:nvSpPr>
        <p:spPr>
          <a:xfrm>
            <a:off x="7991534" y="2814712"/>
            <a:ext cx="3740921" cy="923330"/>
          </a:xfrm>
          <a:prstGeom prst="rect">
            <a:avLst/>
          </a:prstGeom>
          <a:noFill/>
        </p:spPr>
        <p:txBody>
          <a:bodyPr wrap="square" rtlCol="0">
            <a:spAutoFit/>
          </a:bodyPr>
          <a:lstStyle/>
          <a:p>
            <a:r>
              <a:rPr lang="en-US" dirty="0"/>
              <a:t>Now, assuming the swap would have happened, and counting the boundary edges</a:t>
            </a:r>
          </a:p>
        </p:txBody>
      </p:sp>
      <p:cxnSp>
        <p:nvCxnSpPr>
          <p:cNvPr id="9" name="Straight Connector 8">
            <a:extLst>
              <a:ext uri="{FF2B5EF4-FFF2-40B4-BE49-F238E27FC236}">
                <a16:creationId xmlns:a16="http://schemas.microsoft.com/office/drawing/2014/main" id="{77D2D152-F34A-22F6-0D7A-769EDCE23D50}"/>
              </a:ext>
            </a:extLst>
          </p:cNvPr>
          <p:cNvCxnSpPr>
            <a:cxnSpLocks/>
          </p:cNvCxnSpPr>
          <p:nvPr/>
        </p:nvCxnSpPr>
        <p:spPr>
          <a:xfrm>
            <a:off x="3993356" y="4500563"/>
            <a:ext cx="115094" cy="25558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825689-4F53-DF88-B138-E4EA44CA0EA8}"/>
              </a:ext>
            </a:extLst>
          </p:cNvPr>
          <p:cNvCxnSpPr>
            <a:cxnSpLocks/>
          </p:cNvCxnSpPr>
          <p:nvPr/>
        </p:nvCxnSpPr>
        <p:spPr>
          <a:xfrm flipH="1">
            <a:off x="4471988" y="5443538"/>
            <a:ext cx="250031" cy="10001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7C5287-FD3D-9BB1-6658-4E4DB5ABAFB9}"/>
              </a:ext>
            </a:extLst>
          </p:cNvPr>
          <p:cNvCxnSpPr>
            <a:cxnSpLocks/>
          </p:cNvCxnSpPr>
          <p:nvPr/>
        </p:nvCxnSpPr>
        <p:spPr>
          <a:xfrm flipH="1">
            <a:off x="4443413" y="5543550"/>
            <a:ext cx="28575" cy="385763"/>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A78C29C-2CD6-F1DB-A35A-9A193E543F03}"/>
              </a:ext>
            </a:extLst>
          </p:cNvPr>
          <p:cNvSpPr txBox="1"/>
          <p:nvPr/>
        </p:nvSpPr>
        <p:spPr>
          <a:xfrm>
            <a:off x="3880824" y="4109985"/>
            <a:ext cx="340158" cy="461665"/>
          </a:xfrm>
          <a:prstGeom prst="rect">
            <a:avLst/>
          </a:prstGeom>
          <a:noFill/>
        </p:spPr>
        <p:txBody>
          <a:bodyPr wrap="none" rtlCol="0">
            <a:spAutoFit/>
          </a:bodyPr>
          <a:lstStyle/>
          <a:p>
            <a:r>
              <a:rPr lang="en-US" sz="2400" b="1" dirty="0">
                <a:solidFill>
                  <a:srgbClr val="FF0000"/>
                </a:solidFill>
              </a:rPr>
              <a:t>1</a:t>
            </a:r>
          </a:p>
        </p:txBody>
      </p:sp>
      <p:sp>
        <p:nvSpPr>
          <p:cNvPr id="18" name="TextBox 17">
            <a:extLst>
              <a:ext uri="{FF2B5EF4-FFF2-40B4-BE49-F238E27FC236}">
                <a16:creationId xmlns:a16="http://schemas.microsoft.com/office/drawing/2014/main" id="{37DB9A4B-0D3A-CC7A-A5D3-CFA34298D102}"/>
              </a:ext>
            </a:extLst>
          </p:cNvPr>
          <p:cNvSpPr txBox="1"/>
          <p:nvPr/>
        </p:nvSpPr>
        <p:spPr>
          <a:xfrm>
            <a:off x="4553480" y="5031879"/>
            <a:ext cx="340158" cy="461665"/>
          </a:xfrm>
          <a:prstGeom prst="rect">
            <a:avLst/>
          </a:prstGeom>
          <a:noFill/>
        </p:spPr>
        <p:txBody>
          <a:bodyPr wrap="none" rtlCol="0">
            <a:spAutoFit/>
          </a:bodyPr>
          <a:lstStyle/>
          <a:p>
            <a:r>
              <a:rPr lang="en-US" sz="2400" b="1" dirty="0">
                <a:solidFill>
                  <a:srgbClr val="FF0000"/>
                </a:solidFill>
              </a:rPr>
              <a:t>1</a:t>
            </a:r>
          </a:p>
        </p:txBody>
      </p:sp>
      <p:sp>
        <p:nvSpPr>
          <p:cNvPr id="19" name="TextBox 18">
            <a:extLst>
              <a:ext uri="{FF2B5EF4-FFF2-40B4-BE49-F238E27FC236}">
                <a16:creationId xmlns:a16="http://schemas.microsoft.com/office/drawing/2014/main" id="{0B2AA4B9-5F74-6A3B-1EFB-BAF5C2204F7A}"/>
              </a:ext>
            </a:extLst>
          </p:cNvPr>
          <p:cNvSpPr txBox="1"/>
          <p:nvPr/>
        </p:nvSpPr>
        <p:spPr>
          <a:xfrm>
            <a:off x="3426853" y="4109985"/>
            <a:ext cx="340158" cy="461665"/>
          </a:xfrm>
          <a:prstGeom prst="rect">
            <a:avLst/>
          </a:prstGeom>
          <a:noFill/>
        </p:spPr>
        <p:txBody>
          <a:bodyPr wrap="none" rtlCol="0">
            <a:spAutoFit/>
          </a:bodyPr>
          <a:lstStyle/>
          <a:p>
            <a:r>
              <a:rPr lang="en-US" sz="2400" b="1" dirty="0">
                <a:solidFill>
                  <a:srgbClr val="FB7700"/>
                </a:solidFill>
              </a:rPr>
              <a:t>0</a:t>
            </a:r>
          </a:p>
        </p:txBody>
      </p:sp>
      <p:sp>
        <p:nvSpPr>
          <p:cNvPr id="20" name="TextBox 19">
            <a:extLst>
              <a:ext uri="{FF2B5EF4-FFF2-40B4-BE49-F238E27FC236}">
                <a16:creationId xmlns:a16="http://schemas.microsoft.com/office/drawing/2014/main" id="{9E5A35D4-99FD-596A-82FB-5000A0F1479D}"/>
              </a:ext>
            </a:extLst>
          </p:cNvPr>
          <p:cNvSpPr txBox="1"/>
          <p:nvPr/>
        </p:nvSpPr>
        <p:spPr>
          <a:xfrm>
            <a:off x="4117542" y="5505598"/>
            <a:ext cx="340158" cy="461665"/>
          </a:xfrm>
          <a:prstGeom prst="rect">
            <a:avLst/>
          </a:prstGeom>
          <a:noFill/>
        </p:spPr>
        <p:txBody>
          <a:bodyPr wrap="none" rtlCol="0">
            <a:spAutoFit/>
          </a:bodyPr>
          <a:lstStyle/>
          <a:p>
            <a:r>
              <a:rPr lang="en-US" sz="2400" b="1" dirty="0">
                <a:solidFill>
                  <a:srgbClr val="FB7700"/>
                </a:solidFill>
              </a:rPr>
              <a:t>1</a:t>
            </a:r>
          </a:p>
        </p:txBody>
      </p:sp>
      <p:sp>
        <p:nvSpPr>
          <p:cNvPr id="21" name="TextBox 20">
            <a:extLst>
              <a:ext uri="{FF2B5EF4-FFF2-40B4-BE49-F238E27FC236}">
                <a16:creationId xmlns:a16="http://schemas.microsoft.com/office/drawing/2014/main" id="{CFB1D4B3-534F-7DF0-2423-952864BC02C7}"/>
              </a:ext>
            </a:extLst>
          </p:cNvPr>
          <p:cNvSpPr txBox="1"/>
          <p:nvPr/>
        </p:nvSpPr>
        <p:spPr>
          <a:xfrm>
            <a:off x="8058635" y="3885637"/>
            <a:ext cx="340158" cy="461665"/>
          </a:xfrm>
          <a:prstGeom prst="rect">
            <a:avLst/>
          </a:prstGeom>
          <a:noFill/>
        </p:spPr>
        <p:txBody>
          <a:bodyPr wrap="none" rtlCol="0">
            <a:spAutoFit/>
          </a:bodyPr>
          <a:lstStyle/>
          <a:p>
            <a:r>
              <a:rPr lang="en-US" sz="2400" b="1" dirty="0">
                <a:solidFill>
                  <a:srgbClr val="FF0000"/>
                </a:solidFill>
              </a:rPr>
              <a:t>2</a:t>
            </a:r>
          </a:p>
        </p:txBody>
      </p:sp>
      <p:sp>
        <p:nvSpPr>
          <p:cNvPr id="22" name="TextBox 21">
            <a:extLst>
              <a:ext uri="{FF2B5EF4-FFF2-40B4-BE49-F238E27FC236}">
                <a16:creationId xmlns:a16="http://schemas.microsoft.com/office/drawing/2014/main" id="{4707788E-9145-3C74-E4DB-B27C77B8A04A}"/>
              </a:ext>
            </a:extLst>
          </p:cNvPr>
          <p:cNvSpPr txBox="1"/>
          <p:nvPr/>
        </p:nvSpPr>
        <p:spPr>
          <a:xfrm>
            <a:off x="8414930" y="3891016"/>
            <a:ext cx="340158" cy="461665"/>
          </a:xfrm>
          <a:prstGeom prst="rect">
            <a:avLst/>
          </a:prstGeom>
          <a:noFill/>
        </p:spPr>
        <p:txBody>
          <a:bodyPr wrap="none" rtlCol="0">
            <a:spAutoFit/>
          </a:bodyPr>
          <a:lstStyle/>
          <a:p>
            <a:r>
              <a:rPr lang="en-US" sz="2400" b="1" dirty="0">
                <a:solidFill>
                  <a:srgbClr val="FF0000"/>
                </a:solidFill>
              </a:rPr>
              <a:t>2</a:t>
            </a:r>
          </a:p>
        </p:txBody>
      </p:sp>
      <p:sp>
        <p:nvSpPr>
          <p:cNvPr id="23" name="TextBox 22">
            <a:extLst>
              <a:ext uri="{FF2B5EF4-FFF2-40B4-BE49-F238E27FC236}">
                <a16:creationId xmlns:a16="http://schemas.microsoft.com/office/drawing/2014/main" id="{F583DCE5-89E0-D06B-FE3C-B6B69EF60272}"/>
              </a:ext>
            </a:extLst>
          </p:cNvPr>
          <p:cNvSpPr txBox="1"/>
          <p:nvPr/>
        </p:nvSpPr>
        <p:spPr>
          <a:xfrm>
            <a:off x="8747422" y="3897036"/>
            <a:ext cx="340158" cy="461665"/>
          </a:xfrm>
          <a:prstGeom prst="rect">
            <a:avLst/>
          </a:prstGeom>
          <a:noFill/>
        </p:spPr>
        <p:txBody>
          <a:bodyPr wrap="none" rtlCol="0">
            <a:spAutoFit/>
          </a:bodyPr>
          <a:lstStyle/>
          <a:p>
            <a:r>
              <a:rPr lang="en-US" sz="2400" b="1" dirty="0">
                <a:solidFill>
                  <a:srgbClr val="FB7700"/>
                </a:solidFill>
              </a:rPr>
              <a:t>2</a:t>
            </a:r>
          </a:p>
        </p:txBody>
      </p:sp>
      <p:sp>
        <p:nvSpPr>
          <p:cNvPr id="24" name="TextBox 23">
            <a:extLst>
              <a:ext uri="{FF2B5EF4-FFF2-40B4-BE49-F238E27FC236}">
                <a16:creationId xmlns:a16="http://schemas.microsoft.com/office/drawing/2014/main" id="{AAC8CFE1-00DB-3743-C03C-569DC2CADF73}"/>
              </a:ext>
            </a:extLst>
          </p:cNvPr>
          <p:cNvSpPr txBox="1"/>
          <p:nvPr/>
        </p:nvSpPr>
        <p:spPr>
          <a:xfrm>
            <a:off x="9070388" y="3897036"/>
            <a:ext cx="340158" cy="461665"/>
          </a:xfrm>
          <a:prstGeom prst="rect">
            <a:avLst/>
          </a:prstGeom>
          <a:noFill/>
        </p:spPr>
        <p:txBody>
          <a:bodyPr wrap="none" rtlCol="0">
            <a:spAutoFit/>
          </a:bodyPr>
          <a:lstStyle/>
          <a:p>
            <a:r>
              <a:rPr lang="en-US" sz="2400" b="1" dirty="0">
                <a:solidFill>
                  <a:srgbClr val="FB7700"/>
                </a:solidFill>
              </a:rPr>
              <a:t>1</a:t>
            </a:r>
          </a:p>
        </p:txBody>
      </p:sp>
      <p:sp>
        <p:nvSpPr>
          <p:cNvPr id="12" name="TextBox 11">
            <a:extLst>
              <a:ext uri="{FF2B5EF4-FFF2-40B4-BE49-F238E27FC236}">
                <a16:creationId xmlns:a16="http://schemas.microsoft.com/office/drawing/2014/main" id="{A171887A-C339-452F-AC3C-50E7625E526A}"/>
              </a:ext>
            </a:extLst>
          </p:cNvPr>
          <p:cNvSpPr txBox="1"/>
          <p:nvPr/>
        </p:nvSpPr>
        <p:spPr>
          <a:xfrm>
            <a:off x="3880822" y="4109985"/>
            <a:ext cx="340158" cy="461665"/>
          </a:xfrm>
          <a:prstGeom prst="rect">
            <a:avLst/>
          </a:prstGeom>
          <a:noFill/>
        </p:spPr>
        <p:txBody>
          <a:bodyPr wrap="none" rtlCol="0">
            <a:spAutoFit/>
          </a:bodyPr>
          <a:lstStyle/>
          <a:p>
            <a:r>
              <a:rPr lang="en-US" sz="2400" b="1" dirty="0">
                <a:solidFill>
                  <a:srgbClr val="FF0000"/>
                </a:solidFill>
              </a:rPr>
              <a:t>1</a:t>
            </a:r>
          </a:p>
        </p:txBody>
      </p:sp>
      <p:sp>
        <p:nvSpPr>
          <p:cNvPr id="13" name="TextBox 12">
            <a:extLst>
              <a:ext uri="{FF2B5EF4-FFF2-40B4-BE49-F238E27FC236}">
                <a16:creationId xmlns:a16="http://schemas.microsoft.com/office/drawing/2014/main" id="{B024AFBD-7863-1C7B-3BF1-9B6666FF225C}"/>
              </a:ext>
            </a:extLst>
          </p:cNvPr>
          <p:cNvSpPr txBox="1"/>
          <p:nvPr/>
        </p:nvSpPr>
        <p:spPr>
          <a:xfrm>
            <a:off x="4553478" y="5031879"/>
            <a:ext cx="340158" cy="461665"/>
          </a:xfrm>
          <a:prstGeom prst="rect">
            <a:avLst/>
          </a:prstGeom>
          <a:noFill/>
        </p:spPr>
        <p:txBody>
          <a:bodyPr wrap="none" rtlCol="0">
            <a:spAutoFit/>
          </a:bodyPr>
          <a:lstStyle/>
          <a:p>
            <a:r>
              <a:rPr lang="en-US" sz="2400" b="1" dirty="0">
                <a:solidFill>
                  <a:srgbClr val="FF0000"/>
                </a:solidFill>
              </a:rPr>
              <a:t>1</a:t>
            </a:r>
          </a:p>
        </p:txBody>
      </p:sp>
      <p:sp>
        <p:nvSpPr>
          <p:cNvPr id="15" name="TextBox 14">
            <a:extLst>
              <a:ext uri="{FF2B5EF4-FFF2-40B4-BE49-F238E27FC236}">
                <a16:creationId xmlns:a16="http://schemas.microsoft.com/office/drawing/2014/main" id="{3F902D79-E0EC-8755-4ADB-BF8699E23BD0}"/>
              </a:ext>
            </a:extLst>
          </p:cNvPr>
          <p:cNvSpPr txBox="1"/>
          <p:nvPr/>
        </p:nvSpPr>
        <p:spPr>
          <a:xfrm>
            <a:off x="3426851" y="4109985"/>
            <a:ext cx="340158" cy="461665"/>
          </a:xfrm>
          <a:prstGeom prst="rect">
            <a:avLst/>
          </a:prstGeom>
          <a:noFill/>
        </p:spPr>
        <p:txBody>
          <a:bodyPr wrap="none" rtlCol="0">
            <a:spAutoFit/>
          </a:bodyPr>
          <a:lstStyle/>
          <a:p>
            <a:r>
              <a:rPr lang="en-US" sz="2400" b="1" dirty="0">
                <a:solidFill>
                  <a:srgbClr val="FB7700"/>
                </a:solidFill>
              </a:rPr>
              <a:t>0</a:t>
            </a:r>
          </a:p>
        </p:txBody>
      </p:sp>
      <p:sp>
        <p:nvSpPr>
          <p:cNvPr id="16" name="TextBox 15">
            <a:extLst>
              <a:ext uri="{FF2B5EF4-FFF2-40B4-BE49-F238E27FC236}">
                <a16:creationId xmlns:a16="http://schemas.microsoft.com/office/drawing/2014/main" id="{186EA322-BEFA-A34F-A250-B8E75E41A5E4}"/>
              </a:ext>
            </a:extLst>
          </p:cNvPr>
          <p:cNvSpPr txBox="1"/>
          <p:nvPr/>
        </p:nvSpPr>
        <p:spPr>
          <a:xfrm>
            <a:off x="4117540" y="5505598"/>
            <a:ext cx="340158" cy="461665"/>
          </a:xfrm>
          <a:prstGeom prst="rect">
            <a:avLst/>
          </a:prstGeom>
          <a:noFill/>
        </p:spPr>
        <p:txBody>
          <a:bodyPr wrap="none" rtlCol="0">
            <a:spAutoFit/>
          </a:bodyPr>
          <a:lstStyle/>
          <a:p>
            <a:r>
              <a:rPr lang="en-US" sz="2400" b="1" dirty="0">
                <a:solidFill>
                  <a:srgbClr val="FB7700"/>
                </a:solidFill>
              </a:rPr>
              <a:t>1</a:t>
            </a:r>
          </a:p>
        </p:txBody>
      </p:sp>
      <p:sp>
        <p:nvSpPr>
          <p:cNvPr id="3" name="Slide Number Placeholder 2">
            <a:extLst>
              <a:ext uri="{FF2B5EF4-FFF2-40B4-BE49-F238E27FC236}">
                <a16:creationId xmlns:a16="http://schemas.microsoft.com/office/drawing/2014/main" id="{97462E14-9C55-72AA-1158-180AEF773DA0}"/>
              </a:ext>
            </a:extLst>
          </p:cNvPr>
          <p:cNvSpPr>
            <a:spLocks noGrp="1"/>
          </p:cNvSpPr>
          <p:nvPr>
            <p:ph type="sldNum" sz="quarter" idx="12"/>
          </p:nvPr>
        </p:nvSpPr>
        <p:spPr/>
        <p:txBody>
          <a:bodyPr/>
          <a:lstStyle/>
          <a:p>
            <a:fld id="{1BAEF6FE-F65C-0640-BD0A-F43E39F0C0F7}" type="slidenum">
              <a:rPr lang="en-US" smtClean="0"/>
              <a:t>31</a:t>
            </a:fld>
            <a:endParaRPr lang="en-US"/>
          </a:p>
        </p:txBody>
      </p:sp>
      <p:sp>
        <p:nvSpPr>
          <p:cNvPr id="10" name="Content Placeholder 2">
            <a:extLst>
              <a:ext uri="{FF2B5EF4-FFF2-40B4-BE49-F238E27FC236}">
                <a16:creationId xmlns:a16="http://schemas.microsoft.com/office/drawing/2014/main" id="{36C82F90-765F-DD37-8910-F2C38AF2EF6B}"/>
              </a:ext>
            </a:extLst>
          </p:cNvPr>
          <p:cNvSpPr>
            <a:spLocks noGrp="1"/>
          </p:cNvSpPr>
          <p:nvPr>
            <p:ph idx="1"/>
          </p:nvPr>
        </p:nvSpPr>
        <p:spPr>
          <a:xfrm>
            <a:off x="838199" y="1486415"/>
            <a:ext cx="9621033" cy="1651463"/>
          </a:xfrm>
        </p:spPr>
        <p:txBody>
          <a:bodyPr>
            <a:normAutofit/>
          </a:bodyPr>
          <a:lstStyle/>
          <a:p>
            <a:r>
              <a:rPr lang="en-US" sz="2800" dirty="0">
                <a:cs typeface="Arial" panose="020B0604020202020204" pitchFamily="34" charset="0"/>
              </a:rPr>
              <a:t>Evaluating pairs of triangles for swapping their labels</a:t>
            </a:r>
          </a:p>
          <a:p>
            <a:r>
              <a:rPr lang="en-US" sz="2800" dirty="0">
                <a:cs typeface="Arial" panose="020B0604020202020204" pitchFamily="34" charset="0"/>
              </a:rPr>
              <a:t>Based on topological connection in neighbor triangles</a:t>
            </a:r>
          </a:p>
        </p:txBody>
      </p:sp>
    </p:spTree>
    <p:extLst>
      <p:ext uri="{BB962C8B-B14F-4D97-AF65-F5344CB8AC3E}">
        <p14:creationId xmlns:p14="http://schemas.microsoft.com/office/powerpoint/2010/main" val="271579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66667E-6 -3.7037E-7 L 0.51537 -0.03056 " pathEditMode="relative" rAng="0" ptsTypes="AA">
                                      <p:cBhvr>
                                        <p:cTn id="6" dur="2000" fill="hold"/>
                                        <p:tgtEl>
                                          <p:spTgt spid="12"/>
                                        </p:tgtEl>
                                        <p:attrNameLst>
                                          <p:attrName>ppt_x</p:attrName>
                                          <p:attrName>ppt_y</p:attrName>
                                        </p:attrNameLst>
                                      </p:cBhvr>
                                      <p:rCtr x="25768" y="-1528"/>
                                    </p:animMotion>
                                  </p:childTnLst>
                                </p:cTn>
                              </p:par>
                              <p:par>
                                <p:cTn id="7" presetID="0" presetClass="path" presetSubtype="0" accel="50000" decel="50000" fill="hold" grpId="0" nodeType="withEffect">
                                  <p:stCondLst>
                                    <p:cond delay="0"/>
                                  </p:stCondLst>
                                  <p:childTnLst>
                                    <p:animMotion origin="layout" path="M 2.08333E-7 -1.11111E-6 L 0.48997 -0.16435 " pathEditMode="relative" rAng="0" ptsTypes="AA">
                                      <p:cBhvr>
                                        <p:cTn id="8" dur="2000" fill="hold"/>
                                        <p:tgtEl>
                                          <p:spTgt spid="13"/>
                                        </p:tgtEl>
                                        <p:attrNameLst>
                                          <p:attrName>ppt_x</p:attrName>
                                          <p:attrName>ppt_y</p:attrName>
                                        </p:attrNameLst>
                                      </p:cBhvr>
                                      <p:rCtr x="24492" y="-8218"/>
                                    </p:animMotion>
                                  </p:childTnLst>
                                </p:cTn>
                              </p:par>
                              <p:par>
                                <p:cTn id="9" presetID="0" presetClass="path" presetSubtype="0" accel="50000" decel="50000" fill="hold" grpId="0" nodeType="withEffect">
                                  <p:stCondLst>
                                    <p:cond delay="0"/>
                                  </p:stCondLst>
                                  <p:childTnLst>
                                    <p:animMotion origin="layout" path="M -2.08333E-6 -3.7037E-7 L 0.6099 -0.02847 " pathEditMode="relative" rAng="0" ptsTypes="AA">
                                      <p:cBhvr>
                                        <p:cTn id="10" dur="2000" fill="hold"/>
                                        <p:tgtEl>
                                          <p:spTgt spid="15"/>
                                        </p:tgtEl>
                                        <p:attrNameLst>
                                          <p:attrName>ppt_x</p:attrName>
                                          <p:attrName>ppt_y</p:attrName>
                                        </p:attrNameLst>
                                      </p:cBhvr>
                                      <p:rCtr x="30495" y="-1435"/>
                                    </p:animMotion>
                                  </p:childTnLst>
                                </p:cTn>
                              </p:par>
                              <p:par>
                                <p:cTn id="11" presetID="0" presetClass="path" presetSubtype="0" accel="50000" decel="50000" fill="hold" grpId="0" nodeType="withEffect">
                                  <p:stCondLst>
                                    <p:cond delay="0"/>
                                  </p:stCondLst>
                                  <p:childTnLst>
                                    <p:animMotion origin="layout" path="M -2.70833E-6 -2.59259E-6 L 0.57943 -0.23264 " pathEditMode="relative" rAng="0" ptsTypes="AA">
                                      <p:cBhvr>
                                        <p:cTn id="12" dur="2000" fill="hold"/>
                                        <p:tgtEl>
                                          <p:spTgt spid="16"/>
                                        </p:tgtEl>
                                        <p:attrNameLst>
                                          <p:attrName>ppt_x</p:attrName>
                                          <p:attrName>ppt_y</p:attrName>
                                        </p:attrNameLst>
                                      </p:cBhvr>
                                      <p:rCtr x="28971" y="-11644"/>
                                    </p:animMotion>
                                  </p:childTnLst>
                                </p:cTn>
                              </p:par>
                              <p:par>
                                <p:cTn id="13" presetID="1" presetClass="entr"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5" grpId="0"/>
      <p:bldP spid="15" grpId="1"/>
      <p:bldP spid="16" grpId="0"/>
      <p:bldP spid="1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Refinement</a:t>
            </a:r>
          </a:p>
        </p:txBody>
      </p:sp>
      <p:pic>
        <p:nvPicPr>
          <p:cNvPr id="7" name="Picture 6">
            <a:extLst>
              <a:ext uri="{FF2B5EF4-FFF2-40B4-BE49-F238E27FC236}">
                <a16:creationId xmlns:a16="http://schemas.microsoft.com/office/drawing/2014/main" id="{2777F82F-A6BC-38D2-0585-8D3F5A5FF286}"/>
              </a:ext>
            </a:extLst>
          </p:cNvPr>
          <p:cNvPicPr>
            <a:picLocks noChangeAspect="1"/>
          </p:cNvPicPr>
          <p:nvPr/>
        </p:nvPicPr>
        <p:blipFill>
          <a:blip r:embed="rId3"/>
          <a:stretch>
            <a:fillRect/>
          </a:stretch>
        </p:blipFill>
        <p:spPr>
          <a:xfrm>
            <a:off x="216055" y="2527820"/>
            <a:ext cx="7772400" cy="4330180"/>
          </a:xfrm>
          <a:prstGeom prst="rect">
            <a:avLst/>
          </a:prstGeom>
        </p:spPr>
      </p:pic>
      <p:sp>
        <p:nvSpPr>
          <p:cNvPr id="8" name="TextBox 7">
            <a:extLst>
              <a:ext uri="{FF2B5EF4-FFF2-40B4-BE49-F238E27FC236}">
                <a16:creationId xmlns:a16="http://schemas.microsoft.com/office/drawing/2014/main" id="{9D30E33D-DE5D-EA3F-79ED-3F98200CACAC}"/>
              </a:ext>
            </a:extLst>
          </p:cNvPr>
          <p:cNvSpPr txBox="1"/>
          <p:nvPr/>
        </p:nvSpPr>
        <p:spPr>
          <a:xfrm>
            <a:off x="7991534" y="2814712"/>
            <a:ext cx="3740921" cy="923330"/>
          </a:xfrm>
          <a:prstGeom prst="rect">
            <a:avLst/>
          </a:prstGeom>
          <a:noFill/>
        </p:spPr>
        <p:txBody>
          <a:bodyPr wrap="square" rtlCol="0">
            <a:spAutoFit/>
          </a:bodyPr>
          <a:lstStyle/>
          <a:p>
            <a:r>
              <a:rPr lang="en-US" dirty="0"/>
              <a:t>Now, assuming the swap would have happened, and counting the boundary edges</a:t>
            </a:r>
          </a:p>
        </p:txBody>
      </p:sp>
      <p:cxnSp>
        <p:nvCxnSpPr>
          <p:cNvPr id="9" name="Straight Connector 8">
            <a:extLst>
              <a:ext uri="{FF2B5EF4-FFF2-40B4-BE49-F238E27FC236}">
                <a16:creationId xmlns:a16="http://schemas.microsoft.com/office/drawing/2014/main" id="{77D2D152-F34A-22F6-0D7A-769EDCE23D50}"/>
              </a:ext>
            </a:extLst>
          </p:cNvPr>
          <p:cNvCxnSpPr>
            <a:cxnSpLocks/>
          </p:cNvCxnSpPr>
          <p:nvPr/>
        </p:nvCxnSpPr>
        <p:spPr>
          <a:xfrm>
            <a:off x="3993356" y="4500563"/>
            <a:ext cx="115094" cy="25558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825689-4F53-DF88-B138-E4EA44CA0EA8}"/>
              </a:ext>
            </a:extLst>
          </p:cNvPr>
          <p:cNvCxnSpPr>
            <a:cxnSpLocks/>
          </p:cNvCxnSpPr>
          <p:nvPr/>
        </p:nvCxnSpPr>
        <p:spPr>
          <a:xfrm flipH="1">
            <a:off x="4471988" y="5443538"/>
            <a:ext cx="250031" cy="10001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7C5287-FD3D-9BB1-6658-4E4DB5ABAFB9}"/>
              </a:ext>
            </a:extLst>
          </p:cNvPr>
          <p:cNvCxnSpPr>
            <a:cxnSpLocks/>
          </p:cNvCxnSpPr>
          <p:nvPr/>
        </p:nvCxnSpPr>
        <p:spPr>
          <a:xfrm flipH="1">
            <a:off x="4443413" y="5543550"/>
            <a:ext cx="28575" cy="385763"/>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A78C29C-2CD6-F1DB-A35A-9A193E543F03}"/>
              </a:ext>
            </a:extLst>
          </p:cNvPr>
          <p:cNvSpPr txBox="1"/>
          <p:nvPr/>
        </p:nvSpPr>
        <p:spPr>
          <a:xfrm>
            <a:off x="3880824" y="4109985"/>
            <a:ext cx="340158" cy="461665"/>
          </a:xfrm>
          <a:prstGeom prst="rect">
            <a:avLst/>
          </a:prstGeom>
          <a:noFill/>
        </p:spPr>
        <p:txBody>
          <a:bodyPr wrap="none" rtlCol="0">
            <a:spAutoFit/>
          </a:bodyPr>
          <a:lstStyle/>
          <a:p>
            <a:r>
              <a:rPr lang="en-US" sz="2400" b="1" dirty="0">
                <a:solidFill>
                  <a:srgbClr val="FF0000"/>
                </a:solidFill>
              </a:rPr>
              <a:t>1</a:t>
            </a:r>
          </a:p>
        </p:txBody>
      </p:sp>
      <p:sp>
        <p:nvSpPr>
          <p:cNvPr id="18" name="TextBox 17">
            <a:extLst>
              <a:ext uri="{FF2B5EF4-FFF2-40B4-BE49-F238E27FC236}">
                <a16:creationId xmlns:a16="http://schemas.microsoft.com/office/drawing/2014/main" id="{37DB9A4B-0D3A-CC7A-A5D3-CFA34298D102}"/>
              </a:ext>
            </a:extLst>
          </p:cNvPr>
          <p:cNvSpPr txBox="1"/>
          <p:nvPr/>
        </p:nvSpPr>
        <p:spPr>
          <a:xfrm>
            <a:off x="4553480" y="5031879"/>
            <a:ext cx="340158" cy="461665"/>
          </a:xfrm>
          <a:prstGeom prst="rect">
            <a:avLst/>
          </a:prstGeom>
          <a:noFill/>
        </p:spPr>
        <p:txBody>
          <a:bodyPr wrap="none" rtlCol="0">
            <a:spAutoFit/>
          </a:bodyPr>
          <a:lstStyle/>
          <a:p>
            <a:r>
              <a:rPr lang="en-US" sz="2400" b="1" dirty="0">
                <a:solidFill>
                  <a:srgbClr val="FF0000"/>
                </a:solidFill>
              </a:rPr>
              <a:t>1</a:t>
            </a:r>
          </a:p>
        </p:txBody>
      </p:sp>
      <p:sp>
        <p:nvSpPr>
          <p:cNvPr id="19" name="TextBox 18">
            <a:extLst>
              <a:ext uri="{FF2B5EF4-FFF2-40B4-BE49-F238E27FC236}">
                <a16:creationId xmlns:a16="http://schemas.microsoft.com/office/drawing/2014/main" id="{0B2AA4B9-5F74-6A3B-1EFB-BAF5C2204F7A}"/>
              </a:ext>
            </a:extLst>
          </p:cNvPr>
          <p:cNvSpPr txBox="1"/>
          <p:nvPr/>
        </p:nvSpPr>
        <p:spPr>
          <a:xfrm>
            <a:off x="3426853" y="4109985"/>
            <a:ext cx="340158" cy="461665"/>
          </a:xfrm>
          <a:prstGeom prst="rect">
            <a:avLst/>
          </a:prstGeom>
          <a:noFill/>
        </p:spPr>
        <p:txBody>
          <a:bodyPr wrap="none" rtlCol="0">
            <a:spAutoFit/>
          </a:bodyPr>
          <a:lstStyle/>
          <a:p>
            <a:r>
              <a:rPr lang="en-US" sz="2400" b="1" dirty="0">
                <a:solidFill>
                  <a:srgbClr val="FB7700"/>
                </a:solidFill>
              </a:rPr>
              <a:t>0</a:t>
            </a:r>
          </a:p>
        </p:txBody>
      </p:sp>
      <p:sp>
        <p:nvSpPr>
          <p:cNvPr id="20" name="TextBox 19">
            <a:extLst>
              <a:ext uri="{FF2B5EF4-FFF2-40B4-BE49-F238E27FC236}">
                <a16:creationId xmlns:a16="http://schemas.microsoft.com/office/drawing/2014/main" id="{9E5A35D4-99FD-596A-82FB-5000A0F1479D}"/>
              </a:ext>
            </a:extLst>
          </p:cNvPr>
          <p:cNvSpPr txBox="1"/>
          <p:nvPr/>
        </p:nvSpPr>
        <p:spPr>
          <a:xfrm>
            <a:off x="4117542" y="5505598"/>
            <a:ext cx="340158" cy="461665"/>
          </a:xfrm>
          <a:prstGeom prst="rect">
            <a:avLst/>
          </a:prstGeom>
          <a:noFill/>
        </p:spPr>
        <p:txBody>
          <a:bodyPr wrap="none" rtlCol="0">
            <a:spAutoFit/>
          </a:bodyPr>
          <a:lstStyle/>
          <a:p>
            <a:r>
              <a:rPr lang="en-US" sz="2400" b="1" dirty="0">
                <a:solidFill>
                  <a:srgbClr val="FB7700"/>
                </a:solidFill>
              </a:rPr>
              <a:t>1</a:t>
            </a:r>
          </a:p>
        </p:txBody>
      </p:sp>
      <p:sp>
        <p:nvSpPr>
          <p:cNvPr id="21" name="TextBox 20">
            <a:extLst>
              <a:ext uri="{FF2B5EF4-FFF2-40B4-BE49-F238E27FC236}">
                <a16:creationId xmlns:a16="http://schemas.microsoft.com/office/drawing/2014/main" id="{CFB1D4B3-534F-7DF0-2423-952864BC02C7}"/>
              </a:ext>
            </a:extLst>
          </p:cNvPr>
          <p:cNvSpPr txBox="1"/>
          <p:nvPr/>
        </p:nvSpPr>
        <p:spPr>
          <a:xfrm>
            <a:off x="8058635" y="3885637"/>
            <a:ext cx="340158" cy="461665"/>
          </a:xfrm>
          <a:prstGeom prst="rect">
            <a:avLst/>
          </a:prstGeom>
          <a:noFill/>
        </p:spPr>
        <p:txBody>
          <a:bodyPr wrap="none" rtlCol="0">
            <a:spAutoFit/>
          </a:bodyPr>
          <a:lstStyle/>
          <a:p>
            <a:r>
              <a:rPr lang="en-US" sz="2400" b="1" dirty="0">
                <a:solidFill>
                  <a:srgbClr val="FF0000"/>
                </a:solidFill>
              </a:rPr>
              <a:t>2</a:t>
            </a:r>
          </a:p>
        </p:txBody>
      </p:sp>
      <p:sp>
        <p:nvSpPr>
          <p:cNvPr id="22" name="TextBox 21">
            <a:extLst>
              <a:ext uri="{FF2B5EF4-FFF2-40B4-BE49-F238E27FC236}">
                <a16:creationId xmlns:a16="http://schemas.microsoft.com/office/drawing/2014/main" id="{4707788E-9145-3C74-E4DB-B27C77B8A04A}"/>
              </a:ext>
            </a:extLst>
          </p:cNvPr>
          <p:cNvSpPr txBox="1"/>
          <p:nvPr/>
        </p:nvSpPr>
        <p:spPr>
          <a:xfrm>
            <a:off x="8414930" y="3891016"/>
            <a:ext cx="340158" cy="461665"/>
          </a:xfrm>
          <a:prstGeom prst="rect">
            <a:avLst/>
          </a:prstGeom>
          <a:noFill/>
        </p:spPr>
        <p:txBody>
          <a:bodyPr wrap="none" rtlCol="0">
            <a:spAutoFit/>
          </a:bodyPr>
          <a:lstStyle/>
          <a:p>
            <a:r>
              <a:rPr lang="en-US" sz="2400" b="1" dirty="0">
                <a:solidFill>
                  <a:srgbClr val="FF0000"/>
                </a:solidFill>
              </a:rPr>
              <a:t>2</a:t>
            </a:r>
          </a:p>
        </p:txBody>
      </p:sp>
      <p:sp>
        <p:nvSpPr>
          <p:cNvPr id="23" name="TextBox 22">
            <a:extLst>
              <a:ext uri="{FF2B5EF4-FFF2-40B4-BE49-F238E27FC236}">
                <a16:creationId xmlns:a16="http://schemas.microsoft.com/office/drawing/2014/main" id="{F583DCE5-89E0-D06B-FE3C-B6B69EF60272}"/>
              </a:ext>
            </a:extLst>
          </p:cNvPr>
          <p:cNvSpPr txBox="1"/>
          <p:nvPr/>
        </p:nvSpPr>
        <p:spPr>
          <a:xfrm>
            <a:off x="8747422" y="3897036"/>
            <a:ext cx="340158" cy="461665"/>
          </a:xfrm>
          <a:prstGeom prst="rect">
            <a:avLst/>
          </a:prstGeom>
          <a:noFill/>
        </p:spPr>
        <p:txBody>
          <a:bodyPr wrap="none" rtlCol="0">
            <a:spAutoFit/>
          </a:bodyPr>
          <a:lstStyle/>
          <a:p>
            <a:r>
              <a:rPr lang="en-US" sz="2400" b="1" dirty="0">
                <a:solidFill>
                  <a:srgbClr val="FB7700"/>
                </a:solidFill>
              </a:rPr>
              <a:t>2</a:t>
            </a:r>
          </a:p>
        </p:txBody>
      </p:sp>
      <p:sp>
        <p:nvSpPr>
          <p:cNvPr id="24" name="TextBox 23">
            <a:extLst>
              <a:ext uri="{FF2B5EF4-FFF2-40B4-BE49-F238E27FC236}">
                <a16:creationId xmlns:a16="http://schemas.microsoft.com/office/drawing/2014/main" id="{AAC8CFE1-00DB-3743-C03C-569DC2CADF73}"/>
              </a:ext>
            </a:extLst>
          </p:cNvPr>
          <p:cNvSpPr txBox="1"/>
          <p:nvPr/>
        </p:nvSpPr>
        <p:spPr>
          <a:xfrm>
            <a:off x="9070388" y="3897036"/>
            <a:ext cx="340158" cy="461665"/>
          </a:xfrm>
          <a:prstGeom prst="rect">
            <a:avLst/>
          </a:prstGeom>
          <a:noFill/>
        </p:spPr>
        <p:txBody>
          <a:bodyPr wrap="none" rtlCol="0">
            <a:spAutoFit/>
          </a:bodyPr>
          <a:lstStyle/>
          <a:p>
            <a:r>
              <a:rPr lang="en-US" sz="2400" b="1" dirty="0">
                <a:solidFill>
                  <a:srgbClr val="FB7700"/>
                </a:solidFill>
              </a:rPr>
              <a:t>1</a:t>
            </a:r>
          </a:p>
        </p:txBody>
      </p:sp>
      <p:sp>
        <p:nvSpPr>
          <p:cNvPr id="3" name="TextBox 2">
            <a:extLst>
              <a:ext uri="{FF2B5EF4-FFF2-40B4-BE49-F238E27FC236}">
                <a16:creationId xmlns:a16="http://schemas.microsoft.com/office/drawing/2014/main" id="{0721E9F2-83C7-B1D6-7527-4FFA47D9E6B6}"/>
              </a:ext>
            </a:extLst>
          </p:cNvPr>
          <p:cNvSpPr txBox="1"/>
          <p:nvPr/>
        </p:nvSpPr>
        <p:spPr>
          <a:xfrm>
            <a:off x="10171968" y="3901286"/>
            <a:ext cx="340158" cy="461665"/>
          </a:xfrm>
          <a:prstGeom prst="rect">
            <a:avLst/>
          </a:prstGeom>
          <a:noFill/>
        </p:spPr>
        <p:txBody>
          <a:bodyPr wrap="none" rtlCol="0">
            <a:spAutoFit/>
          </a:bodyPr>
          <a:lstStyle/>
          <a:p>
            <a:r>
              <a:rPr lang="en-US" sz="2400" b="1" dirty="0">
                <a:solidFill>
                  <a:srgbClr val="FF0000"/>
                </a:solidFill>
              </a:rPr>
              <a:t>1</a:t>
            </a:r>
          </a:p>
        </p:txBody>
      </p:sp>
      <p:sp>
        <p:nvSpPr>
          <p:cNvPr id="5" name="TextBox 4">
            <a:extLst>
              <a:ext uri="{FF2B5EF4-FFF2-40B4-BE49-F238E27FC236}">
                <a16:creationId xmlns:a16="http://schemas.microsoft.com/office/drawing/2014/main" id="{C0709EBF-5FDD-0F8A-3C24-9F6F74D75373}"/>
              </a:ext>
            </a:extLst>
          </p:cNvPr>
          <p:cNvSpPr txBox="1"/>
          <p:nvPr/>
        </p:nvSpPr>
        <p:spPr>
          <a:xfrm>
            <a:off x="10528263" y="3906665"/>
            <a:ext cx="340158" cy="461665"/>
          </a:xfrm>
          <a:prstGeom prst="rect">
            <a:avLst/>
          </a:prstGeom>
          <a:noFill/>
        </p:spPr>
        <p:txBody>
          <a:bodyPr wrap="none" rtlCol="0">
            <a:spAutoFit/>
          </a:bodyPr>
          <a:lstStyle/>
          <a:p>
            <a:r>
              <a:rPr lang="en-US" sz="2400" b="1" dirty="0">
                <a:solidFill>
                  <a:srgbClr val="FF0000"/>
                </a:solidFill>
              </a:rPr>
              <a:t>1</a:t>
            </a:r>
          </a:p>
        </p:txBody>
      </p:sp>
      <p:sp>
        <p:nvSpPr>
          <p:cNvPr id="6" name="TextBox 5">
            <a:extLst>
              <a:ext uri="{FF2B5EF4-FFF2-40B4-BE49-F238E27FC236}">
                <a16:creationId xmlns:a16="http://schemas.microsoft.com/office/drawing/2014/main" id="{DBCAE1CD-B952-9A02-A678-AD2E8DD83716}"/>
              </a:ext>
            </a:extLst>
          </p:cNvPr>
          <p:cNvSpPr txBox="1"/>
          <p:nvPr/>
        </p:nvSpPr>
        <p:spPr>
          <a:xfrm>
            <a:off x="10860755" y="3912685"/>
            <a:ext cx="340158" cy="461665"/>
          </a:xfrm>
          <a:prstGeom prst="rect">
            <a:avLst/>
          </a:prstGeom>
          <a:noFill/>
        </p:spPr>
        <p:txBody>
          <a:bodyPr wrap="none" rtlCol="0">
            <a:spAutoFit/>
          </a:bodyPr>
          <a:lstStyle/>
          <a:p>
            <a:r>
              <a:rPr lang="en-US" sz="2400" b="1" dirty="0">
                <a:solidFill>
                  <a:srgbClr val="FB7700"/>
                </a:solidFill>
              </a:rPr>
              <a:t>0</a:t>
            </a:r>
          </a:p>
        </p:txBody>
      </p:sp>
      <p:sp>
        <p:nvSpPr>
          <p:cNvPr id="10" name="TextBox 9">
            <a:extLst>
              <a:ext uri="{FF2B5EF4-FFF2-40B4-BE49-F238E27FC236}">
                <a16:creationId xmlns:a16="http://schemas.microsoft.com/office/drawing/2014/main" id="{F2439220-D670-BDC0-A539-7A9AE3584895}"/>
              </a:ext>
            </a:extLst>
          </p:cNvPr>
          <p:cNvSpPr txBox="1"/>
          <p:nvPr/>
        </p:nvSpPr>
        <p:spPr>
          <a:xfrm>
            <a:off x="11183721" y="3912685"/>
            <a:ext cx="340158" cy="461665"/>
          </a:xfrm>
          <a:prstGeom prst="rect">
            <a:avLst/>
          </a:prstGeom>
          <a:noFill/>
        </p:spPr>
        <p:txBody>
          <a:bodyPr wrap="none" rtlCol="0">
            <a:spAutoFit/>
          </a:bodyPr>
          <a:lstStyle/>
          <a:p>
            <a:r>
              <a:rPr lang="en-US" sz="2400" b="1" dirty="0">
                <a:solidFill>
                  <a:srgbClr val="FB7700"/>
                </a:solidFill>
              </a:rPr>
              <a:t>1</a:t>
            </a:r>
          </a:p>
        </p:txBody>
      </p:sp>
      <p:sp>
        <p:nvSpPr>
          <p:cNvPr id="12" name="Slide Number Placeholder 11">
            <a:extLst>
              <a:ext uri="{FF2B5EF4-FFF2-40B4-BE49-F238E27FC236}">
                <a16:creationId xmlns:a16="http://schemas.microsoft.com/office/drawing/2014/main" id="{AA5E47A0-F3D7-3864-1534-056F6FB886DD}"/>
              </a:ext>
            </a:extLst>
          </p:cNvPr>
          <p:cNvSpPr>
            <a:spLocks noGrp="1"/>
          </p:cNvSpPr>
          <p:nvPr>
            <p:ph type="sldNum" sz="quarter" idx="12"/>
          </p:nvPr>
        </p:nvSpPr>
        <p:spPr/>
        <p:txBody>
          <a:bodyPr/>
          <a:lstStyle/>
          <a:p>
            <a:fld id="{1BAEF6FE-F65C-0640-BD0A-F43E39F0C0F7}" type="slidenum">
              <a:rPr lang="en-US" smtClean="0"/>
              <a:t>32</a:t>
            </a:fld>
            <a:endParaRPr lang="en-US"/>
          </a:p>
        </p:txBody>
      </p:sp>
      <p:sp>
        <p:nvSpPr>
          <p:cNvPr id="16" name="Content Placeholder 2">
            <a:extLst>
              <a:ext uri="{FF2B5EF4-FFF2-40B4-BE49-F238E27FC236}">
                <a16:creationId xmlns:a16="http://schemas.microsoft.com/office/drawing/2014/main" id="{AAB0F7F7-9454-FD3A-4B29-3504052F161A}"/>
              </a:ext>
            </a:extLst>
          </p:cNvPr>
          <p:cNvSpPr>
            <a:spLocks noGrp="1"/>
          </p:cNvSpPr>
          <p:nvPr>
            <p:ph idx="1"/>
          </p:nvPr>
        </p:nvSpPr>
        <p:spPr>
          <a:xfrm>
            <a:off x="838199" y="1486415"/>
            <a:ext cx="9621033" cy="1651463"/>
          </a:xfrm>
        </p:spPr>
        <p:txBody>
          <a:bodyPr>
            <a:normAutofit/>
          </a:bodyPr>
          <a:lstStyle/>
          <a:p>
            <a:r>
              <a:rPr lang="en-US" sz="2800" dirty="0">
                <a:cs typeface="Arial" panose="020B0604020202020204" pitchFamily="34" charset="0"/>
              </a:rPr>
              <a:t>Evaluating pairs of triangles for swapping their labels</a:t>
            </a:r>
          </a:p>
          <a:p>
            <a:r>
              <a:rPr lang="en-US" sz="2800" dirty="0">
                <a:cs typeface="Arial" panose="020B0604020202020204" pitchFamily="34" charset="0"/>
              </a:rPr>
              <a:t>Based on topological connection in neighbor triangles</a:t>
            </a:r>
          </a:p>
        </p:txBody>
      </p:sp>
    </p:spTree>
    <p:extLst>
      <p:ext uri="{BB962C8B-B14F-4D97-AF65-F5344CB8AC3E}">
        <p14:creationId xmlns:p14="http://schemas.microsoft.com/office/powerpoint/2010/main" val="4054088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Refinement</a:t>
            </a:r>
          </a:p>
        </p:txBody>
      </p:sp>
      <p:pic>
        <p:nvPicPr>
          <p:cNvPr id="7" name="Picture 6">
            <a:extLst>
              <a:ext uri="{FF2B5EF4-FFF2-40B4-BE49-F238E27FC236}">
                <a16:creationId xmlns:a16="http://schemas.microsoft.com/office/drawing/2014/main" id="{2777F82F-A6BC-38D2-0585-8D3F5A5FF286}"/>
              </a:ext>
            </a:extLst>
          </p:cNvPr>
          <p:cNvPicPr>
            <a:picLocks noChangeAspect="1"/>
          </p:cNvPicPr>
          <p:nvPr/>
        </p:nvPicPr>
        <p:blipFill>
          <a:blip r:embed="rId3"/>
          <a:stretch>
            <a:fillRect/>
          </a:stretch>
        </p:blipFill>
        <p:spPr>
          <a:xfrm>
            <a:off x="216055" y="2527820"/>
            <a:ext cx="7772400" cy="4330180"/>
          </a:xfrm>
          <a:prstGeom prst="rect">
            <a:avLst/>
          </a:prstGeom>
        </p:spPr>
      </p:pic>
      <p:sp>
        <p:nvSpPr>
          <p:cNvPr id="8" name="TextBox 7">
            <a:extLst>
              <a:ext uri="{FF2B5EF4-FFF2-40B4-BE49-F238E27FC236}">
                <a16:creationId xmlns:a16="http://schemas.microsoft.com/office/drawing/2014/main" id="{9D30E33D-DE5D-EA3F-79ED-3F98200CACAC}"/>
              </a:ext>
            </a:extLst>
          </p:cNvPr>
          <p:cNvSpPr txBox="1"/>
          <p:nvPr/>
        </p:nvSpPr>
        <p:spPr>
          <a:xfrm>
            <a:off x="7991534" y="2814712"/>
            <a:ext cx="3740921" cy="923330"/>
          </a:xfrm>
          <a:prstGeom prst="rect">
            <a:avLst/>
          </a:prstGeom>
          <a:noFill/>
        </p:spPr>
        <p:txBody>
          <a:bodyPr wrap="square" rtlCol="0">
            <a:spAutoFit/>
          </a:bodyPr>
          <a:lstStyle/>
          <a:p>
            <a:r>
              <a:rPr lang="en-US" dirty="0"/>
              <a:t>We use the summed squares of these numbers as the cost value for evaluation</a:t>
            </a:r>
          </a:p>
        </p:txBody>
      </p:sp>
      <p:cxnSp>
        <p:nvCxnSpPr>
          <p:cNvPr id="9" name="Straight Connector 8">
            <a:extLst>
              <a:ext uri="{FF2B5EF4-FFF2-40B4-BE49-F238E27FC236}">
                <a16:creationId xmlns:a16="http://schemas.microsoft.com/office/drawing/2014/main" id="{77D2D152-F34A-22F6-0D7A-769EDCE23D50}"/>
              </a:ext>
            </a:extLst>
          </p:cNvPr>
          <p:cNvCxnSpPr>
            <a:cxnSpLocks/>
          </p:cNvCxnSpPr>
          <p:nvPr/>
        </p:nvCxnSpPr>
        <p:spPr>
          <a:xfrm>
            <a:off x="3993356" y="4500563"/>
            <a:ext cx="115094" cy="25558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825689-4F53-DF88-B138-E4EA44CA0EA8}"/>
              </a:ext>
            </a:extLst>
          </p:cNvPr>
          <p:cNvCxnSpPr>
            <a:cxnSpLocks/>
          </p:cNvCxnSpPr>
          <p:nvPr/>
        </p:nvCxnSpPr>
        <p:spPr>
          <a:xfrm flipH="1">
            <a:off x="4471988" y="5443538"/>
            <a:ext cx="250031" cy="10001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7C5287-FD3D-9BB1-6658-4E4DB5ABAFB9}"/>
              </a:ext>
            </a:extLst>
          </p:cNvPr>
          <p:cNvCxnSpPr>
            <a:cxnSpLocks/>
          </p:cNvCxnSpPr>
          <p:nvPr/>
        </p:nvCxnSpPr>
        <p:spPr>
          <a:xfrm flipH="1">
            <a:off x="4443413" y="5543550"/>
            <a:ext cx="28575" cy="385763"/>
          </a:xfrm>
          <a:prstGeom prst="line">
            <a:avLst/>
          </a:prstGeom>
          <a:ln w="31750">
            <a:solidFill>
              <a:srgbClr val="FB77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A78C29C-2CD6-F1DB-A35A-9A193E543F03}"/>
              </a:ext>
            </a:extLst>
          </p:cNvPr>
          <p:cNvSpPr txBox="1"/>
          <p:nvPr/>
        </p:nvSpPr>
        <p:spPr>
          <a:xfrm>
            <a:off x="3880824" y="4109985"/>
            <a:ext cx="340158" cy="461665"/>
          </a:xfrm>
          <a:prstGeom prst="rect">
            <a:avLst/>
          </a:prstGeom>
          <a:noFill/>
        </p:spPr>
        <p:txBody>
          <a:bodyPr wrap="none" rtlCol="0">
            <a:spAutoFit/>
          </a:bodyPr>
          <a:lstStyle/>
          <a:p>
            <a:r>
              <a:rPr lang="en-US" sz="2400" b="1" dirty="0">
                <a:solidFill>
                  <a:srgbClr val="FF0000"/>
                </a:solidFill>
              </a:rPr>
              <a:t>1</a:t>
            </a:r>
          </a:p>
        </p:txBody>
      </p:sp>
      <p:sp>
        <p:nvSpPr>
          <p:cNvPr id="18" name="TextBox 17">
            <a:extLst>
              <a:ext uri="{FF2B5EF4-FFF2-40B4-BE49-F238E27FC236}">
                <a16:creationId xmlns:a16="http://schemas.microsoft.com/office/drawing/2014/main" id="{37DB9A4B-0D3A-CC7A-A5D3-CFA34298D102}"/>
              </a:ext>
            </a:extLst>
          </p:cNvPr>
          <p:cNvSpPr txBox="1"/>
          <p:nvPr/>
        </p:nvSpPr>
        <p:spPr>
          <a:xfrm>
            <a:off x="4553480" y="5031879"/>
            <a:ext cx="340158" cy="461665"/>
          </a:xfrm>
          <a:prstGeom prst="rect">
            <a:avLst/>
          </a:prstGeom>
          <a:noFill/>
        </p:spPr>
        <p:txBody>
          <a:bodyPr wrap="none" rtlCol="0">
            <a:spAutoFit/>
          </a:bodyPr>
          <a:lstStyle/>
          <a:p>
            <a:r>
              <a:rPr lang="en-US" sz="2400" b="1" dirty="0">
                <a:solidFill>
                  <a:srgbClr val="FF0000"/>
                </a:solidFill>
              </a:rPr>
              <a:t>1</a:t>
            </a:r>
          </a:p>
        </p:txBody>
      </p:sp>
      <p:sp>
        <p:nvSpPr>
          <p:cNvPr id="19" name="TextBox 18">
            <a:extLst>
              <a:ext uri="{FF2B5EF4-FFF2-40B4-BE49-F238E27FC236}">
                <a16:creationId xmlns:a16="http://schemas.microsoft.com/office/drawing/2014/main" id="{0B2AA4B9-5F74-6A3B-1EFB-BAF5C2204F7A}"/>
              </a:ext>
            </a:extLst>
          </p:cNvPr>
          <p:cNvSpPr txBox="1"/>
          <p:nvPr/>
        </p:nvSpPr>
        <p:spPr>
          <a:xfrm>
            <a:off x="3426853" y="4109985"/>
            <a:ext cx="340158" cy="461665"/>
          </a:xfrm>
          <a:prstGeom prst="rect">
            <a:avLst/>
          </a:prstGeom>
          <a:noFill/>
        </p:spPr>
        <p:txBody>
          <a:bodyPr wrap="none" rtlCol="0">
            <a:spAutoFit/>
          </a:bodyPr>
          <a:lstStyle/>
          <a:p>
            <a:r>
              <a:rPr lang="en-US" sz="2400" b="1" dirty="0">
                <a:solidFill>
                  <a:srgbClr val="FB7700"/>
                </a:solidFill>
              </a:rPr>
              <a:t>0</a:t>
            </a:r>
          </a:p>
        </p:txBody>
      </p:sp>
      <p:sp>
        <p:nvSpPr>
          <p:cNvPr id="20" name="TextBox 19">
            <a:extLst>
              <a:ext uri="{FF2B5EF4-FFF2-40B4-BE49-F238E27FC236}">
                <a16:creationId xmlns:a16="http://schemas.microsoft.com/office/drawing/2014/main" id="{9E5A35D4-99FD-596A-82FB-5000A0F1479D}"/>
              </a:ext>
            </a:extLst>
          </p:cNvPr>
          <p:cNvSpPr txBox="1"/>
          <p:nvPr/>
        </p:nvSpPr>
        <p:spPr>
          <a:xfrm>
            <a:off x="4117542" y="5505598"/>
            <a:ext cx="340158" cy="461665"/>
          </a:xfrm>
          <a:prstGeom prst="rect">
            <a:avLst/>
          </a:prstGeom>
          <a:noFill/>
        </p:spPr>
        <p:txBody>
          <a:bodyPr wrap="none" rtlCol="0">
            <a:spAutoFit/>
          </a:bodyPr>
          <a:lstStyle/>
          <a:p>
            <a:r>
              <a:rPr lang="en-US" sz="2400" b="1" dirty="0">
                <a:solidFill>
                  <a:srgbClr val="FB7700"/>
                </a:solidFill>
              </a:rPr>
              <a:t>1</a:t>
            </a:r>
          </a:p>
        </p:txBody>
      </p:sp>
      <p:sp>
        <p:nvSpPr>
          <p:cNvPr id="21" name="TextBox 20">
            <a:extLst>
              <a:ext uri="{FF2B5EF4-FFF2-40B4-BE49-F238E27FC236}">
                <a16:creationId xmlns:a16="http://schemas.microsoft.com/office/drawing/2014/main" id="{CFB1D4B3-534F-7DF0-2423-952864BC02C7}"/>
              </a:ext>
            </a:extLst>
          </p:cNvPr>
          <p:cNvSpPr txBox="1"/>
          <p:nvPr/>
        </p:nvSpPr>
        <p:spPr>
          <a:xfrm>
            <a:off x="8058635" y="3885637"/>
            <a:ext cx="340158" cy="461665"/>
          </a:xfrm>
          <a:prstGeom prst="rect">
            <a:avLst/>
          </a:prstGeom>
          <a:noFill/>
        </p:spPr>
        <p:txBody>
          <a:bodyPr wrap="none" rtlCol="0">
            <a:spAutoFit/>
          </a:bodyPr>
          <a:lstStyle/>
          <a:p>
            <a:r>
              <a:rPr lang="en-US" sz="2400" b="1" dirty="0">
                <a:solidFill>
                  <a:srgbClr val="FF0000"/>
                </a:solidFill>
              </a:rPr>
              <a:t>2</a:t>
            </a:r>
          </a:p>
        </p:txBody>
      </p:sp>
      <p:sp>
        <p:nvSpPr>
          <p:cNvPr id="22" name="TextBox 21">
            <a:extLst>
              <a:ext uri="{FF2B5EF4-FFF2-40B4-BE49-F238E27FC236}">
                <a16:creationId xmlns:a16="http://schemas.microsoft.com/office/drawing/2014/main" id="{4707788E-9145-3C74-E4DB-B27C77B8A04A}"/>
              </a:ext>
            </a:extLst>
          </p:cNvPr>
          <p:cNvSpPr txBox="1"/>
          <p:nvPr/>
        </p:nvSpPr>
        <p:spPr>
          <a:xfrm>
            <a:off x="8414930" y="3891016"/>
            <a:ext cx="340158" cy="461665"/>
          </a:xfrm>
          <a:prstGeom prst="rect">
            <a:avLst/>
          </a:prstGeom>
          <a:noFill/>
        </p:spPr>
        <p:txBody>
          <a:bodyPr wrap="none" rtlCol="0">
            <a:spAutoFit/>
          </a:bodyPr>
          <a:lstStyle/>
          <a:p>
            <a:r>
              <a:rPr lang="en-US" sz="2400" b="1" dirty="0">
                <a:solidFill>
                  <a:srgbClr val="FF0000"/>
                </a:solidFill>
              </a:rPr>
              <a:t>2</a:t>
            </a:r>
          </a:p>
        </p:txBody>
      </p:sp>
      <p:sp>
        <p:nvSpPr>
          <p:cNvPr id="23" name="TextBox 22">
            <a:extLst>
              <a:ext uri="{FF2B5EF4-FFF2-40B4-BE49-F238E27FC236}">
                <a16:creationId xmlns:a16="http://schemas.microsoft.com/office/drawing/2014/main" id="{F583DCE5-89E0-D06B-FE3C-B6B69EF60272}"/>
              </a:ext>
            </a:extLst>
          </p:cNvPr>
          <p:cNvSpPr txBox="1"/>
          <p:nvPr/>
        </p:nvSpPr>
        <p:spPr>
          <a:xfrm>
            <a:off x="8747422" y="3897036"/>
            <a:ext cx="340158" cy="461665"/>
          </a:xfrm>
          <a:prstGeom prst="rect">
            <a:avLst/>
          </a:prstGeom>
          <a:noFill/>
        </p:spPr>
        <p:txBody>
          <a:bodyPr wrap="none" rtlCol="0">
            <a:spAutoFit/>
          </a:bodyPr>
          <a:lstStyle/>
          <a:p>
            <a:r>
              <a:rPr lang="en-US" sz="2400" b="1" dirty="0">
                <a:solidFill>
                  <a:srgbClr val="FB7700"/>
                </a:solidFill>
              </a:rPr>
              <a:t>2</a:t>
            </a:r>
          </a:p>
        </p:txBody>
      </p:sp>
      <p:sp>
        <p:nvSpPr>
          <p:cNvPr id="24" name="TextBox 23">
            <a:extLst>
              <a:ext uri="{FF2B5EF4-FFF2-40B4-BE49-F238E27FC236}">
                <a16:creationId xmlns:a16="http://schemas.microsoft.com/office/drawing/2014/main" id="{AAC8CFE1-00DB-3743-C03C-569DC2CADF73}"/>
              </a:ext>
            </a:extLst>
          </p:cNvPr>
          <p:cNvSpPr txBox="1"/>
          <p:nvPr/>
        </p:nvSpPr>
        <p:spPr>
          <a:xfrm>
            <a:off x="9070388" y="3897036"/>
            <a:ext cx="340158" cy="461665"/>
          </a:xfrm>
          <a:prstGeom prst="rect">
            <a:avLst/>
          </a:prstGeom>
          <a:noFill/>
        </p:spPr>
        <p:txBody>
          <a:bodyPr wrap="none" rtlCol="0">
            <a:spAutoFit/>
          </a:bodyPr>
          <a:lstStyle/>
          <a:p>
            <a:r>
              <a:rPr lang="en-US" sz="2400" b="1" dirty="0">
                <a:solidFill>
                  <a:srgbClr val="FB7700"/>
                </a:solidFill>
              </a:rPr>
              <a:t>1</a:t>
            </a:r>
          </a:p>
        </p:txBody>
      </p:sp>
      <p:sp>
        <p:nvSpPr>
          <p:cNvPr id="25" name="TextBox 24">
            <a:extLst>
              <a:ext uri="{FF2B5EF4-FFF2-40B4-BE49-F238E27FC236}">
                <a16:creationId xmlns:a16="http://schemas.microsoft.com/office/drawing/2014/main" id="{BAFCFB63-7D21-485A-9674-FE47599F2C83}"/>
              </a:ext>
            </a:extLst>
          </p:cNvPr>
          <p:cNvSpPr txBox="1"/>
          <p:nvPr/>
        </p:nvSpPr>
        <p:spPr>
          <a:xfrm>
            <a:off x="8123139" y="4248484"/>
            <a:ext cx="1181907" cy="646331"/>
          </a:xfrm>
          <a:prstGeom prst="rect">
            <a:avLst/>
          </a:prstGeom>
          <a:noFill/>
        </p:spPr>
        <p:txBody>
          <a:bodyPr wrap="square" rtlCol="0">
            <a:spAutoFit/>
          </a:bodyPr>
          <a:lstStyle/>
          <a:p>
            <a:pPr algn="ctr"/>
            <a:r>
              <a:rPr lang="en-US" dirty="0"/>
              <a:t>Before swapping</a:t>
            </a:r>
          </a:p>
        </p:txBody>
      </p:sp>
      <p:sp>
        <p:nvSpPr>
          <p:cNvPr id="3" name="TextBox 2">
            <a:extLst>
              <a:ext uri="{FF2B5EF4-FFF2-40B4-BE49-F238E27FC236}">
                <a16:creationId xmlns:a16="http://schemas.microsoft.com/office/drawing/2014/main" id="{0721E9F2-83C7-B1D6-7527-4FFA47D9E6B6}"/>
              </a:ext>
            </a:extLst>
          </p:cNvPr>
          <p:cNvSpPr txBox="1"/>
          <p:nvPr/>
        </p:nvSpPr>
        <p:spPr>
          <a:xfrm>
            <a:off x="10171968" y="3901286"/>
            <a:ext cx="340158" cy="461665"/>
          </a:xfrm>
          <a:prstGeom prst="rect">
            <a:avLst/>
          </a:prstGeom>
          <a:noFill/>
        </p:spPr>
        <p:txBody>
          <a:bodyPr wrap="none" rtlCol="0">
            <a:spAutoFit/>
          </a:bodyPr>
          <a:lstStyle/>
          <a:p>
            <a:r>
              <a:rPr lang="en-US" sz="2400" b="1" dirty="0">
                <a:solidFill>
                  <a:srgbClr val="FF0000"/>
                </a:solidFill>
              </a:rPr>
              <a:t>1</a:t>
            </a:r>
          </a:p>
        </p:txBody>
      </p:sp>
      <p:sp>
        <p:nvSpPr>
          <p:cNvPr id="5" name="TextBox 4">
            <a:extLst>
              <a:ext uri="{FF2B5EF4-FFF2-40B4-BE49-F238E27FC236}">
                <a16:creationId xmlns:a16="http://schemas.microsoft.com/office/drawing/2014/main" id="{C0709EBF-5FDD-0F8A-3C24-9F6F74D75373}"/>
              </a:ext>
            </a:extLst>
          </p:cNvPr>
          <p:cNvSpPr txBox="1"/>
          <p:nvPr/>
        </p:nvSpPr>
        <p:spPr>
          <a:xfrm>
            <a:off x="10528263" y="3906665"/>
            <a:ext cx="340158" cy="461665"/>
          </a:xfrm>
          <a:prstGeom prst="rect">
            <a:avLst/>
          </a:prstGeom>
          <a:noFill/>
        </p:spPr>
        <p:txBody>
          <a:bodyPr wrap="none" rtlCol="0">
            <a:spAutoFit/>
          </a:bodyPr>
          <a:lstStyle/>
          <a:p>
            <a:r>
              <a:rPr lang="en-US" sz="2400" b="1" dirty="0">
                <a:solidFill>
                  <a:srgbClr val="FF0000"/>
                </a:solidFill>
              </a:rPr>
              <a:t>1</a:t>
            </a:r>
          </a:p>
        </p:txBody>
      </p:sp>
      <p:sp>
        <p:nvSpPr>
          <p:cNvPr id="6" name="TextBox 5">
            <a:extLst>
              <a:ext uri="{FF2B5EF4-FFF2-40B4-BE49-F238E27FC236}">
                <a16:creationId xmlns:a16="http://schemas.microsoft.com/office/drawing/2014/main" id="{DBCAE1CD-B952-9A02-A678-AD2E8DD83716}"/>
              </a:ext>
            </a:extLst>
          </p:cNvPr>
          <p:cNvSpPr txBox="1"/>
          <p:nvPr/>
        </p:nvSpPr>
        <p:spPr>
          <a:xfrm>
            <a:off x="10860755" y="3912685"/>
            <a:ext cx="340158" cy="461665"/>
          </a:xfrm>
          <a:prstGeom prst="rect">
            <a:avLst/>
          </a:prstGeom>
          <a:noFill/>
        </p:spPr>
        <p:txBody>
          <a:bodyPr wrap="none" rtlCol="0">
            <a:spAutoFit/>
          </a:bodyPr>
          <a:lstStyle/>
          <a:p>
            <a:r>
              <a:rPr lang="en-US" sz="2400" b="1" dirty="0">
                <a:solidFill>
                  <a:srgbClr val="FB7700"/>
                </a:solidFill>
              </a:rPr>
              <a:t>0</a:t>
            </a:r>
          </a:p>
        </p:txBody>
      </p:sp>
      <p:sp>
        <p:nvSpPr>
          <p:cNvPr id="10" name="TextBox 9">
            <a:extLst>
              <a:ext uri="{FF2B5EF4-FFF2-40B4-BE49-F238E27FC236}">
                <a16:creationId xmlns:a16="http://schemas.microsoft.com/office/drawing/2014/main" id="{F2439220-D670-BDC0-A539-7A9AE3584895}"/>
              </a:ext>
            </a:extLst>
          </p:cNvPr>
          <p:cNvSpPr txBox="1"/>
          <p:nvPr/>
        </p:nvSpPr>
        <p:spPr>
          <a:xfrm>
            <a:off x="11183721" y="3912685"/>
            <a:ext cx="340158" cy="461665"/>
          </a:xfrm>
          <a:prstGeom prst="rect">
            <a:avLst/>
          </a:prstGeom>
          <a:noFill/>
        </p:spPr>
        <p:txBody>
          <a:bodyPr wrap="none" rtlCol="0">
            <a:spAutoFit/>
          </a:bodyPr>
          <a:lstStyle/>
          <a:p>
            <a:r>
              <a:rPr lang="en-US" sz="2400" b="1" dirty="0">
                <a:solidFill>
                  <a:srgbClr val="FB7700"/>
                </a:solidFill>
              </a:rPr>
              <a:t>1</a:t>
            </a:r>
          </a:p>
        </p:txBody>
      </p:sp>
      <p:sp>
        <p:nvSpPr>
          <p:cNvPr id="30" name="TextBox 29">
            <a:extLst>
              <a:ext uri="{FF2B5EF4-FFF2-40B4-BE49-F238E27FC236}">
                <a16:creationId xmlns:a16="http://schemas.microsoft.com/office/drawing/2014/main" id="{A1E56E26-DE22-0C5B-A829-A029220B744E}"/>
              </a:ext>
            </a:extLst>
          </p:cNvPr>
          <p:cNvSpPr txBox="1"/>
          <p:nvPr/>
        </p:nvSpPr>
        <p:spPr>
          <a:xfrm>
            <a:off x="10277468" y="4248484"/>
            <a:ext cx="1181907" cy="646331"/>
          </a:xfrm>
          <a:prstGeom prst="rect">
            <a:avLst/>
          </a:prstGeom>
          <a:noFill/>
        </p:spPr>
        <p:txBody>
          <a:bodyPr wrap="square" rtlCol="0">
            <a:spAutoFit/>
          </a:bodyPr>
          <a:lstStyle/>
          <a:p>
            <a:pPr algn="ctr"/>
            <a:r>
              <a:rPr lang="en-US" dirty="0"/>
              <a:t>After swapping</a:t>
            </a:r>
          </a:p>
        </p:txBody>
      </p:sp>
      <p:grpSp>
        <p:nvGrpSpPr>
          <p:cNvPr id="37" name="Group 36">
            <a:extLst>
              <a:ext uri="{FF2B5EF4-FFF2-40B4-BE49-F238E27FC236}">
                <a16:creationId xmlns:a16="http://schemas.microsoft.com/office/drawing/2014/main" id="{5491B01A-1F6B-25FB-9D23-B1F9F25B398F}"/>
              </a:ext>
            </a:extLst>
          </p:cNvPr>
          <p:cNvGrpSpPr/>
          <p:nvPr/>
        </p:nvGrpSpPr>
        <p:grpSpPr>
          <a:xfrm>
            <a:off x="8180627" y="3827177"/>
            <a:ext cx="3287758" cy="509092"/>
            <a:chOff x="8180627" y="3827177"/>
            <a:chExt cx="3287758" cy="509092"/>
          </a:xfrm>
        </p:grpSpPr>
        <p:sp>
          <p:nvSpPr>
            <p:cNvPr id="12" name="TextBox 11">
              <a:extLst>
                <a:ext uri="{FF2B5EF4-FFF2-40B4-BE49-F238E27FC236}">
                  <a16:creationId xmlns:a16="http://schemas.microsoft.com/office/drawing/2014/main" id="{AEA16AB9-F59B-B235-B841-831EE5181920}"/>
                </a:ext>
              </a:extLst>
            </p:cNvPr>
            <p:cNvSpPr txBox="1"/>
            <p:nvPr/>
          </p:nvSpPr>
          <p:spPr>
            <a:xfrm>
              <a:off x="8180627" y="3827177"/>
              <a:ext cx="174171" cy="276999"/>
            </a:xfrm>
            <a:prstGeom prst="rect">
              <a:avLst/>
            </a:prstGeom>
            <a:noFill/>
          </p:spPr>
          <p:txBody>
            <a:bodyPr wrap="square" rtlCol="0">
              <a:spAutoFit/>
            </a:bodyPr>
            <a:lstStyle/>
            <a:p>
              <a:r>
                <a:rPr lang="en-US" sz="1200" b="1" dirty="0"/>
                <a:t>2</a:t>
              </a:r>
            </a:p>
          </p:txBody>
        </p:sp>
        <p:sp>
          <p:nvSpPr>
            <p:cNvPr id="13" name="TextBox 12">
              <a:extLst>
                <a:ext uri="{FF2B5EF4-FFF2-40B4-BE49-F238E27FC236}">
                  <a16:creationId xmlns:a16="http://schemas.microsoft.com/office/drawing/2014/main" id="{FF8944B8-AD06-085A-5FDC-5DEA906E03FB}"/>
                </a:ext>
              </a:extLst>
            </p:cNvPr>
            <p:cNvSpPr txBox="1"/>
            <p:nvPr/>
          </p:nvSpPr>
          <p:spPr>
            <a:xfrm>
              <a:off x="8543364" y="3838063"/>
              <a:ext cx="174171" cy="276999"/>
            </a:xfrm>
            <a:prstGeom prst="rect">
              <a:avLst/>
            </a:prstGeom>
            <a:noFill/>
          </p:spPr>
          <p:txBody>
            <a:bodyPr wrap="square" rtlCol="0">
              <a:spAutoFit/>
            </a:bodyPr>
            <a:lstStyle/>
            <a:p>
              <a:r>
                <a:rPr lang="en-US" sz="1200" b="1" dirty="0"/>
                <a:t>2</a:t>
              </a:r>
            </a:p>
          </p:txBody>
        </p:sp>
        <p:sp>
          <p:nvSpPr>
            <p:cNvPr id="15" name="TextBox 14">
              <a:extLst>
                <a:ext uri="{FF2B5EF4-FFF2-40B4-BE49-F238E27FC236}">
                  <a16:creationId xmlns:a16="http://schemas.microsoft.com/office/drawing/2014/main" id="{438522EB-BA87-6CDD-D263-BE49AB881F4A}"/>
                </a:ext>
              </a:extLst>
            </p:cNvPr>
            <p:cNvSpPr txBox="1"/>
            <p:nvPr/>
          </p:nvSpPr>
          <p:spPr>
            <a:xfrm>
              <a:off x="8866283" y="3843506"/>
              <a:ext cx="174171" cy="276999"/>
            </a:xfrm>
            <a:prstGeom prst="rect">
              <a:avLst/>
            </a:prstGeom>
            <a:noFill/>
          </p:spPr>
          <p:txBody>
            <a:bodyPr wrap="square" rtlCol="0">
              <a:spAutoFit/>
            </a:bodyPr>
            <a:lstStyle/>
            <a:p>
              <a:r>
                <a:rPr lang="en-US" sz="1200" b="1" dirty="0"/>
                <a:t>2</a:t>
              </a:r>
            </a:p>
          </p:txBody>
        </p:sp>
        <p:sp>
          <p:nvSpPr>
            <p:cNvPr id="16" name="TextBox 15">
              <a:extLst>
                <a:ext uri="{FF2B5EF4-FFF2-40B4-BE49-F238E27FC236}">
                  <a16:creationId xmlns:a16="http://schemas.microsoft.com/office/drawing/2014/main" id="{EBCE1983-E2D9-6A08-48AE-3E452EC6A14E}"/>
                </a:ext>
              </a:extLst>
            </p:cNvPr>
            <p:cNvSpPr txBox="1"/>
            <p:nvPr/>
          </p:nvSpPr>
          <p:spPr>
            <a:xfrm>
              <a:off x="9185476" y="3854392"/>
              <a:ext cx="174171" cy="276999"/>
            </a:xfrm>
            <a:prstGeom prst="rect">
              <a:avLst/>
            </a:prstGeom>
            <a:noFill/>
          </p:spPr>
          <p:txBody>
            <a:bodyPr wrap="square" rtlCol="0">
              <a:spAutoFit/>
            </a:bodyPr>
            <a:lstStyle/>
            <a:p>
              <a:r>
                <a:rPr lang="en-US" sz="1200" b="1" dirty="0"/>
                <a:t>2</a:t>
              </a:r>
            </a:p>
          </p:txBody>
        </p:sp>
        <p:sp>
          <p:nvSpPr>
            <p:cNvPr id="26" name="TextBox 25">
              <a:extLst>
                <a:ext uri="{FF2B5EF4-FFF2-40B4-BE49-F238E27FC236}">
                  <a16:creationId xmlns:a16="http://schemas.microsoft.com/office/drawing/2014/main" id="{367117AA-6751-D80C-2797-10DFB6C9CAF9}"/>
                </a:ext>
              </a:extLst>
            </p:cNvPr>
            <p:cNvSpPr txBox="1"/>
            <p:nvPr/>
          </p:nvSpPr>
          <p:spPr>
            <a:xfrm>
              <a:off x="10282490" y="3840922"/>
              <a:ext cx="174171" cy="276999"/>
            </a:xfrm>
            <a:prstGeom prst="rect">
              <a:avLst/>
            </a:prstGeom>
            <a:noFill/>
          </p:spPr>
          <p:txBody>
            <a:bodyPr wrap="square" rtlCol="0">
              <a:spAutoFit/>
            </a:bodyPr>
            <a:lstStyle/>
            <a:p>
              <a:r>
                <a:rPr lang="en-US" sz="1200" b="1" dirty="0"/>
                <a:t>2</a:t>
              </a:r>
            </a:p>
          </p:txBody>
        </p:sp>
        <p:sp>
          <p:nvSpPr>
            <p:cNvPr id="27" name="TextBox 26">
              <a:extLst>
                <a:ext uri="{FF2B5EF4-FFF2-40B4-BE49-F238E27FC236}">
                  <a16:creationId xmlns:a16="http://schemas.microsoft.com/office/drawing/2014/main" id="{AEE278EA-0F45-B772-D8DF-B38A17743847}"/>
                </a:ext>
              </a:extLst>
            </p:cNvPr>
            <p:cNvSpPr txBox="1"/>
            <p:nvPr/>
          </p:nvSpPr>
          <p:spPr>
            <a:xfrm>
              <a:off x="10638352" y="3851808"/>
              <a:ext cx="174171" cy="276999"/>
            </a:xfrm>
            <a:prstGeom prst="rect">
              <a:avLst/>
            </a:prstGeom>
            <a:noFill/>
          </p:spPr>
          <p:txBody>
            <a:bodyPr wrap="square" rtlCol="0">
              <a:spAutoFit/>
            </a:bodyPr>
            <a:lstStyle/>
            <a:p>
              <a:r>
                <a:rPr lang="en-US" sz="1200" b="1" dirty="0"/>
                <a:t>2</a:t>
              </a:r>
            </a:p>
          </p:txBody>
        </p:sp>
        <p:sp>
          <p:nvSpPr>
            <p:cNvPr id="28" name="TextBox 27">
              <a:extLst>
                <a:ext uri="{FF2B5EF4-FFF2-40B4-BE49-F238E27FC236}">
                  <a16:creationId xmlns:a16="http://schemas.microsoft.com/office/drawing/2014/main" id="{A9F61437-81FE-F33B-3B6A-9A07DD260ABE}"/>
                </a:ext>
              </a:extLst>
            </p:cNvPr>
            <p:cNvSpPr txBox="1"/>
            <p:nvPr/>
          </p:nvSpPr>
          <p:spPr>
            <a:xfrm>
              <a:off x="10995646" y="3857251"/>
              <a:ext cx="174171" cy="276999"/>
            </a:xfrm>
            <a:prstGeom prst="rect">
              <a:avLst/>
            </a:prstGeom>
            <a:noFill/>
          </p:spPr>
          <p:txBody>
            <a:bodyPr wrap="square" rtlCol="0">
              <a:spAutoFit/>
            </a:bodyPr>
            <a:lstStyle/>
            <a:p>
              <a:r>
                <a:rPr lang="en-US" sz="1200" b="1" dirty="0"/>
                <a:t>2</a:t>
              </a:r>
            </a:p>
          </p:txBody>
        </p:sp>
        <p:sp>
          <p:nvSpPr>
            <p:cNvPr id="29" name="TextBox 28">
              <a:extLst>
                <a:ext uri="{FF2B5EF4-FFF2-40B4-BE49-F238E27FC236}">
                  <a16:creationId xmlns:a16="http://schemas.microsoft.com/office/drawing/2014/main" id="{D85C8F51-A01A-7D19-4EEA-EF59C953FA89}"/>
                </a:ext>
              </a:extLst>
            </p:cNvPr>
            <p:cNvSpPr txBox="1"/>
            <p:nvPr/>
          </p:nvSpPr>
          <p:spPr>
            <a:xfrm>
              <a:off x="11294214" y="3868137"/>
              <a:ext cx="174171" cy="276999"/>
            </a:xfrm>
            <a:prstGeom prst="rect">
              <a:avLst/>
            </a:prstGeom>
            <a:noFill/>
          </p:spPr>
          <p:txBody>
            <a:bodyPr wrap="square" rtlCol="0">
              <a:spAutoFit/>
            </a:bodyPr>
            <a:lstStyle/>
            <a:p>
              <a:r>
                <a:rPr lang="en-US" sz="1200" b="1" dirty="0"/>
                <a:t>2</a:t>
              </a:r>
            </a:p>
          </p:txBody>
        </p:sp>
        <p:sp>
          <p:nvSpPr>
            <p:cNvPr id="31" name="TextBox 30">
              <a:extLst>
                <a:ext uri="{FF2B5EF4-FFF2-40B4-BE49-F238E27FC236}">
                  <a16:creationId xmlns:a16="http://schemas.microsoft.com/office/drawing/2014/main" id="{54C5AAD0-D718-2E45-4D60-AEF81FCF0BD9}"/>
                </a:ext>
              </a:extLst>
            </p:cNvPr>
            <p:cNvSpPr txBox="1"/>
            <p:nvPr/>
          </p:nvSpPr>
          <p:spPr>
            <a:xfrm>
              <a:off x="8958710" y="3943202"/>
              <a:ext cx="174171" cy="369332"/>
            </a:xfrm>
            <a:prstGeom prst="rect">
              <a:avLst/>
            </a:prstGeom>
            <a:noFill/>
          </p:spPr>
          <p:txBody>
            <a:bodyPr wrap="square" rtlCol="0">
              <a:spAutoFit/>
            </a:bodyPr>
            <a:lstStyle/>
            <a:p>
              <a:r>
                <a:rPr lang="en-US" b="1" dirty="0"/>
                <a:t>+</a:t>
              </a:r>
            </a:p>
          </p:txBody>
        </p:sp>
        <p:sp>
          <p:nvSpPr>
            <p:cNvPr id="32" name="TextBox 31">
              <a:extLst>
                <a:ext uri="{FF2B5EF4-FFF2-40B4-BE49-F238E27FC236}">
                  <a16:creationId xmlns:a16="http://schemas.microsoft.com/office/drawing/2014/main" id="{1E5DDF3B-47EC-4B4D-D357-EF5A39CCBBB4}"/>
                </a:ext>
              </a:extLst>
            </p:cNvPr>
            <p:cNvSpPr txBox="1"/>
            <p:nvPr/>
          </p:nvSpPr>
          <p:spPr>
            <a:xfrm>
              <a:off x="8635744" y="3945244"/>
              <a:ext cx="174171" cy="369332"/>
            </a:xfrm>
            <a:prstGeom prst="rect">
              <a:avLst/>
            </a:prstGeom>
            <a:noFill/>
          </p:spPr>
          <p:txBody>
            <a:bodyPr wrap="square" rtlCol="0">
              <a:spAutoFit/>
            </a:bodyPr>
            <a:lstStyle/>
            <a:p>
              <a:r>
                <a:rPr lang="en-US" b="1" dirty="0"/>
                <a:t>+</a:t>
              </a:r>
            </a:p>
          </p:txBody>
        </p:sp>
        <p:sp>
          <p:nvSpPr>
            <p:cNvPr id="33" name="TextBox 32">
              <a:extLst>
                <a:ext uri="{FF2B5EF4-FFF2-40B4-BE49-F238E27FC236}">
                  <a16:creationId xmlns:a16="http://schemas.microsoft.com/office/drawing/2014/main" id="{C82222AF-DF15-AADF-07F9-3E7815A8CC08}"/>
                </a:ext>
              </a:extLst>
            </p:cNvPr>
            <p:cNvSpPr txBox="1"/>
            <p:nvPr/>
          </p:nvSpPr>
          <p:spPr>
            <a:xfrm>
              <a:off x="8278897" y="3938654"/>
              <a:ext cx="174171" cy="369332"/>
            </a:xfrm>
            <a:prstGeom prst="rect">
              <a:avLst/>
            </a:prstGeom>
            <a:noFill/>
          </p:spPr>
          <p:txBody>
            <a:bodyPr wrap="square" rtlCol="0">
              <a:spAutoFit/>
            </a:bodyPr>
            <a:lstStyle/>
            <a:p>
              <a:r>
                <a:rPr lang="en-US" b="1" dirty="0"/>
                <a:t>+</a:t>
              </a:r>
            </a:p>
          </p:txBody>
        </p:sp>
        <p:sp>
          <p:nvSpPr>
            <p:cNvPr id="34" name="TextBox 33">
              <a:extLst>
                <a:ext uri="{FF2B5EF4-FFF2-40B4-BE49-F238E27FC236}">
                  <a16:creationId xmlns:a16="http://schemas.microsoft.com/office/drawing/2014/main" id="{FEF2C38D-C827-C568-01B8-97F3B6F01CF8}"/>
                </a:ext>
              </a:extLst>
            </p:cNvPr>
            <p:cNvSpPr txBox="1"/>
            <p:nvPr/>
          </p:nvSpPr>
          <p:spPr>
            <a:xfrm>
              <a:off x="10396535" y="3952406"/>
              <a:ext cx="174171" cy="369332"/>
            </a:xfrm>
            <a:prstGeom prst="rect">
              <a:avLst/>
            </a:prstGeom>
            <a:noFill/>
          </p:spPr>
          <p:txBody>
            <a:bodyPr wrap="square" rtlCol="0">
              <a:spAutoFit/>
            </a:bodyPr>
            <a:lstStyle/>
            <a:p>
              <a:r>
                <a:rPr lang="en-US" b="1" dirty="0"/>
                <a:t>+</a:t>
              </a:r>
            </a:p>
          </p:txBody>
        </p:sp>
        <p:sp>
          <p:nvSpPr>
            <p:cNvPr id="35" name="TextBox 34">
              <a:extLst>
                <a:ext uri="{FF2B5EF4-FFF2-40B4-BE49-F238E27FC236}">
                  <a16:creationId xmlns:a16="http://schemas.microsoft.com/office/drawing/2014/main" id="{1B6D1EBA-F8AF-8C7C-021B-00A7603A92C6}"/>
                </a:ext>
              </a:extLst>
            </p:cNvPr>
            <p:cNvSpPr txBox="1"/>
            <p:nvPr/>
          </p:nvSpPr>
          <p:spPr>
            <a:xfrm>
              <a:off x="10734111" y="3958851"/>
              <a:ext cx="174171" cy="369332"/>
            </a:xfrm>
            <a:prstGeom prst="rect">
              <a:avLst/>
            </a:prstGeom>
            <a:noFill/>
          </p:spPr>
          <p:txBody>
            <a:bodyPr wrap="square" rtlCol="0">
              <a:spAutoFit/>
            </a:bodyPr>
            <a:lstStyle/>
            <a:p>
              <a:r>
                <a:rPr lang="en-US" b="1" dirty="0"/>
                <a:t>+</a:t>
              </a:r>
            </a:p>
          </p:txBody>
        </p:sp>
        <p:sp>
          <p:nvSpPr>
            <p:cNvPr id="36" name="TextBox 35">
              <a:extLst>
                <a:ext uri="{FF2B5EF4-FFF2-40B4-BE49-F238E27FC236}">
                  <a16:creationId xmlns:a16="http://schemas.microsoft.com/office/drawing/2014/main" id="{CBA73A9F-0070-547F-E8B2-7F3366732AE5}"/>
                </a:ext>
              </a:extLst>
            </p:cNvPr>
            <p:cNvSpPr txBox="1"/>
            <p:nvPr/>
          </p:nvSpPr>
          <p:spPr>
            <a:xfrm>
              <a:off x="11076383" y="3966937"/>
              <a:ext cx="174171" cy="369332"/>
            </a:xfrm>
            <a:prstGeom prst="rect">
              <a:avLst/>
            </a:prstGeom>
            <a:noFill/>
          </p:spPr>
          <p:txBody>
            <a:bodyPr wrap="square" rtlCol="0">
              <a:spAutoFit/>
            </a:bodyPr>
            <a:lstStyle/>
            <a:p>
              <a:r>
                <a:rPr lang="en-US" b="1" dirty="0"/>
                <a:t>+</a:t>
              </a:r>
            </a:p>
          </p:txBody>
        </p:sp>
      </p:grpSp>
      <p:sp>
        <p:nvSpPr>
          <p:cNvPr id="38" name="TextBox 37">
            <a:extLst>
              <a:ext uri="{FF2B5EF4-FFF2-40B4-BE49-F238E27FC236}">
                <a16:creationId xmlns:a16="http://schemas.microsoft.com/office/drawing/2014/main" id="{35E895AB-AEDD-DF33-779E-4FC5AE1E53B1}"/>
              </a:ext>
            </a:extLst>
          </p:cNvPr>
          <p:cNvSpPr txBox="1"/>
          <p:nvPr/>
        </p:nvSpPr>
        <p:spPr>
          <a:xfrm>
            <a:off x="8011622" y="5262711"/>
            <a:ext cx="3940629" cy="646331"/>
          </a:xfrm>
          <a:prstGeom prst="rect">
            <a:avLst/>
          </a:prstGeom>
          <a:noFill/>
        </p:spPr>
        <p:txBody>
          <a:bodyPr wrap="square" rtlCol="0">
            <a:spAutoFit/>
          </a:bodyPr>
          <a:lstStyle/>
          <a:p>
            <a:r>
              <a:rPr lang="en-US" dirty="0"/>
              <a:t>If the cost value becomes smaller after swapping, we proceed with this swap.</a:t>
            </a:r>
          </a:p>
        </p:txBody>
      </p:sp>
      <p:sp>
        <p:nvSpPr>
          <p:cNvPr id="39" name="Slide Number Placeholder 38">
            <a:extLst>
              <a:ext uri="{FF2B5EF4-FFF2-40B4-BE49-F238E27FC236}">
                <a16:creationId xmlns:a16="http://schemas.microsoft.com/office/drawing/2014/main" id="{D9AE3617-C2F5-4E0A-48B1-2055ADA3B73C}"/>
              </a:ext>
            </a:extLst>
          </p:cNvPr>
          <p:cNvSpPr>
            <a:spLocks noGrp="1"/>
          </p:cNvSpPr>
          <p:nvPr>
            <p:ph type="sldNum" sz="quarter" idx="12"/>
          </p:nvPr>
        </p:nvSpPr>
        <p:spPr/>
        <p:txBody>
          <a:bodyPr/>
          <a:lstStyle/>
          <a:p>
            <a:fld id="{1BAEF6FE-F65C-0640-BD0A-F43E39F0C0F7}" type="slidenum">
              <a:rPr lang="en-US" smtClean="0"/>
              <a:t>33</a:t>
            </a:fld>
            <a:endParaRPr lang="en-US"/>
          </a:p>
        </p:txBody>
      </p:sp>
      <p:sp>
        <p:nvSpPr>
          <p:cNvPr id="42" name="Content Placeholder 2">
            <a:extLst>
              <a:ext uri="{FF2B5EF4-FFF2-40B4-BE49-F238E27FC236}">
                <a16:creationId xmlns:a16="http://schemas.microsoft.com/office/drawing/2014/main" id="{0145F235-BD0A-0AD7-8F16-CBA221B6477F}"/>
              </a:ext>
            </a:extLst>
          </p:cNvPr>
          <p:cNvSpPr>
            <a:spLocks noGrp="1"/>
          </p:cNvSpPr>
          <p:nvPr>
            <p:ph idx="1"/>
          </p:nvPr>
        </p:nvSpPr>
        <p:spPr>
          <a:xfrm>
            <a:off x="838199" y="1486415"/>
            <a:ext cx="9621033" cy="1651463"/>
          </a:xfrm>
        </p:spPr>
        <p:txBody>
          <a:bodyPr>
            <a:normAutofit/>
          </a:bodyPr>
          <a:lstStyle/>
          <a:p>
            <a:r>
              <a:rPr lang="en-US" sz="2800" dirty="0">
                <a:cs typeface="Arial" panose="020B0604020202020204" pitchFamily="34" charset="0"/>
              </a:rPr>
              <a:t>Evaluating pairs of triangles for swapping their labels</a:t>
            </a:r>
          </a:p>
          <a:p>
            <a:r>
              <a:rPr lang="en-US" sz="2800" dirty="0">
                <a:cs typeface="Arial" panose="020B0604020202020204" pitchFamily="34" charset="0"/>
              </a:rPr>
              <a:t>Based on topological connection in neighbor triangles</a:t>
            </a:r>
          </a:p>
        </p:txBody>
      </p:sp>
    </p:spTree>
    <p:extLst>
      <p:ext uri="{BB962C8B-B14F-4D97-AF65-F5344CB8AC3E}">
        <p14:creationId xmlns:p14="http://schemas.microsoft.com/office/powerpoint/2010/main" val="211318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Refinement – Example</a:t>
            </a:r>
          </a:p>
        </p:txBody>
      </p:sp>
      <p:pic>
        <p:nvPicPr>
          <p:cNvPr id="4" name="refinement-video">
            <a:hlinkClick r:id="" action="ppaction://media"/>
            <a:extLst>
              <a:ext uri="{FF2B5EF4-FFF2-40B4-BE49-F238E27FC236}">
                <a16:creationId xmlns:a16="http://schemas.microsoft.com/office/drawing/2014/main" id="{36450A67-943A-BE84-BA9D-B4BC8E6032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00" y="1588"/>
            <a:ext cx="12192000" cy="6858000"/>
          </a:xfrm>
          <a:prstGeom prst="rect">
            <a:avLst/>
          </a:prstGeom>
        </p:spPr>
      </p:pic>
      <p:sp>
        <p:nvSpPr>
          <p:cNvPr id="5" name="Rectangle 4">
            <a:extLst>
              <a:ext uri="{FF2B5EF4-FFF2-40B4-BE49-F238E27FC236}">
                <a16:creationId xmlns:a16="http://schemas.microsoft.com/office/drawing/2014/main" id="{13C6BECB-2248-51F6-F136-7EAFCDAD8F66}"/>
              </a:ext>
            </a:extLst>
          </p:cNvPr>
          <p:cNvSpPr/>
          <p:nvPr/>
        </p:nvSpPr>
        <p:spPr>
          <a:xfrm>
            <a:off x="5450775" y="5320145"/>
            <a:ext cx="6741226" cy="1537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0B88C35-685F-9BB7-A306-020E681F855E}"/>
              </a:ext>
            </a:extLst>
          </p:cNvPr>
          <p:cNvSpPr>
            <a:spLocks noGrp="1"/>
          </p:cNvSpPr>
          <p:nvPr>
            <p:ph type="sldNum" sz="quarter" idx="12"/>
          </p:nvPr>
        </p:nvSpPr>
        <p:spPr/>
        <p:txBody>
          <a:bodyPr/>
          <a:lstStyle/>
          <a:p>
            <a:fld id="{1BAEF6FE-F65C-0640-BD0A-F43E39F0C0F7}" type="slidenum">
              <a:rPr lang="en-US" smtClean="0"/>
              <a:t>34</a:t>
            </a:fld>
            <a:endParaRPr lang="en-US"/>
          </a:p>
        </p:txBody>
      </p:sp>
    </p:spTree>
    <p:extLst>
      <p:ext uri="{BB962C8B-B14F-4D97-AF65-F5344CB8AC3E}">
        <p14:creationId xmlns:p14="http://schemas.microsoft.com/office/powerpoint/2010/main" val="41533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6310-200D-6862-7C67-9DA7E0EBF07A}"/>
              </a:ext>
            </a:extLst>
          </p:cNvPr>
          <p:cNvSpPr>
            <a:spLocks noGrp="1"/>
          </p:cNvSpPr>
          <p:nvPr>
            <p:ph type="title"/>
          </p:nvPr>
        </p:nvSpPr>
        <p:spPr/>
        <p:txBody>
          <a:bodyPr/>
          <a:lstStyle/>
          <a:p>
            <a:r>
              <a:rPr lang="en-US" dirty="0"/>
              <a:t>Spherical Parameterization </a:t>
            </a:r>
          </a:p>
        </p:txBody>
      </p:sp>
      <p:sp>
        <p:nvSpPr>
          <p:cNvPr id="3" name="Content Placeholder 2">
            <a:extLst>
              <a:ext uri="{FF2B5EF4-FFF2-40B4-BE49-F238E27FC236}">
                <a16:creationId xmlns:a16="http://schemas.microsoft.com/office/drawing/2014/main" id="{80C6A124-31A6-92F0-6688-03B1E388A8B0}"/>
              </a:ext>
            </a:extLst>
          </p:cNvPr>
          <p:cNvSpPr>
            <a:spLocks noGrp="1"/>
          </p:cNvSpPr>
          <p:nvPr>
            <p:ph idx="1"/>
          </p:nvPr>
        </p:nvSpPr>
        <p:spPr>
          <a:xfrm>
            <a:off x="838200" y="1825625"/>
            <a:ext cx="6277947" cy="2597085"/>
          </a:xfrm>
        </p:spPr>
        <p:txBody>
          <a:bodyPr>
            <a:normAutofit/>
          </a:bodyPr>
          <a:lstStyle/>
          <a:p>
            <a:r>
              <a:rPr lang="en-US" dirty="0">
                <a:cs typeface="Arial" panose="020B0604020202020204" pitchFamily="34" charset="0"/>
              </a:rPr>
              <a:t>We have adopted the progressive parameterization method.</a:t>
            </a:r>
          </a:p>
        </p:txBody>
      </p:sp>
      <p:pic>
        <p:nvPicPr>
          <p:cNvPr id="4" name="Armadillo_Decimation">
            <a:hlinkClick r:id="" action="ppaction://media"/>
            <a:extLst>
              <a:ext uri="{FF2B5EF4-FFF2-40B4-BE49-F238E27FC236}">
                <a16:creationId xmlns:a16="http://schemas.microsoft.com/office/drawing/2014/main" id="{8E76C2B0-9F33-1FFB-9A91-BCA05588845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0700" r="27667"/>
          <a:stretch/>
        </p:blipFill>
        <p:spPr>
          <a:xfrm>
            <a:off x="7116147" y="0"/>
            <a:ext cx="5075853" cy="6858000"/>
          </a:xfrm>
          <a:prstGeom prst="rect">
            <a:avLst/>
          </a:prstGeom>
        </p:spPr>
      </p:pic>
      <p:sp>
        <p:nvSpPr>
          <p:cNvPr id="6" name="TextBox 5">
            <a:extLst>
              <a:ext uri="{FF2B5EF4-FFF2-40B4-BE49-F238E27FC236}">
                <a16:creationId xmlns:a16="http://schemas.microsoft.com/office/drawing/2014/main" id="{4C3DC3C7-8757-7E13-C5F0-9272839B0B20}"/>
              </a:ext>
            </a:extLst>
          </p:cNvPr>
          <p:cNvSpPr txBox="1"/>
          <p:nvPr/>
        </p:nvSpPr>
        <p:spPr>
          <a:xfrm>
            <a:off x="538066" y="3357318"/>
            <a:ext cx="6578081" cy="1200329"/>
          </a:xfrm>
          <a:prstGeom prst="rect">
            <a:avLst/>
          </a:prstGeom>
          <a:noFill/>
        </p:spPr>
        <p:txBody>
          <a:bodyPr wrap="square">
            <a:spAutoFit/>
          </a:bodyPr>
          <a:lstStyle/>
          <a:p>
            <a:pPr lvl="1"/>
            <a:r>
              <a:rPr lang="en-US" sz="2400" dirty="0">
                <a:cs typeface="Arial" panose="020B0604020202020204" pitchFamily="34" charset="0"/>
              </a:rPr>
              <a:t>Vertices are collapsed progressively to embed feature-intensive regions into flattener regions, until the shape reaches a tetrahedron. </a:t>
            </a:r>
          </a:p>
        </p:txBody>
      </p:sp>
      <p:sp>
        <p:nvSpPr>
          <p:cNvPr id="5" name="Slide Number Placeholder 4">
            <a:extLst>
              <a:ext uri="{FF2B5EF4-FFF2-40B4-BE49-F238E27FC236}">
                <a16:creationId xmlns:a16="http://schemas.microsoft.com/office/drawing/2014/main" id="{F3732E6D-9E13-D19D-B075-EB024433879B}"/>
              </a:ext>
            </a:extLst>
          </p:cNvPr>
          <p:cNvSpPr>
            <a:spLocks noGrp="1"/>
          </p:cNvSpPr>
          <p:nvPr>
            <p:ph type="sldNum" sz="quarter" idx="12"/>
          </p:nvPr>
        </p:nvSpPr>
        <p:spPr/>
        <p:txBody>
          <a:bodyPr/>
          <a:lstStyle/>
          <a:p>
            <a:fld id="{1BAEF6FE-F65C-0640-BD0A-F43E39F0C0F7}" type="slidenum">
              <a:rPr lang="en-US" smtClean="0"/>
              <a:t>35</a:t>
            </a:fld>
            <a:endParaRPr lang="en-US"/>
          </a:p>
        </p:txBody>
      </p:sp>
    </p:spTree>
    <p:extLst>
      <p:ext uri="{BB962C8B-B14F-4D97-AF65-F5344CB8AC3E}">
        <p14:creationId xmlns:p14="http://schemas.microsoft.com/office/powerpoint/2010/main" val="189762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6310-200D-6862-7C67-9DA7E0EBF07A}"/>
              </a:ext>
            </a:extLst>
          </p:cNvPr>
          <p:cNvSpPr>
            <a:spLocks noGrp="1"/>
          </p:cNvSpPr>
          <p:nvPr>
            <p:ph type="title"/>
          </p:nvPr>
        </p:nvSpPr>
        <p:spPr/>
        <p:txBody>
          <a:bodyPr/>
          <a:lstStyle/>
          <a:p>
            <a:r>
              <a:rPr lang="en-US" dirty="0"/>
              <a:t>Spherical Parameterization </a:t>
            </a:r>
          </a:p>
        </p:txBody>
      </p:sp>
      <p:pic>
        <p:nvPicPr>
          <p:cNvPr id="3" name="Armadillo_Parameterization">
            <a:hlinkClick r:id="" action="ppaction://media"/>
            <a:extLst>
              <a:ext uri="{FF2B5EF4-FFF2-40B4-BE49-F238E27FC236}">
                <a16:creationId xmlns:a16="http://schemas.microsoft.com/office/drawing/2014/main" id="{95C6F669-FA35-1CA2-90A0-EC56B6FCA7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0B9113C-BD8D-546F-A83B-87EC1D76D19B}"/>
              </a:ext>
            </a:extLst>
          </p:cNvPr>
          <p:cNvSpPr txBox="1"/>
          <p:nvPr/>
        </p:nvSpPr>
        <p:spPr>
          <a:xfrm>
            <a:off x="4844954" y="5661878"/>
            <a:ext cx="6878473" cy="830997"/>
          </a:xfrm>
          <a:prstGeom prst="rect">
            <a:avLst/>
          </a:prstGeom>
          <a:noFill/>
        </p:spPr>
        <p:txBody>
          <a:bodyPr wrap="square">
            <a:spAutoFit/>
          </a:bodyPr>
          <a:lstStyle/>
          <a:p>
            <a:pPr lvl="1"/>
            <a:r>
              <a:rPr lang="en-US" sz="2400" dirty="0">
                <a:cs typeface="Arial" panose="020B0604020202020204" pitchFamily="34" charset="0"/>
              </a:rPr>
              <a:t>The vertices are inserted in the reverse order of collapsing and projected onto the sphere. </a:t>
            </a:r>
          </a:p>
        </p:txBody>
      </p:sp>
      <p:sp>
        <p:nvSpPr>
          <p:cNvPr id="5" name="Slide Number Placeholder 4">
            <a:extLst>
              <a:ext uri="{FF2B5EF4-FFF2-40B4-BE49-F238E27FC236}">
                <a16:creationId xmlns:a16="http://schemas.microsoft.com/office/drawing/2014/main" id="{600B6E3E-F60B-6F33-2306-DF3674E00881}"/>
              </a:ext>
            </a:extLst>
          </p:cNvPr>
          <p:cNvSpPr>
            <a:spLocks noGrp="1"/>
          </p:cNvSpPr>
          <p:nvPr>
            <p:ph type="sldNum" sz="quarter" idx="12"/>
          </p:nvPr>
        </p:nvSpPr>
        <p:spPr/>
        <p:txBody>
          <a:bodyPr/>
          <a:lstStyle/>
          <a:p>
            <a:fld id="{1BAEF6FE-F65C-0640-BD0A-F43E39F0C0F7}" type="slidenum">
              <a:rPr lang="en-US" smtClean="0"/>
              <a:t>36</a:t>
            </a:fld>
            <a:endParaRPr lang="en-US"/>
          </a:p>
        </p:txBody>
      </p:sp>
    </p:spTree>
    <p:extLst>
      <p:ext uri="{BB962C8B-B14F-4D97-AF65-F5344CB8AC3E}">
        <p14:creationId xmlns:p14="http://schemas.microsoft.com/office/powerpoint/2010/main" val="406384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12C59-E6E0-31F6-732D-74B94042614F}"/>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BD89181E-B426-B0D7-61C0-05C1D4625B0C}"/>
              </a:ext>
            </a:extLst>
          </p:cNvPr>
          <p:cNvSpPr>
            <a:spLocks noGrp="1"/>
          </p:cNvSpPr>
          <p:nvPr>
            <p:ph idx="1"/>
          </p:nvPr>
        </p:nvSpPr>
        <p:spPr>
          <a:xfrm>
            <a:off x="838200" y="1361168"/>
            <a:ext cx="10515600" cy="627289"/>
          </a:xfrm>
        </p:spPr>
        <p:txBody>
          <a:bodyPr/>
          <a:lstStyle/>
          <a:p>
            <a:r>
              <a:rPr lang="en-US" dirty="0"/>
              <a:t>Implemented with C++ and CUDA 11.6 on RTX 3090 GPU.</a:t>
            </a:r>
          </a:p>
        </p:txBody>
      </p:sp>
      <p:pic>
        <p:nvPicPr>
          <p:cNvPr id="5" name="Picture 4">
            <a:extLst>
              <a:ext uri="{FF2B5EF4-FFF2-40B4-BE49-F238E27FC236}">
                <a16:creationId xmlns:a16="http://schemas.microsoft.com/office/drawing/2014/main" id="{508ADCAB-17A9-C5F3-1F7A-4AD41ACAAD9C}"/>
              </a:ext>
            </a:extLst>
          </p:cNvPr>
          <p:cNvPicPr>
            <a:picLocks noChangeAspect="1"/>
          </p:cNvPicPr>
          <p:nvPr/>
        </p:nvPicPr>
        <p:blipFill>
          <a:blip r:embed="rId3"/>
          <a:stretch>
            <a:fillRect/>
          </a:stretch>
        </p:blipFill>
        <p:spPr>
          <a:xfrm>
            <a:off x="838199" y="1988457"/>
            <a:ext cx="8390451" cy="4614366"/>
          </a:xfrm>
          <a:prstGeom prst="rect">
            <a:avLst/>
          </a:prstGeom>
        </p:spPr>
      </p:pic>
      <p:sp>
        <p:nvSpPr>
          <p:cNvPr id="6" name="TextBox 5">
            <a:extLst>
              <a:ext uri="{FF2B5EF4-FFF2-40B4-BE49-F238E27FC236}">
                <a16:creationId xmlns:a16="http://schemas.microsoft.com/office/drawing/2014/main" id="{5ED6CCAB-7F4A-71AB-843E-02B9CCFE3883}"/>
              </a:ext>
            </a:extLst>
          </p:cNvPr>
          <p:cNvSpPr txBox="1"/>
          <p:nvPr/>
        </p:nvSpPr>
        <p:spPr>
          <a:xfrm>
            <a:off x="9228650" y="3429000"/>
            <a:ext cx="2291687" cy="923330"/>
          </a:xfrm>
          <a:prstGeom prst="rect">
            <a:avLst/>
          </a:prstGeom>
          <a:noFill/>
        </p:spPr>
        <p:txBody>
          <a:bodyPr wrap="square" rtlCol="0">
            <a:spAutoFit/>
          </a:bodyPr>
          <a:lstStyle/>
          <a:p>
            <a:r>
              <a:rPr lang="en-US" dirty="0"/>
              <a:t>We tested the algorithms with 21 models.</a:t>
            </a:r>
          </a:p>
        </p:txBody>
      </p:sp>
      <p:sp>
        <p:nvSpPr>
          <p:cNvPr id="4" name="Slide Number Placeholder 3">
            <a:extLst>
              <a:ext uri="{FF2B5EF4-FFF2-40B4-BE49-F238E27FC236}">
                <a16:creationId xmlns:a16="http://schemas.microsoft.com/office/drawing/2014/main" id="{8608D67D-DAEC-28A0-60D2-4CCD4A681ED8}"/>
              </a:ext>
            </a:extLst>
          </p:cNvPr>
          <p:cNvSpPr>
            <a:spLocks noGrp="1"/>
          </p:cNvSpPr>
          <p:nvPr>
            <p:ph type="sldNum" sz="quarter" idx="12"/>
          </p:nvPr>
        </p:nvSpPr>
        <p:spPr/>
        <p:txBody>
          <a:bodyPr/>
          <a:lstStyle/>
          <a:p>
            <a:fld id="{1BAEF6FE-F65C-0640-BD0A-F43E39F0C0F7}" type="slidenum">
              <a:rPr lang="en-US" smtClean="0"/>
              <a:t>37</a:t>
            </a:fld>
            <a:endParaRPr lang="en-US"/>
          </a:p>
        </p:txBody>
      </p:sp>
    </p:spTree>
    <p:extLst>
      <p:ext uri="{BB962C8B-B14F-4D97-AF65-F5344CB8AC3E}">
        <p14:creationId xmlns:p14="http://schemas.microsoft.com/office/powerpoint/2010/main" val="1882884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55FAC-7B25-FC37-4DCE-A5DBFE28FB48}"/>
              </a:ext>
            </a:extLst>
          </p:cNvPr>
          <p:cNvPicPr>
            <a:picLocks noChangeAspect="1"/>
          </p:cNvPicPr>
          <p:nvPr/>
        </p:nvPicPr>
        <p:blipFill>
          <a:blip r:embed="rId3"/>
          <a:stretch>
            <a:fillRect/>
          </a:stretch>
        </p:blipFill>
        <p:spPr>
          <a:xfrm>
            <a:off x="1187002" y="1558637"/>
            <a:ext cx="10086604" cy="5214842"/>
          </a:xfrm>
          <a:prstGeom prst="rect">
            <a:avLst/>
          </a:prstGeom>
        </p:spPr>
      </p:pic>
      <p:sp>
        <p:nvSpPr>
          <p:cNvPr id="2" name="Title 1">
            <a:extLst>
              <a:ext uri="{FF2B5EF4-FFF2-40B4-BE49-F238E27FC236}">
                <a16:creationId xmlns:a16="http://schemas.microsoft.com/office/drawing/2014/main" id="{BD212C59-E6E0-31F6-732D-74B94042614F}"/>
              </a:ext>
            </a:extLst>
          </p:cNvPr>
          <p:cNvSpPr>
            <a:spLocks noGrp="1"/>
          </p:cNvSpPr>
          <p:nvPr>
            <p:ph type="title"/>
          </p:nvPr>
        </p:nvSpPr>
        <p:spPr/>
        <p:txBody>
          <a:bodyPr/>
          <a:lstStyle/>
          <a:p>
            <a:r>
              <a:rPr lang="en-US" dirty="0"/>
              <a:t>Results</a:t>
            </a:r>
          </a:p>
        </p:txBody>
      </p:sp>
      <p:grpSp>
        <p:nvGrpSpPr>
          <p:cNvPr id="12" name="Group 11">
            <a:extLst>
              <a:ext uri="{FF2B5EF4-FFF2-40B4-BE49-F238E27FC236}">
                <a16:creationId xmlns:a16="http://schemas.microsoft.com/office/drawing/2014/main" id="{BD8C8E54-5E78-5795-477E-6D69A0FC1FD1}"/>
              </a:ext>
            </a:extLst>
          </p:cNvPr>
          <p:cNvGrpSpPr/>
          <p:nvPr/>
        </p:nvGrpSpPr>
        <p:grpSpPr>
          <a:xfrm>
            <a:off x="2597168" y="290790"/>
            <a:ext cx="1927429" cy="1939936"/>
            <a:chOff x="3493317" y="863085"/>
            <a:chExt cx="1927429" cy="1939936"/>
          </a:xfrm>
        </p:grpSpPr>
        <p:sp>
          <p:nvSpPr>
            <p:cNvPr id="6" name="Oval 5">
              <a:extLst>
                <a:ext uri="{FF2B5EF4-FFF2-40B4-BE49-F238E27FC236}">
                  <a16:creationId xmlns:a16="http://schemas.microsoft.com/office/drawing/2014/main" id="{5AA2D2A6-95B8-D6C1-8921-4BBCD1A7A676}"/>
                </a:ext>
              </a:extLst>
            </p:cNvPr>
            <p:cNvSpPr/>
            <p:nvPr/>
          </p:nvSpPr>
          <p:spPr>
            <a:xfrm>
              <a:off x="4742916" y="2384277"/>
              <a:ext cx="555476" cy="418744"/>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9A6C75-762F-B1BD-FA62-4D049FB46854}"/>
                </a:ext>
              </a:extLst>
            </p:cNvPr>
            <p:cNvSpPr txBox="1"/>
            <p:nvPr/>
          </p:nvSpPr>
          <p:spPr>
            <a:xfrm>
              <a:off x="3493317" y="863085"/>
              <a:ext cx="1927429" cy="1200329"/>
            </a:xfrm>
            <a:prstGeom prst="rect">
              <a:avLst/>
            </a:prstGeom>
            <a:noFill/>
          </p:spPr>
          <p:txBody>
            <a:bodyPr wrap="square" rtlCol="0">
              <a:spAutoFit/>
            </a:bodyPr>
            <a:lstStyle/>
            <a:p>
              <a:r>
                <a:rPr lang="en-US" dirty="0"/>
                <a:t>The max triangle count difference between any two sub-meshes</a:t>
              </a:r>
            </a:p>
          </p:txBody>
        </p:sp>
        <p:cxnSp>
          <p:nvCxnSpPr>
            <p:cNvPr id="8" name="Straight Arrow Connector 7">
              <a:extLst>
                <a:ext uri="{FF2B5EF4-FFF2-40B4-BE49-F238E27FC236}">
                  <a16:creationId xmlns:a16="http://schemas.microsoft.com/office/drawing/2014/main" id="{BF6AC679-D958-3C7F-2BEC-FCD5CBC3F4BA}"/>
                </a:ext>
              </a:extLst>
            </p:cNvPr>
            <p:cNvCxnSpPr>
              <a:cxnSpLocks/>
            </p:cNvCxnSpPr>
            <p:nvPr/>
          </p:nvCxnSpPr>
          <p:spPr>
            <a:xfrm flipH="1" flipV="1">
              <a:off x="4433909" y="1989078"/>
              <a:ext cx="360365" cy="419735"/>
            </a:xfrm>
            <a:prstGeom prst="straightConnector1">
              <a:avLst/>
            </a:prstGeom>
            <a:ln w="349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EAAA0F42-8942-BB27-FC24-BA62CC7996D9}"/>
              </a:ext>
            </a:extLst>
          </p:cNvPr>
          <p:cNvGrpSpPr/>
          <p:nvPr/>
        </p:nvGrpSpPr>
        <p:grpSpPr>
          <a:xfrm>
            <a:off x="4524597" y="517714"/>
            <a:ext cx="1568850" cy="1692708"/>
            <a:chOff x="4742916" y="1110313"/>
            <a:chExt cx="1568850" cy="1692708"/>
          </a:xfrm>
        </p:grpSpPr>
        <p:sp>
          <p:nvSpPr>
            <p:cNvPr id="14" name="Oval 13">
              <a:extLst>
                <a:ext uri="{FF2B5EF4-FFF2-40B4-BE49-F238E27FC236}">
                  <a16:creationId xmlns:a16="http://schemas.microsoft.com/office/drawing/2014/main" id="{0C0C972B-14E5-2007-1AE7-51FA15DDA7B9}"/>
                </a:ext>
              </a:extLst>
            </p:cNvPr>
            <p:cNvSpPr/>
            <p:nvPr/>
          </p:nvSpPr>
          <p:spPr>
            <a:xfrm>
              <a:off x="4742916" y="2384277"/>
              <a:ext cx="555476" cy="418744"/>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28F78E9-535F-B452-9AB9-2043F357DCFB}"/>
                </a:ext>
              </a:extLst>
            </p:cNvPr>
            <p:cNvSpPr txBox="1"/>
            <p:nvPr/>
          </p:nvSpPr>
          <p:spPr>
            <a:xfrm>
              <a:off x="4742916" y="1110313"/>
              <a:ext cx="1568850" cy="646331"/>
            </a:xfrm>
            <a:prstGeom prst="rect">
              <a:avLst/>
            </a:prstGeom>
            <a:noFill/>
          </p:spPr>
          <p:txBody>
            <a:bodyPr wrap="square" rtlCol="0">
              <a:spAutoFit/>
            </a:bodyPr>
            <a:lstStyle/>
            <a:p>
              <a:r>
                <a:rPr lang="en-US" dirty="0"/>
                <a:t>Non-manifold issue</a:t>
              </a:r>
            </a:p>
          </p:txBody>
        </p:sp>
        <p:cxnSp>
          <p:nvCxnSpPr>
            <p:cNvPr id="16" name="Straight Arrow Connector 15">
              <a:extLst>
                <a:ext uri="{FF2B5EF4-FFF2-40B4-BE49-F238E27FC236}">
                  <a16:creationId xmlns:a16="http://schemas.microsoft.com/office/drawing/2014/main" id="{B175DE6D-78DC-3050-745F-F7355080CD3E}"/>
                </a:ext>
              </a:extLst>
            </p:cNvPr>
            <p:cNvCxnSpPr>
              <a:cxnSpLocks/>
            </p:cNvCxnSpPr>
            <p:nvPr/>
          </p:nvCxnSpPr>
          <p:spPr>
            <a:xfrm flipV="1">
              <a:off x="5062884" y="1685301"/>
              <a:ext cx="70414" cy="658581"/>
            </a:xfrm>
            <a:prstGeom prst="straightConnector1">
              <a:avLst/>
            </a:prstGeom>
            <a:ln w="349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B64E3D2E-03EB-EB7C-6DE5-6C4DF1354586}"/>
              </a:ext>
            </a:extLst>
          </p:cNvPr>
          <p:cNvGrpSpPr/>
          <p:nvPr/>
        </p:nvGrpSpPr>
        <p:grpSpPr>
          <a:xfrm>
            <a:off x="5224419" y="915983"/>
            <a:ext cx="2371417" cy="1300101"/>
            <a:chOff x="4742916" y="1502920"/>
            <a:chExt cx="2371417" cy="1300101"/>
          </a:xfrm>
        </p:grpSpPr>
        <p:sp>
          <p:nvSpPr>
            <p:cNvPr id="19" name="Oval 18">
              <a:extLst>
                <a:ext uri="{FF2B5EF4-FFF2-40B4-BE49-F238E27FC236}">
                  <a16:creationId xmlns:a16="http://schemas.microsoft.com/office/drawing/2014/main" id="{690CFBAE-A22D-CC3E-B0AF-6DD817441770}"/>
                </a:ext>
              </a:extLst>
            </p:cNvPr>
            <p:cNvSpPr/>
            <p:nvPr/>
          </p:nvSpPr>
          <p:spPr>
            <a:xfrm>
              <a:off x="4742916" y="2384277"/>
              <a:ext cx="555476" cy="418744"/>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81A85CA-111E-2BB7-6F7F-D3F12C1CA8C9}"/>
                </a:ext>
              </a:extLst>
            </p:cNvPr>
            <p:cNvSpPr txBox="1"/>
            <p:nvPr/>
          </p:nvSpPr>
          <p:spPr>
            <a:xfrm>
              <a:off x="5414569" y="1502920"/>
              <a:ext cx="1699764" cy="646331"/>
            </a:xfrm>
            <a:prstGeom prst="rect">
              <a:avLst/>
            </a:prstGeom>
            <a:noFill/>
          </p:spPr>
          <p:txBody>
            <a:bodyPr wrap="square" rtlCol="0">
              <a:spAutoFit/>
            </a:bodyPr>
            <a:lstStyle/>
            <a:p>
              <a:r>
                <a:rPr lang="en-US" dirty="0"/>
                <a:t>Number of boundary edges</a:t>
              </a:r>
            </a:p>
          </p:txBody>
        </p:sp>
        <p:cxnSp>
          <p:nvCxnSpPr>
            <p:cNvPr id="21" name="Straight Arrow Connector 20">
              <a:extLst>
                <a:ext uri="{FF2B5EF4-FFF2-40B4-BE49-F238E27FC236}">
                  <a16:creationId xmlns:a16="http://schemas.microsoft.com/office/drawing/2014/main" id="{41BA0464-3B31-B1AD-AC52-DFCD8FD01656}"/>
                </a:ext>
              </a:extLst>
            </p:cNvPr>
            <p:cNvCxnSpPr>
              <a:cxnSpLocks/>
            </p:cNvCxnSpPr>
            <p:nvPr/>
          </p:nvCxnSpPr>
          <p:spPr>
            <a:xfrm flipV="1">
              <a:off x="5158830" y="1975180"/>
              <a:ext cx="311560" cy="409097"/>
            </a:xfrm>
            <a:prstGeom prst="straightConnector1">
              <a:avLst/>
            </a:prstGeom>
            <a:ln w="349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8E006DA8-A252-5C51-80E5-30A0A2D8A93C}"/>
              </a:ext>
            </a:extLst>
          </p:cNvPr>
          <p:cNvSpPr>
            <a:spLocks noGrp="1"/>
          </p:cNvSpPr>
          <p:nvPr>
            <p:ph type="sldNum" sz="quarter" idx="12"/>
          </p:nvPr>
        </p:nvSpPr>
        <p:spPr/>
        <p:txBody>
          <a:bodyPr/>
          <a:lstStyle/>
          <a:p>
            <a:fld id="{1BAEF6FE-F65C-0640-BD0A-F43E39F0C0F7}" type="slidenum">
              <a:rPr lang="en-US" smtClean="0"/>
              <a:t>38</a:t>
            </a:fld>
            <a:endParaRPr lang="en-US"/>
          </a:p>
        </p:txBody>
      </p:sp>
    </p:spTree>
    <p:extLst>
      <p:ext uri="{BB962C8B-B14F-4D97-AF65-F5344CB8AC3E}">
        <p14:creationId xmlns:p14="http://schemas.microsoft.com/office/powerpoint/2010/main" val="414778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0A90E6-7A4B-69AC-03BB-B8B55A9E6F40}"/>
              </a:ext>
            </a:extLst>
          </p:cNvPr>
          <p:cNvPicPr>
            <a:picLocks noChangeAspect="1"/>
          </p:cNvPicPr>
          <p:nvPr/>
        </p:nvPicPr>
        <p:blipFill>
          <a:blip r:embed="rId3"/>
          <a:stretch>
            <a:fillRect/>
          </a:stretch>
        </p:blipFill>
        <p:spPr>
          <a:xfrm>
            <a:off x="2176272" y="300165"/>
            <a:ext cx="8321039" cy="6435234"/>
          </a:xfrm>
          <a:prstGeom prst="rect">
            <a:avLst/>
          </a:prstGeom>
        </p:spPr>
      </p:pic>
      <p:sp>
        <p:nvSpPr>
          <p:cNvPr id="2" name="Title 1">
            <a:extLst>
              <a:ext uri="{FF2B5EF4-FFF2-40B4-BE49-F238E27FC236}">
                <a16:creationId xmlns:a16="http://schemas.microsoft.com/office/drawing/2014/main" id="{BD212C59-E6E0-31F6-732D-74B94042614F}"/>
              </a:ext>
            </a:extLst>
          </p:cNvPr>
          <p:cNvSpPr>
            <a:spLocks noGrp="1"/>
          </p:cNvSpPr>
          <p:nvPr>
            <p:ph type="title"/>
          </p:nvPr>
        </p:nvSpPr>
        <p:spPr/>
        <p:txBody>
          <a:bodyPr/>
          <a:lstStyle/>
          <a:p>
            <a:r>
              <a:rPr lang="en-US" dirty="0"/>
              <a:t>Results</a:t>
            </a:r>
          </a:p>
        </p:txBody>
      </p:sp>
      <p:sp>
        <p:nvSpPr>
          <p:cNvPr id="3" name="Slide Number Placeholder 2">
            <a:extLst>
              <a:ext uri="{FF2B5EF4-FFF2-40B4-BE49-F238E27FC236}">
                <a16:creationId xmlns:a16="http://schemas.microsoft.com/office/drawing/2014/main" id="{DCE7D9FA-3C59-AFC9-9833-F66CE7BCE0B7}"/>
              </a:ext>
            </a:extLst>
          </p:cNvPr>
          <p:cNvSpPr>
            <a:spLocks noGrp="1"/>
          </p:cNvSpPr>
          <p:nvPr>
            <p:ph type="sldNum" sz="quarter" idx="12"/>
          </p:nvPr>
        </p:nvSpPr>
        <p:spPr/>
        <p:txBody>
          <a:bodyPr/>
          <a:lstStyle/>
          <a:p>
            <a:fld id="{1BAEF6FE-F65C-0640-BD0A-F43E39F0C0F7}" type="slidenum">
              <a:rPr lang="en-US" smtClean="0"/>
              <a:t>39</a:t>
            </a:fld>
            <a:endParaRPr lang="en-US"/>
          </a:p>
        </p:txBody>
      </p:sp>
    </p:spTree>
    <p:extLst>
      <p:ext uri="{BB962C8B-B14F-4D97-AF65-F5344CB8AC3E}">
        <p14:creationId xmlns:p14="http://schemas.microsoft.com/office/powerpoint/2010/main" val="1534805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D58A-724C-B9A9-2BD9-00A8D6C91915}"/>
              </a:ext>
            </a:extLst>
          </p:cNvPr>
          <p:cNvSpPr>
            <a:spLocks noGrp="1"/>
          </p:cNvSpPr>
          <p:nvPr>
            <p:ph type="title"/>
          </p:nvPr>
        </p:nvSpPr>
        <p:spPr/>
        <p:txBody>
          <a:bodyPr/>
          <a:lstStyle/>
          <a:p>
            <a:r>
              <a:rPr lang="en-US" dirty="0"/>
              <a:t>The goals of this work</a:t>
            </a:r>
          </a:p>
        </p:txBody>
      </p:sp>
      <p:sp>
        <p:nvSpPr>
          <p:cNvPr id="3" name="Content Placeholder 2">
            <a:extLst>
              <a:ext uri="{FF2B5EF4-FFF2-40B4-BE49-F238E27FC236}">
                <a16:creationId xmlns:a16="http://schemas.microsoft.com/office/drawing/2014/main" id="{5F6A32B3-9700-CF06-26E1-1199E2BB2084}"/>
              </a:ext>
            </a:extLst>
          </p:cNvPr>
          <p:cNvSpPr>
            <a:spLocks noGrp="1"/>
          </p:cNvSpPr>
          <p:nvPr>
            <p:ph idx="1"/>
          </p:nvPr>
        </p:nvSpPr>
        <p:spPr>
          <a:xfrm>
            <a:off x="457200" y="1825625"/>
            <a:ext cx="7040880" cy="4351338"/>
          </a:xfrm>
        </p:spPr>
        <p:txBody>
          <a:bodyPr>
            <a:normAutofit/>
          </a:bodyPr>
          <a:lstStyle/>
          <a:p>
            <a:r>
              <a:rPr lang="en-US" dirty="0"/>
              <a:t>Challenge: </a:t>
            </a:r>
          </a:p>
          <a:p>
            <a:pPr lvl="1"/>
            <a:r>
              <a:rPr lang="en-US" dirty="0"/>
              <a:t>Exact balancing of sub-meshes is an NP problem. </a:t>
            </a:r>
          </a:p>
          <a:p>
            <a:pPr lvl="1"/>
            <a:endParaRPr lang="en-US" dirty="0"/>
          </a:p>
          <a:p>
            <a:r>
              <a:rPr lang="en-US" dirty="0"/>
              <a:t>Goals: </a:t>
            </a:r>
          </a:p>
          <a:p>
            <a:pPr lvl="1"/>
            <a:r>
              <a:rPr lang="en-US" dirty="0"/>
              <a:t>Controlling the triangle counts among sub-meshes </a:t>
            </a:r>
          </a:p>
          <a:p>
            <a:pPr lvl="1"/>
            <a:r>
              <a:rPr lang="en-US" dirty="0"/>
              <a:t>Maintaining 2-manifold topology in each sub-mesh</a:t>
            </a:r>
          </a:p>
          <a:p>
            <a:pPr lvl="1"/>
            <a:r>
              <a:rPr lang="en-US" dirty="0"/>
              <a:t>Supporting fast segmentation of meshes</a:t>
            </a:r>
          </a:p>
          <a:p>
            <a:endParaRPr lang="en-US" dirty="0"/>
          </a:p>
        </p:txBody>
      </p:sp>
      <p:pic>
        <p:nvPicPr>
          <p:cNvPr id="7" name="Picture 6">
            <a:extLst>
              <a:ext uri="{FF2B5EF4-FFF2-40B4-BE49-F238E27FC236}">
                <a16:creationId xmlns:a16="http://schemas.microsoft.com/office/drawing/2014/main" id="{3A8F1938-0A9C-82F3-2473-ABCD003F51D4}"/>
              </a:ext>
            </a:extLst>
          </p:cNvPr>
          <p:cNvPicPr>
            <a:picLocks noChangeAspect="1"/>
          </p:cNvPicPr>
          <p:nvPr/>
        </p:nvPicPr>
        <p:blipFill>
          <a:blip r:embed="rId3"/>
          <a:stretch>
            <a:fillRect/>
          </a:stretch>
        </p:blipFill>
        <p:spPr>
          <a:xfrm>
            <a:off x="7331645" y="1497127"/>
            <a:ext cx="4332848" cy="2741718"/>
          </a:xfrm>
          <a:prstGeom prst="rect">
            <a:avLst/>
          </a:prstGeom>
        </p:spPr>
      </p:pic>
      <p:sp>
        <p:nvSpPr>
          <p:cNvPr id="8" name="TextBox 7">
            <a:extLst>
              <a:ext uri="{FF2B5EF4-FFF2-40B4-BE49-F238E27FC236}">
                <a16:creationId xmlns:a16="http://schemas.microsoft.com/office/drawing/2014/main" id="{E63030C2-D644-B631-180D-CF06E31387B9}"/>
              </a:ext>
            </a:extLst>
          </p:cNvPr>
          <p:cNvSpPr txBox="1"/>
          <p:nvPr/>
        </p:nvSpPr>
        <p:spPr>
          <a:xfrm>
            <a:off x="7331645" y="4369574"/>
            <a:ext cx="3496055" cy="369332"/>
          </a:xfrm>
          <a:prstGeom prst="rect">
            <a:avLst/>
          </a:prstGeom>
          <a:noFill/>
        </p:spPr>
        <p:txBody>
          <a:bodyPr wrap="square" rtlCol="0">
            <a:spAutoFit/>
          </a:bodyPr>
          <a:lstStyle/>
          <a:p>
            <a:r>
              <a:rPr lang="en-US" dirty="0"/>
              <a:t>The “bowtie” non-manifold shapes</a:t>
            </a:r>
          </a:p>
        </p:txBody>
      </p:sp>
      <p:sp>
        <p:nvSpPr>
          <p:cNvPr id="4" name="Oval 3">
            <a:extLst>
              <a:ext uri="{FF2B5EF4-FFF2-40B4-BE49-F238E27FC236}">
                <a16:creationId xmlns:a16="http://schemas.microsoft.com/office/drawing/2014/main" id="{3C77C71F-6B4E-B4EB-36F3-9468093B5C9B}"/>
              </a:ext>
            </a:extLst>
          </p:cNvPr>
          <p:cNvSpPr/>
          <p:nvPr/>
        </p:nvSpPr>
        <p:spPr>
          <a:xfrm rot="2081337">
            <a:off x="8271466" y="2636174"/>
            <a:ext cx="1682559" cy="58978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8BDB62DF-44C0-A65E-1D36-3A24D962C4C7}"/>
              </a:ext>
            </a:extLst>
          </p:cNvPr>
          <p:cNvSpPr>
            <a:spLocks noGrp="1"/>
          </p:cNvSpPr>
          <p:nvPr>
            <p:ph type="sldNum" sz="quarter" idx="12"/>
          </p:nvPr>
        </p:nvSpPr>
        <p:spPr/>
        <p:txBody>
          <a:bodyPr/>
          <a:lstStyle/>
          <a:p>
            <a:fld id="{1BAEF6FE-F65C-0640-BD0A-F43E39F0C0F7}" type="slidenum">
              <a:rPr lang="en-US" smtClean="0"/>
              <a:t>4</a:t>
            </a:fld>
            <a:endParaRPr lang="en-US"/>
          </a:p>
        </p:txBody>
      </p:sp>
    </p:spTree>
    <p:extLst>
      <p:ext uri="{BB962C8B-B14F-4D97-AF65-F5344CB8AC3E}">
        <p14:creationId xmlns:p14="http://schemas.microsoft.com/office/powerpoint/2010/main" val="414561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12C59-E6E0-31F6-732D-74B94042614F}"/>
              </a:ext>
            </a:extLst>
          </p:cNvPr>
          <p:cNvSpPr>
            <a:spLocks noGrp="1"/>
          </p:cNvSpPr>
          <p:nvPr>
            <p:ph type="title"/>
          </p:nvPr>
        </p:nvSpPr>
        <p:spPr/>
        <p:txBody>
          <a:bodyPr/>
          <a:lstStyle/>
          <a:p>
            <a:r>
              <a:rPr lang="en-US" dirty="0"/>
              <a:t>Results</a:t>
            </a:r>
          </a:p>
        </p:txBody>
      </p:sp>
      <p:pic>
        <p:nvPicPr>
          <p:cNvPr id="4" name="Picture 3">
            <a:extLst>
              <a:ext uri="{FF2B5EF4-FFF2-40B4-BE49-F238E27FC236}">
                <a16:creationId xmlns:a16="http://schemas.microsoft.com/office/drawing/2014/main" id="{94E8B067-7584-33B5-669E-87147E7C69DE}"/>
              </a:ext>
            </a:extLst>
          </p:cNvPr>
          <p:cNvPicPr>
            <a:picLocks noChangeAspect="1"/>
          </p:cNvPicPr>
          <p:nvPr/>
        </p:nvPicPr>
        <p:blipFill>
          <a:blip r:embed="rId3"/>
          <a:stretch>
            <a:fillRect/>
          </a:stretch>
        </p:blipFill>
        <p:spPr>
          <a:xfrm>
            <a:off x="753082" y="1523555"/>
            <a:ext cx="10766083" cy="3027179"/>
          </a:xfrm>
          <a:prstGeom prst="rect">
            <a:avLst/>
          </a:prstGeom>
        </p:spPr>
      </p:pic>
      <p:sp>
        <p:nvSpPr>
          <p:cNvPr id="5" name="TextBox 4">
            <a:extLst>
              <a:ext uri="{FF2B5EF4-FFF2-40B4-BE49-F238E27FC236}">
                <a16:creationId xmlns:a16="http://schemas.microsoft.com/office/drawing/2014/main" id="{03CB3987-B470-E3AF-8D49-00B7616687DA}"/>
              </a:ext>
            </a:extLst>
          </p:cNvPr>
          <p:cNvSpPr txBox="1"/>
          <p:nvPr/>
        </p:nvSpPr>
        <p:spPr>
          <a:xfrm>
            <a:off x="1694116" y="4495872"/>
            <a:ext cx="268537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Cohesion iterations</a:t>
            </a:r>
          </a:p>
        </p:txBody>
      </p:sp>
      <p:sp>
        <p:nvSpPr>
          <p:cNvPr id="6" name="TextBox 5">
            <a:extLst>
              <a:ext uri="{FF2B5EF4-FFF2-40B4-BE49-F238E27FC236}">
                <a16:creationId xmlns:a16="http://schemas.microsoft.com/office/drawing/2014/main" id="{DE46B813-41DD-440B-A813-0783E9AF901C}"/>
              </a:ext>
            </a:extLst>
          </p:cNvPr>
          <p:cNvSpPr txBox="1"/>
          <p:nvPr/>
        </p:nvSpPr>
        <p:spPr>
          <a:xfrm>
            <a:off x="5281026" y="4456212"/>
            <a:ext cx="1662032"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Refinement iterations</a:t>
            </a:r>
          </a:p>
        </p:txBody>
      </p:sp>
      <p:sp>
        <p:nvSpPr>
          <p:cNvPr id="8" name="TextBox 7">
            <a:extLst>
              <a:ext uri="{FF2B5EF4-FFF2-40B4-BE49-F238E27FC236}">
                <a16:creationId xmlns:a16="http://schemas.microsoft.com/office/drawing/2014/main" id="{B53EAABE-E8AA-C1C1-C6E8-6D8FE15FDEE3}"/>
              </a:ext>
            </a:extLst>
          </p:cNvPr>
          <p:cNvSpPr txBox="1"/>
          <p:nvPr/>
        </p:nvSpPr>
        <p:spPr>
          <a:xfrm>
            <a:off x="7216101" y="4456212"/>
            <a:ext cx="2641032"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Cohesion iterations</a:t>
            </a:r>
          </a:p>
        </p:txBody>
      </p:sp>
      <p:sp>
        <p:nvSpPr>
          <p:cNvPr id="9" name="TextBox 8">
            <a:extLst>
              <a:ext uri="{FF2B5EF4-FFF2-40B4-BE49-F238E27FC236}">
                <a16:creationId xmlns:a16="http://schemas.microsoft.com/office/drawing/2014/main" id="{E6905ECD-8CF2-701F-9770-2708E354500F}"/>
              </a:ext>
            </a:extLst>
          </p:cNvPr>
          <p:cNvSpPr txBox="1"/>
          <p:nvPr/>
        </p:nvSpPr>
        <p:spPr>
          <a:xfrm>
            <a:off x="10529968" y="4456211"/>
            <a:ext cx="1662032"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Refinement iterations</a:t>
            </a:r>
          </a:p>
        </p:txBody>
      </p:sp>
      <p:sp>
        <p:nvSpPr>
          <p:cNvPr id="3" name="Slide Number Placeholder 2">
            <a:extLst>
              <a:ext uri="{FF2B5EF4-FFF2-40B4-BE49-F238E27FC236}">
                <a16:creationId xmlns:a16="http://schemas.microsoft.com/office/drawing/2014/main" id="{7B852878-4A55-A610-BD97-ABC098DF2FD6}"/>
              </a:ext>
            </a:extLst>
          </p:cNvPr>
          <p:cNvSpPr>
            <a:spLocks noGrp="1"/>
          </p:cNvSpPr>
          <p:nvPr>
            <p:ph type="sldNum" sz="quarter" idx="12"/>
          </p:nvPr>
        </p:nvSpPr>
        <p:spPr/>
        <p:txBody>
          <a:bodyPr/>
          <a:lstStyle/>
          <a:p>
            <a:fld id="{1BAEF6FE-F65C-0640-BD0A-F43E39F0C0F7}" type="slidenum">
              <a:rPr lang="en-US" smtClean="0"/>
              <a:t>40</a:t>
            </a:fld>
            <a:endParaRPr lang="en-US"/>
          </a:p>
        </p:txBody>
      </p:sp>
      <p:sp>
        <p:nvSpPr>
          <p:cNvPr id="7" name="TextBox 6">
            <a:extLst>
              <a:ext uri="{FF2B5EF4-FFF2-40B4-BE49-F238E27FC236}">
                <a16:creationId xmlns:a16="http://schemas.microsoft.com/office/drawing/2014/main" id="{3462E371-B0CF-514B-09C4-14FA20284C4B}"/>
              </a:ext>
            </a:extLst>
          </p:cNvPr>
          <p:cNvSpPr txBox="1"/>
          <p:nvPr/>
        </p:nvSpPr>
        <p:spPr>
          <a:xfrm>
            <a:off x="7903970" y="5863909"/>
            <a:ext cx="3906326" cy="369332"/>
          </a:xfrm>
          <a:prstGeom prst="rect">
            <a:avLst/>
          </a:prstGeom>
          <a:noFill/>
        </p:spPr>
        <p:txBody>
          <a:bodyPr wrap="none" rtlCol="0">
            <a:spAutoFit/>
          </a:bodyPr>
          <a:lstStyle/>
          <a:p>
            <a:r>
              <a:rPr lang="en-US" dirty="0"/>
              <a:t>Using Human model at 200 sub-meshes</a:t>
            </a:r>
          </a:p>
        </p:txBody>
      </p:sp>
    </p:spTree>
    <p:extLst>
      <p:ext uri="{BB962C8B-B14F-4D97-AF65-F5344CB8AC3E}">
        <p14:creationId xmlns:p14="http://schemas.microsoft.com/office/powerpoint/2010/main" val="22319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12C59-E6E0-31F6-732D-74B94042614F}"/>
              </a:ext>
            </a:extLst>
          </p:cNvPr>
          <p:cNvSpPr>
            <a:spLocks noGrp="1"/>
          </p:cNvSpPr>
          <p:nvPr>
            <p:ph type="title"/>
          </p:nvPr>
        </p:nvSpPr>
        <p:spPr/>
        <p:txBody>
          <a:bodyPr/>
          <a:lstStyle/>
          <a:p>
            <a:r>
              <a:rPr lang="en-US" dirty="0"/>
              <a:t>Testing with Two Applications</a:t>
            </a:r>
          </a:p>
        </p:txBody>
      </p:sp>
      <p:sp>
        <p:nvSpPr>
          <p:cNvPr id="5" name="TextBox 4">
            <a:extLst>
              <a:ext uri="{FF2B5EF4-FFF2-40B4-BE49-F238E27FC236}">
                <a16:creationId xmlns:a16="http://schemas.microsoft.com/office/drawing/2014/main" id="{03CB3987-B470-E3AF-8D49-00B7616687DA}"/>
              </a:ext>
            </a:extLst>
          </p:cNvPr>
          <p:cNvSpPr txBox="1"/>
          <p:nvPr/>
        </p:nvSpPr>
        <p:spPr>
          <a:xfrm>
            <a:off x="221770" y="2743015"/>
            <a:ext cx="3326101" cy="132343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Level of detail on GPU:</a:t>
            </a:r>
            <a:r>
              <a:rPr lang="en-US" sz="2000" dirty="0">
                <a:latin typeface="Times New Roman" panose="02020603050405020304" pitchFamily="18" charset="0"/>
                <a:cs typeface="Times New Roman" panose="02020603050405020304" pitchFamily="18" charset="0"/>
              </a:rPr>
              <a:t> Fitting sub-meshes into shared memory and simplifying them independently</a:t>
            </a:r>
          </a:p>
        </p:txBody>
      </p:sp>
      <p:pic>
        <p:nvPicPr>
          <p:cNvPr id="7" name="Picture 6">
            <a:extLst>
              <a:ext uri="{FF2B5EF4-FFF2-40B4-BE49-F238E27FC236}">
                <a16:creationId xmlns:a16="http://schemas.microsoft.com/office/drawing/2014/main" id="{D8E48A5F-12FE-1549-0D77-CB8BD0133AC5}"/>
              </a:ext>
            </a:extLst>
          </p:cNvPr>
          <p:cNvPicPr>
            <a:picLocks noChangeAspect="1"/>
          </p:cNvPicPr>
          <p:nvPr/>
        </p:nvPicPr>
        <p:blipFill>
          <a:blip r:embed="rId3"/>
          <a:stretch>
            <a:fillRect/>
          </a:stretch>
        </p:blipFill>
        <p:spPr>
          <a:xfrm>
            <a:off x="3461755" y="1274909"/>
            <a:ext cx="7772400" cy="5583091"/>
          </a:xfrm>
          <a:prstGeom prst="rect">
            <a:avLst/>
          </a:prstGeom>
        </p:spPr>
      </p:pic>
      <p:sp>
        <p:nvSpPr>
          <p:cNvPr id="3" name="Slide Number Placeholder 2">
            <a:extLst>
              <a:ext uri="{FF2B5EF4-FFF2-40B4-BE49-F238E27FC236}">
                <a16:creationId xmlns:a16="http://schemas.microsoft.com/office/drawing/2014/main" id="{577974C3-6E88-26FC-4E5D-1A67504CA66D}"/>
              </a:ext>
            </a:extLst>
          </p:cNvPr>
          <p:cNvSpPr>
            <a:spLocks noGrp="1"/>
          </p:cNvSpPr>
          <p:nvPr>
            <p:ph type="sldNum" sz="quarter" idx="12"/>
          </p:nvPr>
        </p:nvSpPr>
        <p:spPr/>
        <p:txBody>
          <a:bodyPr/>
          <a:lstStyle/>
          <a:p>
            <a:fld id="{1BAEF6FE-F65C-0640-BD0A-F43E39F0C0F7}" type="slidenum">
              <a:rPr lang="en-US" smtClean="0"/>
              <a:t>41</a:t>
            </a:fld>
            <a:endParaRPr lang="en-US"/>
          </a:p>
        </p:txBody>
      </p:sp>
    </p:spTree>
    <p:extLst>
      <p:ext uri="{BB962C8B-B14F-4D97-AF65-F5344CB8AC3E}">
        <p14:creationId xmlns:p14="http://schemas.microsoft.com/office/powerpoint/2010/main" val="1657251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12C59-E6E0-31F6-732D-74B94042614F}"/>
              </a:ext>
            </a:extLst>
          </p:cNvPr>
          <p:cNvSpPr>
            <a:spLocks noGrp="1"/>
          </p:cNvSpPr>
          <p:nvPr>
            <p:ph type="title"/>
          </p:nvPr>
        </p:nvSpPr>
        <p:spPr/>
        <p:txBody>
          <a:bodyPr/>
          <a:lstStyle/>
          <a:p>
            <a:r>
              <a:rPr lang="en-US" dirty="0"/>
              <a:t>Testing with Two Applications</a:t>
            </a:r>
          </a:p>
        </p:txBody>
      </p:sp>
      <p:sp>
        <p:nvSpPr>
          <p:cNvPr id="5" name="TextBox 4">
            <a:extLst>
              <a:ext uri="{FF2B5EF4-FFF2-40B4-BE49-F238E27FC236}">
                <a16:creationId xmlns:a16="http://schemas.microsoft.com/office/drawing/2014/main" id="{03CB3987-B470-E3AF-8D49-00B7616687DA}"/>
              </a:ext>
            </a:extLst>
          </p:cNvPr>
          <p:cNvSpPr txBox="1"/>
          <p:nvPr/>
        </p:nvSpPr>
        <p:spPr>
          <a:xfrm>
            <a:off x="313211" y="2767280"/>
            <a:ext cx="2965022" cy="193899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Multi-threaded Mesh compression:</a:t>
            </a:r>
            <a:r>
              <a:rPr lang="en-US" sz="2000" dirty="0">
                <a:latin typeface="Times New Roman" panose="02020603050405020304" pitchFamily="18" charset="0"/>
                <a:cs typeface="Times New Roman" panose="02020603050405020304" pitchFamily="18" charset="0"/>
              </a:rPr>
              <a:t> we used Google’s Draco mesh</a:t>
            </a:r>
          </a:p>
          <a:p>
            <a:r>
              <a:rPr lang="en-US" sz="2000" dirty="0">
                <a:latin typeface="Times New Roman" panose="02020603050405020304" pitchFamily="18" charset="0"/>
                <a:cs typeface="Times New Roman" panose="02020603050405020304" pitchFamily="18" charset="0"/>
              </a:rPr>
              <a:t>compression library to encode meshes, and test the decoding time.</a:t>
            </a:r>
          </a:p>
        </p:txBody>
      </p:sp>
      <p:pic>
        <p:nvPicPr>
          <p:cNvPr id="3" name="Picture 2">
            <a:extLst>
              <a:ext uri="{FF2B5EF4-FFF2-40B4-BE49-F238E27FC236}">
                <a16:creationId xmlns:a16="http://schemas.microsoft.com/office/drawing/2014/main" id="{2EEBC431-34BA-6E70-6337-EADF64548A31}"/>
              </a:ext>
            </a:extLst>
          </p:cNvPr>
          <p:cNvPicPr>
            <a:picLocks noChangeAspect="1"/>
          </p:cNvPicPr>
          <p:nvPr/>
        </p:nvPicPr>
        <p:blipFill>
          <a:blip r:embed="rId3"/>
          <a:stretch>
            <a:fillRect/>
          </a:stretch>
        </p:blipFill>
        <p:spPr>
          <a:xfrm>
            <a:off x="3278233" y="1405763"/>
            <a:ext cx="7594600" cy="5105400"/>
          </a:xfrm>
          <a:prstGeom prst="rect">
            <a:avLst/>
          </a:prstGeom>
        </p:spPr>
      </p:pic>
      <p:sp>
        <p:nvSpPr>
          <p:cNvPr id="4" name="Slide Number Placeholder 3">
            <a:extLst>
              <a:ext uri="{FF2B5EF4-FFF2-40B4-BE49-F238E27FC236}">
                <a16:creationId xmlns:a16="http://schemas.microsoft.com/office/drawing/2014/main" id="{CC70FC9C-6999-9381-322C-C6390076E0D7}"/>
              </a:ext>
            </a:extLst>
          </p:cNvPr>
          <p:cNvSpPr>
            <a:spLocks noGrp="1"/>
          </p:cNvSpPr>
          <p:nvPr>
            <p:ph type="sldNum" sz="quarter" idx="12"/>
          </p:nvPr>
        </p:nvSpPr>
        <p:spPr/>
        <p:txBody>
          <a:bodyPr/>
          <a:lstStyle/>
          <a:p>
            <a:fld id="{1BAEF6FE-F65C-0640-BD0A-F43E39F0C0F7}" type="slidenum">
              <a:rPr lang="en-US" smtClean="0"/>
              <a:t>42</a:t>
            </a:fld>
            <a:endParaRPr lang="en-US"/>
          </a:p>
        </p:txBody>
      </p:sp>
    </p:spTree>
    <p:extLst>
      <p:ext uri="{BB962C8B-B14F-4D97-AF65-F5344CB8AC3E}">
        <p14:creationId xmlns:p14="http://schemas.microsoft.com/office/powerpoint/2010/main" val="3441370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7C5C-CCC3-D8D2-C748-491849E9F685}"/>
              </a:ext>
            </a:extLst>
          </p:cNvPr>
          <p:cNvSpPr>
            <a:spLocks noGrp="1"/>
          </p:cNvSpPr>
          <p:nvPr>
            <p:ph type="title"/>
          </p:nvPr>
        </p:nvSpPr>
        <p:spPr/>
        <p:txBody>
          <a:bodyPr/>
          <a:lstStyle/>
          <a:p>
            <a:r>
              <a:rPr lang="en-US" dirty="0"/>
              <a:t>Conclusion, Limitations, and Future Work</a:t>
            </a:r>
          </a:p>
        </p:txBody>
      </p:sp>
      <p:sp>
        <p:nvSpPr>
          <p:cNvPr id="3" name="Content Placeholder 2">
            <a:extLst>
              <a:ext uri="{FF2B5EF4-FFF2-40B4-BE49-F238E27FC236}">
                <a16:creationId xmlns:a16="http://schemas.microsoft.com/office/drawing/2014/main" id="{B06AC2AC-C43F-63D1-01F2-F50FB1C352F2}"/>
              </a:ext>
            </a:extLst>
          </p:cNvPr>
          <p:cNvSpPr>
            <a:spLocks noGrp="1"/>
          </p:cNvSpPr>
          <p:nvPr>
            <p:ph idx="1"/>
          </p:nvPr>
        </p:nvSpPr>
        <p:spPr>
          <a:xfrm>
            <a:off x="838200" y="1825624"/>
            <a:ext cx="10515600" cy="4530725"/>
          </a:xfrm>
        </p:spPr>
        <p:txBody>
          <a:bodyPr>
            <a:normAutofit lnSpcReduction="10000"/>
          </a:bodyPr>
          <a:lstStyle/>
          <a:p>
            <a:r>
              <a:rPr lang="en-US" dirty="0"/>
              <a:t>Conclusion: </a:t>
            </a:r>
          </a:p>
          <a:p>
            <a:pPr lvl="1"/>
            <a:r>
              <a:rPr lang="en-US" dirty="0"/>
              <a:t>Cohesion and refinement algorithms in spherical domain with parallel executions</a:t>
            </a:r>
          </a:p>
          <a:p>
            <a:r>
              <a:rPr lang="en-US" dirty="0"/>
              <a:t>Limitations: </a:t>
            </a:r>
          </a:p>
          <a:p>
            <a:pPr lvl="1"/>
            <a:r>
              <a:rPr lang="en-US" dirty="0"/>
              <a:t>restricted to genus-zero meshes </a:t>
            </a:r>
          </a:p>
          <a:p>
            <a:pPr lvl="1"/>
            <a:r>
              <a:rPr lang="en-US" dirty="0"/>
              <a:t>Possibly falling into a local optimum during refinement</a:t>
            </a:r>
          </a:p>
          <a:p>
            <a:r>
              <a:rPr lang="en-US" dirty="0"/>
              <a:t>Future work: </a:t>
            </a:r>
          </a:p>
          <a:p>
            <a:pPr lvl="1"/>
            <a:r>
              <a:rPr lang="en-US" dirty="0"/>
              <a:t>Introducing and handling seams and open boundaries to reduce the genus level </a:t>
            </a:r>
          </a:p>
          <a:p>
            <a:pPr lvl="1"/>
            <a:r>
              <a:rPr lang="en-US" dirty="0"/>
              <a:t>Further investigation on the refinement algorithm</a:t>
            </a:r>
          </a:p>
          <a:p>
            <a:pPr lvl="1"/>
            <a:r>
              <a:rPr lang="en-US" dirty="0"/>
              <a:t>Improving robustness of spherical parameterization</a:t>
            </a:r>
          </a:p>
          <a:p>
            <a:pPr lvl="1"/>
            <a:r>
              <a:rPr lang="en-US" dirty="0"/>
              <a:t>Building the hierarchical mesh structure</a:t>
            </a:r>
          </a:p>
          <a:p>
            <a:pPr lvl="1"/>
            <a:endParaRPr lang="en-US" dirty="0"/>
          </a:p>
        </p:txBody>
      </p:sp>
      <p:sp>
        <p:nvSpPr>
          <p:cNvPr id="4" name="Slide Number Placeholder 3">
            <a:extLst>
              <a:ext uri="{FF2B5EF4-FFF2-40B4-BE49-F238E27FC236}">
                <a16:creationId xmlns:a16="http://schemas.microsoft.com/office/drawing/2014/main" id="{B227DA48-ED8B-6F32-EE63-25DB17ABF6E1}"/>
              </a:ext>
            </a:extLst>
          </p:cNvPr>
          <p:cNvSpPr>
            <a:spLocks noGrp="1"/>
          </p:cNvSpPr>
          <p:nvPr>
            <p:ph type="sldNum" sz="quarter" idx="12"/>
          </p:nvPr>
        </p:nvSpPr>
        <p:spPr/>
        <p:txBody>
          <a:bodyPr/>
          <a:lstStyle/>
          <a:p>
            <a:fld id="{1BAEF6FE-F65C-0640-BD0A-F43E39F0C0F7}" type="slidenum">
              <a:rPr lang="en-US" smtClean="0"/>
              <a:t>43</a:t>
            </a:fld>
            <a:endParaRPr lang="en-US"/>
          </a:p>
        </p:txBody>
      </p:sp>
    </p:spTree>
    <p:extLst>
      <p:ext uri="{BB962C8B-B14F-4D97-AF65-F5344CB8AC3E}">
        <p14:creationId xmlns:p14="http://schemas.microsoft.com/office/powerpoint/2010/main" val="149931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59167F-39CE-F424-2328-E803B17F27DE}"/>
              </a:ext>
            </a:extLst>
          </p:cNvPr>
          <p:cNvSpPr>
            <a:spLocks noGrp="1"/>
          </p:cNvSpPr>
          <p:nvPr>
            <p:ph type="title"/>
          </p:nvPr>
        </p:nvSpPr>
        <p:spPr>
          <a:xfrm>
            <a:off x="2809374" y="2103437"/>
            <a:ext cx="6573252" cy="1325563"/>
          </a:xfrm>
        </p:spPr>
        <p:txBody>
          <a:bodyPr/>
          <a:lstStyle/>
          <a:p>
            <a:r>
              <a:rPr lang="en-US" dirty="0"/>
              <a:t>Thanks for Your Attention </a:t>
            </a:r>
            <a:r>
              <a:rPr lang="en-US" dirty="0">
                <a:sym typeface="Wingdings" pitchFamily="2" charset="2"/>
              </a:rPr>
              <a:t> </a:t>
            </a:r>
            <a:endParaRPr lang="en-US" dirty="0"/>
          </a:p>
        </p:txBody>
      </p:sp>
      <p:pic>
        <p:nvPicPr>
          <p:cNvPr id="10" name="Picture 9">
            <a:extLst>
              <a:ext uri="{FF2B5EF4-FFF2-40B4-BE49-F238E27FC236}">
                <a16:creationId xmlns:a16="http://schemas.microsoft.com/office/drawing/2014/main" id="{4CCC4E2C-71EB-12FB-AA63-7398D75CBC67}"/>
              </a:ext>
            </a:extLst>
          </p:cNvPr>
          <p:cNvPicPr>
            <a:picLocks noChangeAspect="1"/>
          </p:cNvPicPr>
          <p:nvPr/>
        </p:nvPicPr>
        <p:blipFill rotWithShape="1">
          <a:blip r:embed="rId3"/>
          <a:srcRect l="17290" t="41422" r="17436" b="40424"/>
          <a:stretch/>
        </p:blipFill>
        <p:spPr>
          <a:xfrm>
            <a:off x="659713" y="3533780"/>
            <a:ext cx="4178104" cy="829995"/>
          </a:xfrm>
          <a:prstGeom prst="rect">
            <a:avLst/>
          </a:prstGeom>
        </p:spPr>
      </p:pic>
      <p:sp>
        <p:nvSpPr>
          <p:cNvPr id="14" name="TextBox 13">
            <a:extLst>
              <a:ext uri="{FF2B5EF4-FFF2-40B4-BE49-F238E27FC236}">
                <a16:creationId xmlns:a16="http://schemas.microsoft.com/office/drawing/2014/main" id="{05CF5108-F39D-8919-2515-E89533E5F01D}"/>
              </a:ext>
            </a:extLst>
          </p:cNvPr>
          <p:cNvSpPr txBox="1"/>
          <p:nvPr/>
        </p:nvSpPr>
        <p:spPr>
          <a:xfrm>
            <a:off x="4978090" y="3613887"/>
            <a:ext cx="2839113" cy="646331"/>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Golisano College of Computing and Information Sciences </a:t>
            </a:r>
          </a:p>
          <a:p>
            <a:r>
              <a:rPr lang="en-US" sz="1400" b="1" dirty="0">
                <a:latin typeface="Arial" panose="020B0604020202020204" pitchFamily="34" charset="0"/>
                <a:cs typeface="Arial" panose="020B0604020202020204" pitchFamily="34" charset="0"/>
              </a:rPr>
              <a:t>School of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Interactive Games and Media</a:t>
            </a:r>
          </a:p>
        </p:txBody>
      </p:sp>
      <p:sp>
        <p:nvSpPr>
          <p:cNvPr id="16" name="TextBox 15">
            <a:extLst>
              <a:ext uri="{FF2B5EF4-FFF2-40B4-BE49-F238E27FC236}">
                <a16:creationId xmlns:a16="http://schemas.microsoft.com/office/drawing/2014/main" id="{CB5B4C4C-C5E6-626D-38DD-206C3D5D524A}"/>
              </a:ext>
            </a:extLst>
          </p:cNvPr>
          <p:cNvSpPr txBox="1"/>
          <p:nvPr/>
        </p:nvSpPr>
        <p:spPr>
          <a:xfrm>
            <a:off x="7842708" y="3639617"/>
            <a:ext cx="3347806"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Media, Arts, Games, Interaction and Creativity</a:t>
            </a:r>
          </a:p>
          <a:p>
            <a:r>
              <a:rPr lang="en-US" sz="2400" b="1" dirty="0">
                <a:latin typeface="Arial" panose="020B0604020202020204" pitchFamily="34" charset="0"/>
                <a:cs typeface="Arial" panose="020B0604020202020204" pitchFamily="34" charset="0"/>
              </a:rPr>
              <a:t>MAGIC Spell Studios</a:t>
            </a:r>
          </a:p>
        </p:txBody>
      </p:sp>
      <p:cxnSp>
        <p:nvCxnSpPr>
          <p:cNvPr id="18" name="Straight Connector 17">
            <a:extLst>
              <a:ext uri="{FF2B5EF4-FFF2-40B4-BE49-F238E27FC236}">
                <a16:creationId xmlns:a16="http://schemas.microsoft.com/office/drawing/2014/main" id="{F81015A9-8F13-C1FD-F44C-B3CF7E36356F}"/>
              </a:ext>
            </a:extLst>
          </p:cNvPr>
          <p:cNvCxnSpPr>
            <a:cxnSpLocks/>
          </p:cNvCxnSpPr>
          <p:nvPr/>
        </p:nvCxnSpPr>
        <p:spPr>
          <a:xfrm flipV="1">
            <a:off x="4913209" y="3662314"/>
            <a:ext cx="0" cy="50591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C1ADB0-D431-E022-CDF9-4BA7326B026B}"/>
              </a:ext>
            </a:extLst>
          </p:cNvPr>
          <p:cNvCxnSpPr>
            <a:cxnSpLocks/>
          </p:cNvCxnSpPr>
          <p:nvPr/>
        </p:nvCxnSpPr>
        <p:spPr>
          <a:xfrm flipV="1">
            <a:off x="7788175" y="3684092"/>
            <a:ext cx="0" cy="50591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C5DBD34-8FDD-C894-7DFD-23BA6DA6AB60}"/>
              </a:ext>
            </a:extLst>
          </p:cNvPr>
          <p:cNvSpPr>
            <a:spLocks noGrp="1"/>
          </p:cNvSpPr>
          <p:nvPr>
            <p:ph type="sldNum" sz="quarter" idx="12"/>
          </p:nvPr>
        </p:nvSpPr>
        <p:spPr/>
        <p:txBody>
          <a:bodyPr/>
          <a:lstStyle/>
          <a:p>
            <a:fld id="{1BAEF6FE-F65C-0640-BD0A-F43E39F0C0F7}" type="slidenum">
              <a:rPr lang="en-US" smtClean="0"/>
              <a:t>44</a:t>
            </a:fld>
            <a:endParaRPr lang="en-US"/>
          </a:p>
        </p:txBody>
      </p:sp>
    </p:spTree>
    <p:extLst>
      <p:ext uri="{BB962C8B-B14F-4D97-AF65-F5344CB8AC3E}">
        <p14:creationId xmlns:p14="http://schemas.microsoft.com/office/powerpoint/2010/main" val="1979549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E481-E45D-1345-46DC-CA09B7961E33}"/>
              </a:ext>
            </a:extLst>
          </p:cNvPr>
          <p:cNvSpPr>
            <a:spLocks noGrp="1"/>
          </p:cNvSpPr>
          <p:nvPr>
            <p:ph type="title"/>
          </p:nvPr>
        </p:nvSpPr>
        <p:spPr/>
        <p:txBody>
          <a:bodyPr/>
          <a:lstStyle/>
          <a:p>
            <a:r>
              <a:rPr lang="en-US" dirty="0"/>
              <a:t>Related Work</a:t>
            </a:r>
          </a:p>
        </p:txBody>
      </p:sp>
      <p:sp>
        <p:nvSpPr>
          <p:cNvPr id="3" name="Content Placeholder 2">
            <a:extLst>
              <a:ext uri="{FF2B5EF4-FFF2-40B4-BE49-F238E27FC236}">
                <a16:creationId xmlns:a16="http://schemas.microsoft.com/office/drawing/2014/main" id="{A5C17921-5119-974C-0512-C785A5568080}"/>
              </a:ext>
            </a:extLst>
          </p:cNvPr>
          <p:cNvSpPr>
            <a:spLocks noGrp="1"/>
          </p:cNvSpPr>
          <p:nvPr>
            <p:ph idx="1"/>
          </p:nvPr>
        </p:nvSpPr>
        <p:spPr/>
        <p:txBody>
          <a:bodyPr>
            <a:normAutofit lnSpcReduction="10000"/>
          </a:bodyPr>
          <a:lstStyle/>
          <a:p>
            <a:r>
              <a:rPr lang="en-US" dirty="0"/>
              <a:t>Iterative approaches with region growing </a:t>
            </a:r>
            <a:r>
              <a:rPr lang="en-US" i="1" dirty="0"/>
              <a:t>[</a:t>
            </a:r>
            <a:r>
              <a:rPr lang="en-US" i="1" dirty="0" err="1"/>
              <a:t>Shlafman</a:t>
            </a:r>
            <a:r>
              <a:rPr lang="en-US" i="1" dirty="0"/>
              <a:t> et al., 2002, </a:t>
            </a:r>
            <a:r>
              <a:rPr lang="en-US" i="1" dirty="0" err="1"/>
              <a:t>Mahmound</a:t>
            </a:r>
            <a:r>
              <a:rPr lang="en-US" i="1" dirty="0"/>
              <a:t> et al., 2021]</a:t>
            </a:r>
          </a:p>
          <a:p>
            <a:pPr lvl="1"/>
            <a:r>
              <a:rPr lang="en-US" dirty="0"/>
              <a:t>Specifying K seeds to customize the number of sub-meshes</a:t>
            </a:r>
          </a:p>
          <a:p>
            <a:pPr lvl="1"/>
            <a:r>
              <a:rPr lang="en-US" dirty="0"/>
              <a:t>Maintaining continuity</a:t>
            </a:r>
          </a:p>
          <a:p>
            <a:pPr lvl="1"/>
            <a:r>
              <a:rPr lang="en-US" dirty="0"/>
              <a:t>Lack of support for balancing</a:t>
            </a:r>
            <a:r>
              <a:rPr lang="en-US" b="1" dirty="0"/>
              <a:t> </a:t>
            </a:r>
            <a:r>
              <a:rPr lang="en-US" dirty="0"/>
              <a:t>of primitive counts </a:t>
            </a:r>
          </a:p>
          <a:p>
            <a:r>
              <a:rPr lang="en-US" dirty="0"/>
              <a:t>METIS </a:t>
            </a:r>
            <a:r>
              <a:rPr lang="en-US" i="1" dirty="0"/>
              <a:t>[</a:t>
            </a:r>
            <a:r>
              <a:rPr lang="en-US" i="1" dirty="0" err="1"/>
              <a:t>Karypis</a:t>
            </a:r>
            <a:r>
              <a:rPr lang="en-US" i="1" dirty="0"/>
              <a:t> and Kumar, 1997]</a:t>
            </a:r>
          </a:p>
          <a:p>
            <a:pPr lvl="1"/>
            <a:r>
              <a:rPr lang="en-US" dirty="0"/>
              <a:t>Maintaining continuity but with bowties</a:t>
            </a:r>
          </a:p>
          <a:p>
            <a:pPr lvl="1"/>
            <a:r>
              <a:rPr lang="en-US" dirty="0"/>
              <a:t>Supporting balancing but not exact</a:t>
            </a:r>
          </a:p>
          <a:p>
            <a:r>
              <a:rPr lang="en-US" dirty="0"/>
              <a:t>JA-BE-JA </a:t>
            </a:r>
            <a:r>
              <a:rPr lang="en-US" i="1" dirty="0"/>
              <a:t>[</a:t>
            </a:r>
            <a:r>
              <a:rPr lang="en-US" i="1" dirty="0" err="1"/>
              <a:t>Rahimian</a:t>
            </a:r>
            <a:r>
              <a:rPr lang="en-US" i="1" dirty="0"/>
              <a:t> et al., 2013]</a:t>
            </a:r>
          </a:p>
          <a:p>
            <a:pPr lvl="1"/>
            <a:r>
              <a:rPr lang="en-US" dirty="0"/>
              <a:t>Supporting exact balancing</a:t>
            </a:r>
          </a:p>
          <a:p>
            <a:pPr lvl="1"/>
            <a:r>
              <a:rPr lang="en-US" dirty="0"/>
              <a:t>Resulting in severe discontinuity</a:t>
            </a:r>
          </a:p>
        </p:txBody>
      </p:sp>
      <p:sp>
        <p:nvSpPr>
          <p:cNvPr id="4" name="Slide Number Placeholder 3">
            <a:extLst>
              <a:ext uri="{FF2B5EF4-FFF2-40B4-BE49-F238E27FC236}">
                <a16:creationId xmlns:a16="http://schemas.microsoft.com/office/drawing/2014/main" id="{CA66768E-6199-9996-E64D-C3EE7D2DC02E}"/>
              </a:ext>
            </a:extLst>
          </p:cNvPr>
          <p:cNvSpPr>
            <a:spLocks noGrp="1"/>
          </p:cNvSpPr>
          <p:nvPr>
            <p:ph type="sldNum" sz="quarter" idx="12"/>
          </p:nvPr>
        </p:nvSpPr>
        <p:spPr/>
        <p:txBody>
          <a:bodyPr/>
          <a:lstStyle/>
          <a:p>
            <a:fld id="{1BAEF6FE-F65C-0640-BD0A-F43E39F0C0F7}" type="slidenum">
              <a:rPr lang="en-US" smtClean="0"/>
              <a:t>5</a:t>
            </a:fld>
            <a:endParaRPr lang="en-US"/>
          </a:p>
        </p:txBody>
      </p:sp>
    </p:spTree>
    <p:extLst>
      <p:ext uri="{BB962C8B-B14F-4D97-AF65-F5344CB8AC3E}">
        <p14:creationId xmlns:p14="http://schemas.microsoft.com/office/powerpoint/2010/main" val="234288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4ECF-3B9D-2ED8-7A07-1979F34B4FFA}"/>
              </a:ext>
            </a:extLst>
          </p:cNvPr>
          <p:cNvSpPr>
            <a:spLocks noGrp="1"/>
          </p:cNvSpPr>
          <p:nvPr>
            <p:ph type="title"/>
          </p:nvPr>
        </p:nvSpPr>
        <p:spPr/>
        <p:txBody>
          <a:bodyPr/>
          <a:lstStyle/>
          <a:p>
            <a:r>
              <a:rPr lang="en-US" dirty="0"/>
              <a:t>Overview of the Approach</a:t>
            </a:r>
          </a:p>
        </p:txBody>
      </p:sp>
      <p:sp>
        <p:nvSpPr>
          <p:cNvPr id="3" name="Content Placeholder 2">
            <a:extLst>
              <a:ext uri="{FF2B5EF4-FFF2-40B4-BE49-F238E27FC236}">
                <a16:creationId xmlns:a16="http://schemas.microsoft.com/office/drawing/2014/main" id="{3CCE3337-8767-1893-691B-FC8C7F74A91D}"/>
              </a:ext>
            </a:extLst>
          </p:cNvPr>
          <p:cNvSpPr>
            <a:spLocks noGrp="1"/>
          </p:cNvSpPr>
          <p:nvPr>
            <p:ph idx="1"/>
          </p:nvPr>
        </p:nvSpPr>
        <p:spPr>
          <a:xfrm>
            <a:off x="838200" y="1253331"/>
            <a:ext cx="10515600" cy="3554643"/>
          </a:xfrm>
        </p:spPr>
        <p:txBody>
          <a:bodyPr/>
          <a:lstStyle/>
          <a:p>
            <a:r>
              <a:rPr lang="en-US" dirty="0"/>
              <a:t>Using </a:t>
            </a:r>
            <a:r>
              <a:rPr lang="en-US" b="1" dirty="0"/>
              <a:t>spherical domain</a:t>
            </a:r>
            <a:endParaRPr lang="en-US" dirty="0"/>
          </a:p>
          <a:p>
            <a:r>
              <a:rPr lang="en-US" b="1" dirty="0"/>
              <a:t>Cohesion algorithm</a:t>
            </a:r>
            <a:r>
              <a:rPr lang="en-US" dirty="0"/>
              <a:t> – starting with a “chaos” and grouping triangles into sub-meshes</a:t>
            </a:r>
          </a:p>
          <a:p>
            <a:pPr lvl="1"/>
            <a:r>
              <a:rPr lang="en-US" dirty="0"/>
              <a:t>Executing label swapping operations in parallel</a:t>
            </a:r>
          </a:p>
          <a:p>
            <a:r>
              <a:rPr lang="en-US" b="1" dirty="0"/>
              <a:t>Refinement algorithm</a:t>
            </a:r>
            <a:r>
              <a:rPr lang="en-US" dirty="0"/>
              <a:t> – improving segmentation results </a:t>
            </a:r>
          </a:p>
          <a:p>
            <a:pPr lvl="1"/>
            <a:r>
              <a:rPr lang="en-US" dirty="0"/>
              <a:t>Resolving the “bowtie” issue </a:t>
            </a:r>
          </a:p>
          <a:p>
            <a:pPr lvl="1"/>
            <a:r>
              <a:rPr lang="en-US" dirty="0"/>
              <a:t>Improving smoothness of sub-mesh boundaries </a:t>
            </a:r>
          </a:p>
        </p:txBody>
      </p:sp>
      <p:grpSp>
        <p:nvGrpSpPr>
          <p:cNvPr id="31" name="Group 30">
            <a:extLst>
              <a:ext uri="{FF2B5EF4-FFF2-40B4-BE49-F238E27FC236}">
                <a16:creationId xmlns:a16="http://schemas.microsoft.com/office/drawing/2014/main" id="{29ABAA9B-B849-3DAF-F9A0-765A4487409C}"/>
              </a:ext>
            </a:extLst>
          </p:cNvPr>
          <p:cNvGrpSpPr/>
          <p:nvPr/>
        </p:nvGrpSpPr>
        <p:grpSpPr>
          <a:xfrm>
            <a:off x="6251149" y="4840699"/>
            <a:ext cx="2291928" cy="1804109"/>
            <a:chOff x="6251149" y="4840699"/>
            <a:chExt cx="2291928" cy="1804109"/>
          </a:xfrm>
        </p:grpSpPr>
        <p:sp>
          <p:nvSpPr>
            <p:cNvPr id="18" name="TextBox 17">
              <a:extLst>
                <a:ext uri="{FF2B5EF4-FFF2-40B4-BE49-F238E27FC236}">
                  <a16:creationId xmlns:a16="http://schemas.microsoft.com/office/drawing/2014/main" id="{BD6F0E8F-F275-1001-6504-D29E5DE0090F}"/>
                </a:ext>
              </a:extLst>
            </p:cNvPr>
            <p:cNvSpPr txBox="1"/>
            <p:nvPr/>
          </p:nvSpPr>
          <p:spPr>
            <a:xfrm>
              <a:off x="6251149" y="6275476"/>
              <a:ext cx="1053494" cy="369332"/>
            </a:xfrm>
            <a:prstGeom prst="rect">
              <a:avLst/>
            </a:prstGeom>
            <a:noFill/>
          </p:spPr>
          <p:txBody>
            <a:bodyPr wrap="none" rtlCol="0">
              <a:spAutoFit/>
            </a:bodyPr>
            <a:lstStyle/>
            <a:p>
              <a:r>
                <a:rPr lang="en-US" dirty="0"/>
                <a:t>Cohesion</a:t>
              </a:r>
            </a:p>
          </p:txBody>
        </p:sp>
        <p:cxnSp>
          <p:nvCxnSpPr>
            <p:cNvPr id="19" name="Straight Arrow Connector 18">
              <a:extLst>
                <a:ext uri="{FF2B5EF4-FFF2-40B4-BE49-F238E27FC236}">
                  <a16:creationId xmlns:a16="http://schemas.microsoft.com/office/drawing/2014/main" id="{6DE64F94-71CB-E305-79CA-963D4782D447}"/>
                </a:ext>
              </a:extLst>
            </p:cNvPr>
            <p:cNvCxnSpPr>
              <a:cxnSpLocks/>
            </p:cNvCxnSpPr>
            <p:nvPr/>
          </p:nvCxnSpPr>
          <p:spPr>
            <a:xfrm>
              <a:off x="6647983" y="5632600"/>
              <a:ext cx="298998"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9D4A04D-D25D-9046-6F0A-74D2450608C3}"/>
                </a:ext>
              </a:extLst>
            </p:cNvPr>
            <p:cNvPicPr>
              <a:picLocks noChangeAspect="1"/>
            </p:cNvPicPr>
            <p:nvPr/>
          </p:nvPicPr>
          <p:blipFill>
            <a:blip r:embed="rId3"/>
            <a:stretch>
              <a:fillRect/>
            </a:stretch>
          </p:blipFill>
          <p:spPr>
            <a:xfrm>
              <a:off x="7015138" y="4840699"/>
              <a:ext cx="1527939" cy="1527939"/>
            </a:xfrm>
            <a:prstGeom prst="rect">
              <a:avLst/>
            </a:prstGeom>
          </p:spPr>
        </p:pic>
      </p:grpSp>
      <p:grpSp>
        <p:nvGrpSpPr>
          <p:cNvPr id="30" name="Group 29">
            <a:extLst>
              <a:ext uri="{FF2B5EF4-FFF2-40B4-BE49-F238E27FC236}">
                <a16:creationId xmlns:a16="http://schemas.microsoft.com/office/drawing/2014/main" id="{B803900D-A711-D25F-84DE-FB59131ABA71}"/>
              </a:ext>
            </a:extLst>
          </p:cNvPr>
          <p:cNvGrpSpPr/>
          <p:nvPr/>
        </p:nvGrpSpPr>
        <p:grpSpPr>
          <a:xfrm>
            <a:off x="7893099" y="4853845"/>
            <a:ext cx="2270303" cy="1811591"/>
            <a:chOff x="7893099" y="4853845"/>
            <a:chExt cx="2270303" cy="1811591"/>
          </a:xfrm>
        </p:grpSpPr>
        <p:pic>
          <p:nvPicPr>
            <p:cNvPr id="9" name="Picture 8">
              <a:extLst>
                <a:ext uri="{FF2B5EF4-FFF2-40B4-BE49-F238E27FC236}">
                  <a16:creationId xmlns:a16="http://schemas.microsoft.com/office/drawing/2014/main" id="{5929ADDC-3276-5FB9-20D1-B3E5991DB1A4}"/>
                </a:ext>
              </a:extLst>
            </p:cNvPr>
            <p:cNvPicPr>
              <a:picLocks noChangeAspect="1"/>
            </p:cNvPicPr>
            <p:nvPr/>
          </p:nvPicPr>
          <p:blipFill>
            <a:blip r:embed="rId4"/>
            <a:stretch>
              <a:fillRect/>
            </a:stretch>
          </p:blipFill>
          <p:spPr>
            <a:xfrm>
              <a:off x="8649433" y="4853845"/>
              <a:ext cx="1513969" cy="1511702"/>
            </a:xfrm>
            <a:prstGeom prst="rect">
              <a:avLst/>
            </a:prstGeom>
          </p:spPr>
        </p:pic>
        <p:sp>
          <p:nvSpPr>
            <p:cNvPr id="11" name="Oval 10">
              <a:extLst>
                <a:ext uri="{FF2B5EF4-FFF2-40B4-BE49-F238E27FC236}">
                  <a16:creationId xmlns:a16="http://schemas.microsoft.com/office/drawing/2014/main" id="{C44BFCC5-6762-456B-B089-00B13A8A3C16}"/>
                </a:ext>
              </a:extLst>
            </p:cNvPr>
            <p:cNvSpPr/>
            <p:nvPr/>
          </p:nvSpPr>
          <p:spPr>
            <a:xfrm rot="19066942">
              <a:off x="9620513" y="5534679"/>
              <a:ext cx="518903" cy="391609"/>
            </a:xfrm>
            <a:prstGeom prst="ellipse">
              <a:avLst/>
            </a:prstGeom>
            <a:noFill/>
            <a:ln w="254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F275C72-6F3D-3C92-3697-E7C1D5EEEC61}"/>
                </a:ext>
              </a:extLst>
            </p:cNvPr>
            <p:cNvSpPr/>
            <p:nvPr/>
          </p:nvSpPr>
          <p:spPr>
            <a:xfrm rot="19066942">
              <a:off x="7893099" y="5551709"/>
              <a:ext cx="518903" cy="391609"/>
            </a:xfrm>
            <a:prstGeom prst="ellipse">
              <a:avLst/>
            </a:prstGeom>
            <a:noFill/>
            <a:ln w="254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A8554D94-148E-31EB-1D29-E1C3E48877DE}"/>
                </a:ext>
              </a:extLst>
            </p:cNvPr>
            <p:cNvCxnSpPr>
              <a:cxnSpLocks/>
            </p:cNvCxnSpPr>
            <p:nvPr/>
          </p:nvCxnSpPr>
          <p:spPr>
            <a:xfrm>
              <a:off x="8341567" y="5847930"/>
              <a:ext cx="1287625"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2375E31-70DA-3430-EE3F-754E38AD0911}"/>
                </a:ext>
              </a:extLst>
            </p:cNvPr>
            <p:cNvSpPr txBox="1"/>
            <p:nvPr/>
          </p:nvSpPr>
          <p:spPr>
            <a:xfrm>
              <a:off x="8030947" y="6296104"/>
              <a:ext cx="1276119" cy="369332"/>
            </a:xfrm>
            <a:prstGeom prst="rect">
              <a:avLst/>
            </a:prstGeom>
            <a:noFill/>
          </p:spPr>
          <p:txBody>
            <a:bodyPr wrap="none" rtlCol="0">
              <a:spAutoFit/>
            </a:bodyPr>
            <a:lstStyle/>
            <a:p>
              <a:r>
                <a:rPr lang="en-US" dirty="0"/>
                <a:t>Refinement</a:t>
              </a:r>
            </a:p>
          </p:txBody>
        </p:sp>
      </p:grpSp>
      <p:grpSp>
        <p:nvGrpSpPr>
          <p:cNvPr id="13" name="Group 12">
            <a:extLst>
              <a:ext uri="{FF2B5EF4-FFF2-40B4-BE49-F238E27FC236}">
                <a16:creationId xmlns:a16="http://schemas.microsoft.com/office/drawing/2014/main" id="{5838ECE4-556F-A7CA-CB4B-C40A81512626}"/>
              </a:ext>
            </a:extLst>
          </p:cNvPr>
          <p:cNvGrpSpPr/>
          <p:nvPr/>
        </p:nvGrpSpPr>
        <p:grpSpPr>
          <a:xfrm>
            <a:off x="4419727" y="4840698"/>
            <a:ext cx="2172379" cy="1815368"/>
            <a:chOff x="4419727" y="4840698"/>
            <a:chExt cx="2172379" cy="1815368"/>
          </a:xfrm>
        </p:grpSpPr>
        <p:pic>
          <p:nvPicPr>
            <p:cNvPr id="7" name="Picture 6">
              <a:extLst>
                <a:ext uri="{FF2B5EF4-FFF2-40B4-BE49-F238E27FC236}">
                  <a16:creationId xmlns:a16="http://schemas.microsoft.com/office/drawing/2014/main" id="{00AE8EA7-E7B4-DEF1-6262-F69C8FB6D94A}"/>
                </a:ext>
              </a:extLst>
            </p:cNvPr>
            <p:cNvPicPr>
              <a:picLocks noChangeAspect="1"/>
            </p:cNvPicPr>
            <p:nvPr/>
          </p:nvPicPr>
          <p:blipFill>
            <a:blip r:embed="rId5"/>
            <a:stretch>
              <a:fillRect/>
            </a:stretch>
          </p:blipFill>
          <p:spPr>
            <a:xfrm>
              <a:off x="5064167" y="4840698"/>
              <a:ext cx="1527939" cy="1527939"/>
            </a:xfrm>
            <a:prstGeom prst="rect">
              <a:avLst/>
            </a:prstGeom>
          </p:spPr>
        </p:pic>
        <p:cxnSp>
          <p:nvCxnSpPr>
            <p:cNvPr id="22" name="Straight Arrow Connector 21">
              <a:extLst>
                <a:ext uri="{FF2B5EF4-FFF2-40B4-BE49-F238E27FC236}">
                  <a16:creationId xmlns:a16="http://schemas.microsoft.com/office/drawing/2014/main" id="{BFF1DBE7-8FCA-7E2E-471A-682CE1CED6E7}"/>
                </a:ext>
              </a:extLst>
            </p:cNvPr>
            <p:cNvCxnSpPr>
              <a:cxnSpLocks/>
            </p:cNvCxnSpPr>
            <p:nvPr/>
          </p:nvCxnSpPr>
          <p:spPr>
            <a:xfrm>
              <a:off x="4767137" y="5617602"/>
              <a:ext cx="298998"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5716D86-0337-B102-E988-4B1C76ED42F2}"/>
                </a:ext>
              </a:extLst>
            </p:cNvPr>
            <p:cNvSpPr txBox="1"/>
            <p:nvPr/>
          </p:nvSpPr>
          <p:spPr>
            <a:xfrm>
              <a:off x="4419727" y="6009735"/>
              <a:ext cx="994379" cy="646331"/>
            </a:xfrm>
            <a:prstGeom prst="rect">
              <a:avLst/>
            </a:prstGeom>
            <a:noFill/>
          </p:spPr>
          <p:txBody>
            <a:bodyPr wrap="square" rtlCol="0">
              <a:spAutoFit/>
            </a:bodyPr>
            <a:lstStyle/>
            <a:p>
              <a:pPr algn="ctr"/>
              <a:r>
                <a:rPr lang="en-US" dirty="0"/>
                <a:t>Initial </a:t>
              </a:r>
            </a:p>
            <a:p>
              <a:pPr algn="ctr"/>
              <a:r>
                <a:rPr lang="en-US" dirty="0"/>
                <a:t>labelling</a:t>
              </a:r>
            </a:p>
          </p:txBody>
        </p:sp>
      </p:grpSp>
      <p:grpSp>
        <p:nvGrpSpPr>
          <p:cNvPr id="6" name="Group 5">
            <a:extLst>
              <a:ext uri="{FF2B5EF4-FFF2-40B4-BE49-F238E27FC236}">
                <a16:creationId xmlns:a16="http://schemas.microsoft.com/office/drawing/2014/main" id="{EC79F80B-02C8-E020-5A2E-99F069CDF3F8}"/>
              </a:ext>
            </a:extLst>
          </p:cNvPr>
          <p:cNvGrpSpPr/>
          <p:nvPr/>
        </p:nvGrpSpPr>
        <p:grpSpPr>
          <a:xfrm>
            <a:off x="11915" y="4501560"/>
            <a:ext cx="4730950" cy="2389239"/>
            <a:chOff x="11915" y="4501560"/>
            <a:chExt cx="4730950" cy="2389239"/>
          </a:xfrm>
        </p:grpSpPr>
        <p:pic>
          <p:nvPicPr>
            <p:cNvPr id="4" name="Picture 3">
              <a:extLst>
                <a:ext uri="{FF2B5EF4-FFF2-40B4-BE49-F238E27FC236}">
                  <a16:creationId xmlns:a16="http://schemas.microsoft.com/office/drawing/2014/main" id="{A91C35FB-943A-F411-AD7A-D73209059A7D}"/>
                </a:ext>
              </a:extLst>
            </p:cNvPr>
            <p:cNvPicPr>
              <a:picLocks noChangeAspect="1"/>
            </p:cNvPicPr>
            <p:nvPr/>
          </p:nvPicPr>
          <p:blipFill>
            <a:blip r:embed="rId6"/>
            <a:stretch>
              <a:fillRect/>
            </a:stretch>
          </p:blipFill>
          <p:spPr>
            <a:xfrm>
              <a:off x="11915" y="4501560"/>
              <a:ext cx="1956382" cy="2389239"/>
            </a:xfrm>
            <a:prstGeom prst="rect">
              <a:avLst/>
            </a:prstGeom>
          </p:spPr>
        </p:pic>
        <p:pic>
          <p:nvPicPr>
            <p:cNvPr id="5" name="Picture 4">
              <a:extLst>
                <a:ext uri="{FF2B5EF4-FFF2-40B4-BE49-F238E27FC236}">
                  <a16:creationId xmlns:a16="http://schemas.microsoft.com/office/drawing/2014/main" id="{828457A7-2CAF-E95F-A765-790B6DB4A326}"/>
                </a:ext>
              </a:extLst>
            </p:cNvPr>
            <p:cNvPicPr>
              <a:picLocks noChangeAspect="1"/>
            </p:cNvPicPr>
            <p:nvPr/>
          </p:nvPicPr>
          <p:blipFill>
            <a:blip r:embed="rId7"/>
            <a:stretch>
              <a:fillRect/>
            </a:stretch>
          </p:blipFill>
          <p:spPr>
            <a:xfrm>
              <a:off x="3231164" y="4840867"/>
              <a:ext cx="1511701" cy="1511701"/>
            </a:xfrm>
            <a:prstGeom prst="rect">
              <a:avLst/>
            </a:prstGeom>
          </p:spPr>
        </p:pic>
        <p:cxnSp>
          <p:nvCxnSpPr>
            <p:cNvPr id="24" name="Straight Arrow Connector 23">
              <a:extLst>
                <a:ext uri="{FF2B5EF4-FFF2-40B4-BE49-F238E27FC236}">
                  <a16:creationId xmlns:a16="http://schemas.microsoft.com/office/drawing/2014/main" id="{A94CA572-5144-E945-CECA-517E01DD8242}"/>
                </a:ext>
              </a:extLst>
            </p:cNvPr>
            <p:cNvCxnSpPr>
              <a:cxnSpLocks/>
            </p:cNvCxnSpPr>
            <p:nvPr/>
          </p:nvCxnSpPr>
          <p:spPr>
            <a:xfrm>
              <a:off x="2079406" y="5612787"/>
              <a:ext cx="868456"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B510BAA-DE6C-FAA7-A2B0-942EBD9CA4FA}"/>
                </a:ext>
              </a:extLst>
            </p:cNvPr>
            <p:cNvSpPr txBox="1"/>
            <p:nvPr/>
          </p:nvSpPr>
          <p:spPr>
            <a:xfrm>
              <a:off x="1755819" y="5840892"/>
              <a:ext cx="1880687" cy="646331"/>
            </a:xfrm>
            <a:prstGeom prst="rect">
              <a:avLst/>
            </a:prstGeom>
            <a:noFill/>
          </p:spPr>
          <p:txBody>
            <a:bodyPr wrap="square" rtlCol="0">
              <a:spAutoFit/>
            </a:bodyPr>
            <a:lstStyle/>
            <a:p>
              <a:pPr algn="ctr"/>
              <a:r>
                <a:rPr lang="en-US" dirty="0"/>
                <a:t>Spherical </a:t>
              </a:r>
            </a:p>
            <a:p>
              <a:pPr algn="ctr"/>
              <a:r>
                <a:rPr lang="en-US" dirty="0"/>
                <a:t>Parameterization</a:t>
              </a:r>
            </a:p>
          </p:txBody>
        </p:sp>
      </p:grpSp>
      <p:grpSp>
        <p:nvGrpSpPr>
          <p:cNvPr id="20" name="Group 19">
            <a:extLst>
              <a:ext uri="{FF2B5EF4-FFF2-40B4-BE49-F238E27FC236}">
                <a16:creationId xmlns:a16="http://schemas.microsoft.com/office/drawing/2014/main" id="{7C56B3FD-E1F3-EB6F-BE87-B4AEF86A975D}"/>
              </a:ext>
            </a:extLst>
          </p:cNvPr>
          <p:cNvGrpSpPr/>
          <p:nvPr/>
        </p:nvGrpSpPr>
        <p:grpSpPr>
          <a:xfrm>
            <a:off x="10147950" y="4429389"/>
            <a:ext cx="1990080" cy="2389239"/>
            <a:chOff x="10147950" y="4429389"/>
            <a:chExt cx="1990080" cy="2389239"/>
          </a:xfrm>
        </p:grpSpPr>
        <p:pic>
          <p:nvPicPr>
            <p:cNvPr id="10" name="Picture 9">
              <a:extLst>
                <a:ext uri="{FF2B5EF4-FFF2-40B4-BE49-F238E27FC236}">
                  <a16:creationId xmlns:a16="http://schemas.microsoft.com/office/drawing/2014/main" id="{63BA78AC-2A63-E028-3754-C4FEB22C3BFB}"/>
                </a:ext>
              </a:extLst>
            </p:cNvPr>
            <p:cNvPicPr>
              <a:picLocks noChangeAspect="1"/>
            </p:cNvPicPr>
            <p:nvPr/>
          </p:nvPicPr>
          <p:blipFill>
            <a:blip r:embed="rId8"/>
            <a:stretch>
              <a:fillRect/>
            </a:stretch>
          </p:blipFill>
          <p:spPr>
            <a:xfrm>
              <a:off x="10178854" y="4429389"/>
              <a:ext cx="1959176" cy="2389239"/>
            </a:xfrm>
            <a:prstGeom prst="rect">
              <a:avLst/>
            </a:prstGeom>
          </p:spPr>
        </p:pic>
        <p:cxnSp>
          <p:nvCxnSpPr>
            <p:cNvPr id="28" name="Straight Arrow Connector 27">
              <a:extLst>
                <a:ext uri="{FF2B5EF4-FFF2-40B4-BE49-F238E27FC236}">
                  <a16:creationId xmlns:a16="http://schemas.microsoft.com/office/drawing/2014/main" id="{99A409B3-2E0E-FE4E-B6B5-1A3979E29831}"/>
                </a:ext>
              </a:extLst>
            </p:cNvPr>
            <p:cNvCxnSpPr>
              <a:cxnSpLocks/>
            </p:cNvCxnSpPr>
            <p:nvPr/>
          </p:nvCxnSpPr>
          <p:spPr>
            <a:xfrm>
              <a:off x="10147950" y="5567417"/>
              <a:ext cx="868456"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Slide Number Placeholder 14">
            <a:extLst>
              <a:ext uri="{FF2B5EF4-FFF2-40B4-BE49-F238E27FC236}">
                <a16:creationId xmlns:a16="http://schemas.microsoft.com/office/drawing/2014/main" id="{EA9E4282-43A4-821D-7784-C28C2306367A}"/>
              </a:ext>
            </a:extLst>
          </p:cNvPr>
          <p:cNvSpPr>
            <a:spLocks noGrp="1"/>
          </p:cNvSpPr>
          <p:nvPr>
            <p:ph type="sldNum" sz="quarter" idx="12"/>
          </p:nvPr>
        </p:nvSpPr>
        <p:spPr/>
        <p:txBody>
          <a:bodyPr/>
          <a:lstStyle/>
          <a:p>
            <a:fld id="{1BAEF6FE-F65C-0640-BD0A-F43E39F0C0F7}" type="slidenum">
              <a:rPr lang="en-US" smtClean="0"/>
              <a:t>6</a:t>
            </a:fld>
            <a:endParaRPr lang="en-US"/>
          </a:p>
        </p:txBody>
      </p:sp>
    </p:spTree>
    <p:extLst>
      <p:ext uri="{BB962C8B-B14F-4D97-AF65-F5344CB8AC3E}">
        <p14:creationId xmlns:p14="http://schemas.microsoft.com/office/powerpoint/2010/main" val="1330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a:t>
            </a:r>
          </a:p>
        </p:txBody>
      </p:sp>
      <p:sp>
        <p:nvSpPr>
          <p:cNvPr id="3" name="Content Placeholder 2">
            <a:extLst>
              <a:ext uri="{FF2B5EF4-FFF2-40B4-BE49-F238E27FC236}">
                <a16:creationId xmlns:a16="http://schemas.microsoft.com/office/drawing/2014/main" id="{9AC31008-C415-FB4B-BF26-A42878EE5509}"/>
              </a:ext>
            </a:extLst>
          </p:cNvPr>
          <p:cNvSpPr>
            <a:spLocks noGrp="1"/>
          </p:cNvSpPr>
          <p:nvPr>
            <p:ph idx="1"/>
          </p:nvPr>
        </p:nvSpPr>
        <p:spPr>
          <a:xfrm>
            <a:off x="838200" y="1486416"/>
            <a:ext cx="8168147" cy="779112"/>
          </a:xfrm>
        </p:spPr>
        <p:txBody>
          <a:bodyPr>
            <a:normAutofit lnSpcReduction="10000"/>
          </a:bodyPr>
          <a:lstStyle/>
          <a:p>
            <a:r>
              <a:rPr lang="en-US" dirty="0"/>
              <a:t>The cohesion algorithm gathers nearby triangles by swapping their labels.</a:t>
            </a:r>
          </a:p>
          <a:p>
            <a:endParaRPr lang="en-US" dirty="0"/>
          </a:p>
        </p:txBody>
      </p:sp>
      <p:pic>
        <p:nvPicPr>
          <p:cNvPr id="8" name="Picture 7">
            <a:extLst>
              <a:ext uri="{FF2B5EF4-FFF2-40B4-BE49-F238E27FC236}">
                <a16:creationId xmlns:a16="http://schemas.microsoft.com/office/drawing/2014/main" id="{630FB04F-EC0B-C8AE-CF47-8AF4332B6DDD}"/>
              </a:ext>
            </a:extLst>
          </p:cNvPr>
          <p:cNvPicPr>
            <a:picLocks noChangeAspect="1"/>
          </p:cNvPicPr>
          <p:nvPr/>
        </p:nvPicPr>
        <p:blipFill>
          <a:blip r:embed="rId3"/>
          <a:stretch>
            <a:fillRect/>
          </a:stretch>
        </p:blipFill>
        <p:spPr>
          <a:xfrm>
            <a:off x="124193" y="2452108"/>
            <a:ext cx="7336229" cy="4087179"/>
          </a:xfrm>
          <a:prstGeom prst="rect">
            <a:avLst/>
          </a:prstGeom>
        </p:spPr>
      </p:pic>
      <p:cxnSp>
        <p:nvCxnSpPr>
          <p:cNvPr id="10" name="Straight Arrow Connector 9">
            <a:extLst>
              <a:ext uri="{FF2B5EF4-FFF2-40B4-BE49-F238E27FC236}">
                <a16:creationId xmlns:a16="http://schemas.microsoft.com/office/drawing/2014/main" id="{8B06F4F7-3B62-4B25-D158-269DBF990ADD}"/>
              </a:ext>
            </a:extLst>
          </p:cNvPr>
          <p:cNvCxnSpPr>
            <a:cxnSpLocks/>
          </p:cNvCxnSpPr>
          <p:nvPr/>
        </p:nvCxnSpPr>
        <p:spPr>
          <a:xfrm>
            <a:off x="3647784" y="4653774"/>
            <a:ext cx="849085" cy="295888"/>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A99820-A301-3137-26E9-EF2F821B6CBF}"/>
              </a:ext>
            </a:extLst>
          </p:cNvPr>
          <p:cNvSpPr txBox="1"/>
          <p:nvPr/>
        </p:nvSpPr>
        <p:spPr>
          <a:xfrm rot="1384727">
            <a:off x="2696276" y="4933531"/>
            <a:ext cx="2451312" cy="461665"/>
          </a:xfrm>
          <a:prstGeom prst="rect">
            <a:avLst/>
          </a:prstGeom>
          <a:noFill/>
        </p:spPr>
        <p:txBody>
          <a:bodyPr wrap="none" rtlCol="0">
            <a:spAutoFit/>
          </a:bodyPr>
          <a:lstStyle/>
          <a:p>
            <a:r>
              <a:rPr lang="en-US" sz="2400" b="1" dirty="0"/>
              <a:t>A pair of triangles</a:t>
            </a:r>
          </a:p>
        </p:txBody>
      </p:sp>
    </p:spTree>
    <p:extLst>
      <p:ext uri="{BB962C8B-B14F-4D97-AF65-F5344CB8AC3E}">
        <p14:creationId xmlns:p14="http://schemas.microsoft.com/office/powerpoint/2010/main" val="257498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a:t>
            </a:r>
          </a:p>
        </p:txBody>
      </p:sp>
      <p:pic>
        <p:nvPicPr>
          <p:cNvPr id="8" name="Picture 7">
            <a:extLst>
              <a:ext uri="{FF2B5EF4-FFF2-40B4-BE49-F238E27FC236}">
                <a16:creationId xmlns:a16="http://schemas.microsoft.com/office/drawing/2014/main" id="{630FB04F-EC0B-C8AE-CF47-8AF4332B6DDD}"/>
              </a:ext>
            </a:extLst>
          </p:cNvPr>
          <p:cNvPicPr>
            <a:picLocks noChangeAspect="1"/>
          </p:cNvPicPr>
          <p:nvPr/>
        </p:nvPicPr>
        <p:blipFill>
          <a:blip r:embed="rId3"/>
          <a:stretch>
            <a:fillRect/>
          </a:stretch>
        </p:blipFill>
        <p:spPr>
          <a:xfrm>
            <a:off x="124193" y="2452108"/>
            <a:ext cx="7336229" cy="4087179"/>
          </a:xfrm>
          <a:prstGeom prst="rect">
            <a:avLst/>
          </a:prstGeom>
        </p:spPr>
      </p:pic>
      <p:sp>
        <p:nvSpPr>
          <p:cNvPr id="9" name="Oval 8">
            <a:extLst>
              <a:ext uri="{FF2B5EF4-FFF2-40B4-BE49-F238E27FC236}">
                <a16:creationId xmlns:a16="http://schemas.microsoft.com/office/drawing/2014/main" id="{0C8AA991-6E31-3B91-3EA5-5E81FC8FDA80}"/>
              </a:ext>
            </a:extLst>
          </p:cNvPr>
          <p:cNvSpPr/>
          <p:nvPr/>
        </p:nvSpPr>
        <p:spPr>
          <a:xfrm>
            <a:off x="2543908" y="4327546"/>
            <a:ext cx="262957" cy="262957"/>
          </a:xfrm>
          <a:prstGeom prst="ellipse">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F742D7-0D69-ED08-A59F-1A934A93C49B}"/>
              </a:ext>
            </a:extLst>
          </p:cNvPr>
          <p:cNvSpPr/>
          <p:nvPr/>
        </p:nvSpPr>
        <p:spPr>
          <a:xfrm>
            <a:off x="5580184" y="400831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81599E5-2BDF-CC40-CBDF-74FAC65A7B10}"/>
              </a:ext>
            </a:extLst>
          </p:cNvPr>
          <p:cNvGrpSpPr/>
          <p:nvPr/>
        </p:nvGrpSpPr>
        <p:grpSpPr>
          <a:xfrm>
            <a:off x="8264194" y="2235425"/>
            <a:ext cx="3927806" cy="830990"/>
            <a:chOff x="8264194" y="2235425"/>
            <a:chExt cx="3927806" cy="830990"/>
          </a:xfrm>
        </p:grpSpPr>
        <p:sp>
          <p:nvSpPr>
            <p:cNvPr id="7" name="Oval 6">
              <a:extLst>
                <a:ext uri="{FF2B5EF4-FFF2-40B4-BE49-F238E27FC236}">
                  <a16:creationId xmlns:a16="http://schemas.microsoft.com/office/drawing/2014/main" id="{33DAD6BA-B723-CEE0-1A5E-C73C63E63CDF}"/>
                </a:ext>
              </a:extLst>
            </p:cNvPr>
            <p:cNvSpPr/>
            <p:nvPr/>
          </p:nvSpPr>
          <p:spPr>
            <a:xfrm>
              <a:off x="8264195" y="2301325"/>
              <a:ext cx="262957" cy="262957"/>
            </a:xfrm>
            <a:prstGeom prst="ellipse">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E29EEA-7FB4-B69F-A72C-9229CF133782}"/>
                </a:ext>
              </a:extLst>
            </p:cNvPr>
            <p:cNvSpPr/>
            <p:nvPr/>
          </p:nvSpPr>
          <p:spPr>
            <a:xfrm>
              <a:off x="8264194" y="278466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8A4ADF-8E6B-53DC-D5A9-535737603572}"/>
                </a:ext>
              </a:extLst>
            </p:cNvPr>
            <p:cNvSpPr txBox="1"/>
            <p:nvPr/>
          </p:nvSpPr>
          <p:spPr>
            <a:xfrm>
              <a:off x="8527151" y="2235425"/>
              <a:ext cx="3415294" cy="369332"/>
            </a:xfrm>
            <a:prstGeom prst="rect">
              <a:avLst/>
            </a:prstGeom>
            <a:noFill/>
          </p:spPr>
          <p:txBody>
            <a:bodyPr wrap="none" rtlCol="0">
              <a:spAutoFit/>
            </a:bodyPr>
            <a:lstStyle/>
            <a:p>
              <a:r>
                <a:rPr lang="en-US" dirty="0"/>
                <a:t>The centroid of the blue sub-mesh</a:t>
              </a:r>
            </a:p>
          </p:txBody>
        </p:sp>
        <p:sp>
          <p:nvSpPr>
            <p:cNvPr id="15" name="TextBox 14">
              <a:extLst>
                <a:ext uri="{FF2B5EF4-FFF2-40B4-BE49-F238E27FC236}">
                  <a16:creationId xmlns:a16="http://schemas.microsoft.com/office/drawing/2014/main" id="{0CC1D05C-1597-A5C5-F2CD-ED912EE33AC7}"/>
                </a:ext>
              </a:extLst>
            </p:cNvPr>
            <p:cNvSpPr txBox="1"/>
            <p:nvPr/>
          </p:nvSpPr>
          <p:spPr>
            <a:xfrm>
              <a:off x="8527151" y="2697083"/>
              <a:ext cx="3664849" cy="369332"/>
            </a:xfrm>
            <a:prstGeom prst="rect">
              <a:avLst/>
            </a:prstGeom>
            <a:noFill/>
          </p:spPr>
          <p:txBody>
            <a:bodyPr wrap="none" rtlCol="0">
              <a:spAutoFit/>
            </a:bodyPr>
            <a:lstStyle/>
            <a:p>
              <a:r>
                <a:rPr lang="en-US" dirty="0"/>
                <a:t>The centroid of the yellow sub-mesh</a:t>
              </a:r>
            </a:p>
          </p:txBody>
        </p:sp>
      </p:grpSp>
      <p:sp>
        <p:nvSpPr>
          <p:cNvPr id="17" name="Triangle 16">
            <a:extLst>
              <a:ext uri="{FF2B5EF4-FFF2-40B4-BE49-F238E27FC236}">
                <a16:creationId xmlns:a16="http://schemas.microsoft.com/office/drawing/2014/main" id="{C3FAB652-6A28-675F-FDBC-614C0AC0096F}"/>
              </a:ext>
            </a:extLst>
          </p:cNvPr>
          <p:cNvSpPr/>
          <p:nvPr/>
        </p:nvSpPr>
        <p:spPr>
          <a:xfrm>
            <a:off x="4627020" y="4798899"/>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234270E-9D9D-8934-ADDE-5532146D768F}"/>
              </a:ext>
            </a:extLst>
          </p:cNvPr>
          <p:cNvSpPr/>
          <p:nvPr/>
        </p:nvSpPr>
        <p:spPr>
          <a:xfrm>
            <a:off x="3392108" y="4408041"/>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34D00266-6AD0-BC83-6E83-0E61B90527A2}"/>
              </a:ext>
            </a:extLst>
          </p:cNvPr>
          <p:cNvGrpSpPr/>
          <p:nvPr/>
        </p:nvGrpSpPr>
        <p:grpSpPr>
          <a:xfrm>
            <a:off x="8301902" y="3177599"/>
            <a:ext cx="3694532" cy="830990"/>
            <a:chOff x="8301902" y="3177599"/>
            <a:chExt cx="3694532" cy="830990"/>
          </a:xfrm>
        </p:grpSpPr>
        <p:sp>
          <p:nvSpPr>
            <p:cNvPr id="16" name="Triangle 15">
              <a:extLst>
                <a:ext uri="{FF2B5EF4-FFF2-40B4-BE49-F238E27FC236}">
                  <a16:creationId xmlns:a16="http://schemas.microsoft.com/office/drawing/2014/main" id="{8B409EED-3DB0-152C-58E2-FD44768557D9}"/>
                </a:ext>
              </a:extLst>
            </p:cNvPr>
            <p:cNvSpPr/>
            <p:nvPr/>
          </p:nvSpPr>
          <p:spPr>
            <a:xfrm>
              <a:off x="8301902" y="3307893"/>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C24D9C8-C2E9-1640-1DBD-0B05EEC4332E}"/>
                </a:ext>
              </a:extLst>
            </p:cNvPr>
            <p:cNvSpPr/>
            <p:nvPr/>
          </p:nvSpPr>
          <p:spPr>
            <a:xfrm>
              <a:off x="8301902" y="3691894"/>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0CD5DF1-B3E4-A3E3-EA77-2720FFE6FE89}"/>
                </a:ext>
              </a:extLst>
            </p:cNvPr>
            <p:cNvSpPr txBox="1"/>
            <p:nvPr/>
          </p:nvSpPr>
          <p:spPr>
            <a:xfrm>
              <a:off x="8527151" y="3177599"/>
              <a:ext cx="3272627" cy="369332"/>
            </a:xfrm>
            <a:prstGeom prst="rect">
              <a:avLst/>
            </a:prstGeom>
            <a:noFill/>
          </p:spPr>
          <p:txBody>
            <a:bodyPr wrap="none" rtlCol="0">
              <a:spAutoFit/>
            </a:bodyPr>
            <a:lstStyle/>
            <a:p>
              <a:r>
                <a:rPr lang="en-US" dirty="0"/>
                <a:t>The centroid of the blue triangle</a:t>
              </a:r>
            </a:p>
          </p:txBody>
        </p:sp>
        <p:sp>
          <p:nvSpPr>
            <p:cNvPr id="21" name="TextBox 20">
              <a:extLst>
                <a:ext uri="{FF2B5EF4-FFF2-40B4-BE49-F238E27FC236}">
                  <a16:creationId xmlns:a16="http://schemas.microsoft.com/office/drawing/2014/main" id="{8C263E97-EA66-6E9E-3EDF-7F6E3D1E1F17}"/>
                </a:ext>
              </a:extLst>
            </p:cNvPr>
            <p:cNvSpPr txBox="1"/>
            <p:nvPr/>
          </p:nvSpPr>
          <p:spPr>
            <a:xfrm>
              <a:off x="8527151" y="3639257"/>
              <a:ext cx="3469283" cy="369332"/>
            </a:xfrm>
            <a:prstGeom prst="rect">
              <a:avLst/>
            </a:prstGeom>
            <a:noFill/>
          </p:spPr>
          <p:txBody>
            <a:bodyPr wrap="none" rtlCol="0">
              <a:spAutoFit/>
            </a:bodyPr>
            <a:lstStyle/>
            <a:p>
              <a:r>
                <a:rPr lang="en-US" dirty="0"/>
                <a:t>The centroid of the yellow triangle</a:t>
              </a:r>
            </a:p>
          </p:txBody>
        </p:sp>
      </p:grpSp>
      <p:sp>
        <p:nvSpPr>
          <p:cNvPr id="25" name="Content Placeholder 2">
            <a:extLst>
              <a:ext uri="{FF2B5EF4-FFF2-40B4-BE49-F238E27FC236}">
                <a16:creationId xmlns:a16="http://schemas.microsoft.com/office/drawing/2014/main" id="{03205AC6-D985-E248-88DF-FE1424809B20}"/>
              </a:ext>
            </a:extLst>
          </p:cNvPr>
          <p:cNvSpPr>
            <a:spLocks noGrp="1"/>
          </p:cNvSpPr>
          <p:nvPr>
            <p:ph idx="1"/>
          </p:nvPr>
        </p:nvSpPr>
        <p:spPr>
          <a:xfrm>
            <a:off x="838200" y="1486416"/>
            <a:ext cx="8168147" cy="779112"/>
          </a:xfrm>
        </p:spPr>
        <p:txBody>
          <a:bodyPr>
            <a:normAutofit lnSpcReduction="10000"/>
          </a:bodyPr>
          <a:lstStyle/>
          <a:p>
            <a:r>
              <a:rPr lang="en-US" dirty="0"/>
              <a:t>The cohesion algorithm gathers nearby triangles by swapping their labels.</a:t>
            </a:r>
          </a:p>
          <a:p>
            <a:endParaRPr lang="en-US" dirty="0"/>
          </a:p>
        </p:txBody>
      </p:sp>
      <p:sp>
        <p:nvSpPr>
          <p:cNvPr id="3" name="Slide Number Placeholder 2">
            <a:extLst>
              <a:ext uri="{FF2B5EF4-FFF2-40B4-BE49-F238E27FC236}">
                <a16:creationId xmlns:a16="http://schemas.microsoft.com/office/drawing/2014/main" id="{9BEB4CF6-94C1-BAFC-05E0-82A9802621C9}"/>
              </a:ext>
            </a:extLst>
          </p:cNvPr>
          <p:cNvSpPr>
            <a:spLocks noGrp="1"/>
          </p:cNvSpPr>
          <p:nvPr>
            <p:ph type="sldNum" sz="quarter" idx="12"/>
          </p:nvPr>
        </p:nvSpPr>
        <p:spPr/>
        <p:txBody>
          <a:bodyPr/>
          <a:lstStyle/>
          <a:p>
            <a:fld id="{1BAEF6FE-F65C-0640-BD0A-F43E39F0C0F7}" type="slidenum">
              <a:rPr lang="en-US" smtClean="0"/>
              <a:t>8</a:t>
            </a:fld>
            <a:endParaRPr lang="en-US"/>
          </a:p>
        </p:txBody>
      </p:sp>
    </p:spTree>
    <p:extLst>
      <p:ext uri="{BB962C8B-B14F-4D97-AF65-F5344CB8AC3E}">
        <p14:creationId xmlns:p14="http://schemas.microsoft.com/office/powerpoint/2010/main" val="337870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2" presetClass="entr" presetSubtype="8"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AAF2-2A14-EFBD-CB6E-9E15D7E39989}"/>
              </a:ext>
            </a:extLst>
          </p:cNvPr>
          <p:cNvSpPr>
            <a:spLocks noGrp="1"/>
          </p:cNvSpPr>
          <p:nvPr>
            <p:ph type="title"/>
          </p:nvPr>
        </p:nvSpPr>
        <p:spPr/>
        <p:txBody>
          <a:bodyPr/>
          <a:lstStyle/>
          <a:p>
            <a:r>
              <a:rPr lang="en-US" dirty="0"/>
              <a:t>Cohesion</a:t>
            </a:r>
          </a:p>
        </p:txBody>
      </p:sp>
      <p:pic>
        <p:nvPicPr>
          <p:cNvPr id="8" name="Picture 7">
            <a:extLst>
              <a:ext uri="{FF2B5EF4-FFF2-40B4-BE49-F238E27FC236}">
                <a16:creationId xmlns:a16="http://schemas.microsoft.com/office/drawing/2014/main" id="{630FB04F-EC0B-C8AE-CF47-8AF4332B6DDD}"/>
              </a:ext>
            </a:extLst>
          </p:cNvPr>
          <p:cNvPicPr>
            <a:picLocks noChangeAspect="1"/>
          </p:cNvPicPr>
          <p:nvPr/>
        </p:nvPicPr>
        <p:blipFill>
          <a:blip r:embed="rId3"/>
          <a:stretch>
            <a:fillRect/>
          </a:stretch>
        </p:blipFill>
        <p:spPr>
          <a:xfrm>
            <a:off x="124193" y="2452108"/>
            <a:ext cx="7336229" cy="4087179"/>
          </a:xfrm>
          <a:prstGeom prst="rect">
            <a:avLst/>
          </a:prstGeom>
        </p:spPr>
      </p:pic>
      <p:sp>
        <p:nvSpPr>
          <p:cNvPr id="7" name="Oval 6">
            <a:extLst>
              <a:ext uri="{FF2B5EF4-FFF2-40B4-BE49-F238E27FC236}">
                <a16:creationId xmlns:a16="http://schemas.microsoft.com/office/drawing/2014/main" id="{33DAD6BA-B723-CEE0-1A5E-C73C63E63CDF}"/>
              </a:ext>
            </a:extLst>
          </p:cNvPr>
          <p:cNvSpPr/>
          <p:nvPr/>
        </p:nvSpPr>
        <p:spPr>
          <a:xfrm>
            <a:off x="8264195" y="2301325"/>
            <a:ext cx="262957" cy="262957"/>
          </a:xfrm>
          <a:prstGeom prst="ellipse">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8AA991-6E31-3B91-3EA5-5E81FC8FDA80}"/>
              </a:ext>
            </a:extLst>
          </p:cNvPr>
          <p:cNvSpPr/>
          <p:nvPr/>
        </p:nvSpPr>
        <p:spPr>
          <a:xfrm>
            <a:off x="2543908" y="4327546"/>
            <a:ext cx="262957" cy="262957"/>
          </a:xfrm>
          <a:prstGeom prst="ellipse">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F742D7-0D69-ED08-A59F-1A934A93C49B}"/>
              </a:ext>
            </a:extLst>
          </p:cNvPr>
          <p:cNvSpPr/>
          <p:nvPr/>
        </p:nvSpPr>
        <p:spPr>
          <a:xfrm>
            <a:off x="5580184" y="400831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E29EEA-7FB4-B69F-A72C-9229CF133782}"/>
              </a:ext>
            </a:extLst>
          </p:cNvPr>
          <p:cNvSpPr/>
          <p:nvPr/>
        </p:nvSpPr>
        <p:spPr>
          <a:xfrm>
            <a:off x="8264194" y="2784667"/>
            <a:ext cx="262957" cy="262957"/>
          </a:xfrm>
          <a:prstGeom prst="ellipse">
            <a:avLst/>
          </a:prstGeom>
          <a:solidFill>
            <a:schemeClr val="accent2"/>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8A4ADF-8E6B-53DC-D5A9-535737603572}"/>
              </a:ext>
            </a:extLst>
          </p:cNvPr>
          <p:cNvSpPr txBox="1"/>
          <p:nvPr/>
        </p:nvSpPr>
        <p:spPr>
          <a:xfrm>
            <a:off x="8527151" y="2235425"/>
            <a:ext cx="3415294" cy="369332"/>
          </a:xfrm>
          <a:prstGeom prst="rect">
            <a:avLst/>
          </a:prstGeom>
          <a:noFill/>
        </p:spPr>
        <p:txBody>
          <a:bodyPr wrap="none" rtlCol="0">
            <a:spAutoFit/>
          </a:bodyPr>
          <a:lstStyle/>
          <a:p>
            <a:r>
              <a:rPr lang="en-US" dirty="0"/>
              <a:t>The centroid of the blue sub-mesh</a:t>
            </a:r>
          </a:p>
        </p:txBody>
      </p:sp>
      <p:sp>
        <p:nvSpPr>
          <p:cNvPr id="15" name="TextBox 14">
            <a:extLst>
              <a:ext uri="{FF2B5EF4-FFF2-40B4-BE49-F238E27FC236}">
                <a16:creationId xmlns:a16="http://schemas.microsoft.com/office/drawing/2014/main" id="{0CC1D05C-1597-A5C5-F2CD-ED912EE33AC7}"/>
              </a:ext>
            </a:extLst>
          </p:cNvPr>
          <p:cNvSpPr txBox="1"/>
          <p:nvPr/>
        </p:nvSpPr>
        <p:spPr>
          <a:xfrm>
            <a:off x="8527151" y="2697083"/>
            <a:ext cx="3664849" cy="369332"/>
          </a:xfrm>
          <a:prstGeom prst="rect">
            <a:avLst/>
          </a:prstGeom>
          <a:noFill/>
        </p:spPr>
        <p:txBody>
          <a:bodyPr wrap="none" rtlCol="0">
            <a:spAutoFit/>
          </a:bodyPr>
          <a:lstStyle/>
          <a:p>
            <a:r>
              <a:rPr lang="en-US" dirty="0"/>
              <a:t>The centroid of the yellow sub-mesh</a:t>
            </a:r>
          </a:p>
        </p:txBody>
      </p:sp>
      <p:sp>
        <p:nvSpPr>
          <p:cNvPr id="16" name="Triangle 15">
            <a:extLst>
              <a:ext uri="{FF2B5EF4-FFF2-40B4-BE49-F238E27FC236}">
                <a16:creationId xmlns:a16="http://schemas.microsoft.com/office/drawing/2014/main" id="{8B409EED-3DB0-152C-58E2-FD44768557D9}"/>
              </a:ext>
            </a:extLst>
          </p:cNvPr>
          <p:cNvSpPr/>
          <p:nvPr/>
        </p:nvSpPr>
        <p:spPr>
          <a:xfrm>
            <a:off x="8301902" y="3307893"/>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C3FAB652-6A28-675F-FDBC-614C0AC0096F}"/>
              </a:ext>
            </a:extLst>
          </p:cNvPr>
          <p:cNvSpPr/>
          <p:nvPr/>
        </p:nvSpPr>
        <p:spPr>
          <a:xfrm>
            <a:off x="4627020" y="4798899"/>
            <a:ext cx="184429" cy="175312"/>
          </a:xfrm>
          <a:prstGeom prst="triangle">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C24D9C8-C2E9-1640-1DBD-0B05EEC4332E}"/>
              </a:ext>
            </a:extLst>
          </p:cNvPr>
          <p:cNvSpPr/>
          <p:nvPr/>
        </p:nvSpPr>
        <p:spPr>
          <a:xfrm>
            <a:off x="8301902" y="3691894"/>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234270E-9D9D-8934-ADDE-5532146D768F}"/>
              </a:ext>
            </a:extLst>
          </p:cNvPr>
          <p:cNvSpPr/>
          <p:nvPr/>
        </p:nvSpPr>
        <p:spPr>
          <a:xfrm>
            <a:off x="3392108" y="4408041"/>
            <a:ext cx="184429" cy="175312"/>
          </a:xfrm>
          <a:prstGeom prst="triangle">
            <a:avLst/>
          </a:prstGeom>
          <a:solidFill>
            <a:schemeClr val="accent4">
              <a:lumMod val="7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0CD5DF1-B3E4-A3E3-EA77-2720FFE6FE89}"/>
              </a:ext>
            </a:extLst>
          </p:cNvPr>
          <p:cNvSpPr txBox="1"/>
          <p:nvPr/>
        </p:nvSpPr>
        <p:spPr>
          <a:xfrm>
            <a:off x="8527151" y="3177599"/>
            <a:ext cx="3272627" cy="369332"/>
          </a:xfrm>
          <a:prstGeom prst="rect">
            <a:avLst/>
          </a:prstGeom>
          <a:noFill/>
        </p:spPr>
        <p:txBody>
          <a:bodyPr wrap="none" rtlCol="0">
            <a:spAutoFit/>
          </a:bodyPr>
          <a:lstStyle/>
          <a:p>
            <a:r>
              <a:rPr lang="en-US" dirty="0"/>
              <a:t>The centroid of the blue triangle</a:t>
            </a:r>
          </a:p>
        </p:txBody>
      </p:sp>
      <p:sp>
        <p:nvSpPr>
          <p:cNvPr id="21" name="TextBox 20">
            <a:extLst>
              <a:ext uri="{FF2B5EF4-FFF2-40B4-BE49-F238E27FC236}">
                <a16:creationId xmlns:a16="http://schemas.microsoft.com/office/drawing/2014/main" id="{8C263E97-EA66-6E9E-3EDF-7F6E3D1E1F17}"/>
              </a:ext>
            </a:extLst>
          </p:cNvPr>
          <p:cNvSpPr txBox="1"/>
          <p:nvPr/>
        </p:nvSpPr>
        <p:spPr>
          <a:xfrm>
            <a:off x="8527151" y="3639257"/>
            <a:ext cx="3469283" cy="369332"/>
          </a:xfrm>
          <a:prstGeom prst="rect">
            <a:avLst/>
          </a:prstGeom>
          <a:noFill/>
        </p:spPr>
        <p:txBody>
          <a:bodyPr wrap="none" rtlCol="0">
            <a:spAutoFit/>
          </a:bodyPr>
          <a:lstStyle/>
          <a:p>
            <a:r>
              <a:rPr lang="en-US" dirty="0"/>
              <a:t>The centroid of the yellow triangle</a:t>
            </a:r>
          </a:p>
        </p:txBody>
      </p:sp>
      <p:cxnSp>
        <p:nvCxnSpPr>
          <p:cNvPr id="5" name="Straight Arrow Connector 4">
            <a:extLst>
              <a:ext uri="{FF2B5EF4-FFF2-40B4-BE49-F238E27FC236}">
                <a16:creationId xmlns:a16="http://schemas.microsoft.com/office/drawing/2014/main" id="{1A0F9422-6431-4164-5162-8342E5C2F34D}"/>
              </a:ext>
            </a:extLst>
          </p:cNvPr>
          <p:cNvCxnSpPr>
            <a:cxnSpLocks/>
          </p:cNvCxnSpPr>
          <p:nvPr/>
        </p:nvCxnSpPr>
        <p:spPr>
          <a:xfrm>
            <a:off x="2800602" y="4503107"/>
            <a:ext cx="1866262" cy="38344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6231BE9-B364-E9AD-239B-AA58D2215142}"/>
              </a:ext>
            </a:extLst>
          </p:cNvPr>
          <p:cNvCxnSpPr>
            <a:cxnSpLocks/>
            <a:stCxn id="19" idx="5"/>
            <a:endCxn id="11" idx="2"/>
          </p:cNvCxnSpPr>
          <p:nvPr/>
        </p:nvCxnSpPr>
        <p:spPr>
          <a:xfrm flipV="1">
            <a:off x="3530430" y="4139796"/>
            <a:ext cx="2049754" cy="355901"/>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3E2C20B-0FC8-AAA6-A521-3B5FF17D7ECA}"/>
              </a:ext>
            </a:extLst>
          </p:cNvPr>
          <p:cNvSpPr txBox="1"/>
          <p:nvPr/>
        </p:nvSpPr>
        <p:spPr>
          <a:xfrm>
            <a:off x="3495309" y="4645106"/>
            <a:ext cx="453970" cy="461665"/>
          </a:xfrm>
          <a:prstGeom prst="rect">
            <a:avLst/>
          </a:prstGeom>
          <a:noFill/>
        </p:spPr>
        <p:txBody>
          <a:bodyPr wrap="none" rtlCol="0">
            <a:spAutoFit/>
          </a:bodyPr>
          <a:lstStyle/>
          <a:p>
            <a:r>
              <a:rPr lang="en-US" sz="2400" b="1" dirty="0"/>
              <a:t>d</a:t>
            </a:r>
            <a:r>
              <a:rPr lang="en-US" sz="2400" b="1" baseline="-25000" dirty="0"/>
              <a:t>1</a:t>
            </a:r>
          </a:p>
        </p:txBody>
      </p:sp>
      <p:sp>
        <p:nvSpPr>
          <p:cNvPr id="26" name="TextBox 25">
            <a:extLst>
              <a:ext uri="{FF2B5EF4-FFF2-40B4-BE49-F238E27FC236}">
                <a16:creationId xmlns:a16="http://schemas.microsoft.com/office/drawing/2014/main" id="{8C35F91A-CF55-64FF-44AB-23229A8835FB}"/>
              </a:ext>
            </a:extLst>
          </p:cNvPr>
          <p:cNvSpPr txBox="1"/>
          <p:nvPr/>
        </p:nvSpPr>
        <p:spPr>
          <a:xfrm>
            <a:off x="4400035" y="3865881"/>
            <a:ext cx="453970" cy="461665"/>
          </a:xfrm>
          <a:prstGeom prst="rect">
            <a:avLst/>
          </a:prstGeom>
          <a:noFill/>
        </p:spPr>
        <p:txBody>
          <a:bodyPr wrap="none" rtlCol="0">
            <a:spAutoFit/>
          </a:bodyPr>
          <a:lstStyle/>
          <a:p>
            <a:r>
              <a:rPr lang="en-US" sz="2400" b="1" dirty="0"/>
              <a:t>d</a:t>
            </a:r>
            <a:r>
              <a:rPr lang="en-US" sz="2400" b="1" baseline="-25000" dirty="0"/>
              <a:t>2</a:t>
            </a:r>
          </a:p>
        </p:txBody>
      </p:sp>
      <p:sp>
        <p:nvSpPr>
          <p:cNvPr id="32" name="Content Placeholder 2">
            <a:extLst>
              <a:ext uri="{FF2B5EF4-FFF2-40B4-BE49-F238E27FC236}">
                <a16:creationId xmlns:a16="http://schemas.microsoft.com/office/drawing/2014/main" id="{1113ACB9-7B68-CF48-2064-A8A3F5944E61}"/>
              </a:ext>
            </a:extLst>
          </p:cNvPr>
          <p:cNvSpPr>
            <a:spLocks noGrp="1"/>
          </p:cNvSpPr>
          <p:nvPr>
            <p:ph idx="1"/>
          </p:nvPr>
        </p:nvSpPr>
        <p:spPr>
          <a:xfrm>
            <a:off x="838200" y="1486416"/>
            <a:ext cx="8168147" cy="779112"/>
          </a:xfrm>
        </p:spPr>
        <p:txBody>
          <a:bodyPr>
            <a:normAutofit lnSpcReduction="10000"/>
          </a:bodyPr>
          <a:lstStyle/>
          <a:p>
            <a:r>
              <a:rPr lang="en-US" dirty="0"/>
              <a:t>The cohesion algorithm gathers nearby triangles by swapping their labels.</a:t>
            </a:r>
          </a:p>
          <a:p>
            <a:endParaRPr lang="en-US" dirty="0"/>
          </a:p>
        </p:txBody>
      </p:sp>
      <p:sp>
        <p:nvSpPr>
          <p:cNvPr id="3" name="Slide Number Placeholder 2">
            <a:extLst>
              <a:ext uri="{FF2B5EF4-FFF2-40B4-BE49-F238E27FC236}">
                <a16:creationId xmlns:a16="http://schemas.microsoft.com/office/drawing/2014/main" id="{B4F68928-A52E-968F-552C-5CDE9EE85FE1}"/>
              </a:ext>
            </a:extLst>
          </p:cNvPr>
          <p:cNvSpPr>
            <a:spLocks noGrp="1"/>
          </p:cNvSpPr>
          <p:nvPr>
            <p:ph type="sldNum" sz="quarter" idx="12"/>
          </p:nvPr>
        </p:nvSpPr>
        <p:spPr/>
        <p:txBody>
          <a:bodyPr/>
          <a:lstStyle/>
          <a:p>
            <a:fld id="{1BAEF6FE-F65C-0640-BD0A-F43E39F0C0F7}" type="slidenum">
              <a:rPr lang="en-US" smtClean="0"/>
              <a:t>9</a:t>
            </a:fld>
            <a:endParaRPr lang="en-US"/>
          </a:p>
        </p:txBody>
      </p:sp>
    </p:spTree>
    <p:extLst>
      <p:ext uri="{BB962C8B-B14F-4D97-AF65-F5344CB8AC3E}">
        <p14:creationId xmlns:p14="http://schemas.microsoft.com/office/powerpoint/2010/main" val="1706182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21614</TotalTime>
  <Words>3358</Words>
  <Application>Microsoft Macintosh PowerPoint</Application>
  <PresentationFormat>Widescreen</PresentationFormat>
  <Paragraphs>650</Paragraphs>
  <Slides>44</Slides>
  <Notes>44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Söhne</vt:lpstr>
      <vt:lpstr>Arial</vt:lpstr>
      <vt:lpstr>Calibri</vt:lpstr>
      <vt:lpstr>Calibri Light</vt:lpstr>
      <vt:lpstr>Times New Roman</vt:lpstr>
      <vt:lpstr>Office Theme</vt:lpstr>
      <vt:lpstr>Spherical Parametric Measurement for Continuous and Balanced Mesh Segmentation</vt:lpstr>
      <vt:lpstr>Motivation</vt:lpstr>
      <vt:lpstr>Motivation (cont.)</vt:lpstr>
      <vt:lpstr>The goals of this work</vt:lpstr>
      <vt:lpstr>Related Work</vt:lpstr>
      <vt:lpstr>Overview of the Approach</vt:lpstr>
      <vt:lpstr>Cohesion</vt:lpstr>
      <vt:lpstr>Cohesion</vt:lpstr>
      <vt:lpstr>Cohesion</vt:lpstr>
      <vt:lpstr>Cohesion</vt:lpstr>
      <vt:lpstr>Cohesion</vt:lpstr>
      <vt:lpstr>Cohesion</vt:lpstr>
      <vt:lpstr>Cohesion</vt:lpstr>
      <vt:lpstr>Cohesion</vt:lpstr>
      <vt:lpstr>Cohesion</vt:lpstr>
      <vt:lpstr>Cohesion</vt:lpstr>
      <vt:lpstr>Cohesion – Distance Measurement</vt:lpstr>
      <vt:lpstr>Cohesion – Distance Measurement</vt:lpstr>
      <vt:lpstr>Cohesion – Distance Measurement</vt:lpstr>
      <vt:lpstr>Cohesion – Parallelization</vt:lpstr>
      <vt:lpstr>Cohesion – Parallelization</vt:lpstr>
      <vt:lpstr>Cohesion – Parallelization</vt:lpstr>
      <vt:lpstr>Cohesion – Iteration Example</vt:lpstr>
      <vt:lpstr>Refinement</vt:lpstr>
      <vt:lpstr>Refinement</vt:lpstr>
      <vt:lpstr>Refinement</vt:lpstr>
      <vt:lpstr>Refinement</vt:lpstr>
      <vt:lpstr>Refinement</vt:lpstr>
      <vt:lpstr>Refinement</vt:lpstr>
      <vt:lpstr>Refinement</vt:lpstr>
      <vt:lpstr>Refinement</vt:lpstr>
      <vt:lpstr>Refinement</vt:lpstr>
      <vt:lpstr>Refinement</vt:lpstr>
      <vt:lpstr>Refinement – Example</vt:lpstr>
      <vt:lpstr>Spherical Parameterization </vt:lpstr>
      <vt:lpstr>Spherical Parameterization </vt:lpstr>
      <vt:lpstr>Results</vt:lpstr>
      <vt:lpstr>Results</vt:lpstr>
      <vt:lpstr>Results</vt:lpstr>
      <vt:lpstr>Results</vt:lpstr>
      <vt:lpstr>Testing with Two Applications</vt:lpstr>
      <vt:lpstr>Testing with Two Applications</vt:lpstr>
      <vt:lpstr>Conclusion, Limitations, and Future Work</vt:lpstr>
      <vt:lpstr>Thanks for Your Attention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Spherical Parametric Measurement for Continuous and Balanced Mesh Segmentation</dc:title>
  <dc:creator>Microsoft Office User</dc:creator>
  <cp:lastModifiedBy>Microsoft Office User</cp:lastModifiedBy>
  <cp:revision>199</cp:revision>
  <dcterms:created xsi:type="dcterms:W3CDTF">2023-06-14T17:41:08Z</dcterms:created>
  <dcterms:modified xsi:type="dcterms:W3CDTF">2023-07-05T16:14:51Z</dcterms:modified>
</cp:coreProperties>
</file>