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</p:sldMasterIdLst>
  <p:notesMasterIdLst>
    <p:notesMasterId r:id="rId25"/>
  </p:notesMasterIdLst>
  <p:sldIdLst>
    <p:sldId id="325" r:id="rId3"/>
    <p:sldId id="326" r:id="rId4"/>
    <p:sldId id="329" r:id="rId5"/>
    <p:sldId id="334" r:id="rId6"/>
    <p:sldId id="342" r:id="rId7"/>
    <p:sldId id="332" r:id="rId8"/>
    <p:sldId id="335" r:id="rId9"/>
    <p:sldId id="336" r:id="rId10"/>
    <p:sldId id="337" r:id="rId11"/>
    <p:sldId id="346" r:id="rId12"/>
    <p:sldId id="347" r:id="rId13"/>
    <p:sldId id="348" r:id="rId14"/>
    <p:sldId id="354" r:id="rId15"/>
    <p:sldId id="338" r:id="rId16"/>
    <p:sldId id="350" r:id="rId17"/>
    <p:sldId id="349" r:id="rId18"/>
    <p:sldId id="351" r:id="rId19"/>
    <p:sldId id="356" r:id="rId20"/>
    <p:sldId id="352" r:id="rId21"/>
    <p:sldId id="355" r:id="rId22"/>
    <p:sldId id="333" r:id="rId23"/>
    <p:sldId id="327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Ebrima" panose="02000000000000000000" pitchFamily="2" charset="0"/>
      <p:regular r:id="rId30"/>
      <p:bold r:id="rId31"/>
    </p:embeddedFont>
    <p:embeddedFont>
      <p:font typeface="Oswald" panose="020B060402020202020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FFFFFF"/>
    <a:srgbClr val="000000"/>
    <a:srgbClr val="5A5A5A"/>
    <a:srgbClr val="B94946"/>
    <a:srgbClr val="524DB1"/>
    <a:srgbClr val="53BA45"/>
    <a:srgbClr val="D0D4D7"/>
    <a:srgbClr val="818286"/>
    <a:srgbClr val="F47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938" autoAdjust="0"/>
  </p:normalViewPr>
  <p:slideViewPr>
    <p:cSldViewPr snapToGrid="0">
      <p:cViewPr varScale="1">
        <p:scale>
          <a:sx n="97" d="100"/>
          <a:sy n="97" d="100"/>
        </p:scale>
        <p:origin x="105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48284-E62A-4CC2-B926-979CBE329219}" type="datetimeFigureOut">
              <a:rPr lang="en-AT" smtClean="0"/>
              <a:t>28/06/2023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5F2A2-904A-4335-84E5-43D8489062A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6283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18-20 </a:t>
            </a:r>
            <a:r>
              <a:rPr lang="en-US" dirty="0"/>
              <a:t>m</a:t>
            </a:r>
            <a:r>
              <a:rPr lang="en-AT" dirty="0" err="1"/>
              <a:t>i</a:t>
            </a:r>
            <a:r>
              <a:rPr lang="en-US" dirty="0"/>
              <a:t>n</a:t>
            </a:r>
            <a:r>
              <a:rPr lang="en-AT" dirty="0"/>
              <a:t>u</a:t>
            </a:r>
            <a:r>
              <a:rPr lang="en-US" dirty="0"/>
              <a:t>t</a:t>
            </a:r>
            <a:r>
              <a:rPr lang="en-AT" dirty="0"/>
              <a:t>e</a:t>
            </a:r>
            <a:r>
              <a:rPr lang="en-US" dirty="0"/>
              <a:t>s</a:t>
            </a:r>
            <a:r>
              <a:rPr lang="en-AT" dirty="0"/>
              <a:t> </a:t>
            </a:r>
            <a:r>
              <a:rPr lang="en-US" dirty="0"/>
              <a:t>p</a:t>
            </a:r>
            <a:r>
              <a:rPr lang="en-AT" dirty="0"/>
              <a:t>r</a:t>
            </a:r>
            <a:r>
              <a:rPr lang="en-US" dirty="0"/>
              <a:t>e</a:t>
            </a:r>
            <a:r>
              <a:rPr lang="en-AT" dirty="0"/>
              <a:t>s</a:t>
            </a:r>
            <a:r>
              <a:rPr lang="en-US" dirty="0"/>
              <a:t>e</a:t>
            </a:r>
            <a:r>
              <a:rPr lang="en-AT" dirty="0"/>
              <a:t>n</a:t>
            </a:r>
            <a:r>
              <a:rPr lang="en-US" dirty="0"/>
              <a:t>t</a:t>
            </a:r>
            <a:r>
              <a:rPr lang="en-AT" dirty="0"/>
              <a:t>a</a:t>
            </a:r>
            <a:r>
              <a:rPr lang="en-US" dirty="0"/>
              <a:t>t</a:t>
            </a:r>
            <a:r>
              <a:rPr lang="en-AT" dirty="0" err="1"/>
              <a:t>i</a:t>
            </a:r>
            <a:r>
              <a:rPr lang="en-US" dirty="0"/>
              <a:t>o</a:t>
            </a:r>
            <a:r>
              <a:rPr lang="en-AT" dirty="0"/>
              <a:t>n, 25 </a:t>
            </a:r>
            <a:r>
              <a:rPr lang="en-US" dirty="0"/>
              <a:t>m</a:t>
            </a:r>
            <a:r>
              <a:rPr lang="en-AT" dirty="0" err="1"/>
              <a:t>i</a:t>
            </a:r>
            <a:r>
              <a:rPr lang="en-US" dirty="0"/>
              <a:t>n</a:t>
            </a:r>
            <a:r>
              <a:rPr lang="en-AT" dirty="0"/>
              <a:t>u</a:t>
            </a:r>
            <a:r>
              <a:rPr lang="en-US" dirty="0"/>
              <a:t>t</a:t>
            </a:r>
            <a:r>
              <a:rPr lang="en-AT" dirty="0"/>
              <a:t>e</a:t>
            </a:r>
            <a:r>
              <a:rPr lang="en-US" dirty="0"/>
              <a:t>s</a:t>
            </a:r>
            <a:r>
              <a:rPr lang="en-AT" dirty="0"/>
              <a:t> </a:t>
            </a:r>
            <a:r>
              <a:rPr lang="en-US" dirty="0" err="1"/>
              <a:t>i</a:t>
            </a:r>
            <a:r>
              <a:rPr lang="en-AT" dirty="0"/>
              <a:t>n </a:t>
            </a:r>
            <a:r>
              <a:rPr lang="en-US" dirty="0"/>
              <a:t>t</a:t>
            </a:r>
            <a:r>
              <a:rPr lang="en-AT" dirty="0"/>
              <a:t>o</a:t>
            </a:r>
            <a:r>
              <a:rPr lang="en-US" dirty="0"/>
              <a:t>t</a:t>
            </a:r>
            <a:r>
              <a:rPr lang="en-AT" dirty="0"/>
              <a:t>a</a:t>
            </a:r>
            <a:r>
              <a:rPr lang="en-US" dirty="0"/>
              <a:t>l</a:t>
            </a:r>
            <a:r>
              <a:rPr lang="en-AT" dirty="0"/>
              <a:t> </a:t>
            </a:r>
            <a:r>
              <a:rPr lang="en-US" dirty="0"/>
              <a:t>w</a:t>
            </a:r>
            <a:r>
              <a:rPr lang="en-AT" dirty="0" err="1"/>
              <a:t>i</a:t>
            </a:r>
            <a:r>
              <a:rPr lang="en-US" dirty="0"/>
              <a:t>t</a:t>
            </a:r>
            <a:r>
              <a:rPr lang="en-AT" dirty="0"/>
              <a:t>h 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5F2A2-904A-4335-84E5-43D8489062A7}" type="slidenum">
              <a:rPr lang="en-AT" smtClean="0"/>
              <a:t>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54537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5F2A2-904A-4335-84E5-43D8489062A7}" type="slidenum">
              <a:rPr lang="en-AT" smtClean="0"/>
              <a:t>12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8793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629DDED-13CB-4956-8152-01F8558D9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F3B91-0ECA-4A9A-9D48-3FDE95660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551" y="384847"/>
            <a:ext cx="8836948" cy="23876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F3AAF3-6EA0-4928-8926-B034487D1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551" y="2864522"/>
            <a:ext cx="7771246" cy="2279068"/>
          </a:xfrm>
        </p:spPr>
        <p:txBody>
          <a:bodyPr/>
          <a:lstStyle>
            <a:lvl1pPr marL="0" indent="0" algn="l">
              <a:spcBef>
                <a:spcPts val="10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C3011-67FE-48B4-939D-404FBC443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595" y="6400058"/>
            <a:ext cx="1346382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E7B73E3-85D0-40A6-AA0A-AB6F16C1BA7B}" type="datetimeFigureOut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435D0-B400-8219-EB20-C4FBEF1FAFE3}"/>
              </a:ext>
            </a:extLst>
          </p:cNvPr>
          <p:cNvSpPr txBox="1"/>
          <p:nvPr userDrawn="1"/>
        </p:nvSpPr>
        <p:spPr>
          <a:xfrm>
            <a:off x="11289104" y="641680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5A5A5A"/>
                </a:solidFill>
              </a:rPr>
              <a:t>2023</a:t>
            </a:r>
            <a:endParaRPr lang="en-AT" sz="1800" i="1" dirty="0">
              <a:solidFill>
                <a:srgbClr val="5A5A5A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45347AC-5844-065D-8C80-509BA4CC03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2729" y="6116493"/>
            <a:ext cx="1320918" cy="55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8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55525-BC65-40CC-A18E-9F8CA6D2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D03FC-C373-478F-8345-BB0755F0F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78735-316D-4692-B2CF-863C4EAC3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B16DD-CA8A-4294-AAEE-1812A4D5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73E3-85D0-40A6-AA0A-AB6F16C1BA7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1F218-D769-4162-B958-A41E92E47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AF1D3-2EAD-434D-B3CD-D282FFF2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EE12-625D-4F50-A9E6-BFA20772C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84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F81D4-3D41-4272-975A-DA7C3ADA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985641-E883-49CD-B185-C0390F736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73E3-85D0-40A6-AA0A-AB6F16C1BA7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DB8F17-5057-45B4-B678-06FCD67A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D531C-FBEA-402E-A2FE-287BC0D8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EE12-625D-4F50-A9E6-BFA20772C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05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11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46AE4-40E8-49AF-98AD-430ED281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4232F-7F07-4343-8F42-4FB40CA2F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D370E-8A80-489A-A30B-B341F062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73E3-85D0-40A6-AA0A-AB6F16C1BA7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9A5D4-1BDB-49BF-A0F0-DBE3D9CE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71BCD-C8C1-46D5-B421-1871FC34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EE12-625D-4F50-A9E6-BFA20772C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5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568C6EB-37D1-466B-AAD0-6854E97BF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531414"/>
            <a:ext cx="6089178" cy="5326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CB080-6378-4B2C-BA2A-31137A85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01604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5149E-37C4-470F-AD42-4B4F03FA3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01604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89CD7-2198-4060-ABC4-257C8E01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16638"/>
            <a:ext cx="1201109" cy="365125"/>
          </a:xfrm>
        </p:spPr>
        <p:txBody>
          <a:bodyPr/>
          <a:lstStyle/>
          <a:p>
            <a:fld id="{7E7B73E3-85D0-40A6-AA0A-AB6F16C1BA7B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87C58-2433-4262-8067-649CC8C42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1" y="6448444"/>
            <a:ext cx="732155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90D00-0438-404C-907E-DE63D427BADC}"/>
              </a:ext>
            </a:extLst>
          </p:cNvPr>
          <p:cNvSpPr txBox="1"/>
          <p:nvPr userDrawn="1"/>
        </p:nvSpPr>
        <p:spPr>
          <a:xfrm>
            <a:off x="11456343" y="6481763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5A5A5A"/>
                </a:solidFill>
              </a:rPr>
              <a:t>2023</a:t>
            </a:r>
            <a:endParaRPr lang="en-AT" sz="1400" i="1" dirty="0">
              <a:solidFill>
                <a:srgbClr val="5A5A5A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AB9D4E6-2DA8-3875-1069-B69A9E733F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41436" y="6272883"/>
            <a:ext cx="985991" cy="4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55525-BC65-40CC-A18E-9F8CA6D2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D03FC-C373-478F-8345-BB0755F0F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78735-316D-4692-B2CF-863C4EAC3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B16DD-CA8A-4294-AAEE-1812A4D5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73E3-85D0-40A6-AA0A-AB6F16C1BA7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1F218-D769-4162-B958-A41E92E47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AF1D3-2EAD-434D-B3CD-D282FFF2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EE12-625D-4F50-A9E6-BFA20772C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2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F81D4-3D41-4272-975A-DA7C3ADA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985641-E883-49CD-B185-C0390F736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73E3-85D0-40A6-AA0A-AB6F16C1BA7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DB8F17-5057-45B4-B678-06FCD67A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D531C-FBEA-402E-A2FE-287BC0D8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EE12-625D-4F50-A9E6-BFA20772C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6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523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629DDED-13CB-4956-8152-01F8558D9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F3B91-0ECA-4A9A-9D48-3FDE95660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551" y="384847"/>
            <a:ext cx="8836948" cy="23876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F3AAF3-6EA0-4928-8926-B034487D1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551" y="2864522"/>
            <a:ext cx="7771246" cy="2279068"/>
          </a:xfrm>
        </p:spPr>
        <p:txBody>
          <a:bodyPr/>
          <a:lstStyle>
            <a:lvl1pPr marL="0" indent="0" algn="l">
              <a:spcBef>
                <a:spcPts val="10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C3011-67FE-48B4-939D-404FBC443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595" y="6400058"/>
            <a:ext cx="1346382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E7B73E3-85D0-40A6-AA0A-AB6F16C1BA7B}" type="datetimeFigureOut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3EEC6-F9F6-CF85-950B-BBC144FF521C}"/>
              </a:ext>
            </a:extLst>
          </p:cNvPr>
          <p:cNvSpPr txBox="1"/>
          <p:nvPr userDrawn="1"/>
        </p:nvSpPr>
        <p:spPr>
          <a:xfrm>
            <a:off x="11289104" y="641680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FFFFFF"/>
                </a:solidFill>
              </a:rPr>
              <a:t>2023</a:t>
            </a:r>
            <a:endParaRPr lang="en-AT" sz="1800" i="1" dirty="0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6A99CED-7294-A360-50AB-E5156C5288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2729" y="6116493"/>
            <a:ext cx="1320918" cy="55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8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46AE4-40E8-49AF-98AD-430ED281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4232F-7F07-4343-8F42-4FB40CA2F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D370E-8A80-489A-A30B-B341F062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73E3-85D0-40A6-AA0A-AB6F16C1BA7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9A5D4-1BDB-49BF-A0F0-DBE3D9CE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71BCD-C8C1-46D5-B421-1871FC34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EE12-625D-4F50-A9E6-BFA20772C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7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568C6EB-37D1-466B-AAD0-6854E97BF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531414"/>
            <a:ext cx="6089178" cy="5326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CB080-6378-4B2C-BA2A-31137A85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01604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5149E-37C4-470F-AD42-4B4F03FA3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01604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89CD7-2198-4060-ABC4-257C8E01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16638"/>
            <a:ext cx="1201109" cy="365125"/>
          </a:xfrm>
        </p:spPr>
        <p:txBody>
          <a:bodyPr/>
          <a:lstStyle/>
          <a:p>
            <a:fld id="{7E7B73E3-85D0-40A6-AA0A-AB6F16C1BA7B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87C58-2433-4262-8067-649CC8C42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1" y="6448444"/>
            <a:ext cx="732155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CDA61-7F32-A4D7-82A0-03C7EAE3B6F1}"/>
              </a:ext>
            </a:extLst>
          </p:cNvPr>
          <p:cNvSpPr txBox="1"/>
          <p:nvPr userDrawn="1"/>
        </p:nvSpPr>
        <p:spPr>
          <a:xfrm>
            <a:off x="11456343" y="6481763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FFFF"/>
                </a:solidFill>
              </a:rPr>
              <a:t>2023</a:t>
            </a:r>
            <a:endParaRPr lang="en-AT" sz="1400" i="1" dirty="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F6CF6F2-0A9C-9F0A-BDAB-C14CBA91C9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41436" y="6272883"/>
            <a:ext cx="985991" cy="4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99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0A8F6B9-3CA6-4B8B-84FF-1B7DA65414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203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87EC693-887D-446F-A93D-D6762A88F7BB}"/>
              </a:ext>
            </a:extLst>
          </p:cNvPr>
          <p:cNvSpPr/>
          <p:nvPr userDrawn="1"/>
        </p:nvSpPr>
        <p:spPr>
          <a:xfrm>
            <a:off x="1093573" y="968310"/>
            <a:ext cx="9795458" cy="1324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F8C6C0E-BF0A-4F86-9013-95261CE4A41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3695701"/>
            <a:ext cx="12192000" cy="31623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5C76E1-B6D3-4CDB-8D39-A8CE4DC0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176"/>
            <a:ext cx="8555780" cy="1014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756FF-C7C1-4731-9566-7642F0043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6059"/>
            <a:ext cx="8555780" cy="4650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First level 1234567890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3C7C3-D171-4543-8ABD-0E70D2852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2496" y="6451775"/>
            <a:ext cx="120110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E7B73E3-85D0-40A6-AA0A-AB6F16C1BA7B}" type="datetimeFigureOut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E3B85-35EB-47EB-B20C-33E849566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2141" y="6448444"/>
            <a:ext cx="53312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5880-E929-4DF1-B407-BDE3090C1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70" y="5586917"/>
            <a:ext cx="7833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EE12-625D-4F50-A9E6-BFA20772C67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725DD4-5F9B-90F3-10DC-3FE4F67784B2}"/>
              </a:ext>
            </a:extLst>
          </p:cNvPr>
          <p:cNvGrpSpPr/>
          <p:nvPr userDrawn="1"/>
        </p:nvGrpSpPr>
        <p:grpSpPr>
          <a:xfrm>
            <a:off x="10929787" y="216090"/>
            <a:ext cx="962176" cy="704634"/>
            <a:chOff x="10929787" y="216090"/>
            <a:chExt cx="962176" cy="70463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F36472-E190-9809-248E-884732DE2C67}"/>
                </a:ext>
              </a:extLst>
            </p:cNvPr>
            <p:cNvSpPr txBox="1"/>
            <p:nvPr userDrawn="1"/>
          </p:nvSpPr>
          <p:spPr>
            <a:xfrm>
              <a:off x="10987802" y="428281"/>
              <a:ext cx="9028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5A5A5A"/>
                  </a:solidFill>
                </a:rPr>
                <a:t>2023</a:t>
              </a:r>
              <a:endParaRPr lang="en-AT" sz="2600" dirty="0">
                <a:solidFill>
                  <a:srgbClr val="5A5A5A"/>
                </a:solidFill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DA1A75E-24DF-E16D-5AD1-5EFBA7F2F6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929787" y="216090"/>
              <a:ext cx="962176" cy="407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12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4770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0A8F6B9-3CA6-4B8B-84FF-1B7DA65414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2032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A2BAED-5CF9-4DA7-B949-DA06BD73D786}"/>
              </a:ext>
            </a:extLst>
          </p:cNvPr>
          <p:cNvSpPr/>
          <p:nvPr userDrawn="1"/>
        </p:nvSpPr>
        <p:spPr>
          <a:xfrm>
            <a:off x="1093573" y="968310"/>
            <a:ext cx="9795458" cy="1324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F8C6C0E-BF0A-4F86-9013-95261CE4A41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3695701"/>
            <a:ext cx="12192000" cy="31623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5C76E1-B6D3-4CDB-8D39-A8CE4DC0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176"/>
            <a:ext cx="8555780" cy="1014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756FF-C7C1-4731-9566-7642F0043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6059"/>
            <a:ext cx="8555780" cy="4650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First level 1234567890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3C7C3-D171-4543-8ABD-0E70D2852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2496" y="6451775"/>
            <a:ext cx="120110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E7B73E3-85D0-40A6-AA0A-AB6F16C1BA7B}" type="datetimeFigureOut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E3B85-35EB-47EB-B20C-33E849566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2141" y="6448444"/>
            <a:ext cx="53312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5880-E929-4DF1-B407-BDE3090C1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70" y="5586917"/>
            <a:ext cx="7833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EE12-625D-4F50-A9E6-BFA20772C67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6B8103-F9F2-6245-B55E-19A769CDA316}"/>
              </a:ext>
            </a:extLst>
          </p:cNvPr>
          <p:cNvGrpSpPr/>
          <p:nvPr userDrawn="1"/>
        </p:nvGrpSpPr>
        <p:grpSpPr>
          <a:xfrm>
            <a:off x="10929787" y="216090"/>
            <a:ext cx="962176" cy="704634"/>
            <a:chOff x="10929787" y="216090"/>
            <a:chExt cx="962176" cy="7046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D2A47E-BAF0-961C-5B25-FC199AED7FDA}"/>
                </a:ext>
              </a:extLst>
            </p:cNvPr>
            <p:cNvSpPr txBox="1"/>
            <p:nvPr userDrawn="1"/>
          </p:nvSpPr>
          <p:spPr>
            <a:xfrm>
              <a:off x="10987802" y="428281"/>
              <a:ext cx="9028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5A5A5A"/>
                  </a:solidFill>
                </a:rPr>
                <a:t>2023</a:t>
              </a:r>
              <a:endParaRPr lang="en-AT" sz="2600" dirty="0">
                <a:solidFill>
                  <a:srgbClr val="5A5A5A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A8D001C-11CE-03A7-5A18-E8D75F4F9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929787" y="216090"/>
              <a:ext cx="962176" cy="407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33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4770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github.com/m-schuetz/CudaLOD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508-D163-410D-811D-23E2AA98BB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</a:t>
            </a:r>
            <a:r>
              <a:rPr lang="en-AT" dirty="0"/>
              <a:t>PU-Accelerated LOD Generation</a:t>
            </a:r>
            <a:br>
              <a:rPr lang="en-AT" dirty="0"/>
            </a:br>
            <a:r>
              <a:rPr lang="en-US" dirty="0"/>
              <a:t>f</a:t>
            </a:r>
            <a:r>
              <a:rPr lang="en-AT" dirty="0"/>
              <a:t>o</a:t>
            </a:r>
            <a:r>
              <a:rPr lang="en-US" dirty="0"/>
              <a:t>r</a:t>
            </a:r>
            <a:r>
              <a:rPr lang="en-AT" dirty="0"/>
              <a:t> </a:t>
            </a:r>
            <a:r>
              <a:rPr lang="en-US" dirty="0"/>
              <a:t>P</a:t>
            </a:r>
            <a:r>
              <a:rPr lang="en-AT" dirty="0"/>
              <a:t>o</a:t>
            </a:r>
            <a:r>
              <a:rPr lang="en-US" dirty="0" err="1"/>
              <a:t>i</a:t>
            </a:r>
            <a:r>
              <a:rPr lang="en-AT" dirty="0"/>
              <a:t>n</a:t>
            </a:r>
            <a:r>
              <a:rPr lang="en-US" dirty="0"/>
              <a:t>t</a:t>
            </a:r>
            <a:r>
              <a:rPr lang="en-AT" dirty="0"/>
              <a:t> </a:t>
            </a:r>
            <a:r>
              <a:rPr lang="en-US" dirty="0"/>
              <a:t>C</a:t>
            </a:r>
            <a:r>
              <a:rPr lang="en-AT" dirty="0"/>
              <a:t>l</a:t>
            </a:r>
            <a:r>
              <a:rPr lang="en-US" dirty="0"/>
              <a:t>o</a:t>
            </a:r>
            <a:r>
              <a:rPr lang="en-AT" dirty="0"/>
              <a:t>u</a:t>
            </a:r>
            <a:r>
              <a:rPr lang="en-US" dirty="0"/>
              <a:t>d</a:t>
            </a:r>
            <a:r>
              <a:rPr lang="en-AT" dirty="0"/>
              <a:t>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6AF7C-5469-4FE4-9203-C265C4CC3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551" y="2864522"/>
            <a:ext cx="9122772" cy="2279068"/>
          </a:xfrm>
        </p:spPr>
        <p:txBody>
          <a:bodyPr/>
          <a:lstStyle/>
          <a:p>
            <a:r>
              <a:rPr lang="en-AT" dirty="0"/>
              <a:t>M</a:t>
            </a:r>
            <a:r>
              <a:rPr lang="en-US" dirty="0"/>
              <a:t>a</a:t>
            </a:r>
            <a:r>
              <a:rPr lang="en-AT" dirty="0"/>
              <a:t>r</a:t>
            </a:r>
            <a:r>
              <a:rPr lang="en-US" dirty="0"/>
              <a:t>k</a:t>
            </a:r>
            <a:r>
              <a:rPr lang="en-AT" dirty="0"/>
              <a:t>u</a:t>
            </a:r>
            <a:r>
              <a:rPr lang="en-US" dirty="0"/>
              <a:t>s</a:t>
            </a:r>
            <a:r>
              <a:rPr lang="en-AT" dirty="0"/>
              <a:t> </a:t>
            </a:r>
            <a:r>
              <a:rPr lang="en-US" dirty="0"/>
              <a:t>S</a:t>
            </a:r>
            <a:r>
              <a:rPr lang="en-AT" dirty="0"/>
              <a:t>c</a:t>
            </a:r>
            <a:r>
              <a:rPr lang="en-US" dirty="0"/>
              <a:t>h</a:t>
            </a:r>
            <a:r>
              <a:rPr lang="en-AT" dirty="0"/>
              <a:t>ütz¹, Bernhard Kerbl², </a:t>
            </a:r>
            <a:r>
              <a:rPr lang="en-US" dirty="0"/>
              <a:t>P</a:t>
            </a:r>
            <a:r>
              <a:rPr lang="en-AT" dirty="0"/>
              <a:t>h</a:t>
            </a:r>
            <a:r>
              <a:rPr lang="en-US" dirty="0" err="1"/>
              <a:t>i</a:t>
            </a:r>
            <a:r>
              <a:rPr lang="en-AT" dirty="0"/>
              <a:t>l</a:t>
            </a:r>
            <a:r>
              <a:rPr lang="en-US" dirty="0" err="1"/>
              <a:t>i</a:t>
            </a:r>
            <a:r>
              <a:rPr lang="en-AT" dirty="0"/>
              <a:t>p </a:t>
            </a:r>
            <a:r>
              <a:rPr lang="en-US" dirty="0"/>
              <a:t>K</a:t>
            </a:r>
            <a:r>
              <a:rPr lang="en-AT" dirty="0"/>
              <a:t>l</a:t>
            </a:r>
            <a:r>
              <a:rPr lang="en-US" dirty="0"/>
              <a:t>a</a:t>
            </a:r>
            <a:r>
              <a:rPr lang="en-AT" dirty="0"/>
              <a:t>u</a:t>
            </a:r>
            <a:r>
              <a:rPr lang="en-US" dirty="0"/>
              <a:t>s</a:t>
            </a:r>
            <a:r>
              <a:rPr lang="en-AT" dirty="0"/>
              <a:t>³, Michael Wimmer¹</a:t>
            </a:r>
            <a:endParaRPr lang="en-US" dirty="0"/>
          </a:p>
          <a:p>
            <a:r>
              <a:rPr lang="en-AT" dirty="0"/>
              <a:t>¹ </a:t>
            </a:r>
            <a:r>
              <a:rPr lang="en-US" dirty="0"/>
              <a:t>TU Wien, </a:t>
            </a:r>
            <a:br>
              <a:rPr lang="en-AT" dirty="0"/>
            </a:br>
            <a:r>
              <a:rPr lang="en-AT" dirty="0"/>
              <a:t>² </a:t>
            </a:r>
            <a:r>
              <a:rPr lang="en-US" dirty="0" err="1"/>
              <a:t>Inria</a:t>
            </a:r>
            <a:r>
              <a:rPr lang="en-US" dirty="0"/>
              <a:t>, </a:t>
            </a:r>
            <a:r>
              <a:rPr lang="en-US" dirty="0" err="1"/>
              <a:t>Université</a:t>
            </a:r>
            <a:r>
              <a:rPr lang="en-US" dirty="0"/>
              <a:t> Côte d’Azur</a:t>
            </a:r>
            <a:r>
              <a:rPr lang="en-AT" dirty="0"/>
              <a:t>,</a:t>
            </a:r>
            <a:br>
              <a:rPr lang="en-AT" dirty="0"/>
            </a:br>
            <a:r>
              <a:rPr lang="en-AT" dirty="0"/>
              <a:t>³ </a:t>
            </a:r>
            <a:r>
              <a:rPr lang="en-US" dirty="0"/>
              <a:t>Austrian Institute of Technology,</a:t>
            </a:r>
            <a:br>
              <a:rPr lang="en-AT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32793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A33F-6FA5-4890-B9CE-559361BA0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AT" dirty="0"/>
              <a:t>o</a:t>
            </a:r>
            <a:r>
              <a:rPr lang="en-US" dirty="0"/>
              <a:t>x</a:t>
            </a:r>
            <a:r>
              <a:rPr lang="en-AT" dirty="0"/>
              <a:t>e</a:t>
            </a:r>
            <a:r>
              <a:rPr lang="en-US" dirty="0"/>
              <a:t>l</a:t>
            </a:r>
            <a:r>
              <a:rPr lang="en-AT" dirty="0" err="1"/>
              <a:t>i</a:t>
            </a:r>
            <a:r>
              <a:rPr lang="en-US" dirty="0"/>
              <a:t>z</a:t>
            </a:r>
            <a:r>
              <a:rPr lang="en-AT" dirty="0"/>
              <a:t>a</a:t>
            </a:r>
            <a:r>
              <a:rPr lang="en-US" dirty="0"/>
              <a:t>t</a:t>
            </a:r>
            <a:r>
              <a:rPr lang="en-AT" dirty="0" err="1"/>
              <a:t>i</a:t>
            </a:r>
            <a:r>
              <a:rPr lang="en-US" dirty="0"/>
              <a:t>o</a:t>
            </a:r>
            <a:r>
              <a:rPr lang="en-AT" dirty="0"/>
              <a:t>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AB33F-F2F1-4720-B658-6E1E4961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059"/>
            <a:ext cx="10248900" cy="4650904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AT" dirty="0"/>
              <a:t>e</a:t>
            </a:r>
            <a:r>
              <a:rPr lang="en-US" dirty="0"/>
              <a:t>v</a:t>
            </a:r>
            <a:r>
              <a:rPr lang="en-AT" dirty="0"/>
              <a:t>e</a:t>
            </a:r>
            <a:r>
              <a:rPr lang="en-US" dirty="0"/>
              <a:t>r</a:t>
            </a:r>
            <a:r>
              <a:rPr lang="en-AT" dirty="0"/>
              <a:t>a</a:t>
            </a:r>
            <a:r>
              <a:rPr lang="en-US" dirty="0"/>
              <a:t>l</a:t>
            </a:r>
            <a:r>
              <a:rPr lang="en-AT" dirty="0"/>
              <a:t> </a:t>
            </a:r>
            <a:r>
              <a:rPr lang="en-US" dirty="0"/>
              <a:t>s</a:t>
            </a:r>
            <a:r>
              <a:rPr lang="en-AT" dirty="0"/>
              <a:t>t</a:t>
            </a:r>
            <a:r>
              <a:rPr lang="en-US" dirty="0"/>
              <a:t>r</a:t>
            </a:r>
            <a:r>
              <a:rPr lang="en-AT" dirty="0"/>
              <a:t>a</a:t>
            </a:r>
            <a:r>
              <a:rPr lang="en-US" dirty="0"/>
              <a:t>t</a:t>
            </a:r>
            <a:r>
              <a:rPr lang="en-AT" dirty="0"/>
              <a:t>e</a:t>
            </a:r>
            <a:r>
              <a:rPr lang="en-US" dirty="0"/>
              <a:t>g</a:t>
            </a:r>
            <a:r>
              <a:rPr lang="en-AT" dirty="0" err="1"/>
              <a:t>i</a:t>
            </a:r>
            <a:r>
              <a:rPr lang="en-US" dirty="0"/>
              <a:t>e</a:t>
            </a:r>
            <a:r>
              <a:rPr lang="en-AT" dirty="0"/>
              <a:t>s: </a:t>
            </a:r>
            <a:r>
              <a:rPr lang="en-US" dirty="0"/>
              <a:t>F</a:t>
            </a:r>
            <a:r>
              <a:rPr lang="en-AT" dirty="0" err="1"/>
              <a:t>i</a:t>
            </a:r>
            <a:r>
              <a:rPr lang="en-US" dirty="0"/>
              <a:t>r</a:t>
            </a:r>
            <a:r>
              <a:rPr lang="en-AT" dirty="0"/>
              <a:t>s</a:t>
            </a:r>
            <a:r>
              <a:rPr lang="en-US" dirty="0"/>
              <a:t>t</a:t>
            </a:r>
            <a:r>
              <a:rPr lang="en-AT" dirty="0"/>
              <a:t>, </a:t>
            </a:r>
            <a:r>
              <a:rPr lang="en-US" dirty="0"/>
              <a:t>R</a:t>
            </a:r>
            <a:r>
              <a:rPr lang="en-AT" dirty="0"/>
              <a:t>a</a:t>
            </a:r>
            <a:r>
              <a:rPr lang="en-US" dirty="0"/>
              <a:t>n</a:t>
            </a:r>
            <a:r>
              <a:rPr lang="en-AT" dirty="0"/>
              <a:t>d</a:t>
            </a:r>
            <a:r>
              <a:rPr lang="en-US" dirty="0"/>
              <a:t>o</a:t>
            </a:r>
            <a:r>
              <a:rPr lang="en-AT" dirty="0"/>
              <a:t>m, </a:t>
            </a:r>
            <a:r>
              <a:rPr lang="en-US" dirty="0"/>
              <a:t>A</a:t>
            </a:r>
            <a:r>
              <a:rPr lang="en-AT" dirty="0"/>
              <a:t>v</a:t>
            </a:r>
            <a:r>
              <a:rPr lang="en-US" dirty="0"/>
              <a:t>e</a:t>
            </a:r>
            <a:r>
              <a:rPr lang="en-AT" dirty="0"/>
              <a:t>r</a:t>
            </a:r>
            <a:r>
              <a:rPr lang="en-US" dirty="0"/>
              <a:t>a</a:t>
            </a:r>
            <a:r>
              <a:rPr lang="en-AT" dirty="0"/>
              <a:t>g</a:t>
            </a:r>
            <a:r>
              <a:rPr lang="en-US" dirty="0"/>
              <a:t>e</a:t>
            </a:r>
            <a:r>
              <a:rPr lang="en-AT" dirty="0"/>
              <a:t>, </a:t>
            </a:r>
            <a:r>
              <a:rPr lang="en-US" dirty="0"/>
              <a:t>W</a:t>
            </a:r>
            <a:r>
              <a:rPr lang="en-AT" dirty="0"/>
              <a:t>e</a:t>
            </a:r>
            <a:r>
              <a:rPr lang="en-US" dirty="0" err="1"/>
              <a:t>i</a:t>
            </a:r>
            <a:r>
              <a:rPr lang="en-AT" dirty="0"/>
              <a:t>g</a:t>
            </a:r>
            <a:r>
              <a:rPr lang="en-US" dirty="0"/>
              <a:t>h</a:t>
            </a:r>
            <a:r>
              <a:rPr lang="en-AT" dirty="0"/>
              <a:t>t</a:t>
            </a:r>
            <a:r>
              <a:rPr lang="en-US" dirty="0"/>
              <a:t>e</a:t>
            </a:r>
            <a:r>
              <a:rPr lang="en-AT" dirty="0"/>
              <a:t>d</a:t>
            </a:r>
          </a:p>
          <a:p>
            <a:r>
              <a:rPr lang="en-AT" dirty="0"/>
              <a:t>All use 128³ sampling grid</a:t>
            </a:r>
          </a:p>
          <a:p>
            <a:endParaRPr lang="en-AT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E18075-6CE9-41AC-BFC4-71969E6E1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1509" y="2964180"/>
            <a:ext cx="6848982" cy="3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44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96F4-B098-436B-A00D-DB818DBD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AT" dirty="0"/>
              <a:t>o</a:t>
            </a:r>
            <a:r>
              <a:rPr lang="en-US" dirty="0"/>
              <a:t>x</a:t>
            </a:r>
            <a:r>
              <a:rPr lang="en-AT" dirty="0"/>
              <a:t>e</a:t>
            </a:r>
            <a:r>
              <a:rPr lang="en-US" dirty="0"/>
              <a:t>l</a:t>
            </a:r>
            <a:r>
              <a:rPr lang="en-AT" dirty="0" err="1"/>
              <a:t>i</a:t>
            </a:r>
            <a:r>
              <a:rPr lang="en-US" dirty="0"/>
              <a:t>z</a:t>
            </a:r>
            <a:r>
              <a:rPr lang="en-AT" dirty="0"/>
              <a:t>a</a:t>
            </a:r>
            <a:r>
              <a:rPr lang="en-US" dirty="0"/>
              <a:t>t</a:t>
            </a:r>
            <a:r>
              <a:rPr lang="en-AT" dirty="0" err="1"/>
              <a:t>i</a:t>
            </a:r>
            <a:r>
              <a:rPr lang="en-US" dirty="0"/>
              <a:t>o</a:t>
            </a:r>
            <a:r>
              <a:rPr lang="en-AT" dirty="0"/>
              <a:t>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76194-1D75-4ACD-822C-09CE3249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AT" dirty="0" err="1"/>
              <a:t>i</a:t>
            </a:r>
            <a:r>
              <a:rPr lang="en-US" dirty="0"/>
              <a:t>r</a:t>
            </a:r>
            <a:r>
              <a:rPr lang="en-AT" dirty="0"/>
              <a:t>s</a:t>
            </a:r>
            <a:r>
              <a:rPr lang="en-US" dirty="0"/>
              <a:t>t</a:t>
            </a:r>
            <a:r>
              <a:rPr lang="en-AT" dirty="0"/>
              <a:t>: </a:t>
            </a:r>
          </a:p>
          <a:p>
            <a:pPr lvl="1"/>
            <a:r>
              <a:rPr lang="en-AT" dirty="0"/>
              <a:t>1 </a:t>
            </a:r>
            <a:r>
              <a:rPr lang="en-US" dirty="0"/>
              <a:t>b</a:t>
            </a:r>
            <a:r>
              <a:rPr lang="en-AT" dirty="0" err="1"/>
              <a:t>i</a:t>
            </a:r>
            <a:r>
              <a:rPr lang="en-US" dirty="0"/>
              <a:t>t</a:t>
            </a:r>
            <a:r>
              <a:rPr lang="en-AT" dirty="0"/>
              <a:t> </a:t>
            </a:r>
            <a:r>
              <a:rPr lang="en-US" dirty="0"/>
              <a:t>p</a:t>
            </a:r>
            <a:r>
              <a:rPr lang="en-AT" dirty="0"/>
              <a:t>e</a:t>
            </a:r>
            <a:r>
              <a:rPr lang="en-US" dirty="0"/>
              <a:t>r</a:t>
            </a:r>
            <a:r>
              <a:rPr lang="en-AT" dirty="0"/>
              <a:t> </a:t>
            </a:r>
            <a:r>
              <a:rPr lang="en-US" dirty="0"/>
              <a:t>c</a:t>
            </a:r>
            <a:r>
              <a:rPr lang="en-AT" dirty="0"/>
              <a:t>e</a:t>
            </a:r>
            <a:r>
              <a:rPr lang="en-US" dirty="0"/>
              <a:t>l</a:t>
            </a:r>
            <a:r>
              <a:rPr lang="en-AT" dirty="0"/>
              <a:t>l</a:t>
            </a:r>
          </a:p>
          <a:p>
            <a:pPr lvl="1"/>
            <a:r>
              <a:rPr lang="en-US" dirty="0"/>
              <a:t>E</a:t>
            </a:r>
            <a:r>
              <a:rPr lang="en-AT" dirty="0"/>
              <a:t>a</a:t>
            </a:r>
            <a:r>
              <a:rPr lang="en-US" dirty="0"/>
              <a:t>c</a:t>
            </a:r>
            <a:r>
              <a:rPr lang="en-AT" dirty="0"/>
              <a:t>h </a:t>
            </a:r>
            <a:r>
              <a:rPr lang="en-US" dirty="0"/>
              <a:t>c</a:t>
            </a:r>
            <a:r>
              <a:rPr lang="en-AT" dirty="0"/>
              <a:t>h</a:t>
            </a:r>
            <a:r>
              <a:rPr lang="en-US" dirty="0" err="1"/>
              <a:t>i</a:t>
            </a:r>
            <a:r>
              <a:rPr lang="en-AT" dirty="0"/>
              <a:t>l</a:t>
            </a:r>
            <a:r>
              <a:rPr lang="en-US" dirty="0"/>
              <a:t>d</a:t>
            </a:r>
            <a:r>
              <a:rPr lang="en-AT" dirty="0"/>
              <a:t> </a:t>
            </a:r>
            <a:r>
              <a:rPr lang="en-US" dirty="0"/>
              <a:t>s</a:t>
            </a:r>
            <a:r>
              <a:rPr lang="en-AT" dirty="0"/>
              <a:t>e</a:t>
            </a:r>
            <a:r>
              <a:rPr lang="en-US" dirty="0"/>
              <a:t>p</a:t>
            </a:r>
            <a:r>
              <a:rPr lang="en-AT" dirty="0"/>
              <a:t>a</a:t>
            </a:r>
            <a:r>
              <a:rPr lang="en-US" dirty="0"/>
              <a:t>r</a:t>
            </a:r>
            <a:r>
              <a:rPr lang="en-AT" dirty="0"/>
              <a:t>a</a:t>
            </a:r>
            <a:r>
              <a:rPr lang="en-US" dirty="0"/>
              <a:t>t</a:t>
            </a:r>
            <a:r>
              <a:rPr lang="en-AT" dirty="0"/>
              <a:t>e, </a:t>
            </a:r>
            <a:r>
              <a:rPr lang="en-US" dirty="0"/>
              <a:t>s</a:t>
            </a:r>
            <a:r>
              <a:rPr lang="en-AT" dirty="0"/>
              <a:t>o 64³ </a:t>
            </a:r>
            <a:r>
              <a:rPr lang="en-US" dirty="0"/>
              <a:t>g</a:t>
            </a:r>
            <a:r>
              <a:rPr lang="en-AT" dirty="0"/>
              <a:t>r</a:t>
            </a:r>
            <a:r>
              <a:rPr lang="en-US" dirty="0" err="1"/>
              <a:t>i</a:t>
            </a:r>
            <a:r>
              <a:rPr lang="en-AT" dirty="0"/>
              <a:t>d, </a:t>
            </a:r>
            <a:r>
              <a:rPr lang="en-US" dirty="0"/>
              <a:t>r</a:t>
            </a:r>
            <a:r>
              <a:rPr lang="en-AT" dirty="0"/>
              <a:t>e</a:t>
            </a:r>
            <a:r>
              <a:rPr lang="en-US" dirty="0"/>
              <a:t>u</a:t>
            </a:r>
            <a:r>
              <a:rPr lang="en-AT" dirty="0"/>
              <a:t>s</a:t>
            </a:r>
            <a:r>
              <a:rPr lang="en-US" dirty="0"/>
              <a:t>e</a:t>
            </a:r>
            <a:r>
              <a:rPr lang="en-AT" dirty="0"/>
              <a:t>d 8 </a:t>
            </a:r>
            <a:r>
              <a:rPr lang="en-US" dirty="0"/>
              <a:t>t</a:t>
            </a:r>
            <a:r>
              <a:rPr lang="en-AT" dirty="0" err="1"/>
              <a:t>i</a:t>
            </a:r>
            <a:r>
              <a:rPr lang="en-US" dirty="0"/>
              <a:t>m</a:t>
            </a:r>
            <a:r>
              <a:rPr lang="en-AT" dirty="0"/>
              <a:t>e</a:t>
            </a:r>
            <a:r>
              <a:rPr lang="en-US" dirty="0"/>
              <a:t>s</a:t>
            </a:r>
            <a:endParaRPr lang="en-AT" dirty="0"/>
          </a:p>
          <a:p>
            <a:pPr lvl="1"/>
            <a:r>
              <a:rPr lang="en-US" dirty="0"/>
              <a:t>S</a:t>
            </a:r>
            <a:r>
              <a:rPr lang="en-AT" dirty="0"/>
              <a:t>a</a:t>
            </a:r>
            <a:r>
              <a:rPr lang="en-US" dirty="0"/>
              <a:t>m</a:t>
            </a:r>
            <a:r>
              <a:rPr lang="en-AT" dirty="0"/>
              <a:t>p</a:t>
            </a:r>
            <a:r>
              <a:rPr lang="en-US" dirty="0"/>
              <a:t>l</a:t>
            </a:r>
            <a:r>
              <a:rPr lang="en-AT" dirty="0"/>
              <a:t>e-</a:t>
            </a:r>
            <a:r>
              <a:rPr lang="en-US" dirty="0"/>
              <a:t>g</a:t>
            </a:r>
            <a:r>
              <a:rPr lang="en-AT" dirty="0"/>
              <a:t>r</a:t>
            </a:r>
            <a:r>
              <a:rPr lang="en-US" dirty="0" err="1"/>
              <a:t>i</a:t>
            </a:r>
            <a:r>
              <a:rPr lang="en-AT" dirty="0"/>
              <a:t>d: 32kb -&gt; fits in </a:t>
            </a:r>
            <a:r>
              <a:rPr lang="en-US" dirty="0"/>
              <a:t>s</a:t>
            </a:r>
            <a:r>
              <a:rPr lang="en-AT" dirty="0"/>
              <a:t>h</a:t>
            </a:r>
            <a:r>
              <a:rPr lang="en-US" dirty="0"/>
              <a:t>a</a:t>
            </a:r>
            <a:r>
              <a:rPr lang="en-AT" dirty="0"/>
              <a:t>r</a:t>
            </a:r>
            <a:r>
              <a:rPr lang="en-US" dirty="0"/>
              <a:t>e</a:t>
            </a:r>
            <a:r>
              <a:rPr lang="en-AT" dirty="0"/>
              <a:t>d </a:t>
            </a:r>
            <a:r>
              <a:rPr lang="en-US" dirty="0"/>
              <a:t>m</a:t>
            </a:r>
            <a:r>
              <a:rPr lang="en-AT" dirty="0"/>
              <a:t>e</a:t>
            </a:r>
            <a:r>
              <a:rPr lang="en-US" dirty="0"/>
              <a:t>m</a:t>
            </a:r>
            <a:r>
              <a:rPr lang="en-AT" dirty="0"/>
              <a:t> / </a:t>
            </a:r>
            <a:r>
              <a:rPr lang="en-US" dirty="0"/>
              <a:t>l</a:t>
            </a:r>
            <a:r>
              <a:rPr lang="en-AT" dirty="0"/>
              <a:t>1 cache</a:t>
            </a:r>
          </a:p>
          <a:p>
            <a:r>
              <a:rPr lang="en-AT" dirty="0"/>
              <a:t>Random:</a:t>
            </a:r>
          </a:p>
          <a:p>
            <a:pPr lvl="1"/>
            <a:r>
              <a:rPr lang="en-AT" dirty="0"/>
              <a:t>32 bit per cell (12 </a:t>
            </a:r>
            <a:r>
              <a:rPr lang="en-US" dirty="0"/>
              <a:t>b</a:t>
            </a:r>
            <a:r>
              <a:rPr lang="en-AT" dirty="0" err="1"/>
              <a:t>i</a:t>
            </a:r>
            <a:r>
              <a:rPr lang="en-US" dirty="0"/>
              <a:t>t</a:t>
            </a:r>
            <a:r>
              <a:rPr lang="en-AT" dirty="0"/>
              <a:t> </a:t>
            </a:r>
            <a:r>
              <a:rPr lang="en-US" dirty="0"/>
              <a:t>r</a:t>
            </a:r>
            <a:r>
              <a:rPr lang="en-AT" dirty="0"/>
              <a:t>a</a:t>
            </a:r>
            <a:r>
              <a:rPr lang="en-US" dirty="0"/>
              <a:t>n</a:t>
            </a:r>
            <a:r>
              <a:rPr lang="en-AT" dirty="0"/>
              <a:t>d</a:t>
            </a:r>
            <a:r>
              <a:rPr lang="en-US" dirty="0"/>
              <a:t>o</a:t>
            </a:r>
            <a:r>
              <a:rPr lang="en-AT" dirty="0"/>
              <a:t>m </a:t>
            </a:r>
            <a:r>
              <a:rPr lang="en-US" dirty="0"/>
              <a:t>v</a:t>
            </a:r>
            <a:r>
              <a:rPr lang="en-AT" dirty="0"/>
              <a:t>a</a:t>
            </a:r>
            <a:r>
              <a:rPr lang="en-US" dirty="0"/>
              <a:t>l</a:t>
            </a:r>
            <a:r>
              <a:rPr lang="en-AT" dirty="0"/>
              <a:t>u</a:t>
            </a:r>
            <a:r>
              <a:rPr lang="en-US" dirty="0"/>
              <a:t>e</a:t>
            </a:r>
            <a:r>
              <a:rPr lang="en-AT" dirty="0"/>
              <a:t>, 20 </a:t>
            </a:r>
            <a:r>
              <a:rPr lang="en-US" dirty="0"/>
              <a:t>b</a:t>
            </a:r>
            <a:r>
              <a:rPr lang="en-AT" dirty="0" err="1"/>
              <a:t>i</a:t>
            </a:r>
            <a:r>
              <a:rPr lang="en-US" dirty="0"/>
              <a:t>t</a:t>
            </a:r>
            <a:r>
              <a:rPr lang="en-AT" dirty="0"/>
              <a:t> </a:t>
            </a:r>
            <a:r>
              <a:rPr lang="en-US" dirty="0"/>
              <a:t>s</a:t>
            </a:r>
            <a:r>
              <a:rPr lang="en-AT" dirty="0"/>
              <a:t>a</a:t>
            </a:r>
            <a:r>
              <a:rPr lang="en-US" dirty="0"/>
              <a:t>m</a:t>
            </a:r>
            <a:r>
              <a:rPr lang="en-AT" dirty="0"/>
              <a:t>p</a:t>
            </a:r>
            <a:r>
              <a:rPr lang="en-US" dirty="0"/>
              <a:t>l</a:t>
            </a:r>
            <a:r>
              <a:rPr lang="en-AT" dirty="0"/>
              <a:t>e </a:t>
            </a:r>
            <a:r>
              <a:rPr lang="en-US" dirty="0" err="1"/>
              <a:t>i</a:t>
            </a:r>
            <a:r>
              <a:rPr lang="en-AT" dirty="0"/>
              <a:t>n</a:t>
            </a:r>
            <a:r>
              <a:rPr lang="en-US" dirty="0"/>
              <a:t>d</a:t>
            </a:r>
            <a:r>
              <a:rPr lang="en-AT" dirty="0"/>
              <a:t>e</a:t>
            </a:r>
            <a:r>
              <a:rPr lang="en-US" dirty="0"/>
              <a:t>x</a:t>
            </a:r>
            <a:r>
              <a:rPr lang="en-AT" dirty="0"/>
              <a:t>)</a:t>
            </a:r>
          </a:p>
          <a:p>
            <a:pPr lvl="1"/>
            <a:r>
              <a:rPr lang="en-US" dirty="0"/>
              <a:t>S</a:t>
            </a:r>
            <a:r>
              <a:rPr lang="en-AT" dirty="0"/>
              <a:t>a</a:t>
            </a:r>
            <a:r>
              <a:rPr lang="en-US" dirty="0"/>
              <a:t>m</a:t>
            </a:r>
            <a:r>
              <a:rPr lang="en-AT" dirty="0"/>
              <a:t>p</a:t>
            </a:r>
            <a:r>
              <a:rPr lang="en-US" dirty="0"/>
              <a:t>l</a:t>
            </a:r>
            <a:r>
              <a:rPr lang="en-AT" dirty="0"/>
              <a:t>e-</a:t>
            </a:r>
            <a:r>
              <a:rPr lang="en-US" dirty="0"/>
              <a:t>g</a:t>
            </a:r>
            <a:r>
              <a:rPr lang="en-AT" dirty="0"/>
              <a:t>r</a:t>
            </a:r>
            <a:r>
              <a:rPr lang="en-US" dirty="0" err="1"/>
              <a:t>i</a:t>
            </a:r>
            <a:r>
              <a:rPr lang="en-AT" dirty="0"/>
              <a:t>d: 8MB</a:t>
            </a:r>
          </a:p>
          <a:p>
            <a:pPr lvl="1"/>
            <a:endParaRPr lang="en-AT" dirty="0"/>
          </a:p>
          <a:p>
            <a:pPr lvl="1"/>
            <a:endParaRPr lang="en-AT" dirty="0"/>
          </a:p>
          <a:p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F879F-17A8-447A-AD60-BEFEB8476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513" y="4831080"/>
            <a:ext cx="5792934" cy="145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92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ED20-6706-4E54-B696-1B35372A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AT" dirty="0"/>
              <a:t>o</a:t>
            </a:r>
            <a:r>
              <a:rPr lang="en-US" dirty="0"/>
              <a:t>x</a:t>
            </a:r>
            <a:r>
              <a:rPr lang="en-AT" dirty="0"/>
              <a:t>e</a:t>
            </a:r>
            <a:r>
              <a:rPr lang="en-US" dirty="0"/>
              <a:t>l</a:t>
            </a:r>
            <a:r>
              <a:rPr lang="en-AT" dirty="0" err="1"/>
              <a:t>i</a:t>
            </a:r>
            <a:r>
              <a:rPr lang="en-US" dirty="0"/>
              <a:t>z</a:t>
            </a:r>
            <a:r>
              <a:rPr lang="en-AT" dirty="0"/>
              <a:t>a</a:t>
            </a:r>
            <a:r>
              <a:rPr lang="en-US" dirty="0"/>
              <a:t>t</a:t>
            </a:r>
            <a:r>
              <a:rPr lang="en-AT" dirty="0" err="1"/>
              <a:t>i</a:t>
            </a:r>
            <a:r>
              <a:rPr lang="en-US" dirty="0"/>
              <a:t>o</a:t>
            </a:r>
            <a:r>
              <a:rPr lang="en-AT" dirty="0"/>
              <a:t>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B92C6-A0EF-4FCE-BA1D-6694CE0C0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AT" dirty="0"/>
              <a:t>v</a:t>
            </a:r>
            <a:r>
              <a:rPr lang="en-US" dirty="0"/>
              <a:t>e</a:t>
            </a:r>
            <a:r>
              <a:rPr lang="en-AT" dirty="0"/>
              <a:t>r</a:t>
            </a:r>
            <a:r>
              <a:rPr lang="en-US" dirty="0"/>
              <a:t>a</a:t>
            </a:r>
            <a:r>
              <a:rPr lang="en-AT" dirty="0"/>
              <a:t>g</a:t>
            </a:r>
            <a:r>
              <a:rPr lang="en-US" dirty="0"/>
              <a:t>e</a:t>
            </a:r>
            <a:r>
              <a:rPr lang="en-AT" dirty="0"/>
              <a:t>: </a:t>
            </a:r>
          </a:p>
          <a:p>
            <a:pPr lvl="1"/>
            <a:r>
              <a:rPr lang="en-AT" dirty="0"/>
              <a:t>4 * 32 bit per cell (</a:t>
            </a:r>
            <a:r>
              <a:rPr lang="en-US" dirty="0"/>
              <a:t>R</a:t>
            </a:r>
            <a:r>
              <a:rPr lang="en-AT" dirty="0"/>
              <a:t>G</a:t>
            </a:r>
            <a:r>
              <a:rPr lang="en-US" dirty="0"/>
              <a:t>B</a:t>
            </a:r>
            <a:r>
              <a:rPr lang="en-AT" dirty="0"/>
              <a:t> </a:t>
            </a:r>
            <a:r>
              <a:rPr lang="en-US" dirty="0"/>
              <a:t>a</a:t>
            </a:r>
            <a:r>
              <a:rPr lang="en-AT" dirty="0"/>
              <a:t>n</a:t>
            </a:r>
            <a:r>
              <a:rPr lang="en-US" dirty="0"/>
              <a:t>d</a:t>
            </a:r>
            <a:r>
              <a:rPr lang="en-AT" dirty="0"/>
              <a:t> </a:t>
            </a:r>
            <a:r>
              <a:rPr lang="en-US" dirty="0"/>
              <a:t>c</a:t>
            </a:r>
            <a:r>
              <a:rPr lang="en-AT" dirty="0"/>
              <a:t>o</a:t>
            </a:r>
            <a:r>
              <a:rPr lang="en-US" dirty="0"/>
              <a:t>u</a:t>
            </a:r>
            <a:r>
              <a:rPr lang="en-AT" dirty="0"/>
              <a:t>n</a:t>
            </a:r>
            <a:r>
              <a:rPr lang="en-US" dirty="0"/>
              <a:t>t</a:t>
            </a:r>
            <a:r>
              <a:rPr lang="en-AT" dirty="0"/>
              <a:t>e</a:t>
            </a:r>
            <a:r>
              <a:rPr lang="en-US" dirty="0"/>
              <a:t>r</a:t>
            </a:r>
            <a:r>
              <a:rPr lang="en-AT" dirty="0"/>
              <a:t>)</a:t>
            </a:r>
          </a:p>
          <a:p>
            <a:pPr lvl="1"/>
            <a:r>
              <a:rPr lang="en-AT" dirty="0"/>
              <a:t>Sum up all samples</a:t>
            </a:r>
          </a:p>
          <a:p>
            <a:pPr lvl="1"/>
            <a:r>
              <a:rPr lang="en-AT" dirty="0"/>
              <a:t>Sample-Grid: 32MB</a:t>
            </a:r>
          </a:p>
          <a:p>
            <a:r>
              <a:rPr lang="en-AT" dirty="0"/>
              <a:t>Weighted-Average:</a:t>
            </a:r>
          </a:p>
          <a:p>
            <a:pPr lvl="1"/>
            <a:r>
              <a:rPr lang="en-AT" dirty="0"/>
              <a:t>Same as average, but also add to adjacent cells</a:t>
            </a:r>
          </a:p>
          <a:p>
            <a:pPr lvl="1"/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CADDF-11C2-49B6-8418-0A9DD23D3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660" y="4611192"/>
            <a:ext cx="8488680" cy="1794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5BE11D-000F-441E-B6D5-3921E6BEBB29}"/>
              </a:ext>
            </a:extLst>
          </p:cNvPr>
          <p:cNvSpPr txBox="1"/>
          <p:nvPr/>
        </p:nvSpPr>
        <p:spPr>
          <a:xfrm>
            <a:off x="4186150" y="6358492"/>
            <a:ext cx="16466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AT" b="1" dirty="0" err="1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AT" b="1" dirty="0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1" dirty="0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AT" b="1" dirty="0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b="1" dirty="0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AT" b="1" dirty="0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AT" b="1" dirty="0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b="1" dirty="0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AT" b="1" dirty="0">
                <a:ln w="6350" cap="rnd" cmpd="sng">
                  <a:noFill/>
                  <a:round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A3EF6-D42F-41A7-A7FA-82249B1B3CA4}"/>
              </a:ext>
            </a:extLst>
          </p:cNvPr>
          <p:cNvSpPr txBox="1"/>
          <p:nvPr/>
        </p:nvSpPr>
        <p:spPr>
          <a:xfrm>
            <a:off x="6359238" y="6358492"/>
            <a:ext cx="16466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AT" b="1" dirty="0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b="1" dirty="0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AT" b="1" dirty="0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02D83-6B1B-41F3-931A-8A936C8CD281}"/>
              </a:ext>
            </a:extLst>
          </p:cNvPr>
          <p:cNvSpPr txBox="1"/>
          <p:nvPr/>
        </p:nvSpPr>
        <p:spPr>
          <a:xfrm>
            <a:off x="8638311" y="6358492"/>
            <a:ext cx="16466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AT" b="1" dirty="0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1" dirty="0" err="1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AT" b="1" dirty="0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1" dirty="0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AT" b="1" dirty="0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AT" b="1" dirty="0">
                <a:ln w="6350" cap="rnd" cmpd="sng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7310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709A4-955D-CF09-27BD-41ECC978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Voxelization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35C2-18B5-FFC3-C945-A4AE0D7CC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059"/>
            <a:ext cx="10734368" cy="46509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Make list of bottom-most empty inner nodes</a:t>
            </a:r>
          </a:p>
          <a:p>
            <a:pPr lvl="1"/>
            <a:r>
              <a:rPr lang="en-US" dirty="0" err="1"/>
              <a:t>Voxelize</a:t>
            </a:r>
            <a:r>
              <a:rPr lang="en-US" dirty="0"/>
              <a:t> each in parallel</a:t>
            </a:r>
          </a:p>
          <a:p>
            <a:pPr lvl="1"/>
            <a:r>
              <a:rPr lang="en-US" dirty="0"/>
              <a:t>Repeat until root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One workgroup per node</a:t>
            </a:r>
          </a:p>
          <a:p>
            <a:pPr lvl="1"/>
            <a:r>
              <a:rPr lang="en-US" dirty="0"/>
              <a:t>But spawn at most &lt;Streaming Multiprocessors&gt; workgroups</a:t>
            </a:r>
          </a:p>
          <a:p>
            <a:pPr lvl="1"/>
            <a:r>
              <a:rPr lang="en-US" dirty="0"/>
              <a:t>RTX 3090: 82 SMs * 32MB = 2.7GB</a:t>
            </a:r>
          </a:p>
          <a:p>
            <a:r>
              <a:rPr lang="en-US" dirty="0"/>
              <a:t>Workgroups loop until all nodes </a:t>
            </a:r>
            <a:r>
              <a:rPr lang="en-US" dirty="0" err="1"/>
              <a:t>voxelized</a:t>
            </a:r>
            <a:endParaRPr lang="en-AT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79DC09-B6F5-DA22-D950-CBFBAE7D84C0}"/>
              </a:ext>
            </a:extLst>
          </p:cNvPr>
          <p:cNvGrpSpPr/>
          <p:nvPr/>
        </p:nvGrpSpPr>
        <p:grpSpPr>
          <a:xfrm>
            <a:off x="1553497" y="2650302"/>
            <a:ext cx="9085006" cy="1793370"/>
            <a:chOff x="1062114" y="3246605"/>
            <a:chExt cx="10999126" cy="21712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5EEFB4-C595-6C6D-7EEE-DA23583E5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2114" y="3589372"/>
              <a:ext cx="2621716" cy="1352956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35A4853D-08EE-304A-B86A-F888ABA9A586}"/>
                </a:ext>
              </a:extLst>
            </p:cNvPr>
            <p:cNvSpPr/>
            <p:nvPr/>
          </p:nvSpPr>
          <p:spPr>
            <a:xfrm>
              <a:off x="4052455" y="4133554"/>
              <a:ext cx="284018" cy="31172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B2AB17C3-5A18-52DA-4CD2-70F561BB9429}"/>
                </a:ext>
              </a:extLst>
            </p:cNvPr>
            <p:cNvSpPr/>
            <p:nvPr/>
          </p:nvSpPr>
          <p:spPr>
            <a:xfrm>
              <a:off x="7667475" y="4199702"/>
              <a:ext cx="311728" cy="26323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75582DDD-4D46-52C6-A1CB-7DFDFFE7FE25}"/>
                </a:ext>
              </a:extLst>
            </p:cNvPr>
            <p:cNvSpPr/>
            <p:nvPr/>
          </p:nvSpPr>
          <p:spPr>
            <a:xfrm>
              <a:off x="11282495" y="4265850"/>
              <a:ext cx="311728" cy="26323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DA4191-2F14-64E8-4CF7-404E8A48677A}"/>
                </a:ext>
              </a:extLst>
            </p:cNvPr>
            <p:cNvSpPr txBox="1"/>
            <p:nvPr/>
          </p:nvSpPr>
          <p:spPr>
            <a:xfrm>
              <a:off x="11626506" y="4100486"/>
              <a:ext cx="43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T" sz="2400" b="1" dirty="0"/>
                <a:t>...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2E71EE-12A2-DA33-2BF0-7FDAEF372382}"/>
                </a:ext>
              </a:extLst>
            </p:cNvPr>
            <p:cNvGrpSpPr/>
            <p:nvPr/>
          </p:nvGrpSpPr>
          <p:grpSpPr>
            <a:xfrm>
              <a:off x="4609621" y="3246605"/>
              <a:ext cx="2813432" cy="2157144"/>
              <a:chOff x="4481946" y="3148713"/>
              <a:chExt cx="3068782" cy="235292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1190620-4E65-274D-CFC6-21E6E9BB1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6717" y="3287476"/>
                <a:ext cx="2859666" cy="147575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591941F-D9E0-CA89-64A7-9445D17E0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3481" y="5097981"/>
                <a:ext cx="2205038" cy="308174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5237C17-6ACD-3E7C-16F1-B3EB0882C19C}"/>
                  </a:ext>
                </a:extLst>
              </p:cNvPr>
              <p:cNvSpPr/>
              <p:nvPr/>
            </p:nvSpPr>
            <p:spPr>
              <a:xfrm>
                <a:off x="4481946" y="3148713"/>
                <a:ext cx="3068782" cy="23529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T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3CCBA4F-13BE-72CE-64EF-DDB9885FE6D8}"/>
                  </a:ext>
                </a:extLst>
              </p:cNvPr>
              <p:cNvCxnSpPr/>
              <p:nvPr/>
            </p:nvCxnSpPr>
            <p:spPr>
              <a:xfrm>
                <a:off x="4741177" y="4922095"/>
                <a:ext cx="2550319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ACBA5F-2187-839B-91FD-CEFBB269F7CA}"/>
                </a:ext>
              </a:extLst>
            </p:cNvPr>
            <p:cNvGrpSpPr/>
            <p:nvPr/>
          </p:nvGrpSpPr>
          <p:grpSpPr>
            <a:xfrm>
              <a:off x="8223625" y="3260677"/>
              <a:ext cx="2813432" cy="2157144"/>
              <a:chOff x="8095950" y="3162785"/>
              <a:chExt cx="3068782" cy="235292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42C8F67-C015-7928-E5B2-35BC53206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0296" y="3287477"/>
                <a:ext cx="2859664" cy="147575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D9940BD-78C6-C48E-3E0D-163E83768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32923" y="5097981"/>
                <a:ext cx="1414410" cy="30235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E7B33F7-C71F-B0EC-BA04-1C31D37DF785}"/>
                  </a:ext>
                </a:extLst>
              </p:cNvPr>
              <p:cNvSpPr/>
              <p:nvPr/>
            </p:nvSpPr>
            <p:spPr>
              <a:xfrm>
                <a:off x="8095950" y="3162785"/>
                <a:ext cx="3068782" cy="23529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T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65C4936-6A19-F80C-FAD3-AEB60C77F80B}"/>
                  </a:ext>
                </a:extLst>
              </p:cNvPr>
              <p:cNvCxnSpPr/>
              <p:nvPr/>
            </p:nvCxnSpPr>
            <p:spPr>
              <a:xfrm>
                <a:off x="8378147" y="4923827"/>
                <a:ext cx="2550319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95410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E097-7FF2-4995-A7F8-2F9570E4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AT" dirty="0"/>
              <a:t>e</a:t>
            </a:r>
            <a:r>
              <a:rPr lang="en-US" dirty="0"/>
              <a:t>s</a:t>
            </a:r>
            <a:r>
              <a:rPr lang="en-AT" dirty="0"/>
              <a:t>u</a:t>
            </a:r>
            <a:r>
              <a:rPr lang="en-US" dirty="0"/>
              <a:t>l</a:t>
            </a:r>
            <a:r>
              <a:rPr lang="en-AT" dirty="0"/>
              <a:t>t</a:t>
            </a:r>
            <a:r>
              <a:rPr lang="en-US" dirty="0"/>
              <a:t>s</a:t>
            </a:r>
            <a:r>
              <a:rPr lang="en-AT" dirty="0"/>
              <a:t> - </a:t>
            </a:r>
            <a:r>
              <a:rPr lang="en-US" dirty="0"/>
              <a:t>P</a:t>
            </a:r>
            <a:r>
              <a:rPr lang="en-AT" dirty="0"/>
              <a:t>e</a:t>
            </a:r>
            <a:r>
              <a:rPr lang="en-US" dirty="0"/>
              <a:t>r</a:t>
            </a:r>
            <a:r>
              <a:rPr lang="en-AT" dirty="0"/>
              <a:t>f</a:t>
            </a:r>
            <a:r>
              <a:rPr lang="en-US" dirty="0"/>
              <a:t>o</a:t>
            </a:r>
            <a:r>
              <a:rPr lang="en-AT" dirty="0"/>
              <a:t>r</a:t>
            </a:r>
            <a:r>
              <a:rPr lang="en-US" dirty="0"/>
              <a:t>m</a:t>
            </a:r>
            <a:r>
              <a:rPr lang="en-AT" dirty="0"/>
              <a:t>a</a:t>
            </a:r>
            <a:r>
              <a:rPr lang="en-US" dirty="0"/>
              <a:t>n</a:t>
            </a:r>
            <a:r>
              <a:rPr lang="en-AT" dirty="0"/>
              <a:t>c</a:t>
            </a:r>
            <a:r>
              <a:rPr lang="en-US" dirty="0"/>
              <a:t>e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81519-9605-4B0D-B890-6ADAC410C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059"/>
            <a:ext cx="11201400" cy="465090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</a:t>
            </a:r>
            <a:r>
              <a:rPr lang="en-AT" dirty="0"/>
              <a:t>u</a:t>
            </a:r>
            <a:r>
              <a:rPr lang="en-US" dirty="0"/>
              <a:t>r</a:t>
            </a:r>
            <a:r>
              <a:rPr lang="en-AT" dirty="0"/>
              <a:t>s (</a:t>
            </a:r>
            <a:r>
              <a:rPr lang="en-US" dirty="0"/>
              <a:t>C</a:t>
            </a:r>
            <a:r>
              <a:rPr lang="en-AT" dirty="0"/>
              <a:t>U</a:t>
            </a:r>
            <a:r>
              <a:rPr lang="en-US" dirty="0"/>
              <a:t>D</a:t>
            </a:r>
            <a:r>
              <a:rPr lang="en-AT" dirty="0"/>
              <a:t>A)</a:t>
            </a:r>
          </a:p>
          <a:p>
            <a:pPr lvl="1"/>
            <a:r>
              <a:rPr lang="en-US" b="1" dirty="0"/>
              <a:t>2</a:t>
            </a:r>
            <a:r>
              <a:rPr lang="en-AT" b="1" dirty="0"/>
              <a:t>-5 </a:t>
            </a:r>
            <a:r>
              <a:rPr lang="en-US" b="1" dirty="0"/>
              <a:t>b</a:t>
            </a:r>
            <a:r>
              <a:rPr lang="en-AT" b="1" dirty="0" err="1"/>
              <a:t>i</a:t>
            </a:r>
            <a:r>
              <a:rPr lang="en-US" b="1" dirty="0"/>
              <a:t>l</a:t>
            </a:r>
            <a:r>
              <a:rPr lang="en-AT" b="1" dirty="0"/>
              <a:t>l</a:t>
            </a:r>
            <a:r>
              <a:rPr lang="en-US" b="1" dirty="0" err="1"/>
              <a:t>i</a:t>
            </a:r>
            <a:r>
              <a:rPr lang="en-AT" b="1" dirty="0"/>
              <a:t>on p</a:t>
            </a:r>
            <a:r>
              <a:rPr lang="en-US" b="1" dirty="0"/>
              <a:t>o</a:t>
            </a:r>
            <a:r>
              <a:rPr lang="en-AT" b="1" dirty="0" err="1"/>
              <a:t>i</a:t>
            </a:r>
            <a:r>
              <a:rPr lang="en-US" b="1" dirty="0"/>
              <a:t>n</a:t>
            </a:r>
            <a:r>
              <a:rPr lang="en-AT" b="1" dirty="0"/>
              <a:t>t</a:t>
            </a:r>
            <a:r>
              <a:rPr lang="en-US" b="1" dirty="0"/>
              <a:t>s</a:t>
            </a:r>
            <a:r>
              <a:rPr lang="en-AT" b="1" dirty="0"/>
              <a:t> </a:t>
            </a:r>
            <a:r>
              <a:rPr lang="en-US" b="1" dirty="0"/>
              <a:t>/ sec </a:t>
            </a:r>
            <a:r>
              <a:rPr lang="en-US" dirty="0"/>
              <a:t>with first or random</a:t>
            </a:r>
          </a:p>
          <a:p>
            <a:pPr lvl="1"/>
            <a:r>
              <a:rPr lang="en-US" b="1" dirty="0"/>
              <a:t>2</a:t>
            </a:r>
            <a:r>
              <a:rPr lang="en-AT" b="1" dirty="0"/>
              <a:t> billion points </a:t>
            </a:r>
            <a:r>
              <a:rPr lang="en-US" b="1" dirty="0"/>
              <a:t>/ sec</a:t>
            </a:r>
            <a:r>
              <a:rPr lang="en-AT" dirty="0"/>
              <a:t> with averages</a:t>
            </a:r>
          </a:p>
          <a:p>
            <a:pPr lvl="1"/>
            <a:r>
              <a:rPr lang="en-AT" b="1" dirty="0"/>
              <a:t>1 billion points </a:t>
            </a:r>
            <a:r>
              <a:rPr lang="en-US" b="1" dirty="0"/>
              <a:t>/ sec</a:t>
            </a:r>
            <a:r>
              <a:rPr lang="en-AT" dirty="0"/>
              <a:t> with weighted averages</a:t>
            </a:r>
          </a:p>
          <a:p>
            <a:r>
              <a:rPr lang="en-US" dirty="0"/>
              <a:t>P</a:t>
            </a:r>
            <a:r>
              <a:rPr lang="en-AT" dirty="0"/>
              <a:t>o</a:t>
            </a:r>
            <a:r>
              <a:rPr lang="en-US" dirty="0"/>
              <a:t>t</a:t>
            </a:r>
            <a:r>
              <a:rPr lang="en-AT" dirty="0"/>
              <a:t>r</a:t>
            </a:r>
            <a:r>
              <a:rPr lang="en-US" dirty="0"/>
              <a:t>e</a:t>
            </a:r>
            <a:r>
              <a:rPr lang="en-AT" dirty="0"/>
              <a:t>e (</a:t>
            </a:r>
            <a:r>
              <a:rPr lang="en-US" dirty="0"/>
              <a:t>C</a:t>
            </a:r>
            <a:r>
              <a:rPr lang="en-AT" dirty="0"/>
              <a:t>P</a:t>
            </a:r>
            <a:r>
              <a:rPr lang="en-US" dirty="0"/>
              <a:t>U</a:t>
            </a:r>
            <a:r>
              <a:rPr lang="en-AT" dirty="0"/>
              <a:t>; </a:t>
            </a:r>
            <a:r>
              <a:rPr lang="en-US" dirty="0"/>
              <a:t>O</a:t>
            </a:r>
            <a:r>
              <a:rPr lang="en-AT" dirty="0"/>
              <a:t>u</a:t>
            </a:r>
            <a:r>
              <a:rPr lang="en-US" dirty="0"/>
              <a:t>t</a:t>
            </a:r>
            <a:r>
              <a:rPr lang="en-AT" dirty="0"/>
              <a:t>-of-Core; From Ram-Disk)</a:t>
            </a:r>
          </a:p>
          <a:p>
            <a:pPr lvl="1"/>
            <a:r>
              <a:rPr lang="en-AT" b="1" dirty="0"/>
              <a:t>~13 million points </a:t>
            </a:r>
            <a:r>
              <a:rPr lang="en-US" b="1" dirty="0"/>
              <a:t>/</a:t>
            </a:r>
            <a:r>
              <a:rPr lang="en-AT" b="1" dirty="0"/>
              <a:t> </a:t>
            </a:r>
            <a:r>
              <a:rPr lang="en-US" b="1" dirty="0"/>
              <a:t>s</a:t>
            </a:r>
            <a:r>
              <a:rPr lang="en-AT" b="1" dirty="0"/>
              <a:t>e</a:t>
            </a:r>
            <a:r>
              <a:rPr lang="en-US" b="1" dirty="0"/>
              <a:t>c</a:t>
            </a:r>
            <a:endParaRPr lang="en-AT" b="1" dirty="0"/>
          </a:p>
          <a:p>
            <a:r>
              <a:rPr lang="en-AT" dirty="0"/>
              <a:t>“</a:t>
            </a:r>
            <a:r>
              <a:rPr lang="en-US" dirty="0"/>
              <a:t>Efficient Randomized Hierarchy Construction for</a:t>
            </a:r>
            <a:r>
              <a:rPr lang="en-AT" dirty="0"/>
              <a:t> </a:t>
            </a:r>
            <a:r>
              <a:rPr lang="en-US" dirty="0"/>
              <a:t>Interactive Visualization of Large Scale Point</a:t>
            </a:r>
            <a:r>
              <a:rPr lang="en-AT" dirty="0"/>
              <a:t> </a:t>
            </a:r>
            <a:r>
              <a:rPr lang="en-US" dirty="0"/>
              <a:t>Clouds</a:t>
            </a:r>
            <a:r>
              <a:rPr lang="en-AT" dirty="0"/>
              <a:t>”, </a:t>
            </a:r>
          </a:p>
          <a:p>
            <a:pPr lvl="1"/>
            <a:r>
              <a:rPr lang="en-US" dirty="0"/>
              <a:t>Lai Kang, </a:t>
            </a:r>
            <a:r>
              <a:rPr lang="en-US" dirty="0" err="1"/>
              <a:t>Jie</a:t>
            </a:r>
            <a:r>
              <a:rPr lang="en-US" dirty="0"/>
              <a:t> Jiang, </a:t>
            </a:r>
            <a:r>
              <a:rPr lang="en-US" dirty="0" err="1"/>
              <a:t>Yingmei</a:t>
            </a:r>
            <a:r>
              <a:rPr lang="en-US" dirty="0"/>
              <a:t> Wei, </a:t>
            </a:r>
            <a:r>
              <a:rPr lang="en-US" dirty="0" err="1"/>
              <a:t>Yuxiang</a:t>
            </a:r>
            <a:r>
              <a:rPr lang="en-US" dirty="0"/>
              <a:t> </a:t>
            </a:r>
            <a:r>
              <a:rPr lang="en-US" dirty="0" err="1"/>
              <a:t>Xie</a:t>
            </a:r>
            <a:r>
              <a:rPr lang="en-US" dirty="0"/>
              <a:t> </a:t>
            </a:r>
            <a:endParaRPr lang="en-AT" dirty="0"/>
          </a:p>
          <a:p>
            <a:pPr lvl="1"/>
            <a:r>
              <a:rPr lang="en-AT" b="1" dirty="0"/>
              <a:t>~2.5 million p</a:t>
            </a:r>
            <a:r>
              <a:rPr lang="en-US" b="1" dirty="0"/>
              <a:t>o</a:t>
            </a:r>
            <a:r>
              <a:rPr lang="en-AT" b="1" dirty="0" err="1"/>
              <a:t>i</a:t>
            </a:r>
            <a:r>
              <a:rPr lang="en-US" b="1" dirty="0"/>
              <a:t>n</a:t>
            </a:r>
            <a:r>
              <a:rPr lang="en-AT" b="1" dirty="0"/>
              <a:t>t</a:t>
            </a:r>
            <a:r>
              <a:rPr lang="en-US" b="1" dirty="0"/>
              <a:t>s</a:t>
            </a:r>
            <a:r>
              <a:rPr lang="en-AT" b="1" dirty="0"/>
              <a:t> / </a:t>
            </a:r>
            <a:r>
              <a:rPr lang="en-US" b="1" dirty="0"/>
              <a:t>s</a:t>
            </a:r>
            <a:r>
              <a:rPr lang="en-AT" b="1" dirty="0"/>
              <a:t>e</a:t>
            </a:r>
            <a:r>
              <a:rPr lang="en-US" b="1" dirty="0"/>
              <a:t>c</a:t>
            </a:r>
            <a:endParaRPr lang="en-AT" b="1" dirty="0"/>
          </a:p>
          <a:p>
            <a:r>
              <a:rPr lang="en-AT" dirty="0"/>
              <a:t>“</a:t>
            </a:r>
            <a:r>
              <a:rPr lang="en-US" dirty="0"/>
              <a:t>A System for Fast and Scalable Point Cloud</a:t>
            </a:r>
            <a:r>
              <a:rPr lang="en-AT" dirty="0"/>
              <a:t> </a:t>
            </a:r>
            <a:r>
              <a:rPr lang="en-US" dirty="0"/>
              <a:t>Indexing Using Task Parallelism</a:t>
            </a:r>
            <a:r>
              <a:rPr lang="en-AT" dirty="0"/>
              <a:t>”,</a:t>
            </a:r>
          </a:p>
          <a:p>
            <a:pPr lvl="1"/>
            <a:r>
              <a:rPr lang="de-DE" dirty="0"/>
              <a:t>Pascal Bormann</a:t>
            </a:r>
            <a:r>
              <a:rPr lang="en-AT" dirty="0"/>
              <a:t>, </a:t>
            </a:r>
            <a:r>
              <a:rPr lang="de-DE" dirty="0"/>
              <a:t>Michel Krämer</a:t>
            </a:r>
            <a:endParaRPr lang="en-AT" dirty="0"/>
          </a:p>
          <a:p>
            <a:pPr lvl="1"/>
            <a:r>
              <a:rPr lang="en-AT" b="1" dirty="0"/>
              <a:t>~2.6 </a:t>
            </a:r>
            <a:r>
              <a:rPr lang="en-US" b="1" dirty="0"/>
              <a:t>m</a:t>
            </a:r>
            <a:r>
              <a:rPr lang="en-AT" b="1" dirty="0" err="1"/>
              <a:t>i</a:t>
            </a:r>
            <a:r>
              <a:rPr lang="en-US" b="1" dirty="0"/>
              <a:t>l</a:t>
            </a:r>
            <a:r>
              <a:rPr lang="en-AT" b="1" dirty="0"/>
              <a:t>l</a:t>
            </a:r>
            <a:r>
              <a:rPr lang="en-US" b="1" dirty="0" err="1"/>
              <a:t>i</a:t>
            </a:r>
            <a:r>
              <a:rPr lang="en-AT" b="1" dirty="0"/>
              <a:t>o</a:t>
            </a:r>
            <a:r>
              <a:rPr lang="en-US" b="1" dirty="0"/>
              <a:t>n</a:t>
            </a:r>
            <a:r>
              <a:rPr lang="en-AT" b="1" dirty="0"/>
              <a:t> </a:t>
            </a:r>
            <a:r>
              <a:rPr lang="en-US" b="1" dirty="0"/>
              <a:t>p</a:t>
            </a:r>
            <a:r>
              <a:rPr lang="en-AT" b="1" dirty="0"/>
              <a:t>o</a:t>
            </a:r>
            <a:r>
              <a:rPr lang="en-US" b="1" dirty="0" err="1"/>
              <a:t>i</a:t>
            </a:r>
            <a:r>
              <a:rPr lang="en-AT" b="1" dirty="0"/>
              <a:t>n</a:t>
            </a:r>
            <a:r>
              <a:rPr lang="en-US" b="1" dirty="0"/>
              <a:t>t</a:t>
            </a:r>
            <a:r>
              <a:rPr lang="en-AT" b="1" dirty="0"/>
              <a:t>s / </a:t>
            </a:r>
            <a:r>
              <a:rPr lang="en-US" b="1" dirty="0"/>
              <a:t>s</a:t>
            </a:r>
            <a:r>
              <a:rPr lang="en-AT" b="1" dirty="0"/>
              <a:t>e</a:t>
            </a:r>
            <a:r>
              <a:rPr lang="en-US" b="1" dirty="0"/>
              <a:t>c</a:t>
            </a:r>
            <a:endParaRPr lang="en-AT" dirty="0"/>
          </a:p>
          <a:p>
            <a:r>
              <a:rPr lang="en-AT" dirty="0"/>
              <a:t>“</a:t>
            </a:r>
            <a:r>
              <a:rPr lang="en-US" dirty="0"/>
              <a:t>Point cloud indexing using Big Data technologies</a:t>
            </a:r>
            <a:r>
              <a:rPr lang="en-AT" dirty="0"/>
              <a:t>”</a:t>
            </a:r>
          </a:p>
          <a:p>
            <a:pPr lvl="1"/>
            <a:r>
              <a:rPr lang="en-US" dirty="0"/>
              <a:t>Kevin </a:t>
            </a:r>
            <a:r>
              <a:rPr lang="en-US" dirty="0" err="1"/>
              <a:t>Kocon</a:t>
            </a:r>
            <a:r>
              <a:rPr lang="en-AT" dirty="0"/>
              <a:t>, </a:t>
            </a:r>
            <a:r>
              <a:rPr lang="de-DE" dirty="0"/>
              <a:t>Pascal Bormann</a:t>
            </a:r>
            <a:endParaRPr lang="en-AT" dirty="0"/>
          </a:p>
          <a:p>
            <a:pPr lvl="1"/>
            <a:r>
              <a:rPr lang="en-AT" b="1" dirty="0"/>
              <a:t>~5 </a:t>
            </a:r>
            <a:r>
              <a:rPr lang="en-US" b="1" dirty="0"/>
              <a:t>m</a:t>
            </a:r>
            <a:r>
              <a:rPr lang="en-AT" b="1" dirty="0" err="1"/>
              <a:t>i</a:t>
            </a:r>
            <a:r>
              <a:rPr lang="en-US" b="1" dirty="0"/>
              <a:t>l</a:t>
            </a:r>
            <a:r>
              <a:rPr lang="en-AT" b="1" dirty="0"/>
              <a:t>l</a:t>
            </a:r>
            <a:r>
              <a:rPr lang="en-US" b="1" dirty="0" err="1"/>
              <a:t>i</a:t>
            </a:r>
            <a:r>
              <a:rPr lang="en-AT" b="1" dirty="0"/>
              <a:t>o</a:t>
            </a:r>
            <a:r>
              <a:rPr lang="en-US" b="1" dirty="0"/>
              <a:t>n</a:t>
            </a:r>
            <a:r>
              <a:rPr lang="en-AT" b="1" dirty="0"/>
              <a:t> </a:t>
            </a:r>
            <a:r>
              <a:rPr lang="en-US" b="1" dirty="0"/>
              <a:t>p</a:t>
            </a:r>
            <a:r>
              <a:rPr lang="en-AT" b="1" dirty="0"/>
              <a:t>o</a:t>
            </a:r>
            <a:r>
              <a:rPr lang="en-US" b="1" dirty="0" err="1"/>
              <a:t>i</a:t>
            </a:r>
            <a:r>
              <a:rPr lang="en-AT" b="1" dirty="0"/>
              <a:t>n</a:t>
            </a:r>
            <a:r>
              <a:rPr lang="en-US" b="1" dirty="0"/>
              <a:t>t</a:t>
            </a:r>
            <a:r>
              <a:rPr lang="en-AT" b="1" dirty="0"/>
              <a:t>s / </a:t>
            </a:r>
            <a:r>
              <a:rPr lang="en-US" b="1" dirty="0"/>
              <a:t>s</a:t>
            </a:r>
            <a:r>
              <a:rPr lang="en-AT" b="1" dirty="0"/>
              <a:t>e</a:t>
            </a:r>
            <a:r>
              <a:rPr lang="en-US" b="1" dirty="0"/>
              <a:t>c</a:t>
            </a:r>
            <a:endParaRPr lang="en-AT" b="1" dirty="0"/>
          </a:p>
          <a:p>
            <a:pPr lvl="1"/>
            <a:endParaRPr lang="en-AT" dirty="0"/>
          </a:p>
          <a:p>
            <a:pPr marL="0" indent="0">
              <a:buNone/>
            </a:pP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866573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A2F588E-CBA6-4EC0-99DD-D2289823E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703" y="3612768"/>
            <a:ext cx="4113082" cy="29971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4D5364-1A96-41D8-B38E-63916540C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705" y="538035"/>
            <a:ext cx="4113080" cy="29971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9BB433-0FEF-4BD4-9FA1-E1618C34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60" y="538035"/>
            <a:ext cx="4113080" cy="29971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142E51-7A93-493F-852E-888E48577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60" y="3612768"/>
            <a:ext cx="4113080" cy="299712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F7282D6-26A5-401D-B733-1EC21313695C}"/>
              </a:ext>
            </a:extLst>
          </p:cNvPr>
          <p:cNvSpPr txBox="1"/>
          <p:nvPr/>
        </p:nvSpPr>
        <p:spPr>
          <a:xfrm>
            <a:off x="3853642" y="3204634"/>
            <a:ext cx="10058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AT" b="1" dirty="0" err="1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AT" b="1" dirty="0">
              <a:ln w="6350" cap="rnd" cmpd="sng">
                <a:noFill/>
                <a:round/>
              </a:ln>
              <a:solidFill>
                <a:schemeClr val="bg1"/>
              </a:solidFill>
              <a:effectLst>
                <a:glow rad="38100">
                  <a:schemeClr val="tx1"/>
                </a:glow>
                <a:outerShdw blurRad="25400" algn="l" rotWithShape="0">
                  <a:prstClr val="black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E1D8E2-7687-4517-88E1-869D8473DDFD}"/>
              </a:ext>
            </a:extLst>
          </p:cNvPr>
          <p:cNvSpPr txBox="1"/>
          <p:nvPr/>
        </p:nvSpPr>
        <p:spPr>
          <a:xfrm>
            <a:off x="8134697" y="3204634"/>
            <a:ext cx="10058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EA5711-9CE7-4DE4-9CA6-BAE699F6541B}"/>
              </a:ext>
            </a:extLst>
          </p:cNvPr>
          <p:cNvSpPr txBox="1"/>
          <p:nvPr/>
        </p:nvSpPr>
        <p:spPr>
          <a:xfrm>
            <a:off x="8134696" y="6230944"/>
            <a:ext cx="12933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1" dirty="0" err="1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0FB2EB-EF1C-4325-AF96-03AB6D0B49A4}"/>
              </a:ext>
            </a:extLst>
          </p:cNvPr>
          <p:cNvSpPr txBox="1"/>
          <p:nvPr/>
        </p:nvSpPr>
        <p:spPr>
          <a:xfrm>
            <a:off x="3652750" y="6230944"/>
            <a:ext cx="12933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AT" b="1" dirty="0">
              <a:ln w="6350" cap="rnd" cmpd="sng">
                <a:noFill/>
                <a:round/>
              </a:ln>
              <a:solidFill>
                <a:schemeClr val="bg1"/>
              </a:solidFill>
              <a:effectLst>
                <a:glow rad="38100">
                  <a:schemeClr val="tx1"/>
                </a:glow>
                <a:outerShdw blurRad="25400" algn="l" rotWithShape="0">
                  <a:prstClr val="black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72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612D14F-DC8F-44E8-8793-8FB1E2D0AD54}"/>
              </a:ext>
            </a:extLst>
          </p:cNvPr>
          <p:cNvGrpSpPr/>
          <p:nvPr/>
        </p:nvGrpSpPr>
        <p:grpSpPr>
          <a:xfrm>
            <a:off x="2639292" y="494901"/>
            <a:ext cx="7204848" cy="6272798"/>
            <a:chOff x="2487378" y="2168531"/>
            <a:chExt cx="4435368" cy="3861591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F15DB272-45A5-4A6E-A4C2-4C9900B49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378" y="4172747"/>
              <a:ext cx="2134775" cy="185737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35D768-0E1F-4811-A069-EA5E3FE8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378" y="2168531"/>
              <a:ext cx="2134775" cy="18573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EE6E40-32E3-44A4-B1D0-1144C6BB1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71" y="2168531"/>
              <a:ext cx="2134775" cy="185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951299-6F0D-47C3-8263-81CB0B6FA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70" y="4172747"/>
              <a:ext cx="2134775" cy="185737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0B1D8B1-A729-474A-B1A4-F42A30C494B6}"/>
              </a:ext>
            </a:extLst>
          </p:cNvPr>
          <p:cNvSpPr txBox="1"/>
          <p:nvPr/>
        </p:nvSpPr>
        <p:spPr>
          <a:xfrm>
            <a:off x="4081736" y="3142703"/>
            <a:ext cx="10058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AT" b="1" dirty="0" err="1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AT" b="1" dirty="0">
              <a:ln w="6350" cap="rnd" cmpd="sng">
                <a:noFill/>
                <a:round/>
              </a:ln>
              <a:solidFill>
                <a:schemeClr val="bg1"/>
              </a:solidFill>
              <a:effectLst>
                <a:glow rad="38100">
                  <a:schemeClr val="tx1"/>
                </a:glow>
                <a:outerShdw blurRad="25400" algn="l" rotWithShape="0">
                  <a:prstClr val="black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FBCF74-C088-403B-9A54-77291294D05E}"/>
              </a:ext>
            </a:extLst>
          </p:cNvPr>
          <p:cNvSpPr txBox="1"/>
          <p:nvPr/>
        </p:nvSpPr>
        <p:spPr>
          <a:xfrm>
            <a:off x="7607345" y="3142703"/>
            <a:ext cx="10058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C634E-92AF-47BE-9FD5-8976B2D90D32}"/>
              </a:ext>
            </a:extLst>
          </p:cNvPr>
          <p:cNvSpPr txBox="1"/>
          <p:nvPr/>
        </p:nvSpPr>
        <p:spPr>
          <a:xfrm>
            <a:off x="7725987" y="6398367"/>
            <a:ext cx="12933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1" dirty="0" err="1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9FC64-CFCC-456F-AF3A-809B6C594EE1}"/>
              </a:ext>
            </a:extLst>
          </p:cNvPr>
          <p:cNvSpPr txBox="1"/>
          <p:nvPr/>
        </p:nvSpPr>
        <p:spPr>
          <a:xfrm>
            <a:off x="3853642" y="6399444"/>
            <a:ext cx="12933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AT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1" dirty="0">
                <a:ln w="6350" cap="rnd" cmpd="sng">
                  <a:noFill/>
                  <a:round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25400" algn="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AT" b="1" dirty="0">
              <a:ln w="6350" cap="rnd" cmpd="sng">
                <a:noFill/>
                <a:round/>
              </a:ln>
              <a:solidFill>
                <a:schemeClr val="bg1"/>
              </a:solidFill>
              <a:effectLst>
                <a:glow rad="38100">
                  <a:schemeClr val="tx1"/>
                </a:glow>
                <a:outerShdw blurRad="25400" algn="l" rotWithShape="0">
                  <a:prstClr val="black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426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F02E-841D-408E-A951-20D7C8D2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pic>
        <p:nvPicPr>
          <p:cNvPr id="4" name="meroe_lods">
            <a:hlinkClick r:id="" action="ppaction://media"/>
            <a:extLst>
              <a:ext uri="{FF2B5EF4-FFF2-40B4-BE49-F238E27FC236}">
                <a16:creationId xmlns:a16="http://schemas.microsoft.com/office/drawing/2014/main" id="{D40A7FF0-93BC-416C-8FA3-6D69584F09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912" y="263236"/>
            <a:ext cx="11377324" cy="6399608"/>
          </a:xfrm>
        </p:spPr>
      </p:pic>
    </p:spTree>
    <p:extLst>
      <p:ext uri="{BB962C8B-B14F-4D97-AF65-F5344CB8AC3E}">
        <p14:creationId xmlns:p14="http://schemas.microsoft.com/office/powerpoint/2010/main" val="316044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31B2B-F06C-4186-A488-5795EB36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9D71B426-9D7D-4985-9923-2DE0AAC81D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075" y="507282"/>
            <a:ext cx="10079648" cy="5669681"/>
          </a:xfrm>
        </p:spPr>
      </p:pic>
    </p:spTree>
    <p:extLst>
      <p:ext uri="{BB962C8B-B14F-4D97-AF65-F5344CB8AC3E}">
        <p14:creationId xmlns:p14="http://schemas.microsoft.com/office/powerpoint/2010/main" val="37457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9CA0-84D3-415A-AFF9-61D756E2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AT" dirty="0" err="1"/>
              <a:t>i</a:t>
            </a:r>
            <a:r>
              <a:rPr lang="en-US" dirty="0"/>
              <a:t>m</a:t>
            </a:r>
            <a:r>
              <a:rPr lang="en-AT" dirty="0" err="1"/>
              <a:t>i</a:t>
            </a:r>
            <a:r>
              <a:rPr lang="en-US" dirty="0"/>
              <a:t>t</a:t>
            </a:r>
            <a:r>
              <a:rPr lang="en-AT" dirty="0"/>
              <a:t>a</a:t>
            </a:r>
            <a:r>
              <a:rPr lang="en-US" dirty="0"/>
              <a:t>t</a:t>
            </a:r>
            <a:r>
              <a:rPr lang="en-AT" dirty="0" err="1"/>
              <a:t>i</a:t>
            </a:r>
            <a:r>
              <a:rPr lang="en-US" dirty="0"/>
              <a:t>o</a:t>
            </a:r>
            <a:r>
              <a:rPr lang="en-AT" dirty="0"/>
              <a:t>n</a:t>
            </a:r>
            <a:r>
              <a:rPr lang="en-US" dirty="0"/>
              <a:t>s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FA4AB-58E6-4A55-AD21-669A66423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91" y="1526059"/>
            <a:ext cx="11423073" cy="4650904"/>
          </a:xfrm>
        </p:spPr>
        <p:txBody>
          <a:bodyPr/>
          <a:lstStyle/>
          <a:p>
            <a:r>
              <a:rPr lang="en-AT" dirty="0"/>
              <a:t>Avera</a:t>
            </a:r>
            <a:r>
              <a:rPr lang="en-US" dirty="0"/>
              <a:t>g</a:t>
            </a:r>
            <a:r>
              <a:rPr lang="en-AT" dirty="0"/>
              <a:t>e </a:t>
            </a:r>
            <a:r>
              <a:rPr lang="en-US" dirty="0"/>
              <a:t>c</a:t>
            </a:r>
            <a:r>
              <a:rPr lang="en-AT" dirty="0"/>
              <a:t>o</a:t>
            </a:r>
            <a:r>
              <a:rPr lang="en-US" dirty="0"/>
              <a:t>l</a:t>
            </a:r>
            <a:r>
              <a:rPr lang="en-AT" dirty="0"/>
              <a:t>o</a:t>
            </a:r>
            <a:r>
              <a:rPr lang="en-US" dirty="0"/>
              <a:t>r</a:t>
            </a:r>
            <a:r>
              <a:rPr lang="en-AT" dirty="0"/>
              <a:t>s </a:t>
            </a:r>
            <a:r>
              <a:rPr lang="en-US" dirty="0"/>
              <a:t>a</a:t>
            </a:r>
            <a:r>
              <a:rPr lang="en-AT" dirty="0"/>
              <a:t>r</a:t>
            </a:r>
            <a:r>
              <a:rPr lang="en-US" dirty="0"/>
              <a:t>e</a:t>
            </a:r>
            <a:r>
              <a:rPr lang="en-AT" dirty="0"/>
              <a:t> </a:t>
            </a:r>
            <a:r>
              <a:rPr lang="en-US" dirty="0"/>
              <a:t>b</a:t>
            </a:r>
            <a:r>
              <a:rPr lang="en-AT" dirty="0"/>
              <a:t>e</a:t>
            </a:r>
            <a:r>
              <a:rPr lang="en-US" dirty="0"/>
              <a:t>t</a:t>
            </a:r>
            <a:r>
              <a:rPr lang="en-AT" dirty="0"/>
              <a:t>t</a:t>
            </a:r>
            <a:r>
              <a:rPr lang="en-US" dirty="0"/>
              <a:t>e</a:t>
            </a:r>
            <a:r>
              <a:rPr lang="en-AT" dirty="0"/>
              <a:t>r, </a:t>
            </a:r>
            <a:r>
              <a:rPr lang="en-US" dirty="0"/>
              <a:t>b</a:t>
            </a:r>
            <a:r>
              <a:rPr lang="en-AT" dirty="0"/>
              <a:t>u</a:t>
            </a:r>
            <a:r>
              <a:rPr lang="en-US" dirty="0"/>
              <a:t>t</a:t>
            </a:r>
            <a:r>
              <a:rPr lang="en-AT" dirty="0"/>
              <a:t> </a:t>
            </a:r>
            <a:r>
              <a:rPr lang="en-US" dirty="0"/>
              <a:t>n</a:t>
            </a:r>
            <a:r>
              <a:rPr lang="en-AT" dirty="0"/>
              <a:t>o</a:t>
            </a:r>
            <a:r>
              <a:rPr lang="en-US" dirty="0"/>
              <a:t>t</a:t>
            </a:r>
            <a:r>
              <a:rPr lang="en-AT" dirty="0"/>
              <a:t> </a:t>
            </a:r>
            <a:r>
              <a:rPr lang="en-US" dirty="0"/>
              <a:t>g</a:t>
            </a:r>
            <a:r>
              <a:rPr lang="en-AT" dirty="0"/>
              <a:t>r</a:t>
            </a:r>
            <a:r>
              <a:rPr lang="en-US" dirty="0"/>
              <a:t>e</a:t>
            </a:r>
            <a:r>
              <a:rPr lang="en-AT" dirty="0"/>
              <a:t>a</a:t>
            </a:r>
            <a:r>
              <a:rPr lang="en-US" dirty="0"/>
              <a:t>t</a:t>
            </a:r>
          </a:p>
          <a:p>
            <a:pPr lvl="1"/>
            <a:r>
              <a:rPr lang="en-US" dirty="0"/>
              <a:t>Aids, but does not replace high-quality-shading (blending)</a:t>
            </a:r>
            <a:endParaRPr lang="en-AT" dirty="0"/>
          </a:p>
          <a:p>
            <a:pPr lvl="1"/>
            <a:r>
              <a:rPr lang="en-US" dirty="0"/>
              <a:t>C</a:t>
            </a:r>
            <a:r>
              <a:rPr lang="en-AT" dirty="0"/>
              <a:t>o</a:t>
            </a:r>
            <a:r>
              <a:rPr lang="en-US" dirty="0"/>
              <a:t>l</a:t>
            </a:r>
            <a:r>
              <a:rPr lang="en-AT" dirty="0"/>
              <a:t>o</a:t>
            </a:r>
            <a:r>
              <a:rPr lang="en-US" dirty="0"/>
              <a:t>r</a:t>
            </a:r>
            <a:r>
              <a:rPr lang="en-AT" dirty="0"/>
              <a:t> </a:t>
            </a:r>
            <a:r>
              <a:rPr lang="en-US" dirty="0"/>
              <a:t>s</a:t>
            </a:r>
            <a:r>
              <a:rPr lang="en-AT" dirty="0"/>
              <a:t>h</a:t>
            </a:r>
            <a:r>
              <a:rPr lang="en-US" dirty="0"/>
              <a:t>o</a:t>
            </a:r>
            <a:r>
              <a:rPr lang="en-AT" dirty="0"/>
              <a:t>u</a:t>
            </a:r>
            <a:r>
              <a:rPr lang="en-US" dirty="0" err="1"/>
              <a:t>ld</a:t>
            </a:r>
            <a:r>
              <a:rPr lang="en-AT" dirty="0"/>
              <a:t> depend on view-direction</a:t>
            </a:r>
          </a:p>
          <a:p>
            <a:pPr lvl="1"/>
            <a:r>
              <a:rPr lang="en-US" dirty="0"/>
              <a:t>B</a:t>
            </a:r>
            <a:r>
              <a:rPr lang="en-AT" dirty="0"/>
              <a:t>e</a:t>
            </a:r>
            <a:r>
              <a:rPr lang="en-US" dirty="0"/>
              <a:t>t</a:t>
            </a:r>
            <a:r>
              <a:rPr lang="en-AT" dirty="0"/>
              <a:t>t</a:t>
            </a:r>
            <a:r>
              <a:rPr lang="en-US" dirty="0"/>
              <a:t>e</a:t>
            </a:r>
            <a:r>
              <a:rPr lang="en-AT" dirty="0"/>
              <a:t>r: Radiance Fields, </a:t>
            </a:r>
            <a:r>
              <a:rPr lang="en-US" dirty="0"/>
              <a:t>S</a:t>
            </a:r>
            <a:r>
              <a:rPr lang="en-AT" dirty="0"/>
              <a:t>p</a:t>
            </a:r>
            <a:r>
              <a:rPr lang="en-US" dirty="0"/>
              <a:t>h</a:t>
            </a:r>
            <a:r>
              <a:rPr lang="en-AT" dirty="0"/>
              <a:t>e</a:t>
            </a:r>
            <a:r>
              <a:rPr lang="en-US" dirty="0"/>
              <a:t>r</a:t>
            </a:r>
            <a:r>
              <a:rPr lang="en-AT" dirty="0" err="1"/>
              <a:t>ical</a:t>
            </a:r>
            <a:r>
              <a:rPr lang="en-AT" dirty="0"/>
              <a:t> Harmonics</a:t>
            </a:r>
          </a:p>
          <a:p>
            <a:r>
              <a:rPr lang="en-AT" dirty="0"/>
              <a:t>N</a:t>
            </a:r>
            <a:r>
              <a:rPr lang="en-US" dirty="0"/>
              <a:t>o</a:t>
            </a:r>
            <a:r>
              <a:rPr lang="en-AT" dirty="0"/>
              <a:t>t yet </a:t>
            </a:r>
            <a:r>
              <a:rPr lang="en-US" dirty="0"/>
              <a:t>O</a:t>
            </a:r>
            <a:r>
              <a:rPr lang="en-AT" dirty="0"/>
              <a:t>u</a:t>
            </a:r>
            <a:r>
              <a:rPr lang="en-US" dirty="0"/>
              <a:t>t</a:t>
            </a:r>
            <a:r>
              <a:rPr lang="en-AT" dirty="0"/>
              <a:t>-</a:t>
            </a:r>
            <a:r>
              <a:rPr lang="en-US" dirty="0"/>
              <a:t>o</a:t>
            </a:r>
            <a:r>
              <a:rPr lang="en-AT" dirty="0"/>
              <a:t>f-</a:t>
            </a:r>
            <a:r>
              <a:rPr lang="en-US" dirty="0"/>
              <a:t>C</a:t>
            </a:r>
            <a:r>
              <a:rPr lang="en-AT" dirty="0"/>
              <a:t>o</a:t>
            </a:r>
            <a:r>
              <a:rPr lang="en-US" dirty="0"/>
              <a:t>r</a:t>
            </a:r>
            <a:r>
              <a:rPr lang="en-AT" dirty="0"/>
              <a:t>e</a:t>
            </a:r>
          </a:p>
          <a:p>
            <a:r>
              <a:rPr lang="en-US" dirty="0"/>
              <a:t>S</a:t>
            </a:r>
            <a:r>
              <a:rPr lang="en-AT" dirty="0"/>
              <a:t>t</a:t>
            </a:r>
            <a:r>
              <a:rPr lang="en-US" dirty="0"/>
              <a:t>r</a:t>
            </a:r>
            <a:r>
              <a:rPr lang="en-AT" dirty="0"/>
              <a:t>u</a:t>
            </a:r>
            <a:r>
              <a:rPr lang="en-US" dirty="0"/>
              <a:t>c</a:t>
            </a:r>
            <a:r>
              <a:rPr lang="en-AT" dirty="0"/>
              <a:t>t</a:t>
            </a:r>
            <a:r>
              <a:rPr lang="en-US" dirty="0"/>
              <a:t>u</a:t>
            </a:r>
            <a:r>
              <a:rPr lang="en-AT" dirty="0"/>
              <a:t>r</a:t>
            </a:r>
            <a:r>
              <a:rPr lang="en-US" dirty="0"/>
              <a:t>e</a:t>
            </a:r>
            <a:r>
              <a:rPr lang="en-AT" dirty="0"/>
              <a:t> &amp; Construction process focuses on </a:t>
            </a:r>
            <a:r>
              <a:rPr lang="en-US" dirty="0"/>
              <a:t>q</a:t>
            </a:r>
            <a:r>
              <a:rPr lang="en-AT" dirty="0"/>
              <a:t>u</a:t>
            </a:r>
            <a:r>
              <a:rPr lang="en-US" dirty="0" err="1"/>
              <a:t>i</a:t>
            </a:r>
            <a:r>
              <a:rPr lang="en-AT" dirty="0"/>
              <a:t>c</a:t>
            </a:r>
            <a:r>
              <a:rPr lang="en-US" dirty="0"/>
              <a:t>k</a:t>
            </a:r>
            <a:r>
              <a:rPr lang="en-AT" dirty="0"/>
              <a:t>l</a:t>
            </a:r>
            <a:r>
              <a:rPr lang="en-US" dirty="0"/>
              <a:t>y</a:t>
            </a:r>
            <a:r>
              <a:rPr lang="en-AT" dirty="0"/>
              <a:t> </a:t>
            </a:r>
            <a:r>
              <a:rPr lang="en-US" dirty="0"/>
              <a:t>h</a:t>
            </a:r>
            <a:r>
              <a:rPr lang="en-AT" dirty="0"/>
              <a:t>a</a:t>
            </a:r>
            <a:r>
              <a:rPr lang="en-US" dirty="0"/>
              <a:t>n</a:t>
            </a:r>
            <a:r>
              <a:rPr lang="en-AT" dirty="0"/>
              <a:t>d</a:t>
            </a:r>
            <a:r>
              <a:rPr lang="en-US" dirty="0"/>
              <a:t>l</a:t>
            </a:r>
            <a:r>
              <a:rPr lang="en-AT" dirty="0" err="1"/>
              <a:t>i</a:t>
            </a:r>
            <a:r>
              <a:rPr lang="en-US" dirty="0"/>
              <a:t>n</a:t>
            </a:r>
            <a:r>
              <a:rPr lang="en-AT" dirty="0"/>
              <a:t>g </a:t>
            </a:r>
            <a:r>
              <a:rPr lang="en-US" dirty="0"/>
              <a:t>m</a:t>
            </a:r>
            <a:r>
              <a:rPr lang="en-AT" dirty="0"/>
              <a:t>a</a:t>
            </a:r>
            <a:r>
              <a:rPr lang="en-US" dirty="0"/>
              <a:t>s</a:t>
            </a:r>
            <a:r>
              <a:rPr lang="en-AT" dirty="0"/>
              <a:t>s</a:t>
            </a:r>
            <a:r>
              <a:rPr lang="en-US" dirty="0" err="1"/>
              <a:t>i</a:t>
            </a:r>
            <a:r>
              <a:rPr lang="en-AT" dirty="0"/>
              <a:t>v</a:t>
            </a:r>
            <a:r>
              <a:rPr lang="en-US" dirty="0"/>
              <a:t>e</a:t>
            </a:r>
            <a:r>
              <a:rPr lang="en-AT" dirty="0"/>
              <a:t> </a:t>
            </a:r>
            <a:r>
              <a:rPr lang="en-US" dirty="0"/>
              <a:t>L</a:t>
            </a:r>
            <a:r>
              <a:rPr lang="en-AT" dirty="0"/>
              <a:t>I</a:t>
            </a:r>
            <a:r>
              <a:rPr lang="en-US" dirty="0"/>
              <a:t>D</a:t>
            </a:r>
            <a:r>
              <a:rPr lang="en-AT" dirty="0"/>
              <a:t>A</a:t>
            </a:r>
            <a:r>
              <a:rPr lang="en-US" dirty="0"/>
              <a:t>R</a:t>
            </a:r>
            <a:r>
              <a:rPr lang="en-AT" dirty="0"/>
              <a:t> </a:t>
            </a:r>
            <a:r>
              <a:rPr lang="en-US" dirty="0"/>
              <a:t>d</a:t>
            </a:r>
            <a:r>
              <a:rPr lang="en-AT" dirty="0"/>
              <a:t>a</a:t>
            </a:r>
            <a:r>
              <a:rPr lang="en-US" dirty="0"/>
              <a:t>t</a:t>
            </a:r>
            <a:r>
              <a:rPr lang="en-AT" dirty="0"/>
              <a:t>a</a:t>
            </a:r>
          </a:p>
          <a:p>
            <a:pPr lvl="1"/>
            <a:r>
              <a:rPr lang="en-AT" dirty="0" err="1"/>
              <a:t>Widel</a:t>
            </a:r>
            <a:r>
              <a:rPr lang="en-US" dirty="0"/>
              <a:t>y</a:t>
            </a:r>
            <a:r>
              <a:rPr lang="en-AT" dirty="0"/>
              <a:t> </a:t>
            </a:r>
            <a:r>
              <a:rPr lang="en-US" dirty="0"/>
              <a:t>u</a:t>
            </a:r>
            <a:r>
              <a:rPr lang="en-AT" dirty="0"/>
              <a:t>s</a:t>
            </a:r>
            <a:r>
              <a:rPr lang="en-US" dirty="0"/>
              <a:t>e</a:t>
            </a:r>
            <a:r>
              <a:rPr lang="en-AT" dirty="0"/>
              <a:t>d </a:t>
            </a:r>
            <a:r>
              <a:rPr lang="en-US" dirty="0"/>
              <a:t>f</a:t>
            </a:r>
            <a:r>
              <a:rPr lang="en-AT" dirty="0"/>
              <a:t>o</a:t>
            </a:r>
            <a:r>
              <a:rPr lang="en-US" dirty="0"/>
              <a:t>r</a:t>
            </a:r>
            <a:r>
              <a:rPr lang="en-AT" dirty="0"/>
              <a:t> </a:t>
            </a:r>
            <a:r>
              <a:rPr lang="en-US" dirty="0"/>
              <a:t>L</a:t>
            </a:r>
            <a:r>
              <a:rPr lang="en-AT" dirty="0"/>
              <a:t>I</a:t>
            </a:r>
            <a:r>
              <a:rPr lang="en-US" dirty="0"/>
              <a:t>D</a:t>
            </a:r>
            <a:r>
              <a:rPr lang="en-AT" dirty="0"/>
              <a:t>AR (</a:t>
            </a:r>
            <a:r>
              <a:rPr lang="en-US" dirty="0"/>
              <a:t>E</a:t>
            </a:r>
            <a:r>
              <a:rPr lang="en-AT" dirty="0" err="1"/>
              <a:t>ntwine</a:t>
            </a:r>
            <a:r>
              <a:rPr lang="en-AT" dirty="0"/>
              <a:t>, </a:t>
            </a:r>
            <a:r>
              <a:rPr lang="en-AT" dirty="0" err="1"/>
              <a:t>Potree</a:t>
            </a:r>
            <a:r>
              <a:rPr lang="en-AT" dirty="0"/>
              <a:t>, Q</a:t>
            </a:r>
            <a:r>
              <a:rPr lang="en-US" dirty="0"/>
              <a:t>G</a:t>
            </a:r>
            <a:r>
              <a:rPr lang="en-AT" dirty="0"/>
              <a:t>I</a:t>
            </a:r>
            <a:r>
              <a:rPr lang="en-US" dirty="0"/>
              <a:t>S</a:t>
            </a:r>
            <a:r>
              <a:rPr lang="en-AT" dirty="0"/>
              <a:t>, Arena4D, </a:t>
            </a:r>
            <a:r>
              <a:rPr lang="en-US" dirty="0"/>
              <a:t>C</a:t>
            </a:r>
            <a:r>
              <a:rPr lang="en-AT" dirty="0"/>
              <a:t>e</a:t>
            </a:r>
            <a:r>
              <a:rPr lang="en-US" dirty="0"/>
              <a:t>s</a:t>
            </a:r>
            <a:r>
              <a:rPr lang="en-AT" dirty="0" err="1"/>
              <a:t>i</a:t>
            </a:r>
            <a:r>
              <a:rPr lang="en-US" dirty="0"/>
              <a:t>u</a:t>
            </a:r>
            <a:r>
              <a:rPr lang="en-AT" dirty="0"/>
              <a:t>m, ...)</a:t>
            </a:r>
          </a:p>
          <a:p>
            <a:pPr lvl="1"/>
            <a:r>
              <a:rPr lang="en-US" dirty="0"/>
              <a:t>B</a:t>
            </a:r>
            <a:r>
              <a:rPr lang="en-AT" dirty="0"/>
              <a:t>u</a:t>
            </a:r>
            <a:r>
              <a:rPr lang="en-US" dirty="0"/>
              <a:t>t</a:t>
            </a:r>
            <a:r>
              <a:rPr lang="en-AT" dirty="0"/>
              <a:t> </a:t>
            </a:r>
            <a:r>
              <a:rPr lang="en-US" dirty="0"/>
              <a:t>f</a:t>
            </a:r>
            <a:r>
              <a:rPr lang="en-AT" dirty="0"/>
              <a:t>or rendering </a:t>
            </a:r>
            <a:r>
              <a:rPr lang="en-US" dirty="0"/>
              <a:t>p</a:t>
            </a:r>
            <a:r>
              <a:rPr lang="en-AT" dirty="0"/>
              <a:t>e</a:t>
            </a:r>
            <a:r>
              <a:rPr lang="en-US" dirty="0"/>
              <a:t>r</a:t>
            </a:r>
            <a:r>
              <a:rPr lang="en-AT" dirty="0"/>
              <a:t>f &amp; quality, </a:t>
            </a:r>
            <a:r>
              <a:rPr lang="en-US" dirty="0"/>
              <a:t>t</a:t>
            </a:r>
            <a:r>
              <a:rPr lang="en-AT" dirty="0"/>
              <a:t>e</a:t>
            </a:r>
            <a:r>
              <a:rPr lang="en-US" dirty="0"/>
              <a:t>x</a:t>
            </a:r>
            <a:r>
              <a:rPr lang="en-AT" dirty="0"/>
              <a:t>t</a:t>
            </a:r>
            <a:r>
              <a:rPr lang="en-US" dirty="0"/>
              <a:t>u</a:t>
            </a:r>
            <a:r>
              <a:rPr lang="en-AT" dirty="0"/>
              <a:t>r</a:t>
            </a:r>
            <a:r>
              <a:rPr lang="en-US" dirty="0"/>
              <a:t>e</a:t>
            </a:r>
            <a:r>
              <a:rPr lang="en-AT" dirty="0"/>
              <a:t>d </a:t>
            </a:r>
            <a:r>
              <a:rPr lang="en-US" dirty="0"/>
              <a:t>m</a:t>
            </a:r>
            <a:r>
              <a:rPr lang="en-AT" dirty="0" err="1"/>
              <a:t>eshes</a:t>
            </a:r>
            <a:r>
              <a:rPr lang="en-AT" dirty="0"/>
              <a:t> are better (</a:t>
            </a:r>
            <a:r>
              <a:rPr lang="en-US" dirty="0"/>
              <a:t>e</a:t>
            </a:r>
            <a:r>
              <a:rPr lang="en-AT" dirty="0"/>
              <a:t>.</a:t>
            </a:r>
            <a:r>
              <a:rPr lang="en-US" dirty="0"/>
              <a:t>g</a:t>
            </a:r>
            <a:r>
              <a:rPr lang="en-AT" dirty="0"/>
              <a:t>., Nanite</a:t>
            </a:r>
            <a:r>
              <a:rPr lang="en-US" dirty="0"/>
              <a:t>)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03551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B914D2-F420-4AF5-AC68-C4D74881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P</a:t>
            </a:r>
            <a:r>
              <a:rPr lang="en-US" dirty="0"/>
              <a:t>r</a:t>
            </a:r>
            <a:r>
              <a:rPr lang="en-AT" dirty="0"/>
              <a:t>o</a:t>
            </a:r>
            <a:r>
              <a:rPr lang="en-US" dirty="0"/>
              <a:t>b</a:t>
            </a:r>
            <a:r>
              <a:rPr lang="en-AT" dirty="0"/>
              <a:t>l</a:t>
            </a:r>
            <a:r>
              <a:rPr lang="en-US" dirty="0"/>
              <a:t>e</a:t>
            </a:r>
            <a:r>
              <a:rPr lang="en-AT" dirty="0"/>
              <a:t>m </a:t>
            </a:r>
            <a:r>
              <a:rPr lang="en-US" dirty="0"/>
              <a:t>S</a:t>
            </a:r>
            <a:r>
              <a:rPr lang="en-AT" dirty="0"/>
              <a:t>t</a:t>
            </a:r>
            <a:r>
              <a:rPr lang="en-US" dirty="0"/>
              <a:t>a</a:t>
            </a:r>
            <a:r>
              <a:rPr lang="en-AT" dirty="0"/>
              <a:t>t</a:t>
            </a:r>
            <a:r>
              <a:rPr lang="en-US" dirty="0"/>
              <a:t>e</a:t>
            </a:r>
            <a:r>
              <a:rPr lang="en-AT" dirty="0"/>
              <a:t>m</a:t>
            </a:r>
            <a:r>
              <a:rPr lang="en-US" dirty="0"/>
              <a:t>e</a:t>
            </a:r>
            <a:r>
              <a:rPr lang="en-AT" dirty="0"/>
              <a:t>n</a:t>
            </a:r>
            <a:r>
              <a:rPr lang="en-US" dirty="0"/>
              <a:t>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3A9C00-D262-4A35-8C54-4F460A2DD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059"/>
            <a:ext cx="11353800" cy="4650904"/>
          </a:xfrm>
        </p:spPr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AT" dirty="0"/>
              <a:t>o</a:t>
            </a:r>
            <a:r>
              <a:rPr lang="en-US" dirty="0" err="1"/>
              <a:t>i</a:t>
            </a:r>
            <a:r>
              <a:rPr lang="en-AT" dirty="0"/>
              <a:t>n</a:t>
            </a:r>
            <a:r>
              <a:rPr lang="en-US" dirty="0"/>
              <a:t>t</a:t>
            </a:r>
            <a:r>
              <a:rPr lang="en-AT" dirty="0"/>
              <a:t> </a:t>
            </a:r>
            <a:r>
              <a:rPr lang="en-US" dirty="0"/>
              <a:t>c</a:t>
            </a:r>
            <a:r>
              <a:rPr lang="en-AT" dirty="0"/>
              <a:t>l</a:t>
            </a:r>
            <a:r>
              <a:rPr lang="en-US" dirty="0"/>
              <a:t>o</a:t>
            </a:r>
            <a:r>
              <a:rPr lang="en-AT" dirty="0"/>
              <a:t>u</a:t>
            </a:r>
            <a:r>
              <a:rPr lang="en-US" dirty="0"/>
              <a:t>d</a:t>
            </a:r>
            <a:r>
              <a:rPr lang="en-AT" dirty="0"/>
              <a:t>s </a:t>
            </a:r>
            <a:r>
              <a:rPr lang="en-US" dirty="0"/>
              <a:t>c</a:t>
            </a:r>
            <a:r>
              <a:rPr lang="en-AT" dirty="0" err="1"/>
              <a:t>omprise</a:t>
            </a:r>
            <a:r>
              <a:rPr lang="en-AT" dirty="0"/>
              <a:t> millions to billions of points</a:t>
            </a:r>
            <a:br>
              <a:rPr lang="en-AT" dirty="0"/>
            </a:br>
            <a:br>
              <a:rPr lang="en-AT" dirty="0"/>
            </a:br>
            <a:br>
              <a:rPr lang="en-AT" dirty="0"/>
            </a:br>
            <a:br>
              <a:rPr lang="en-AT" dirty="0"/>
            </a:br>
            <a:br>
              <a:rPr lang="en-AT" dirty="0"/>
            </a:br>
            <a:br>
              <a:rPr lang="en-AT" dirty="0"/>
            </a:br>
            <a:br>
              <a:rPr lang="en-AT" dirty="0"/>
            </a:br>
            <a:br>
              <a:rPr lang="en-AT" dirty="0"/>
            </a:br>
            <a:endParaRPr lang="en-AT" dirty="0"/>
          </a:p>
          <a:p>
            <a:r>
              <a:rPr lang="en-US" dirty="0"/>
              <a:t>H</a:t>
            </a:r>
            <a:r>
              <a:rPr lang="en-AT" dirty="0"/>
              <a:t>o</a:t>
            </a:r>
            <a:r>
              <a:rPr lang="en-US" dirty="0"/>
              <a:t>w</a:t>
            </a:r>
            <a:r>
              <a:rPr lang="en-AT" dirty="0"/>
              <a:t> </a:t>
            </a:r>
            <a:r>
              <a:rPr lang="en-US" dirty="0"/>
              <a:t>f</a:t>
            </a:r>
            <a:r>
              <a:rPr lang="en-AT" dirty="0"/>
              <a:t>a</a:t>
            </a:r>
            <a:r>
              <a:rPr lang="en-US" dirty="0"/>
              <a:t>s</a:t>
            </a:r>
            <a:r>
              <a:rPr lang="en-AT" dirty="0"/>
              <a:t>t </a:t>
            </a:r>
            <a:r>
              <a:rPr lang="en-US" dirty="0"/>
              <a:t>c</a:t>
            </a:r>
            <a:r>
              <a:rPr lang="en-AT" dirty="0"/>
              <a:t>a</a:t>
            </a:r>
            <a:r>
              <a:rPr lang="en-US" dirty="0"/>
              <a:t>n</a:t>
            </a:r>
            <a:r>
              <a:rPr lang="en-AT" dirty="0"/>
              <a:t> </a:t>
            </a:r>
            <a:r>
              <a:rPr lang="en-US" dirty="0"/>
              <a:t>w</a:t>
            </a:r>
            <a:r>
              <a:rPr lang="en-AT" dirty="0"/>
              <a:t>e </a:t>
            </a:r>
            <a:r>
              <a:rPr lang="en-US" dirty="0"/>
              <a:t>c</a:t>
            </a:r>
            <a:r>
              <a:rPr lang="en-AT" dirty="0"/>
              <a:t>o</a:t>
            </a:r>
            <a:r>
              <a:rPr lang="en-US" dirty="0"/>
              <a:t>n</a:t>
            </a:r>
            <a:r>
              <a:rPr lang="en-AT" dirty="0"/>
              <a:t>s</a:t>
            </a:r>
            <a:r>
              <a:rPr lang="en-US" dirty="0"/>
              <a:t>t</a:t>
            </a:r>
            <a:r>
              <a:rPr lang="en-AT" dirty="0"/>
              <a:t>r</a:t>
            </a:r>
            <a:r>
              <a:rPr lang="en-US" dirty="0"/>
              <a:t>u</a:t>
            </a:r>
            <a:r>
              <a:rPr lang="en-AT" dirty="0"/>
              <a:t>c</a:t>
            </a:r>
            <a:r>
              <a:rPr lang="en-US" dirty="0"/>
              <a:t>t</a:t>
            </a:r>
            <a:r>
              <a:rPr lang="en-AT" dirty="0"/>
              <a:t> </a:t>
            </a:r>
            <a:r>
              <a:rPr lang="en-US" dirty="0"/>
              <a:t>L</a:t>
            </a:r>
            <a:r>
              <a:rPr lang="en-AT" dirty="0"/>
              <a:t>O</a:t>
            </a:r>
            <a:r>
              <a:rPr lang="en-US" dirty="0"/>
              <a:t>D</a:t>
            </a:r>
            <a:r>
              <a:rPr lang="en-AT" dirty="0"/>
              <a:t> </a:t>
            </a:r>
            <a:r>
              <a:rPr lang="en-US" dirty="0"/>
              <a:t>s</a:t>
            </a:r>
            <a:r>
              <a:rPr lang="en-AT" dirty="0"/>
              <a:t>t</a:t>
            </a:r>
            <a:r>
              <a:rPr lang="en-US" dirty="0"/>
              <a:t>r</a:t>
            </a:r>
            <a:r>
              <a:rPr lang="en-AT" dirty="0"/>
              <a:t>u</a:t>
            </a:r>
            <a:r>
              <a:rPr lang="en-US" dirty="0"/>
              <a:t>c</a:t>
            </a:r>
            <a:r>
              <a:rPr lang="en-AT" dirty="0"/>
              <a:t>t</a:t>
            </a:r>
            <a:r>
              <a:rPr lang="en-US" dirty="0"/>
              <a:t>u</a:t>
            </a:r>
            <a:r>
              <a:rPr lang="en-AT" dirty="0"/>
              <a:t>r</a:t>
            </a:r>
            <a:r>
              <a:rPr lang="en-US" dirty="0"/>
              <a:t>e</a:t>
            </a:r>
            <a:r>
              <a:rPr lang="en-AT" dirty="0"/>
              <a:t>s?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1E62AD-06B3-4898-A865-8D1A4343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49" y="2376973"/>
            <a:ext cx="2540034" cy="1829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1F5E9-2169-40C0-B924-4EBCFA190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825" y="2376973"/>
            <a:ext cx="3762806" cy="1829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B2D8F-19CC-4BFE-BF29-95138D9AE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36" y="2372381"/>
            <a:ext cx="1703050" cy="1952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1DC454-3AF3-4890-BF6B-F2D94636D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475" y="2376973"/>
            <a:ext cx="2153326" cy="1829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136734-48C1-4CA0-A69C-9EC89048724D}"/>
              </a:ext>
            </a:extLst>
          </p:cNvPr>
          <p:cNvSpPr txBox="1"/>
          <p:nvPr/>
        </p:nvSpPr>
        <p:spPr>
          <a:xfrm>
            <a:off x="1053177" y="4251865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4M (64</a:t>
            </a:r>
            <a:r>
              <a:rPr lang="en-US" dirty="0"/>
              <a:t>M</a:t>
            </a:r>
            <a:r>
              <a:rPr lang="en-AT" dirty="0"/>
              <a:t>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D45B-CBCC-436A-979E-BB1BC311AFF7}"/>
              </a:ext>
            </a:extLst>
          </p:cNvPr>
          <p:cNvSpPr txBox="1"/>
          <p:nvPr/>
        </p:nvSpPr>
        <p:spPr>
          <a:xfrm>
            <a:off x="3217742" y="4251865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529M (8.5</a:t>
            </a:r>
            <a:r>
              <a:rPr lang="en-US" dirty="0"/>
              <a:t>G</a:t>
            </a:r>
            <a:r>
              <a:rPr lang="en-AT" dirty="0"/>
              <a:t>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A9F3F-CE97-4962-A966-1FCBFEBF0493}"/>
              </a:ext>
            </a:extLst>
          </p:cNvPr>
          <p:cNvSpPr txBox="1"/>
          <p:nvPr/>
        </p:nvSpPr>
        <p:spPr>
          <a:xfrm>
            <a:off x="6647757" y="425186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1B (16</a:t>
            </a:r>
            <a:r>
              <a:rPr lang="en-US" dirty="0"/>
              <a:t>G</a:t>
            </a:r>
            <a:r>
              <a:rPr lang="en-AT" dirty="0"/>
              <a:t>B)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3E5AD1-6717-4A70-9F67-EB5401AC6265}"/>
              </a:ext>
            </a:extLst>
          </p:cNvPr>
          <p:cNvSpPr txBox="1"/>
          <p:nvPr/>
        </p:nvSpPr>
        <p:spPr>
          <a:xfrm>
            <a:off x="9578869" y="4251865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640B (10TB)</a:t>
            </a:r>
          </a:p>
        </p:txBody>
      </p:sp>
    </p:spTree>
    <p:extLst>
      <p:ext uri="{BB962C8B-B14F-4D97-AF65-F5344CB8AC3E}">
        <p14:creationId xmlns:p14="http://schemas.microsoft.com/office/powerpoint/2010/main" val="2772396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E388-9352-42B0-CCB3-406A962A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Implementation Improvements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75474-6380-4C1B-AF95-037677862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059"/>
            <a:ext cx="10586884" cy="4650904"/>
          </a:xfrm>
        </p:spPr>
        <p:txBody>
          <a:bodyPr/>
          <a:lstStyle/>
          <a:p>
            <a:r>
              <a:rPr lang="en-US" dirty="0"/>
              <a:t>More economical sampling grids</a:t>
            </a:r>
          </a:p>
          <a:p>
            <a:pPr lvl="1"/>
            <a:r>
              <a:rPr lang="en-US" dirty="0"/>
              <a:t>First-Come uses 64³ and reuses for children, all others 128³</a:t>
            </a:r>
          </a:p>
          <a:p>
            <a:pPr lvl="1"/>
            <a:r>
              <a:rPr lang="en-US" dirty="0"/>
              <a:t>Could use 64³ for all</a:t>
            </a:r>
          </a:p>
          <a:p>
            <a:pPr lvl="1"/>
            <a:r>
              <a:rPr lang="en-US" dirty="0"/>
              <a:t>Could also try 18-18-18-10 bit instead of 32 bit per channel</a:t>
            </a:r>
          </a:p>
          <a:p>
            <a:pPr lvl="1"/>
            <a:r>
              <a:rPr lang="en-US" dirty="0"/>
              <a:t>2.7GB -&gt; 160MB</a:t>
            </a:r>
          </a:p>
          <a:p>
            <a:r>
              <a:rPr lang="en-US" dirty="0"/>
              <a:t>Quantize point and voxel coordinates to node extent</a:t>
            </a:r>
          </a:p>
          <a:p>
            <a:pPr lvl="1"/>
            <a:r>
              <a:rPr lang="en-US" dirty="0"/>
              <a:t>Currently all 16 bytes (12 coordinate, 4 color)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955772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B63C-8D50-46E2-A40C-477A9FE8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AT" dirty="0"/>
              <a:t>u</a:t>
            </a:r>
            <a:r>
              <a:rPr lang="en-US" dirty="0"/>
              <a:t>t</a:t>
            </a:r>
            <a:r>
              <a:rPr lang="en-AT" dirty="0"/>
              <a:t>u</a:t>
            </a:r>
            <a:r>
              <a:rPr lang="en-US" dirty="0"/>
              <a:t>r</a:t>
            </a:r>
            <a:r>
              <a:rPr lang="en-AT" dirty="0"/>
              <a:t>e </a:t>
            </a:r>
            <a:r>
              <a:rPr lang="en-US" dirty="0"/>
              <a:t>W</a:t>
            </a:r>
            <a:r>
              <a:rPr lang="en-AT" dirty="0"/>
              <a:t>o</a:t>
            </a:r>
            <a:r>
              <a:rPr lang="en-US" dirty="0"/>
              <a:t>r</a:t>
            </a:r>
            <a:r>
              <a:rPr lang="en-AT" dirty="0"/>
              <a:t>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E3B28-787D-43CC-B1D8-23651C7A5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6059"/>
            <a:ext cx="11097491" cy="4650904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AT" dirty="0"/>
              <a:t>u</a:t>
            </a:r>
            <a:r>
              <a:rPr lang="en-US" dirty="0"/>
              <a:t>r</a:t>
            </a:r>
            <a:r>
              <a:rPr lang="en-AT" dirty="0"/>
              <a:t>r</a:t>
            </a:r>
            <a:r>
              <a:rPr lang="en-US" dirty="0"/>
              <a:t>e</a:t>
            </a:r>
            <a:r>
              <a:rPr lang="en-AT" dirty="0"/>
              <a:t>n</a:t>
            </a:r>
            <a:r>
              <a:rPr lang="en-US" dirty="0"/>
              <a:t>t</a:t>
            </a:r>
            <a:r>
              <a:rPr lang="en-AT" dirty="0"/>
              <a:t>: </a:t>
            </a:r>
            <a:r>
              <a:rPr lang="en-US" dirty="0"/>
              <a:t>1</a:t>
            </a:r>
            <a:r>
              <a:rPr lang="en-AT" dirty="0"/>
              <a:t> </a:t>
            </a:r>
            <a:r>
              <a:rPr lang="en-US" dirty="0"/>
              <a:t>s</a:t>
            </a:r>
            <a:r>
              <a:rPr lang="en-AT" dirty="0"/>
              <a:t>e</a:t>
            </a:r>
            <a:r>
              <a:rPr lang="en-US" dirty="0"/>
              <a:t>c</a:t>
            </a:r>
            <a:r>
              <a:rPr lang="en-AT" dirty="0"/>
              <a:t>o</a:t>
            </a:r>
            <a:r>
              <a:rPr lang="en-US" dirty="0"/>
              <a:t>n</a:t>
            </a:r>
            <a:r>
              <a:rPr lang="en-AT" dirty="0"/>
              <a:t>d </a:t>
            </a:r>
            <a:r>
              <a:rPr lang="en-US" dirty="0"/>
              <a:t>t</a:t>
            </a:r>
            <a:r>
              <a:rPr lang="en-AT" dirty="0"/>
              <a:t>o </a:t>
            </a:r>
            <a:r>
              <a:rPr lang="en-US" dirty="0"/>
              <a:t>c</a:t>
            </a:r>
            <a:r>
              <a:rPr lang="en-AT" dirty="0"/>
              <a:t>o</a:t>
            </a:r>
            <a:r>
              <a:rPr lang="en-US" dirty="0"/>
              <a:t>n</a:t>
            </a:r>
            <a:r>
              <a:rPr lang="en-AT" dirty="0"/>
              <a:t>s</a:t>
            </a:r>
            <a:r>
              <a:rPr lang="en-US" dirty="0" err="1"/>
              <a:t>tru</a:t>
            </a:r>
            <a:r>
              <a:rPr lang="en-AT" dirty="0" err="1"/>
              <a:t>ct</a:t>
            </a:r>
            <a:r>
              <a:rPr lang="en-AT" dirty="0"/>
              <a:t> LOD!</a:t>
            </a:r>
          </a:p>
          <a:p>
            <a:pPr lvl="1"/>
            <a:r>
              <a:rPr lang="en-AT" dirty="0"/>
              <a:t>but </a:t>
            </a:r>
            <a:r>
              <a:rPr lang="en-US" dirty="0"/>
              <a:t>a</a:t>
            </a:r>
            <a:r>
              <a:rPr lang="en-AT" dirty="0"/>
              <a:t> </a:t>
            </a:r>
            <a:r>
              <a:rPr lang="en-US" dirty="0"/>
              <a:t>m</a:t>
            </a:r>
            <a:r>
              <a:rPr lang="en-AT" dirty="0" err="1"/>
              <a:t>i</a:t>
            </a:r>
            <a:r>
              <a:rPr lang="en-US" dirty="0"/>
              <a:t>n</a:t>
            </a:r>
            <a:r>
              <a:rPr lang="en-AT" dirty="0"/>
              <a:t>ute to load data from disk (1B points = 26 </a:t>
            </a:r>
            <a:r>
              <a:rPr lang="en-US" dirty="0"/>
              <a:t>t</a:t>
            </a:r>
            <a:r>
              <a:rPr lang="en-AT" dirty="0"/>
              <a:t>o 34GB </a:t>
            </a:r>
            <a:r>
              <a:rPr lang="en-US" dirty="0"/>
              <a:t>f</a:t>
            </a:r>
            <a:r>
              <a:rPr lang="en-AT" dirty="0" err="1"/>
              <a:t>i</a:t>
            </a:r>
            <a:r>
              <a:rPr lang="en-US" dirty="0"/>
              <a:t>l</a:t>
            </a:r>
            <a:r>
              <a:rPr lang="en-AT" dirty="0"/>
              <a:t>e)</a:t>
            </a:r>
          </a:p>
          <a:p>
            <a:endParaRPr lang="en-AT" dirty="0"/>
          </a:p>
          <a:p>
            <a:pPr marL="0" indent="0">
              <a:buNone/>
            </a:pPr>
            <a:br>
              <a:rPr lang="en-AT" dirty="0"/>
            </a:br>
            <a:endParaRPr lang="en-AT" dirty="0"/>
          </a:p>
          <a:p>
            <a:r>
              <a:rPr lang="en-AT" dirty="0"/>
              <a:t>Future Work: Incremental co</a:t>
            </a:r>
            <a:r>
              <a:rPr lang="en-US" dirty="0"/>
              <a:t>n</a:t>
            </a:r>
            <a:r>
              <a:rPr lang="en-AT" dirty="0"/>
              <a:t>s</a:t>
            </a:r>
            <a:r>
              <a:rPr lang="en-US" dirty="0"/>
              <a:t>t</a:t>
            </a:r>
            <a:r>
              <a:rPr lang="en-AT" dirty="0"/>
              <a:t>r</a:t>
            </a:r>
            <a:r>
              <a:rPr lang="en-US" dirty="0"/>
              <a:t>u</a:t>
            </a:r>
            <a:r>
              <a:rPr lang="en-AT" dirty="0"/>
              <a:t>c</a:t>
            </a:r>
            <a:r>
              <a:rPr lang="en-US" dirty="0"/>
              <a:t>t</a:t>
            </a:r>
            <a:r>
              <a:rPr lang="en-AT" dirty="0" err="1"/>
              <a:t>i</a:t>
            </a:r>
            <a:r>
              <a:rPr lang="en-US" dirty="0"/>
              <a:t>o</a:t>
            </a:r>
            <a:r>
              <a:rPr lang="en-AT" dirty="0"/>
              <a:t>n (&amp; </a:t>
            </a:r>
            <a:r>
              <a:rPr lang="en-US" dirty="0"/>
              <a:t>r</a:t>
            </a:r>
            <a:r>
              <a:rPr lang="en-AT" dirty="0"/>
              <a:t>e</a:t>
            </a:r>
            <a:r>
              <a:rPr lang="en-US" dirty="0"/>
              <a:t>n</a:t>
            </a:r>
            <a:r>
              <a:rPr lang="en-AT" dirty="0" err="1"/>
              <a:t>dering</a:t>
            </a:r>
            <a:r>
              <a:rPr lang="en-AT" dirty="0"/>
              <a:t>) </a:t>
            </a:r>
            <a:r>
              <a:rPr lang="en-US" dirty="0"/>
              <a:t>o</a:t>
            </a:r>
            <a:r>
              <a:rPr lang="en-AT" dirty="0"/>
              <a:t>n </a:t>
            </a:r>
            <a:r>
              <a:rPr lang="en-US" dirty="0"/>
              <a:t>t</a:t>
            </a:r>
            <a:r>
              <a:rPr lang="en-AT" dirty="0"/>
              <a:t>h</a:t>
            </a:r>
            <a:r>
              <a:rPr lang="en-US" dirty="0"/>
              <a:t>e</a:t>
            </a:r>
            <a:r>
              <a:rPr lang="en-AT" dirty="0"/>
              <a:t> </a:t>
            </a:r>
            <a:r>
              <a:rPr lang="en-US" dirty="0"/>
              <a:t>G</a:t>
            </a:r>
            <a:r>
              <a:rPr lang="en-AT" dirty="0"/>
              <a:t>P</a:t>
            </a:r>
            <a:r>
              <a:rPr lang="en-US" dirty="0"/>
              <a:t>U</a:t>
            </a:r>
            <a:endParaRPr lang="en-AT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0AAE9D6-EB0C-4A83-8871-3EC876F06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255" y="2572746"/>
            <a:ext cx="10335490" cy="70721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F1E19F4-9305-4361-87EC-5D11FE6BD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255" y="5183954"/>
            <a:ext cx="10335490" cy="70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85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AFDB7-B057-4C47-A26D-FD152EE53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51" y="1197040"/>
            <a:ext cx="9016041" cy="2852737"/>
          </a:xfrm>
        </p:spPr>
        <p:txBody>
          <a:bodyPr>
            <a:normAutofit/>
          </a:bodyPr>
          <a:lstStyle/>
          <a:p>
            <a:r>
              <a:rPr lang="en-AT" sz="5400" dirty="0"/>
              <a:t>T</a:t>
            </a:r>
            <a:r>
              <a:rPr lang="en-US" sz="5400" dirty="0"/>
              <a:t>h</a:t>
            </a:r>
            <a:r>
              <a:rPr lang="en-AT" sz="5400" dirty="0"/>
              <a:t>a</a:t>
            </a:r>
            <a:r>
              <a:rPr lang="en-US" sz="5400" dirty="0"/>
              <a:t>n</a:t>
            </a:r>
            <a:r>
              <a:rPr lang="en-AT" sz="5400" dirty="0"/>
              <a:t>k </a:t>
            </a:r>
            <a:r>
              <a:rPr lang="en-US" sz="5400" dirty="0"/>
              <a:t>y</a:t>
            </a:r>
            <a:r>
              <a:rPr lang="en-AT" sz="5400" dirty="0"/>
              <a:t>o</a:t>
            </a:r>
            <a:r>
              <a:rPr lang="en-US" sz="5400" dirty="0"/>
              <a:t>u</a:t>
            </a:r>
            <a:r>
              <a:rPr lang="en-AT" sz="5400" dirty="0"/>
              <a:t> </a:t>
            </a:r>
            <a:r>
              <a:rPr lang="en-US" sz="5400" dirty="0"/>
              <a:t>f</a:t>
            </a:r>
            <a:r>
              <a:rPr lang="en-AT" sz="5400" dirty="0"/>
              <a:t>o</a:t>
            </a:r>
            <a:r>
              <a:rPr lang="en-US" sz="5400" dirty="0"/>
              <a:t>r</a:t>
            </a:r>
            <a:r>
              <a:rPr lang="en-AT" sz="5400" dirty="0"/>
              <a:t> </a:t>
            </a:r>
            <a:r>
              <a:rPr lang="en-US" sz="5400" dirty="0"/>
              <a:t>y</a:t>
            </a:r>
            <a:r>
              <a:rPr lang="en-AT" sz="5400" dirty="0"/>
              <a:t>o</a:t>
            </a:r>
            <a:r>
              <a:rPr lang="en-US" sz="5400" dirty="0"/>
              <a:t>u</a:t>
            </a:r>
            <a:r>
              <a:rPr lang="en-AT" sz="5400" dirty="0"/>
              <a:t>r </a:t>
            </a:r>
            <a:r>
              <a:rPr lang="en-US" sz="5400" dirty="0"/>
              <a:t>A</a:t>
            </a:r>
            <a:r>
              <a:rPr lang="en-AT" sz="5400" dirty="0"/>
              <a:t>t</a:t>
            </a:r>
            <a:r>
              <a:rPr lang="en-US" sz="5400" dirty="0"/>
              <a:t>t</a:t>
            </a:r>
            <a:r>
              <a:rPr lang="en-AT" sz="5400" dirty="0"/>
              <a:t>e</a:t>
            </a:r>
            <a:r>
              <a:rPr lang="en-US" sz="5400" dirty="0"/>
              <a:t>n</a:t>
            </a:r>
            <a:r>
              <a:rPr lang="en-AT" sz="5400" dirty="0"/>
              <a:t>t</a:t>
            </a:r>
            <a:r>
              <a:rPr lang="en-US" sz="5400" dirty="0" err="1"/>
              <a:t>i</a:t>
            </a:r>
            <a:r>
              <a:rPr lang="en-AT" sz="5400" dirty="0"/>
              <a:t>o</a:t>
            </a:r>
            <a:r>
              <a:rPr lang="en-US" sz="5400" dirty="0"/>
              <a:t>n</a:t>
            </a:r>
            <a:r>
              <a:rPr lang="en-AT" sz="5400" dirty="0"/>
              <a:t>!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EB3FC-4019-454B-9783-7CA09BB22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1" y="4076765"/>
            <a:ext cx="9016041" cy="1500187"/>
          </a:xfrm>
        </p:spPr>
        <p:txBody>
          <a:bodyPr>
            <a:normAutofit/>
          </a:bodyPr>
          <a:lstStyle/>
          <a:p>
            <a:r>
              <a:rPr lang="en-AT" sz="2000" dirty="0"/>
              <a:t>S</a:t>
            </a:r>
            <a:r>
              <a:rPr lang="en-US" sz="2000" dirty="0"/>
              <a:t>o</a:t>
            </a:r>
            <a:r>
              <a:rPr lang="en-AT" sz="2000" dirty="0"/>
              <a:t>u</a:t>
            </a:r>
            <a:r>
              <a:rPr lang="en-US" sz="2000" dirty="0"/>
              <a:t>r</a:t>
            </a:r>
            <a:r>
              <a:rPr lang="en-AT" sz="2000" dirty="0"/>
              <a:t>c</a:t>
            </a:r>
            <a:r>
              <a:rPr lang="en-US" sz="2000" dirty="0"/>
              <a:t>e</a:t>
            </a:r>
            <a:r>
              <a:rPr lang="en-AT" sz="2000" dirty="0"/>
              <a:t>: </a:t>
            </a:r>
            <a:r>
              <a:rPr lang="en-US" sz="2000" dirty="0">
                <a:hlinkClick r:id="rId2"/>
              </a:rPr>
              <a:t>https://github.com/m-schuetz/CudaLOD</a:t>
            </a:r>
            <a:endParaRPr lang="en-AT" sz="2000" dirty="0"/>
          </a:p>
          <a:p>
            <a:endParaRPr lang="en-US" sz="2000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5D57770-6C95-9FC5-5D3F-4149CAA46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90" y="1203204"/>
            <a:ext cx="9646571" cy="54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43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2842-7E02-49E7-991E-18865539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AT" dirty="0"/>
              <a:t>O</a:t>
            </a:r>
            <a:r>
              <a:rPr lang="en-US" dirty="0"/>
              <a:t>D</a:t>
            </a:r>
            <a:r>
              <a:rPr lang="en-AT" dirty="0"/>
              <a:t> </a:t>
            </a:r>
            <a:r>
              <a:rPr lang="en-US" dirty="0"/>
              <a:t>S</a:t>
            </a:r>
            <a:r>
              <a:rPr lang="en-AT" dirty="0"/>
              <a:t>t</a:t>
            </a:r>
            <a:r>
              <a:rPr lang="en-US" dirty="0"/>
              <a:t>r</a:t>
            </a:r>
            <a:r>
              <a:rPr lang="en-AT" dirty="0"/>
              <a:t>u</a:t>
            </a:r>
            <a:r>
              <a:rPr lang="en-US" dirty="0"/>
              <a:t>c</a:t>
            </a:r>
            <a:r>
              <a:rPr lang="en-AT" dirty="0"/>
              <a:t>t</a:t>
            </a:r>
            <a:r>
              <a:rPr lang="en-US" dirty="0"/>
              <a:t>u</a:t>
            </a:r>
            <a:r>
              <a:rPr lang="en-AT" dirty="0"/>
              <a:t>r</a:t>
            </a:r>
            <a:r>
              <a:rPr lang="en-US" dirty="0"/>
              <a:t>e</a:t>
            </a:r>
            <a:endParaRPr lang="en-AT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39E9A9-D5C0-4F5B-A84C-7E80CE9CD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14" y="1203204"/>
            <a:ext cx="9646571" cy="542619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D6CECD-E423-451A-A5DD-8C40A04C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714" y="1343831"/>
            <a:ext cx="2441806" cy="2610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D8423C-2406-42B3-A88D-7E5330687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714" y="4161692"/>
            <a:ext cx="2441806" cy="2051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81F7A6-4F86-4D7F-9CF7-89B78D218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840" y="1203204"/>
            <a:ext cx="3348454" cy="42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7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90719-B3FD-4B6A-9592-5C0AFB358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AT" dirty="0"/>
              <a:t>O</a:t>
            </a:r>
            <a:r>
              <a:rPr lang="en-US" dirty="0"/>
              <a:t>D</a:t>
            </a:r>
            <a:r>
              <a:rPr lang="en-AT" dirty="0"/>
              <a:t> </a:t>
            </a:r>
            <a:r>
              <a:rPr lang="en-US" dirty="0"/>
              <a:t>S</a:t>
            </a:r>
            <a:r>
              <a:rPr lang="en-AT" dirty="0"/>
              <a:t>t</a:t>
            </a:r>
            <a:r>
              <a:rPr lang="en-US" dirty="0"/>
              <a:t>r</a:t>
            </a:r>
            <a:r>
              <a:rPr lang="en-AT" dirty="0"/>
              <a:t>u</a:t>
            </a:r>
            <a:r>
              <a:rPr lang="en-US" dirty="0"/>
              <a:t>c</a:t>
            </a:r>
            <a:r>
              <a:rPr lang="en-AT" dirty="0"/>
              <a:t>t</a:t>
            </a:r>
            <a:r>
              <a:rPr lang="en-US" dirty="0"/>
              <a:t>u</a:t>
            </a:r>
            <a:r>
              <a:rPr lang="en-AT" dirty="0"/>
              <a:t>r</a:t>
            </a:r>
            <a:r>
              <a:rPr lang="en-US" dirty="0"/>
              <a:t>e</a:t>
            </a:r>
            <a:endParaRPr lang="en-AT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75A7C51-78CC-4B18-A2EF-6BEA1BF05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90" y="1203204"/>
            <a:ext cx="9646571" cy="54261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3A408-BC50-4879-A390-555D4321B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AT" dirty="0"/>
              <a:t>e </a:t>
            </a:r>
            <a:r>
              <a:rPr lang="en-US" dirty="0"/>
              <a:t>t</a:t>
            </a:r>
            <a:r>
              <a:rPr lang="en-AT" dirty="0"/>
              <a:t>a</a:t>
            </a:r>
            <a:r>
              <a:rPr lang="en-US" dirty="0"/>
              <a:t>r</a:t>
            </a:r>
            <a:r>
              <a:rPr lang="en-AT" dirty="0"/>
              <a:t>g</a:t>
            </a:r>
            <a:r>
              <a:rPr lang="en-US" dirty="0"/>
              <a:t>e</a:t>
            </a:r>
            <a:r>
              <a:rPr lang="en-AT" dirty="0"/>
              <a:t>t </a:t>
            </a:r>
            <a:r>
              <a:rPr lang="en-US" dirty="0"/>
              <a:t>s</a:t>
            </a:r>
            <a:r>
              <a:rPr lang="en-AT" dirty="0"/>
              <a:t>u</a:t>
            </a:r>
            <a:r>
              <a:rPr lang="en-US" dirty="0"/>
              <a:t>r</a:t>
            </a:r>
            <a:r>
              <a:rPr lang="en-AT" dirty="0"/>
              <a:t>f</a:t>
            </a:r>
            <a:r>
              <a:rPr lang="en-US" dirty="0"/>
              <a:t>a</a:t>
            </a:r>
            <a:r>
              <a:rPr lang="en-AT" dirty="0"/>
              <a:t>c</a:t>
            </a:r>
            <a:r>
              <a:rPr lang="en-US" dirty="0"/>
              <a:t>e</a:t>
            </a:r>
            <a:r>
              <a:rPr lang="en-AT" dirty="0"/>
              <a:t> </a:t>
            </a:r>
            <a:r>
              <a:rPr lang="en-US" dirty="0"/>
              <a:t>m</a:t>
            </a:r>
            <a:r>
              <a:rPr lang="en-AT" dirty="0"/>
              <a:t>o</a:t>
            </a:r>
            <a:r>
              <a:rPr lang="en-US" dirty="0"/>
              <a:t>d</a:t>
            </a:r>
            <a:r>
              <a:rPr lang="en-AT" dirty="0"/>
              <a:t>e</a:t>
            </a:r>
            <a:r>
              <a:rPr lang="en-US" dirty="0"/>
              <a:t>l</a:t>
            </a:r>
            <a:r>
              <a:rPr lang="en-AT" dirty="0"/>
              <a:t>s</a:t>
            </a:r>
          </a:p>
          <a:p>
            <a:r>
              <a:rPr lang="en-US" dirty="0"/>
              <a:t>S</a:t>
            </a:r>
            <a:r>
              <a:rPr lang="en-AT" dirty="0"/>
              <a:t>p</a:t>
            </a:r>
            <a:r>
              <a:rPr lang="en-US" dirty="0"/>
              <a:t>a</a:t>
            </a:r>
            <a:r>
              <a:rPr lang="en-AT" dirty="0"/>
              <a:t>r</a:t>
            </a:r>
            <a:r>
              <a:rPr lang="en-US" dirty="0"/>
              <a:t>s</a:t>
            </a:r>
            <a:r>
              <a:rPr lang="en-AT" dirty="0"/>
              <a:t>e </a:t>
            </a:r>
            <a:r>
              <a:rPr lang="en-US" dirty="0"/>
              <a:t>s</a:t>
            </a:r>
            <a:r>
              <a:rPr lang="en-AT" dirty="0" err="1"/>
              <a:t>ur</a:t>
            </a:r>
            <a:r>
              <a:rPr lang="en-US" dirty="0"/>
              <a:t>f</a:t>
            </a:r>
            <a:r>
              <a:rPr lang="en-AT" dirty="0"/>
              <a:t>a</a:t>
            </a:r>
            <a:r>
              <a:rPr lang="en-US" dirty="0"/>
              <a:t>c</a:t>
            </a:r>
            <a:r>
              <a:rPr lang="en-AT" dirty="0"/>
              <a:t>e </a:t>
            </a:r>
            <a:r>
              <a:rPr lang="en-US" dirty="0"/>
              <a:t>v</a:t>
            </a:r>
            <a:r>
              <a:rPr lang="en-AT" dirty="0"/>
              <a:t>o</a:t>
            </a:r>
            <a:r>
              <a:rPr lang="en-US" dirty="0"/>
              <a:t>x</a:t>
            </a:r>
            <a:r>
              <a:rPr lang="en-AT" dirty="0"/>
              <a:t>e</a:t>
            </a:r>
            <a:r>
              <a:rPr lang="en-US" dirty="0"/>
              <a:t>l</a:t>
            </a:r>
            <a:r>
              <a:rPr lang="en-AT" dirty="0"/>
              <a:t>s</a:t>
            </a:r>
          </a:p>
          <a:p>
            <a:pPr lvl="1"/>
            <a:r>
              <a:rPr lang="en-AT" dirty="0"/>
              <a:t>128³ </a:t>
            </a:r>
            <a:r>
              <a:rPr lang="en-US" dirty="0"/>
              <a:t>s</a:t>
            </a:r>
            <a:r>
              <a:rPr lang="en-AT" dirty="0" err="1"/>
              <a:t>ampling</a:t>
            </a:r>
            <a:r>
              <a:rPr lang="en-AT" dirty="0"/>
              <a:t> grid              	   (~2</a:t>
            </a:r>
            <a:r>
              <a:rPr lang="en-US" dirty="0"/>
              <a:t>M</a:t>
            </a:r>
            <a:r>
              <a:rPr lang="en-AT" dirty="0"/>
              <a:t>)</a:t>
            </a:r>
          </a:p>
          <a:p>
            <a:pPr lvl="1"/>
            <a:r>
              <a:rPr lang="en-AT" dirty="0"/>
              <a:t>But only about 128² occupied  (~16</a:t>
            </a:r>
            <a:r>
              <a:rPr lang="en-US" dirty="0"/>
              <a:t>k</a:t>
            </a:r>
            <a:r>
              <a:rPr lang="en-AT" dirty="0"/>
              <a:t>)</a:t>
            </a:r>
          </a:p>
          <a:p>
            <a:r>
              <a:rPr lang="en-US" dirty="0"/>
              <a:t>T</a:t>
            </a:r>
            <a:r>
              <a:rPr lang="en-AT" dirty="0"/>
              <a:t>e</a:t>
            </a:r>
            <a:r>
              <a:rPr lang="en-US" dirty="0"/>
              <a:t>m</a:t>
            </a:r>
            <a:r>
              <a:rPr lang="en-AT" dirty="0"/>
              <a:t>p</a:t>
            </a:r>
            <a:r>
              <a:rPr lang="en-US" dirty="0"/>
              <a:t>o</a:t>
            </a:r>
            <a:r>
              <a:rPr lang="en-AT" dirty="0"/>
              <a:t>r</a:t>
            </a:r>
            <a:r>
              <a:rPr lang="en-US" dirty="0"/>
              <a:t>a</a:t>
            </a:r>
            <a:r>
              <a:rPr lang="en-AT" dirty="0"/>
              <a:t>r</a:t>
            </a:r>
            <a:r>
              <a:rPr lang="en-US" dirty="0"/>
              <a:t>y</a:t>
            </a:r>
            <a:r>
              <a:rPr lang="en-AT" dirty="0"/>
              <a:t> </a:t>
            </a:r>
            <a:r>
              <a:rPr lang="en-US" dirty="0"/>
              <a:t>g</a:t>
            </a:r>
            <a:r>
              <a:rPr lang="en-AT" dirty="0"/>
              <a:t>rid for </a:t>
            </a:r>
            <a:r>
              <a:rPr lang="en-US" dirty="0"/>
              <a:t>v</a:t>
            </a:r>
            <a:r>
              <a:rPr lang="en-AT" dirty="0"/>
              <a:t>o</a:t>
            </a:r>
            <a:r>
              <a:rPr lang="en-US" dirty="0"/>
              <a:t>x</a:t>
            </a:r>
            <a:r>
              <a:rPr lang="en-AT" dirty="0"/>
              <a:t>e</a:t>
            </a:r>
            <a:r>
              <a:rPr lang="en-US" dirty="0"/>
              <a:t>l</a:t>
            </a:r>
            <a:r>
              <a:rPr lang="en-AT" dirty="0"/>
              <a:t> sampling</a:t>
            </a:r>
          </a:p>
          <a:p>
            <a:r>
              <a:rPr lang="en-AT" dirty="0"/>
              <a:t>But </a:t>
            </a:r>
            <a:r>
              <a:rPr lang="en-US" dirty="0"/>
              <a:t>v</a:t>
            </a:r>
            <a:r>
              <a:rPr lang="en-AT" dirty="0"/>
              <a:t>e</a:t>
            </a:r>
            <a:r>
              <a:rPr lang="en-US" dirty="0"/>
              <a:t>r</a:t>
            </a:r>
            <a:r>
              <a:rPr lang="en-AT" dirty="0"/>
              <a:t>t</a:t>
            </a:r>
            <a:r>
              <a:rPr lang="en-US" dirty="0"/>
              <a:t>e</a:t>
            </a:r>
            <a:r>
              <a:rPr lang="en-AT" dirty="0"/>
              <a:t>x-buffer for </a:t>
            </a:r>
            <a:r>
              <a:rPr lang="en-US" dirty="0"/>
              <a:t>r</a:t>
            </a:r>
            <a:r>
              <a:rPr lang="en-AT" dirty="0"/>
              <a:t>e</a:t>
            </a:r>
            <a:r>
              <a:rPr lang="en-US" dirty="0"/>
              <a:t>n</a:t>
            </a:r>
            <a:r>
              <a:rPr lang="en-AT" dirty="0"/>
              <a:t>d</a:t>
            </a:r>
            <a:r>
              <a:rPr lang="en-US" dirty="0"/>
              <a:t>e</a:t>
            </a:r>
            <a:r>
              <a:rPr lang="en-AT" dirty="0"/>
              <a:t>r</a:t>
            </a:r>
            <a:r>
              <a:rPr lang="en-US" dirty="0" err="1"/>
              <a:t>i</a:t>
            </a:r>
            <a:r>
              <a:rPr lang="en-AT" dirty="0"/>
              <a:t>n</a:t>
            </a:r>
            <a:r>
              <a:rPr lang="en-US" dirty="0"/>
              <a:t>g</a:t>
            </a:r>
            <a:r>
              <a:rPr lang="en-AT" dirty="0"/>
              <a:t> &amp; storage</a:t>
            </a:r>
          </a:p>
          <a:p>
            <a:r>
              <a:rPr lang="en-AT" dirty="0"/>
              <a:t>Rendering pixel-</a:t>
            </a:r>
            <a:r>
              <a:rPr lang="en-AT" dirty="0" err="1"/>
              <a:t>siz</a:t>
            </a:r>
            <a:r>
              <a:rPr lang="en-US" dirty="0"/>
              <a:t>e</a:t>
            </a:r>
            <a:r>
              <a:rPr lang="en-AT" dirty="0"/>
              <a:t>d </a:t>
            </a:r>
            <a:r>
              <a:rPr lang="en-US" dirty="0"/>
              <a:t>v</a:t>
            </a:r>
            <a:r>
              <a:rPr lang="en-AT" dirty="0"/>
              <a:t>o</a:t>
            </a:r>
            <a:r>
              <a:rPr lang="en-US" dirty="0"/>
              <a:t>x</a:t>
            </a:r>
            <a:r>
              <a:rPr lang="en-AT" dirty="0"/>
              <a:t>e</a:t>
            </a:r>
            <a:r>
              <a:rPr lang="en-US" dirty="0"/>
              <a:t>l</a:t>
            </a:r>
            <a:r>
              <a:rPr lang="en-AT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31855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42A2D-8FC8-43FE-B91F-95CF675D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AT" dirty="0"/>
              <a:t>e</a:t>
            </a:r>
            <a:r>
              <a:rPr lang="en-US" dirty="0"/>
              <a:t>l</a:t>
            </a:r>
            <a:r>
              <a:rPr lang="en-AT" dirty="0"/>
              <a:t>a</a:t>
            </a:r>
            <a:r>
              <a:rPr lang="en-US" dirty="0"/>
              <a:t>t</a:t>
            </a:r>
            <a:r>
              <a:rPr lang="en-AT" dirty="0"/>
              <a:t>e</a:t>
            </a:r>
            <a:r>
              <a:rPr lang="en-US" dirty="0"/>
              <a:t>d</a:t>
            </a:r>
            <a:r>
              <a:rPr lang="en-AT" dirty="0"/>
              <a:t> </a:t>
            </a:r>
            <a:r>
              <a:rPr lang="en-US" dirty="0"/>
              <a:t>W</a:t>
            </a:r>
            <a:r>
              <a:rPr lang="en-AT" dirty="0"/>
              <a:t>o</a:t>
            </a:r>
            <a:r>
              <a:rPr lang="en-US" dirty="0"/>
              <a:t>r</a:t>
            </a:r>
            <a:r>
              <a:rPr lang="en-AT" dirty="0"/>
              <a:t>k – </a:t>
            </a:r>
            <a:r>
              <a:rPr lang="en-US" dirty="0"/>
              <a:t>L</a:t>
            </a:r>
            <a:r>
              <a:rPr lang="en-AT" dirty="0"/>
              <a:t>O</a:t>
            </a:r>
            <a:r>
              <a:rPr lang="en-US" dirty="0"/>
              <a:t>D</a:t>
            </a:r>
            <a:r>
              <a:rPr lang="en-AT" dirty="0"/>
              <a:t> </a:t>
            </a:r>
            <a:r>
              <a:rPr lang="en-US" dirty="0"/>
              <a:t>S</a:t>
            </a:r>
            <a:r>
              <a:rPr lang="en-AT" dirty="0" err="1"/>
              <a:t>tructures</a:t>
            </a:r>
            <a:endParaRPr lang="en-A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45D61B-ECB3-4A9E-923C-F5321F760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368" y="4065434"/>
            <a:ext cx="3432665" cy="1162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DE26B-E2DD-4FA4-A10D-4987547F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417" y="3939421"/>
            <a:ext cx="2781725" cy="1414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DF15B6-E60A-45D1-8DA2-750AEDE1A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65" y="3480779"/>
            <a:ext cx="2511143" cy="16170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6F7D22-3BCE-4346-9D5E-7430E51451FF}"/>
              </a:ext>
            </a:extLst>
          </p:cNvPr>
          <p:cNvSpPr txBox="1"/>
          <p:nvPr/>
        </p:nvSpPr>
        <p:spPr>
          <a:xfrm>
            <a:off x="191297" y="1763382"/>
            <a:ext cx="35520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</a:t>
            </a:r>
            <a:r>
              <a:rPr lang="en-AT" sz="1600" b="1" dirty="0"/>
              <a:t>a</a:t>
            </a:r>
            <a:r>
              <a:rPr lang="en-US" sz="1600" b="1" dirty="0"/>
              <a:t>y</a:t>
            </a:r>
            <a:r>
              <a:rPr lang="en-AT" sz="1600" b="1" dirty="0"/>
              <a:t>e</a:t>
            </a:r>
            <a:r>
              <a:rPr lang="en-US" sz="1600" b="1" dirty="0"/>
              <a:t>r</a:t>
            </a:r>
            <a:r>
              <a:rPr lang="en-AT" sz="1600" b="1" dirty="0"/>
              <a:t>e</a:t>
            </a:r>
            <a:r>
              <a:rPr lang="en-US" sz="1600" b="1" dirty="0"/>
              <a:t>d</a:t>
            </a:r>
            <a:r>
              <a:rPr lang="en-AT" sz="1600" b="1" dirty="0"/>
              <a:t> </a:t>
            </a:r>
            <a:r>
              <a:rPr lang="en-US" sz="1600" b="1" dirty="0"/>
              <a:t>P</a:t>
            </a:r>
            <a:r>
              <a:rPr lang="en-AT" sz="1600" b="1" dirty="0"/>
              <a:t>o</a:t>
            </a:r>
            <a:r>
              <a:rPr lang="en-US" sz="1600" b="1" dirty="0" err="1"/>
              <a:t>i</a:t>
            </a:r>
            <a:r>
              <a:rPr lang="en-AT" sz="1600" b="1" dirty="0"/>
              <a:t>n</a:t>
            </a:r>
            <a:r>
              <a:rPr lang="en-US" sz="1600" b="1" dirty="0"/>
              <a:t>t</a:t>
            </a:r>
            <a:r>
              <a:rPr lang="en-AT" sz="1600" b="1" dirty="0"/>
              <a:t> </a:t>
            </a:r>
            <a:r>
              <a:rPr lang="en-US" sz="1600" b="1" dirty="0"/>
              <a:t>C</a:t>
            </a:r>
            <a:r>
              <a:rPr lang="en-AT" sz="1600" b="1" dirty="0"/>
              <a:t>l</a:t>
            </a:r>
            <a:r>
              <a:rPr lang="en-US" sz="1600" b="1" dirty="0"/>
              <a:t>o</a:t>
            </a:r>
            <a:r>
              <a:rPr lang="en-AT" sz="1600" b="1" dirty="0"/>
              <a:t>u</a:t>
            </a:r>
            <a:r>
              <a:rPr lang="en-US" sz="1600" b="1" dirty="0"/>
              <a:t>d</a:t>
            </a:r>
            <a:r>
              <a:rPr lang="en-AT" sz="1600" b="1" dirty="0"/>
              <a:t>s (</a:t>
            </a:r>
            <a:r>
              <a:rPr lang="en-US" sz="1600" b="1" dirty="0"/>
              <a:t>L</a:t>
            </a:r>
            <a:r>
              <a:rPr lang="en-AT" sz="1600" b="1" dirty="0"/>
              <a:t>P</a:t>
            </a:r>
            <a:r>
              <a:rPr lang="en-US" sz="1600" b="1" dirty="0"/>
              <a:t>C</a:t>
            </a:r>
            <a:r>
              <a:rPr lang="en-AT" sz="16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</a:t>
            </a:r>
            <a:r>
              <a:rPr lang="en-AT" sz="1600" dirty="0"/>
              <a:t> </a:t>
            </a:r>
            <a:r>
              <a:rPr lang="en-US" sz="1600" dirty="0"/>
              <a:t>r</a:t>
            </a:r>
            <a:r>
              <a:rPr lang="en-AT" sz="1600" dirty="0"/>
              <a:t>a</a:t>
            </a:r>
            <a:r>
              <a:rPr lang="en-US" sz="1600" dirty="0"/>
              <a:t>n</a:t>
            </a:r>
            <a:r>
              <a:rPr lang="en-AT" sz="1600" dirty="0"/>
              <a:t>d</a:t>
            </a:r>
            <a:r>
              <a:rPr lang="en-US" sz="1600" dirty="0"/>
              <a:t>o</a:t>
            </a:r>
            <a:r>
              <a:rPr lang="en-AT" sz="1600" dirty="0"/>
              <a:t>m </a:t>
            </a:r>
            <a:r>
              <a:rPr lang="en-US" sz="1600" dirty="0"/>
              <a:t>p</a:t>
            </a:r>
            <a:r>
              <a:rPr lang="en-AT" sz="1600" dirty="0"/>
              <a:t>o</a:t>
            </a:r>
            <a:r>
              <a:rPr lang="en-US" sz="1600" dirty="0" err="1"/>
              <a:t>i</a:t>
            </a:r>
            <a:r>
              <a:rPr lang="en-AT" sz="1600" dirty="0"/>
              <a:t>n</a:t>
            </a:r>
            <a:r>
              <a:rPr lang="en-US" sz="1600" dirty="0"/>
              <a:t>t</a:t>
            </a:r>
            <a:r>
              <a:rPr lang="en-AT" sz="1600" dirty="0"/>
              <a:t>s </a:t>
            </a:r>
            <a:r>
              <a:rPr lang="en-US" sz="1600" dirty="0"/>
              <a:t>p</a:t>
            </a:r>
            <a:r>
              <a:rPr lang="en-AT" sz="1600" dirty="0"/>
              <a:t>e</a:t>
            </a:r>
            <a:r>
              <a:rPr lang="en-US" sz="1600" dirty="0"/>
              <a:t>r</a:t>
            </a:r>
            <a:r>
              <a:rPr lang="en-AT" sz="1600" dirty="0"/>
              <a:t>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1600" dirty="0"/>
              <a:t>M around </a:t>
            </a:r>
            <a:r>
              <a:rPr lang="en-US" sz="1600" dirty="0"/>
              <a:t>512 to 8192</a:t>
            </a:r>
            <a:endParaRPr lang="en-A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1600" dirty="0"/>
              <a:t>No duplicates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030EC-B303-4FBD-B445-13431163D95D}"/>
              </a:ext>
            </a:extLst>
          </p:cNvPr>
          <p:cNvSpPr txBox="1"/>
          <p:nvPr/>
        </p:nvSpPr>
        <p:spPr>
          <a:xfrm>
            <a:off x="9410275" y="1763381"/>
            <a:ext cx="27817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</a:t>
            </a:r>
            <a:r>
              <a:rPr lang="en-AT" sz="1600" b="1" dirty="0"/>
              <a:t>h</a:t>
            </a:r>
            <a:r>
              <a:rPr lang="en-US" sz="1600" b="1" dirty="0"/>
              <a:t>a</a:t>
            </a:r>
            <a:r>
              <a:rPr lang="en-AT" sz="1600" b="1" dirty="0"/>
              <a:t>j</a:t>
            </a:r>
            <a:r>
              <a:rPr lang="en-US" sz="1600" b="1" dirty="0"/>
              <a:t>d</a:t>
            </a:r>
            <a:r>
              <a:rPr lang="en-AT" sz="1600" b="1" dirty="0"/>
              <a:t>a</a:t>
            </a:r>
            <a:r>
              <a:rPr lang="en-US" sz="1600" b="1" dirty="0"/>
              <a:t>s</a:t>
            </a:r>
            <a:r>
              <a:rPr lang="en-AT" sz="1600" b="1" dirty="0"/>
              <a:t> </a:t>
            </a:r>
            <a:r>
              <a:rPr lang="en-US" sz="1600" b="1" dirty="0"/>
              <a:t>e</a:t>
            </a:r>
            <a:r>
              <a:rPr lang="en-AT" sz="1600" b="1" dirty="0"/>
              <a:t>t </a:t>
            </a:r>
            <a:r>
              <a:rPr lang="en-US" sz="1600" b="1" dirty="0"/>
              <a:t>a</a:t>
            </a:r>
            <a:r>
              <a:rPr lang="en-AT" sz="1600" b="1" dirty="0"/>
              <a:t>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AT" sz="1600" dirty="0"/>
              <a:t>56³ </a:t>
            </a:r>
            <a:r>
              <a:rPr lang="en-US" sz="1600" dirty="0"/>
              <a:t>v</a:t>
            </a:r>
            <a:r>
              <a:rPr lang="en-AT" sz="1600" dirty="0"/>
              <a:t>o</a:t>
            </a:r>
            <a:r>
              <a:rPr lang="en-US" sz="1600" dirty="0"/>
              <a:t>x</a:t>
            </a:r>
            <a:r>
              <a:rPr lang="en-AT" sz="1600" dirty="0"/>
              <a:t>e</a:t>
            </a:r>
            <a:r>
              <a:rPr lang="en-US" sz="1600" dirty="0"/>
              <a:t>l</a:t>
            </a:r>
            <a:r>
              <a:rPr lang="en-AT" sz="1600" dirty="0"/>
              <a:t>s </a:t>
            </a:r>
            <a:r>
              <a:rPr lang="en-US" sz="1600" dirty="0" err="1"/>
              <a:t>i</a:t>
            </a:r>
            <a:r>
              <a:rPr lang="en-AT" sz="1600" dirty="0"/>
              <a:t>n </a:t>
            </a:r>
            <a:r>
              <a:rPr lang="en-US" sz="1600" dirty="0"/>
              <a:t>a</a:t>
            </a:r>
            <a:r>
              <a:rPr lang="en-AT" sz="1600" dirty="0"/>
              <a:t>l</a:t>
            </a:r>
            <a:r>
              <a:rPr lang="en-US" sz="1600" dirty="0"/>
              <a:t>l</a:t>
            </a:r>
            <a:r>
              <a:rPr lang="en-AT" sz="1600" dirty="0"/>
              <a:t> </a:t>
            </a:r>
            <a:r>
              <a:rPr lang="en-US" sz="1600" dirty="0"/>
              <a:t>n</a:t>
            </a:r>
            <a:r>
              <a:rPr lang="en-AT" sz="1600" dirty="0"/>
              <a:t>o</a:t>
            </a:r>
            <a:r>
              <a:rPr lang="en-US" sz="1600" dirty="0"/>
              <a:t>d</a:t>
            </a:r>
            <a:r>
              <a:rPr lang="en-AT" sz="1600" dirty="0"/>
              <a:t>e</a:t>
            </a:r>
            <a:r>
              <a:rPr lang="en-US" sz="1600" dirty="0"/>
              <a:t>s</a:t>
            </a:r>
            <a:endParaRPr lang="en-A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AT" sz="1600" dirty="0" err="1"/>
              <a:t>riangles</a:t>
            </a:r>
            <a:r>
              <a:rPr lang="en-AT" sz="1600" dirty="0"/>
              <a:t> in leaf-nodes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B4D983-7B54-41A3-A6F1-DC7EF8B95E60}"/>
              </a:ext>
            </a:extLst>
          </p:cNvPr>
          <p:cNvSpPr txBox="1"/>
          <p:nvPr/>
        </p:nvSpPr>
        <p:spPr>
          <a:xfrm>
            <a:off x="3090028" y="1763381"/>
            <a:ext cx="37930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</a:t>
            </a:r>
            <a:r>
              <a:rPr lang="en-AT" sz="1600" b="1" dirty="0"/>
              <a:t>a</a:t>
            </a:r>
            <a:r>
              <a:rPr lang="en-US" sz="1600" b="1" dirty="0"/>
              <a:t>n</a:t>
            </a:r>
            <a:r>
              <a:rPr lang="en-AT" sz="1600" b="1" dirty="0"/>
              <a:t>d </a:t>
            </a:r>
            <a:r>
              <a:rPr lang="en-US" sz="1600" b="1" dirty="0"/>
              <a:t>e</a:t>
            </a:r>
            <a:r>
              <a:rPr lang="en-AT" sz="1600" b="1" dirty="0"/>
              <a:t>t </a:t>
            </a:r>
            <a:r>
              <a:rPr lang="en-US" sz="1600" b="1" dirty="0"/>
              <a:t>a</a:t>
            </a:r>
            <a:r>
              <a:rPr lang="en-AT" sz="1600" b="1" dirty="0"/>
              <a:t>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1600" dirty="0"/>
              <a:t>Or</a:t>
            </a:r>
            <a:r>
              <a:rPr lang="en-US" sz="1600" dirty="0" err="1"/>
              <a:t>i</a:t>
            </a:r>
            <a:r>
              <a:rPr lang="en-AT" sz="1600" dirty="0" err="1"/>
              <a:t>ginal</a:t>
            </a:r>
            <a:r>
              <a:rPr lang="en-AT" sz="1600" dirty="0"/>
              <a:t> points in leaf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1600" dirty="0"/>
              <a:t>Quantized points/</a:t>
            </a:r>
            <a:r>
              <a:rPr lang="en-US" sz="1600" dirty="0"/>
              <a:t>s</a:t>
            </a:r>
            <a:r>
              <a:rPr lang="en-AT" sz="1600" dirty="0"/>
              <a:t>u</a:t>
            </a:r>
            <a:r>
              <a:rPr lang="en-US" sz="1600" dirty="0"/>
              <a:t>r</a:t>
            </a:r>
            <a:r>
              <a:rPr lang="en-AT" sz="1600" dirty="0"/>
              <a:t>f</a:t>
            </a:r>
            <a:r>
              <a:rPr lang="en-US" sz="1600" dirty="0"/>
              <a:t>e</a:t>
            </a:r>
            <a:r>
              <a:rPr lang="en-AT" sz="1600" dirty="0"/>
              <a:t>l</a:t>
            </a:r>
            <a:r>
              <a:rPr lang="en-US" sz="1600" dirty="0"/>
              <a:t>s</a:t>
            </a:r>
            <a:r>
              <a:rPr lang="en-AT" sz="1600" dirty="0"/>
              <a:t>/</a:t>
            </a:r>
            <a:r>
              <a:rPr lang="en-US" sz="1600" dirty="0"/>
              <a:t>v</a:t>
            </a:r>
            <a:r>
              <a:rPr lang="en-AT" sz="1600" dirty="0"/>
              <a:t>o</a:t>
            </a:r>
            <a:r>
              <a:rPr lang="en-US" sz="1600" dirty="0"/>
              <a:t>x</a:t>
            </a:r>
            <a:r>
              <a:rPr lang="en-AT" sz="1600" dirty="0"/>
              <a:t>e</a:t>
            </a:r>
            <a:r>
              <a:rPr lang="en-US" sz="1600" dirty="0"/>
              <a:t>l</a:t>
            </a:r>
            <a:r>
              <a:rPr lang="en-AT" sz="1600" dirty="0"/>
              <a:t>s in inner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1600" dirty="0"/>
              <a:t>U</a:t>
            </a:r>
            <a:r>
              <a:rPr lang="en-US" sz="1600" dirty="0"/>
              <a:t>s</a:t>
            </a:r>
            <a:r>
              <a:rPr lang="en-AT" sz="1600" dirty="0" err="1"/>
              <a:t>i</a:t>
            </a:r>
            <a:r>
              <a:rPr lang="en-US" sz="1600" dirty="0"/>
              <a:t>n</a:t>
            </a:r>
            <a:r>
              <a:rPr lang="en-AT" sz="1600" dirty="0"/>
              <a:t>g </a:t>
            </a:r>
            <a:r>
              <a:rPr lang="en-US" sz="1600" dirty="0"/>
              <a:t>1</a:t>
            </a:r>
            <a:r>
              <a:rPr lang="en-AT" sz="1600" dirty="0"/>
              <a:t>28³ sample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</a:t>
            </a:r>
            <a:r>
              <a:rPr lang="en-AT" sz="1600" dirty="0"/>
              <a:t>s</a:t>
            </a:r>
            <a:r>
              <a:rPr lang="en-US" sz="1600" dirty="0"/>
              <a:t>s</a:t>
            </a:r>
            <a:r>
              <a:rPr lang="en-AT" sz="1600" dirty="0"/>
              <a:t>e</a:t>
            </a:r>
            <a:r>
              <a:rPr lang="en-US" sz="1600" dirty="0"/>
              <a:t>n</a:t>
            </a:r>
            <a:r>
              <a:rPr lang="en-AT" sz="1600" dirty="0"/>
              <a:t>t</a:t>
            </a:r>
            <a:r>
              <a:rPr lang="en-US" sz="1600" dirty="0" err="1"/>
              <a:t>i</a:t>
            </a:r>
            <a:r>
              <a:rPr lang="en-AT" sz="1600" dirty="0"/>
              <a:t>a</a:t>
            </a:r>
            <a:r>
              <a:rPr lang="en-US" sz="1600" dirty="0"/>
              <a:t>l</a:t>
            </a:r>
            <a:r>
              <a:rPr lang="en-AT" sz="1600" dirty="0"/>
              <a:t>l</a:t>
            </a:r>
            <a:r>
              <a:rPr lang="en-US" sz="1600" dirty="0"/>
              <a:t>y</a:t>
            </a:r>
            <a:r>
              <a:rPr lang="en-AT" sz="1600" dirty="0"/>
              <a:t> what we generate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T" sz="1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B7C9AE-C034-4D92-970F-B260F6402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832" y="3771182"/>
            <a:ext cx="1338786" cy="15163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0EEADE-0166-40D9-B811-9AC2A8BE6C34}"/>
              </a:ext>
            </a:extLst>
          </p:cNvPr>
          <p:cNvSpPr txBox="1"/>
          <p:nvPr/>
        </p:nvSpPr>
        <p:spPr>
          <a:xfrm>
            <a:off x="6522693" y="1763380"/>
            <a:ext cx="27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</a:t>
            </a:r>
            <a:r>
              <a:rPr lang="en-AT" sz="1600" b="1" dirty="0"/>
              <a:t>o</a:t>
            </a:r>
            <a:r>
              <a:rPr lang="en-US" sz="1600" b="1" dirty="0"/>
              <a:t>d</a:t>
            </a:r>
            <a:r>
              <a:rPr lang="en-AT" sz="1600" b="1" dirty="0" err="1"/>
              <a:t>i</a:t>
            </a:r>
            <a:r>
              <a:rPr lang="en-US" sz="1600" b="1" dirty="0"/>
              <a:t>f</a:t>
            </a:r>
            <a:r>
              <a:rPr lang="en-AT" sz="1600" b="1" dirty="0" err="1"/>
              <a:t>i</a:t>
            </a:r>
            <a:r>
              <a:rPr lang="en-US" sz="1600" b="1" dirty="0"/>
              <a:t>e</a:t>
            </a:r>
            <a:r>
              <a:rPr lang="en-AT" sz="1600" b="1" dirty="0"/>
              <a:t>a</a:t>
            </a:r>
            <a:r>
              <a:rPr lang="en-US" sz="1600" b="1" dirty="0"/>
              <a:t>b</a:t>
            </a:r>
            <a:r>
              <a:rPr lang="en-AT" sz="1600" b="1" dirty="0"/>
              <a:t>l</a:t>
            </a:r>
            <a:r>
              <a:rPr lang="en-US" sz="1600" b="1" dirty="0"/>
              <a:t>e</a:t>
            </a:r>
            <a:r>
              <a:rPr lang="en-AT" sz="1600" b="1" dirty="0"/>
              <a:t> </a:t>
            </a:r>
            <a:r>
              <a:rPr lang="en-US" sz="1600" b="1" dirty="0"/>
              <a:t>N</a:t>
            </a:r>
            <a:r>
              <a:rPr lang="en-AT" sz="1600" b="1" dirty="0"/>
              <a:t>e</a:t>
            </a:r>
            <a:r>
              <a:rPr lang="en-US" sz="1600" b="1" dirty="0"/>
              <a:t>s</a:t>
            </a:r>
            <a:r>
              <a:rPr lang="en-AT" sz="1600" b="1" dirty="0"/>
              <a:t>t</a:t>
            </a:r>
            <a:r>
              <a:rPr lang="en-US" sz="1600" b="1" dirty="0"/>
              <a:t>e</a:t>
            </a:r>
            <a:r>
              <a:rPr lang="en-AT" sz="1600" b="1" dirty="0"/>
              <a:t>d </a:t>
            </a:r>
            <a:r>
              <a:rPr lang="en-US" sz="1600" b="1" dirty="0"/>
              <a:t>O</a:t>
            </a:r>
            <a:r>
              <a:rPr lang="en-AT" sz="1600" b="1" dirty="0"/>
              <a:t>c</a:t>
            </a:r>
            <a:r>
              <a:rPr lang="en-US" sz="1600" b="1" dirty="0"/>
              <a:t>t</a:t>
            </a:r>
            <a:r>
              <a:rPr lang="en-AT" sz="1600" b="1" dirty="0"/>
              <a:t>r</a:t>
            </a:r>
            <a:r>
              <a:rPr lang="en-US" sz="1600" b="1" dirty="0"/>
              <a:t>e</a:t>
            </a:r>
            <a:r>
              <a:rPr lang="en-AT" sz="1600" b="1" dirty="0"/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1600" dirty="0"/>
              <a:t>Li</a:t>
            </a:r>
            <a:r>
              <a:rPr lang="en-US" sz="1600" dirty="0"/>
              <a:t>k</a:t>
            </a:r>
            <a:r>
              <a:rPr lang="en-AT" sz="1600" dirty="0"/>
              <a:t>e </a:t>
            </a:r>
            <a:r>
              <a:rPr lang="en-US" sz="1600" dirty="0"/>
              <a:t>L</a:t>
            </a:r>
            <a:r>
              <a:rPr lang="en-AT" sz="1600" dirty="0"/>
              <a:t>P</a:t>
            </a:r>
            <a:r>
              <a:rPr lang="en-US" sz="1600" dirty="0"/>
              <a:t>C</a:t>
            </a:r>
            <a:endParaRPr lang="en-A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1600" dirty="0"/>
              <a:t>But with Octree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1600" dirty="0"/>
              <a:t>And with 128³ sampling grid instead of random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01E155-F95D-494F-93C0-752D39C58F44}"/>
              </a:ext>
            </a:extLst>
          </p:cNvPr>
          <p:cNvSpPr txBox="1"/>
          <p:nvPr/>
        </p:nvSpPr>
        <p:spPr>
          <a:xfrm>
            <a:off x="575097" y="6068326"/>
            <a:ext cx="1022604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050" b="1" i="1" dirty="0">
                <a:solidFill>
                  <a:srgbClr val="777777"/>
                </a:solidFill>
              </a:rPr>
              <a:t>“</a:t>
            </a:r>
            <a:r>
              <a:rPr lang="en-US" sz="1050" b="1" i="1" dirty="0">
                <a:solidFill>
                  <a:srgbClr val="777777"/>
                </a:solidFill>
              </a:rPr>
              <a:t>Layered point clouds: a simple and efficient multiresolution structure for distributing and rendering gigantic point-sampled models</a:t>
            </a:r>
            <a:r>
              <a:rPr lang="en-AT" sz="1050" b="1" i="1" dirty="0">
                <a:solidFill>
                  <a:srgbClr val="777777"/>
                </a:solidFill>
              </a:rPr>
              <a:t>”</a:t>
            </a:r>
            <a:r>
              <a:rPr lang="en-AT" sz="1050" dirty="0">
                <a:solidFill>
                  <a:srgbClr val="777777"/>
                </a:solidFill>
              </a:rPr>
              <a:t>, </a:t>
            </a:r>
            <a:r>
              <a:rPr lang="en-US" sz="1050" dirty="0" err="1">
                <a:solidFill>
                  <a:srgbClr val="777777"/>
                </a:solidFill>
              </a:rPr>
              <a:t>Gobbetti</a:t>
            </a:r>
            <a:r>
              <a:rPr lang="en-AT" sz="1050" dirty="0">
                <a:solidFill>
                  <a:srgbClr val="777777"/>
                </a:solidFill>
              </a:rPr>
              <a:t> </a:t>
            </a:r>
            <a:r>
              <a:rPr lang="en-US" sz="1050" dirty="0">
                <a:solidFill>
                  <a:srgbClr val="777777"/>
                </a:solidFill>
              </a:rPr>
              <a:t>a</a:t>
            </a:r>
            <a:r>
              <a:rPr lang="en-AT" sz="1050" dirty="0">
                <a:solidFill>
                  <a:srgbClr val="777777"/>
                </a:solidFill>
              </a:rPr>
              <a:t>n</a:t>
            </a:r>
            <a:r>
              <a:rPr lang="en-US" sz="1050" dirty="0">
                <a:solidFill>
                  <a:srgbClr val="777777"/>
                </a:solidFill>
              </a:rPr>
              <a:t>d</a:t>
            </a:r>
            <a:r>
              <a:rPr lang="en-AT" sz="1050" dirty="0">
                <a:solidFill>
                  <a:srgbClr val="777777"/>
                </a:solidFill>
              </a:rPr>
              <a:t> </a:t>
            </a:r>
            <a:r>
              <a:rPr lang="en-US" sz="1050" dirty="0">
                <a:solidFill>
                  <a:srgbClr val="777777"/>
                </a:solidFill>
              </a:rPr>
              <a:t>M</a:t>
            </a:r>
            <a:r>
              <a:rPr lang="en-AT" sz="1050" dirty="0">
                <a:solidFill>
                  <a:srgbClr val="777777"/>
                </a:solidFill>
              </a:rPr>
              <a:t>a</a:t>
            </a:r>
            <a:r>
              <a:rPr lang="en-US" sz="1050" dirty="0">
                <a:solidFill>
                  <a:srgbClr val="777777"/>
                </a:solidFill>
              </a:rPr>
              <a:t>r</a:t>
            </a:r>
            <a:r>
              <a:rPr lang="en-AT" sz="1050" dirty="0">
                <a:solidFill>
                  <a:srgbClr val="777777"/>
                </a:solidFill>
              </a:rPr>
              <a:t>t</a:t>
            </a:r>
            <a:r>
              <a:rPr lang="en-US" sz="1050" dirty="0">
                <a:solidFill>
                  <a:srgbClr val="777777"/>
                </a:solidFill>
              </a:rPr>
              <a:t>o</a:t>
            </a:r>
            <a:r>
              <a:rPr lang="en-AT" sz="1050" dirty="0">
                <a:solidFill>
                  <a:srgbClr val="777777"/>
                </a:solidFill>
              </a:rPr>
              <a:t>n</a:t>
            </a:r>
          </a:p>
          <a:p>
            <a:r>
              <a:rPr lang="en-AT" sz="1050" b="1" i="1" dirty="0">
                <a:solidFill>
                  <a:srgbClr val="777777"/>
                </a:solidFill>
              </a:rPr>
              <a:t>“</a:t>
            </a:r>
            <a:r>
              <a:rPr lang="en-US" sz="1050" b="1" i="1" dirty="0">
                <a:solidFill>
                  <a:srgbClr val="777777"/>
                </a:solidFill>
              </a:rPr>
              <a:t>Processing and interactive editing of huge point clouds from 3D scanners</a:t>
            </a:r>
            <a:r>
              <a:rPr lang="en-AT" sz="1050" b="1" i="1" dirty="0">
                <a:solidFill>
                  <a:srgbClr val="777777"/>
                </a:solidFill>
              </a:rPr>
              <a:t>”</a:t>
            </a:r>
            <a:r>
              <a:rPr lang="en-AT" sz="1050" dirty="0">
                <a:solidFill>
                  <a:srgbClr val="777777"/>
                </a:solidFill>
              </a:rPr>
              <a:t>, </a:t>
            </a:r>
            <a:r>
              <a:rPr lang="en-US" sz="1050" dirty="0">
                <a:solidFill>
                  <a:srgbClr val="777777"/>
                </a:solidFill>
              </a:rPr>
              <a:t>W</a:t>
            </a:r>
            <a:r>
              <a:rPr lang="en-AT" sz="1050" dirty="0">
                <a:solidFill>
                  <a:srgbClr val="777777"/>
                </a:solidFill>
              </a:rPr>
              <a:t>a</a:t>
            </a:r>
            <a:r>
              <a:rPr lang="en-US" sz="1050" dirty="0">
                <a:solidFill>
                  <a:srgbClr val="777777"/>
                </a:solidFill>
              </a:rPr>
              <a:t>n</a:t>
            </a:r>
            <a:r>
              <a:rPr lang="en-AT" sz="1050" dirty="0">
                <a:solidFill>
                  <a:srgbClr val="777777"/>
                </a:solidFill>
              </a:rPr>
              <a:t>d </a:t>
            </a:r>
            <a:r>
              <a:rPr lang="en-US" sz="1050" dirty="0">
                <a:solidFill>
                  <a:srgbClr val="777777"/>
                </a:solidFill>
              </a:rPr>
              <a:t>e</a:t>
            </a:r>
            <a:r>
              <a:rPr lang="en-AT" sz="1050" dirty="0">
                <a:solidFill>
                  <a:srgbClr val="777777"/>
                </a:solidFill>
              </a:rPr>
              <a:t>t </a:t>
            </a:r>
            <a:r>
              <a:rPr lang="en-US" sz="1050" dirty="0">
                <a:solidFill>
                  <a:srgbClr val="777777"/>
                </a:solidFill>
              </a:rPr>
              <a:t>a</a:t>
            </a:r>
            <a:r>
              <a:rPr lang="en-AT" sz="1050" dirty="0">
                <a:solidFill>
                  <a:srgbClr val="777777"/>
                </a:solidFill>
              </a:rPr>
              <a:t>l.</a:t>
            </a:r>
          </a:p>
          <a:p>
            <a:r>
              <a:rPr lang="en-AT" sz="1050" b="1" i="1" dirty="0">
                <a:solidFill>
                  <a:srgbClr val="777777"/>
                </a:solidFill>
              </a:rPr>
              <a:t>“</a:t>
            </a:r>
            <a:r>
              <a:rPr lang="en-US" sz="1050" b="1" i="1" dirty="0">
                <a:solidFill>
                  <a:srgbClr val="777777"/>
                </a:solidFill>
              </a:rPr>
              <a:t>Out-of-Core Selection and Editing of Huge Point Clouds</a:t>
            </a:r>
            <a:r>
              <a:rPr lang="en-AT" sz="1050" b="1" i="1" dirty="0">
                <a:solidFill>
                  <a:srgbClr val="777777"/>
                </a:solidFill>
              </a:rPr>
              <a:t>”</a:t>
            </a:r>
            <a:r>
              <a:rPr lang="en-AT" sz="1050" dirty="0">
                <a:solidFill>
                  <a:srgbClr val="777777"/>
                </a:solidFill>
              </a:rPr>
              <a:t>,  </a:t>
            </a:r>
            <a:r>
              <a:rPr lang="en-US" sz="1050" dirty="0">
                <a:solidFill>
                  <a:srgbClr val="777777"/>
                </a:solidFill>
              </a:rPr>
              <a:t>S</a:t>
            </a:r>
            <a:r>
              <a:rPr lang="en-AT" sz="1050" dirty="0">
                <a:solidFill>
                  <a:srgbClr val="777777"/>
                </a:solidFill>
              </a:rPr>
              <a:t>c</a:t>
            </a:r>
            <a:r>
              <a:rPr lang="en-US" sz="1050" dirty="0">
                <a:solidFill>
                  <a:srgbClr val="777777"/>
                </a:solidFill>
              </a:rPr>
              <a:t>h</a:t>
            </a:r>
            <a:r>
              <a:rPr lang="en-AT" sz="1050" dirty="0">
                <a:solidFill>
                  <a:srgbClr val="777777"/>
                </a:solidFill>
              </a:rPr>
              <a:t>e</a:t>
            </a:r>
            <a:r>
              <a:rPr lang="en-US" sz="1050" dirty="0" err="1">
                <a:solidFill>
                  <a:srgbClr val="777777"/>
                </a:solidFill>
              </a:rPr>
              <a:t>i</a:t>
            </a:r>
            <a:r>
              <a:rPr lang="en-AT" sz="1050" dirty="0">
                <a:solidFill>
                  <a:srgbClr val="777777"/>
                </a:solidFill>
              </a:rPr>
              <a:t>b</a:t>
            </a:r>
            <a:r>
              <a:rPr lang="en-US" sz="1050" dirty="0">
                <a:solidFill>
                  <a:srgbClr val="777777"/>
                </a:solidFill>
              </a:rPr>
              <a:t>l</a:t>
            </a:r>
            <a:r>
              <a:rPr lang="en-AT" sz="1050" dirty="0">
                <a:solidFill>
                  <a:srgbClr val="777777"/>
                </a:solidFill>
              </a:rPr>
              <a:t>a</a:t>
            </a:r>
            <a:r>
              <a:rPr lang="en-US" sz="1050" dirty="0">
                <a:solidFill>
                  <a:srgbClr val="777777"/>
                </a:solidFill>
              </a:rPr>
              <a:t>u</a:t>
            </a:r>
            <a:r>
              <a:rPr lang="en-AT" sz="1050" dirty="0">
                <a:solidFill>
                  <a:srgbClr val="777777"/>
                </a:solidFill>
              </a:rPr>
              <a:t>e</a:t>
            </a:r>
            <a:r>
              <a:rPr lang="en-US" sz="1050" dirty="0">
                <a:solidFill>
                  <a:srgbClr val="777777"/>
                </a:solidFill>
              </a:rPr>
              <a:t>r</a:t>
            </a:r>
            <a:r>
              <a:rPr lang="en-AT" sz="1050" dirty="0">
                <a:solidFill>
                  <a:srgbClr val="777777"/>
                </a:solidFill>
              </a:rPr>
              <a:t> </a:t>
            </a:r>
            <a:r>
              <a:rPr lang="en-US" sz="1050" dirty="0">
                <a:solidFill>
                  <a:srgbClr val="777777"/>
                </a:solidFill>
              </a:rPr>
              <a:t>a</a:t>
            </a:r>
            <a:r>
              <a:rPr lang="en-AT" sz="1050" dirty="0">
                <a:solidFill>
                  <a:srgbClr val="777777"/>
                </a:solidFill>
              </a:rPr>
              <a:t>n</a:t>
            </a:r>
            <a:r>
              <a:rPr lang="en-US" sz="1050" dirty="0">
                <a:solidFill>
                  <a:srgbClr val="777777"/>
                </a:solidFill>
              </a:rPr>
              <a:t>d</a:t>
            </a:r>
            <a:r>
              <a:rPr lang="en-AT" sz="1050" dirty="0">
                <a:solidFill>
                  <a:srgbClr val="777777"/>
                </a:solidFill>
              </a:rPr>
              <a:t> </a:t>
            </a:r>
            <a:r>
              <a:rPr lang="en-US" sz="1050" dirty="0">
                <a:solidFill>
                  <a:srgbClr val="777777"/>
                </a:solidFill>
              </a:rPr>
              <a:t>W</a:t>
            </a:r>
            <a:r>
              <a:rPr lang="en-AT" sz="1050" dirty="0" err="1">
                <a:solidFill>
                  <a:srgbClr val="777777"/>
                </a:solidFill>
              </a:rPr>
              <a:t>i</a:t>
            </a:r>
            <a:r>
              <a:rPr lang="en-US" sz="1050" dirty="0">
                <a:solidFill>
                  <a:srgbClr val="777777"/>
                </a:solidFill>
              </a:rPr>
              <a:t>m</a:t>
            </a:r>
            <a:r>
              <a:rPr lang="en-AT" sz="1050" dirty="0">
                <a:solidFill>
                  <a:srgbClr val="777777"/>
                </a:solidFill>
              </a:rPr>
              <a:t>m</a:t>
            </a:r>
            <a:r>
              <a:rPr lang="en-US" sz="1050" dirty="0">
                <a:solidFill>
                  <a:srgbClr val="777777"/>
                </a:solidFill>
              </a:rPr>
              <a:t>e</a:t>
            </a:r>
            <a:r>
              <a:rPr lang="en-AT" sz="1050" dirty="0">
                <a:solidFill>
                  <a:srgbClr val="777777"/>
                </a:solidFill>
              </a:rPr>
              <a:t>r</a:t>
            </a:r>
          </a:p>
          <a:p>
            <a:r>
              <a:rPr lang="en-AT" sz="1050" b="1" i="1" dirty="0">
                <a:solidFill>
                  <a:srgbClr val="777777"/>
                </a:solidFill>
              </a:rPr>
              <a:t>“</a:t>
            </a:r>
            <a:r>
              <a:rPr lang="en-US" sz="1050" b="1" i="1" dirty="0">
                <a:solidFill>
                  <a:srgbClr val="777777"/>
                </a:solidFill>
              </a:rPr>
              <a:t>Scalable rendering for very large meshes</a:t>
            </a:r>
            <a:r>
              <a:rPr lang="en-AT" sz="1050" b="1" i="1" dirty="0">
                <a:solidFill>
                  <a:srgbClr val="777777"/>
                </a:solidFill>
              </a:rPr>
              <a:t>”</a:t>
            </a:r>
            <a:r>
              <a:rPr lang="en-AT" sz="1050" dirty="0">
                <a:solidFill>
                  <a:srgbClr val="777777"/>
                </a:solidFill>
              </a:rPr>
              <a:t>, </a:t>
            </a:r>
            <a:r>
              <a:rPr lang="de-DE" sz="1050" dirty="0" err="1">
                <a:solidFill>
                  <a:srgbClr val="777777"/>
                </a:solidFill>
              </a:rPr>
              <a:t>Chajdas</a:t>
            </a:r>
            <a:r>
              <a:rPr lang="en-AT" sz="1050" dirty="0">
                <a:solidFill>
                  <a:srgbClr val="777777"/>
                </a:solidFill>
              </a:rPr>
              <a:t> </a:t>
            </a:r>
            <a:r>
              <a:rPr lang="en-US" sz="1050" dirty="0">
                <a:solidFill>
                  <a:srgbClr val="777777"/>
                </a:solidFill>
              </a:rPr>
              <a:t>e</a:t>
            </a:r>
            <a:r>
              <a:rPr lang="en-AT" sz="1050" dirty="0">
                <a:solidFill>
                  <a:srgbClr val="777777"/>
                </a:solidFill>
              </a:rPr>
              <a:t>t </a:t>
            </a:r>
            <a:r>
              <a:rPr lang="en-US" sz="1050" dirty="0">
                <a:solidFill>
                  <a:srgbClr val="777777"/>
                </a:solidFill>
              </a:rPr>
              <a:t>a</a:t>
            </a:r>
            <a:r>
              <a:rPr lang="en-AT" sz="1050" dirty="0">
                <a:solidFill>
                  <a:srgbClr val="777777"/>
                </a:solidFill>
              </a:rPr>
              <a:t>l.</a:t>
            </a:r>
          </a:p>
          <a:p>
            <a:endParaRPr lang="en-US" sz="1050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1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42A2D-8FC8-43FE-B91F-95CF675D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AT" dirty="0"/>
              <a:t>e</a:t>
            </a:r>
            <a:r>
              <a:rPr lang="en-US" dirty="0"/>
              <a:t>l</a:t>
            </a:r>
            <a:r>
              <a:rPr lang="en-AT" dirty="0"/>
              <a:t>a</a:t>
            </a:r>
            <a:r>
              <a:rPr lang="en-US" dirty="0"/>
              <a:t>t</a:t>
            </a:r>
            <a:r>
              <a:rPr lang="en-AT" dirty="0"/>
              <a:t>e</a:t>
            </a:r>
            <a:r>
              <a:rPr lang="en-US" dirty="0"/>
              <a:t>d</a:t>
            </a:r>
            <a:r>
              <a:rPr lang="en-AT" dirty="0"/>
              <a:t> </a:t>
            </a:r>
            <a:r>
              <a:rPr lang="en-US" dirty="0"/>
              <a:t>W</a:t>
            </a:r>
            <a:r>
              <a:rPr lang="en-AT" dirty="0"/>
              <a:t>o</a:t>
            </a:r>
            <a:r>
              <a:rPr lang="en-US" dirty="0"/>
              <a:t>r</a:t>
            </a:r>
            <a:r>
              <a:rPr lang="en-AT" dirty="0"/>
              <a:t>k – </a:t>
            </a:r>
            <a:r>
              <a:rPr lang="en-US" dirty="0"/>
              <a:t>L</a:t>
            </a:r>
            <a:r>
              <a:rPr lang="en-AT" dirty="0"/>
              <a:t>O</a:t>
            </a:r>
            <a:r>
              <a:rPr lang="en-US" dirty="0"/>
              <a:t>D</a:t>
            </a:r>
            <a:r>
              <a:rPr lang="en-AT" dirty="0"/>
              <a:t> Generation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FEEF79-5FCC-439C-9A56-653035936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059"/>
            <a:ext cx="11079480" cy="4650904"/>
          </a:xfrm>
        </p:spPr>
        <p:txBody>
          <a:bodyPr>
            <a:normAutofit fontScale="85000" lnSpcReduction="20000"/>
          </a:bodyPr>
          <a:lstStyle/>
          <a:p>
            <a:r>
              <a:rPr lang="en-AT" dirty="0"/>
              <a:t>“</a:t>
            </a:r>
            <a:r>
              <a:rPr lang="en-US" dirty="0"/>
              <a:t>Efficient Randomized Hierarchy Construction for</a:t>
            </a:r>
            <a:r>
              <a:rPr lang="en-AT" dirty="0"/>
              <a:t> </a:t>
            </a:r>
            <a:r>
              <a:rPr lang="en-US" dirty="0"/>
              <a:t>Interactive Visualization of Large Scale Point</a:t>
            </a:r>
            <a:r>
              <a:rPr lang="en-AT" dirty="0"/>
              <a:t> </a:t>
            </a:r>
            <a:r>
              <a:rPr lang="en-US" dirty="0"/>
              <a:t>Clouds</a:t>
            </a:r>
            <a:r>
              <a:rPr lang="en-AT" dirty="0"/>
              <a:t>”, </a:t>
            </a:r>
          </a:p>
          <a:p>
            <a:pPr lvl="1"/>
            <a:r>
              <a:rPr lang="en-US" dirty="0"/>
              <a:t>Lai Kang, </a:t>
            </a:r>
            <a:r>
              <a:rPr lang="en-US" dirty="0" err="1"/>
              <a:t>Jie</a:t>
            </a:r>
            <a:r>
              <a:rPr lang="en-US" dirty="0"/>
              <a:t> Jiang, </a:t>
            </a:r>
            <a:r>
              <a:rPr lang="en-US" dirty="0" err="1"/>
              <a:t>Yingmei</a:t>
            </a:r>
            <a:r>
              <a:rPr lang="en-US" dirty="0"/>
              <a:t> Wei, </a:t>
            </a:r>
            <a:r>
              <a:rPr lang="en-US" dirty="0" err="1"/>
              <a:t>Yuxiang</a:t>
            </a:r>
            <a:r>
              <a:rPr lang="en-US" dirty="0"/>
              <a:t> </a:t>
            </a:r>
            <a:r>
              <a:rPr lang="en-US" dirty="0" err="1"/>
              <a:t>Xie</a:t>
            </a:r>
            <a:r>
              <a:rPr lang="en-US" dirty="0"/>
              <a:t> </a:t>
            </a:r>
            <a:endParaRPr lang="en-AT" dirty="0"/>
          </a:p>
          <a:p>
            <a:pPr lvl="1"/>
            <a:r>
              <a:rPr lang="en-AT" b="1" dirty="0"/>
              <a:t>~2.5 million p</a:t>
            </a:r>
            <a:r>
              <a:rPr lang="en-US" b="1" dirty="0"/>
              <a:t>o</a:t>
            </a:r>
            <a:r>
              <a:rPr lang="en-AT" b="1" dirty="0" err="1"/>
              <a:t>i</a:t>
            </a:r>
            <a:r>
              <a:rPr lang="en-US" b="1" dirty="0"/>
              <a:t>n</a:t>
            </a:r>
            <a:r>
              <a:rPr lang="en-AT" b="1" dirty="0"/>
              <a:t>t</a:t>
            </a:r>
            <a:r>
              <a:rPr lang="en-US" b="1" dirty="0"/>
              <a:t>s</a:t>
            </a:r>
            <a:r>
              <a:rPr lang="en-AT" b="1" dirty="0"/>
              <a:t> / </a:t>
            </a:r>
            <a:r>
              <a:rPr lang="en-US" b="1" dirty="0"/>
              <a:t>s</a:t>
            </a:r>
            <a:r>
              <a:rPr lang="en-AT" b="1" dirty="0"/>
              <a:t>e</a:t>
            </a:r>
            <a:r>
              <a:rPr lang="en-US" b="1" dirty="0"/>
              <a:t>c</a:t>
            </a:r>
            <a:endParaRPr lang="en-AT" b="1" dirty="0"/>
          </a:p>
          <a:p>
            <a:r>
              <a:rPr lang="en-AT" dirty="0"/>
              <a:t>“</a:t>
            </a:r>
            <a:r>
              <a:rPr lang="en-US" dirty="0"/>
              <a:t>A System for Fast and Scalable Point Cloud</a:t>
            </a:r>
            <a:r>
              <a:rPr lang="en-AT" dirty="0"/>
              <a:t> </a:t>
            </a:r>
            <a:r>
              <a:rPr lang="en-US" dirty="0"/>
              <a:t>Indexing Using Task Parallelism</a:t>
            </a:r>
            <a:r>
              <a:rPr lang="en-AT" dirty="0"/>
              <a:t>”,</a:t>
            </a:r>
          </a:p>
          <a:p>
            <a:pPr lvl="1"/>
            <a:r>
              <a:rPr lang="de-DE" dirty="0"/>
              <a:t>Pascal Bormann</a:t>
            </a:r>
            <a:r>
              <a:rPr lang="en-AT" dirty="0"/>
              <a:t>, </a:t>
            </a:r>
            <a:r>
              <a:rPr lang="de-DE" dirty="0"/>
              <a:t>Michel Krämer</a:t>
            </a:r>
            <a:endParaRPr lang="en-AT" dirty="0"/>
          </a:p>
          <a:p>
            <a:pPr lvl="1"/>
            <a:r>
              <a:rPr lang="en-AT" b="1" dirty="0"/>
              <a:t>~2.6 </a:t>
            </a:r>
            <a:r>
              <a:rPr lang="en-US" b="1" dirty="0"/>
              <a:t>m</a:t>
            </a:r>
            <a:r>
              <a:rPr lang="en-AT" b="1" dirty="0" err="1"/>
              <a:t>i</a:t>
            </a:r>
            <a:r>
              <a:rPr lang="en-US" b="1" dirty="0"/>
              <a:t>l</a:t>
            </a:r>
            <a:r>
              <a:rPr lang="en-AT" b="1" dirty="0"/>
              <a:t>l</a:t>
            </a:r>
            <a:r>
              <a:rPr lang="en-US" b="1" dirty="0" err="1"/>
              <a:t>i</a:t>
            </a:r>
            <a:r>
              <a:rPr lang="en-AT" b="1" dirty="0"/>
              <a:t>o</a:t>
            </a:r>
            <a:r>
              <a:rPr lang="en-US" b="1" dirty="0"/>
              <a:t>n</a:t>
            </a:r>
            <a:r>
              <a:rPr lang="en-AT" b="1" dirty="0"/>
              <a:t> </a:t>
            </a:r>
            <a:r>
              <a:rPr lang="en-US" b="1" dirty="0"/>
              <a:t>p</a:t>
            </a:r>
            <a:r>
              <a:rPr lang="en-AT" b="1" dirty="0"/>
              <a:t>o</a:t>
            </a:r>
            <a:r>
              <a:rPr lang="en-US" b="1" dirty="0" err="1"/>
              <a:t>i</a:t>
            </a:r>
            <a:r>
              <a:rPr lang="en-AT" b="1" dirty="0"/>
              <a:t>n</a:t>
            </a:r>
            <a:r>
              <a:rPr lang="en-US" b="1" dirty="0"/>
              <a:t>t</a:t>
            </a:r>
            <a:r>
              <a:rPr lang="en-AT" b="1" dirty="0"/>
              <a:t>s / </a:t>
            </a:r>
            <a:r>
              <a:rPr lang="en-US" b="1" dirty="0"/>
              <a:t>s</a:t>
            </a:r>
            <a:r>
              <a:rPr lang="en-AT" b="1" dirty="0"/>
              <a:t>e</a:t>
            </a:r>
            <a:r>
              <a:rPr lang="en-US" b="1" dirty="0"/>
              <a:t>c</a:t>
            </a:r>
            <a:endParaRPr lang="en-AT" dirty="0"/>
          </a:p>
          <a:p>
            <a:r>
              <a:rPr lang="en-AT" dirty="0"/>
              <a:t>“</a:t>
            </a:r>
            <a:r>
              <a:rPr lang="en-US" dirty="0"/>
              <a:t>Point cloud indexing using Big Data technologies</a:t>
            </a:r>
            <a:r>
              <a:rPr lang="en-AT" dirty="0"/>
              <a:t>”</a:t>
            </a:r>
          </a:p>
          <a:p>
            <a:pPr lvl="1"/>
            <a:r>
              <a:rPr lang="en-US" dirty="0"/>
              <a:t>Kevin </a:t>
            </a:r>
            <a:r>
              <a:rPr lang="en-US" dirty="0" err="1"/>
              <a:t>Kocon</a:t>
            </a:r>
            <a:r>
              <a:rPr lang="en-AT" dirty="0"/>
              <a:t>, </a:t>
            </a:r>
            <a:r>
              <a:rPr lang="de-DE" dirty="0"/>
              <a:t>Pascal Bormann</a:t>
            </a:r>
            <a:endParaRPr lang="en-AT" dirty="0"/>
          </a:p>
          <a:p>
            <a:pPr lvl="1"/>
            <a:r>
              <a:rPr lang="en-AT" b="1" dirty="0"/>
              <a:t>~5 </a:t>
            </a:r>
            <a:r>
              <a:rPr lang="en-US" b="1" dirty="0"/>
              <a:t>m</a:t>
            </a:r>
            <a:r>
              <a:rPr lang="en-AT" b="1" dirty="0" err="1"/>
              <a:t>i</a:t>
            </a:r>
            <a:r>
              <a:rPr lang="en-US" b="1" dirty="0"/>
              <a:t>l</a:t>
            </a:r>
            <a:r>
              <a:rPr lang="en-AT" b="1" dirty="0"/>
              <a:t>l</a:t>
            </a:r>
            <a:r>
              <a:rPr lang="en-US" b="1" dirty="0" err="1"/>
              <a:t>i</a:t>
            </a:r>
            <a:r>
              <a:rPr lang="en-AT" b="1" dirty="0"/>
              <a:t>o</a:t>
            </a:r>
            <a:r>
              <a:rPr lang="en-US" b="1" dirty="0"/>
              <a:t>n</a:t>
            </a:r>
            <a:r>
              <a:rPr lang="en-AT" b="1" dirty="0"/>
              <a:t> </a:t>
            </a:r>
            <a:r>
              <a:rPr lang="en-US" b="1" dirty="0"/>
              <a:t>p</a:t>
            </a:r>
            <a:r>
              <a:rPr lang="en-AT" b="1" dirty="0"/>
              <a:t>o</a:t>
            </a:r>
            <a:r>
              <a:rPr lang="en-US" b="1" dirty="0" err="1"/>
              <a:t>i</a:t>
            </a:r>
            <a:r>
              <a:rPr lang="en-AT" b="1" dirty="0"/>
              <a:t>n</a:t>
            </a:r>
            <a:r>
              <a:rPr lang="en-US" b="1" dirty="0"/>
              <a:t>t</a:t>
            </a:r>
            <a:r>
              <a:rPr lang="en-AT" b="1" dirty="0"/>
              <a:t>s / </a:t>
            </a:r>
            <a:r>
              <a:rPr lang="en-US" b="1" dirty="0"/>
              <a:t>s</a:t>
            </a:r>
            <a:r>
              <a:rPr lang="en-AT" b="1" dirty="0"/>
              <a:t>e</a:t>
            </a:r>
            <a:r>
              <a:rPr lang="en-US" b="1" dirty="0"/>
              <a:t>c</a:t>
            </a:r>
            <a:endParaRPr lang="en-AT" b="1" dirty="0"/>
          </a:p>
          <a:p>
            <a:r>
              <a:rPr lang="en-US" dirty="0"/>
              <a:t>“Fast Out-of-Core Octree Generation for Massive</a:t>
            </a:r>
            <a:r>
              <a:rPr lang="en-AT" dirty="0"/>
              <a:t> </a:t>
            </a:r>
            <a:r>
              <a:rPr lang="en-US" dirty="0"/>
              <a:t>Point Clouds”</a:t>
            </a:r>
            <a:endParaRPr lang="en-AT" dirty="0"/>
          </a:p>
          <a:p>
            <a:pPr lvl="1"/>
            <a:r>
              <a:rPr lang="de-DE" dirty="0"/>
              <a:t>Markus Schütz, Stefan </a:t>
            </a:r>
            <a:r>
              <a:rPr lang="de-DE" dirty="0" err="1"/>
              <a:t>Ohrhallinger</a:t>
            </a:r>
            <a:r>
              <a:rPr lang="de-DE" dirty="0"/>
              <a:t>, Michael Wimmer</a:t>
            </a:r>
            <a:endParaRPr lang="en-AT" dirty="0"/>
          </a:p>
          <a:p>
            <a:pPr lvl="1"/>
            <a:r>
              <a:rPr lang="en-AT" b="1" dirty="0"/>
              <a:t>~11 million points / sec</a:t>
            </a:r>
          </a:p>
          <a:p>
            <a:pPr lvl="1"/>
            <a:endParaRPr lang="en-AT" dirty="0"/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57291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8408-F522-4BAC-8A0D-6B025772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AT" dirty="0"/>
              <a:t>PU-Accelerated LOD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36F7A-FECF-44E4-B5F2-B0BE44708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059"/>
            <a:ext cx="10598150" cy="4650904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AT" dirty="0"/>
              <a:t>p</a:t>
            </a:r>
            <a:r>
              <a:rPr lang="en-US" dirty="0"/>
              <a:t>l</a:t>
            </a:r>
            <a:r>
              <a:rPr lang="en-AT" dirty="0" err="1"/>
              <a:t>i</a:t>
            </a:r>
            <a:r>
              <a:rPr lang="en-US" dirty="0"/>
              <a:t>t</a:t>
            </a:r>
            <a:r>
              <a:rPr lang="en-AT" dirty="0"/>
              <a:t> </a:t>
            </a:r>
            <a:r>
              <a:rPr lang="en-US" dirty="0"/>
              <a:t>u</a:t>
            </a:r>
            <a:r>
              <a:rPr lang="en-AT" dirty="0"/>
              <a:t>n</a:t>
            </a:r>
            <a:r>
              <a:rPr lang="en-US" dirty="0"/>
              <a:t>t</a:t>
            </a:r>
            <a:r>
              <a:rPr lang="en-AT" dirty="0" err="1"/>
              <a:t>i</a:t>
            </a:r>
            <a:r>
              <a:rPr lang="en-US" dirty="0"/>
              <a:t>l</a:t>
            </a:r>
            <a:r>
              <a:rPr lang="en-AT" dirty="0"/>
              <a:t> </a:t>
            </a:r>
            <a:r>
              <a:rPr lang="en-US" dirty="0"/>
              <a:t>l</a:t>
            </a:r>
            <a:r>
              <a:rPr lang="en-AT" dirty="0"/>
              <a:t>e</a:t>
            </a:r>
            <a:r>
              <a:rPr lang="en-US" dirty="0"/>
              <a:t>a</a:t>
            </a:r>
            <a:r>
              <a:rPr lang="en-AT" dirty="0"/>
              <a:t>f </a:t>
            </a:r>
            <a:r>
              <a:rPr lang="en-US" dirty="0"/>
              <a:t>n</a:t>
            </a:r>
            <a:r>
              <a:rPr lang="en-AT" dirty="0"/>
              <a:t>o</a:t>
            </a:r>
            <a:r>
              <a:rPr lang="en-US" dirty="0"/>
              <a:t>d</a:t>
            </a:r>
            <a:r>
              <a:rPr lang="en-AT" dirty="0"/>
              <a:t>e</a:t>
            </a:r>
            <a:r>
              <a:rPr lang="en-US" dirty="0"/>
              <a:t>s</a:t>
            </a:r>
            <a:r>
              <a:rPr lang="en-AT" dirty="0"/>
              <a:t> </a:t>
            </a:r>
            <a:r>
              <a:rPr lang="en-US" dirty="0"/>
              <a:t>h</a:t>
            </a:r>
            <a:r>
              <a:rPr lang="en-AT" dirty="0"/>
              <a:t>a</a:t>
            </a:r>
            <a:r>
              <a:rPr lang="en-US" dirty="0"/>
              <a:t>v</a:t>
            </a:r>
            <a:r>
              <a:rPr lang="en-AT" dirty="0"/>
              <a:t>e &lt;50</a:t>
            </a:r>
            <a:r>
              <a:rPr lang="en-US" dirty="0"/>
              <a:t>k</a:t>
            </a:r>
            <a:r>
              <a:rPr lang="en-AT" dirty="0"/>
              <a:t> </a:t>
            </a:r>
            <a:r>
              <a:rPr lang="en-US" dirty="0"/>
              <a:t>p</a:t>
            </a:r>
            <a:r>
              <a:rPr lang="en-AT" dirty="0"/>
              <a:t>o</a:t>
            </a:r>
            <a:r>
              <a:rPr lang="en-US" dirty="0" err="1"/>
              <a:t>i</a:t>
            </a:r>
            <a:r>
              <a:rPr lang="en-AT" dirty="0"/>
              <a:t>n</a:t>
            </a:r>
            <a:r>
              <a:rPr lang="en-US" dirty="0"/>
              <a:t>t</a:t>
            </a:r>
            <a:r>
              <a:rPr lang="en-AT" dirty="0"/>
              <a:t>s</a:t>
            </a:r>
          </a:p>
          <a:p>
            <a:r>
              <a:rPr lang="en-AT" dirty="0"/>
              <a:t>Compute lower-res voxel representations from bottom-up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25AE5-8C3E-426F-93AE-A49A36300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51" y="2901950"/>
            <a:ext cx="10108898" cy="300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60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C5EE8-82D1-4C21-8DC6-A184084BA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AT" dirty="0"/>
              <a:t>PU-Accelerated LOD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9C1DC-A1B9-4494-8CE3-DE6E01BB8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</a:t>
            </a:r>
            <a:r>
              <a:rPr lang="en-AT" sz="2400" dirty="0" err="1"/>
              <a:t>i</a:t>
            </a:r>
            <a:r>
              <a:rPr lang="en-US" sz="2400" dirty="0"/>
              <a:t>e</a:t>
            </a:r>
            <a:r>
              <a:rPr lang="en-AT" sz="2400" dirty="0"/>
              <a:t>r</a:t>
            </a:r>
            <a:r>
              <a:rPr lang="en-US" sz="2400" dirty="0"/>
              <a:t>a</a:t>
            </a:r>
            <a:r>
              <a:rPr lang="en-AT" sz="2400" dirty="0"/>
              <a:t>r</a:t>
            </a:r>
            <a:r>
              <a:rPr lang="en-US" sz="2400" dirty="0"/>
              <a:t>c</a:t>
            </a:r>
            <a:r>
              <a:rPr lang="en-AT" sz="2400" dirty="0"/>
              <a:t>h</a:t>
            </a:r>
            <a:r>
              <a:rPr lang="en-US" sz="2400" dirty="0" err="1"/>
              <a:t>i</a:t>
            </a:r>
            <a:r>
              <a:rPr lang="en-AT" sz="2400" dirty="0"/>
              <a:t>c</a:t>
            </a:r>
            <a:r>
              <a:rPr lang="en-US" sz="2400" dirty="0"/>
              <a:t>a</a:t>
            </a:r>
            <a:r>
              <a:rPr lang="en-AT" sz="2400" dirty="0"/>
              <a:t>l </a:t>
            </a:r>
            <a:r>
              <a:rPr lang="en-US" sz="2400" dirty="0"/>
              <a:t>c</a:t>
            </a:r>
            <a:r>
              <a:rPr lang="en-AT" sz="2400" dirty="0"/>
              <a:t>o</a:t>
            </a:r>
            <a:r>
              <a:rPr lang="en-US" sz="2400" dirty="0"/>
              <a:t>u</a:t>
            </a:r>
            <a:r>
              <a:rPr lang="en-AT" sz="2400" dirty="0"/>
              <a:t>n</a:t>
            </a:r>
            <a:r>
              <a:rPr lang="en-US" sz="2400" dirty="0"/>
              <a:t>t</a:t>
            </a:r>
            <a:r>
              <a:rPr lang="en-AT" sz="2400" dirty="0" err="1"/>
              <a:t>i</a:t>
            </a:r>
            <a:r>
              <a:rPr lang="en-US" sz="2400" dirty="0"/>
              <a:t>n</a:t>
            </a:r>
            <a:r>
              <a:rPr lang="en-AT" sz="2400" dirty="0"/>
              <a:t>g </a:t>
            </a:r>
            <a:r>
              <a:rPr lang="en-US" sz="2400" dirty="0"/>
              <a:t>s</a:t>
            </a:r>
            <a:r>
              <a:rPr lang="en-AT" sz="2400" dirty="0"/>
              <a:t>o</a:t>
            </a:r>
            <a:r>
              <a:rPr lang="en-US" sz="2400" dirty="0"/>
              <a:t>r</a:t>
            </a:r>
            <a:r>
              <a:rPr lang="en-AT" sz="2400" dirty="0"/>
              <a:t>t</a:t>
            </a:r>
          </a:p>
          <a:p>
            <a:pPr lvl="1"/>
            <a:r>
              <a:rPr lang="en-AT" sz="2000" dirty="0"/>
              <a:t>8 Octree levels with 2 iterations over all points</a:t>
            </a:r>
          </a:p>
          <a:p>
            <a:r>
              <a:rPr lang="en-AT" sz="2400" dirty="0"/>
              <a:t>Counting-grid: Each cell = leaf node</a:t>
            </a:r>
          </a:p>
          <a:p>
            <a:pPr lvl="1"/>
            <a:r>
              <a:rPr lang="en-AT" sz="2000" dirty="0"/>
              <a:t>256³ grid for 8 octree levels (2⁸ = 256)</a:t>
            </a:r>
          </a:p>
          <a:p>
            <a:r>
              <a:rPr lang="en-US" sz="2400" dirty="0"/>
              <a:t>C</a:t>
            </a:r>
            <a:r>
              <a:rPr lang="en-AT" sz="2400" dirty="0"/>
              <a:t>o</a:t>
            </a:r>
            <a:r>
              <a:rPr lang="en-US" sz="2400" dirty="0"/>
              <a:t>u</a:t>
            </a:r>
            <a:r>
              <a:rPr lang="en-AT" sz="2400" dirty="0"/>
              <a:t>n</a:t>
            </a:r>
            <a:r>
              <a:rPr lang="en-US" sz="2400" dirty="0"/>
              <a:t>t</a:t>
            </a:r>
            <a:r>
              <a:rPr lang="en-AT" sz="2400" dirty="0"/>
              <a:t> points </a:t>
            </a:r>
            <a:r>
              <a:rPr lang="en-US" sz="2400" dirty="0" err="1"/>
              <a:t>i</a:t>
            </a:r>
            <a:r>
              <a:rPr lang="en-AT" sz="2400" dirty="0"/>
              <a:t>n </a:t>
            </a:r>
            <a:r>
              <a:rPr lang="en-US" sz="2400" dirty="0"/>
              <a:t>c</a:t>
            </a:r>
            <a:r>
              <a:rPr lang="en-AT" sz="2400" dirty="0"/>
              <a:t>e</a:t>
            </a:r>
            <a:r>
              <a:rPr lang="en-US" sz="2400" dirty="0"/>
              <a:t>l</a:t>
            </a:r>
            <a:r>
              <a:rPr lang="en-AT" sz="2400" dirty="0"/>
              <a:t>l</a:t>
            </a:r>
            <a:r>
              <a:rPr lang="en-US" sz="2400" dirty="0"/>
              <a:t>s</a:t>
            </a:r>
            <a:endParaRPr lang="en-AT" sz="2400" dirty="0"/>
          </a:p>
          <a:p>
            <a:r>
              <a:rPr lang="en-AT" sz="2400" dirty="0"/>
              <a:t>Merge if too few (</a:t>
            </a:r>
            <a:r>
              <a:rPr lang="en-US" sz="2400" dirty="0"/>
              <a:t>a</a:t>
            </a:r>
            <a:r>
              <a:rPr lang="en-AT" sz="2400" dirty="0" err="1"/>
              <a:t>i</a:t>
            </a:r>
            <a:r>
              <a:rPr lang="en-US" sz="2400" dirty="0"/>
              <a:t>m</a:t>
            </a:r>
            <a:r>
              <a:rPr lang="en-AT" sz="2400" dirty="0"/>
              <a:t> </a:t>
            </a:r>
            <a:r>
              <a:rPr lang="en-US" sz="2400" dirty="0"/>
              <a:t>f</a:t>
            </a:r>
            <a:r>
              <a:rPr lang="en-AT" sz="2400" dirty="0"/>
              <a:t>o</a:t>
            </a:r>
            <a:r>
              <a:rPr lang="en-US" sz="2400" dirty="0"/>
              <a:t>r</a:t>
            </a:r>
            <a:r>
              <a:rPr lang="en-AT" sz="2400" dirty="0"/>
              <a:t> </a:t>
            </a:r>
            <a:r>
              <a:rPr lang="en-US" sz="2400" dirty="0"/>
              <a:t>c</a:t>
            </a:r>
            <a:r>
              <a:rPr lang="en-AT" sz="2400" dirty="0"/>
              <a:t>l</a:t>
            </a:r>
            <a:r>
              <a:rPr lang="en-US" sz="2400" dirty="0"/>
              <a:t>o</a:t>
            </a:r>
            <a:r>
              <a:rPr lang="en-AT" sz="2400" dirty="0"/>
              <a:t>s</a:t>
            </a:r>
            <a:r>
              <a:rPr lang="en-US" sz="2400" dirty="0"/>
              <a:t>e</a:t>
            </a:r>
            <a:r>
              <a:rPr lang="en-AT" sz="2400" dirty="0"/>
              <a:t> </a:t>
            </a:r>
            <a:r>
              <a:rPr lang="en-US" sz="2400" dirty="0"/>
              <a:t>t</a:t>
            </a:r>
            <a:r>
              <a:rPr lang="en-AT" sz="2400" dirty="0"/>
              <a:t>o </a:t>
            </a:r>
            <a:r>
              <a:rPr lang="en-US" sz="2400" dirty="0"/>
              <a:t>b</a:t>
            </a:r>
            <a:r>
              <a:rPr lang="en-AT" sz="2400" dirty="0"/>
              <a:t>u</a:t>
            </a:r>
            <a:r>
              <a:rPr lang="en-US" sz="2400" dirty="0"/>
              <a:t>t</a:t>
            </a:r>
            <a:r>
              <a:rPr lang="en-AT" sz="2400" dirty="0"/>
              <a:t> </a:t>
            </a:r>
            <a:r>
              <a:rPr lang="en-US" sz="2400" dirty="0"/>
              <a:t>l</a:t>
            </a:r>
            <a:r>
              <a:rPr lang="en-AT" sz="2400" dirty="0"/>
              <a:t>e</a:t>
            </a:r>
            <a:r>
              <a:rPr lang="en-US" sz="2400" dirty="0"/>
              <a:t>s</a:t>
            </a:r>
            <a:r>
              <a:rPr lang="en-AT" sz="2400" dirty="0"/>
              <a:t>s </a:t>
            </a:r>
            <a:r>
              <a:rPr lang="en-US" sz="2400" dirty="0"/>
              <a:t>t</a:t>
            </a:r>
            <a:r>
              <a:rPr lang="en-AT" sz="2400" dirty="0"/>
              <a:t>h</a:t>
            </a:r>
            <a:r>
              <a:rPr lang="en-US" sz="2400" dirty="0"/>
              <a:t>a</a:t>
            </a:r>
            <a:r>
              <a:rPr lang="en-AT" sz="2400" dirty="0"/>
              <a:t>n 50k)</a:t>
            </a:r>
          </a:p>
          <a:p>
            <a:endParaRPr lang="en-A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AC065-E406-4E08-9542-FAEA6256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745" y="4607212"/>
            <a:ext cx="9915156" cy="195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79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DA2-F3AA-415C-A4FE-D93556BB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AT" dirty="0"/>
              <a:t>PU-Accelerated LOD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70163-0198-4A9D-BF5C-31C4A504A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059"/>
            <a:ext cx="9817100" cy="4650904"/>
          </a:xfrm>
        </p:spPr>
        <p:txBody>
          <a:bodyPr/>
          <a:lstStyle/>
          <a:p>
            <a:r>
              <a:rPr lang="en-AT" dirty="0"/>
              <a:t>Create lower-res voxel </a:t>
            </a:r>
            <a:r>
              <a:rPr lang="en-AT" dirty="0" err="1"/>
              <a:t>repre</a:t>
            </a:r>
            <a:r>
              <a:rPr lang="en-US" dirty="0"/>
              <a:t>s</a:t>
            </a:r>
            <a:r>
              <a:rPr lang="en-AT" dirty="0"/>
              <a:t>e</a:t>
            </a:r>
            <a:r>
              <a:rPr lang="en-US" dirty="0"/>
              <a:t>n</a:t>
            </a:r>
            <a:r>
              <a:rPr lang="en-AT" dirty="0"/>
              <a:t>t</a:t>
            </a:r>
            <a:r>
              <a:rPr lang="en-US" dirty="0"/>
              <a:t>a</a:t>
            </a:r>
            <a:r>
              <a:rPr lang="en-AT" dirty="0"/>
              <a:t>t</a:t>
            </a:r>
            <a:r>
              <a:rPr lang="en-US" dirty="0" err="1"/>
              <a:t>i</a:t>
            </a:r>
            <a:r>
              <a:rPr lang="en-AT" dirty="0"/>
              <a:t>o</a:t>
            </a:r>
            <a:r>
              <a:rPr lang="en-US" dirty="0"/>
              <a:t>n</a:t>
            </a:r>
            <a:r>
              <a:rPr lang="en-AT" dirty="0"/>
              <a:t>s </a:t>
            </a:r>
            <a:r>
              <a:rPr lang="en-US" dirty="0"/>
              <a:t>f</a:t>
            </a:r>
            <a:r>
              <a:rPr lang="en-AT" dirty="0"/>
              <a:t>r</a:t>
            </a:r>
            <a:r>
              <a:rPr lang="en-US" dirty="0"/>
              <a:t>o</a:t>
            </a:r>
            <a:r>
              <a:rPr lang="en-AT" dirty="0"/>
              <a:t>m </a:t>
            </a:r>
            <a:r>
              <a:rPr lang="en-US" dirty="0"/>
              <a:t>b</a:t>
            </a:r>
            <a:r>
              <a:rPr lang="en-AT" dirty="0"/>
              <a:t>o</a:t>
            </a:r>
            <a:r>
              <a:rPr lang="en-US" dirty="0"/>
              <a:t>t</a:t>
            </a:r>
            <a:r>
              <a:rPr lang="en-AT" dirty="0"/>
              <a:t>t</a:t>
            </a:r>
            <a:r>
              <a:rPr lang="en-US" dirty="0"/>
              <a:t>o</a:t>
            </a:r>
            <a:r>
              <a:rPr lang="en-AT" dirty="0"/>
              <a:t>m-</a:t>
            </a:r>
            <a:r>
              <a:rPr lang="en-US" dirty="0"/>
              <a:t>u</a:t>
            </a:r>
            <a:r>
              <a:rPr lang="en-AT" dirty="0"/>
              <a:t>p	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T" dirty="0"/>
              <a:t>Pic</a:t>
            </a:r>
            <a:r>
              <a:rPr lang="en-US" dirty="0"/>
              <a:t>k</a:t>
            </a:r>
            <a:r>
              <a:rPr lang="en-AT" dirty="0"/>
              <a:t> </a:t>
            </a:r>
            <a:r>
              <a:rPr lang="en-US" dirty="0"/>
              <a:t>a</a:t>
            </a:r>
            <a:r>
              <a:rPr lang="en-AT" dirty="0"/>
              <a:t>n empty node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T" dirty="0"/>
              <a:t>Create 128³ </a:t>
            </a:r>
            <a:r>
              <a:rPr lang="en-US" dirty="0"/>
              <a:t>s</a:t>
            </a:r>
            <a:r>
              <a:rPr lang="en-AT" dirty="0"/>
              <a:t>a</a:t>
            </a:r>
            <a:r>
              <a:rPr lang="en-US" dirty="0"/>
              <a:t>m</a:t>
            </a:r>
            <a:r>
              <a:rPr lang="en-AT" dirty="0"/>
              <a:t>p</a:t>
            </a:r>
            <a:r>
              <a:rPr lang="en-US" dirty="0"/>
              <a:t>l</a:t>
            </a:r>
            <a:r>
              <a:rPr lang="en-AT" dirty="0" err="1"/>
              <a:t>i</a:t>
            </a:r>
            <a:r>
              <a:rPr lang="en-US" dirty="0"/>
              <a:t>n</a:t>
            </a:r>
            <a:r>
              <a:rPr lang="en-AT" dirty="0"/>
              <a:t>g </a:t>
            </a:r>
            <a:r>
              <a:rPr lang="en-US" dirty="0"/>
              <a:t>g</a:t>
            </a:r>
            <a:r>
              <a:rPr lang="en-AT" dirty="0"/>
              <a:t>r</a:t>
            </a:r>
            <a:r>
              <a:rPr lang="en-US" dirty="0" err="1"/>
              <a:t>i</a:t>
            </a:r>
            <a:r>
              <a:rPr lang="en-AT" dirty="0"/>
              <a:t>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T" dirty="0"/>
              <a:t>Add </a:t>
            </a:r>
            <a:r>
              <a:rPr lang="en-AT" dirty="0" err="1"/>
              <a:t>points&amp;voxels</a:t>
            </a:r>
            <a:r>
              <a:rPr lang="en-AT" dirty="0"/>
              <a:t> from children into </a:t>
            </a:r>
            <a:r>
              <a:rPr lang="en-US" dirty="0"/>
              <a:t>s</a:t>
            </a:r>
            <a:r>
              <a:rPr lang="en-AT" dirty="0"/>
              <a:t>a</a:t>
            </a:r>
            <a:r>
              <a:rPr lang="en-US" dirty="0"/>
              <a:t>m</a:t>
            </a:r>
            <a:r>
              <a:rPr lang="en-AT" dirty="0"/>
              <a:t>p</a:t>
            </a:r>
            <a:r>
              <a:rPr lang="en-US" dirty="0"/>
              <a:t>l</a:t>
            </a:r>
            <a:r>
              <a:rPr lang="en-AT" dirty="0" err="1"/>
              <a:t>ing</a:t>
            </a:r>
            <a:r>
              <a:rPr lang="en-AT" dirty="0"/>
              <a:t> grid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T" dirty="0"/>
              <a:t>Extract voxels </a:t>
            </a:r>
            <a:r>
              <a:rPr lang="en-US" dirty="0"/>
              <a:t>f</a:t>
            </a:r>
            <a:r>
              <a:rPr lang="en-AT" dirty="0"/>
              <a:t>r</a:t>
            </a:r>
            <a:r>
              <a:rPr lang="en-US" dirty="0"/>
              <a:t>o</a:t>
            </a:r>
            <a:r>
              <a:rPr lang="en-AT" dirty="0"/>
              <a:t>m </a:t>
            </a:r>
            <a:r>
              <a:rPr lang="en-US" dirty="0"/>
              <a:t>g</a:t>
            </a:r>
            <a:r>
              <a:rPr lang="en-AT" dirty="0"/>
              <a:t>r</a:t>
            </a:r>
            <a:r>
              <a:rPr lang="en-US" dirty="0" err="1"/>
              <a:t>i</a:t>
            </a:r>
            <a:r>
              <a:rPr lang="en-AT" dirty="0"/>
              <a:t>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T" dirty="0"/>
              <a:t>Store them in a vertex buffer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6E8F2-8CCA-43B2-87D5-7671EE2F7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0" y="3587594"/>
            <a:ext cx="4713764" cy="286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47223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Theme">
  <a:themeElements>
    <a:clrScheme name="HPG 2020">
      <a:dk1>
        <a:sysClr val="windowText" lastClr="000000"/>
      </a:dk1>
      <a:lt1>
        <a:sysClr val="window" lastClr="FFFFFF"/>
      </a:lt1>
      <a:dk2>
        <a:srgbClr val="818286"/>
      </a:dk2>
      <a:lt2>
        <a:srgbClr val="D0D4D7"/>
      </a:lt2>
      <a:accent1>
        <a:srgbClr val="FFB938"/>
      </a:accent1>
      <a:accent2>
        <a:srgbClr val="FA8C2B"/>
      </a:accent2>
      <a:accent3>
        <a:srgbClr val="B94946"/>
      </a:accent3>
      <a:accent4>
        <a:srgbClr val="53BA45"/>
      </a:accent4>
      <a:accent5>
        <a:srgbClr val="524DB1"/>
      </a:accent5>
      <a:accent6>
        <a:srgbClr val="00B0F0"/>
      </a:accent6>
      <a:hlink>
        <a:srgbClr val="FA8C2B"/>
      </a:hlink>
      <a:folHlink>
        <a:srgbClr val="FA8C2B"/>
      </a:folHlink>
    </a:clrScheme>
    <a:fontScheme name="HPG 2020">
      <a:majorFont>
        <a:latin typeface="Oswald"/>
        <a:ea typeface=""/>
        <a:cs typeface=""/>
      </a:majorFont>
      <a:minorFont>
        <a:latin typeface="Ebr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40D5396-2A74-42E9-81DF-A06D53C0F75B}" vid="{33344080-19BE-478A-98A8-6D71B96D5846}"/>
    </a:ext>
  </a:extLst>
</a:theme>
</file>

<file path=ppt/theme/theme2.xml><?xml version="1.0" encoding="utf-8"?>
<a:theme xmlns:a="http://schemas.openxmlformats.org/drawingml/2006/main" name="Dark Theme">
  <a:themeElements>
    <a:clrScheme name="HPG 2020 Dark">
      <a:dk1>
        <a:srgbClr val="FFFFFF"/>
      </a:dk1>
      <a:lt1>
        <a:srgbClr val="000000"/>
      </a:lt1>
      <a:dk2>
        <a:srgbClr val="D0D4D7"/>
      </a:dk2>
      <a:lt2>
        <a:srgbClr val="818286"/>
      </a:lt2>
      <a:accent1>
        <a:srgbClr val="FFB938"/>
      </a:accent1>
      <a:accent2>
        <a:srgbClr val="FA8C2B"/>
      </a:accent2>
      <a:accent3>
        <a:srgbClr val="B94946"/>
      </a:accent3>
      <a:accent4>
        <a:srgbClr val="53BA45"/>
      </a:accent4>
      <a:accent5>
        <a:srgbClr val="524DB1"/>
      </a:accent5>
      <a:accent6>
        <a:srgbClr val="00B0F0"/>
      </a:accent6>
      <a:hlink>
        <a:srgbClr val="FA8C2B"/>
      </a:hlink>
      <a:folHlink>
        <a:srgbClr val="FA8C2B"/>
      </a:folHlink>
    </a:clrScheme>
    <a:fontScheme name="HPG 2020">
      <a:majorFont>
        <a:latin typeface="Oswald"/>
        <a:ea typeface=""/>
        <a:cs typeface=""/>
      </a:majorFont>
      <a:minorFont>
        <a:latin typeface="Ebr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40D5396-2A74-42E9-81DF-A06D53C0F75B}" vid="{221B0A36-93D4-405B-B7A3-064643AB234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HPG2022</Template>
  <TotalTime>3550</TotalTime>
  <Words>1987</Words>
  <Application>Microsoft Office PowerPoint</Application>
  <PresentationFormat>Widescreen</PresentationFormat>
  <Paragraphs>159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Oswald</vt:lpstr>
      <vt:lpstr>Calibri</vt:lpstr>
      <vt:lpstr>Ebrima</vt:lpstr>
      <vt:lpstr>Arial</vt:lpstr>
      <vt:lpstr>Light Theme</vt:lpstr>
      <vt:lpstr>Dark Theme</vt:lpstr>
      <vt:lpstr>GPU-Accelerated LOD Generation for Point Clouds</vt:lpstr>
      <vt:lpstr>Problem Statement</vt:lpstr>
      <vt:lpstr>LOD Structure</vt:lpstr>
      <vt:lpstr>LOD Structure</vt:lpstr>
      <vt:lpstr>Related Work – LOD Structures</vt:lpstr>
      <vt:lpstr>Related Work – LOD Generation</vt:lpstr>
      <vt:lpstr>GPU-Accelerated LOD Generation</vt:lpstr>
      <vt:lpstr>GPU-Accelerated LOD Generation</vt:lpstr>
      <vt:lpstr>GPU-Accelerated LOD Generation</vt:lpstr>
      <vt:lpstr>Voxelization</vt:lpstr>
      <vt:lpstr>Voxelization</vt:lpstr>
      <vt:lpstr>Voxelization</vt:lpstr>
      <vt:lpstr>Voxelization</vt:lpstr>
      <vt:lpstr>Results - Performance</vt:lpstr>
      <vt:lpstr>PowerPoint Presentation</vt:lpstr>
      <vt:lpstr>PowerPoint Presentation</vt:lpstr>
      <vt:lpstr>PowerPoint Presentation</vt:lpstr>
      <vt:lpstr>PowerPoint Presentation</vt:lpstr>
      <vt:lpstr>Limitations</vt:lpstr>
      <vt:lpstr>Potential Implementation Improvements</vt:lpstr>
      <vt:lpstr>Future Work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Rasterization of  2 Billion Points in Real Time</dc:title>
  <dc:creator>Markus Schütz</dc:creator>
  <cp:lastModifiedBy>Hans Peter</cp:lastModifiedBy>
  <cp:revision>143</cp:revision>
  <dcterms:created xsi:type="dcterms:W3CDTF">2022-07-07T12:44:42Z</dcterms:created>
  <dcterms:modified xsi:type="dcterms:W3CDTF">2023-06-29T14:46:08Z</dcterms:modified>
</cp:coreProperties>
</file>