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73" r:id="rId4"/>
    <p:sldId id="272" r:id="rId5"/>
    <p:sldId id="276" r:id="rId6"/>
    <p:sldId id="259" r:id="rId7"/>
    <p:sldId id="260" r:id="rId8"/>
    <p:sldId id="261" r:id="rId9"/>
    <p:sldId id="262" r:id="rId10"/>
    <p:sldId id="263" r:id="rId11"/>
    <p:sldId id="296" r:id="rId12"/>
    <p:sldId id="285" r:id="rId13"/>
    <p:sldId id="279" r:id="rId14"/>
    <p:sldId id="278" r:id="rId15"/>
    <p:sldId id="264" r:id="rId16"/>
    <p:sldId id="265" r:id="rId17"/>
    <p:sldId id="290" r:id="rId18"/>
    <p:sldId id="266" r:id="rId19"/>
    <p:sldId id="280" r:id="rId20"/>
    <p:sldId id="282" r:id="rId21"/>
    <p:sldId id="293" r:id="rId22"/>
    <p:sldId id="295" r:id="rId23"/>
    <p:sldId id="267" r:id="rId24"/>
    <p:sldId id="297" r:id="rId25"/>
    <p:sldId id="298" r:id="rId26"/>
    <p:sldId id="277" r:id="rId27"/>
    <p:sldId id="270"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A5A5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7020" autoAdjust="0"/>
  </p:normalViewPr>
  <p:slideViewPr>
    <p:cSldViewPr snapToGrid="0">
      <p:cViewPr varScale="1">
        <p:scale>
          <a:sx n="132" d="100"/>
          <a:sy n="132" d="100"/>
        </p:scale>
        <p:origin x="344" y="1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EEF86-61CD-45E9-AE7B-6BB1D836B67E}" type="datetimeFigureOut">
              <a:rPr lang="sv-SE" smtClean="0"/>
              <a:t>2015-08-21</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E6DA0-A5A7-4C1B-B3F8-A932E13DBB3A}" type="slidenum">
              <a:rPr lang="sv-SE" smtClean="0"/>
              <a:t>‹#›</a:t>
            </a:fld>
            <a:endParaRPr lang="sv-SE"/>
          </a:p>
        </p:txBody>
      </p:sp>
    </p:spTree>
    <p:extLst>
      <p:ext uri="{BB962C8B-B14F-4D97-AF65-F5344CB8AC3E}">
        <p14:creationId xmlns:p14="http://schemas.microsoft.com/office/powerpoint/2010/main" val="230892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1</a:t>
            </a:fld>
            <a:endParaRPr lang="sv-SE"/>
          </a:p>
        </p:txBody>
      </p:sp>
    </p:spTree>
    <p:extLst>
      <p:ext uri="{BB962C8B-B14F-4D97-AF65-F5344CB8AC3E}">
        <p14:creationId xmlns:p14="http://schemas.microsoft.com/office/powerpoint/2010/main" val="226620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we </a:t>
            </a:r>
            <a:r>
              <a:rPr lang="sv-SE" baseline="0" dirty="0" smtClean="0"/>
              <a:t>want to look at </a:t>
            </a:r>
            <a:r>
              <a:rPr lang="sv-SE" b="0" baseline="0" dirty="0" smtClean="0"/>
              <a:t>everything</a:t>
            </a:r>
            <a:r>
              <a:rPr lang="sv-SE" baseline="0" dirty="0" smtClean="0"/>
              <a:t>. Distance. Roughness. Shininess. Shape. Size. Illumination. Shading model. Environment. Mood. Texture. Resolution</a:t>
            </a:r>
            <a:r>
              <a:rPr lang="sv-SE" baseline="0" dirty="0" smtClean="0"/>
              <a:t>.</a:t>
            </a:r>
            <a:endParaRPr lang="sv-SE" baseline="0" dirty="0" smtClean="0"/>
          </a:p>
        </p:txBody>
      </p:sp>
      <p:sp>
        <p:nvSpPr>
          <p:cNvPr id="4" name="Slide Number Placeholder 3"/>
          <p:cNvSpPr>
            <a:spLocks noGrp="1"/>
          </p:cNvSpPr>
          <p:nvPr>
            <p:ph type="sldNum" sz="quarter" idx="10"/>
          </p:nvPr>
        </p:nvSpPr>
        <p:spPr/>
        <p:txBody>
          <a:bodyPr/>
          <a:lstStyle/>
          <a:p>
            <a:fld id="{F7CE6DA0-A5A7-4C1B-B3F8-A932E13DBB3A}" type="slidenum">
              <a:rPr lang="sv-SE" smtClean="0"/>
              <a:t>10</a:t>
            </a:fld>
            <a:endParaRPr lang="sv-SE"/>
          </a:p>
        </p:txBody>
      </p:sp>
    </p:spTree>
    <p:extLst>
      <p:ext uri="{BB962C8B-B14F-4D97-AF65-F5344CB8AC3E}">
        <p14:creationId xmlns:p14="http://schemas.microsoft.com/office/powerpoint/2010/main" val="14643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Unfortunately</a:t>
            </a:r>
            <a:r>
              <a:rPr lang="sv-SE" baseline="0" dirty="0" smtClean="0"/>
              <a:t>, that would make the study </a:t>
            </a:r>
            <a:r>
              <a:rPr lang="sv-SE" b="0" baseline="0" dirty="0" smtClean="0"/>
              <a:t>impractically large</a:t>
            </a:r>
            <a:r>
              <a:rPr lang="sv-SE" baseline="0" dirty="0" smtClean="0"/>
              <a:t>. So we had to settle for just a few parameters and values.</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11</a:t>
            </a:fld>
            <a:endParaRPr lang="sv-SE"/>
          </a:p>
        </p:txBody>
      </p:sp>
    </p:spTree>
    <p:extLst>
      <p:ext uri="{BB962C8B-B14F-4D97-AF65-F5344CB8AC3E}">
        <p14:creationId xmlns:p14="http://schemas.microsoft.com/office/powerpoint/2010/main" val="154709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Mono</a:t>
            </a:r>
            <a:r>
              <a:rPr lang="sv-SE" baseline="0" dirty="0" smtClean="0"/>
              <a:t> vs stereo shading determines the presense of highlight disparity.</a:t>
            </a:r>
          </a:p>
          <a:p>
            <a:r>
              <a:rPr lang="sv-SE" baseline="0" dirty="0" smtClean="0"/>
              <a:t>At </a:t>
            </a:r>
            <a:r>
              <a:rPr lang="sv-SE" baseline="0" dirty="0" smtClean="0"/>
              <a:t>large distances, disparity tends to zero, so we included that as a parameter.</a:t>
            </a:r>
          </a:p>
          <a:p>
            <a:r>
              <a:rPr lang="sv-SE" baseline="0" dirty="0" smtClean="0"/>
              <a:t>Roughness </a:t>
            </a:r>
            <a:r>
              <a:rPr lang="sv-SE" baseline="0" dirty="0" smtClean="0"/>
              <a:t>(the microscopic normal distribution) limits the angular frequency of specular reflections, so we looked at that as well.</a:t>
            </a:r>
          </a:p>
          <a:p>
            <a:r>
              <a:rPr lang="sv-SE" baseline="0" dirty="0" smtClean="0"/>
              <a:t>Finally</a:t>
            </a:r>
            <a:r>
              <a:rPr lang="sv-SE" baseline="0" dirty="0" smtClean="0"/>
              <a:t>, if there is only specular or only diffuse, no disparity can be visible. We therefore also vary shininess (the relative contrast between these).</a:t>
            </a:r>
          </a:p>
        </p:txBody>
      </p:sp>
      <p:sp>
        <p:nvSpPr>
          <p:cNvPr id="4" name="Slide Number Placeholder 3"/>
          <p:cNvSpPr>
            <a:spLocks noGrp="1"/>
          </p:cNvSpPr>
          <p:nvPr>
            <p:ph type="sldNum" sz="quarter" idx="10"/>
          </p:nvPr>
        </p:nvSpPr>
        <p:spPr/>
        <p:txBody>
          <a:bodyPr/>
          <a:lstStyle/>
          <a:p>
            <a:fld id="{F7CE6DA0-A5A7-4C1B-B3F8-A932E13DBB3A}" type="slidenum">
              <a:rPr lang="sv-SE" smtClean="0"/>
              <a:t>12</a:t>
            </a:fld>
            <a:endParaRPr lang="sv-SE"/>
          </a:p>
        </p:txBody>
      </p:sp>
    </p:spTree>
    <p:extLst>
      <p:ext uri="{BB962C8B-B14F-4D97-AF65-F5344CB8AC3E}">
        <p14:creationId xmlns:p14="http://schemas.microsoft.com/office/powerpoint/2010/main" val="2869342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This is what participants saw. They were</a:t>
            </a:r>
            <a:r>
              <a:rPr lang="sv-SE" baseline="0" dirty="0" smtClean="0"/>
              <a:t> put in an envmap, which they could inspect to get a feeling for the reflected environment. The main light source is a large window behind them. They were presented with two spheres at a time, which were either both shaded in stereo, both in mono, or one stereo and one mono. Their task was to determine if they were shaded the same, or different. The answer is given by clicking the left or right mouse button. Another pair with new parameters is then presented, and this goes on until all parameter combinations have been tested.</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13</a:t>
            </a:fld>
            <a:endParaRPr lang="sv-SE"/>
          </a:p>
        </p:txBody>
      </p:sp>
    </p:spTree>
    <p:extLst>
      <p:ext uri="{BB962C8B-B14F-4D97-AF65-F5344CB8AC3E}">
        <p14:creationId xmlns:p14="http://schemas.microsoft.com/office/powerpoint/2010/main" val="217891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There </a:t>
            </a:r>
            <a:r>
              <a:rPr lang="sv-SE" baseline="0" dirty="0" smtClean="0"/>
              <a:t>are lots of parameters we </a:t>
            </a:r>
            <a:r>
              <a:rPr lang="sv-SE" b="0" baseline="0" dirty="0" smtClean="0"/>
              <a:t>didn’t look at</a:t>
            </a:r>
            <a:r>
              <a:rPr lang="sv-SE" baseline="0" dirty="0" smtClean="0"/>
              <a:t>, so there’s plenty of room for future </a:t>
            </a:r>
            <a:r>
              <a:rPr lang="sv-SE" baseline="0" dirty="0" smtClean="0"/>
              <a:t>work.</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14</a:t>
            </a:fld>
            <a:endParaRPr lang="sv-SE"/>
          </a:p>
        </p:txBody>
      </p:sp>
    </p:spTree>
    <p:extLst>
      <p:ext uri="{BB962C8B-B14F-4D97-AF65-F5344CB8AC3E}">
        <p14:creationId xmlns:p14="http://schemas.microsoft.com/office/powerpoint/2010/main" val="1899065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As for the practicalities, the ”same-vs-different” design choice avoids the subjective notion of ”better” and of arbitrary scales, which simplifies interpreting the results.</a:t>
            </a:r>
          </a:p>
          <a:p>
            <a:r>
              <a:rPr lang="sv-SE" baseline="0" dirty="0" smtClean="0"/>
              <a:t>Two </a:t>
            </a:r>
            <a:r>
              <a:rPr lang="sv-SE" baseline="0" dirty="0" smtClean="0"/>
              <a:t>of the participants were disqualified because they couldn’t see the effect even in a </a:t>
            </a:r>
            <a:r>
              <a:rPr lang="sv-SE" b="1" baseline="0" dirty="0" smtClean="0"/>
              <a:t>pronounced introductory setting</a:t>
            </a:r>
            <a:r>
              <a:rPr lang="sv-SE" baseline="0" dirty="0" smtClean="0"/>
              <a:t>.</a:t>
            </a:r>
          </a:p>
          <a:p>
            <a:r>
              <a:rPr lang="sv-SE" baseline="0" dirty="0" smtClean="0"/>
              <a:t>All </a:t>
            </a:r>
            <a:r>
              <a:rPr lang="sv-SE" baseline="0" dirty="0" smtClean="0"/>
              <a:t>in all, we collected 1836 data points, which are provided in XML form as supplementary material if you want to do your own analysis.</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15</a:t>
            </a:fld>
            <a:endParaRPr lang="sv-SE"/>
          </a:p>
        </p:txBody>
      </p:sp>
    </p:spTree>
    <p:extLst>
      <p:ext uri="{BB962C8B-B14F-4D97-AF65-F5344CB8AC3E}">
        <p14:creationId xmlns:p14="http://schemas.microsoft.com/office/powerpoint/2010/main" val="1849548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A ”</a:t>
            </a:r>
            <a:r>
              <a:rPr lang="sv-SE" b="1" dirty="0" smtClean="0"/>
              <a:t>test</a:t>
            </a:r>
            <a:r>
              <a:rPr lang="sv-SE" dirty="0" smtClean="0"/>
              <a:t>” means that</a:t>
            </a:r>
            <a:r>
              <a:rPr lang="sv-SE" baseline="0" dirty="0" smtClean="0"/>
              <a:t> </a:t>
            </a:r>
            <a:r>
              <a:rPr lang="sv-SE" b="1" baseline="0" dirty="0" smtClean="0"/>
              <a:t>only one </a:t>
            </a:r>
            <a:r>
              <a:rPr lang="sv-SE" baseline="0" dirty="0" smtClean="0"/>
              <a:t>of the objects was stereo and the other was mono.</a:t>
            </a:r>
          </a:p>
          <a:p>
            <a:r>
              <a:rPr lang="sv-SE" baseline="0" dirty="0" smtClean="0"/>
              <a:t>A ”</a:t>
            </a:r>
            <a:r>
              <a:rPr lang="sv-SE" b="1" baseline="0" dirty="0" smtClean="0"/>
              <a:t>control</a:t>
            </a:r>
            <a:r>
              <a:rPr lang="sv-SE" baseline="0" dirty="0" smtClean="0"/>
              <a:t>” means that </a:t>
            </a:r>
            <a:r>
              <a:rPr lang="sv-SE" b="1" baseline="0" dirty="0" smtClean="0"/>
              <a:t>either both </a:t>
            </a:r>
            <a:r>
              <a:rPr lang="sv-SE" baseline="0" dirty="0" smtClean="0"/>
              <a:t>objects were stereo </a:t>
            </a:r>
            <a:r>
              <a:rPr lang="sv-SE" b="1" baseline="0" dirty="0" smtClean="0"/>
              <a:t>or both </a:t>
            </a:r>
            <a:r>
              <a:rPr lang="sv-SE" baseline="0" dirty="0" smtClean="0"/>
              <a:t>were mono.</a:t>
            </a:r>
          </a:p>
          <a:p>
            <a:r>
              <a:rPr lang="sv-SE" baseline="0" dirty="0" smtClean="0"/>
              <a:t>We </a:t>
            </a:r>
            <a:r>
              <a:rPr lang="sv-SE" baseline="0" dirty="0" smtClean="0"/>
              <a:t>converted this into a score, where a correct answer is +.5 points and an incorrect answer is -.5 points. So each participant has has -1, 0, or +1 point per configuration.</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16</a:t>
            </a:fld>
            <a:endParaRPr lang="sv-SE"/>
          </a:p>
        </p:txBody>
      </p:sp>
    </p:spTree>
    <p:extLst>
      <p:ext uri="{BB962C8B-B14F-4D97-AF65-F5344CB8AC3E}">
        <p14:creationId xmlns:p14="http://schemas.microsoft.com/office/powerpoint/2010/main" val="210374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We’ll be looking at score averages, and it’s important</a:t>
            </a:r>
            <a:r>
              <a:rPr lang="sv-SE" baseline="0" dirty="0" smtClean="0"/>
              <a:t> not to read too much into what those mean</a:t>
            </a:r>
            <a:r>
              <a:rPr lang="sv-SE" baseline="0" dirty="0" smtClean="0"/>
              <a:t>.</a:t>
            </a:r>
            <a:endParaRPr lang="sv-SE" baseline="0" dirty="0" smtClean="0"/>
          </a:p>
        </p:txBody>
      </p:sp>
      <p:sp>
        <p:nvSpPr>
          <p:cNvPr id="4" name="Slide Number Placeholder 3"/>
          <p:cNvSpPr>
            <a:spLocks noGrp="1"/>
          </p:cNvSpPr>
          <p:nvPr>
            <p:ph type="sldNum" sz="quarter" idx="10"/>
          </p:nvPr>
        </p:nvSpPr>
        <p:spPr/>
        <p:txBody>
          <a:bodyPr/>
          <a:lstStyle/>
          <a:p>
            <a:fld id="{F7CE6DA0-A5A7-4C1B-B3F8-A932E13DBB3A}" type="slidenum">
              <a:rPr lang="sv-SE" smtClean="0"/>
              <a:t>17</a:t>
            </a:fld>
            <a:endParaRPr lang="sv-SE"/>
          </a:p>
        </p:txBody>
      </p:sp>
    </p:spTree>
    <p:extLst>
      <p:ext uri="{BB962C8B-B14F-4D97-AF65-F5344CB8AC3E}">
        <p14:creationId xmlns:p14="http://schemas.microsoft.com/office/powerpoint/2010/main" val="2166223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The </a:t>
            </a:r>
            <a:r>
              <a:rPr lang="sv-SE" b="1" baseline="0" dirty="0" smtClean="0"/>
              <a:t>y-axis is score</a:t>
            </a:r>
            <a:r>
              <a:rPr lang="sv-SE" baseline="0" dirty="0" smtClean="0"/>
              <a:t>, or how </a:t>
            </a:r>
            <a:r>
              <a:rPr lang="sv-SE" b="1" baseline="0" dirty="0" smtClean="0"/>
              <a:t>reliably </a:t>
            </a:r>
            <a:r>
              <a:rPr lang="sv-SE" baseline="0" dirty="0" smtClean="0"/>
              <a:t>the participants could tell stereo from mono.</a:t>
            </a:r>
          </a:p>
          <a:p>
            <a:r>
              <a:rPr lang="sv-SE" baseline="0" dirty="0" smtClean="0"/>
              <a:t>The </a:t>
            </a:r>
            <a:r>
              <a:rPr lang="sv-SE" b="1" baseline="0" dirty="0" smtClean="0"/>
              <a:t>x-axis </a:t>
            </a:r>
            <a:r>
              <a:rPr lang="sv-SE" baseline="0" dirty="0" smtClean="0"/>
              <a:t>is the </a:t>
            </a:r>
            <a:r>
              <a:rPr lang="sv-SE" b="1" baseline="0" dirty="0" smtClean="0"/>
              <a:t>answer frequency </a:t>
            </a:r>
            <a:r>
              <a:rPr lang="sv-SE" baseline="0" dirty="0" smtClean="0"/>
              <a:t>of ”same” to the right vs ”different” to the left.</a:t>
            </a:r>
          </a:p>
          <a:p>
            <a:r>
              <a:rPr lang="sv-SE" dirty="0" smtClean="0"/>
              <a:t>Each </a:t>
            </a:r>
            <a:r>
              <a:rPr lang="sv-SE" b="1" dirty="0" smtClean="0"/>
              <a:t>dot </a:t>
            </a:r>
            <a:r>
              <a:rPr lang="sv-SE" dirty="0" smtClean="0"/>
              <a:t>is the average for</a:t>
            </a:r>
            <a:r>
              <a:rPr lang="sv-SE" baseline="0" dirty="0" smtClean="0"/>
              <a:t> </a:t>
            </a:r>
            <a:r>
              <a:rPr lang="sv-SE" b="1" baseline="0" dirty="0" smtClean="0"/>
              <a:t>one participant</a:t>
            </a:r>
            <a:r>
              <a:rPr lang="sv-SE" baseline="0" dirty="0" smtClean="0"/>
              <a:t>. </a:t>
            </a:r>
            <a:r>
              <a:rPr lang="sv-SE" dirty="0" smtClean="0"/>
              <a:t>Large dots </a:t>
            </a:r>
            <a:r>
              <a:rPr lang="sv-SE" baseline="0" dirty="0" smtClean="0"/>
              <a:t>mean two coincident data points.</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18</a:t>
            </a:fld>
            <a:endParaRPr lang="sv-SE"/>
          </a:p>
        </p:txBody>
      </p:sp>
    </p:spTree>
    <p:extLst>
      <p:ext uri="{BB962C8B-B14F-4D97-AF65-F5344CB8AC3E}">
        <p14:creationId xmlns:p14="http://schemas.microsoft.com/office/powerpoint/2010/main" val="1809973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Answering</a:t>
            </a:r>
            <a:r>
              <a:rPr lang="sv-SE" baseline="0" dirty="0" smtClean="0"/>
              <a:t> ”</a:t>
            </a:r>
            <a:r>
              <a:rPr lang="sv-SE" b="1" baseline="0" dirty="0" smtClean="0"/>
              <a:t>same</a:t>
            </a:r>
            <a:r>
              <a:rPr lang="sv-SE" baseline="0" dirty="0" smtClean="0"/>
              <a:t>” on a </a:t>
            </a:r>
            <a:r>
              <a:rPr lang="sv-SE" b="1" baseline="0" dirty="0" smtClean="0"/>
              <a:t>control </a:t>
            </a:r>
            <a:r>
              <a:rPr lang="sv-SE" baseline="0" dirty="0" smtClean="0"/>
              <a:t>is a </a:t>
            </a:r>
            <a:r>
              <a:rPr lang="sv-SE" b="1" baseline="0" dirty="0" smtClean="0"/>
              <a:t>correct </a:t>
            </a:r>
            <a:r>
              <a:rPr lang="sv-SE" baseline="0" dirty="0" smtClean="0"/>
              <a:t>answer, moving the average up. It also moves the average answer towards ”same” to the right. Answering ”</a:t>
            </a:r>
            <a:r>
              <a:rPr lang="sv-SE" b="1" baseline="0" dirty="0" smtClean="0"/>
              <a:t>same</a:t>
            </a:r>
            <a:r>
              <a:rPr lang="sv-SE" baseline="0" dirty="0" smtClean="0"/>
              <a:t>” on a </a:t>
            </a:r>
            <a:r>
              <a:rPr lang="sv-SE" b="1" baseline="0" dirty="0" smtClean="0"/>
              <a:t>test </a:t>
            </a:r>
            <a:r>
              <a:rPr lang="sv-SE" baseline="0" dirty="0" smtClean="0"/>
              <a:t>is an </a:t>
            </a:r>
            <a:r>
              <a:rPr lang="sv-SE" b="1" baseline="0" dirty="0" smtClean="0"/>
              <a:t>incorrect </a:t>
            </a:r>
            <a:r>
              <a:rPr lang="sv-SE" baseline="0" dirty="0" smtClean="0"/>
              <a:t>answer, moving the average down, while still moving the average answer towards ”same” to the right. And similarly for the other directions.</a:t>
            </a:r>
          </a:p>
          <a:p>
            <a:r>
              <a:rPr lang="sv-SE" baseline="0" dirty="0" smtClean="0"/>
              <a:t>So what we can see is that the controls were more or less correctly answered, while the tests were more of a mixed bag</a:t>
            </a:r>
            <a:r>
              <a:rPr lang="sv-SE" baseline="0" dirty="0" smtClean="0"/>
              <a:t>.</a:t>
            </a:r>
            <a:endParaRPr lang="sv-SE" baseline="0" dirty="0" smtClean="0"/>
          </a:p>
        </p:txBody>
      </p:sp>
      <p:sp>
        <p:nvSpPr>
          <p:cNvPr id="4" name="Slide Number Placeholder 3"/>
          <p:cNvSpPr>
            <a:spLocks noGrp="1"/>
          </p:cNvSpPr>
          <p:nvPr>
            <p:ph type="sldNum" sz="quarter" idx="10"/>
          </p:nvPr>
        </p:nvSpPr>
        <p:spPr/>
        <p:txBody>
          <a:bodyPr/>
          <a:lstStyle/>
          <a:p>
            <a:fld id="{F7CE6DA0-A5A7-4C1B-B3F8-A932E13DBB3A}" type="slidenum">
              <a:rPr lang="sv-SE" smtClean="0"/>
              <a:t>19</a:t>
            </a:fld>
            <a:endParaRPr lang="sv-SE"/>
          </a:p>
        </p:txBody>
      </p:sp>
    </p:spTree>
    <p:extLst>
      <p:ext uri="{BB962C8B-B14F-4D97-AF65-F5344CB8AC3E}">
        <p14:creationId xmlns:p14="http://schemas.microsoft.com/office/powerpoint/2010/main" val="140709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Disparity is one of many visual cues</a:t>
            </a:r>
            <a:r>
              <a:rPr lang="sv-SE" baseline="0" dirty="0" smtClean="0"/>
              <a:t> </a:t>
            </a:r>
            <a:r>
              <a:rPr lang="sv-SE" dirty="0" smtClean="0"/>
              <a:t>used by the </a:t>
            </a:r>
            <a:r>
              <a:rPr lang="sv-SE" b="1" dirty="0" smtClean="0"/>
              <a:t>human visual system </a:t>
            </a:r>
            <a:r>
              <a:rPr lang="sv-SE" baseline="0" dirty="0" smtClean="0"/>
              <a:t>to </a:t>
            </a:r>
            <a:r>
              <a:rPr lang="sv-SE" b="1" baseline="0" dirty="0" smtClean="0"/>
              <a:t>interpret depth</a:t>
            </a:r>
            <a:r>
              <a:rPr lang="sv-SE" baseline="0" dirty="0" smtClean="0"/>
              <a:t>. It’s different from the two cues most of you may be familiar with, which are accomodation and </a:t>
            </a:r>
            <a:r>
              <a:rPr lang="sv-SE" baseline="0" dirty="0" smtClean="0"/>
              <a:t>vergence.</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2</a:t>
            </a:fld>
            <a:endParaRPr lang="sv-SE"/>
          </a:p>
        </p:txBody>
      </p:sp>
    </p:spTree>
    <p:extLst>
      <p:ext uri="{BB962C8B-B14F-4D97-AF65-F5344CB8AC3E}">
        <p14:creationId xmlns:p14="http://schemas.microsoft.com/office/powerpoint/2010/main" val="76083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Always ”different”: This </a:t>
            </a:r>
            <a:r>
              <a:rPr lang="sv-SE" baseline="0" dirty="0" smtClean="0"/>
              <a:t>possibility alone illustrates why score should be interpreted with care: if a user saw differences plain as day, but also imagined small differences where there are none, he’d end up here, and we couldn’t tell the difference from someone who just mashed the right mouse button for fun.</a:t>
            </a:r>
          </a:p>
          <a:p>
            <a:r>
              <a:rPr lang="sv-SE" baseline="0" dirty="0" smtClean="0"/>
              <a:t>We </a:t>
            </a:r>
            <a:r>
              <a:rPr lang="sv-SE" baseline="0" dirty="0" smtClean="0"/>
              <a:t>expected participants to be somewhere between that ideal edge and pure guessing, in the grey region.</a:t>
            </a:r>
          </a:p>
          <a:p>
            <a:endParaRPr lang="sv-SE" baseline="0" dirty="0" smtClean="0"/>
          </a:p>
          <a:p>
            <a:r>
              <a:rPr lang="sv-SE" baseline="0" dirty="0" smtClean="0"/>
              <a:t>There are </a:t>
            </a:r>
            <a:r>
              <a:rPr lang="sv-SE" b="1" baseline="0" dirty="0" smtClean="0"/>
              <a:t>two takeaways </a:t>
            </a:r>
            <a:r>
              <a:rPr lang="sv-SE" baseline="0" dirty="0" smtClean="0"/>
              <a:t>here.</a:t>
            </a:r>
          </a:p>
          <a:p>
            <a:r>
              <a:rPr lang="sv-SE" baseline="0" dirty="0" smtClean="0"/>
              <a:t>First, </a:t>
            </a:r>
            <a:r>
              <a:rPr lang="sv-SE" b="0" baseline="0" dirty="0" smtClean="0"/>
              <a:t>some </a:t>
            </a:r>
            <a:r>
              <a:rPr lang="sv-SE" baseline="0" dirty="0" smtClean="0"/>
              <a:t>participants </a:t>
            </a:r>
            <a:r>
              <a:rPr lang="sv-SE" b="0" baseline="0" dirty="0" smtClean="0"/>
              <a:t>performed </a:t>
            </a:r>
            <a:r>
              <a:rPr lang="sv-SE" baseline="0" dirty="0" smtClean="0"/>
              <a:t>quite well while </a:t>
            </a:r>
            <a:r>
              <a:rPr lang="sv-SE" b="0" baseline="0" dirty="0" smtClean="0"/>
              <a:t>others </a:t>
            </a:r>
            <a:r>
              <a:rPr lang="sv-SE" baseline="0" dirty="0" smtClean="0"/>
              <a:t>performed really poorly, so there’s probably no one-size-fits-all answer.</a:t>
            </a:r>
          </a:p>
          <a:p>
            <a:r>
              <a:rPr lang="sv-SE" baseline="0" dirty="0" smtClean="0"/>
              <a:t>Second, </a:t>
            </a:r>
            <a:r>
              <a:rPr lang="sv-SE" b="0" baseline="0" dirty="0" smtClean="0"/>
              <a:t>humans are complex</a:t>
            </a:r>
            <a:r>
              <a:rPr lang="sv-SE" baseline="0" dirty="0" smtClean="0"/>
              <a:t>, so don’t read too much into the scores.</a:t>
            </a:r>
          </a:p>
        </p:txBody>
      </p:sp>
      <p:sp>
        <p:nvSpPr>
          <p:cNvPr id="4" name="Slide Number Placeholder 3"/>
          <p:cNvSpPr>
            <a:spLocks noGrp="1"/>
          </p:cNvSpPr>
          <p:nvPr>
            <p:ph type="sldNum" sz="quarter" idx="10"/>
          </p:nvPr>
        </p:nvSpPr>
        <p:spPr/>
        <p:txBody>
          <a:bodyPr/>
          <a:lstStyle/>
          <a:p>
            <a:fld id="{F7CE6DA0-A5A7-4C1B-B3F8-A932E13DBB3A}" type="slidenum">
              <a:rPr lang="sv-SE" smtClean="0"/>
              <a:t>20</a:t>
            </a:fld>
            <a:endParaRPr lang="sv-SE"/>
          </a:p>
        </p:txBody>
      </p:sp>
    </p:spTree>
    <p:extLst>
      <p:ext uri="{BB962C8B-B14F-4D97-AF65-F5344CB8AC3E}">
        <p14:creationId xmlns:p14="http://schemas.microsoft.com/office/powerpoint/2010/main" val="2446337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i="0" dirty="0" smtClean="0"/>
              <a:t>With </a:t>
            </a:r>
            <a:r>
              <a:rPr lang="sv-SE" b="0" i="0" dirty="0" smtClean="0"/>
              <a:t>that out</a:t>
            </a:r>
            <a:r>
              <a:rPr lang="sv-SE" b="0" i="0" baseline="0" dirty="0" smtClean="0"/>
              <a:t> of the way, let’s look at the parameter space we chose. </a:t>
            </a:r>
            <a:endParaRPr lang="sv-SE" b="0" i="0" dirty="0" smtClean="0"/>
          </a:p>
          <a:p>
            <a:r>
              <a:rPr lang="sv-SE" b="1" dirty="0" smtClean="0"/>
              <a:t>X</a:t>
            </a:r>
            <a:r>
              <a:rPr lang="sv-SE" dirty="0" smtClean="0"/>
              <a:t>-axis shows </a:t>
            </a:r>
            <a:r>
              <a:rPr lang="sv-SE" baseline="0" dirty="0" smtClean="0"/>
              <a:t>different distances.</a:t>
            </a:r>
          </a:p>
          <a:p>
            <a:r>
              <a:rPr lang="sv-SE" b="1" baseline="0" dirty="0" smtClean="0"/>
              <a:t>Y</a:t>
            </a:r>
            <a:r>
              <a:rPr lang="sv-SE" baseline="0" dirty="0" smtClean="0"/>
              <a:t>-axis shows mean score. The </a:t>
            </a:r>
            <a:r>
              <a:rPr lang="sv-SE" b="1" baseline="0" dirty="0" smtClean="0"/>
              <a:t>whiskers</a:t>
            </a:r>
            <a:r>
              <a:rPr lang="sv-SE" baseline="0" dirty="0" smtClean="0"/>
              <a:t> and </a:t>
            </a:r>
            <a:r>
              <a:rPr lang="sv-SE" b="1" baseline="0" dirty="0" smtClean="0"/>
              <a:t>dots</a:t>
            </a:r>
            <a:r>
              <a:rPr lang="sv-SE" baseline="0" dirty="0" smtClean="0"/>
              <a:t> are one and two SEM, so they represent 68 and 95% </a:t>
            </a:r>
            <a:r>
              <a:rPr lang="sv-SE" b="1" baseline="0" dirty="0" smtClean="0"/>
              <a:t>confidence intervals</a:t>
            </a:r>
            <a:r>
              <a:rPr lang="sv-SE" baseline="0" dirty="0" smtClean="0"/>
              <a:t>.</a:t>
            </a:r>
          </a:p>
          <a:p>
            <a:r>
              <a:rPr lang="sv-SE" baseline="0" dirty="0" smtClean="0"/>
              <a:t>As </a:t>
            </a:r>
            <a:r>
              <a:rPr lang="sv-SE" baseline="0" dirty="0" smtClean="0"/>
              <a:t>distance to the object increases, it gets harder to detect shading differences.</a:t>
            </a:r>
          </a:p>
        </p:txBody>
      </p:sp>
      <p:sp>
        <p:nvSpPr>
          <p:cNvPr id="4" name="Slide Number Placeholder 3"/>
          <p:cNvSpPr>
            <a:spLocks noGrp="1"/>
          </p:cNvSpPr>
          <p:nvPr>
            <p:ph type="sldNum" sz="quarter" idx="10"/>
          </p:nvPr>
        </p:nvSpPr>
        <p:spPr/>
        <p:txBody>
          <a:bodyPr/>
          <a:lstStyle/>
          <a:p>
            <a:fld id="{F7CE6DA0-A5A7-4C1B-B3F8-A932E13DBB3A}" type="slidenum">
              <a:rPr lang="sv-SE" smtClean="0"/>
              <a:t>21</a:t>
            </a:fld>
            <a:endParaRPr lang="sv-SE"/>
          </a:p>
        </p:txBody>
      </p:sp>
    </p:spTree>
    <p:extLst>
      <p:ext uri="{BB962C8B-B14F-4D97-AF65-F5344CB8AC3E}">
        <p14:creationId xmlns:p14="http://schemas.microsoft.com/office/powerpoint/2010/main" val="4941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X-axis is now surface roughness. The</a:t>
            </a:r>
            <a:r>
              <a:rPr lang="sv-SE" baseline="0" dirty="0" smtClean="0"/>
              <a:t> units aren’t important, you can look at the examples to the left.</a:t>
            </a:r>
          </a:p>
          <a:p>
            <a:r>
              <a:rPr lang="sv-SE" baseline="0" dirty="0" smtClean="0"/>
              <a:t>As </a:t>
            </a:r>
            <a:r>
              <a:rPr lang="sv-SE" baseline="0" dirty="0" smtClean="0"/>
              <a:t>roughness of the object increases, it again gets harder to detect shading differences.</a:t>
            </a:r>
          </a:p>
        </p:txBody>
      </p:sp>
      <p:sp>
        <p:nvSpPr>
          <p:cNvPr id="4" name="Slide Number Placeholder 3"/>
          <p:cNvSpPr>
            <a:spLocks noGrp="1"/>
          </p:cNvSpPr>
          <p:nvPr>
            <p:ph type="sldNum" sz="quarter" idx="10"/>
          </p:nvPr>
        </p:nvSpPr>
        <p:spPr/>
        <p:txBody>
          <a:bodyPr/>
          <a:lstStyle/>
          <a:p>
            <a:fld id="{F7CE6DA0-A5A7-4C1B-B3F8-A932E13DBB3A}" type="slidenum">
              <a:rPr lang="sv-SE" smtClean="0"/>
              <a:t>22</a:t>
            </a:fld>
            <a:endParaRPr lang="sv-SE"/>
          </a:p>
        </p:txBody>
      </p:sp>
    </p:spTree>
    <p:extLst>
      <p:ext uri="{BB962C8B-B14F-4D97-AF65-F5344CB8AC3E}">
        <p14:creationId xmlns:p14="http://schemas.microsoft.com/office/powerpoint/2010/main" val="578046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The two effects are </a:t>
            </a:r>
            <a:r>
              <a:rPr lang="sv-SE" b="1" dirty="0" smtClean="0"/>
              <a:t>not independent</a:t>
            </a:r>
            <a:r>
              <a:rPr lang="sv-SE" b="1" baseline="0" dirty="0" smtClean="0"/>
              <a:t> </a:t>
            </a:r>
            <a:r>
              <a:rPr lang="sv-SE" baseline="0" dirty="0" smtClean="0"/>
              <a:t>of eachother. Here, the color denotes distance and the data point shape denotes roughness.</a:t>
            </a:r>
          </a:p>
          <a:p>
            <a:r>
              <a:rPr lang="sv-SE" baseline="0" dirty="0" smtClean="0"/>
              <a:t>As you can see, the shape of the trends vary depending on the other variable</a:t>
            </a:r>
            <a:r>
              <a:rPr lang="sv-SE" baseline="0" dirty="0" smtClean="0"/>
              <a:t>.</a:t>
            </a:r>
            <a:endParaRPr lang="sv-SE" baseline="0" dirty="0" smtClean="0"/>
          </a:p>
        </p:txBody>
      </p:sp>
      <p:sp>
        <p:nvSpPr>
          <p:cNvPr id="4" name="Slide Number Placeholder 3"/>
          <p:cNvSpPr>
            <a:spLocks noGrp="1"/>
          </p:cNvSpPr>
          <p:nvPr>
            <p:ph type="sldNum" sz="quarter" idx="10"/>
          </p:nvPr>
        </p:nvSpPr>
        <p:spPr/>
        <p:txBody>
          <a:bodyPr/>
          <a:lstStyle/>
          <a:p>
            <a:fld id="{F7CE6DA0-A5A7-4C1B-B3F8-A932E13DBB3A}" type="slidenum">
              <a:rPr lang="sv-SE" smtClean="0"/>
              <a:t>23</a:t>
            </a:fld>
            <a:endParaRPr lang="sv-SE"/>
          </a:p>
        </p:txBody>
      </p:sp>
    </p:spTree>
    <p:extLst>
      <p:ext uri="{BB962C8B-B14F-4D97-AF65-F5344CB8AC3E}">
        <p14:creationId xmlns:p14="http://schemas.microsoft.com/office/powerpoint/2010/main" val="600342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The two effects are </a:t>
            </a:r>
            <a:r>
              <a:rPr lang="sv-SE" b="1" dirty="0" smtClean="0"/>
              <a:t>not independent</a:t>
            </a:r>
            <a:r>
              <a:rPr lang="sv-SE" b="1" baseline="0" dirty="0" smtClean="0"/>
              <a:t> </a:t>
            </a:r>
            <a:r>
              <a:rPr lang="sv-SE" baseline="0" dirty="0" smtClean="0"/>
              <a:t>of eachother. Here, the color denotes distance and the data point shape denotes roughness.</a:t>
            </a:r>
          </a:p>
          <a:p>
            <a:r>
              <a:rPr lang="sv-SE" baseline="0" dirty="0" smtClean="0"/>
              <a:t>As you can see, the shape of the trends vary depending on the other variable</a:t>
            </a:r>
            <a:r>
              <a:rPr lang="sv-SE" baseline="0" dirty="0" smtClean="0"/>
              <a:t>.</a:t>
            </a:r>
            <a:endParaRPr lang="sv-SE" baseline="0" dirty="0" smtClean="0"/>
          </a:p>
        </p:txBody>
      </p:sp>
      <p:sp>
        <p:nvSpPr>
          <p:cNvPr id="4" name="Slide Number Placeholder 3"/>
          <p:cNvSpPr>
            <a:spLocks noGrp="1"/>
          </p:cNvSpPr>
          <p:nvPr>
            <p:ph type="sldNum" sz="quarter" idx="10"/>
          </p:nvPr>
        </p:nvSpPr>
        <p:spPr/>
        <p:txBody>
          <a:bodyPr/>
          <a:lstStyle/>
          <a:p>
            <a:fld id="{F7CE6DA0-A5A7-4C1B-B3F8-A932E13DBB3A}" type="slidenum">
              <a:rPr lang="sv-SE" smtClean="0"/>
              <a:t>24</a:t>
            </a:fld>
            <a:endParaRPr lang="sv-SE"/>
          </a:p>
        </p:txBody>
      </p:sp>
    </p:spTree>
    <p:extLst>
      <p:ext uri="{BB962C8B-B14F-4D97-AF65-F5344CB8AC3E}">
        <p14:creationId xmlns:p14="http://schemas.microsoft.com/office/powerpoint/2010/main" val="963373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And </a:t>
            </a:r>
            <a:r>
              <a:rPr lang="sv-SE" baseline="0" dirty="0" smtClean="0"/>
              <a:t>it turned out that the third parameter we looked at, relative contrast between specular and diffuse, did not have a statistically significant impact.</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25</a:t>
            </a:fld>
            <a:endParaRPr lang="sv-SE"/>
          </a:p>
        </p:txBody>
      </p:sp>
    </p:spTree>
    <p:extLst>
      <p:ext uri="{BB962C8B-B14F-4D97-AF65-F5344CB8AC3E}">
        <p14:creationId xmlns:p14="http://schemas.microsoft.com/office/powerpoint/2010/main" val="2116652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aseline="0" dirty="0" smtClean="0"/>
          </a:p>
        </p:txBody>
      </p:sp>
      <p:sp>
        <p:nvSpPr>
          <p:cNvPr id="4" name="Slide Number Placeholder 3"/>
          <p:cNvSpPr>
            <a:spLocks noGrp="1"/>
          </p:cNvSpPr>
          <p:nvPr>
            <p:ph type="sldNum" sz="quarter" idx="10"/>
          </p:nvPr>
        </p:nvSpPr>
        <p:spPr/>
        <p:txBody>
          <a:bodyPr/>
          <a:lstStyle/>
          <a:p>
            <a:fld id="{F7CE6DA0-A5A7-4C1B-B3F8-A932E13DBB3A}" type="slidenum">
              <a:rPr lang="sv-SE" smtClean="0"/>
              <a:t>26</a:t>
            </a:fld>
            <a:endParaRPr lang="sv-SE"/>
          </a:p>
        </p:txBody>
      </p:sp>
    </p:spTree>
    <p:extLst>
      <p:ext uri="{BB962C8B-B14F-4D97-AF65-F5344CB8AC3E}">
        <p14:creationId xmlns:p14="http://schemas.microsoft.com/office/powerpoint/2010/main" val="1717871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27</a:t>
            </a:fld>
            <a:endParaRPr lang="sv-SE"/>
          </a:p>
        </p:txBody>
      </p:sp>
    </p:spTree>
    <p:extLst>
      <p:ext uri="{BB962C8B-B14F-4D97-AF65-F5344CB8AC3E}">
        <p14:creationId xmlns:p14="http://schemas.microsoft.com/office/powerpoint/2010/main" val="939032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28</a:t>
            </a:fld>
            <a:endParaRPr lang="sv-SE"/>
          </a:p>
        </p:txBody>
      </p:sp>
    </p:spTree>
    <p:extLst>
      <p:ext uri="{BB962C8B-B14F-4D97-AF65-F5344CB8AC3E}">
        <p14:creationId xmlns:p14="http://schemas.microsoft.com/office/powerpoint/2010/main" val="148891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If</a:t>
            </a:r>
            <a:r>
              <a:rPr lang="sv-SE" baseline="0" dirty="0" smtClean="0"/>
              <a:t> you close one eye, hold up your index finger in front of you, and look at </a:t>
            </a:r>
            <a:r>
              <a:rPr lang="sv-SE" baseline="0" dirty="0" smtClean="0"/>
              <a:t>something distant, </a:t>
            </a:r>
            <a:r>
              <a:rPr lang="sv-SE" baseline="0" dirty="0" smtClean="0"/>
              <a:t>you’ll see that your finger is out of focus and has a blurry outline. That’s because the lens is in your eye is focused at </a:t>
            </a:r>
            <a:r>
              <a:rPr lang="sv-SE" baseline="0" dirty="0" smtClean="0"/>
              <a:t>a larger distance. </a:t>
            </a:r>
            <a:r>
              <a:rPr lang="sv-SE" baseline="0" dirty="0" smtClean="0"/>
              <a:t>Determining distance by focusing the lens in the eye is called accommodation, and is mostly useful at short distances.</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3</a:t>
            </a:fld>
            <a:endParaRPr lang="sv-SE"/>
          </a:p>
        </p:txBody>
      </p:sp>
    </p:spTree>
    <p:extLst>
      <p:ext uri="{BB962C8B-B14F-4D97-AF65-F5344CB8AC3E}">
        <p14:creationId xmlns:p14="http://schemas.microsoft.com/office/powerpoint/2010/main" val="100545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If</a:t>
            </a:r>
            <a:r>
              <a:rPr lang="sv-SE" baseline="0" dirty="0" smtClean="0"/>
              <a:t> you again hold up your index finger in front of you and look at it, with both eyes this time, your eyes will swivel in their sockets until they’re both directed at your finger. Determining distance by the amount of eye rotation is called vergence.</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4</a:t>
            </a:fld>
            <a:endParaRPr lang="sv-SE"/>
          </a:p>
        </p:txBody>
      </p:sp>
    </p:spTree>
    <p:extLst>
      <p:ext uri="{BB962C8B-B14F-4D97-AF65-F5344CB8AC3E}">
        <p14:creationId xmlns:p14="http://schemas.microsoft.com/office/powerpoint/2010/main" val="111317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Disparity is closely</a:t>
            </a:r>
            <a:r>
              <a:rPr lang="sv-SE" baseline="0" dirty="0" smtClean="0"/>
              <a:t> related to vergence. If you again look </a:t>
            </a:r>
            <a:r>
              <a:rPr lang="sv-SE" baseline="0" dirty="0" smtClean="0"/>
              <a:t>into the distance, </a:t>
            </a:r>
            <a:r>
              <a:rPr lang="sv-SE" baseline="0" dirty="0" smtClean="0"/>
              <a:t>you will see your finger in double due to </a:t>
            </a:r>
            <a:r>
              <a:rPr lang="sv-SE" baseline="0" dirty="0" smtClean="0"/>
              <a:t>you verging at a larger distance. </a:t>
            </a:r>
            <a:r>
              <a:rPr lang="sv-SE" baseline="0" dirty="0" smtClean="0"/>
              <a:t>Your brain uses that information to judge the distance to your finger, while you’re actually looking at </a:t>
            </a:r>
            <a:r>
              <a:rPr lang="sv-SE" baseline="0" dirty="0" smtClean="0"/>
              <a:t>something else.</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5</a:t>
            </a:fld>
            <a:endParaRPr lang="sv-SE"/>
          </a:p>
        </p:txBody>
      </p:sp>
    </p:spTree>
    <p:extLst>
      <p:ext uri="{BB962C8B-B14F-4D97-AF65-F5344CB8AC3E}">
        <p14:creationId xmlns:p14="http://schemas.microsoft.com/office/powerpoint/2010/main" val="2965510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highlight</a:t>
            </a:r>
            <a:r>
              <a:rPr lang="sv-SE" baseline="0" dirty="0" smtClean="0"/>
              <a:t> disparity is the disparity between the diffuse and specular reflections of a surface. When you look at a diffuse surface, you focus on the surface. When you look at a highlight, you typically focus somewhat beneath the surface. This difference gives the surface an appearance of depth, or lustre.</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6</a:t>
            </a:fld>
            <a:endParaRPr lang="sv-SE"/>
          </a:p>
        </p:txBody>
      </p:sp>
    </p:spTree>
    <p:extLst>
      <p:ext uri="{BB962C8B-B14F-4D97-AF65-F5344CB8AC3E}">
        <p14:creationId xmlns:p14="http://schemas.microsoft.com/office/powerpoint/2010/main" val="51712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Important because it</a:t>
            </a:r>
            <a:r>
              <a:rPr lang="sv-SE" baseline="0" dirty="0" smtClean="0"/>
              <a:t> means we must shade surfaces </a:t>
            </a:r>
            <a:r>
              <a:rPr lang="sv-SE" b="1" baseline="0" dirty="0" smtClean="0"/>
              <a:t>twice </a:t>
            </a:r>
            <a:r>
              <a:rPr lang="sv-SE" baseline="0" dirty="0" smtClean="0"/>
              <a:t>for stereo display systems, once for </a:t>
            </a:r>
            <a:r>
              <a:rPr lang="sv-SE" b="1" baseline="0" dirty="0" smtClean="0"/>
              <a:t>each eye</a:t>
            </a:r>
            <a:r>
              <a:rPr lang="sv-SE" baseline="0" dirty="0" smtClean="0"/>
              <a:t>.</a:t>
            </a:r>
          </a:p>
          <a:p>
            <a:r>
              <a:rPr lang="sv-SE" baseline="0" dirty="0" smtClean="0"/>
              <a:t>***</a:t>
            </a:r>
          </a:p>
          <a:p>
            <a:r>
              <a:rPr lang="sv-SE" baseline="0" dirty="0" smtClean="0"/>
              <a:t>Your VR customers will have mainstream devices, so those conditions are of most interest.</a:t>
            </a:r>
          </a:p>
          <a:p>
            <a:r>
              <a:rPr lang="sv-SE" baseline="0" dirty="0" smtClean="0"/>
              <a:t>If they can’t tell the difference, we may </a:t>
            </a:r>
            <a:r>
              <a:rPr lang="sv-SE" b="0" baseline="0" dirty="0" smtClean="0"/>
              <a:t>get away</a:t>
            </a:r>
            <a:r>
              <a:rPr lang="sv-SE" b="1" baseline="0" dirty="0" smtClean="0"/>
              <a:t> </a:t>
            </a:r>
            <a:r>
              <a:rPr lang="sv-SE" baseline="0" dirty="0" smtClean="0"/>
              <a:t>with shading </a:t>
            </a:r>
            <a:r>
              <a:rPr lang="sv-SE" b="1" baseline="0" dirty="0" smtClean="0"/>
              <a:t>only once</a:t>
            </a:r>
            <a:r>
              <a:rPr lang="sv-SE" baseline="0" dirty="0" smtClean="0"/>
              <a:t>.</a:t>
            </a:r>
          </a:p>
          <a:p>
            <a:r>
              <a:rPr lang="sv-SE" baseline="0" dirty="0" smtClean="0"/>
              <a:t>***</a:t>
            </a:r>
          </a:p>
          <a:p>
            <a:r>
              <a:rPr lang="sv-SE" baseline="0" dirty="0" smtClean="0"/>
              <a:t>I’m not talking about reprojection, which can cause all sorts of artifacts due to </a:t>
            </a:r>
            <a:r>
              <a:rPr lang="sv-SE" b="1" baseline="0" dirty="0" smtClean="0"/>
              <a:t>disocclusion</a:t>
            </a:r>
            <a:r>
              <a:rPr lang="sv-SE" baseline="0" dirty="0" smtClean="0"/>
              <a:t>, but just using the same surface colors for both eyes.</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7</a:t>
            </a:fld>
            <a:endParaRPr lang="sv-SE"/>
          </a:p>
        </p:txBody>
      </p:sp>
    </p:spTree>
    <p:extLst>
      <p:ext uri="{BB962C8B-B14F-4D97-AF65-F5344CB8AC3E}">
        <p14:creationId xmlns:p14="http://schemas.microsoft.com/office/powerpoint/2010/main" val="390432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There </a:t>
            </a:r>
            <a:r>
              <a:rPr lang="sv-SE" baseline="0" dirty="0" smtClean="0"/>
              <a:t>are several shading systems that can render depth of field while shading only as seen from the center of the lens. These can be used for stereo shading as well</a:t>
            </a:r>
            <a:r>
              <a:rPr lang="sv-SE" baseline="0" dirty="0" smtClean="0"/>
              <a:t>.</a:t>
            </a:r>
            <a:endParaRPr lang="sv-SE" baseline="0" dirty="0" smtClean="0"/>
          </a:p>
        </p:txBody>
      </p:sp>
      <p:sp>
        <p:nvSpPr>
          <p:cNvPr id="4" name="Slide Number Placeholder 3"/>
          <p:cNvSpPr>
            <a:spLocks noGrp="1"/>
          </p:cNvSpPr>
          <p:nvPr>
            <p:ph type="sldNum" sz="quarter" idx="10"/>
          </p:nvPr>
        </p:nvSpPr>
        <p:spPr/>
        <p:txBody>
          <a:bodyPr/>
          <a:lstStyle/>
          <a:p>
            <a:fld id="{F7CE6DA0-A5A7-4C1B-B3F8-A932E13DBB3A}" type="slidenum">
              <a:rPr lang="sv-SE" smtClean="0"/>
              <a:t>8</a:t>
            </a:fld>
            <a:endParaRPr lang="sv-SE"/>
          </a:p>
        </p:txBody>
      </p:sp>
    </p:spTree>
    <p:extLst>
      <p:ext uri="{BB962C8B-B14F-4D97-AF65-F5344CB8AC3E}">
        <p14:creationId xmlns:p14="http://schemas.microsoft.com/office/powerpoint/2010/main" val="3339749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Since</a:t>
            </a:r>
            <a:r>
              <a:rPr lang="sv-SE" baseline="0" dirty="0" smtClean="0"/>
              <a:t> </a:t>
            </a:r>
            <a:r>
              <a:rPr lang="sv-SE" b="1" baseline="0" dirty="0" smtClean="0"/>
              <a:t>human perception </a:t>
            </a:r>
            <a:r>
              <a:rPr lang="sv-SE" baseline="0" dirty="0" smtClean="0"/>
              <a:t>plays a central part of this, we realized that we’d need to perform a user study to properly answer the question.</a:t>
            </a:r>
            <a:endParaRPr lang="sv-SE" dirty="0"/>
          </a:p>
        </p:txBody>
      </p:sp>
      <p:sp>
        <p:nvSpPr>
          <p:cNvPr id="4" name="Slide Number Placeholder 3"/>
          <p:cNvSpPr>
            <a:spLocks noGrp="1"/>
          </p:cNvSpPr>
          <p:nvPr>
            <p:ph type="sldNum" sz="quarter" idx="10"/>
          </p:nvPr>
        </p:nvSpPr>
        <p:spPr/>
        <p:txBody>
          <a:bodyPr/>
          <a:lstStyle/>
          <a:p>
            <a:fld id="{F7CE6DA0-A5A7-4C1B-B3F8-A932E13DBB3A}" type="slidenum">
              <a:rPr lang="sv-SE" smtClean="0"/>
              <a:t>9</a:t>
            </a:fld>
            <a:endParaRPr lang="sv-SE"/>
          </a:p>
        </p:txBody>
      </p:sp>
    </p:spTree>
    <p:extLst>
      <p:ext uri="{BB962C8B-B14F-4D97-AF65-F5344CB8AC3E}">
        <p14:creationId xmlns:p14="http://schemas.microsoft.com/office/powerpoint/2010/main" val="170908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42AA2D-7263-49BE-A0C5-93AA447C8BC4}"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124055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42AA2D-7263-49BE-A0C5-93AA447C8BC4}"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16984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42AA2D-7263-49BE-A0C5-93AA447C8BC4}"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2340585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inal Slide with Blue Logo">
    <p:spTree>
      <p:nvGrpSpPr>
        <p:cNvPr id="1" name=""/>
        <p:cNvGrpSpPr/>
        <p:nvPr/>
      </p:nvGrpSpPr>
      <p:grpSpPr>
        <a:xfrm>
          <a:off x="0" y="0"/>
          <a:ext cx="0" cy="0"/>
          <a:chOff x="0" y="0"/>
          <a:chExt cx="0" cy="0"/>
        </a:xfrm>
      </p:grpSpPr>
      <p:pic>
        <p:nvPicPr>
          <p:cNvPr id="5" name="Picture 4" descr="intel_rgb_3000.pn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735068" y="2416264"/>
            <a:ext cx="2901282" cy="1911175"/>
          </a:xfrm>
          <a:prstGeom prst="rect">
            <a:avLst/>
          </a:prstGeom>
        </p:spPr>
      </p:pic>
    </p:spTree>
    <p:extLst>
      <p:ext uri="{BB962C8B-B14F-4D97-AF65-F5344CB8AC3E}">
        <p14:creationId xmlns:p14="http://schemas.microsoft.com/office/powerpoint/2010/main" val="106939266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42AA2D-7263-49BE-A0C5-93AA447C8BC4}"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117992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42AA2D-7263-49BE-A0C5-93AA447C8BC4}"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403273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42AA2D-7263-49BE-A0C5-93AA447C8BC4}" type="datetimeFigureOut">
              <a:rPr lang="en-US" smtClean="0"/>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272459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42AA2D-7263-49BE-A0C5-93AA447C8BC4}" type="datetimeFigureOut">
              <a:rPr lang="en-US" smtClean="0"/>
              <a:t>8/21/2015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274490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42AA2D-7263-49BE-A0C5-93AA447C8BC4}" type="datetimeFigureOut">
              <a:rPr lang="en-US" smtClean="0"/>
              <a:t>8/21/2015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303266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2AA2D-7263-49BE-A0C5-93AA447C8BC4}" type="datetimeFigureOut">
              <a:rPr lang="en-US" smtClean="0"/>
              <a:t>8/21/2015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418408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2AA2D-7263-49BE-A0C5-93AA447C8BC4}" type="datetimeFigureOut">
              <a:rPr lang="en-US" smtClean="0"/>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17573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2AA2D-7263-49BE-A0C5-93AA447C8BC4}" type="datetimeFigureOut">
              <a:rPr lang="en-US" smtClean="0"/>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BD4B5-FD3D-4302-A43E-F54E28E00EB1}" type="slidenum">
              <a:rPr lang="en-US" smtClean="0"/>
              <a:t>‹#›</a:t>
            </a:fld>
            <a:endParaRPr lang="en-US"/>
          </a:p>
        </p:txBody>
      </p:sp>
    </p:spTree>
    <p:extLst>
      <p:ext uri="{BB962C8B-B14F-4D97-AF65-F5344CB8AC3E}">
        <p14:creationId xmlns:p14="http://schemas.microsoft.com/office/powerpoint/2010/main" val="132442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2AA2D-7263-49BE-A0C5-93AA447C8BC4}" type="datetimeFigureOut">
              <a:rPr lang="en-US" smtClean="0"/>
              <a:t>8/21/2015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D4B5-FD3D-4302-A43E-F54E28E00EB1}" type="slidenum">
              <a:rPr lang="en-US" smtClean="0"/>
              <a:t>‹#›</a:t>
            </a:fld>
            <a:endParaRPr lang="en-US"/>
          </a:p>
        </p:txBody>
      </p:sp>
    </p:spTree>
    <p:extLst>
      <p:ext uri="{BB962C8B-B14F-4D97-AF65-F5344CB8AC3E}">
        <p14:creationId xmlns:p14="http://schemas.microsoft.com/office/powerpoint/2010/main" val="3769843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sv-SE" dirty="0" smtClean="0"/>
              <a:t>Perception of Highlight Disparity at a Distance in Consumer Head-Mounted Displays</a:t>
            </a:r>
            <a:endParaRPr lang="en-US" dirty="0"/>
          </a:p>
        </p:txBody>
      </p:sp>
      <p:sp>
        <p:nvSpPr>
          <p:cNvPr id="3" name="Subtitle 2"/>
          <p:cNvSpPr>
            <a:spLocks noGrp="1"/>
          </p:cNvSpPr>
          <p:nvPr>
            <p:ph type="subTitle" idx="1"/>
          </p:nvPr>
        </p:nvSpPr>
        <p:spPr/>
        <p:txBody>
          <a:bodyPr/>
          <a:lstStyle/>
          <a:p>
            <a:r>
              <a:rPr lang="sv-SE" dirty="0" smtClean="0"/>
              <a:t>Robert Toth</a:t>
            </a:r>
            <a:r>
              <a:rPr lang="sv-SE" baseline="30000" dirty="0" smtClean="0"/>
              <a:t>1</a:t>
            </a:r>
            <a:r>
              <a:rPr lang="sv-SE" dirty="0" smtClean="0"/>
              <a:t>, Jon Hasselgren</a:t>
            </a:r>
            <a:r>
              <a:rPr lang="sv-SE" baseline="30000" dirty="0" smtClean="0"/>
              <a:t>1</a:t>
            </a:r>
            <a:r>
              <a:rPr lang="sv-SE" dirty="0" smtClean="0"/>
              <a:t>, Tomas Akenine-Möller</a:t>
            </a:r>
            <a:r>
              <a:rPr lang="sv-SE" baseline="30000" dirty="0" smtClean="0"/>
              <a:t>1,2</a:t>
            </a:r>
            <a:endParaRPr lang="sv-SE" dirty="0" smtClean="0"/>
          </a:p>
          <a:p>
            <a:r>
              <a:rPr lang="sv-SE" baseline="30000" dirty="0" smtClean="0"/>
              <a:t>1</a:t>
            </a:r>
            <a:r>
              <a:rPr lang="sv-SE" dirty="0" smtClean="0"/>
              <a:t>Intel Corporation, </a:t>
            </a:r>
            <a:r>
              <a:rPr lang="sv-SE" baseline="30000" dirty="0" smtClean="0"/>
              <a:t>2</a:t>
            </a:r>
            <a:r>
              <a:rPr lang="sv-SE" dirty="0" smtClean="0"/>
              <a:t>Lund University</a:t>
            </a:r>
            <a:endParaRPr lang="en-US" dirty="0"/>
          </a:p>
        </p:txBody>
      </p:sp>
      <p:pic>
        <p:nvPicPr>
          <p:cNvPr id="4" name="Picture 3" descr="intel_rgb_3000.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012314" y="5062742"/>
            <a:ext cx="1995286" cy="1314364"/>
          </a:xfrm>
          <a:prstGeom prst="rect">
            <a:avLst/>
          </a:prstGeom>
        </p:spPr>
      </p:pic>
      <p:pic>
        <p:nvPicPr>
          <p:cNvPr id="1026" name="Picture 2" descr="http://winwater.se/web/wp-content/uploads/2014/06/LundUniversity_C2line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4751180"/>
            <a:ext cx="1537758" cy="19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930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749" y="1929851"/>
            <a:ext cx="6547194" cy="4918620"/>
          </a:xfrm>
          <a:prstGeom prst="rect">
            <a:avLst/>
          </a:prstGeom>
        </p:spPr>
      </p:pic>
      <p:sp>
        <p:nvSpPr>
          <p:cNvPr id="2" name="Title 1"/>
          <p:cNvSpPr>
            <a:spLocks noGrp="1"/>
          </p:cNvSpPr>
          <p:nvPr>
            <p:ph type="title"/>
          </p:nvPr>
        </p:nvSpPr>
        <p:spPr/>
        <p:txBody>
          <a:bodyPr/>
          <a:lstStyle/>
          <a:p>
            <a:r>
              <a:rPr lang="sv-SE" dirty="0" smtClean="0"/>
              <a:t>Parameter space</a:t>
            </a:r>
            <a:endParaRPr lang="en-US" dirty="0"/>
          </a:p>
        </p:txBody>
      </p:sp>
    </p:spTree>
    <p:extLst>
      <p:ext uri="{BB962C8B-B14F-4D97-AF65-F5344CB8AC3E}">
        <p14:creationId xmlns:p14="http://schemas.microsoft.com/office/powerpoint/2010/main" val="1848537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906" y="1922929"/>
            <a:ext cx="6580094" cy="4935071"/>
          </a:xfrm>
          <a:prstGeom prst="rect">
            <a:avLst/>
          </a:prstGeom>
        </p:spPr>
      </p:pic>
      <p:sp>
        <p:nvSpPr>
          <p:cNvPr id="2" name="Title 1"/>
          <p:cNvSpPr>
            <a:spLocks noGrp="1"/>
          </p:cNvSpPr>
          <p:nvPr>
            <p:ph type="title"/>
          </p:nvPr>
        </p:nvSpPr>
        <p:spPr/>
        <p:txBody>
          <a:bodyPr/>
          <a:lstStyle/>
          <a:p>
            <a:r>
              <a:rPr lang="sv-SE" dirty="0" smtClean="0"/>
              <a:t>Parameter space</a:t>
            </a:r>
            <a:endParaRPr lang="en-US" dirty="0"/>
          </a:p>
        </p:txBody>
      </p:sp>
      <p:sp>
        <p:nvSpPr>
          <p:cNvPr id="3" name="Content Placeholder 2"/>
          <p:cNvSpPr>
            <a:spLocks noGrp="1"/>
          </p:cNvSpPr>
          <p:nvPr>
            <p:ph idx="1"/>
          </p:nvPr>
        </p:nvSpPr>
        <p:spPr/>
        <p:txBody>
          <a:bodyPr/>
          <a:lstStyle/>
          <a:p>
            <a:pPr>
              <a:lnSpc>
                <a:spcPct val="150000"/>
              </a:lnSpc>
            </a:pPr>
            <a:r>
              <a:rPr lang="sv-SE" dirty="0" smtClean="0"/>
              <a:t>Limited due to practical scope</a:t>
            </a:r>
          </a:p>
          <a:p>
            <a:pPr marL="0" indent="0">
              <a:lnSpc>
                <a:spcPct val="150000"/>
              </a:lnSpc>
              <a:buNone/>
            </a:pPr>
            <a:endParaRPr lang="sv-SE" dirty="0" smtClean="0"/>
          </a:p>
        </p:txBody>
      </p:sp>
    </p:spTree>
    <p:extLst>
      <p:ext uri="{BB962C8B-B14F-4D97-AF65-F5344CB8AC3E}">
        <p14:creationId xmlns:p14="http://schemas.microsoft.com/office/powerpoint/2010/main" val="506841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956" y="1425482"/>
            <a:ext cx="4213114" cy="42166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3480" y="2575848"/>
            <a:ext cx="4057206" cy="3672541"/>
          </a:xfrm>
          <a:prstGeom prst="rect">
            <a:avLst/>
          </a:prstGeom>
        </p:spPr>
      </p:pic>
      <p:sp>
        <p:nvSpPr>
          <p:cNvPr id="2" name="Title 1"/>
          <p:cNvSpPr>
            <a:spLocks noGrp="1"/>
          </p:cNvSpPr>
          <p:nvPr>
            <p:ph type="title"/>
          </p:nvPr>
        </p:nvSpPr>
        <p:spPr/>
        <p:txBody>
          <a:bodyPr/>
          <a:lstStyle/>
          <a:p>
            <a:r>
              <a:rPr lang="sv-SE" dirty="0" smtClean="0"/>
              <a:t>Parameter space</a:t>
            </a:r>
            <a:endParaRPr lang="en-US" dirty="0"/>
          </a:p>
        </p:txBody>
      </p:sp>
      <p:sp>
        <p:nvSpPr>
          <p:cNvPr id="3" name="Content Placeholder 2"/>
          <p:cNvSpPr>
            <a:spLocks noGrp="1"/>
          </p:cNvSpPr>
          <p:nvPr>
            <p:ph idx="1"/>
          </p:nvPr>
        </p:nvSpPr>
        <p:spPr/>
        <p:txBody>
          <a:bodyPr/>
          <a:lstStyle/>
          <a:p>
            <a:pPr>
              <a:lnSpc>
                <a:spcPct val="150000"/>
              </a:lnSpc>
            </a:pPr>
            <a:r>
              <a:rPr lang="sv-SE" dirty="0" smtClean="0"/>
              <a:t>Limited due to practical scope</a:t>
            </a:r>
          </a:p>
          <a:p>
            <a:pPr>
              <a:lnSpc>
                <a:spcPct val="150000"/>
              </a:lnSpc>
            </a:pPr>
            <a:r>
              <a:rPr lang="sv-SE" dirty="0" smtClean="0"/>
              <a:t>Mono / stereo shading</a:t>
            </a:r>
          </a:p>
          <a:p>
            <a:pPr>
              <a:lnSpc>
                <a:spcPct val="150000"/>
              </a:lnSpc>
            </a:pPr>
            <a:r>
              <a:rPr lang="sv-SE" dirty="0" smtClean="0"/>
              <a:t>Distance</a:t>
            </a:r>
          </a:p>
          <a:p>
            <a:pPr>
              <a:lnSpc>
                <a:spcPct val="150000"/>
              </a:lnSpc>
            </a:pPr>
            <a:r>
              <a:rPr lang="sv-SE" dirty="0" smtClean="0"/>
              <a:t>Roughness</a:t>
            </a:r>
          </a:p>
          <a:p>
            <a:pPr>
              <a:lnSpc>
                <a:spcPct val="150000"/>
              </a:lnSpc>
            </a:pPr>
            <a:r>
              <a:rPr lang="sv-SE" dirty="0" smtClean="0"/>
              <a:t>Shininess</a:t>
            </a:r>
          </a:p>
          <a:p>
            <a:pPr>
              <a:lnSpc>
                <a:spcPct val="150000"/>
              </a:lnSpc>
            </a:pPr>
            <a:endParaRPr lang="en-US" dirty="0"/>
          </a:p>
        </p:txBody>
      </p:sp>
    </p:spTree>
    <p:extLst>
      <p:ext uri="{BB962C8B-B14F-4D97-AF65-F5344CB8AC3E}">
        <p14:creationId xmlns:p14="http://schemas.microsoft.com/office/powerpoint/2010/main" val="2035344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Conducting the study</a:t>
            </a:r>
            <a:endParaRPr lang="en-US" dirty="0"/>
          </a:p>
        </p:txBody>
      </p:sp>
      <p:pic>
        <p:nvPicPr>
          <p:cNvPr id="4" name="stud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96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Parameter space</a:t>
            </a:r>
            <a:endParaRPr lang="en-US" dirty="0"/>
          </a:p>
        </p:txBody>
      </p:sp>
      <p:sp>
        <p:nvSpPr>
          <p:cNvPr id="3" name="Content Placeholder 2"/>
          <p:cNvSpPr>
            <a:spLocks noGrp="1"/>
          </p:cNvSpPr>
          <p:nvPr>
            <p:ph idx="1"/>
          </p:nvPr>
        </p:nvSpPr>
        <p:spPr/>
        <p:txBody>
          <a:bodyPr/>
          <a:lstStyle/>
          <a:p>
            <a:pPr>
              <a:lnSpc>
                <a:spcPct val="150000"/>
              </a:lnSpc>
            </a:pPr>
            <a:r>
              <a:rPr lang="sv-SE" dirty="0" smtClean="0"/>
              <a:t>Lots of other potential factors:</a:t>
            </a:r>
          </a:p>
          <a:p>
            <a:pPr lvl="1">
              <a:lnSpc>
                <a:spcPct val="150000"/>
              </a:lnSpc>
            </a:pPr>
            <a:r>
              <a:rPr lang="sv-SE" dirty="0" smtClean="0"/>
              <a:t>Resolution</a:t>
            </a:r>
          </a:p>
          <a:p>
            <a:pPr lvl="1">
              <a:lnSpc>
                <a:spcPct val="150000"/>
              </a:lnSpc>
            </a:pPr>
            <a:r>
              <a:rPr lang="sv-SE" dirty="0" smtClean="0"/>
              <a:t>Shape</a:t>
            </a:r>
          </a:p>
          <a:p>
            <a:pPr lvl="1">
              <a:lnSpc>
                <a:spcPct val="150000"/>
              </a:lnSpc>
            </a:pPr>
            <a:r>
              <a:rPr lang="sv-SE" dirty="0" smtClean="0"/>
              <a:t>Texture</a:t>
            </a:r>
          </a:p>
          <a:p>
            <a:pPr lvl="1">
              <a:lnSpc>
                <a:spcPct val="150000"/>
              </a:lnSpc>
            </a:pPr>
            <a:r>
              <a:rPr lang="sv-SE" dirty="0" smtClean="0"/>
              <a:t>Size</a:t>
            </a:r>
          </a:p>
          <a:p>
            <a:pPr lvl="1">
              <a:lnSpc>
                <a:spcPct val="150000"/>
              </a:lnSpc>
            </a:pPr>
            <a:r>
              <a:rPr lang="sv-SE" dirty="0" smtClean="0"/>
              <a:t>Illumination</a:t>
            </a:r>
            <a:endParaRPr lang="en-US" dirty="0"/>
          </a:p>
        </p:txBody>
      </p:sp>
    </p:spTree>
    <p:extLst>
      <p:ext uri="{BB962C8B-B14F-4D97-AF65-F5344CB8AC3E}">
        <p14:creationId xmlns:p14="http://schemas.microsoft.com/office/powerpoint/2010/main" val="3426686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Conducting the study</a:t>
            </a:r>
            <a:endParaRPr lang="en-US" dirty="0"/>
          </a:p>
        </p:txBody>
      </p:sp>
      <p:sp>
        <p:nvSpPr>
          <p:cNvPr id="3" name="Content Placeholder 2"/>
          <p:cNvSpPr>
            <a:spLocks noGrp="1"/>
          </p:cNvSpPr>
          <p:nvPr>
            <p:ph idx="1"/>
          </p:nvPr>
        </p:nvSpPr>
        <p:spPr/>
        <p:txBody>
          <a:bodyPr>
            <a:normAutofit/>
          </a:bodyPr>
          <a:lstStyle/>
          <a:p>
            <a:pPr>
              <a:lnSpc>
                <a:spcPct val="150000"/>
              </a:lnSpc>
            </a:pPr>
            <a:r>
              <a:rPr lang="sv-SE" dirty="0" smtClean="0"/>
              <a:t>Side-by-side 2-alternative forced choice: “same” or “different”</a:t>
            </a:r>
          </a:p>
          <a:p>
            <a:pPr>
              <a:lnSpc>
                <a:spcPct val="150000"/>
              </a:lnSpc>
            </a:pPr>
            <a:r>
              <a:rPr lang="sv-SE" dirty="0"/>
              <a:t>36 </a:t>
            </a:r>
            <a:r>
              <a:rPr lang="sv-SE" dirty="0" smtClean="0"/>
              <a:t>participants</a:t>
            </a:r>
            <a:endParaRPr lang="sv-SE" dirty="0"/>
          </a:p>
          <a:p>
            <a:pPr>
              <a:lnSpc>
                <a:spcPct val="150000"/>
              </a:lnSpc>
            </a:pPr>
            <a:r>
              <a:rPr lang="sv-SE" dirty="0" smtClean="0"/>
              <a:t>Phenomenon explained in advance</a:t>
            </a:r>
          </a:p>
          <a:p>
            <a:pPr lvl="1">
              <a:lnSpc>
                <a:spcPct val="150000"/>
              </a:lnSpc>
            </a:pPr>
            <a:r>
              <a:rPr lang="sv-SE" dirty="0" smtClean="0"/>
              <a:t>Example pronounced stimuli discussed</a:t>
            </a:r>
          </a:p>
          <a:p>
            <a:pPr lvl="1">
              <a:lnSpc>
                <a:spcPct val="150000"/>
              </a:lnSpc>
            </a:pPr>
            <a:r>
              <a:rPr lang="sv-SE" dirty="0" smtClean="0"/>
              <a:t>2 participants disqualified (outliers)</a:t>
            </a:r>
          </a:p>
          <a:p>
            <a:pPr>
              <a:lnSpc>
                <a:spcPct val="150000"/>
              </a:lnSpc>
            </a:pPr>
            <a:r>
              <a:rPr lang="en-US" dirty="0" smtClean="0"/>
              <a:t>1836 data points gathered</a:t>
            </a:r>
          </a:p>
          <a:p>
            <a:pPr>
              <a:lnSpc>
                <a:spcPct val="150000"/>
              </a:lnSpc>
            </a:pPr>
            <a:endParaRPr lang="en-US" dirty="0"/>
          </a:p>
        </p:txBody>
      </p:sp>
    </p:spTree>
    <p:extLst>
      <p:ext uri="{BB962C8B-B14F-4D97-AF65-F5344CB8AC3E}">
        <p14:creationId xmlns:p14="http://schemas.microsoft.com/office/powerpoint/2010/main" val="4186933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Analysis</a:t>
            </a:r>
            <a:endParaRPr lang="en-US" dirty="0"/>
          </a:p>
        </p:txBody>
      </p:sp>
      <p:sp>
        <p:nvSpPr>
          <p:cNvPr id="3" name="Content Placeholder 2"/>
          <p:cNvSpPr>
            <a:spLocks noGrp="1"/>
          </p:cNvSpPr>
          <p:nvPr>
            <p:ph idx="1"/>
          </p:nvPr>
        </p:nvSpPr>
        <p:spPr/>
        <p:txBody>
          <a:bodyPr>
            <a:normAutofit/>
          </a:bodyPr>
          <a:lstStyle/>
          <a:p>
            <a:pPr>
              <a:lnSpc>
                <a:spcPct val="150000"/>
              </a:lnSpc>
            </a:pPr>
            <a:r>
              <a:rPr lang="sv-SE" dirty="0"/>
              <a:t>Every configuration (</a:t>
            </a:r>
            <a:r>
              <a:rPr lang="sv-SE" dirty="0" smtClean="0"/>
              <a:t>3×3</a:t>
            </a:r>
            <a:r>
              <a:rPr lang="sv-SE" dirty="0"/>
              <a:t>×</a:t>
            </a:r>
            <a:r>
              <a:rPr lang="sv-SE" dirty="0" smtClean="0"/>
              <a:t>3 = 27) </a:t>
            </a:r>
            <a:r>
              <a:rPr lang="sv-SE" dirty="0"/>
              <a:t>has </a:t>
            </a:r>
            <a:r>
              <a:rPr lang="sv-SE" dirty="0" smtClean="0"/>
              <a:t>one test and one control</a:t>
            </a:r>
          </a:p>
          <a:p>
            <a:pPr lvl="1">
              <a:lnSpc>
                <a:spcPct val="150000"/>
              </a:lnSpc>
            </a:pPr>
            <a:r>
              <a:rPr lang="sv-SE" dirty="0" smtClean="0"/>
              <a:t>Test: objectively different</a:t>
            </a:r>
          </a:p>
          <a:p>
            <a:pPr lvl="1">
              <a:lnSpc>
                <a:spcPct val="150000"/>
              </a:lnSpc>
            </a:pPr>
            <a:r>
              <a:rPr lang="sv-SE" dirty="0" smtClean="0"/>
              <a:t>Control: objectively same</a:t>
            </a:r>
          </a:p>
          <a:p>
            <a:pPr>
              <a:lnSpc>
                <a:spcPct val="150000"/>
              </a:lnSpc>
            </a:pPr>
            <a:r>
              <a:rPr lang="sv-SE" dirty="0" smtClean="0"/>
              <a:t>Answers converted into score</a:t>
            </a:r>
          </a:p>
          <a:p>
            <a:pPr lvl="1">
              <a:lnSpc>
                <a:spcPct val="150000"/>
              </a:lnSpc>
            </a:pPr>
            <a:r>
              <a:rPr lang="sv-SE" dirty="0" smtClean="0"/>
              <a:t>±0.5 score per control</a:t>
            </a:r>
            <a:endParaRPr lang="sv-SE" dirty="0"/>
          </a:p>
          <a:p>
            <a:pPr lvl="1">
              <a:lnSpc>
                <a:spcPct val="150000"/>
              </a:lnSpc>
            </a:pPr>
            <a:r>
              <a:rPr lang="sv-SE" dirty="0" smtClean="0"/>
              <a:t>±0.5 score per test</a:t>
            </a:r>
          </a:p>
        </p:txBody>
      </p:sp>
      <p:sp>
        <p:nvSpPr>
          <p:cNvPr id="5" name="Line Callout 2 (No Border) 4"/>
          <p:cNvSpPr/>
          <p:nvPr/>
        </p:nvSpPr>
        <p:spPr>
          <a:xfrm>
            <a:off x="5746376" y="618565"/>
            <a:ext cx="2447365" cy="591671"/>
          </a:xfrm>
          <a:prstGeom prst="callout2">
            <a:avLst>
              <a:gd name="adj1" fmla="val 29356"/>
              <a:gd name="adj2" fmla="val -1007"/>
              <a:gd name="adj3" fmla="val 28977"/>
              <a:gd name="adj4" fmla="val -16117"/>
              <a:gd name="adj5" fmla="val 242803"/>
              <a:gd name="adj6" fmla="val -60586"/>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t"/>
          <a:lstStyle/>
          <a:p>
            <a:r>
              <a:rPr lang="sv-SE" dirty="0" smtClean="0">
                <a:solidFill>
                  <a:schemeClr val="tx1"/>
                </a:solidFill>
              </a:rPr>
              <a:t>Distance</a:t>
            </a:r>
            <a:endParaRPr lang="en-US" dirty="0">
              <a:solidFill>
                <a:schemeClr val="tx1"/>
              </a:solidFill>
            </a:endParaRPr>
          </a:p>
        </p:txBody>
      </p:sp>
      <p:sp>
        <p:nvSpPr>
          <p:cNvPr id="9" name="Line Callout 2 (No Border) 8"/>
          <p:cNvSpPr/>
          <p:nvPr/>
        </p:nvSpPr>
        <p:spPr>
          <a:xfrm>
            <a:off x="6006352" y="964407"/>
            <a:ext cx="2447365" cy="591671"/>
          </a:xfrm>
          <a:prstGeom prst="callout2">
            <a:avLst>
              <a:gd name="adj1" fmla="val 29356"/>
              <a:gd name="adj2" fmla="val -1007"/>
              <a:gd name="adj3" fmla="val 28977"/>
              <a:gd name="adj4" fmla="val -24085"/>
              <a:gd name="adj5" fmla="val 184091"/>
              <a:gd name="adj6" fmla="val -56374"/>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t"/>
          <a:lstStyle/>
          <a:p>
            <a:r>
              <a:rPr lang="sv-SE" dirty="0" smtClean="0">
                <a:solidFill>
                  <a:schemeClr val="tx1"/>
                </a:solidFill>
              </a:rPr>
              <a:t>Roughness</a:t>
            </a:r>
            <a:endParaRPr lang="en-US" dirty="0">
              <a:solidFill>
                <a:schemeClr val="tx1"/>
              </a:solidFill>
            </a:endParaRPr>
          </a:p>
        </p:txBody>
      </p:sp>
      <p:sp>
        <p:nvSpPr>
          <p:cNvPr id="10" name="Line Callout 2 (No Border) 9"/>
          <p:cNvSpPr/>
          <p:nvPr/>
        </p:nvSpPr>
        <p:spPr>
          <a:xfrm>
            <a:off x="6214781" y="1327548"/>
            <a:ext cx="2447365" cy="591671"/>
          </a:xfrm>
          <a:prstGeom prst="callout2">
            <a:avLst>
              <a:gd name="adj1" fmla="val 29356"/>
              <a:gd name="adj2" fmla="val -1007"/>
              <a:gd name="adj3" fmla="val 30114"/>
              <a:gd name="adj4" fmla="val -29212"/>
              <a:gd name="adj5" fmla="val 125379"/>
              <a:gd name="adj6" fmla="val -49872"/>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t"/>
          <a:lstStyle/>
          <a:p>
            <a:r>
              <a:rPr lang="sv-SE" dirty="0" smtClean="0">
                <a:solidFill>
                  <a:schemeClr val="tx1"/>
                </a:solidFill>
              </a:rPr>
              <a:t>Shininess</a:t>
            </a:r>
            <a:endParaRPr lang="en-US" dirty="0">
              <a:solidFill>
                <a:schemeClr val="tx1"/>
              </a:solidFill>
            </a:endParaRPr>
          </a:p>
        </p:txBody>
      </p:sp>
    </p:spTree>
    <p:extLst>
      <p:ext uri="{BB962C8B-B14F-4D97-AF65-F5344CB8AC3E}">
        <p14:creationId xmlns:p14="http://schemas.microsoft.com/office/powerpoint/2010/main" val="501292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Score interpretation</a:t>
            </a:r>
            <a:endParaRPr lang="en-US" dirty="0"/>
          </a:p>
        </p:txBody>
      </p:sp>
      <p:sp>
        <p:nvSpPr>
          <p:cNvPr id="3" name="Content Placeholder 2"/>
          <p:cNvSpPr>
            <a:spLocks noGrp="1"/>
          </p:cNvSpPr>
          <p:nvPr>
            <p:ph idx="1"/>
          </p:nvPr>
        </p:nvSpPr>
        <p:spPr/>
        <p:txBody>
          <a:bodyPr>
            <a:normAutofit/>
          </a:bodyPr>
          <a:lstStyle/>
          <a:p>
            <a:pPr>
              <a:lnSpc>
                <a:spcPct val="150000"/>
              </a:lnSpc>
            </a:pPr>
            <a:r>
              <a:rPr lang="sv-SE" dirty="0" smtClean="0"/>
              <a:t>Portion of correct answers unaccounted by chance</a:t>
            </a:r>
          </a:p>
          <a:p>
            <a:pPr lvl="1">
              <a:lnSpc>
                <a:spcPct val="150000"/>
              </a:lnSpc>
            </a:pPr>
            <a:r>
              <a:rPr lang="sv-SE" dirty="0" smtClean="0"/>
              <a:t>0: pure chance</a:t>
            </a:r>
          </a:p>
          <a:p>
            <a:pPr lvl="1">
              <a:lnSpc>
                <a:spcPct val="150000"/>
              </a:lnSpc>
            </a:pPr>
            <a:r>
              <a:rPr lang="sv-SE" dirty="0" smtClean="0"/>
              <a:t>1: pure skill</a:t>
            </a:r>
          </a:p>
          <a:p>
            <a:pPr>
              <a:lnSpc>
                <a:spcPct val="150000"/>
              </a:lnSpc>
            </a:pPr>
            <a:r>
              <a:rPr lang="sv-SE" dirty="0" smtClean="0"/>
              <a:t>Several scenarios can give same score</a:t>
            </a:r>
          </a:p>
          <a:p>
            <a:pPr lvl="1">
              <a:lnSpc>
                <a:spcPct val="150000"/>
              </a:lnSpc>
            </a:pPr>
            <a:r>
              <a:rPr lang="sv-SE" dirty="0" smtClean="0"/>
              <a:t>0.5: 50% of subjects could consistently tell the difference</a:t>
            </a:r>
          </a:p>
          <a:p>
            <a:pPr lvl="1">
              <a:lnSpc>
                <a:spcPct val="150000"/>
              </a:lnSpc>
            </a:pPr>
            <a:r>
              <a:rPr lang="sv-SE" dirty="0" smtClean="0"/>
              <a:t>0.5: 100% of subjects could tell the difference with 50% accuracy</a:t>
            </a:r>
            <a:endParaRPr lang="en-US" dirty="0"/>
          </a:p>
        </p:txBody>
      </p:sp>
    </p:spTree>
    <p:extLst>
      <p:ext uri="{BB962C8B-B14F-4D97-AF65-F5344CB8AC3E}">
        <p14:creationId xmlns:p14="http://schemas.microsoft.com/office/powerpoint/2010/main" val="3054487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44415" y="571341"/>
            <a:ext cx="6105806" cy="6108399"/>
          </a:xfrm>
          <a:prstGeom prst="rect">
            <a:avLst/>
          </a:prstGeom>
        </p:spPr>
      </p:pic>
      <p:sp>
        <p:nvSpPr>
          <p:cNvPr id="2" name="Title 1"/>
          <p:cNvSpPr>
            <a:spLocks noGrp="1"/>
          </p:cNvSpPr>
          <p:nvPr>
            <p:ph type="title"/>
          </p:nvPr>
        </p:nvSpPr>
        <p:spPr/>
        <p:txBody>
          <a:bodyPr/>
          <a:lstStyle/>
          <a:p>
            <a:r>
              <a:rPr lang="en-US" dirty="0" smtClean="0"/>
              <a:t>Per-user score</a:t>
            </a:r>
            <a:endParaRPr lang="en-US" dirty="0"/>
          </a:p>
        </p:txBody>
      </p:sp>
    </p:spTree>
    <p:extLst>
      <p:ext uri="{BB962C8B-B14F-4D97-AF65-F5344CB8AC3E}">
        <p14:creationId xmlns:p14="http://schemas.microsoft.com/office/powerpoint/2010/main" val="1061428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044415" y="571341"/>
            <a:ext cx="6105806" cy="6108399"/>
          </a:xfrm>
          <a:prstGeom prst="rect">
            <a:avLst/>
          </a:prstGeom>
        </p:spPr>
      </p:pic>
      <p:sp>
        <p:nvSpPr>
          <p:cNvPr id="2" name="Title 1"/>
          <p:cNvSpPr>
            <a:spLocks noGrp="1"/>
          </p:cNvSpPr>
          <p:nvPr>
            <p:ph type="title"/>
          </p:nvPr>
        </p:nvSpPr>
        <p:spPr/>
        <p:txBody>
          <a:bodyPr/>
          <a:lstStyle/>
          <a:p>
            <a:r>
              <a:rPr lang="en-US" dirty="0"/>
              <a:t>Per-user score</a:t>
            </a:r>
          </a:p>
        </p:txBody>
      </p:sp>
      <p:sp>
        <p:nvSpPr>
          <p:cNvPr id="6" name="Notched Right Arrow 5"/>
          <p:cNvSpPr/>
          <p:nvPr/>
        </p:nvSpPr>
        <p:spPr>
          <a:xfrm rot="18900000">
            <a:off x="5825361" y="1987213"/>
            <a:ext cx="3022554" cy="815724"/>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dirty="0"/>
              <a:t>“</a:t>
            </a:r>
            <a:r>
              <a:rPr lang="sv-SE" dirty="0" smtClean="0"/>
              <a:t>same” on control</a:t>
            </a:r>
            <a:endParaRPr lang="en-US" dirty="0"/>
          </a:p>
        </p:txBody>
      </p:sp>
      <p:sp>
        <p:nvSpPr>
          <p:cNvPr id="7" name="Notched Right Arrow 6"/>
          <p:cNvSpPr/>
          <p:nvPr/>
        </p:nvSpPr>
        <p:spPr>
          <a:xfrm rot="18900000" flipH="1">
            <a:off x="3366535" y="4478875"/>
            <a:ext cx="3022554" cy="815724"/>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dirty="0" smtClean="0"/>
              <a:t>“different” on control</a:t>
            </a:r>
            <a:endParaRPr lang="en-US" dirty="0"/>
          </a:p>
        </p:txBody>
      </p:sp>
      <p:sp>
        <p:nvSpPr>
          <p:cNvPr id="8" name="Notched Right Arrow 7"/>
          <p:cNvSpPr/>
          <p:nvPr/>
        </p:nvSpPr>
        <p:spPr>
          <a:xfrm rot="2700000">
            <a:off x="5825362" y="4478876"/>
            <a:ext cx="3022554" cy="8157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r>
              <a:rPr lang="sv-SE" dirty="0" smtClean="0"/>
              <a:t>same” on test</a:t>
            </a:r>
            <a:endParaRPr lang="en-US" dirty="0"/>
          </a:p>
        </p:txBody>
      </p:sp>
      <p:sp>
        <p:nvSpPr>
          <p:cNvPr id="9" name="Notched Right Arrow 8"/>
          <p:cNvSpPr/>
          <p:nvPr/>
        </p:nvSpPr>
        <p:spPr>
          <a:xfrm rot="2700000" flipH="1">
            <a:off x="3366533" y="1987214"/>
            <a:ext cx="3022554" cy="8157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“different” on test</a:t>
            </a:r>
            <a:endParaRPr lang="en-US" dirty="0"/>
          </a:p>
        </p:txBody>
      </p:sp>
    </p:spTree>
    <p:extLst>
      <p:ext uri="{BB962C8B-B14F-4D97-AF65-F5344CB8AC3E}">
        <p14:creationId xmlns:p14="http://schemas.microsoft.com/office/powerpoint/2010/main" val="4207020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Disparity</a:t>
            </a:r>
            <a:endParaRPr lang="en-US" dirty="0"/>
          </a:p>
        </p:txBody>
      </p:sp>
      <p:sp>
        <p:nvSpPr>
          <p:cNvPr id="3" name="Content Placeholder 2"/>
          <p:cNvSpPr>
            <a:spLocks noGrp="1"/>
          </p:cNvSpPr>
          <p:nvPr>
            <p:ph idx="1"/>
          </p:nvPr>
        </p:nvSpPr>
        <p:spPr/>
        <p:txBody>
          <a:bodyPr/>
          <a:lstStyle/>
          <a:p>
            <a:pPr>
              <a:lnSpc>
                <a:spcPct val="150000"/>
              </a:lnSpc>
            </a:pPr>
            <a:r>
              <a:rPr lang="sv-SE" dirty="0" smtClean="0"/>
              <a:t>One of many depth cues</a:t>
            </a:r>
          </a:p>
          <a:p>
            <a:pPr>
              <a:lnSpc>
                <a:spcPct val="150000"/>
              </a:lnSpc>
            </a:pPr>
            <a:r>
              <a:rPr lang="sv-SE" dirty="0" smtClean="0"/>
              <a:t>Not to be confused with accommodation or vergence</a:t>
            </a:r>
            <a:endParaRPr lang="en-US" dirty="0"/>
          </a:p>
        </p:txBody>
      </p:sp>
    </p:spTree>
    <p:extLst>
      <p:ext uri="{BB962C8B-B14F-4D97-AF65-F5344CB8AC3E}">
        <p14:creationId xmlns:p14="http://schemas.microsoft.com/office/powerpoint/2010/main" val="3195063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3044415" y="571341"/>
            <a:ext cx="6105806" cy="6108399"/>
          </a:xfrm>
          <a:prstGeom prst="rect">
            <a:avLst/>
          </a:prstGeom>
        </p:spPr>
      </p:pic>
      <p:sp>
        <p:nvSpPr>
          <p:cNvPr id="2" name="Title 1"/>
          <p:cNvSpPr>
            <a:spLocks noGrp="1"/>
          </p:cNvSpPr>
          <p:nvPr>
            <p:ph type="title"/>
          </p:nvPr>
        </p:nvSpPr>
        <p:spPr/>
        <p:txBody>
          <a:bodyPr/>
          <a:lstStyle/>
          <a:p>
            <a:r>
              <a:rPr lang="en-US" dirty="0"/>
              <a:t>Per-user score</a:t>
            </a:r>
          </a:p>
        </p:txBody>
      </p:sp>
      <p:cxnSp>
        <p:nvCxnSpPr>
          <p:cNvPr id="14" name="Straight Connector 13"/>
          <p:cNvCxnSpPr>
            <a:stCxn id="45" idx="7"/>
            <a:endCxn id="13" idx="1"/>
          </p:cNvCxnSpPr>
          <p:nvPr/>
        </p:nvCxnSpPr>
        <p:spPr>
          <a:xfrm flipV="1">
            <a:off x="8542039" y="3104581"/>
            <a:ext cx="957149" cy="309662"/>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a:stCxn id="46" idx="1"/>
            <a:endCxn id="18" idx="3"/>
          </p:cNvCxnSpPr>
          <p:nvPr/>
        </p:nvCxnSpPr>
        <p:spPr>
          <a:xfrm flipH="1" flipV="1">
            <a:off x="2732436" y="3096630"/>
            <a:ext cx="719921" cy="405443"/>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a:stCxn id="3" idx="1"/>
            <a:endCxn id="4" idx="3"/>
          </p:cNvCxnSpPr>
          <p:nvPr/>
        </p:nvCxnSpPr>
        <p:spPr>
          <a:xfrm flipH="1" flipV="1">
            <a:off x="4592895" y="2234168"/>
            <a:ext cx="1495389" cy="12737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4" name="Straight Connector 43"/>
          <p:cNvCxnSpPr>
            <a:stCxn id="36" idx="5"/>
            <a:endCxn id="43" idx="1"/>
          </p:cNvCxnSpPr>
          <p:nvPr/>
        </p:nvCxnSpPr>
        <p:spPr>
          <a:xfrm>
            <a:off x="7468641" y="3731573"/>
            <a:ext cx="1359781" cy="1504829"/>
          </a:xfrm>
          <a:prstGeom prst="line">
            <a:avLst/>
          </a:prstGeom>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3559279" y="2049502"/>
            <a:ext cx="103361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v-SE" dirty="0" smtClean="0"/>
              <a:t>Coin toss</a:t>
            </a:r>
            <a:endParaRPr lang="en-US" dirty="0"/>
          </a:p>
        </p:txBody>
      </p:sp>
      <p:sp>
        <p:nvSpPr>
          <p:cNvPr id="13" name="TextBox 12"/>
          <p:cNvSpPr txBox="1"/>
          <p:nvPr/>
        </p:nvSpPr>
        <p:spPr>
          <a:xfrm>
            <a:off x="9499188" y="2919915"/>
            <a:ext cx="162961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v-SE" dirty="0" smtClean="0"/>
              <a:t>Always “same”</a:t>
            </a:r>
            <a:endParaRPr lang="en-US" dirty="0"/>
          </a:p>
        </p:txBody>
      </p:sp>
      <p:sp>
        <p:nvSpPr>
          <p:cNvPr id="18" name="TextBox 17"/>
          <p:cNvSpPr txBox="1"/>
          <p:nvPr/>
        </p:nvSpPr>
        <p:spPr>
          <a:xfrm>
            <a:off x="845894" y="2911964"/>
            <a:ext cx="18865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v-SE" dirty="0" smtClean="0"/>
              <a:t>Always “different”</a:t>
            </a:r>
            <a:endParaRPr lang="en-US" dirty="0"/>
          </a:p>
        </p:txBody>
      </p:sp>
      <p:sp>
        <p:nvSpPr>
          <p:cNvPr id="43" name="TextBox 42"/>
          <p:cNvSpPr txBox="1"/>
          <p:nvPr/>
        </p:nvSpPr>
        <p:spPr>
          <a:xfrm>
            <a:off x="8828422" y="5051736"/>
            <a:ext cx="196438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v-SE" dirty="0" smtClean="0"/>
              <a:t>Weighted coin toss</a:t>
            </a:r>
            <a:endParaRPr lang="en-US" dirty="0"/>
          </a:p>
        </p:txBody>
      </p:sp>
      <p:cxnSp>
        <p:nvCxnSpPr>
          <p:cNvPr id="48" name="Straight Connector 47"/>
          <p:cNvCxnSpPr>
            <a:stCxn id="47" idx="6"/>
            <a:endCxn id="50" idx="1"/>
          </p:cNvCxnSpPr>
          <p:nvPr/>
        </p:nvCxnSpPr>
        <p:spPr>
          <a:xfrm>
            <a:off x="6250488" y="1066540"/>
            <a:ext cx="639118" cy="664"/>
          </a:xfrm>
          <a:prstGeom prst="line">
            <a:avLst/>
          </a:prstGeom>
        </p:spPr>
        <p:style>
          <a:lnRef idx="3">
            <a:schemeClr val="accent2"/>
          </a:lnRef>
          <a:fillRef idx="0">
            <a:schemeClr val="accent2"/>
          </a:fillRef>
          <a:effectRef idx="2">
            <a:schemeClr val="accent2"/>
          </a:effectRef>
          <a:fontRef idx="minor">
            <a:schemeClr val="tx1"/>
          </a:fontRef>
        </p:style>
      </p:cxnSp>
      <p:sp>
        <p:nvSpPr>
          <p:cNvPr id="50" name="TextBox 49"/>
          <p:cNvSpPr txBox="1"/>
          <p:nvPr/>
        </p:nvSpPr>
        <p:spPr>
          <a:xfrm>
            <a:off x="6889606" y="882538"/>
            <a:ext cx="124854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v-SE" dirty="0" smtClean="0"/>
              <a:t>Omniscient</a:t>
            </a:r>
            <a:endParaRPr lang="en-US" dirty="0"/>
          </a:p>
        </p:txBody>
      </p:sp>
      <p:cxnSp>
        <p:nvCxnSpPr>
          <p:cNvPr id="52" name="Straight Connector 51"/>
          <p:cNvCxnSpPr>
            <a:stCxn id="51" idx="6"/>
            <a:endCxn id="54" idx="1"/>
          </p:cNvCxnSpPr>
          <p:nvPr/>
        </p:nvCxnSpPr>
        <p:spPr>
          <a:xfrm flipV="1">
            <a:off x="6258171" y="6000224"/>
            <a:ext cx="581475" cy="159202"/>
          </a:xfrm>
          <a:prstGeom prst="line">
            <a:avLst/>
          </a:prstGeom>
        </p:spPr>
        <p:style>
          <a:lnRef idx="3">
            <a:schemeClr val="accent2"/>
          </a:lnRef>
          <a:fillRef idx="0">
            <a:schemeClr val="accent2"/>
          </a:fillRef>
          <a:effectRef idx="2">
            <a:schemeClr val="accent2"/>
          </a:effectRef>
          <a:fontRef idx="minor">
            <a:schemeClr val="tx1"/>
          </a:fontRef>
        </p:style>
      </p:cxnSp>
      <p:sp>
        <p:nvSpPr>
          <p:cNvPr id="54" name="TextBox 53"/>
          <p:cNvSpPr txBox="1"/>
          <p:nvPr/>
        </p:nvSpPr>
        <p:spPr>
          <a:xfrm>
            <a:off x="6839646" y="5815558"/>
            <a:ext cx="165090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v-SE" dirty="0" smtClean="0"/>
              <a:t>Omniscient liar</a:t>
            </a:r>
            <a:endParaRPr lang="en-US" dirty="0"/>
          </a:p>
        </p:txBody>
      </p:sp>
      <p:cxnSp>
        <p:nvCxnSpPr>
          <p:cNvPr id="62" name="Straight Connector 61"/>
          <p:cNvCxnSpPr>
            <a:stCxn id="55" idx="0"/>
            <a:endCxn id="63" idx="1"/>
          </p:cNvCxnSpPr>
          <p:nvPr/>
        </p:nvCxnSpPr>
        <p:spPr>
          <a:xfrm flipV="1">
            <a:off x="7478086" y="2034319"/>
            <a:ext cx="1150175" cy="111709"/>
          </a:xfrm>
          <a:prstGeom prst="line">
            <a:avLst/>
          </a:prstGeom>
        </p:spPr>
        <p:style>
          <a:lnRef idx="3">
            <a:schemeClr val="accent2"/>
          </a:lnRef>
          <a:fillRef idx="0">
            <a:schemeClr val="accent2"/>
          </a:fillRef>
          <a:effectRef idx="2">
            <a:schemeClr val="accent2"/>
          </a:effectRef>
          <a:fontRef idx="minor">
            <a:schemeClr val="tx1"/>
          </a:fontRef>
        </p:style>
      </p:cxnSp>
      <p:sp>
        <p:nvSpPr>
          <p:cNvPr id="63" name="TextBox 62"/>
          <p:cNvSpPr txBox="1"/>
          <p:nvPr/>
        </p:nvSpPr>
        <p:spPr>
          <a:xfrm>
            <a:off x="8628261" y="1711153"/>
            <a:ext cx="272553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sv-SE" dirty="0" smtClean="0"/>
              <a:t>Always “same” unless real perceivable difference</a:t>
            </a:r>
            <a:endParaRPr lang="en-US" dirty="0"/>
          </a:p>
        </p:txBody>
      </p:sp>
      <p:sp>
        <p:nvSpPr>
          <p:cNvPr id="3" name="Donut 2"/>
          <p:cNvSpPr/>
          <p:nvPr/>
        </p:nvSpPr>
        <p:spPr>
          <a:xfrm>
            <a:off x="6043045" y="3461336"/>
            <a:ext cx="308914" cy="318404"/>
          </a:xfrm>
          <a:prstGeom prst="donut">
            <a:avLst>
              <a:gd name="adj" fmla="val 105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2" name="Straight Connector 71"/>
          <p:cNvCxnSpPr>
            <a:stCxn id="70" idx="1"/>
          </p:cNvCxnSpPr>
          <p:nvPr/>
        </p:nvCxnSpPr>
        <p:spPr>
          <a:xfrm flipH="1">
            <a:off x="6711206" y="1221033"/>
            <a:ext cx="1779341" cy="1043198"/>
          </a:xfrm>
          <a:prstGeom prst="line">
            <a:avLst/>
          </a:prstGeom>
        </p:spPr>
        <p:style>
          <a:lnRef idx="3">
            <a:schemeClr val="accent3"/>
          </a:lnRef>
          <a:fillRef idx="0">
            <a:schemeClr val="accent3"/>
          </a:fillRef>
          <a:effectRef idx="2">
            <a:schemeClr val="accent3"/>
          </a:effectRef>
          <a:fontRef idx="minor">
            <a:schemeClr val="tx1"/>
          </a:fontRef>
        </p:style>
      </p:cxnSp>
      <p:sp>
        <p:nvSpPr>
          <p:cNvPr id="70" name="TextBox 69"/>
          <p:cNvSpPr txBox="1"/>
          <p:nvPr/>
        </p:nvSpPr>
        <p:spPr>
          <a:xfrm>
            <a:off x="8490547" y="1036367"/>
            <a:ext cx="187991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dirty="0" smtClean="0"/>
              <a:t>Expected region</a:t>
            </a:r>
            <a:endParaRPr lang="en-US" dirty="0"/>
          </a:p>
        </p:txBody>
      </p:sp>
      <p:sp>
        <p:nvSpPr>
          <p:cNvPr id="36" name="Donut 35"/>
          <p:cNvSpPr/>
          <p:nvPr/>
        </p:nvSpPr>
        <p:spPr>
          <a:xfrm>
            <a:off x="7204966" y="3459798"/>
            <a:ext cx="308914" cy="318404"/>
          </a:xfrm>
          <a:prstGeom prst="donut">
            <a:avLst>
              <a:gd name="adj" fmla="val 105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Donut 44"/>
          <p:cNvSpPr/>
          <p:nvPr/>
        </p:nvSpPr>
        <p:spPr>
          <a:xfrm>
            <a:off x="8278364" y="3367614"/>
            <a:ext cx="308914" cy="318404"/>
          </a:xfrm>
          <a:prstGeom prst="donut">
            <a:avLst>
              <a:gd name="adj" fmla="val 105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 name="Donut 45"/>
          <p:cNvSpPr/>
          <p:nvPr/>
        </p:nvSpPr>
        <p:spPr>
          <a:xfrm>
            <a:off x="3407118" y="3455444"/>
            <a:ext cx="308914" cy="318404"/>
          </a:xfrm>
          <a:prstGeom prst="donut">
            <a:avLst>
              <a:gd name="adj" fmla="val 105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7" name="Donut 46"/>
          <p:cNvSpPr/>
          <p:nvPr/>
        </p:nvSpPr>
        <p:spPr>
          <a:xfrm>
            <a:off x="5941574" y="907338"/>
            <a:ext cx="308914" cy="318404"/>
          </a:xfrm>
          <a:prstGeom prst="donut">
            <a:avLst>
              <a:gd name="adj" fmla="val 105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Donut 50"/>
          <p:cNvSpPr/>
          <p:nvPr/>
        </p:nvSpPr>
        <p:spPr>
          <a:xfrm>
            <a:off x="5949257" y="6000224"/>
            <a:ext cx="308914" cy="318404"/>
          </a:xfrm>
          <a:prstGeom prst="donut">
            <a:avLst>
              <a:gd name="adj" fmla="val 105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Donut 54"/>
          <p:cNvSpPr/>
          <p:nvPr/>
        </p:nvSpPr>
        <p:spPr>
          <a:xfrm rot="2700000">
            <a:off x="5793523" y="2099399"/>
            <a:ext cx="3143980" cy="318404"/>
          </a:xfrm>
          <a:prstGeom prst="donut">
            <a:avLst>
              <a:gd name="adj" fmla="val 105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18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Results</a:t>
            </a:r>
            <a:endParaRPr lang="en-US" dirty="0"/>
          </a:p>
        </p:txBody>
      </p:sp>
      <p:pic>
        <p:nvPicPr>
          <p:cNvPr id="5" name="Picture 4"/>
          <p:cNvPicPr>
            <a:picLocks noChangeAspect="1"/>
          </p:cNvPicPr>
          <p:nvPr/>
        </p:nvPicPr>
        <p:blipFill>
          <a:blip r:embed="rId3"/>
          <a:stretch>
            <a:fillRect/>
          </a:stretch>
        </p:blipFill>
        <p:spPr>
          <a:xfrm>
            <a:off x="5679578" y="365125"/>
            <a:ext cx="3562555" cy="540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7526" y="1478575"/>
            <a:ext cx="2929764" cy="2651991"/>
          </a:xfrm>
          <a:prstGeom prst="rect">
            <a:avLst/>
          </a:prstGeom>
        </p:spPr>
      </p:pic>
      <p:sp>
        <p:nvSpPr>
          <p:cNvPr id="6" name="TextBox 5"/>
          <p:cNvSpPr txBox="1"/>
          <p:nvPr/>
        </p:nvSpPr>
        <p:spPr>
          <a:xfrm>
            <a:off x="2171747" y="4351283"/>
            <a:ext cx="205126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Longer distance:</a:t>
            </a:r>
            <a:br>
              <a:rPr lang="sv-SE" dirty="0" smtClean="0"/>
            </a:br>
            <a:r>
              <a:rPr lang="sv-SE" dirty="0" smtClean="0"/>
              <a:t>Worse performance</a:t>
            </a:r>
            <a:endParaRPr lang="en-US" dirty="0"/>
          </a:p>
        </p:txBody>
      </p:sp>
      <p:cxnSp>
        <p:nvCxnSpPr>
          <p:cNvPr id="7" name="Straight Arrow Connector 6"/>
          <p:cNvCxnSpPr/>
          <p:nvPr/>
        </p:nvCxnSpPr>
        <p:spPr>
          <a:xfrm>
            <a:off x="6617107" y="2788805"/>
            <a:ext cx="2317688" cy="20669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5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679578" y="365125"/>
            <a:ext cx="3562555" cy="5400000"/>
          </a:xfrm>
          <a:prstGeom prst="rect">
            <a:avLst/>
          </a:prstGeom>
        </p:spPr>
      </p:pic>
      <p:sp>
        <p:nvSpPr>
          <p:cNvPr id="2" name="Title 1"/>
          <p:cNvSpPr>
            <a:spLocks noGrp="1"/>
          </p:cNvSpPr>
          <p:nvPr>
            <p:ph type="title"/>
          </p:nvPr>
        </p:nvSpPr>
        <p:spPr/>
        <p:txBody>
          <a:bodyPr/>
          <a:lstStyle/>
          <a:p>
            <a:r>
              <a:rPr lang="sv-SE" dirty="0" smtClean="0"/>
              <a:t>Results</a:t>
            </a:r>
            <a:endParaRPr lang="en-US" dirty="0"/>
          </a:p>
        </p:txBody>
      </p:sp>
      <p:sp>
        <p:nvSpPr>
          <p:cNvPr id="6" name="TextBox 5"/>
          <p:cNvSpPr txBox="1"/>
          <p:nvPr/>
        </p:nvSpPr>
        <p:spPr>
          <a:xfrm>
            <a:off x="2171748" y="4351283"/>
            <a:ext cx="205126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Rougher surface:</a:t>
            </a:r>
            <a:br>
              <a:rPr lang="sv-SE" dirty="0" smtClean="0"/>
            </a:br>
            <a:r>
              <a:rPr lang="sv-SE" dirty="0" smtClean="0"/>
              <a:t>Worse performance</a:t>
            </a:r>
            <a:endParaRPr lang="en-US" dirty="0"/>
          </a:p>
        </p:txBody>
      </p:sp>
      <p:cxnSp>
        <p:nvCxnSpPr>
          <p:cNvPr id="7" name="Straight Arrow Connector 6"/>
          <p:cNvCxnSpPr/>
          <p:nvPr/>
        </p:nvCxnSpPr>
        <p:spPr>
          <a:xfrm>
            <a:off x="6617108" y="2788805"/>
            <a:ext cx="2317688" cy="20669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p:cNvPicPr>
          <p:nvPr/>
        </p:nvPicPr>
        <p:blipFill rotWithShape="1">
          <a:blip r:embed="rId4" cstate="print">
            <a:extLst>
              <a:ext uri="{28A0092B-C50C-407E-A947-70E740481C1C}">
                <a14:useLocalDpi xmlns:a14="http://schemas.microsoft.com/office/drawing/2010/main" val="0"/>
              </a:ext>
            </a:extLst>
          </a:blip>
          <a:srcRect t="34736" b="34736"/>
          <a:stretch/>
        </p:blipFill>
        <p:spPr>
          <a:xfrm flipH="1">
            <a:off x="1351582" y="2606717"/>
            <a:ext cx="3776203" cy="1218898"/>
          </a:xfrm>
          <a:prstGeom prst="rect">
            <a:avLst/>
          </a:prstGeom>
        </p:spPr>
      </p:pic>
    </p:spTree>
    <p:extLst>
      <p:ext uri="{BB962C8B-B14F-4D97-AF65-F5344CB8AC3E}">
        <p14:creationId xmlns:p14="http://schemas.microsoft.com/office/powerpoint/2010/main" val="124041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64" y="1369877"/>
            <a:ext cx="1436021" cy="1299871"/>
          </a:xfrm>
          <a:prstGeom prst="rect">
            <a:avLst/>
          </a:prstGeom>
        </p:spPr>
      </p:pic>
      <p:pic>
        <p:nvPicPr>
          <p:cNvPr id="4" name="Picture 3"/>
          <p:cNvPicPr>
            <a:picLocks noChangeAspect="1"/>
          </p:cNvPicPr>
          <p:nvPr/>
        </p:nvPicPr>
        <p:blipFill>
          <a:blip r:embed="rId4"/>
          <a:stretch>
            <a:fillRect/>
          </a:stretch>
        </p:blipFill>
        <p:spPr>
          <a:xfrm>
            <a:off x="3198480" y="36000"/>
            <a:ext cx="8957520" cy="6786000"/>
          </a:xfrm>
          <a:prstGeom prst="rect">
            <a:avLst/>
          </a:prstGeom>
        </p:spPr>
      </p:pic>
      <p:sp>
        <p:nvSpPr>
          <p:cNvPr id="2" name="Title 1"/>
          <p:cNvSpPr>
            <a:spLocks noGrp="1"/>
          </p:cNvSpPr>
          <p:nvPr>
            <p:ph type="title"/>
          </p:nvPr>
        </p:nvSpPr>
        <p:spPr/>
        <p:txBody>
          <a:bodyPr/>
          <a:lstStyle/>
          <a:p>
            <a:r>
              <a:rPr lang="sv-SE" dirty="0" smtClean="0"/>
              <a:t>Results</a:t>
            </a:r>
            <a:endParaRPr lang="en-US" dirty="0"/>
          </a:p>
        </p:txBody>
      </p:sp>
      <p:sp>
        <p:nvSpPr>
          <p:cNvPr id="12" name="Freeform 11"/>
          <p:cNvSpPr/>
          <p:nvPr/>
        </p:nvSpPr>
        <p:spPr>
          <a:xfrm>
            <a:off x="6386400" y="2469600"/>
            <a:ext cx="4910400" cy="1720800"/>
          </a:xfrm>
          <a:custGeom>
            <a:avLst/>
            <a:gdLst>
              <a:gd name="connsiteX0" fmla="*/ 0 w 4910400"/>
              <a:gd name="connsiteY0" fmla="*/ 0 h 1720800"/>
              <a:gd name="connsiteX1" fmla="*/ 2462400 w 4910400"/>
              <a:gd name="connsiteY1" fmla="*/ 381600 h 1720800"/>
              <a:gd name="connsiteX2" fmla="*/ 4910400 w 4910400"/>
              <a:gd name="connsiteY2" fmla="*/ 1720800 h 1720800"/>
            </a:gdLst>
            <a:ahLst/>
            <a:cxnLst>
              <a:cxn ang="0">
                <a:pos x="connsiteX0" y="connsiteY0"/>
              </a:cxn>
              <a:cxn ang="0">
                <a:pos x="connsiteX1" y="connsiteY1"/>
              </a:cxn>
              <a:cxn ang="0">
                <a:pos x="connsiteX2" y="connsiteY2"/>
              </a:cxn>
            </a:cxnLst>
            <a:rect l="l" t="t" r="r" b="b"/>
            <a:pathLst>
              <a:path w="4910400" h="1720800">
                <a:moveTo>
                  <a:pt x="0" y="0"/>
                </a:moveTo>
                <a:cubicBezTo>
                  <a:pt x="822000" y="47400"/>
                  <a:pt x="1644000" y="94800"/>
                  <a:pt x="2462400" y="381600"/>
                </a:cubicBezTo>
                <a:cubicBezTo>
                  <a:pt x="3280800" y="668400"/>
                  <a:pt x="4095600" y="1194600"/>
                  <a:pt x="4910400" y="1720800"/>
                </a:cubicBezTo>
              </a:path>
            </a:pathLst>
          </a:custGeom>
          <a:ln w="76200">
            <a:solidFill>
              <a:schemeClr val="accent1">
                <a:alpha val="75000"/>
              </a:schemeClr>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Freeform 12"/>
          <p:cNvSpPr/>
          <p:nvPr/>
        </p:nvSpPr>
        <p:spPr>
          <a:xfrm>
            <a:off x="5558400" y="2829600"/>
            <a:ext cx="4917600" cy="2685600"/>
          </a:xfrm>
          <a:custGeom>
            <a:avLst/>
            <a:gdLst>
              <a:gd name="connsiteX0" fmla="*/ 0 w 4917600"/>
              <a:gd name="connsiteY0" fmla="*/ 0 h 2685600"/>
              <a:gd name="connsiteX1" fmla="*/ 2462400 w 4917600"/>
              <a:gd name="connsiteY1" fmla="*/ 1965600 h 2685600"/>
              <a:gd name="connsiteX2" fmla="*/ 4917600 w 4917600"/>
              <a:gd name="connsiteY2" fmla="*/ 2685600 h 2685600"/>
            </a:gdLst>
            <a:ahLst/>
            <a:cxnLst>
              <a:cxn ang="0">
                <a:pos x="connsiteX0" y="connsiteY0"/>
              </a:cxn>
              <a:cxn ang="0">
                <a:pos x="connsiteX1" y="connsiteY1"/>
              </a:cxn>
              <a:cxn ang="0">
                <a:pos x="connsiteX2" y="connsiteY2"/>
              </a:cxn>
            </a:cxnLst>
            <a:rect l="l" t="t" r="r" b="b"/>
            <a:pathLst>
              <a:path w="4917600" h="2685600">
                <a:moveTo>
                  <a:pt x="0" y="0"/>
                </a:moveTo>
                <a:cubicBezTo>
                  <a:pt x="821400" y="759000"/>
                  <a:pt x="1642800" y="1518000"/>
                  <a:pt x="2462400" y="1965600"/>
                </a:cubicBezTo>
                <a:cubicBezTo>
                  <a:pt x="3282000" y="2413200"/>
                  <a:pt x="4099800" y="2549400"/>
                  <a:pt x="4917600" y="2685600"/>
                </a:cubicBezTo>
              </a:path>
            </a:pathLst>
          </a:custGeom>
          <a:ln w="76200">
            <a:solidFill>
              <a:schemeClr val="accent1">
                <a:alpha val="75000"/>
              </a:schemeClr>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tx1"/>
              </a:solidFill>
            </a:endParaRPr>
          </a:p>
        </p:txBody>
      </p:sp>
      <p:sp>
        <p:nvSpPr>
          <p:cNvPr id="14" name="Freeform 13"/>
          <p:cNvSpPr/>
          <p:nvPr/>
        </p:nvSpPr>
        <p:spPr>
          <a:xfrm>
            <a:off x="4752000" y="4737600"/>
            <a:ext cx="4910400" cy="727200"/>
          </a:xfrm>
          <a:custGeom>
            <a:avLst/>
            <a:gdLst>
              <a:gd name="connsiteX0" fmla="*/ 0 w 4910400"/>
              <a:gd name="connsiteY0" fmla="*/ 0 h 727200"/>
              <a:gd name="connsiteX1" fmla="*/ 2462400 w 4910400"/>
              <a:gd name="connsiteY1" fmla="*/ 302400 h 727200"/>
              <a:gd name="connsiteX2" fmla="*/ 4910400 w 4910400"/>
              <a:gd name="connsiteY2" fmla="*/ 727200 h 727200"/>
            </a:gdLst>
            <a:ahLst/>
            <a:cxnLst>
              <a:cxn ang="0">
                <a:pos x="connsiteX0" y="connsiteY0"/>
              </a:cxn>
              <a:cxn ang="0">
                <a:pos x="connsiteX1" y="connsiteY1"/>
              </a:cxn>
              <a:cxn ang="0">
                <a:pos x="connsiteX2" y="connsiteY2"/>
              </a:cxn>
            </a:cxnLst>
            <a:rect l="l" t="t" r="r" b="b"/>
            <a:pathLst>
              <a:path w="4910400" h="727200">
                <a:moveTo>
                  <a:pt x="0" y="0"/>
                </a:moveTo>
                <a:cubicBezTo>
                  <a:pt x="822000" y="90600"/>
                  <a:pt x="1644000" y="181200"/>
                  <a:pt x="2462400" y="302400"/>
                </a:cubicBezTo>
                <a:cubicBezTo>
                  <a:pt x="3280800" y="423600"/>
                  <a:pt x="4095600" y="575400"/>
                  <a:pt x="4910400" y="727200"/>
                </a:cubicBezTo>
              </a:path>
            </a:pathLst>
          </a:custGeom>
          <a:ln w="76200">
            <a:solidFill>
              <a:schemeClr val="accent1">
                <a:alpha val="75000"/>
              </a:schemeClr>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tx1"/>
              </a:solidFill>
            </a:endParaRPr>
          </a:p>
        </p:txBody>
      </p:sp>
      <p:sp>
        <p:nvSpPr>
          <p:cNvPr id="15" name="TextBox 14"/>
          <p:cNvSpPr txBox="1"/>
          <p:nvPr/>
        </p:nvSpPr>
        <p:spPr>
          <a:xfrm>
            <a:off x="838200" y="2712868"/>
            <a:ext cx="172585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Longer distance:</a:t>
            </a:r>
            <a:br>
              <a:rPr lang="sv-SE" dirty="0" smtClean="0"/>
            </a:br>
            <a:r>
              <a:rPr lang="sv-SE" dirty="0" smtClean="0"/>
              <a:t>Score decreases</a:t>
            </a:r>
            <a:endParaRPr lang="en-US" dirty="0"/>
          </a:p>
        </p:txBody>
      </p:sp>
    </p:spTree>
    <p:extLst>
      <p:ext uri="{BB962C8B-B14F-4D97-AF65-F5344CB8AC3E}">
        <p14:creationId xmlns:p14="http://schemas.microsoft.com/office/powerpoint/2010/main" val="157726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1000"/>
                                        <p:tgtEl>
                                          <p:spTgt spid="12"/>
                                        </p:tgtEl>
                                      </p:cBhvr>
                                    </p:animEffect>
                                    <p:set>
                                      <p:cBhvr>
                                        <p:cTn id="24" dur="1" fill="hold">
                                          <p:stCondLst>
                                            <p:cond delay="999"/>
                                          </p:stCondLst>
                                        </p:cTn>
                                        <p:tgtEl>
                                          <p:spTgt spid="12"/>
                                        </p:tgtEl>
                                        <p:attrNameLst>
                                          <p:attrName>style.visibility</p:attrName>
                                        </p:attrNameLst>
                                      </p:cBhvr>
                                      <p:to>
                                        <p:strVal val="hidden"/>
                                      </p:to>
                                    </p:set>
                                  </p:childTnLst>
                                </p:cTn>
                              </p:par>
                              <p:par>
                                <p:cTn id="25" presetID="22" presetClass="exit" presetSubtype="8" fill="hold" grpId="1" nodeType="withEffect">
                                  <p:stCondLst>
                                    <p:cond delay="0"/>
                                  </p:stCondLst>
                                  <p:childTnLst>
                                    <p:animEffect transition="out" filter="wipe(left)">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par>
                                <p:cTn id="28" presetID="22" presetClass="exit" presetSubtype="8" fill="hold" grpId="1" nodeType="withEffect">
                                  <p:stCondLst>
                                    <p:cond delay="0"/>
                                  </p:stCondLst>
                                  <p:childTnLst>
                                    <p:animEffect transition="out" filter="wipe(left)">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64" y="1369877"/>
            <a:ext cx="1436021" cy="1299871"/>
          </a:xfrm>
          <a:prstGeom prst="rect">
            <a:avLst/>
          </a:prstGeom>
        </p:spPr>
      </p:pic>
      <p:pic>
        <p:nvPicPr>
          <p:cNvPr id="24" name="Picture 23"/>
          <p:cNvPicPr>
            <a:picLocks/>
          </p:cNvPicPr>
          <p:nvPr/>
        </p:nvPicPr>
        <p:blipFill rotWithShape="1">
          <a:blip r:embed="rId4" cstate="print">
            <a:extLst>
              <a:ext uri="{28A0092B-C50C-407E-A947-70E740481C1C}">
                <a14:useLocalDpi xmlns:a14="http://schemas.microsoft.com/office/drawing/2010/main" val="0"/>
              </a:ext>
            </a:extLst>
          </a:blip>
          <a:srcRect t="34736" b="34736"/>
          <a:stretch/>
        </p:blipFill>
        <p:spPr>
          <a:xfrm flipH="1">
            <a:off x="528962" y="3691928"/>
            <a:ext cx="2342972" cy="756274"/>
          </a:xfrm>
          <a:prstGeom prst="rect">
            <a:avLst/>
          </a:prstGeom>
        </p:spPr>
      </p:pic>
      <p:pic>
        <p:nvPicPr>
          <p:cNvPr id="4" name="Picture 3"/>
          <p:cNvPicPr>
            <a:picLocks noChangeAspect="1"/>
          </p:cNvPicPr>
          <p:nvPr/>
        </p:nvPicPr>
        <p:blipFill>
          <a:blip r:embed="rId5"/>
          <a:stretch>
            <a:fillRect/>
          </a:stretch>
        </p:blipFill>
        <p:spPr>
          <a:xfrm>
            <a:off x="3198480" y="36000"/>
            <a:ext cx="8957520" cy="6786000"/>
          </a:xfrm>
          <a:prstGeom prst="rect">
            <a:avLst/>
          </a:prstGeom>
        </p:spPr>
      </p:pic>
      <p:sp>
        <p:nvSpPr>
          <p:cNvPr id="2" name="Title 1"/>
          <p:cNvSpPr>
            <a:spLocks noGrp="1"/>
          </p:cNvSpPr>
          <p:nvPr>
            <p:ph type="title"/>
          </p:nvPr>
        </p:nvSpPr>
        <p:spPr/>
        <p:txBody>
          <a:bodyPr/>
          <a:lstStyle/>
          <a:p>
            <a:r>
              <a:rPr lang="sv-SE" dirty="0" smtClean="0"/>
              <a:t>Results</a:t>
            </a:r>
            <a:endParaRPr lang="en-US" dirty="0"/>
          </a:p>
        </p:txBody>
      </p:sp>
      <p:sp>
        <p:nvSpPr>
          <p:cNvPr id="15" name="TextBox 14"/>
          <p:cNvSpPr txBox="1"/>
          <p:nvPr/>
        </p:nvSpPr>
        <p:spPr>
          <a:xfrm>
            <a:off x="838200" y="2712868"/>
            <a:ext cx="172585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Longer distance:</a:t>
            </a:r>
            <a:br>
              <a:rPr lang="sv-SE" dirty="0" smtClean="0"/>
            </a:br>
            <a:r>
              <a:rPr lang="sv-SE" dirty="0" smtClean="0"/>
              <a:t>Score decreases</a:t>
            </a:r>
            <a:endParaRPr lang="en-US" dirty="0"/>
          </a:p>
        </p:txBody>
      </p:sp>
      <p:sp>
        <p:nvSpPr>
          <p:cNvPr id="19" name="Freeform 18"/>
          <p:cNvSpPr/>
          <p:nvPr/>
        </p:nvSpPr>
        <p:spPr>
          <a:xfrm>
            <a:off x="4768483" y="2456033"/>
            <a:ext cx="1632317" cy="2297336"/>
          </a:xfrm>
          <a:custGeom>
            <a:avLst/>
            <a:gdLst>
              <a:gd name="connsiteX0" fmla="*/ 1632317 w 1632317"/>
              <a:gd name="connsiteY0" fmla="*/ 0 h 2297336"/>
              <a:gd name="connsiteX1" fmla="*/ 816158 w 1632317"/>
              <a:gd name="connsiteY1" fmla="*/ 400522 h 2297336"/>
              <a:gd name="connsiteX2" fmla="*/ 317395 w 1632317"/>
              <a:gd name="connsiteY2" fmla="*/ 1216681 h 2297336"/>
              <a:gd name="connsiteX3" fmla="*/ 0 w 1632317"/>
              <a:gd name="connsiteY3" fmla="*/ 2297336 h 2297336"/>
            </a:gdLst>
            <a:ahLst/>
            <a:cxnLst>
              <a:cxn ang="0">
                <a:pos x="connsiteX0" y="connsiteY0"/>
              </a:cxn>
              <a:cxn ang="0">
                <a:pos x="connsiteX1" y="connsiteY1"/>
              </a:cxn>
              <a:cxn ang="0">
                <a:pos x="connsiteX2" y="connsiteY2"/>
              </a:cxn>
              <a:cxn ang="0">
                <a:pos x="connsiteX3" y="connsiteY3"/>
              </a:cxn>
            </a:cxnLst>
            <a:rect l="l" t="t" r="r" b="b"/>
            <a:pathLst>
              <a:path w="1632317" h="2297336">
                <a:moveTo>
                  <a:pt x="1632317" y="0"/>
                </a:moveTo>
                <a:cubicBezTo>
                  <a:pt x="1333814" y="98871"/>
                  <a:pt x="1035312" y="197742"/>
                  <a:pt x="816158" y="400522"/>
                </a:cubicBezTo>
                <a:cubicBezTo>
                  <a:pt x="597004" y="603302"/>
                  <a:pt x="453421" y="900545"/>
                  <a:pt x="317395" y="1216681"/>
                </a:cubicBezTo>
                <a:cubicBezTo>
                  <a:pt x="181369" y="1532817"/>
                  <a:pt x="90684" y="1915076"/>
                  <a:pt x="0" y="2297336"/>
                </a:cubicBezTo>
              </a:path>
            </a:pathLst>
          </a:custGeom>
          <a:ln w="76200">
            <a:solidFill>
              <a:schemeClr val="accent1">
                <a:alpha val="75000"/>
              </a:schemeClr>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tx1"/>
              </a:solidFill>
            </a:endParaRPr>
          </a:p>
        </p:txBody>
      </p:sp>
      <p:sp>
        <p:nvSpPr>
          <p:cNvPr id="20" name="Freeform 19"/>
          <p:cNvSpPr/>
          <p:nvPr/>
        </p:nvSpPr>
        <p:spPr>
          <a:xfrm>
            <a:off x="7216959" y="2841441"/>
            <a:ext cx="1639874" cy="2214209"/>
          </a:xfrm>
          <a:custGeom>
            <a:avLst/>
            <a:gdLst>
              <a:gd name="connsiteX0" fmla="*/ 1639874 w 1639874"/>
              <a:gd name="connsiteY0" fmla="*/ 0 h 2214209"/>
              <a:gd name="connsiteX1" fmla="*/ 1382935 w 1639874"/>
              <a:gd name="connsiteY1" fmla="*/ 1103326 h 2214209"/>
              <a:gd name="connsiteX2" fmla="*/ 816158 w 1639874"/>
              <a:gd name="connsiteY2" fmla="*/ 1949713 h 2214209"/>
              <a:gd name="connsiteX3" fmla="*/ 0 w 1639874"/>
              <a:gd name="connsiteY3" fmla="*/ 2214209 h 2214209"/>
            </a:gdLst>
            <a:ahLst/>
            <a:cxnLst>
              <a:cxn ang="0">
                <a:pos x="connsiteX0" y="connsiteY0"/>
              </a:cxn>
              <a:cxn ang="0">
                <a:pos x="connsiteX1" y="connsiteY1"/>
              </a:cxn>
              <a:cxn ang="0">
                <a:pos x="connsiteX2" y="connsiteY2"/>
              </a:cxn>
              <a:cxn ang="0">
                <a:pos x="connsiteX3" y="connsiteY3"/>
              </a:cxn>
            </a:cxnLst>
            <a:rect l="l" t="t" r="r" b="b"/>
            <a:pathLst>
              <a:path w="1639874" h="2214209">
                <a:moveTo>
                  <a:pt x="1639874" y="0"/>
                </a:moveTo>
                <a:cubicBezTo>
                  <a:pt x="1580047" y="389187"/>
                  <a:pt x="1520221" y="778374"/>
                  <a:pt x="1382935" y="1103326"/>
                </a:cubicBezTo>
                <a:cubicBezTo>
                  <a:pt x="1245649" y="1428278"/>
                  <a:pt x="1046647" y="1764566"/>
                  <a:pt x="816158" y="1949713"/>
                </a:cubicBezTo>
                <a:cubicBezTo>
                  <a:pt x="585669" y="2134860"/>
                  <a:pt x="292834" y="2174534"/>
                  <a:pt x="0" y="2214209"/>
                </a:cubicBezTo>
              </a:path>
            </a:pathLst>
          </a:custGeom>
          <a:ln w="76200">
            <a:solidFill>
              <a:schemeClr val="accent1">
                <a:alpha val="75000"/>
              </a:schemeClr>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tx1"/>
              </a:solidFill>
            </a:endParaRPr>
          </a:p>
        </p:txBody>
      </p:sp>
      <p:sp>
        <p:nvSpPr>
          <p:cNvPr id="21" name="Freeform 20"/>
          <p:cNvSpPr/>
          <p:nvPr/>
        </p:nvSpPr>
        <p:spPr>
          <a:xfrm>
            <a:off x="9657878" y="4141704"/>
            <a:ext cx="1639874" cy="1412175"/>
          </a:xfrm>
          <a:custGeom>
            <a:avLst/>
            <a:gdLst>
              <a:gd name="connsiteX0" fmla="*/ 1639874 w 1639874"/>
              <a:gd name="connsiteY0" fmla="*/ 52445 h 1412175"/>
              <a:gd name="connsiteX1" fmla="*/ 1586975 w 1639874"/>
              <a:gd name="connsiteY1" fmla="*/ 97787 h 1412175"/>
              <a:gd name="connsiteX2" fmla="*/ 1322479 w 1639874"/>
              <a:gd name="connsiteY2" fmla="*/ 944174 h 1412175"/>
              <a:gd name="connsiteX3" fmla="*/ 823715 w 1639874"/>
              <a:gd name="connsiteY3" fmla="*/ 1382481 h 1412175"/>
              <a:gd name="connsiteX4" fmla="*/ 0 w 1639874"/>
              <a:gd name="connsiteY4" fmla="*/ 1337139 h 141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874" h="1412175">
                <a:moveTo>
                  <a:pt x="1639874" y="52445"/>
                </a:moveTo>
                <a:cubicBezTo>
                  <a:pt x="1639874" y="805"/>
                  <a:pt x="1639874" y="-50835"/>
                  <a:pt x="1586975" y="97787"/>
                </a:cubicBezTo>
                <a:cubicBezTo>
                  <a:pt x="1534076" y="246409"/>
                  <a:pt x="1449689" y="730058"/>
                  <a:pt x="1322479" y="944174"/>
                </a:cubicBezTo>
                <a:cubicBezTo>
                  <a:pt x="1195269" y="1158290"/>
                  <a:pt x="1044128" y="1316987"/>
                  <a:pt x="823715" y="1382481"/>
                </a:cubicBezTo>
                <a:cubicBezTo>
                  <a:pt x="603302" y="1447975"/>
                  <a:pt x="301651" y="1392557"/>
                  <a:pt x="0" y="1337139"/>
                </a:cubicBezTo>
              </a:path>
            </a:pathLst>
          </a:custGeom>
          <a:ln w="76200">
            <a:solidFill>
              <a:schemeClr val="accent1">
                <a:alpha val="75000"/>
              </a:schemeClr>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chemeClr val="tx1"/>
              </a:solidFill>
            </a:endParaRPr>
          </a:p>
        </p:txBody>
      </p:sp>
      <p:sp>
        <p:nvSpPr>
          <p:cNvPr id="22" name="TextBox 21"/>
          <p:cNvSpPr txBox="1"/>
          <p:nvPr/>
        </p:nvSpPr>
        <p:spPr>
          <a:xfrm>
            <a:off x="755452" y="4452913"/>
            <a:ext cx="189135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Higher roughness:</a:t>
            </a:r>
          </a:p>
          <a:p>
            <a:pPr algn="ctr"/>
            <a:r>
              <a:rPr lang="sv-SE" dirty="0" smtClean="0"/>
              <a:t>Score decreases</a:t>
            </a:r>
            <a:endParaRPr lang="en-US" dirty="0"/>
          </a:p>
        </p:txBody>
      </p:sp>
    </p:spTree>
    <p:extLst>
      <p:ext uri="{BB962C8B-B14F-4D97-AF65-F5344CB8AC3E}">
        <p14:creationId xmlns:p14="http://schemas.microsoft.com/office/powerpoint/2010/main" val="9766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grpId="1" nodeType="clickEffect">
                                  <p:stCondLst>
                                    <p:cond delay="0"/>
                                  </p:stCondLst>
                                  <p:childTnLst>
                                    <p:animEffect transition="out" filter="wipe(up)">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22" presetClass="exit" presetSubtype="1" fill="hold" grpId="1" nodeType="withEffect">
                                  <p:stCondLst>
                                    <p:cond delay="0"/>
                                  </p:stCondLst>
                                  <p:childTnLst>
                                    <p:animEffect transition="out" filter="wipe(up)">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22" presetClass="exit" presetSubtype="1" fill="hold" grpId="1" nodeType="withEffect">
                                  <p:stCondLst>
                                    <p:cond delay="0"/>
                                  </p:stCondLst>
                                  <p:childTnLst>
                                    <p:animEffect transition="out" filter="wipe(up)">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64" y="1369877"/>
            <a:ext cx="1436021" cy="1299871"/>
          </a:xfrm>
          <a:prstGeom prst="rect">
            <a:avLst/>
          </a:prstGeom>
        </p:spPr>
      </p:pic>
      <p:pic>
        <p:nvPicPr>
          <p:cNvPr id="24" name="Picture 23"/>
          <p:cNvPicPr>
            <a:picLocks/>
          </p:cNvPicPr>
          <p:nvPr/>
        </p:nvPicPr>
        <p:blipFill rotWithShape="1">
          <a:blip r:embed="rId4" cstate="print">
            <a:extLst>
              <a:ext uri="{28A0092B-C50C-407E-A947-70E740481C1C}">
                <a14:useLocalDpi xmlns:a14="http://schemas.microsoft.com/office/drawing/2010/main" val="0"/>
              </a:ext>
            </a:extLst>
          </a:blip>
          <a:srcRect t="34736" b="34736"/>
          <a:stretch/>
        </p:blipFill>
        <p:spPr>
          <a:xfrm flipH="1">
            <a:off x="528962" y="3691928"/>
            <a:ext cx="2342972" cy="756274"/>
          </a:xfrm>
          <a:prstGeom prst="rect">
            <a:avLst/>
          </a:prstGeom>
        </p:spPr>
      </p:pic>
      <p:pic>
        <p:nvPicPr>
          <p:cNvPr id="4" name="Picture 3"/>
          <p:cNvPicPr>
            <a:picLocks noChangeAspect="1"/>
          </p:cNvPicPr>
          <p:nvPr/>
        </p:nvPicPr>
        <p:blipFill>
          <a:blip r:embed="rId5"/>
          <a:stretch>
            <a:fillRect/>
          </a:stretch>
        </p:blipFill>
        <p:spPr>
          <a:xfrm>
            <a:off x="3198480" y="36000"/>
            <a:ext cx="8957520" cy="6786000"/>
          </a:xfrm>
          <a:prstGeom prst="rect">
            <a:avLst/>
          </a:prstGeom>
        </p:spPr>
      </p:pic>
      <p:sp>
        <p:nvSpPr>
          <p:cNvPr id="2" name="Title 1"/>
          <p:cNvSpPr>
            <a:spLocks noGrp="1"/>
          </p:cNvSpPr>
          <p:nvPr>
            <p:ph type="title"/>
          </p:nvPr>
        </p:nvSpPr>
        <p:spPr/>
        <p:txBody>
          <a:bodyPr/>
          <a:lstStyle/>
          <a:p>
            <a:r>
              <a:rPr lang="sv-SE" dirty="0" smtClean="0"/>
              <a:t>Results</a:t>
            </a:r>
            <a:endParaRPr lang="en-US" dirty="0"/>
          </a:p>
        </p:txBody>
      </p:sp>
      <p:sp>
        <p:nvSpPr>
          <p:cNvPr id="15" name="TextBox 14"/>
          <p:cNvSpPr txBox="1"/>
          <p:nvPr/>
        </p:nvSpPr>
        <p:spPr>
          <a:xfrm>
            <a:off x="838200" y="2712868"/>
            <a:ext cx="172585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Longer distance:</a:t>
            </a:r>
            <a:br>
              <a:rPr lang="sv-SE" dirty="0" smtClean="0"/>
            </a:br>
            <a:r>
              <a:rPr lang="sv-SE" dirty="0" smtClean="0"/>
              <a:t>Score decreases</a:t>
            </a:r>
            <a:endParaRPr lang="en-US" dirty="0"/>
          </a:p>
        </p:txBody>
      </p:sp>
      <p:sp>
        <p:nvSpPr>
          <p:cNvPr id="22" name="TextBox 21"/>
          <p:cNvSpPr txBox="1"/>
          <p:nvPr/>
        </p:nvSpPr>
        <p:spPr>
          <a:xfrm>
            <a:off x="755452" y="4452913"/>
            <a:ext cx="189135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Higher roughness:</a:t>
            </a:r>
          </a:p>
          <a:p>
            <a:pPr algn="ctr"/>
            <a:r>
              <a:rPr lang="sv-SE" dirty="0" smtClean="0"/>
              <a:t>Score decreases</a:t>
            </a:r>
            <a:endParaRPr lang="en-US" dirty="0"/>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70202" r="-120"/>
          <a:stretch/>
        </p:blipFill>
        <p:spPr>
          <a:xfrm rot="5400000">
            <a:off x="1358906" y="4588244"/>
            <a:ext cx="675557" cy="2260800"/>
          </a:xfrm>
          <a:prstGeom prst="rect">
            <a:avLst/>
          </a:prstGeom>
        </p:spPr>
      </p:pic>
      <p:sp>
        <p:nvSpPr>
          <p:cNvPr id="17" name="TextBox 16"/>
          <p:cNvSpPr txBox="1"/>
          <p:nvPr/>
        </p:nvSpPr>
        <p:spPr>
          <a:xfrm>
            <a:off x="675687" y="6085955"/>
            <a:ext cx="205088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v-SE" dirty="0" smtClean="0"/>
              <a:t>Lower shininess:</a:t>
            </a:r>
          </a:p>
          <a:p>
            <a:pPr algn="ctr"/>
            <a:r>
              <a:rPr lang="sv-SE" dirty="0" smtClean="0"/>
              <a:t>No significant effect</a:t>
            </a:r>
            <a:endParaRPr lang="en-US" dirty="0"/>
          </a:p>
        </p:txBody>
      </p:sp>
    </p:spTree>
    <p:extLst>
      <p:ext uri="{BB962C8B-B14F-4D97-AF65-F5344CB8AC3E}">
        <p14:creationId xmlns:p14="http://schemas.microsoft.com/office/powerpoint/2010/main" val="160476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Answering the question</a:t>
            </a:r>
            <a:endParaRPr lang="en-US" dirty="0"/>
          </a:p>
        </p:txBody>
      </p:sp>
      <p:sp>
        <p:nvSpPr>
          <p:cNvPr id="3" name="Content Placeholder 2"/>
          <p:cNvSpPr>
            <a:spLocks noGrp="1"/>
          </p:cNvSpPr>
          <p:nvPr>
            <p:ph idx="1"/>
          </p:nvPr>
        </p:nvSpPr>
        <p:spPr/>
        <p:txBody>
          <a:bodyPr/>
          <a:lstStyle/>
          <a:p>
            <a:pPr>
              <a:lnSpc>
                <a:spcPct val="150000"/>
              </a:lnSpc>
            </a:pPr>
            <a:r>
              <a:rPr lang="sv-SE" b="1" dirty="0" smtClean="0"/>
              <a:t>Q:</a:t>
            </a:r>
            <a:r>
              <a:rPr lang="sv-SE" dirty="0" smtClean="0"/>
              <a:t> Under which circumstances do we perceive highlight disparity,</a:t>
            </a:r>
            <a:br>
              <a:rPr lang="sv-SE" dirty="0" smtClean="0"/>
            </a:br>
            <a:r>
              <a:rPr lang="sv-SE" dirty="0" smtClean="0"/>
              <a:t>in consumer-grade VR devices?</a:t>
            </a:r>
          </a:p>
          <a:p>
            <a:pPr>
              <a:lnSpc>
                <a:spcPct val="150000"/>
              </a:lnSpc>
            </a:pPr>
            <a:r>
              <a:rPr lang="sv-SE" b="1" dirty="0" smtClean="0"/>
              <a:t>A:</a:t>
            </a:r>
            <a:r>
              <a:rPr lang="sv-SE" dirty="0" smtClean="0"/>
              <a:t> If objects are </a:t>
            </a:r>
            <a:r>
              <a:rPr lang="sv-SE" b="1" dirty="0" smtClean="0"/>
              <a:t>nearby</a:t>
            </a:r>
            <a:br>
              <a:rPr lang="sv-SE" b="1" dirty="0" smtClean="0"/>
            </a:br>
            <a:r>
              <a:rPr lang="sv-SE" dirty="0" smtClean="0"/>
              <a:t>and are </a:t>
            </a:r>
            <a:r>
              <a:rPr lang="sv-SE" b="1" dirty="0" smtClean="0"/>
              <a:t>not rough</a:t>
            </a:r>
            <a:endParaRPr lang="sv-SE" dirty="0" smtClean="0"/>
          </a:p>
        </p:txBody>
      </p:sp>
      <p:pic>
        <p:nvPicPr>
          <p:cNvPr id="4" name="Picture 3"/>
          <p:cNvPicPr>
            <a:picLocks noChangeAspect="1"/>
          </p:cNvPicPr>
          <p:nvPr/>
        </p:nvPicPr>
        <p:blipFill>
          <a:blip r:embed="rId3"/>
          <a:stretch>
            <a:fillRect/>
          </a:stretch>
        </p:blipFill>
        <p:spPr>
          <a:xfrm>
            <a:off x="6284258" y="2601864"/>
            <a:ext cx="5558118" cy="4211311"/>
          </a:xfrm>
          <a:prstGeom prst="rect">
            <a:avLst/>
          </a:prstGeom>
        </p:spPr>
      </p:pic>
      <p:sp>
        <p:nvSpPr>
          <p:cNvPr id="6" name="Rectangle 5"/>
          <p:cNvSpPr/>
          <p:nvPr/>
        </p:nvSpPr>
        <p:spPr>
          <a:xfrm>
            <a:off x="5975131" y="4288221"/>
            <a:ext cx="614855" cy="1434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Box 4"/>
          <p:cNvSpPr txBox="1"/>
          <p:nvPr/>
        </p:nvSpPr>
        <p:spPr>
          <a:xfrm rot="16200000">
            <a:off x="5743423" y="4814047"/>
            <a:ext cx="1393330" cy="338554"/>
          </a:xfrm>
          <a:prstGeom prst="rect">
            <a:avLst/>
          </a:prstGeom>
          <a:solidFill>
            <a:schemeClr val="bg1"/>
          </a:solidFill>
        </p:spPr>
        <p:txBody>
          <a:bodyPr wrap="none" rtlCol="0">
            <a:spAutoFit/>
          </a:bodyPr>
          <a:lstStyle/>
          <a:p>
            <a:r>
              <a:rPr lang="sv-SE" sz="1600" dirty="0" smtClean="0">
                <a:latin typeface="Times New Roman" panose="02020603050405020304" pitchFamily="18" charset="0"/>
                <a:cs typeface="Times New Roman" panose="02020603050405020304" pitchFamily="18" charset="0"/>
              </a:rPr>
              <a:t>      Roughness</a:t>
            </a:r>
            <a:endParaRPr lang="sv-SE"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8104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Conclusions</a:t>
            </a:r>
            <a:endParaRPr lang="en-US" dirty="0"/>
          </a:p>
        </p:txBody>
      </p:sp>
      <p:sp>
        <p:nvSpPr>
          <p:cNvPr id="3" name="Content Placeholder 2"/>
          <p:cNvSpPr>
            <a:spLocks noGrp="1"/>
          </p:cNvSpPr>
          <p:nvPr>
            <p:ph idx="1"/>
          </p:nvPr>
        </p:nvSpPr>
        <p:spPr/>
        <p:txBody>
          <a:bodyPr/>
          <a:lstStyle/>
          <a:p>
            <a:pPr>
              <a:lnSpc>
                <a:spcPct val="150000"/>
              </a:lnSpc>
            </a:pPr>
            <a:r>
              <a:rPr lang="sv-SE" dirty="0" smtClean="0"/>
              <a:t>Monoscopic shading does work for distant or rough objects</a:t>
            </a:r>
          </a:p>
          <a:p>
            <a:pPr>
              <a:lnSpc>
                <a:spcPct val="150000"/>
              </a:lnSpc>
            </a:pPr>
            <a:r>
              <a:rPr lang="sv-SE" dirty="0" smtClean="0"/>
              <a:t>Test with your own assets</a:t>
            </a:r>
          </a:p>
          <a:p>
            <a:pPr>
              <a:lnSpc>
                <a:spcPct val="150000"/>
              </a:lnSpc>
            </a:pPr>
            <a:r>
              <a:rPr lang="sv-SE" dirty="0" smtClean="0"/>
              <a:t>Be careful when interpreting results</a:t>
            </a:r>
          </a:p>
          <a:p>
            <a:pPr>
              <a:lnSpc>
                <a:spcPct val="150000"/>
              </a:lnSpc>
            </a:pPr>
            <a:r>
              <a:rPr lang="sv-SE" dirty="0" smtClean="0"/>
              <a:t>Use quality setting to determine threshold</a:t>
            </a:r>
          </a:p>
          <a:p>
            <a:pPr>
              <a:lnSpc>
                <a:spcPct val="150000"/>
              </a:lnSpc>
            </a:pPr>
            <a:endParaRPr lang="en-US" dirty="0"/>
          </a:p>
        </p:txBody>
      </p:sp>
    </p:spTree>
    <p:extLst>
      <p:ext uri="{BB962C8B-B14F-4D97-AF65-F5344CB8AC3E}">
        <p14:creationId xmlns:p14="http://schemas.microsoft.com/office/powerpoint/2010/main" val="3609042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nSpc>
                <a:spcPct val="90000"/>
              </a:lnSpc>
              <a:spcBef>
                <a:spcPct val="0"/>
              </a:spcBef>
              <a:buNone/>
              <a:defRPr sz="4400">
                <a:latin typeface="+mj-lt"/>
                <a:ea typeface="+mj-ea"/>
                <a:cs typeface="+mj-cs"/>
              </a:defRPr>
            </a:lvl1pPr>
          </a:lstStyle>
          <a:p>
            <a:r>
              <a:rPr lang="sv-SE" dirty="0"/>
              <a:t>Q &amp; A</a:t>
            </a:r>
            <a:endParaRPr lang="en-US" dirty="0"/>
          </a:p>
        </p:txBody>
      </p:sp>
      <p:sp>
        <p:nvSpPr>
          <p:cNvPr id="3" name="TextBox 2"/>
          <p:cNvSpPr txBox="1"/>
          <p:nvPr/>
        </p:nvSpPr>
        <p:spPr>
          <a:xfrm>
            <a:off x="4664876" y="4434896"/>
            <a:ext cx="3142335" cy="707886"/>
          </a:xfrm>
          <a:prstGeom prst="rect">
            <a:avLst/>
          </a:prstGeom>
          <a:noFill/>
        </p:spPr>
        <p:txBody>
          <a:bodyPr wrap="none" rtlCol="0">
            <a:spAutoFit/>
          </a:bodyPr>
          <a:lstStyle/>
          <a:p>
            <a:r>
              <a:rPr lang="sv-SE" sz="4000" dirty="0" smtClean="0"/>
              <a:t>We are hiring!</a:t>
            </a:r>
            <a:endParaRPr lang="sv-SE" sz="4000" dirty="0"/>
          </a:p>
        </p:txBody>
      </p:sp>
      <p:sp>
        <p:nvSpPr>
          <p:cNvPr id="5" name="TextBox 4"/>
          <p:cNvSpPr txBox="1"/>
          <p:nvPr/>
        </p:nvSpPr>
        <p:spPr>
          <a:xfrm>
            <a:off x="6732325" y="5225653"/>
            <a:ext cx="4969053" cy="461665"/>
          </a:xfrm>
          <a:prstGeom prst="rect">
            <a:avLst/>
          </a:prstGeom>
          <a:noFill/>
        </p:spPr>
        <p:txBody>
          <a:bodyPr wrap="none" rtlCol="0">
            <a:spAutoFit/>
          </a:bodyPr>
          <a:lstStyle/>
          <a:p>
            <a:r>
              <a:rPr lang="sv-SE" sz="2400" dirty="0" smtClean="0"/>
              <a:t>e-mail me at </a:t>
            </a:r>
            <a:r>
              <a:rPr lang="sv-SE" sz="2400" u="sng" dirty="0" smtClean="0">
                <a:solidFill>
                  <a:schemeClr val="accent1">
                    <a:lumMod val="75000"/>
                  </a:schemeClr>
                </a:solidFill>
              </a:rPr>
              <a:t>robert.m.toth@intel.com</a:t>
            </a:r>
            <a:endParaRPr lang="sv-SE" sz="2400" u="sng" dirty="0">
              <a:solidFill>
                <a:schemeClr val="accent1">
                  <a:lumMod val="75000"/>
                </a:schemeClr>
              </a:solidFill>
            </a:endParaRPr>
          </a:p>
        </p:txBody>
      </p:sp>
    </p:spTree>
    <p:extLst>
      <p:ext uri="{BB962C8B-B14F-4D97-AF65-F5344CB8AC3E}">
        <p14:creationId xmlns:p14="http://schemas.microsoft.com/office/powerpoint/2010/main" val="785206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Disparity</a:t>
            </a:r>
            <a:endParaRPr lang="en-US" dirty="0"/>
          </a:p>
        </p:txBody>
      </p:sp>
      <p:sp>
        <p:nvSpPr>
          <p:cNvPr id="3" name="Content Placeholder 2"/>
          <p:cNvSpPr>
            <a:spLocks noGrp="1"/>
          </p:cNvSpPr>
          <p:nvPr>
            <p:ph idx="1"/>
          </p:nvPr>
        </p:nvSpPr>
        <p:spPr/>
        <p:txBody>
          <a:bodyPr/>
          <a:lstStyle/>
          <a:p>
            <a:pPr>
              <a:lnSpc>
                <a:spcPct val="150000"/>
              </a:lnSpc>
            </a:pPr>
            <a:r>
              <a:rPr lang="sv-SE" dirty="0" smtClean="0"/>
              <a:t>One of many depth cues</a:t>
            </a:r>
          </a:p>
          <a:p>
            <a:pPr>
              <a:lnSpc>
                <a:spcPct val="150000"/>
              </a:lnSpc>
            </a:pPr>
            <a:r>
              <a:rPr lang="sv-SE" dirty="0" smtClean="0"/>
              <a:t>Not to be confused with </a:t>
            </a:r>
            <a:r>
              <a:rPr lang="sv-SE" dirty="0" smtClean="0">
                <a:solidFill>
                  <a:schemeClr val="accent2"/>
                </a:solidFill>
              </a:rPr>
              <a:t>accommodation </a:t>
            </a:r>
            <a:r>
              <a:rPr lang="sv-SE" dirty="0" smtClean="0"/>
              <a:t>or vergence</a:t>
            </a:r>
            <a:endParaRPr lang="en-US" dirty="0">
              <a:solidFill>
                <a:schemeClr val="accent2"/>
              </a:solidFill>
            </a:endParaRPr>
          </a:p>
        </p:txBody>
      </p:sp>
      <p:sp>
        <p:nvSpPr>
          <p:cNvPr id="4" name="TextBox 3"/>
          <p:cNvSpPr txBox="1"/>
          <p:nvPr/>
        </p:nvSpPr>
        <p:spPr>
          <a:xfrm>
            <a:off x="3025956" y="4190483"/>
            <a:ext cx="2743490" cy="1200329"/>
          </a:xfrm>
          <a:prstGeom prst="rect">
            <a:avLst/>
          </a:prstGeom>
          <a:noFill/>
        </p:spPr>
        <p:txBody>
          <a:bodyPr wrap="square" rtlCol="0">
            <a:spAutoFit/>
          </a:bodyPr>
          <a:lstStyle/>
          <a:p>
            <a:r>
              <a:rPr lang="sv-SE" b="1" dirty="0" smtClean="0"/>
              <a:t>Accommodation:</a:t>
            </a:r>
          </a:p>
          <a:p>
            <a:r>
              <a:rPr lang="sv-SE" dirty="0" smtClean="0"/>
              <a:t>Contracting the lens such that an object is depicted sharply on the retina</a:t>
            </a:r>
            <a:endParaRPr lang="en-US" dirty="0"/>
          </a:p>
        </p:txBody>
      </p:sp>
      <p:grpSp>
        <p:nvGrpSpPr>
          <p:cNvPr id="5" name="Group 4"/>
          <p:cNvGrpSpPr/>
          <p:nvPr/>
        </p:nvGrpSpPr>
        <p:grpSpPr>
          <a:xfrm>
            <a:off x="9333167" y="4063529"/>
            <a:ext cx="1442738" cy="1451678"/>
            <a:chOff x="7683332" y="2173185"/>
            <a:chExt cx="2873834" cy="2891642"/>
          </a:xfrm>
        </p:grpSpPr>
        <p:sp>
          <p:nvSpPr>
            <p:cNvPr id="6" name="Moon 5"/>
            <p:cNvSpPr/>
            <p:nvPr/>
          </p:nvSpPr>
          <p:spPr>
            <a:xfrm>
              <a:off x="7683332" y="2772888"/>
              <a:ext cx="789713" cy="1692233"/>
            </a:xfrm>
            <a:prstGeom prst="moon">
              <a:avLst>
                <a:gd name="adj" fmla="val 26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55528" y="2173185"/>
              <a:ext cx="2701636" cy="289164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55526" y="2992582"/>
              <a:ext cx="445327" cy="125284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flipH="1">
              <a:off x="9197440" y="2173185"/>
              <a:ext cx="1359726" cy="2891642"/>
            </a:xfrm>
            <a:prstGeom prst="moon">
              <a:avLst>
                <a:gd name="adj" fmla="val 72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855526" y="2173185"/>
              <a:ext cx="2701638" cy="2891642"/>
            </a:xfrm>
            <a:prstGeom prst="arc">
              <a:avLst>
                <a:gd name="adj1" fmla="val 11663606"/>
                <a:gd name="adj2" fmla="val 993997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1" name="Cube 10"/>
          <p:cNvSpPr/>
          <p:nvPr/>
        </p:nvSpPr>
        <p:spPr>
          <a:xfrm>
            <a:off x="6347341" y="4550057"/>
            <a:ext cx="478619" cy="47861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785118" y="4779441"/>
            <a:ext cx="3990786" cy="9925"/>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6791841" y="4629282"/>
            <a:ext cx="2649071" cy="147918"/>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6787359" y="4783924"/>
            <a:ext cx="2653553" cy="163605"/>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flipV="1">
            <a:off x="9438671" y="4792888"/>
            <a:ext cx="1331258" cy="15240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9436429" y="4631524"/>
            <a:ext cx="1333500" cy="15912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4544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Disparity</a:t>
            </a:r>
            <a:endParaRPr lang="en-US" dirty="0"/>
          </a:p>
        </p:txBody>
      </p:sp>
      <p:sp>
        <p:nvSpPr>
          <p:cNvPr id="3" name="Content Placeholder 2"/>
          <p:cNvSpPr>
            <a:spLocks noGrp="1"/>
          </p:cNvSpPr>
          <p:nvPr>
            <p:ph idx="1"/>
          </p:nvPr>
        </p:nvSpPr>
        <p:spPr/>
        <p:txBody>
          <a:bodyPr/>
          <a:lstStyle/>
          <a:p>
            <a:pPr>
              <a:lnSpc>
                <a:spcPct val="150000"/>
              </a:lnSpc>
            </a:pPr>
            <a:r>
              <a:rPr lang="sv-SE" dirty="0" smtClean="0"/>
              <a:t>One of many depth cues</a:t>
            </a:r>
          </a:p>
          <a:p>
            <a:pPr>
              <a:lnSpc>
                <a:spcPct val="150000"/>
              </a:lnSpc>
            </a:pPr>
            <a:r>
              <a:rPr lang="sv-SE" dirty="0" smtClean="0"/>
              <a:t>Not to be </a:t>
            </a:r>
            <a:r>
              <a:rPr lang="sv-SE" dirty="0"/>
              <a:t>confused with </a:t>
            </a:r>
            <a:r>
              <a:rPr lang="sv-SE" dirty="0" smtClean="0"/>
              <a:t>accommodation</a:t>
            </a:r>
            <a:r>
              <a:rPr lang="sv-SE" dirty="0">
                <a:solidFill>
                  <a:schemeClr val="accent2"/>
                </a:solidFill>
              </a:rPr>
              <a:t> </a:t>
            </a:r>
            <a:r>
              <a:rPr lang="sv-SE" dirty="0"/>
              <a:t>or</a:t>
            </a:r>
            <a:r>
              <a:rPr lang="sv-SE" dirty="0" smtClean="0"/>
              <a:t> </a:t>
            </a:r>
            <a:r>
              <a:rPr lang="sv-SE" dirty="0" smtClean="0">
                <a:solidFill>
                  <a:schemeClr val="accent2"/>
                </a:solidFill>
              </a:rPr>
              <a:t>vergence</a:t>
            </a:r>
            <a:endParaRPr lang="en-US" dirty="0"/>
          </a:p>
        </p:txBody>
      </p:sp>
      <p:sp>
        <p:nvSpPr>
          <p:cNvPr id="4" name="TextBox 3"/>
          <p:cNvSpPr txBox="1"/>
          <p:nvPr/>
        </p:nvSpPr>
        <p:spPr>
          <a:xfrm>
            <a:off x="2974449" y="4170348"/>
            <a:ext cx="2864169" cy="1477328"/>
          </a:xfrm>
          <a:prstGeom prst="rect">
            <a:avLst/>
          </a:prstGeom>
          <a:noFill/>
        </p:spPr>
        <p:txBody>
          <a:bodyPr wrap="square" rtlCol="0">
            <a:spAutoFit/>
          </a:bodyPr>
          <a:lstStyle/>
          <a:p>
            <a:r>
              <a:rPr lang="sv-SE" b="1" dirty="0" smtClean="0"/>
              <a:t>Vergence:</a:t>
            </a:r>
          </a:p>
          <a:p>
            <a:r>
              <a:rPr lang="sv-SE" dirty="0" smtClean="0"/>
              <a:t>Rotating the eyes such that an object is depicted on the same spot on the retinas</a:t>
            </a:r>
            <a:br>
              <a:rPr lang="sv-SE" dirty="0" smtClean="0"/>
            </a:br>
            <a:r>
              <a:rPr lang="sv-SE" dirty="0" smtClean="0"/>
              <a:t>(e.g</a:t>
            </a:r>
            <a:r>
              <a:rPr lang="sv-SE" dirty="0"/>
              <a:t>., </a:t>
            </a:r>
            <a:r>
              <a:rPr lang="sv-SE" dirty="0" smtClean="0"/>
              <a:t>fovea</a:t>
            </a:r>
            <a:r>
              <a:rPr lang="sv-SE" dirty="0"/>
              <a:t>)</a:t>
            </a:r>
            <a:endParaRPr lang="en-US" dirty="0"/>
          </a:p>
        </p:txBody>
      </p:sp>
      <p:grpSp>
        <p:nvGrpSpPr>
          <p:cNvPr id="5" name="Group 4"/>
          <p:cNvGrpSpPr/>
          <p:nvPr/>
        </p:nvGrpSpPr>
        <p:grpSpPr>
          <a:xfrm rot="20700000">
            <a:off x="9386626" y="3149780"/>
            <a:ext cx="1442738" cy="1451678"/>
            <a:chOff x="7683332" y="2173185"/>
            <a:chExt cx="2873834" cy="2891642"/>
          </a:xfrm>
        </p:grpSpPr>
        <p:sp>
          <p:nvSpPr>
            <p:cNvPr id="6" name="Moon 5"/>
            <p:cNvSpPr/>
            <p:nvPr/>
          </p:nvSpPr>
          <p:spPr>
            <a:xfrm>
              <a:off x="7683332" y="2772888"/>
              <a:ext cx="789713" cy="1692233"/>
            </a:xfrm>
            <a:prstGeom prst="moon">
              <a:avLst>
                <a:gd name="adj" fmla="val 26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55528" y="2173185"/>
              <a:ext cx="2701636" cy="289164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55526" y="2992582"/>
              <a:ext cx="445327" cy="125284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flipH="1">
              <a:off x="9197440" y="2173185"/>
              <a:ext cx="1359726" cy="2891642"/>
            </a:xfrm>
            <a:prstGeom prst="moon">
              <a:avLst>
                <a:gd name="adj" fmla="val 72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855526" y="2173185"/>
              <a:ext cx="2701638" cy="2891642"/>
            </a:xfrm>
            <a:prstGeom prst="arc">
              <a:avLst>
                <a:gd name="adj1" fmla="val 11663606"/>
                <a:gd name="adj2" fmla="val 993997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1" name="Group 10"/>
          <p:cNvGrpSpPr/>
          <p:nvPr/>
        </p:nvGrpSpPr>
        <p:grpSpPr>
          <a:xfrm rot="900000">
            <a:off x="9386624" y="4968752"/>
            <a:ext cx="1442738" cy="1451678"/>
            <a:chOff x="7683332" y="2173185"/>
            <a:chExt cx="2873834" cy="2891642"/>
          </a:xfrm>
        </p:grpSpPr>
        <p:sp>
          <p:nvSpPr>
            <p:cNvPr id="12" name="Moon 11"/>
            <p:cNvSpPr/>
            <p:nvPr/>
          </p:nvSpPr>
          <p:spPr>
            <a:xfrm>
              <a:off x="7683332" y="2772888"/>
              <a:ext cx="789713" cy="1692233"/>
            </a:xfrm>
            <a:prstGeom prst="moon">
              <a:avLst>
                <a:gd name="adj" fmla="val 26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855528" y="2173185"/>
              <a:ext cx="2701636" cy="289164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855526" y="2992582"/>
              <a:ext cx="445327" cy="125284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p:cNvSpPr/>
            <p:nvPr/>
          </p:nvSpPr>
          <p:spPr>
            <a:xfrm flipH="1">
              <a:off x="9197440" y="2173185"/>
              <a:ext cx="1359726" cy="2891642"/>
            </a:xfrm>
            <a:prstGeom prst="moon">
              <a:avLst>
                <a:gd name="adj" fmla="val 72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p:cNvSpPr/>
            <p:nvPr/>
          </p:nvSpPr>
          <p:spPr>
            <a:xfrm>
              <a:off x="7855526" y="2173185"/>
              <a:ext cx="2701638" cy="2891642"/>
            </a:xfrm>
            <a:prstGeom prst="arc">
              <a:avLst>
                <a:gd name="adj1" fmla="val 11663606"/>
                <a:gd name="adj2" fmla="val 993997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9" name="Cube 18"/>
          <p:cNvSpPr/>
          <p:nvPr/>
        </p:nvSpPr>
        <p:spPr>
          <a:xfrm>
            <a:off x="6346681" y="4546562"/>
            <a:ext cx="478619" cy="47861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6777318" y="3688246"/>
            <a:ext cx="4017640" cy="1087701"/>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6777318" y="4775947"/>
            <a:ext cx="4023997" cy="1106015"/>
          </a:xfrm>
          <a:prstGeom prst="line">
            <a:avLst/>
          </a:prstGeom>
        </p:spPr>
        <p:style>
          <a:lnRef idx="3">
            <a:schemeClr val="dk1"/>
          </a:lnRef>
          <a:fillRef idx="0">
            <a:schemeClr val="dk1"/>
          </a:fillRef>
          <a:effectRef idx="2">
            <a:schemeClr val="dk1"/>
          </a:effectRef>
          <a:fontRef idx="minor">
            <a:schemeClr val="tx1"/>
          </a:fontRef>
        </p:style>
      </p:cxnSp>
      <p:sp>
        <p:nvSpPr>
          <p:cNvPr id="26" name="Arc 25"/>
          <p:cNvSpPr/>
          <p:nvPr/>
        </p:nvSpPr>
        <p:spPr>
          <a:xfrm>
            <a:off x="6036305" y="4014230"/>
            <a:ext cx="1469312" cy="1512566"/>
          </a:xfrm>
          <a:prstGeom prst="arc">
            <a:avLst>
              <a:gd name="adj1" fmla="val 20735067"/>
              <a:gd name="adj2" fmla="val 92097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52045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solidFill>
                  <a:schemeClr val="accent2"/>
                </a:solidFill>
              </a:rPr>
              <a:t>Disparity</a:t>
            </a:r>
            <a:endParaRPr lang="en-US" dirty="0">
              <a:solidFill>
                <a:schemeClr val="accent2"/>
              </a:solidFill>
            </a:endParaRPr>
          </a:p>
        </p:txBody>
      </p:sp>
      <p:sp>
        <p:nvSpPr>
          <p:cNvPr id="3" name="Content Placeholder 2"/>
          <p:cNvSpPr>
            <a:spLocks noGrp="1"/>
          </p:cNvSpPr>
          <p:nvPr>
            <p:ph idx="1"/>
          </p:nvPr>
        </p:nvSpPr>
        <p:spPr/>
        <p:txBody>
          <a:bodyPr/>
          <a:lstStyle/>
          <a:p>
            <a:pPr>
              <a:lnSpc>
                <a:spcPct val="150000"/>
              </a:lnSpc>
            </a:pPr>
            <a:r>
              <a:rPr lang="sv-SE" dirty="0" smtClean="0"/>
              <a:t>One of many depth cues</a:t>
            </a:r>
          </a:p>
          <a:p>
            <a:pPr>
              <a:lnSpc>
                <a:spcPct val="150000"/>
              </a:lnSpc>
            </a:pPr>
            <a:r>
              <a:rPr lang="sv-SE" dirty="0" smtClean="0"/>
              <a:t>Not to be confused with </a:t>
            </a:r>
            <a:r>
              <a:rPr lang="sv-SE" dirty="0"/>
              <a:t>accommodation </a:t>
            </a:r>
            <a:r>
              <a:rPr lang="sv-SE" dirty="0" smtClean="0"/>
              <a:t>or vergence</a:t>
            </a:r>
            <a:endParaRPr lang="en-US" dirty="0"/>
          </a:p>
        </p:txBody>
      </p:sp>
      <p:grpSp>
        <p:nvGrpSpPr>
          <p:cNvPr id="5" name="Group 4"/>
          <p:cNvGrpSpPr/>
          <p:nvPr/>
        </p:nvGrpSpPr>
        <p:grpSpPr>
          <a:xfrm rot="20700000">
            <a:off x="9386626" y="3149780"/>
            <a:ext cx="1442738" cy="1451678"/>
            <a:chOff x="7683332" y="2173185"/>
            <a:chExt cx="2873834" cy="2891642"/>
          </a:xfrm>
        </p:grpSpPr>
        <p:sp>
          <p:nvSpPr>
            <p:cNvPr id="6" name="Moon 5"/>
            <p:cNvSpPr/>
            <p:nvPr/>
          </p:nvSpPr>
          <p:spPr>
            <a:xfrm>
              <a:off x="7683332" y="2772888"/>
              <a:ext cx="789713" cy="1692233"/>
            </a:xfrm>
            <a:prstGeom prst="moon">
              <a:avLst>
                <a:gd name="adj" fmla="val 26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55528" y="2173185"/>
              <a:ext cx="2701636" cy="289164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55526" y="2992582"/>
              <a:ext cx="445327" cy="125284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flipH="1">
              <a:off x="9197440" y="2173185"/>
              <a:ext cx="1359726" cy="2891642"/>
            </a:xfrm>
            <a:prstGeom prst="moon">
              <a:avLst>
                <a:gd name="adj" fmla="val 72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855526" y="2173185"/>
              <a:ext cx="2701638" cy="2891642"/>
            </a:xfrm>
            <a:prstGeom prst="arc">
              <a:avLst>
                <a:gd name="adj1" fmla="val 11663606"/>
                <a:gd name="adj2" fmla="val 993997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1" name="Group 10"/>
          <p:cNvGrpSpPr/>
          <p:nvPr/>
        </p:nvGrpSpPr>
        <p:grpSpPr>
          <a:xfrm rot="900000">
            <a:off x="9386624" y="4968752"/>
            <a:ext cx="1442738" cy="1451678"/>
            <a:chOff x="7683332" y="2173185"/>
            <a:chExt cx="2873834" cy="2891642"/>
          </a:xfrm>
        </p:grpSpPr>
        <p:sp>
          <p:nvSpPr>
            <p:cNvPr id="12" name="Moon 11"/>
            <p:cNvSpPr/>
            <p:nvPr/>
          </p:nvSpPr>
          <p:spPr>
            <a:xfrm>
              <a:off x="7683332" y="2772888"/>
              <a:ext cx="789713" cy="1692233"/>
            </a:xfrm>
            <a:prstGeom prst="moon">
              <a:avLst>
                <a:gd name="adj" fmla="val 26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855528" y="2173185"/>
              <a:ext cx="2701636" cy="289164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855526" y="2992582"/>
              <a:ext cx="445327" cy="125284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p:cNvSpPr/>
            <p:nvPr/>
          </p:nvSpPr>
          <p:spPr>
            <a:xfrm flipH="1">
              <a:off x="9197440" y="2173185"/>
              <a:ext cx="1359726" cy="2891642"/>
            </a:xfrm>
            <a:prstGeom prst="moon">
              <a:avLst>
                <a:gd name="adj" fmla="val 72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p:cNvSpPr/>
            <p:nvPr/>
          </p:nvSpPr>
          <p:spPr>
            <a:xfrm>
              <a:off x="7855526" y="2173185"/>
              <a:ext cx="2701638" cy="2891642"/>
            </a:xfrm>
            <a:prstGeom prst="arc">
              <a:avLst>
                <a:gd name="adj1" fmla="val 11663606"/>
                <a:gd name="adj2" fmla="val 993997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7" name="Cube 16"/>
          <p:cNvSpPr/>
          <p:nvPr/>
        </p:nvSpPr>
        <p:spPr>
          <a:xfrm>
            <a:off x="6346681" y="4546562"/>
            <a:ext cx="478619" cy="47861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777318" y="3688246"/>
            <a:ext cx="4017640" cy="1087701"/>
          </a:xfrm>
          <a:prstGeom prst="line">
            <a:avLst/>
          </a:prstGeom>
          <a:ln>
            <a:solidFill>
              <a:srgbClr val="000000">
                <a:alpha val="25098"/>
              </a:srgbClr>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6777318" y="4775947"/>
            <a:ext cx="4023997" cy="1106015"/>
          </a:xfrm>
          <a:prstGeom prst="line">
            <a:avLst/>
          </a:prstGeom>
          <a:ln>
            <a:solidFill>
              <a:srgbClr val="000000">
                <a:alpha val="25098"/>
              </a:srgbClr>
            </a:solidFill>
          </a:ln>
        </p:spPr>
        <p:style>
          <a:lnRef idx="3">
            <a:schemeClr val="dk1"/>
          </a:lnRef>
          <a:fillRef idx="0">
            <a:schemeClr val="dk1"/>
          </a:fillRef>
          <a:effectRef idx="2">
            <a:schemeClr val="dk1"/>
          </a:effectRef>
          <a:fontRef idx="minor">
            <a:schemeClr val="tx1"/>
          </a:fontRef>
        </p:style>
      </p:cxnSp>
      <p:sp>
        <p:nvSpPr>
          <p:cNvPr id="21" name="Cube 20"/>
          <p:cNvSpPr/>
          <p:nvPr/>
        </p:nvSpPr>
        <p:spPr>
          <a:xfrm>
            <a:off x="4021392" y="4546561"/>
            <a:ext cx="478619" cy="47861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441371" y="4774352"/>
            <a:ext cx="6392476" cy="947372"/>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4441371" y="3845859"/>
            <a:ext cx="6390235" cy="928494"/>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9497692" y="5524283"/>
            <a:ext cx="1257502" cy="490825"/>
          </a:xfrm>
          <a:prstGeom prst="line">
            <a:avLst/>
          </a:prstGeom>
          <a:ln>
            <a:prstDash val="sysDot"/>
          </a:ln>
        </p:spPr>
        <p:style>
          <a:lnRef idx="3">
            <a:schemeClr val="dk1"/>
          </a:lnRef>
          <a:fillRef idx="0">
            <a:schemeClr val="dk1"/>
          </a:fillRef>
          <a:effectRef idx="2">
            <a:schemeClr val="dk1"/>
          </a:effectRef>
          <a:fontRef idx="minor">
            <a:schemeClr val="tx1"/>
          </a:fontRef>
        </p:style>
      </p:cxnSp>
      <p:cxnSp>
        <p:nvCxnSpPr>
          <p:cNvPr id="37" name="Straight Connector 36"/>
          <p:cNvCxnSpPr>
            <a:stCxn id="6" idx="3"/>
          </p:cNvCxnSpPr>
          <p:nvPr/>
        </p:nvCxnSpPr>
        <p:spPr>
          <a:xfrm flipV="1">
            <a:off x="9513594" y="3546030"/>
            <a:ext cx="1233807" cy="488857"/>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39" name="Arc 38"/>
          <p:cNvSpPr/>
          <p:nvPr/>
        </p:nvSpPr>
        <p:spPr>
          <a:xfrm>
            <a:off x="8548779" y="3095979"/>
            <a:ext cx="1890350" cy="1890350"/>
          </a:xfrm>
          <a:prstGeom prst="arc">
            <a:avLst>
              <a:gd name="adj1" fmla="val 20282179"/>
              <a:gd name="adj2" fmla="val 2108730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rot="1800000">
            <a:off x="8551768" y="4581042"/>
            <a:ext cx="1884374" cy="1884374"/>
          </a:xfrm>
          <a:prstGeom prst="arc">
            <a:avLst>
              <a:gd name="adj1" fmla="val 20282179"/>
              <a:gd name="adj2" fmla="val 2108730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838200" y="4185705"/>
            <a:ext cx="2731597" cy="1477328"/>
          </a:xfrm>
          <a:prstGeom prst="rect">
            <a:avLst/>
          </a:prstGeom>
          <a:noFill/>
        </p:spPr>
        <p:txBody>
          <a:bodyPr wrap="square" rtlCol="0">
            <a:spAutoFit/>
          </a:bodyPr>
          <a:lstStyle/>
          <a:p>
            <a:r>
              <a:rPr lang="sv-SE" b="1" dirty="0" smtClean="0"/>
              <a:t>Disparity:</a:t>
            </a:r>
          </a:p>
          <a:p>
            <a:r>
              <a:rPr lang="sv-SE" dirty="0" smtClean="0"/>
              <a:t>The retina projection difference of an object, when vergence is at a different object</a:t>
            </a:r>
            <a:endParaRPr lang="en-US" dirty="0"/>
          </a:p>
        </p:txBody>
      </p:sp>
    </p:spTree>
    <p:extLst>
      <p:ext uri="{BB962C8B-B14F-4D97-AF65-F5344CB8AC3E}">
        <p14:creationId xmlns:p14="http://schemas.microsoft.com/office/powerpoint/2010/main" val="844461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be 17"/>
          <p:cNvSpPr/>
          <p:nvPr/>
        </p:nvSpPr>
        <p:spPr>
          <a:xfrm>
            <a:off x="5845230" y="4546560"/>
            <a:ext cx="478619" cy="478619"/>
          </a:xfrm>
          <a:prstGeom prst="cube">
            <a:avLst/>
          </a:prstGeom>
          <a:ln>
            <a:prstDash val="solid"/>
          </a:ln>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sv-SE" dirty="0" smtClean="0"/>
              <a:t>Highlight disparity</a:t>
            </a:r>
            <a:endParaRPr lang="en-US" dirty="0"/>
          </a:p>
        </p:txBody>
      </p:sp>
      <p:sp>
        <p:nvSpPr>
          <p:cNvPr id="4" name="Oval 3"/>
          <p:cNvSpPr/>
          <p:nvPr/>
        </p:nvSpPr>
        <p:spPr>
          <a:xfrm rot="1729957">
            <a:off x="4978985" y="2781344"/>
            <a:ext cx="1951576" cy="2951842"/>
          </a:xfrm>
          <a:prstGeom prst="ellipse">
            <a:avLst/>
          </a:prstGeom>
          <a:gradFill flip="none" rotWithShape="1">
            <a:gsLst>
              <a:gs pos="0">
                <a:schemeClr val="bg2">
                  <a:alpha val="50000"/>
                </a:schemeClr>
              </a:gs>
              <a:gs pos="23000">
                <a:schemeClr val="bg2">
                  <a:lumMod val="90000"/>
                  <a:alpha val="50000"/>
                </a:schemeClr>
              </a:gs>
              <a:gs pos="69000">
                <a:schemeClr val="bg2">
                  <a:lumMod val="75000"/>
                  <a:alpha val="50000"/>
                </a:schemeClr>
              </a:gs>
              <a:gs pos="97000">
                <a:schemeClr val="bg2">
                  <a:lumMod val="50000"/>
                  <a:alpha val="5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5" name="Group 4"/>
          <p:cNvGrpSpPr/>
          <p:nvPr/>
        </p:nvGrpSpPr>
        <p:grpSpPr>
          <a:xfrm rot="20700000">
            <a:off x="9386626" y="3149780"/>
            <a:ext cx="1442738" cy="1451678"/>
            <a:chOff x="7683332" y="2173185"/>
            <a:chExt cx="2873834" cy="2891642"/>
          </a:xfrm>
        </p:grpSpPr>
        <p:sp>
          <p:nvSpPr>
            <p:cNvPr id="6" name="Moon 5"/>
            <p:cNvSpPr/>
            <p:nvPr/>
          </p:nvSpPr>
          <p:spPr>
            <a:xfrm>
              <a:off x="7683332" y="2772888"/>
              <a:ext cx="789713" cy="1692233"/>
            </a:xfrm>
            <a:prstGeom prst="moon">
              <a:avLst>
                <a:gd name="adj" fmla="val 26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55528" y="2173185"/>
              <a:ext cx="2701636" cy="289164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55526" y="2992582"/>
              <a:ext cx="445327" cy="125284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flipH="1">
              <a:off x="9197440" y="2173185"/>
              <a:ext cx="1359726" cy="2891642"/>
            </a:xfrm>
            <a:prstGeom prst="moon">
              <a:avLst>
                <a:gd name="adj" fmla="val 72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7855526" y="2173185"/>
              <a:ext cx="2701638" cy="2891642"/>
            </a:xfrm>
            <a:prstGeom prst="arc">
              <a:avLst>
                <a:gd name="adj1" fmla="val 11663606"/>
                <a:gd name="adj2" fmla="val 993997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1" name="Group 10"/>
          <p:cNvGrpSpPr/>
          <p:nvPr/>
        </p:nvGrpSpPr>
        <p:grpSpPr>
          <a:xfrm rot="900000">
            <a:off x="9386624" y="4968752"/>
            <a:ext cx="1442738" cy="1451678"/>
            <a:chOff x="7683332" y="2173185"/>
            <a:chExt cx="2873834" cy="2891642"/>
          </a:xfrm>
        </p:grpSpPr>
        <p:sp>
          <p:nvSpPr>
            <p:cNvPr id="12" name="Moon 11"/>
            <p:cNvSpPr/>
            <p:nvPr/>
          </p:nvSpPr>
          <p:spPr>
            <a:xfrm>
              <a:off x="7683332" y="2772888"/>
              <a:ext cx="789713" cy="1692233"/>
            </a:xfrm>
            <a:prstGeom prst="moon">
              <a:avLst>
                <a:gd name="adj" fmla="val 267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855528" y="2173185"/>
              <a:ext cx="2701636" cy="2891642"/>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855526" y="2992582"/>
              <a:ext cx="445327" cy="125284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p:cNvSpPr/>
            <p:nvPr/>
          </p:nvSpPr>
          <p:spPr>
            <a:xfrm flipH="1">
              <a:off x="9197440" y="2173185"/>
              <a:ext cx="1359726" cy="2891642"/>
            </a:xfrm>
            <a:prstGeom prst="moon">
              <a:avLst>
                <a:gd name="adj" fmla="val 72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p:cNvSpPr/>
            <p:nvPr/>
          </p:nvSpPr>
          <p:spPr>
            <a:xfrm>
              <a:off x="7855526" y="2173185"/>
              <a:ext cx="2701638" cy="2891642"/>
            </a:xfrm>
            <a:prstGeom prst="arc">
              <a:avLst>
                <a:gd name="adj1" fmla="val 11663606"/>
                <a:gd name="adj2" fmla="val 993997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cxnSp>
        <p:nvCxnSpPr>
          <p:cNvPr id="19" name="Straight Connector 18"/>
          <p:cNvCxnSpPr/>
          <p:nvPr/>
        </p:nvCxnSpPr>
        <p:spPr>
          <a:xfrm>
            <a:off x="6729114" y="4866377"/>
            <a:ext cx="4086804" cy="965164"/>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6849055" y="3742766"/>
            <a:ext cx="3957898" cy="885072"/>
          </a:xfrm>
          <a:prstGeom prst="line">
            <a:avLst/>
          </a:prstGeom>
        </p:spPr>
        <p:style>
          <a:lnRef idx="3">
            <a:schemeClr val="dk1"/>
          </a:lnRef>
          <a:fillRef idx="0">
            <a:schemeClr val="dk1"/>
          </a:fillRef>
          <a:effectRef idx="2">
            <a:schemeClr val="dk1"/>
          </a:effectRef>
          <a:fontRef idx="minor">
            <a:schemeClr val="tx1"/>
          </a:fontRef>
        </p:style>
      </p:cxnSp>
      <p:sp>
        <p:nvSpPr>
          <p:cNvPr id="21" name="Cube 20"/>
          <p:cNvSpPr/>
          <p:nvPr/>
        </p:nvSpPr>
        <p:spPr>
          <a:xfrm rot="3251851" flipH="1">
            <a:off x="7371523" y="5710242"/>
            <a:ext cx="478620" cy="478619"/>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2" name="Straight Connector 21"/>
          <p:cNvCxnSpPr/>
          <p:nvPr/>
        </p:nvCxnSpPr>
        <p:spPr>
          <a:xfrm>
            <a:off x="6849055" y="4624233"/>
            <a:ext cx="653688" cy="1166519"/>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6729116" y="4857121"/>
            <a:ext cx="780802" cy="935837"/>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V="1">
            <a:off x="6777318" y="3688246"/>
            <a:ext cx="4017640" cy="1087701"/>
          </a:xfrm>
          <a:prstGeom prst="line">
            <a:avLst/>
          </a:prstGeom>
          <a:ln>
            <a:solidFill>
              <a:srgbClr val="000000">
                <a:alpha val="25098"/>
              </a:srgbClr>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a:off x="6777318" y="4775947"/>
            <a:ext cx="4023997" cy="1106015"/>
          </a:xfrm>
          <a:prstGeom prst="line">
            <a:avLst/>
          </a:prstGeom>
          <a:ln>
            <a:solidFill>
              <a:srgbClr val="000000">
                <a:alpha val="25098"/>
              </a:srgbClr>
            </a:solidFill>
          </a:ln>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6284258" y="4762548"/>
            <a:ext cx="444856" cy="105060"/>
          </a:xfrm>
          <a:prstGeom prst="line">
            <a:avLst/>
          </a:prstGeom>
          <a:ln>
            <a:solidFill>
              <a:srgbClr val="000000"/>
            </a:solidFill>
            <a:prstDash val="dash"/>
          </a:ln>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V="1">
            <a:off x="6275293" y="4627838"/>
            <a:ext cx="573762" cy="128307"/>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7" name="Rectangle 16"/>
          <p:cNvSpPr/>
          <p:nvPr/>
        </p:nvSpPr>
        <p:spPr>
          <a:xfrm>
            <a:off x="4388184" y="2817416"/>
            <a:ext cx="3133178" cy="1460110"/>
          </a:xfrm>
          <a:prstGeom prst="rect">
            <a:avLst/>
          </a:prstGeom>
          <a:gradFill flip="none" rotWithShape="1">
            <a:gsLst>
              <a:gs pos="48000">
                <a:schemeClr val="accent3">
                  <a:lumMod val="0"/>
                  <a:lumOff val="100000"/>
                </a:schemeClr>
              </a:gs>
              <a:gs pos="100000">
                <a:schemeClr val="accent3">
                  <a:lumMod val="0"/>
                  <a:lumOff val="10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p:txBody>
          <a:bodyPr/>
          <a:lstStyle/>
          <a:p>
            <a:pPr>
              <a:lnSpc>
                <a:spcPct val="150000"/>
              </a:lnSpc>
            </a:pPr>
            <a:r>
              <a:rPr lang="sv-SE" dirty="0" smtClean="0">
                <a:effectLst>
                  <a:glow rad="101600">
                    <a:schemeClr val="bg1"/>
                  </a:glow>
                </a:effectLst>
              </a:rPr>
              <a:t>Disparity of specular reflections</a:t>
            </a:r>
          </a:p>
          <a:p>
            <a:pPr>
              <a:lnSpc>
                <a:spcPct val="150000"/>
              </a:lnSpc>
            </a:pPr>
            <a:r>
              <a:rPr lang="sv-SE" dirty="0" smtClean="0">
                <a:effectLst>
                  <a:glow rad="101600">
                    <a:schemeClr val="bg1"/>
                  </a:glow>
                </a:effectLst>
              </a:rPr>
              <a:t>Materials appear lustrous, with a deep surface</a:t>
            </a:r>
          </a:p>
          <a:p>
            <a:pPr>
              <a:lnSpc>
                <a:spcPct val="150000"/>
              </a:lnSpc>
            </a:pPr>
            <a:endParaRPr lang="en-US" dirty="0">
              <a:effectLst>
                <a:glow rad="101600">
                  <a:schemeClr val="bg1"/>
                </a:glow>
              </a:effectLst>
            </a:endParaRPr>
          </a:p>
        </p:txBody>
      </p:sp>
    </p:spTree>
    <p:extLst>
      <p:ext uri="{BB962C8B-B14F-4D97-AF65-F5344CB8AC3E}">
        <p14:creationId xmlns:p14="http://schemas.microsoft.com/office/powerpoint/2010/main" val="734589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Why is this important?</a:t>
            </a:r>
            <a:endParaRPr lang="en-US" dirty="0"/>
          </a:p>
        </p:txBody>
      </p:sp>
      <p:sp>
        <p:nvSpPr>
          <p:cNvPr id="3" name="Content Placeholder 2"/>
          <p:cNvSpPr>
            <a:spLocks noGrp="1"/>
          </p:cNvSpPr>
          <p:nvPr>
            <p:ph idx="1"/>
          </p:nvPr>
        </p:nvSpPr>
        <p:spPr/>
        <p:txBody>
          <a:bodyPr/>
          <a:lstStyle/>
          <a:p>
            <a:pPr>
              <a:lnSpc>
                <a:spcPct val="150000"/>
              </a:lnSpc>
            </a:pPr>
            <a:r>
              <a:rPr lang="sv-SE" dirty="0" smtClean="0"/>
              <a:t>A point on a surface looks different for the two eyes</a:t>
            </a:r>
          </a:p>
          <a:p>
            <a:pPr lvl="1">
              <a:lnSpc>
                <a:spcPct val="150000"/>
              </a:lnSpc>
            </a:pPr>
            <a:r>
              <a:rPr lang="sv-SE" dirty="0" smtClean="0"/>
              <a:t>Surface shading must be computed twice</a:t>
            </a:r>
          </a:p>
          <a:p>
            <a:pPr>
              <a:lnSpc>
                <a:spcPct val="150000"/>
              </a:lnSpc>
            </a:pPr>
            <a:r>
              <a:rPr lang="sv-SE" dirty="0" smtClean="0"/>
              <a:t>Can VR users perceive </a:t>
            </a:r>
            <a:r>
              <a:rPr lang="sv-SE" dirty="0"/>
              <a:t>the </a:t>
            </a:r>
            <a:r>
              <a:rPr lang="sv-SE" dirty="0" smtClean="0"/>
              <a:t>difference?</a:t>
            </a:r>
          </a:p>
          <a:p>
            <a:pPr lvl="1">
              <a:lnSpc>
                <a:spcPct val="150000"/>
              </a:lnSpc>
            </a:pPr>
            <a:r>
              <a:rPr lang="sv-SE" dirty="0" smtClean="0"/>
              <a:t>If not: surface shading could be computed once</a:t>
            </a:r>
          </a:p>
          <a:p>
            <a:pPr lvl="1">
              <a:lnSpc>
                <a:spcPct val="150000"/>
              </a:lnSpc>
            </a:pPr>
            <a:r>
              <a:rPr lang="sv-SE" dirty="0" smtClean="0"/>
              <a:t>Not to be confused with mono rasterization</a:t>
            </a:r>
          </a:p>
          <a:p>
            <a:pPr lvl="2">
              <a:lnSpc>
                <a:spcPct val="150000"/>
              </a:lnSpc>
            </a:pPr>
            <a:r>
              <a:rPr lang="sv-SE" dirty="0" smtClean="0"/>
              <a:t>Disocclusion issues</a:t>
            </a:r>
          </a:p>
        </p:txBody>
      </p:sp>
    </p:spTree>
    <p:extLst>
      <p:ext uri="{BB962C8B-B14F-4D97-AF65-F5344CB8AC3E}">
        <p14:creationId xmlns:p14="http://schemas.microsoft.com/office/powerpoint/2010/main" val="725853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Shade once, rasterize twice</a:t>
            </a:r>
            <a:endParaRPr lang="en-US" dirty="0"/>
          </a:p>
        </p:txBody>
      </p:sp>
      <p:sp>
        <p:nvSpPr>
          <p:cNvPr id="3" name="Content Placeholder 2"/>
          <p:cNvSpPr>
            <a:spLocks noGrp="1"/>
          </p:cNvSpPr>
          <p:nvPr>
            <p:ph idx="1"/>
          </p:nvPr>
        </p:nvSpPr>
        <p:spPr>
          <a:xfrm>
            <a:off x="838200" y="1825624"/>
            <a:ext cx="10515600" cy="4933763"/>
          </a:xfrm>
        </p:spPr>
        <p:txBody>
          <a:bodyPr>
            <a:normAutofit/>
          </a:bodyPr>
          <a:lstStyle/>
          <a:p>
            <a:pPr>
              <a:lnSpc>
                <a:spcPct val="150000"/>
              </a:lnSpc>
            </a:pPr>
            <a:r>
              <a:rPr lang="sv-SE" dirty="0" smtClean="0"/>
              <a:t>Not the focus of our work</a:t>
            </a:r>
          </a:p>
          <a:p>
            <a:pPr>
              <a:lnSpc>
                <a:spcPct val="150000"/>
              </a:lnSpc>
            </a:pPr>
            <a:r>
              <a:rPr lang="sv-SE" dirty="0" smtClean="0"/>
              <a:t>Shading systems capable of approximate depth-of-field rendering:</a:t>
            </a:r>
          </a:p>
          <a:p>
            <a:pPr lvl="1">
              <a:lnSpc>
                <a:spcPct val="150000"/>
              </a:lnSpc>
            </a:pPr>
            <a:r>
              <a:rPr lang="sv-SE" dirty="0" smtClean="0"/>
              <a:t>REYES [Cook et al 1987]</a:t>
            </a:r>
          </a:p>
          <a:p>
            <a:pPr lvl="1">
              <a:lnSpc>
                <a:spcPct val="150000"/>
              </a:lnSpc>
            </a:pPr>
            <a:r>
              <a:rPr lang="en-US" dirty="0"/>
              <a:t>Decoupled Deferred Shading for Hardware </a:t>
            </a:r>
            <a:r>
              <a:rPr lang="en-US" dirty="0" smtClean="0"/>
              <a:t>Rasterization [</a:t>
            </a:r>
            <a:r>
              <a:rPr lang="en-US" dirty="0" err="1" smtClean="0"/>
              <a:t>Liktor</a:t>
            </a:r>
            <a:r>
              <a:rPr lang="en-US" dirty="0" smtClean="0"/>
              <a:t> and </a:t>
            </a:r>
            <a:r>
              <a:rPr lang="en-US" dirty="0" err="1" smtClean="0"/>
              <a:t>Dachsbacher</a:t>
            </a:r>
            <a:r>
              <a:rPr lang="en-US" dirty="0" smtClean="0"/>
              <a:t> 2012]</a:t>
            </a:r>
            <a:endParaRPr lang="sv-SE" dirty="0" smtClean="0"/>
          </a:p>
          <a:p>
            <a:pPr lvl="1">
              <a:lnSpc>
                <a:spcPct val="150000"/>
              </a:lnSpc>
            </a:pPr>
            <a:r>
              <a:rPr lang="en-US" dirty="0" smtClean="0"/>
              <a:t>Deep </a:t>
            </a:r>
            <a:r>
              <a:rPr lang="en-US" dirty="0"/>
              <a:t>Shading Buffers on Commodity </a:t>
            </a:r>
            <a:r>
              <a:rPr lang="en-US" dirty="0" smtClean="0"/>
              <a:t>GPUs </a:t>
            </a:r>
            <a:r>
              <a:rPr lang="sv-SE" dirty="0" smtClean="0"/>
              <a:t>[Clarberg and Munkberg 2014]</a:t>
            </a:r>
          </a:p>
        </p:txBody>
      </p:sp>
    </p:spTree>
    <p:extLst>
      <p:ext uri="{BB962C8B-B14F-4D97-AF65-F5344CB8AC3E}">
        <p14:creationId xmlns:p14="http://schemas.microsoft.com/office/powerpoint/2010/main" val="3173647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Framing the question</a:t>
            </a:r>
            <a:endParaRPr lang="en-US" dirty="0"/>
          </a:p>
        </p:txBody>
      </p:sp>
      <p:sp>
        <p:nvSpPr>
          <p:cNvPr id="3" name="Content Placeholder 2"/>
          <p:cNvSpPr>
            <a:spLocks noGrp="1"/>
          </p:cNvSpPr>
          <p:nvPr>
            <p:ph idx="1"/>
          </p:nvPr>
        </p:nvSpPr>
        <p:spPr/>
        <p:txBody>
          <a:bodyPr/>
          <a:lstStyle/>
          <a:p>
            <a:pPr>
              <a:lnSpc>
                <a:spcPct val="150000"/>
              </a:lnSpc>
            </a:pPr>
            <a:r>
              <a:rPr lang="sv-SE" dirty="0" smtClean="0"/>
              <a:t>Under which circumstances do we perceive highlight disparity,</a:t>
            </a:r>
            <a:br>
              <a:rPr lang="sv-SE" dirty="0" smtClean="0"/>
            </a:br>
            <a:r>
              <a:rPr lang="sv-SE" dirty="0" smtClean="0"/>
              <a:t>in consumer-grade VR devices?</a:t>
            </a:r>
          </a:p>
          <a:p>
            <a:pPr>
              <a:lnSpc>
                <a:spcPct val="150000"/>
              </a:lnSpc>
            </a:pPr>
            <a:r>
              <a:rPr lang="sv-SE" dirty="0" smtClean="0"/>
              <a:t>Best answered by a user study</a:t>
            </a:r>
          </a:p>
        </p:txBody>
      </p:sp>
    </p:spTree>
    <p:extLst>
      <p:ext uri="{BB962C8B-B14F-4D97-AF65-F5344CB8AC3E}">
        <p14:creationId xmlns:p14="http://schemas.microsoft.com/office/powerpoint/2010/main" val="866907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2951</TotalTime>
  <Words>1904</Words>
  <Application>Microsoft Office PowerPoint</Application>
  <PresentationFormat>Widescreen</PresentationFormat>
  <Paragraphs>202</Paragraphs>
  <Slides>28</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Perception of Highlight Disparity at a Distance in Consumer Head-Mounted Displays</vt:lpstr>
      <vt:lpstr>Disparity</vt:lpstr>
      <vt:lpstr>Disparity</vt:lpstr>
      <vt:lpstr>Disparity</vt:lpstr>
      <vt:lpstr>Disparity</vt:lpstr>
      <vt:lpstr>Highlight disparity</vt:lpstr>
      <vt:lpstr>Why is this important?</vt:lpstr>
      <vt:lpstr>Shade once, rasterize twice</vt:lpstr>
      <vt:lpstr>Framing the question</vt:lpstr>
      <vt:lpstr>Parameter space</vt:lpstr>
      <vt:lpstr>Parameter space</vt:lpstr>
      <vt:lpstr>Parameter space</vt:lpstr>
      <vt:lpstr>Conducting the study</vt:lpstr>
      <vt:lpstr>Parameter space</vt:lpstr>
      <vt:lpstr>Conducting the study</vt:lpstr>
      <vt:lpstr>Analysis</vt:lpstr>
      <vt:lpstr>Score interpretation</vt:lpstr>
      <vt:lpstr>Per-user score</vt:lpstr>
      <vt:lpstr>Per-user score</vt:lpstr>
      <vt:lpstr>Per-user score</vt:lpstr>
      <vt:lpstr>Results</vt:lpstr>
      <vt:lpstr>Results</vt:lpstr>
      <vt:lpstr>Results</vt:lpstr>
      <vt:lpstr>Results</vt:lpstr>
      <vt:lpstr>Results</vt:lpstr>
      <vt:lpstr>Answering the question</vt:lpstr>
      <vt:lpstr>Conclusions</vt:lpstr>
      <vt:lpstr>PowerPoint Presentation</vt:lpstr>
    </vt:vector>
  </TitlesOfParts>
  <Company>Intel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Perception of Highlight Disparity at a Distance in Consumer Head-Mounted Displays</dc:title>
  <dc:creator>Robert Toth</dc:creator>
  <cp:lastModifiedBy>Robert Toth</cp:lastModifiedBy>
  <cp:revision>158</cp:revision>
  <dcterms:created xsi:type="dcterms:W3CDTF">2015-07-21T08:24:58Z</dcterms:created>
  <dcterms:modified xsi:type="dcterms:W3CDTF">2015-08-21T12:03:21Z</dcterms:modified>
</cp:coreProperties>
</file>