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41"/>
  </p:notesMasterIdLst>
  <p:sldIdLst>
    <p:sldId id="256" r:id="rId2"/>
    <p:sldId id="257" r:id="rId3"/>
    <p:sldId id="259" r:id="rId4"/>
    <p:sldId id="260" r:id="rId5"/>
    <p:sldId id="267" r:id="rId6"/>
    <p:sldId id="263" r:id="rId7"/>
    <p:sldId id="304" r:id="rId8"/>
    <p:sldId id="305" r:id="rId9"/>
    <p:sldId id="306" r:id="rId10"/>
    <p:sldId id="310" r:id="rId11"/>
    <p:sldId id="312" r:id="rId12"/>
    <p:sldId id="311" r:id="rId13"/>
    <p:sldId id="338" r:id="rId14"/>
    <p:sldId id="279" r:id="rId15"/>
    <p:sldId id="317" r:id="rId16"/>
    <p:sldId id="346" r:id="rId17"/>
    <p:sldId id="268" r:id="rId18"/>
    <p:sldId id="302" r:id="rId19"/>
    <p:sldId id="274" r:id="rId20"/>
    <p:sldId id="280" r:id="rId21"/>
    <p:sldId id="266" r:id="rId22"/>
    <p:sldId id="269" r:id="rId23"/>
    <p:sldId id="276" r:id="rId24"/>
    <p:sldId id="289" r:id="rId25"/>
    <p:sldId id="332" r:id="rId26"/>
    <p:sldId id="329" r:id="rId27"/>
    <p:sldId id="330" r:id="rId28"/>
    <p:sldId id="331" r:id="rId29"/>
    <p:sldId id="339" r:id="rId30"/>
    <p:sldId id="335" r:id="rId31"/>
    <p:sldId id="334" r:id="rId32"/>
    <p:sldId id="340" r:id="rId33"/>
    <p:sldId id="324" r:id="rId34"/>
    <p:sldId id="271" r:id="rId35"/>
    <p:sldId id="264" r:id="rId36"/>
    <p:sldId id="344" r:id="rId37"/>
    <p:sldId id="342" r:id="rId38"/>
    <p:sldId id="343" r:id="rId39"/>
    <p:sldId id="345" r:id="rId4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66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91"/>
    <p:restoredTop sz="94672"/>
  </p:normalViewPr>
  <p:slideViewPr>
    <p:cSldViewPr>
      <p:cViewPr>
        <p:scale>
          <a:sx n="100" d="100"/>
          <a:sy n="100" d="100"/>
        </p:scale>
        <p:origin x="664" y="6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A9CCB-95B5-49D2-88C6-72E91F7C4454}" type="datetimeFigureOut">
              <a:rPr lang="en-US" smtClean="0"/>
              <a:pPr/>
              <a:t>8/7/15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A835B-4A19-4884-88F2-971FA71032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A835B-4A19-4884-88F2-971FA710326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27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A835B-4A19-4884-88F2-971FA710326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78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A835B-4A19-4884-88F2-971FA710326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782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A835B-4A19-4884-88F2-971FA710326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923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A835B-4A19-4884-88F2-971FA710326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05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A835B-4A19-4884-88F2-971FA710326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12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A835B-4A19-4884-88F2-971FA710326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A835B-4A19-4884-88F2-971FA710326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78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A835B-4A19-4884-88F2-971FA710326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78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A835B-4A19-4884-88F2-971FA710326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78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A835B-4A19-4884-88F2-971FA710326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78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A835B-4A19-4884-88F2-971FA710326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78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A835B-4A19-4884-88F2-971FA710326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78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A835B-4A19-4884-88F2-971FA710326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38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3B11E-D707-4373-8DEA-B4C3E4FD5A02}" type="datetimeFigureOut">
              <a:rPr lang="en-US" smtClean="0"/>
              <a:pPr/>
              <a:t>8/7/15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18D67-87BB-4EBC-BB61-968E91DC85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0456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3B11E-D707-4373-8DEA-B4C3E4FD5A02}" type="datetimeFigureOut">
              <a:rPr lang="en-US" smtClean="0"/>
              <a:pPr/>
              <a:t>8/7/15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18D67-87BB-4EBC-BB61-968E91DC85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28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3B11E-D707-4373-8DEA-B4C3E4FD5A02}" type="datetimeFigureOut">
              <a:rPr lang="en-US" smtClean="0"/>
              <a:pPr/>
              <a:t>8/7/15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18D67-87BB-4EBC-BB61-968E91DC85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1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3B11E-D707-4373-8DEA-B4C3E4FD5A02}" type="datetimeFigureOut">
              <a:rPr lang="en-US" smtClean="0"/>
              <a:pPr/>
              <a:t>8/7/15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18D67-87BB-4EBC-BB61-968E91DC85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77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3B11E-D707-4373-8DEA-B4C3E4FD5A02}" type="datetimeFigureOut">
              <a:rPr lang="en-US" smtClean="0"/>
              <a:pPr/>
              <a:t>8/7/15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18D67-87BB-4EBC-BB61-968E91DC85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79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3B11E-D707-4373-8DEA-B4C3E4FD5A02}" type="datetimeFigureOut">
              <a:rPr lang="en-US" smtClean="0"/>
              <a:pPr/>
              <a:t>8/7/15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18D67-87BB-4EBC-BB61-968E91DC85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72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3B11E-D707-4373-8DEA-B4C3E4FD5A02}" type="datetimeFigureOut">
              <a:rPr lang="en-US" smtClean="0"/>
              <a:pPr/>
              <a:t>8/7/15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18D67-87BB-4EBC-BB61-968E91DC85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4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3B11E-D707-4373-8DEA-B4C3E4FD5A02}" type="datetimeFigureOut">
              <a:rPr lang="en-US" smtClean="0"/>
              <a:pPr/>
              <a:t>8/7/15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18D67-87BB-4EBC-BB61-968E91DC85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76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3B11E-D707-4373-8DEA-B4C3E4FD5A02}" type="datetimeFigureOut">
              <a:rPr lang="en-US" smtClean="0"/>
              <a:pPr/>
              <a:t>8/7/15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18D67-87BB-4EBC-BB61-968E91DC85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530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3B11E-D707-4373-8DEA-B4C3E4FD5A02}" type="datetimeFigureOut">
              <a:rPr lang="en-US" smtClean="0"/>
              <a:pPr/>
              <a:t>8/7/15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18D67-87BB-4EBC-BB61-968E91DC85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6468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3B11E-D707-4373-8DEA-B4C3E4FD5A02}" type="datetimeFigureOut">
              <a:rPr lang="en-US" smtClean="0"/>
              <a:pPr/>
              <a:t>8/7/15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18D67-87BB-4EBC-BB61-968E91DC85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6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3B11E-D707-4373-8DEA-B4C3E4FD5A02}" type="datetimeFigureOut">
              <a:rPr lang="en-US" smtClean="0"/>
              <a:pPr/>
              <a:t>8/7/15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18D67-87BB-4EBC-BB61-968E91DC85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98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MSAA-Based Coarse Shading </a:t>
            </a:r>
            <a:r>
              <a:rPr lang="en-US" sz="3600" dirty="0" smtClean="0"/>
              <a:t>for Power-Efficient Rendering on High Pixel-Density Displays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30128"/>
            <a:ext cx="6858000" cy="1241822"/>
          </a:xfrm>
        </p:spPr>
        <p:txBody>
          <a:bodyPr/>
          <a:lstStyle/>
          <a:p>
            <a:r>
              <a:rPr lang="en-US" dirty="0" smtClean="0"/>
              <a:t>Pavlos </a:t>
            </a:r>
            <a:r>
              <a:rPr lang="en-US" dirty="0" err="1" smtClean="0"/>
              <a:t>Mavridis</a:t>
            </a:r>
            <a:r>
              <a:rPr lang="en-US" dirty="0" smtClean="0"/>
              <a:t>              Georgios </a:t>
            </a:r>
            <a:r>
              <a:rPr lang="en-US" dirty="0" err="1" smtClean="0"/>
              <a:t>Papaioannou</a:t>
            </a:r>
            <a:endParaRPr lang="en-US" dirty="0" smtClean="0"/>
          </a:p>
          <a:p>
            <a:r>
              <a:rPr lang="en-US" dirty="0" smtClean="0"/>
              <a:t>Department of Informatics, Athens University of Economics &amp; Business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MSAA-based coarse shading</a:t>
            </a:r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5867400" y="3486150"/>
            <a:ext cx="4572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413202" y="3289449"/>
            <a:ext cx="2090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Final high-res buffer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5867400" y="3846919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413202" y="3650218"/>
            <a:ext cx="2703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Intermediate  MSAA buffer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628650" y="1369219"/>
            <a:ext cx="8058150" cy="1735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6172200" y="4130920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400800" y="4019550"/>
            <a:ext cx="1479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MSAA sample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628650" y="1352550"/>
            <a:ext cx="8058150" cy="1735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810000" y="3333750"/>
            <a:ext cx="1066800" cy="10668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>
            <a:stCxn id="62" idx="1"/>
            <a:endCxn id="62" idx="3"/>
          </p:cNvCxnSpPr>
          <p:nvPr/>
        </p:nvCxnSpPr>
        <p:spPr>
          <a:xfrm>
            <a:off x="3810000" y="3867150"/>
            <a:ext cx="10668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62" idx="0"/>
            <a:endCxn id="62" idx="2"/>
          </p:cNvCxnSpPr>
          <p:nvPr/>
        </p:nvCxnSpPr>
        <p:spPr>
          <a:xfrm>
            <a:off x="4343400" y="3333750"/>
            <a:ext cx="0" cy="10668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2743200" y="3333750"/>
            <a:ext cx="1066800" cy="10668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/>
          <p:cNvCxnSpPr>
            <a:stCxn id="68" idx="1"/>
            <a:endCxn id="68" idx="3"/>
          </p:cNvCxnSpPr>
          <p:nvPr/>
        </p:nvCxnSpPr>
        <p:spPr>
          <a:xfrm>
            <a:off x="2743200" y="3867150"/>
            <a:ext cx="10668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68" idx="0"/>
            <a:endCxn id="68" idx="2"/>
          </p:cNvCxnSpPr>
          <p:nvPr/>
        </p:nvCxnSpPr>
        <p:spPr>
          <a:xfrm>
            <a:off x="3276600" y="3333750"/>
            <a:ext cx="0" cy="10668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3810000" y="2266950"/>
            <a:ext cx="1066800" cy="10668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/>
          <p:cNvCxnSpPr>
            <a:stCxn id="71" idx="1"/>
            <a:endCxn id="71" idx="3"/>
          </p:cNvCxnSpPr>
          <p:nvPr/>
        </p:nvCxnSpPr>
        <p:spPr>
          <a:xfrm>
            <a:off x="3810000" y="2800350"/>
            <a:ext cx="10668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71" idx="0"/>
            <a:endCxn id="71" idx="2"/>
          </p:cNvCxnSpPr>
          <p:nvPr/>
        </p:nvCxnSpPr>
        <p:spPr>
          <a:xfrm>
            <a:off x="4343400" y="2266950"/>
            <a:ext cx="0" cy="10668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2743200" y="2266950"/>
            <a:ext cx="1066800" cy="10668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>
            <a:stCxn id="75" idx="1"/>
            <a:endCxn id="75" idx="3"/>
          </p:cNvCxnSpPr>
          <p:nvPr/>
        </p:nvCxnSpPr>
        <p:spPr>
          <a:xfrm>
            <a:off x="2743200" y="2800350"/>
            <a:ext cx="10668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75" idx="0"/>
            <a:endCxn id="75" idx="2"/>
          </p:cNvCxnSpPr>
          <p:nvPr/>
        </p:nvCxnSpPr>
        <p:spPr>
          <a:xfrm>
            <a:off x="3276600" y="2266950"/>
            <a:ext cx="0" cy="10668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1" idx="0"/>
            <a:endCxn id="81" idx="2"/>
          </p:cNvCxnSpPr>
          <p:nvPr/>
        </p:nvCxnSpPr>
        <p:spPr>
          <a:xfrm>
            <a:off x="3765699" y="2314298"/>
            <a:ext cx="0" cy="2124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81" idx="1"/>
          </p:cNvCxnSpPr>
          <p:nvPr/>
        </p:nvCxnSpPr>
        <p:spPr>
          <a:xfrm>
            <a:off x="2698899" y="3376696"/>
            <a:ext cx="2133600" cy="44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2698899" y="2314298"/>
            <a:ext cx="2133600" cy="21247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2971800" y="2433254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2906233" y="2932986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3482165" y="2506183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3419869" y="3009186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4020605" y="2488188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3955038" y="2987920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4530970" y="2561117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4468674" y="3064120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4027967" y="3554988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3962400" y="4054720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4538332" y="3627917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4476036" y="4130920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2961167" y="3554988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2895600" y="4054720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3471532" y="3627917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3409236" y="4130920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>
            <a:off x="2819400" y="2017084"/>
            <a:ext cx="2514600" cy="2612066"/>
          </a:xfrm>
          <a:prstGeom prst="triangle">
            <a:avLst>
              <a:gd name="adj" fmla="val 68445"/>
            </a:avLst>
          </a:prstGeom>
          <a:solidFill>
            <a:schemeClr val="accent4">
              <a:lumMod val="40000"/>
              <a:lumOff val="60000"/>
              <a:alpha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46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MSAA-based coarse shading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413202" y="3289449"/>
            <a:ext cx="2090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Final high-res buffer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5867400" y="3846919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413202" y="3650218"/>
            <a:ext cx="2703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Intermediate  MSAA buffer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628650" y="1369220"/>
            <a:ext cx="8058150" cy="1011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6172200" y="4130920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400800" y="4019550"/>
            <a:ext cx="1479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MSAA sample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628650" y="1352550"/>
            <a:ext cx="8058150" cy="781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="1" baseline="0" dirty="0" smtClean="0">
                <a:solidFill>
                  <a:schemeClr val="bg1">
                    <a:lumMod val="95000"/>
                  </a:schemeClr>
                </a:solidFill>
              </a:rPr>
              <a:t>Per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pixel shading: 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Nine fragment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shader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invocations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6172200" y="4511920"/>
            <a:ext cx="117230" cy="1172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6400800" y="4400550"/>
            <a:ext cx="1870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Shader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Invocation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079000" y="4640818"/>
            <a:ext cx="1797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Per-pixel Shading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810000" y="3333750"/>
            <a:ext cx="1066800" cy="10668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/>
          <p:cNvCxnSpPr/>
          <p:nvPr/>
        </p:nvCxnSpPr>
        <p:spPr>
          <a:xfrm>
            <a:off x="3810000" y="3867150"/>
            <a:ext cx="10668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4343400" y="3333750"/>
            <a:ext cx="0" cy="10668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2743200" y="3333750"/>
            <a:ext cx="1066800" cy="10668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/>
          <p:cNvCxnSpPr/>
          <p:nvPr/>
        </p:nvCxnSpPr>
        <p:spPr>
          <a:xfrm>
            <a:off x="2743200" y="3867150"/>
            <a:ext cx="10668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3276600" y="3333750"/>
            <a:ext cx="0" cy="10668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3810000" y="2266950"/>
            <a:ext cx="1066800" cy="10668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/>
          <p:nvPr/>
        </p:nvCxnSpPr>
        <p:spPr>
          <a:xfrm>
            <a:off x="3810000" y="2800350"/>
            <a:ext cx="10668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4343400" y="2266950"/>
            <a:ext cx="0" cy="10668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2743200" y="2266950"/>
            <a:ext cx="1066800" cy="10668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/>
          <p:cNvCxnSpPr/>
          <p:nvPr/>
        </p:nvCxnSpPr>
        <p:spPr>
          <a:xfrm>
            <a:off x="2743200" y="2800350"/>
            <a:ext cx="10668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3276600" y="2266950"/>
            <a:ext cx="0" cy="10668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3765699" y="2314298"/>
            <a:ext cx="0" cy="2124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2698899" y="3376696"/>
            <a:ext cx="2133600" cy="44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2698899" y="2314298"/>
            <a:ext cx="2133600" cy="21247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2971800" y="2433254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2906233" y="2932986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3482165" y="2506183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3419869" y="3009186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4020605" y="2488188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3955038" y="2987920"/>
            <a:ext cx="117230" cy="1172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4530970" y="2561117"/>
            <a:ext cx="117230" cy="1172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4468674" y="3064120"/>
            <a:ext cx="117230" cy="1172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4027967" y="3554988"/>
            <a:ext cx="117230" cy="1172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3962400" y="4054720"/>
            <a:ext cx="117230" cy="1172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4538332" y="3627917"/>
            <a:ext cx="117230" cy="1172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4476036" y="4130920"/>
            <a:ext cx="117230" cy="1172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2961167" y="3554988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2895600" y="4054720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3471532" y="3627917"/>
            <a:ext cx="117230" cy="1172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3409236" y="4130920"/>
            <a:ext cx="117230" cy="1172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Straight Connector 90"/>
          <p:cNvCxnSpPr/>
          <p:nvPr/>
        </p:nvCxnSpPr>
        <p:spPr>
          <a:xfrm>
            <a:off x="5867400" y="3486150"/>
            <a:ext cx="4572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Isosceles Triangle 51"/>
          <p:cNvSpPr/>
          <p:nvPr/>
        </p:nvSpPr>
        <p:spPr>
          <a:xfrm>
            <a:off x="2819400" y="2017084"/>
            <a:ext cx="2514600" cy="2612066"/>
          </a:xfrm>
          <a:prstGeom prst="triangle">
            <a:avLst>
              <a:gd name="adj" fmla="val 68445"/>
            </a:avLst>
          </a:prstGeom>
          <a:solidFill>
            <a:schemeClr val="accent4">
              <a:lumMod val="40000"/>
              <a:lumOff val="60000"/>
              <a:alpha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46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MSAA-based coarse shading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810000" y="3333750"/>
            <a:ext cx="1066800" cy="10668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0" idx="1"/>
            <a:endCxn id="10" idx="3"/>
          </p:cNvCxnSpPr>
          <p:nvPr/>
        </p:nvCxnSpPr>
        <p:spPr>
          <a:xfrm>
            <a:off x="3810000" y="3867150"/>
            <a:ext cx="10668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0" idx="0"/>
            <a:endCxn id="10" idx="2"/>
          </p:cNvCxnSpPr>
          <p:nvPr/>
        </p:nvCxnSpPr>
        <p:spPr>
          <a:xfrm>
            <a:off x="4343400" y="3333750"/>
            <a:ext cx="0" cy="10668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743200" y="3333750"/>
            <a:ext cx="1066800" cy="10668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stCxn id="16" idx="1"/>
            <a:endCxn id="16" idx="3"/>
          </p:cNvCxnSpPr>
          <p:nvPr/>
        </p:nvCxnSpPr>
        <p:spPr>
          <a:xfrm>
            <a:off x="2743200" y="3867150"/>
            <a:ext cx="10668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6" idx="0"/>
            <a:endCxn id="16" idx="2"/>
          </p:cNvCxnSpPr>
          <p:nvPr/>
        </p:nvCxnSpPr>
        <p:spPr>
          <a:xfrm>
            <a:off x="3276600" y="3333750"/>
            <a:ext cx="0" cy="10668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810000" y="2266950"/>
            <a:ext cx="1066800" cy="10668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19" idx="1"/>
            <a:endCxn id="19" idx="3"/>
          </p:cNvCxnSpPr>
          <p:nvPr/>
        </p:nvCxnSpPr>
        <p:spPr>
          <a:xfrm>
            <a:off x="3810000" y="2800350"/>
            <a:ext cx="10668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9" idx="0"/>
            <a:endCxn id="19" idx="2"/>
          </p:cNvCxnSpPr>
          <p:nvPr/>
        </p:nvCxnSpPr>
        <p:spPr>
          <a:xfrm>
            <a:off x="4343400" y="2266950"/>
            <a:ext cx="0" cy="10668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743200" y="2266950"/>
            <a:ext cx="1066800" cy="10668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>
            <a:stCxn id="23" idx="1"/>
            <a:endCxn id="23" idx="3"/>
          </p:cNvCxnSpPr>
          <p:nvPr/>
        </p:nvCxnSpPr>
        <p:spPr>
          <a:xfrm>
            <a:off x="2743200" y="2800350"/>
            <a:ext cx="10668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23" idx="0"/>
            <a:endCxn id="23" idx="2"/>
          </p:cNvCxnSpPr>
          <p:nvPr/>
        </p:nvCxnSpPr>
        <p:spPr>
          <a:xfrm>
            <a:off x="3276600" y="2266950"/>
            <a:ext cx="0" cy="10668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867400" y="3486150"/>
            <a:ext cx="4572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413202" y="3289449"/>
            <a:ext cx="2090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Final high-res buffer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5867400" y="3846919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413202" y="3650218"/>
            <a:ext cx="2703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Intermediate  MSAA buffer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31" name="Straight Connector 30"/>
          <p:cNvCxnSpPr>
            <a:stCxn id="29" idx="0"/>
            <a:endCxn id="29" idx="2"/>
          </p:cNvCxnSpPr>
          <p:nvPr/>
        </p:nvCxnSpPr>
        <p:spPr>
          <a:xfrm>
            <a:off x="3765699" y="2314298"/>
            <a:ext cx="0" cy="2124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9" idx="1"/>
          </p:cNvCxnSpPr>
          <p:nvPr/>
        </p:nvCxnSpPr>
        <p:spPr>
          <a:xfrm>
            <a:off x="2698899" y="3376696"/>
            <a:ext cx="2133600" cy="44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698899" y="2314298"/>
            <a:ext cx="2133600" cy="21247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628650" y="1352550"/>
            <a:ext cx="8058150" cy="1735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="1" baseline="0" dirty="0" smtClean="0">
                <a:solidFill>
                  <a:schemeClr val="bg1">
                    <a:lumMod val="95000"/>
                  </a:schemeClr>
                </a:solidFill>
              </a:rPr>
              <a:t>Per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pixel shading: 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Nine fragment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shader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invocations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Coarse shading: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Three fragment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shader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invocations </a:t>
            </a:r>
            <a:r>
              <a:rPr lang="en-US" b="1" dirty="0" smtClean="0">
                <a:solidFill>
                  <a:srgbClr val="FF0000"/>
                </a:solidFill>
              </a:rPr>
              <a:t>(3x reduction)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2971800" y="2433254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906233" y="2932986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482165" y="2506183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419869" y="3009186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020605" y="2488188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955038" y="2987920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530970" y="2561117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468674" y="3064120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027967" y="3554988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962400" y="4054720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538332" y="3627917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476036" y="4130920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2961167" y="3554988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2895600" y="4054720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471532" y="3627917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3409236" y="4130920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172200" y="4130920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6400800" y="4019550"/>
            <a:ext cx="1479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MSAA sample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6172200" y="4511920"/>
            <a:ext cx="117230" cy="1172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6400800" y="4400550"/>
            <a:ext cx="1870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Shader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Invocation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3453537" y="3877783"/>
            <a:ext cx="117230" cy="1172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4281104" y="3812216"/>
            <a:ext cx="117230" cy="1172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4320365" y="2853515"/>
            <a:ext cx="117230" cy="1172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3105815" y="4640818"/>
            <a:ext cx="161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Coarse Shading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9" name="Isosceles Triangle 51"/>
          <p:cNvSpPr/>
          <p:nvPr/>
        </p:nvSpPr>
        <p:spPr>
          <a:xfrm>
            <a:off x="2819400" y="2017084"/>
            <a:ext cx="2514600" cy="2612066"/>
          </a:xfrm>
          <a:prstGeom prst="triangle">
            <a:avLst>
              <a:gd name="adj" fmla="val 68445"/>
            </a:avLst>
          </a:prstGeom>
          <a:solidFill>
            <a:schemeClr val="accent4">
              <a:lumMod val="40000"/>
              <a:lumOff val="60000"/>
              <a:alpha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46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MSAA-based coarse shading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810000" y="3333750"/>
            <a:ext cx="1066800" cy="10668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0" idx="1"/>
            <a:endCxn id="10" idx="3"/>
          </p:cNvCxnSpPr>
          <p:nvPr/>
        </p:nvCxnSpPr>
        <p:spPr>
          <a:xfrm>
            <a:off x="3810000" y="3867150"/>
            <a:ext cx="10668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0" idx="0"/>
            <a:endCxn id="10" idx="2"/>
          </p:cNvCxnSpPr>
          <p:nvPr/>
        </p:nvCxnSpPr>
        <p:spPr>
          <a:xfrm>
            <a:off x="4343400" y="3333750"/>
            <a:ext cx="0" cy="10668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743200" y="3333750"/>
            <a:ext cx="1066800" cy="10668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stCxn id="16" idx="1"/>
            <a:endCxn id="16" idx="3"/>
          </p:cNvCxnSpPr>
          <p:nvPr/>
        </p:nvCxnSpPr>
        <p:spPr>
          <a:xfrm>
            <a:off x="2743200" y="3867150"/>
            <a:ext cx="10668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6" idx="0"/>
            <a:endCxn id="16" idx="2"/>
          </p:cNvCxnSpPr>
          <p:nvPr/>
        </p:nvCxnSpPr>
        <p:spPr>
          <a:xfrm>
            <a:off x="3276600" y="3333750"/>
            <a:ext cx="0" cy="10668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810000" y="2266950"/>
            <a:ext cx="1066800" cy="10668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19" idx="1"/>
            <a:endCxn id="19" idx="3"/>
          </p:cNvCxnSpPr>
          <p:nvPr/>
        </p:nvCxnSpPr>
        <p:spPr>
          <a:xfrm>
            <a:off x="3810000" y="2800350"/>
            <a:ext cx="10668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9" idx="0"/>
            <a:endCxn id="19" idx="2"/>
          </p:cNvCxnSpPr>
          <p:nvPr/>
        </p:nvCxnSpPr>
        <p:spPr>
          <a:xfrm>
            <a:off x="4343400" y="2266950"/>
            <a:ext cx="0" cy="10668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743200" y="2266950"/>
            <a:ext cx="1066800" cy="10668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>
            <a:stCxn id="23" idx="1"/>
            <a:endCxn id="23" idx="3"/>
          </p:cNvCxnSpPr>
          <p:nvPr/>
        </p:nvCxnSpPr>
        <p:spPr>
          <a:xfrm>
            <a:off x="2743200" y="2800350"/>
            <a:ext cx="10668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23" idx="0"/>
            <a:endCxn id="23" idx="2"/>
          </p:cNvCxnSpPr>
          <p:nvPr/>
        </p:nvCxnSpPr>
        <p:spPr>
          <a:xfrm>
            <a:off x="3276600" y="2266950"/>
            <a:ext cx="0" cy="10668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867400" y="3486150"/>
            <a:ext cx="4572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413202" y="3289449"/>
            <a:ext cx="2090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Final high-res buffer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5867400" y="3846919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413202" y="3650218"/>
            <a:ext cx="2703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Intermediate  MSAA buffer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31" name="Straight Connector 30"/>
          <p:cNvCxnSpPr>
            <a:stCxn id="29" idx="0"/>
            <a:endCxn id="29" idx="2"/>
          </p:cNvCxnSpPr>
          <p:nvPr/>
        </p:nvCxnSpPr>
        <p:spPr>
          <a:xfrm>
            <a:off x="3765699" y="2314298"/>
            <a:ext cx="0" cy="2124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9" idx="1"/>
          </p:cNvCxnSpPr>
          <p:nvPr/>
        </p:nvCxnSpPr>
        <p:spPr>
          <a:xfrm>
            <a:off x="2698899" y="3376696"/>
            <a:ext cx="2133600" cy="44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698899" y="2314298"/>
            <a:ext cx="2133600" cy="21247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628650" y="1352550"/>
            <a:ext cx="8058150" cy="1735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="1" baseline="0" dirty="0" smtClean="0">
                <a:solidFill>
                  <a:schemeClr val="bg1">
                    <a:lumMod val="95000"/>
                  </a:schemeClr>
                </a:solidFill>
              </a:rPr>
              <a:t>Per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pixel shading: 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Nine fragment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shader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invocations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Coarse shading: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Three fragment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shader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invocations </a:t>
            </a:r>
            <a:r>
              <a:rPr lang="en-US" b="1" dirty="0" smtClean="0">
                <a:solidFill>
                  <a:srgbClr val="FF0000"/>
                </a:solidFill>
              </a:rPr>
              <a:t>(3x reduction)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2971800" y="2433254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906233" y="2932986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482165" y="2506183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419869" y="3009186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020605" y="2488188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955038" y="2987920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530970" y="2561117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468674" y="3064120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027967" y="3554988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962400" y="4054720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538332" y="3627917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476036" y="4130920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2961167" y="3554988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2895600" y="4054720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471532" y="3627917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3409236" y="4130920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172200" y="4130920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6400800" y="4019550"/>
            <a:ext cx="1479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MSAA sample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6172200" y="4511920"/>
            <a:ext cx="117230" cy="1172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6400800" y="4400550"/>
            <a:ext cx="1870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Shader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Invocation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3453537" y="3877783"/>
            <a:ext cx="117230" cy="1172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4281104" y="3812216"/>
            <a:ext cx="117230" cy="1172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4320365" y="2853515"/>
            <a:ext cx="117230" cy="1172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3105815" y="4640818"/>
            <a:ext cx="161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Coarse Shading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56832" y="3312484"/>
            <a:ext cx="2433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Centroid sampling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should be used in order to evaluate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shaders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near the covered sample positions.</a:t>
            </a:r>
          </a:p>
        </p:txBody>
      </p:sp>
      <p:sp>
        <p:nvSpPr>
          <p:cNvPr id="59" name="Isosceles Triangle 51"/>
          <p:cNvSpPr/>
          <p:nvPr/>
        </p:nvSpPr>
        <p:spPr>
          <a:xfrm>
            <a:off x="2819400" y="2017084"/>
            <a:ext cx="2514600" cy="2612066"/>
          </a:xfrm>
          <a:prstGeom prst="triangle">
            <a:avLst>
              <a:gd name="adj" fmla="val 68445"/>
            </a:avLst>
          </a:prstGeom>
          <a:solidFill>
            <a:schemeClr val="accent4">
              <a:lumMod val="40000"/>
              <a:lumOff val="60000"/>
              <a:alpha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9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Configurations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2450" y="1657350"/>
            <a:ext cx="3867150" cy="3048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Configuration #1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¼ resolution + </a:t>
            </a:r>
            <a:r>
              <a:rPr lang="en-US" b="1" dirty="0" smtClean="0">
                <a:solidFill>
                  <a:srgbClr val="FF0000"/>
                </a:solidFill>
              </a:rPr>
              <a:t>4x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MSAA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Visibility: </a:t>
            </a:r>
            <a:r>
              <a:rPr lang="en-US" b="1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sample/pixel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Shading:   </a:t>
            </a:r>
            <a:r>
              <a:rPr lang="en-US" i="1" dirty="0" smtClean="0">
                <a:solidFill>
                  <a:schemeClr val="bg1">
                    <a:lumMod val="95000"/>
                  </a:schemeClr>
                </a:solidFill>
              </a:rPr>
              <a:t>at least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1 sample per 	       2x2 block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Resolve:   </a:t>
            </a:r>
            <a:r>
              <a:rPr lang="en-US" b="1" dirty="0" smtClean="0">
                <a:solidFill>
                  <a:srgbClr val="FF0000"/>
                </a:solidFill>
              </a:rPr>
              <a:t>1:1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mapping </a:t>
            </a:r>
            <a:b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	       </a:t>
            </a: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(nearest filtering)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1905000" y="2419350"/>
            <a:ext cx="533400" cy="521208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7200" y="1428750"/>
            <a:ext cx="3962400" cy="327660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46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Configurations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972050" y="1657350"/>
            <a:ext cx="3867150" cy="3048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b="1" dirty="0" smtClean="0">
                <a:solidFill>
                  <a:schemeClr val="bg1">
                    <a:lumMod val="95000"/>
                  </a:schemeClr>
                </a:solidFill>
              </a:rPr>
              <a:t>Configuration #2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¼ </a:t>
            </a:r>
            <a:r>
              <a:rPr lang="en-US" sz="2300" dirty="0" smtClean="0">
                <a:solidFill>
                  <a:schemeClr val="bg1">
                    <a:lumMod val="95000"/>
                  </a:schemeClr>
                </a:solidFill>
              </a:rPr>
              <a:t>resolution + </a:t>
            </a:r>
            <a:r>
              <a:rPr lang="en-US" sz="2300" b="1" dirty="0" smtClean="0">
                <a:solidFill>
                  <a:srgbClr val="FF0000"/>
                </a:solidFill>
              </a:rPr>
              <a:t>8x</a:t>
            </a:r>
            <a:r>
              <a:rPr lang="en-US" sz="2300" dirty="0" smtClean="0">
                <a:solidFill>
                  <a:schemeClr val="bg1">
                    <a:lumMod val="95000"/>
                  </a:schemeClr>
                </a:solidFill>
              </a:rPr>
              <a:t>MSAA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2300" b="1" dirty="0" smtClean="0">
                <a:solidFill>
                  <a:schemeClr val="bg1">
                    <a:lumMod val="95000"/>
                  </a:schemeClr>
                </a:solidFill>
              </a:rPr>
              <a:t>Visibility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en-US" sz="2300" b="1" dirty="0" smtClean="0">
                <a:solidFill>
                  <a:srgbClr val="FF0000"/>
                </a:solidFill>
              </a:rPr>
              <a:t>2</a:t>
            </a:r>
            <a:r>
              <a:rPr lang="en-US" sz="2300" dirty="0" smtClean="0">
                <a:solidFill>
                  <a:schemeClr val="bg1">
                    <a:lumMod val="95000"/>
                  </a:schemeClr>
                </a:solidFill>
              </a:rPr>
              <a:t> samples/pixel</a:t>
            </a:r>
          </a:p>
          <a:p>
            <a:pPr marL="0" indent="0">
              <a:buNone/>
            </a:pPr>
            <a:r>
              <a:rPr lang="en-US" sz="2300" b="1" dirty="0" smtClean="0">
                <a:solidFill>
                  <a:schemeClr val="bg1">
                    <a:lumMod val="95000"/>
                  </a:schemeClr>
                </a:solidFill>
              </a:rPr>
              <a:t>Shading:   </a:t>
            </a:r>
            <a:r>
              <a:rPr lang="en-US" sz="2300" i="1" dirty="0" smtClean="0">
                <a:solidFill>
                  <a:schemeClr val="bg1">
                    <a:lumMod val="95000"/>
                  </a:schemeClr>
                </a:solidFill>
              </a:rPr>
              <a:t>at least </a:t>
            </a:r>
            <a:r>
              <a:rPr lang="en-US" sz="2300" dirty="0" smtClean="0">
                <a:solidFill>
                  <a:schemeClr val="bg1">
                    <a:lumMod val="95000"/>
                  </a:schemeClr>
                </a:solidFill>
              </a:rPr>
              <a:t>1 sample per 	       2x2 block</a:t>
            </a:r>
          </a:p>
          <a:p>
            <a:pPr marL="0" indent="0">
              <a:buNone/>
            </a:pPr>
            <a:r>
              <a:rPr lang="en-US" sz="2300" b="1" dirty="0" smtClean="0">
                <a:solidFill>
                  <a:schemeClr val="bg1">
                    <a:lumMod val="95000"/>
                  </a:schemeClr>
                </a:solidFill>
              </a:rPr>
              <a:t>Resolve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:  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sz="2300" b="1" dirty="0" smtClean="0">
                <a:solidFill>
                  <a:srgbClr val="FF0000"/>
                </a:solidFill>
              </a:rPr>
              <a:t>2:1 </a:t>
            </a:r>
            <a:r>
              <a:rPr lang="en-US" sz="2300" b="1" dirty="0" smtClean="0">
                <a:solidFill>
                  <a:schemeClr val="bg1">
                    <a:lumMod val="95000"/>
                  </a:schemeClr>
                </a:solidFill>
              </a:rPr>
              <a:t>mapping 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n-US" sz="1900" b="1" dirty="0" smtClean="0">
                <a:solidFill>
                  <a:schemeClr val="bg1">
                    <a:lumMod val="95000"/>
                  </a:schemeClr>
                </a:solidFill>
              </a:rPr>
              <a:t>      </a:t>
            </a: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(weighted average of 2 values)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76800" y="1428750"/>
            <a:ext cx="3962400" cy="327660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>
            <a:off x="6324600" y="2419350"/>
            <a:ext cx="533400" cy="521208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52450" y="1657350"/>
            <a:ext cx="3867150" cy="3048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Configuration #1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¼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resolution + </a:t>
            </a:r>
            <a:r>
              <a:rPr lang="en-US" b="1" dirty="0" smtClean="0">
                <a:solidFill>
                  <a:srgbClr val="FF0000"/>
                </a:solidFill>
              </a:rPr>
              <a:t>4x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MSAA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Visibility: </a:t>
            </a:r>
            <a:r>
              <a:rPr lang="en-US" b="1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sample/pixel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Shading:   </a:t>
            </a:r>
            <a:r>
              <a:rPr lang="en-US" i="1" dirty="0" smtClean="0">
                <a:solidFill>
                  <a:schemeClr val="bg1">
                    <a:lumMod val="95000"/>
                  </a:schemeClr>
                </a:solidFill>
              </a:rPr>
              <a:t>at least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1 sample per 	       2x2 block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Resolve:   </a:t>
            </a:r>
            <a:r>
              <a:rPr lang="en-US" b="1" dirty="0" smtClean="0">
                <a:solidFill>
                  <a:srgbClr val="FF0000"/>
                </a:solidFill>
              </a:rPr>
              <a:t>1:1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mapping </a:t>
            </a:r>
            <a:b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	       </a:t>
            </a: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(nearest filtering)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1905000" y="2419350"/>
            <a:ext cx="533400" cy="521208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7200" y="1428750"/>
            <a:ext cx="3962400" cy="327660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46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Practical Configurations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52450" y="1657350"/>
            <a:ext cx="3867150" cy="3048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Configuration #1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Quarter resolution + </a:t>
            </a:r>
            <a:r>
              <a:rPr lang="en-US" b="1" dirty="0" smtClean="0">
                <a:solidFill>
                  <a:srgbClr val="FF0000"/>
                </a:solidFill>
              </a:rPr>
              <a:t>4x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MSAA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Visibility: </a:t>
            </a:r>
            <a:r>
              <a:rPr lang="en-US" b="1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sample/pixel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Shading:   </a:t>
            </a:r>
            <a:r>
              <a:rPr lang="en-US" i="1" dirty="0" smtClean="0">
                <a:solidFill>
                  <a:schemeClr val="bg1">
                    <a:lumMod val="95000"/>
                  </a:schemeClr>
                </a:solidFill>
              </a:rPr>
              <a:t>at least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1 sample per 	       2x2 block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Resolve:   1:1 mapping </a:t>
            </a:r>
            <a:b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	       </a:t>
            </a: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(nearest filtering)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1905000" y="2419350"/>
            <a:ext cx="533400" cy="521208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7200" y="1428750"/>
            <a:ext cx="3962400" cy="327660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" y="1428750"/>
            <a:ext cx="3962400" cy="3276600"/>
          </a:xfrm>
          <a:prstGeom prst="rect">
            <a:avLst/>
          </a:prstGeom>
          <a:solidFill>
            <a:schemeClr val="bg1">
              <a:lumMod val="50000"/>
              <a:alpha val="9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/>
              <a:t>Configuration #1  </a:t>
            </a:r>
            <a:r>
              <a:rPr lang="en-US" sz="2000" dirty="0" smtClean="0"/>
              <a:t>(alternative)</a:t>
            </a:r>
          </a:p>
          <a:p>
            <a:endParaRPr lang="en-US" sz="2000" dirty="0" smtClean="0"/>
          </a:p>
          <a:p>
            <a:pPr marL="457200" indent="-457200">
              <a:buAutoNum type="arabicPeriod"/>
            </a:pPr>
            <a:r>
              <a:rPr lang="en-US" sz="2000" dirty="0" smtClean="0"/>
              <a:t>Bind a non-</a:t>
            </a:r>
            <a:r>
              <a:rPr lang="en-US" dirty="0" smtClean="0"/>
              <a:t>MSAA</a:t>
            </a:r>
            <a:r>
              <a:rPr lang="en-US" sz="2000" dirty="0" smtClean="0"/>
              <a:t> high-res buffer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“Pretend” it is a low-res </a:t>
            </a:r>
            <a:r>
              <a:rPr lang="en-US" dirty="0" smtClean="0"/>
              <a:t>MSAA</a:t>
            </a:r>
            <a:r>
              <a:rPr lang="en-US" sz="2000" dirty="0" smtClean="0"/>
              <a:t> buffer during rendering</a:t>
            </a:r>
            <a:br>
              <a:rPr lang="en-US" sz="2000" dirty="0" smtClean="0"/>
            </a:br>
            <a:r>
              <a:rPr lang="en-US" sz="1000" dirty="0" smtClean="0"/>
              <a:t/>
            </a:r>
            <a:br>
              <a:rPr lang="en-US" sz="1000" dirty="0" smtClean="0"/>
            </a:br>
            <a:endParaRPr lang="en-US" sz="1000" dirty="0"/>
          </a:p>
          <a:p>
            <a:r>
              <a:rPr lang="en-US" sz="1600" dirty="0"/>
              <a:t>I</a:t>
            </a:r>
            <a:r>
              <a:rPr lang="en-US" sz="1600" dirty="0" smtClean="0"/>
              <a:t>t could be done on some consoles, exploiting non-standard APIs and H/W behavior</a:t>
            </a:r>
            <a:endParaRPr lang="en-US" sz="16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972050" y="1657350"/>
            <a:ext cx="3867150" cy="3048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b="1" dirty="0" smtClean="0">
                <a:solidFill>
                  <a:schemeClr val="bg1">
                    <a:lumMod val="95000"/>
                  </a:schemeClr>
                </a:solidFill>
              </a:rPr>
              <a:t>Configuration #2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¼ </a:t>
            </a:r>
            <a:r>
              <a:rPr lang="en-US" sz="2300" dirty="0" smtClean="0">
                <a:solidFill>
                  <a:schemeClr val="bg1">
                    <a:lumMod val="95000"/>
                  </a:schemeClr>
                </a:solidFill>
              </a:rPr>
              <a:t>resolution + </a:t>
            </a:r>
            <a:r>
              <a:rPr lang="en-US" sz="2300" b="1" dirty="0" smtClean="0">
                <a:solidFill>
                  <a:srgbClr val="FF0000"/>
                </a:solidFill>
              </a:rPr>
              <a:t>8x</a:t>
            </a:r>
            <a:r>
              <a:rPr lang="en-US" sz="2300" dirty="0" smtClean="0">
                <a:solidFill>
                  <a:schemeClr val="bg1">
                    <a:lumMod val="95000"/>
                  </a:schemeClr>
                </a:solidFill>
              </a:rPr>
              <a:t>MSAA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2300" b="1" dirty="0" smtClean="0">
                <a:solidFill>
                  <a:schemeClr val="bg1">
                    <a:lumMod val="95000"/>
                  </a:schemeClr>
                </a:solidFill>
              </a:rPr>
              <a:t>Visibility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en-US" sz="2300" b="1" dirty="0" smtClean="0">
                <a:solidFill>
                  <a:srgbClr val="FF0000"/>
                </a:solidFill>
              </a:rPr>
              <a:t>2</a:t>
            </a:r>
            <a:r>
              <a:rPr lang="en-US" sz="2300" dirty="0" smtClean="0">
                <a:solidFill>
                  <a:schemeClr val="bg1">
                    <a:lumMod val="95000"/>
                  </a:schemeClr>
                </a:solidFill>
              </a:rPr>
              <a:t> samples/pixel</a:t>
            </a:r>
          </a:p>
          <a:p>
            <a:pPr marL="0" indent="0">
              <a:buNone/>
            </a:pPr>
            <a:r>
              <a:rPr lang="en-US" sz="2300" b="1" dirty="0" smtClean="0">
                <a:solidFill>
                  <a:schemeClr val="bg1">
                    <a:lumMod val="95000"/>
                  </a:schemeClr>
                </a:solidFill>
              </a:rPr>
              <a:t>Shading:   </a:t>
            </a:r>
            <a:r>
              <a:rPr lang="en-US" sz="2300" i="1" dirty="0" smtClean="0">
                <a:solidFill>
                  <a:schemeClr val="bg1">
                    <a:lumMod val="95000"/>
                  </a:schemeClr>
                </a:solidFill>
              </a:rPr>
              <a:t>at least </a:t>
            </a:r>
            <a:r>
              <a:rPr lang="en-US" sz="2300" dirty="0" smtClean="0">
                <a:solidFill>
                  <a:schemeClr val="bg1">
                    <a:lumMod val="95000"/>
                  </a:schemeClr>
                </a:solidFill>
              </a:rPr>
              <a:t>1 sample per 	       2x2 block</a:t>
            </a:r>
          </a:p>
          <a:p>
            <a:pPr marL="0" indent="0">
              <a:buNone/>
            </a:pPr>
            <a:r>
              <a:rPr lang="en-US" sz="2300" b="1" dirty="0" smtClean="0">
                <a:solidFill>
                  <a:schemeClr val="bg1">
                    <a:lumMod val="95000"/>
                  </a:schemeClr>
                </a:solidFill>
              </a:rPr>
              <a:t>Resolve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:  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sz="2300" b="1" dirty="0" smtClean="0">
                <a:solidFill>
                  <a:srgbClr val="FF0000"/>
                </a:solidFill>
              </a:rPr>
              <a:t>2:1 </a:t>
            </a:r>
            <a:r>
              <a:rPr lang="en-US" sz="2300" b="1" dirty="0" smtClean="0">
                <a:solidFill>
                  <a:schemeClr val="bg1">
                    <a:lumMod val="95000"/>
                  </a:schemeClr>
                </a:solidFill>
              </a:rPr>
              <a:t>mapping 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n-US" sz="1900" b="1" dirty="0" smtClean="0">
                <a:solidFill>
                  <a:schemeClr val="bg1">
                    <a:lumMod val="95000"/>
                  </a:schemeClr>
                </a:solidFill>
              </a:rPr>
              <a:t>      </a:t>
            </a: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(weighted average of 2 values)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76800" y="1428750"/>
            <a:ext cx="3962400" cy="327660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Down Arrow 15"/>
          <p:cNvSpPr/>
          <p:nvPr/>
        </p:nvSpPr>
        <p:spPr>
          <a:xfrm>
            <a:off x="6324600" y="2419350"/>
            <a:ext cx="533400" cy="521208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4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Interleaving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8743950" cy="1812131"/>
          </a:xfrm>
        </p:spPr>
        <p:txBody>
          <a:bodyPr/>
          <a:lstStyle/>
          <a:p>
            <a:r>
              <a:rPr lang="en-US" dirty="0" smtClean="0"/>
              <a:t>The method Inherently creates </a:t>
            </a:r>
            <a:r>
              <a:rPr lang="en-US" b="1" dirty="0" smtClean="0">
                <a:solidFill>
                  <a:srgbClr val="FF0000"/>
                </a:solidFill>
              </a:rPr>
              <a:t>interleaved sampling </a:t>
            </a:r>
            <a:r>
              <a:rPr lang="en-US" dirty="0" smtClean="0"/>
              <a:t>patterns </a:t>
            </a:r>
            <a:br>
              <a:rPr lang="en-US" dirty="0" smtClean="0"/>
            </a:br>
            <a:r>
              <a:rPr lang="en-US" dirty="0" smtClean="0"/>
              <a:t>[Keller et al. 2001]</a:t>
            </a:r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3124200" y="1962150"/>
            <a:ext cx="1524000" cy="15240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4" idx="1"/>
            <a:endCxn id="4" idx="3"/>
          </p:cNvCxnSpPr>
          <p:nvPr/>
        </p:nvCxnSpPr>
        <p:spPr>
          <a:xfrm>
            <a:off x="3124200" y="2724150"/>
            <a:ext cx="15240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4" idx="0"/>
            <a:endCxn id="4" idx="2"/>
          </p:cNvCxnSpPr>
          <p:nvPr/>
        </p:nvCxnSpPr>
        <p:spPr>
          <a:xfrm>
            <a:off x="3886200" y="1962150"/>
            <a:ext cx="0" cy="15240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3276600" y="2876550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616570" y="2225920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343400" y="2530720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976304" y="3181350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648200" y="1962150"/>
            <a:ext cx="1524000" cy="15240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2" idx="1"/>
            <a:endCxn id="12" idx="3"/>
          </p:cNvCxnSpPr>
          <p:nvPr/>
        </p:nvCxnSpPr>
        <p:spPr>
          <a:xfrm>
            <a:off x="4648200" y="2724150"/>
            <a:ext cx="15240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2" idx="0"/>
            <a:endCxn id="12" idx="2"/>
          </p:cNvCxnSpPr>
          <p:nvPr/>
        </p:nvCxnSpPr>
        <p:spPr>
          <a:xfrm>
            <a:off x="5410200" y="1962150"/>
            <a:ext cx="0" cy="15240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37"/>
          <p:cNvGrpSpPr/>
          <p:nvPr/>
        </p:nvGrpSpPr>
        <p:grpSpPr>
          <a:xfrm>
            <a:off x="4800600" y="2225920"/>
            <a:ext cx="1184030" cy="1072660"/>
            <a:chOff x="914400" y="3292720"/>
            <a:chExt cx="1184030" cy="1072660"/>
          </a:xfrm>
          <a:solidFill>
            <a:schemeClr val="bg1">
              <a:lumMod val="85000"/>
            </a:schemeClr>
          </a:solidFill>
        </p:grpSpPr>
        <p:sp>
          <p:nvSpPr>
            <p:cNvPr id="16" name="Oval 15"/>
            <p:cNvSpPr/>
            <p:nvPr/>
          </p:nvSpPr>
          <p:spPr>
            <a:xfrm>
              <a:off x="914400" y="3943350"/>
              <a:ext cx="117230" cy="117230"/>
            </a:xfrm>
            <a:prstGeom prst="ellipse">
              <a:avLst/>
            </a:prstGeom>
            <a:grp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254370" y="3292720"/>
              <a:ext cx="117230" cy="117230"/>
            </a:xfrm>
            <a:prstGeom prst="ellipse">
              <a:avLst/>
            </a:prstGeom>
            <a:grp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981200" y="3597520"/>
              <a:ext cx="117230" cy="117230"/>
            </a:xfrm>
            <a:prstGeom prst="ellipse">
              <a:avLst/>
            </a:prstGeom>
            <a:grp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614104" y="4248150"/>
              <a:ext cx="117230" cy="117230"/>
            </a:xfrm>
            <a:prstGeom prst="ellipse">
              <a:avLst/>
            </a:prstGeom>
            <a:grp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3124200" y="3486150"/>
            <a:ext cx="1524000" cy="15240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>
            <a:stCxn id="23" idx="1"/>
            <a:endCxn id="23" idx="3"/>
          </p:cNvCxnSpPr>
          <p:nvPr/>
        </p:nvCxnSpPr>
        <p:spPr>
          <a:xfrm>
            <a:off x="3124200" y="4248150"/>
            <a:ext cx="15240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23" idx="0"/>
            <a:endCxn id="23" idx="2"/>
          </p:cNvCxnSpPr>
          <p:nvPr/>
        </p:nvCxnSpPr>
        <p:spPr>
          <a:xfrm>
            <a:off x="3886200" y="3486150"/>
            <a:ext cx="0" cy="15240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37"/>
          <p:cNvGrpSpPr/>
          <p:nvPr/>
        </p:nvGrpSpPr>
        <p:grpSpPr>
          <a:xfrm>
            <a:off x="3276600" y="3749920"/>
            <a:ext cx="1184030" cy="1072660"/>
            <a:chOff x="914400" y="3292720"/>
            <a:chExt cx="1184030" cy="1072660"/>
          </a:xfrm>
          <a:solidFill>
            <a:schemeClr val="bg1">
              <a:lumMod val="85000"/>
            </a:schemeClr>
          </a:solidFill>
        </p:grpSpPr>
        <p:sp>
          <p:nvSpPr>
            <p:cNvPr id="27" name="Oval 26"/>
            <p:cNvSpPr/>
            <p:nvPr/>
          </p:nvSpPr>
          <p:spPr>
            <a:xfrm>
              <a:off x="914400" y="3943350"/>
              <a:ext cx="117230" cy="117230"/>
            </a:xfrm>
            <a:prstGeom prst="ellipse">
              <a:avLst/>
            </a:prstGeom>
            <a:grp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1254370" y="3292720"/>
              <a:ext cx="117230" cy="117230"/>
            </a:xfrm>
            <a:prstGeom prst="ellipse">
              <a:avLst/>
            </a:prstGeom>
            <a:grp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1981200" y="3597520"/>
              <a:ext cx="117230" cy="117230"/>
            </a:xfrm>
            <a:prstGeom prst="ellipse">
              <a:avLst/>
            </a:prstGeom>
            <a:grp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1614104" y="4248150"/>
              <a:ext cx="117230" cy="117230"/>
            </a:xfrm>
            <a:prstGeom prst="ellipse">
              <a:avLst/>
            </a:prstGeom>
            <a:grp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4648200" y="3486150"/>
            <a:ext cx="1524000" cy="15240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>
            <a:stCxn id="31" idx="1"/>
            <a:endCxn id="31" idx="3"/>
          </p:cNvCxnSpPr>
          <p:nvPr/>
        </p:nvCxnSpPr>
        <p:spPr>
          <a:xfrm>
            <a:off x="4648200" y="4248150"/>
            <a:ext cx="15240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31" idx="0"/>
            <a:endCxn id="31" idx="2"/>
          </p:cNvCxnSpPr>
          <p:nvPr/>
        </p:nvCxnSpPr>
        <p:spPr>
          <a:xfrm>
            <a:off x="5410200" y="3486150"/>
            <a:ext cx="0" cy="15240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7"/>
          <p:cNvGrpSpPr/>
          <p:nvPr/>
        </p:nvGrpSpPr>
        <p:grpSpPr>
          <a:xfrm>
            <a:off x="4800600" y="3749920"/>
            <a:ext cx="1184030" cy="1072660"/>
            <a:chOff x="914400" y="3292720"/>
            <a:chExt cx="1184030" cy="1072660"/>
          </a:xfrm>
          <a:solidFill>
            <a:schemeClr val="bg1">
              <a:lumMod val="85000"/>
            </a:schemeClr>
          </a:solidFill>
        </p:grpSpPr>
        <p:sp>
          <p:nvSpPr>
            <p:cNvPr id="35" name="Oval 34"/>
            <p:cNvSpPr/>
            <p:nvPr/>
          </p:nvSpPr>
          <p:spPr>
            <a:xfrm>
              <a:off x="914400" y="3943350"/>
              <a:ext cx="117230" cy="117230"/>
            </a:xfrm>
            <a:prstGeom prst="ellipse">
              <a:avLst/>
            </a:prstGeom>
            <a:grp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1254370" y="3292720"/>
              <a:ext cx="117230" cy="117230"/>
            </a:xfrm>
            <a:prstGeom prst="ellipse">
              <a:avLst/>
            </a:prstGeom>
            <a:grp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1981200" y="3597520"/>
              <a:ext cx="117230" cy="117230"/>
            </a:xfrm>
            <a:prstGeom prst="ellipse">
              <a:avLst/>
            </a:prstGeom>
            <a:grp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1614104" y="4248150"/>
              <a:ext cx="117230" cy="117230"/>
            </a:xfrm>
            <a:prstGeom prst="ellipse">
              <a:avLst/>
            </a:prstGeom>
            <a:grp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69233" y="3232487"/>
            <a:ext cx="2805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Neighboring pixels are always sampled at different positions.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24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Interleaving</a:t>
            </a:r>
            <a:endParaRPr lang="en-US" dirty="0"/>
          </a:p>
        </p:txBody>
      </p:sp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Masks </a:t>
            </a:r>
            <a:r>
              <a:rPr kumimoji="0" lang="en-US" sz="21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inter-pixel </a:t>
            </a:r>
            <a:r>
              <a:rPr kumimoji="0" lang="en-US" sz="2100" b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aliasing</a:t>
            </a:r>
            <a:r>
              <a:rPr kumimoji="0" lang="en-US" sz="21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 noise</a:t>
            </a:r>
            <a:b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(well-known concept from stochastic sampling)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346326"/>
            <a:ext cx="2587624" cy="258762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6784" y="2571750"/>
            <a:ext cx="2337816" cy="11239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2572931"/>
            <a:ext cx="2339401" cy="11247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962400" y="219075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Regular Sampling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60223" y="2192966"/>
            <a:ext cx="2158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Interleaved Sampling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85199" y="3866388"/>
            <a:ext cx="2339401" cy="11247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1" y="3867150"/>
            <a:ext cx="2339401" cy="11247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1524000" y="4747882"/>
            <a:ext cx="304800" cy="152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295400" y="4019550"/>
            <a:ext cx="304800" cy="152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143000" y="4552950"/>
            <a:ext cx="425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4400" y="3924240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b)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81400" y="2876550"/>
            <a:ext cx="386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a)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81400" y="4248150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b)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Interleaving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1450" lvl="1">
              <a:spcBef>
                <a:spcPts val="750"/>
              </a:spcBef>
            </a:pPr>
            <a:r>
              <a:rPr lang="en-US" sz="2100" dirty="0">
                <a:solidFill>
                  <a:srgbClr val="FF0000"/>
                </a:solidFill>
              </a:rPr>
              <a:t>H</a:t>
            </a:r>
            <a:r>
              <a:rPr lang="en-US" sz="2100" dirty="0" smtClean="0">
                <a:solidFill>
                  <a:srgbClr val="FF0000"/>
                </a:solidFill>
              </a:rPr>
              <a:t>igh-pixel-density displays: </a:t>
            </a:r>
            <a:r>
              <a:rPr lang="en-US" sz="2100" dirty="0"/>
              <a:t>Beneficial </a:t>
            </a:r>
            <a:r>
              <a:rPr lang="en-US" sz="2100" dirty="0" smtClean="0"/>
              <a:t>even when one visibility sample is used (</a:t>
            </a:r>
            <a:r>
              <a:rPr lang="en-US" sz="2100" dirty="0"/>
              <a:t>b</a:t>
            </a:r>
            <a:r>
              <a:rPr lang="en-US" sz="2100" dirty="0" smtClean="0"/>
              <a:t>ut the </a:t>
            </a:r>
            <a:r>
              <a:rPr lang="en-US" sz="2100" dirty="0"/>
              <a:t>more samples the </a:t>
            </a:r>
            <a:r>
              <a:rPr lang="en-US" sz="2100" dirty="0" smtClean="0"/>
              <a:t>better</a:t>
            </a:r>
            <a:r>
              <a:rPr lang="en-US" sz="2100" dirty="0"/>
              <a:t>)</a:t>
            </a:r>
            <a:endParaRPr lang="en-US" sz="2100" dirty="0" smtClean="0"/>
          </a:p>
          <a:p>
            <a:pPr marL="171450" lvl="1">
              <a:spcBef>
                <a:spcPts val="750"/>
              </a:spcBef>
            </a:pPr>
            <a:r>
              <a:rPr lang="en-US" sz="2100" dirty="0">
                <a:solidFill>
                  <a:srgbClr val="FF0000"/>
                </a:solidFill>
              </a:rPr>
              <a:t>L</a:t>
            </a:r>
            <a:r>
              <a:rPr lang="en-US" sz="2100" dirty="0" smtClean="0">
                <a:solidFill>
                  <a:srgbClr val="FF0000"/>
                </a:solidFill>
              </a:rPr>
              <a:t>ow-pixel-density displays: </a:t>
            </a:r>
            <a:r>
              <a:rPr lang="en-US" sz="2100" dirty="0" smtClean="0"/>
              <a:t>regular sampling + MLAA/FXAA/etc… might be preferable (highly subjective).</a:t>
            </a:r>
          </a:p>
          <a:p>
            <a:pPr marL="514350" lvl="2">
              <a:spcBef>
                <a:spcPts val="750"/>
              </a:spcBef>
            </a:pPr>
            <a:r>
              <a:rPr lang="en-US" sz="1800" dirty="0" smtClean="0"/>
              <a:t>Revert to regular sampling </a:t>
            </a:r>
            <a:r>
              <a:rPr lang="en-US" sz="1800" dirty="0"/>
              <a:t>using </a:t>
            </a:r>
            <a:r>
              <a:rPr lang="en-US" sz="1800" b="1" dirty="0" smtClean="0"/>
              <a:t>programmable </a:t>
            </a:r>
            <a:r>
              <a:rPr lang="en-US" sz="1800" b="1" dirty="0"/>
              <a:t>sample </a:t>
            </a:r>
            <a:r>
              <a:rPr lang="en-US" sz="1800" b="1" dirty="0" smtClean="0"/>
              <a:t>positions</a:t>
            </a:r>
            <a:r>
              <a:rPr lang="en-US" sz="1800" dirty="0" smtClean="0"/>
              <a:t>. </a:t>
            </a:r>
            <a:endParaRPr lang="en-US" sz="1800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4595396"/>
            <a:ext cx="82773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bg1">
                    <a:lumMod val="95000"/>
                  </a:schemeClr>
                </a:solidFill>
              </a:rPr>
              <a:t>Note: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NVIDIA’s Maxwell architecture supports interleaved sampling with MSAA (&gt;1 sample/pixel).</a:t>
            </a:r>
          </a:p>
        </p:txBody>
      </p:sp>
    </p:spTree>
    <p:extLst>
      <p:ext uri="{BB962C8B-B14F-4D97-AF65-F5344CB8AC3E}">
        <p14:creationId xmlns:p14="http://schemas.microsoft.com/office/powerpoint/2010/main" val="146065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High-pixel-density displays are widely used on many devices</a:t>
            </a:r>
          </a:p>
          <a:p>
            <a:pPr lvl="1"/>
            <a:r>
              <a:rPr lang="en-US" dirty="0" smtClean="0"/>
              <a:t>Mobile phones and tablets</a:t>
            </a:r>
          </a:p>
          <a:p>
            <a:pPr lvl="1"/>
            <a:r>
              <a:rPr lang="en-US" dirty="0" smtClean="0"/>
              <a:t>Laptops</a:t>
            </a:r>
          </a:p>
          <a:p>
            <a:pPr lvl="1"/>
            <a:r>
              <a:rPr lang="en-US" dirty="0" smtClean="0"/>
              <a:t>4K monitors/TVs are now mainstream</a:t>
            </a:r>
          </a:p>
          <a:p>
            <a:pPr lvl="1"/>
            <a:r>
              <a:rPr lang="en-US" dirty="0" smtClean="0"/>
              <a:t>5K displays are introduced in the high-end</a:t>
            </a:r>
          </a:p>
          <a:p>
            <a:r>
              <a:rPr lang="en-US" dirty="0" smtClean="0"/>
              <a:t>High-pixel-density -&gt; high resolution</a:t>
            </a:r>
          </a:p>
          <a:p>
            <a:r>
              <a:rPr lang="en-US" dirty="0"/>
              <a:t>Real-time rendering on such </a:t>
            </a:r>
            <a:r>
              <a:rPr lang="en-US" dirty="0" smtClean="0"/>
              <a:t>resolutions </a:t>
            </a:r>
            <a:r>
              <a:rPr lang="en-US" dirty="0"/>
              <a:t>is challenging</a:t>
            </a:r>
          </a:p>
          <a:p>
            <a:pPr lvl="1"/>
            <a:r>
              <a:rPr lang="en-US" dirty="0" smtClean="0"/>
              <a:t>Especially on </a:t>
            </a:r>
            <a:r>
              <a:rPr lang="en-US" b="1" dirty="0">
                <a:solidFill>
                  <a:srgbClr val="FF0000"/>
                </a:solidFill>
              </a:rPr>
              <a:t>power-constrained</a:t>
            </a:r>
            <a:r>
              <a:rPr lang="en-US" b="1" dirty="0"/>
              <a:t> mobile devices 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“Side Effects”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3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“Side effect”: triangle size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pixel </a:t>
            </a:r>
            <a:r>
              <a:rPr lang="en-US" smtClean="0"/>
              <a:t>footprint gets bigger-&gt; </a:t>
            </a:r>
            <a:r>
              <a:rPr lang="en-US" dirty="0" smtClean="0"/>
              <a:t>relative triangle size is decreased.</a:t>
            </a:r>
          </a:p>
          <a:p>
            <a:r>
              <a:rPr lang="en-US" dirty="0" smtClean="0"/>
              <a:t>Can negatively affect the efficiency of </a:t>
            </a:r>
            <a:r>
              <a:rPr lang="en-US" dirty="0" err="1" smtClean="0"/>
              <a:t>rasterization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(due to increased “</a:t>
            </a:r>
            <a:r>
              <a:rPr lang="en-US" b="1" i="1" dirty="0" smtClean="0">
                <a:solidFill>
                  <a:srgbClr val="FF0000"/>
                </a:solidFill>
              </a:rPr>
              <a:t>quad over-shading</a:t>
            </a:r>
            <a:r>
              <a:rPr lang="en-US" i="1" dirty="0" smtClean="0"/>
              <a:t>”)</a:t>
            </a:r>
            <a:endParaRPr lang="en-US" dirty="0" smtClean="0"/>
          </a:p>
          <a:p>
            <a:r>
              <a:rPr lang="en-US" dirty="0" smtClean="0"/>
              <a:t>Techniques like </a:t>
            </a:r>
            <a:r>
              <a:rPr lang="en-US" b="1" i="1" dirty="0" smtClean="0"/>
              <a:t>Quad-Fragment Merging </a:t>
            </a:r>
            <a:r>
              <a:rPr lang="en-US" dirty="0" smtClean="0"/>
              <a:t>[</a:t>
            </a:r>
            <a:r>
              <a:rPr lang="en-US" dirty="0" err="1" smtClean="0"/>
              <a:t>Fatahalian</a:t>
            </a:r>
            <a:r>
              <a:rPr lang="en-US" dirty="0" smtClean="0"/>
              <a:t> et al. 2010], </a:t>
            </a:r>
            <a:r>
              <a:rPr lang="en-US" b="1" i="1" dirty="0" smtClean="0"/>
              <a:t>Pixel Merge Unit </a:t>
            </a:r>
            <a:r>
              <a:rPr lang="en-US" sz="2000" dirty="0" smtClean="0"/>
              <a:t>[</a:t>
            </a:r>
            <a:r>
              <a:rPr lang="en-US" sz="2000" dirty="0" err="1" smtClean="0"/>
              <a:t>Sathe</a:t>
            </a:r>
            <a:r>
              <a:rPr lang="en-US" sz="2000" dirty="0" smtClean="0"/>
              <a:t> et al. 2015] </a:t>
            </a:r>
            <a:r>
              <a:rPr lang="en-US" dirty="0" smtClean="0"/>
              <a:t>or similar can be highly beneficial.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3739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“Side effect”: frame buffer compression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Neighboring pixels share the same color </a:t>
            </a:r>
            <a:endParaRPr lang="en-US" dirty="0"/>
          </a:p>
          <a:p>
            <a:pPr lvl="1"/>
            <a:r>
              <a:rPr lang="en-US" dirty="0" smtClean="0"/>
              <a:t>-&gt; good opportunity for better compression.</a:t>
            </a:r>
          </a:p>
          <a:p>
            <a:r>
              <a:rPr lang="en-US" dirty="0" smtClean="0"/>
              <a:t>But, our implementation binds an MSAA render target  for reading</a:t>
            </a:r>
          </a:p>
          <a:p>
            <a:pPr lvl="1"/>
            <a:r>
              <a:rPr lang="en-US" dirty="0" smtClean="0"/>
              <a:t>this disables compression </a:t>
            </a:r>
            <a:r>
              <a:rPr lang="en-US" dirty="0"/>
              <a:t>or triggers a decompression </a:t>
            </a:r>
            <a:r>
              <a:rPr lang="en-US" dirty="0" smtClean="0"/>
              <a:t>operation</a:t>
            </a:r>
            <a:r>
              <a:rPr lang="en-US" dirty="0"/>
              <a:t> </a:t>
            </a:r>
            <a:r>
              <a:rPr lang="en-US" dirty="0" smtClean="0"/>
              <a:t>on some architectures</a:t>
            </a:r>
            <a:r>
              <a:rPr lang="en-US" i="1" dirty="0"/>
              <a:t> </a:t>
            </a:r>
            <a:r>
              <a:rPr lang="en-US" i="1" dirty="0" smtClean="0"/>
              <a:t>-&gt; high overhead.</a:t>
            </a:r>
          </a:p>
          <a:p>
            <a:r>
              <a:rPr lang="en-US" dirty="0" smtClean="0"/>
              <a:t>An implementation that avoids this issue </a:t>
            </a:r>
            <a:r>
              <a:rPr lang="en-US" i="1" dirty="0" smtClean="0"/>
              <a:t>might</a:t>
            </a:r>
            <a:r>
              <a:rPr lang="en-US" dirty="0" smtClean="0"/>
              <a:t> be possible</a:t>
            </a:r>
          </a:p>
          <a:p>
            <a:pPr lvl="1"/>
            <a:r>
              <a:rPr lang="en-US" dirty="0" smtClean="0"/>
              <a:t>Mobile architectures: read directly from the on-chip </a:t>
            </a:r>
            <a:r>
              <a:rPr lang="en-US" i="1" dirty="0" smtClean="0"/>
              <a:t>tile local storage</a:t>
            </a:r>
            <a:r>
              <a:rPr lang="en-US" dirty="0" smtClean="0"/>
              <a:t>.</a:t>
            </a:r>
          </a:p>
          <a:p>
            <a:pPr marL="342900" lvl="1" indent="0"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62000" y="4278780"/>
            <a:ext cx="68761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Expect different behavior on different GPUs</a:t>
            </a:r>
            <a:b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(tests show more gains on Intel GPUS than on NVIDIA or AMD) </a:t>
            </a:r>
            <a:endParaRPr lang="en-US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03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4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 Hardware: </a:t>
            </a:r>
            <a:r>
              <a:rPr lang="en-US" sz="2000" dirty="0" smtClean="0"/>
              <a:t>Apple MacBook Pro 13’’ / </a:t>
            </a:r>
            <a:r>
              <a:rPr lang="en-US" dirty="0" smtClean="0"/>
              <a:t>Intel Iris 5100 GPU</a:t>
            </a:r>
          </a:p>
          <a:p>
            <a:r>
              <a:rPr lang="en-US" i="1" dirty="0" smtClean="0"/>
              <a:t>Intel Power Gadget </a:t>
            </a:r>
            <a:r>
              <a:rPr lang="en-US" dirty="0" smtClean="0"/>
              <a:t>tool for energy measurements</a:t>
            </a:r>
          </a:p>
          <a:p>
            <a:pPr lvl="1"/>
            <a:r>
              <a:rPr lang="en-US" dirty="0" smtClean="0"/>
              <a:t>Measurements include both CPU and GPU consumption.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V-Sync</a:t>
            </a:r>
            <a:r>
              <a:rPr lang="en-US" dirty="0" smtClean="0"/>
              <a:t> ensures that all methods perform the same amount of work.</a:t>
            </a:r>
          </a:p>
          <a:p>
            <a:r>
              <a:rPr lang="en-US" dirty="0" err="1" smtClean="0"/>
              <a:t>ARB_pipeline_statistics_query</a:t>
            </a:r>
            <a:r>
              <a:rPr lang="en-US" dirty="0" smtClean="0"/>
              <a:t> for </a:t>
            </a:r>
            <a:r>
              <a:rPr lang="en-US" dirty="0" err="1" smtClean="0"/>
              <a:t>shader</a:t>
            </a:r>
            <a:r>
              <a:rPr lang="en-US" dirty="0" smtClean="0"/>
              <a:t> invocation measurements</a:t>
            </a:r>
          </a:p>
          <a:p>
            <a:pPr lvl="1"/>
            <a:r>
              <a:rPr lang="en-US" dirty="0" smtClean="0"/>
              <a:t>Includes “helper” invocations for derivative calculations</a:t>
            </a:r>
          </a:p>
        </p:txBody>
      </p:sp>
    </p:spTree>
    <p:extLst>
      <p:ext uri="{BB962C8B-B14F-4D97-AF65-F5344CB8AC3E}">
        <p14:creationId xmlns:p14="http://schemas.microsoft.com/office/powerpoint/2010/main" val="198369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7150"/>
            <a:ext cx="7886700" cy="994172"/>
          </a:xfrm>
        </p:spPr>
        <p:txBody>
          <a:bodyPr/>
          <a:lstStyle/>
          <a:p>
            <a:r>
              <a:rPr lang="en-US" dirty="0" err="1" smtClean="0"/>
              <a:t>Shader</a:t>
            </a:r>
            <a:r>
              <a:rPr lang="en-US" dirty="0" smtClean="0"/>
              <a:t> Invocations (per 2x2 pixel block)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52800" y="3743985"/>
            <a:ext cx="1776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Per Pixel Shading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8400" y="3743778"/>
            <a:ext cx="161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Coarse Shading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2992" y="3743985"/>
            <a:ext cx="1550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Sponza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Atrium</a:t>
            </a:r>
          </a:p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262k Triangles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2" y="1051323"/>
            <a:ext cx="2739628" cy="27396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047750"/>
            <a:ext cx="27432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027" y="1047749"/>
            <a:ext cx="2732315" cy="27323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2387353"/>
            <a:ext cx="546081" cy="14097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95600" y="4095750"/>
            <a:ext cx="5105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Invocations: </a:t>
            </a:r>
            <a:r>
              <a:rPr lang="en-US" b="1" dirty="0" smtClean="0">
                <a:solidFill>
                  <a:srgbClr val="FF0000"/>
                </a:solidFill>
              </a:rPr>
              <a:t>69.3%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reduction (3.5M vs 1.1M)</a:t>
            </a:r>
          </a:p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Power usage: </a:t>
            </a:r>
            <a:r>
              <a:rPr lang="en-US" b="1" dirty="0" smtClean="0">
                <a:solidFill>
                  <a:srgbClr val="FF0000"/>
                </a:solidFill>
              </a:rPr>
              <a:t>45.7%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reduction  (32 vs 17 Watts)</a:t>
            </a:r>
          </a:p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OR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 </a:t>
            </a:r>
            <a:r>
              <a:rPr lang="en-US" b="1" dirty="0" smtClean="0">
                <a:solidFill>
                  <a:srgbClr val="FF0000"/>
                </a:solidFill>
              </a:rPr>
              <a:t>1.73x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speedup in rendering</a:t>
            </a:r>
            <a:endParaRPr lang="en-US" b="1" dirty="0" smtClean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44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7150"/>
            <a:ext cx="7886700" cy="994172"/>
          </a:xfrm>
        </p:spPr>
        <p:txBody>
          <a:bodyPr/>
          <a:lstStyle/>
          <a:p>
            <a:r>
              <a:rPr lang="en-US" dirty="0" err="1" smtClean="0"/>
              <a:t>Shader</a:t>
            </a:r>
            <a:r>
              <a:rPr lang="en-US" dirty="0" smtClean="0"/>
              <a:t> Invocations (per 2x2 pixel block)</a:t>
            </a:r>
            <a:endParaRPr lang="en-US" dirty="0"/>
          </a:p>
        </p:txBody>
      </p:sp>
      <p:pic>
        <p:nvPicPr>
          <p:cNvPr id="1027" name="Picture 3" descr="C:\Users\pavlos\Dropbox\Presious\Source\Retina\measurements\scene_9_mode_0_heatmap.pp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047750"/>
            <a:ext cx="2743200" cy="2743200"/>
          </a:xfrm>
          <a:prstGeom prst="rect">
            <a:avLst/>
          </a:prstGeom>
          <a:noFill/>
        </p:spPr>
      </p:pic>
      <p:pic>
        <p:nvPicPr>
          <p:cNvPr id="1028" name="Picture 4" descr="C:\Users\pavlos\Dropbox\Presious\Source\Retina\measurements\scene_9_mode_1_heatmap.pp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047750"/>
            <a:ext cx="2743200" cy="27432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352800" y="3743985"/>
            <a:ext cx="1776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Per Pixel Shading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8400" y="3743778"/>
            <a:ext cx="161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Coarse Shading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3743985"/>
            <a:ext cx="1609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Mansion Scene</a:t>
            </a:r>
          </a:p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53k Triangles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95600" y="4095750"/>
            <a:ext cx="5105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Invocations: </a:t>
            </a:r>
            <a:r>
              <a:rPr lang="en-US" b="1" dirty="0" smtClean="0">
                <a:solidFill>
                  <a:srgbClr val="FF0000"/>
                </a:solidFill>
              </a:rPr>
              <a:t>72.5%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reduction (10M vs 2.7M) </a:t>
            </a:r>
          </a:p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Power usage: </a:t>
            </a:r>
            <a:r>
              <a:rPr lang="en-US" b="1" dirty="0" smtClean="0">
                <a:solidFill>
                  <a:srgbClr val="FF0000"/>
                </a:solidFill>
              </a:rPr>
              <a:t>12.6%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reduction  (8.7 vs 7.6 Watts)</a:t>
            </a:r>
          </a:p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OR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 </a:t>
            </a:r>
            <a:r>
              <a:rPr lang="en-US" b="1" dirty="0" smtClean="0">
                <a:solidFill>
                  <a:srgbClr val="FF0000"/>
                </a:solidFill>
              </a:rPr>
              <a:t>1.23x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speedup in rendering</a:t>
            </a:r>
            <a:endParaRPr lang="en-US" b="1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7" y="1047750"/>
            <a:ext cx="2742993" cy="27429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2387353"/>
            <a:ext cx="546081" cy="140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4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7150"/>
            <a:ext cx="7886700" cy="994172"/>
          </a:xfrm>
        </p:spPr>
        <p:txBody>
          <a:bodyPr/>
          <a:lstStyle/>
          <a:p>
            <a:r>
              <a:rPr lang="en-US" dirty="0" err="1" smtClean="0"/>
              <a:t>Shader</a:t>
            </a:r>
            <a:r>
              <a:rPr lang="en-US" dirty="0" smtClean="0"/>
              <a:t> Invocations (per 2x2 pixel block)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52800" y="3743985"/>
            <a:ext cx="1776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Per Pixel Shading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8400" y="3743778"/>
            <a:ext cx="161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Coarse Shading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960" y="1006967"/>
            <a:ext cx="2783984" cy="27839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875" y="1006967"/>
            <a:ext cx="2783983" cy="27839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" y="1006967"/>
            <a:ext cx="2783983" cy="278398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9937" y="3743985"/>
            <a:ext cx="2096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Volumetric Shadows</a:t>
            </a:r>
          </a:p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215k Triangles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2387353"/>
            <a:ext cx="546081" cy="14097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95600" y="4095750"/>
            <a:ext cx="5105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Invocations: </a:t>
            </a:r>
            <a:r>
              <a:rPr lang="en-US" b="1" dirty="0" smtClean="0">
                <a:solidFill>
                  <a:srgbClr val="FF0000"/>
                </a:solidFill>
              </a:rPr>
              <a:t>63.2%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mtClean="0">
                <a:solidFill>
                  <a:schemeClr val="bg1">
                    <a:lumMod val="95000"/>
                  </a:schemeClr>
                </a:solidFill>
              </a:rPr>
              <a:t>reduction (1.9M vs 0.7M)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Power usage: </a:t>
            </a:r>
            <a:r>
              <a:rPr lang="en-US" b="1" dirty="0" smtClean="0">
                <a:solidFill>
                  <a:srgbClr val="FF0000"/>
                </a:solidFill>
              </a:rPr>
              <a:t>45.8%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reduction  (30 vs 16 Watts)</a:t>
            </a:r>
          </a:p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OR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 </a:t>
            </a:r>
            <a:r>
              <a:rPr lang="en-US" b="1" dirty="0" smtClean="0">
                <a:solidFill>
                  <a:srgbClr val="FF0000"/>
                </a:solidFill>
              </a:rPr>
              <a:t>2.14x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speedup in rendering</a:t>
            </a:r>
            <a:endParaRPr lang="en-US" b="1" dirty="0" smtClean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84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7150"/>
            <a:ext cx="7886700" cy="994172"/>
          </a:xfrm>
        </p:spPr>
        <p:txBody>
          <a:bodyPr/>
          <a:lstStyle/>
          <a:p>
            <a:r>
              <a:rPr lang="en-US" dirty="0" err="1" smtClean="0"/>
              <a:t>Shader</a:t>
            </a:r>
            <a:r>
              <a:rPr lang="en-US" dirty="0" smtClean="0"/>
              <a:t> Invocations (per 2x2 pixel block)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52800" y="3743985"/>
            <a:ext cx="1776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Per Pixel Shading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8400" y="3743778"/>
            <a:ext cx="161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Coarse Shading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937" y="3743985"/>
            <a:ext cx="2096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Volumetric Shadows</a:t>
            </a:r>
          </a:p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215k Triangles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960" y="1006967"/>
            <a:ext cx="2783984" cy="27839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875" y="1006967"/>
            <a:ext cx="2783983" cy="27839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" y="1006967"/>
            <a:ext cx="2783983" cy="2783983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4536" y="3106573"/>
            <a:ext cx="2626057" cy="179126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608985" y="302895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50281" y="3182772"/>
            <a:ext cx="152400" cy="152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06829" y="3154197"/>
            <a:ext cx="152400" cy="152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042905" y="3135147"/>
            <a:ext cx="152400" cy="152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397745" y="3106572"/>
            <a:ext cx="152400" cy="152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743489" y="3083399"/>
            <a:ext cx="152400" cy="152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097193" y="3061648"/>
            <a:ext cx="152400" cy="152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39487" y="3135147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P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2387353"/>
            <a:ext cx="546081" cy="140974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895600" y="4095750"/>
            <a:ext cx="5105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Invocations: </a:t>
            </a:r>
            <a:r>
              <a:rPr lang="en-US" b="1" dirty="0" smtClean="0">
                <a:solidFill>
                  <a:srgbClr val="FF0000"/>
                </a:solidFill>
              </a:rPr>
              <a:t>63.2%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mtClean="0">
                <a:solidFill>
                  <a:schemeClr val="bg1">
                    <a:lumMod val="95000"/>
                  </a:schemeClr>
                </a:solidFill>
              </a:rPr>
              <a:t>reduction (1.9M vs 0.7M)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Power usage: </a:t>
            </a:r>
            <a:r>
              <a:rPr lang="en-US" b="1" dirty="0" smtClean="0">
                <a:solidFill>
                  <a:srgbClr val="FF0000"/>
                </a:solidFill>
              </a:rPr>
              <a:t>45.8%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reduction  (30 vs 16 Watts)</a:t>
            </a:r>
          </a:p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OR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 </a:t>
            </a:r>
            <a:r>
              <a:rPr lang="en-US" b="1" dirty="0" smtClean="0">
                <a:solidFill>
                  <a:srgbClr val="FF0000"/>
                </a:solidFill>
              </a:rPr>
              <a:t>2.14x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speedup in rendering</a:t>
            </a:r>
            <a:endParaRPr lang="en-US" b="1" dirty="0" smtClean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21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7150"/>
            <a:ext cx="7886700" cy="994172"/>
          </a:xfrm>
        </p:spPr>
        <p:txBody>
          <a:bodyPr/>
          <a:lstStyle/>
          <a:p>
            <a:r>
              <a:rPr lang="en-US" dirty="0" err="1" smtClean="0"/>
              <a:t>Shader</a:t>
            </a:r>
            <a:r>
              <a:rPr lang="en-US" dirty="0" smtClean="0"/>
              <a:t> Invocations (per 2x2 pixel block)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52800" y="3743985"/>
            <a:ext cx="1776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Per Pixel Shading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8400" y="3743778"/>
            <a:ext cx="161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Coarse Shading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937" y="3743985"/>
            <a:ext cx="2096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Volumetric Shadows</a:t>
            </a:r>
          </a:p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215k Triangles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960" y="1006967"/>
            <a:ext cx="2783984" cy="27839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875" y="1006967"/>
            <a:ext cx="2783983" cy="27839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" y="1006967"/>
            <a:ext cx="2783983" cy="2783983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4536" y="3106573"/>
            <a:ext cx="2626057" cy="179126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608985" y="302895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50281" y="3182772"/>
            <a:ext cx="152400" cy="152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06829" y="3154197"/>
            <a:ext cx="152400" cy="152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042905" y="3135147"/>
            <a:ext cx="152400" cy="152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397745" y="3106572"/>
            <a:ext cx="152400" cy="152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743489" y="3083399"/>
            <a:ext cx="152400" cy="152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097193" y="3061648"/>
            <a:ext cx="152400" cy="152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39487" y="3135147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P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2387353"/>
            <a:ext cx="546081" cy="140974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895600" y="4095750"/>
            <a:ext cx="5105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Invocations: </a:t>
            </a:r>
            <a:r>
              <a:rPr lang="en-US" b="1" dirty="0" smtClean="0">
                <a:solidFill>
                  <a:srgbClr val="FF0000"/>
                </a:solidFill>
              </a:rPr>
              <a:t>63.2%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mtClean="0">
                <a:solidFill>
                  <a:schemeClr val="bg1">
                    <a:lumMod val="95000"/>
                  </a:schemeClr>
                </a:solidFill>
              </a:rPr>
              <a:t>reduction (1.9M vs 0.7M)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Power usage: </a:t>
            </a:r>
            <a:r>
              <a:rPr lang="en-US" b="1" dirty="0" smtClean="0">
                <a:solidFill>
                  <a:srgbClr val="FF0000"/>
                </a:solidFill>
              </a:rPr>
              <a:t>45.8%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reduction  (30 vs 16 Watts)</a:t>
            </a:r>
          </a:p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OR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 </a:t>
            </a:r>
            <a:r>
              <a:rPr lang="en-US" b="1" dirty="0" smtClean="0">
                <a:solidFill>
                  <a:srgbClr val="FF0000"/>
                </a:solidFill>
              </a:rPr>
              <a:t>2.14x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speedup in rendering</a:t>
            </a:r>
            <a:endParaRPr lang="en-US" b="1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9274" y="4465261"/>
            <a:ext cx="2418996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Shadow-map lookup +</a:t>
            </a:r>
          </a:p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4D 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Perlin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Noise + math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1" name="Straight Arrow Connector 10"/>
          <p:cNvCxnSpPr>
            <a:stCxn id="5" idx="0"/>
          </p:cNvCxnSpPr>
          <p:nvPr/>
        </p:nvCxnSpPr>
        <p:spPr>
          <a:xfrm flipH="1" flipV="1">
            <a:off x="502681" y="3419562"/>
            <a:ext cx="1046091" cy="1045699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24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</a:t>
            </a:r>
            <a:r>
              <a:rPr lang="en-US" dirty="0"/>
              <a:t>A</a:t>
            </a:r>
            <a:r>
              <a:rPr lang="en-US" dirty="0" smtClean="0"/>
              <a:t>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</a:t>
            </a:r>
            <a:r>
              <a:rPr lang="en-US" dirty="0" smtClean="0"/>
              <a:t>ender at a lower resolution and upscale</a:t>
            </a:r>
          </a:p>
          <a:p>
            <a:pPr lvl="1"/>
            <a:r>
              <a:rPr lang="en-US" dirty="0" smtClean="0"/>
              <a:t>Introduces blurriness</a:t>
            </a:r>
          </a:p>
          <a:p>
            <a:pPr lvl="1"/>
            <a:r>
              <a:rPr lang="en-US" dirty="0" smtClean="0"/>
              <a:t>Thin geometric features are under-sampled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2119" y="4363819"/>
            <a:ext cx="6156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Edge-preserving filters (bilateral) can be used for better results,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but under-sampling is still an issue.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474214"/>
            <a:ext cx="1776413" cy="177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1146" y="2474214"/>
            <a:ext cx="1778454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229185" y="4774168"/>
            <a:ext cx="3838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Images from [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Vaidyanathan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et al. 2014]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9565" y="2474214"/>
            <a:ext cx="1789635" cy="1773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4565" y="2474214"/>
            <a:ext cx="1789635" cy="1773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Drawing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047750"/>
            <a:ext cx="3505201" cy="3505201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114800" y="1383476"/>
            <a:ext cx="4769588" cy="1874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Tested using the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NanoVG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library </a:t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(vector drawing with OpenGL)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Important for UI / Maps / 2D games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Flat or smooth shaded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regions exhibit 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v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ery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small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loss of image quality. 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342900" lvl="1" indent="0">
              <a:buFont typeface="Arial"/>
              <a:buNone/>
            </a:pP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43829" y="3553420"/>
            <a:ext cx="50871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Invocations: </a:t>
            </a:r>
            <a:r>
              <a:rPr lang="en-US" b="1" dirty="0" smtClean="0">
                <a:solidFill>
                  <a:srgbClr val="FF0000"/>
                </a:solidFill>
              </a:rPr>
              <a:t>74%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reduction (439K vs 114K)</a:t>
            </a:r>
          </a:p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Power usage: </a:t>
            </a:r>
            <a:r>
              <a:rPr lang="en-US" b="1" dirty="0" smtClean="0">
                <a:solidFill>
                  <a:srgbClr val="FF0000"/>
                </a:solidFill>
              </a:rPr>
              <a:t>14.3%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reduction (7 Watts vs 6 Watts)  </a:t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                 OR  </a:t>
            </a:r>
            <a:r>
              <a:rPr lang="en-US" b="1" dirty="0" smtClean="0">
                <a:solidFill>
                  <a:srgbClr val="FF0000"/>
                </a:solidFill>
              </a:rPr>
              <a:t>1.27x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speedup in rendering</a:t>
            </a:r>
            <a:endParaRPr lang="en-US" b="1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7224" y="4629150"/>
            <a:ext cx="2185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Butterfly Scene (SVG)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82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07100" y="0"/>
            <a:ext cx="31369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1172"/>
            <a:ext cx="7886700" cy="994172"/>
          </a:xfrm>
        </p:spPr>
        <p:txBody>
          <a:bodyPr/>
          <a:lstStyle/>
          <a:p>
            <a:r>
              <a:rPr lang="en-US" dirty="0" smtClean="0"/>
              <a:t>Image Quality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89832"/>
            <a:ext cx="4933950" cy="3263504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Subjective evaluation: </a:t>
            </a:r>
            <a:r>
              <a:rPr lang="en-US" dirty="0" smtClean="0"/>
              <a:t>we can switch between per-pixel and coarse shading without noticing any quality degradation on Hi-PPI displays </a:t>
            </a:r>
            <a:r>
              <a:rPr lang="en-US" b="1" dirty="0" smtClean="0"/>
              <a:t>(see the demo!)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7150"/>
            <a:ext cx="2977487" cy="499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2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1172"/>
            <a:ext cx="7886700" cy="994172"/>
          </a:xfrm>
        </p:spPr>
        <p:txBody>
          <a:bodyPr/>
          <a:lstStyle/>
          <a:p>
            <a:r>
              <a:rPr lang="en-US" dirty="0" smtClean="0"/>
              <a:t>Image Quality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89832"/>
            <a:ext cx="7886700" cy="3263504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Objective evaluation: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117276"/>
              </p:ext>
            </p:extLst>
          </p:nvPr>
        </p:nvGraphicFramePr>
        <p:xfrm>
          <a:off x="1600200" y="1962150"/>
          <a:ext cx="5562600" cy="2194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81300"/>
                <a:gridCol w="2781300"/>
              </a:tblGrid>
              <a:tr h="32226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Scene</a:t>
                      </a:r>
                      <a:r>
                        <a:rPr lang="en-US" sz="1800" baseline="0" dirty="0" smtClean="0"/>
                        <a:t> Name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SSIM (%)</a:t>
                      </a:r>
                      <a:endParaRPr lang="en-US" sz="1800" dirty="0"/>
                    </a:p>
                  </a:txBody>
                  <a:tcPr/>
                </a:tc>
              </a:tr>
              <a:tr h="32226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Butterfly (2D SVG)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99.9</a:t>
                      </a:r>
                      <a:endParaRPr lang="en-US" sz="1800" dirty="0"/>
                    </a:p>
                  </a:txBody>
                  <a:tcPr/>
                </a:tc>
              </a:tr>
              <a:tr h="32226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Mansion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95.6</a:t>
                      </a:r>
                      <a:endParaRPr lang="en-US" sz="1800" dirty="0"/>
                    </a:p>
                  </a:txBody>
                  <a:tcPr/>
                </a:tc>
              </a:tr>
              <a:tr h="32226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Volumetric Shadows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96.5</a:t>
                      </a:r>
                      <a:endParaRPr lang="en-US" sz="1800" dirty="0"/>
                    </a:p>
                  </a:txBody>
                  <a:tcPr/>
                </a:tc>
              </a:tr>
              <a:tr h="322263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Sponza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81.2</a:t>
                      </a:r>
                      <a:endParaRPr lang="en-US" sz="1800" dirty="0"/>
                    </a:p>
                  </a:txBody>
                  <a:tcPr/>
                </a:tc>
              </a:tr>
              <a:tr h="32226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Hairball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97.6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093213" y="4183618"/>
            <a:ext cx="4576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Coarse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shading compared to </a:t>
            </a:r>
            <a:r>
              <a:rPr lang="en-US" b="1" smtClean="0">
                <a:solidFill>
                  <a:schemeClr val="bg1">
                    <a:lumMod val="95000"/>
                  </a:schemeClr>
                </a:solidFill>
              </a:rPr>
              <a:t>per-pixel shading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0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Extension: </a:t>
            </a:r>
            <a:r>
              <a:rPr lang="en-US" b="1" dirty="0" smtClean="0">
                <a:solidFill>
                  <a:srgbClr val="FF0000"/>
                </a:solidFill>
              </a:rPr>
              <a:t>Selective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Coarse Shading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Apply coarse shading only on specific parts of the scene</a:t>
            </a:r>
          </a:p>
          <a:p>
            <a:pPr lvl="1"/>
            <a:r>
              <a:rPr lang="en-US" dirty="0" smtClean="0"/>
              <a:t>Out of focus regions (defocus blur)</a:t>
            </a:r>
          </a:p>
          <a:p>
            <a:pPr lvl="1"/>
            <a:r>
              <a:rPr lang="en-US" dirty="0" smtClean="0"/>
              <a:t>Fast moving objects (motion blur)</a:t>
            </a:r>
          </a:p>
          <a:p>
            <a:pPr lvl="1"/>
            <a:r>
              <a:rPr lang="en-US" dirty="0" smtClean="0"/>
              <a:t>Distant </a:t>
            </a:r>
            <a:r>
              <a:rPr lang="en-US" dirty="0"/>
              <a:t>objects (often covered by thin haze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Peripheral objects in VR applications (</a:t>
            </a:r>
            <a:r>
              <a:rPr lang="en-US" dirty="0" err="1" smtClean="0"/>
              <a:t>foveated</a:t>
            </a:r>
            <a:r>
              <a:rPr lang="en-US" dirty="0" smtClean="0"/>
              <a:t> rendering)</a:t>
            </a:r>
          </a:p>
          <a:p>
            <a:r>
              <a:rPr lang="en-US" dirty="0" smtClean="0"/>
              <a:t>On existing hardware we can switch between coarse and fine shading between draw-calls</a:t>
            </a:r>
          </a:p>
          <a:p>
            <a:pPr lvl="1"/>
            <a:r>
              <a:rPr lang="en-US" dirty="0" smtClean="0"/>
              <a:t>Not as fine-grained control as the proposed hardware implementations</a:t>
            </a:r>
          </a:p>
        </p:txBody>
      </p:sp>
    </p:spTree>
    <p:extLst>
      <p:ext uri="{BB962C8B-B14F-4D97-AF65-F5344CB8AC3E}">
        <p14:creationId xmlns:p14="http://schemas.microsoft.com/office/powerpoint/2010/main" val="142426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presented a method to perform coarse shading efficiently on commodity graphics hardware</a:t>
            </a:r>
          </a:p>
          <a:p>
            <a:pPr lvl="1"/>
            <a:r>
              <a:rPr lang="en-US" dirty="0" smtClean="0"/>
              <a:t>Important for practitioners &amp; software developers.</a:t>
            </a:r>
          </a:p>
          <a:p>
            <a:pPr lvl="1"/>
            <a:r>
              <a:rPr lang="en-US" dirty="0" smtClean="0"/>
              <a:t>Important for IHVs: before designing new hardware extensions it is important to understand the limits of existing architectures.</a:t>
            </a:r>
          </a:p>
          <a:p>
            <a:r>
              <a:rPr lang="en-US" dirty="0" smtClean="0"/>
              <a:t>Up </a:t>
            </a:r>
            <a:r>
              <a:rPr lang="en-US" dirty="0" smtClean="0"/>
              <a:t>to </a:t>
            </a:r>
            <a:r>
              <a:rPr lang="en-US" b="1" dirty="0" smtClean="0">
                <a:solidFill>
                  <a:srgbClr val="FF0000"/>
                </a:solidFill>
              </a:rPr>
              <a:t>45% reduction in power consumption</a:t>
            </a:r>
            <a:r>
              <a:rPr lang="en-US" dirty="0" smtClean="0"/>
              <a:t>.</a:t>
            </a:r>
          </a:p>
          <a:p>
            <a:r>
              <a:rPr lang="en-US" i="1" dirty="0"/>
              <a:t>I</a:t>
            </a:r>
            <a:r>
              <a:rPr lang="en-US" i="1" dirty="0" smtClean="0"/>
              <a:t>nterleaved sampling </a:t>
            </a:r>
            <a:r>
              <a:rPr lang="en-US" dirty="0" smtClean="0"/>
              <a:t>for improved antialiasing.</a:t>
            </a:r>
          </a:p>
        </p:txBody>
      </p:sp>
    </p:spTree>
    <p:extLst>
      <p:ext uri="{BB962C8B-B14F-4D97-AF65-F5344CB8AC3E}">
        <p14:creationId xmlns:p14="http://schemas.microsoft.com/office/powerpoint/2010/main" val="69418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for your attention!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23455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57299" y="4286250"/>
            <a:ext cx="78486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  <a:latin typeface="ArialMT" charset="0"/>
              </a:rPr>
              <a:t>Acknowledgement</a:t>
            </a:r>
          </a:p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ArialMT" charset="0"/>
              </a:rPr>
              <a:t>This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rialMT" charset="0"/>
              </a:rPr>
              <a:t>project has received funding from the European Union’s Seventh Framework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ArialMT" charset="0"/>
              </a:rPr>
              <a:t>Programme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rialMT" charset="0"/>
              </a:rPr>
              <a:t>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ArialMT" charset="0"/>
              </a:rPr>
              <a:t/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ArialMT" charset="0"/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ArialMT" charset="0"/>
              </a:rPr>
              <a:t>for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rialMT" charset="0"/>
              </a:rPr>
              <a:t>research, technological development and demonstration under grant agreement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ArialMT" charset="0"/>
              </a:rPr>
              <a:t>No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rialMT" charset="0"/>
              </a:rPr>
              <a:t>600533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00" y="4356281"/>
            <a:ext cx="880299" cy="5986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6476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3578"/>
            <a:ext cx="7886700" cy="994172"/>
          </a:xfrm>
        </p:spPr>
        <p:txBody>
          <a:bodyPr/>
          <a:lstStyle/>
          <a:p>
            <a:r>
              <a:rPr lang="en-US" dirty="0" smtClean="0"/>
              <a:t>Temporal Interleaving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47750"/>
            <a:ext cx="7886700" cy="3263504"/>
          </a:xfrm>
        </p:spPr>
        <p:txBody>
          <a:bodyPr/>
          <a:lstStyle/>
          <a:p>
            <a:r>
              <a:rPr lang="en-US" dirty="0" smtClean="0"/>
              <a:t>Alternate between two sampling patterns at successive frames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0" y="2876550"/>
            <a:ext cx="1524000" cy="15240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4" idx="1"/>
            <a:endCxn id="4" idx="3"/>
          </p:cNvCxnSpPr>
          <p:nvPr/>
        </p:nvCxnSpPr>
        <p:spPr>
          <a:xfrm>
            <a:off x="762000" y="3638550"/>
            <a:ext cx="15240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4" idx="0"/>
            <a:endCxn id="4" idx="2"/>
          </p:cNvCxnSpPr>
          <p:nvPr/>
        </p:nvCxnSpPr>
        <p:spPr>
          <a:xfrm>
            <a:off x="1524000" y="2876550"/>
            <a:ext cx="0" cy="15240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914400" y="3140320"/>
            <a:ext cx="1184030" cy="1072660"/>
            <a:chOff x="914400" y="3292720"/>
            <a:chExt cx="1184030" cy="1072660"/>
          </a:xfrm>
          <a:solidFill>
            <a:srgbClr val="FF0000"/>
          </a:solidFill>
        </p:grpSpPr>
        <p:sp>
          <p:nvSpPr>
            <p:cNvPr id="7" name="Oval 6"/>
            <p:cNvSpPr/>
            <p:nvPr/>
          </p:nvSpPr>
          <p:spPr>
            <a:xfrm>
              <a:off x="914400" y="3943350"/>
              <a:ext cx="117230" cy="117230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4370" y="3292720"/>
              <a:ext cx="117230" cy="117230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981200" y="3597520"/>
              <a:ext cx="117230" cy="117230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614104" y="4248150"/>
              <a:ext cx="117230" cy="117230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3352800" y="2876550"/>
            <a:ext cx="1524000" cy="15240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stCxn id="20" idx="1"/>
            <a:endCxn id="20" idx="3"/>
          </p:cNvCxnSpPr>
          <p:nvPr/>
        </p:nvCxnSpPr>
        <p:spPr>
          <a:xfrm>
            <a:off x="3352800" y="3638550"/>
            <a:ext cx="15240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0" idx="0"/>
            <a:endCxn id="20" idx="2"/>
          </p:cNvCxnSpPr>
          <p:nvPr/>
        </p:nvCxnSpPr>
        <p:spPr>
          <a:xfrm>
            <a:off x="4114800" y="2876550"/>
            <a:ext cx="0" cy="15240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 flipV="1">
            <a:off x="3505200" y="3140320"/>
            <a:ext cx="1184030" cy="1072660"/>
            <a:chOff x="3200400" y="3292720"/>
            <a:chExt cx="1184030" cy="1072660"/>
          </a:xfrm>
        </p:grpSpPr>
        <p:sp>
          <p:nvSpPr>
            <p:cNvPr id="23" name="Oval 22"/>
            <p:cNvSpPr/>
            <p:nvPr/>
          </p:nvSpPr>
          <p:spPr>
            <a:xfrm flipV="1">
              <a:off x="3200400" y="3943350"/>
              <a:ext cx="117230" cy="11723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 flipV="1">
              <a:off x="3540370" y="3292720"/>
              <a:ext cx="117230" cy="11723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flipV="1">
              <a:off x="4267200" y="3597520"/>
              <a:ext cx="117230" cy="11723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 flipV="1">
              <a:off x="3900104" y="4248150"/>
              <a:ext cx="117230" cy="11723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990600" y="4400550"/>
            <a:ext cx="989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Frame N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05200" y="4400550"/>
            <a:ext cx="1210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Frame N+1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264567" y="4705350"/>
            <a:ext cx="383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(render up-side-down &amp; flip at resolve)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1" name="Plus 50"/>
          <p:cNvSpPr/>
          <p:nvPr/>
        </p:nvSpPr>
        <p:spPr>
          <a:xfrm>
            <a:off x="2521424" y="3409950"/>
            <a:ext cx="533400" cy="5334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5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3578"/>
            <a:ext cx="7886700" cy="994172"/>
          </a:xfrm>
        </p:spPr>
        <p:txBody>
          <a:bodyPr/>
          <a:lstStyle/>
          <a:p>
            <a:r>
              <a:rPr lang="en-US" dirty="0" smtClean="0"/>
              <a:t>Temporal Interleaving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47750"/>
            <a:ext cx="7886700" cy="3263504"/>
          </a:xfrm>
        </p:spPr>
        <p:txBody>
          <a:bodyPr/>
          <a:lstStyle/>
          <a:p>
            <a:r>
              <a:rPr lang="en-US" dirty="0" smtClean="0"/>
              <a:t>Alternate between two sampling patterns at successive frames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Static content: </a:t>
            </a:r>
            <a:r>
              <a:rPr lang="en-US" dirty="0" smtClean="0"/>
              <a:t>Render at a high frame rate (&gt;60Hz </a:t>
            </a:r>
            <a:r>
              <a:rPr lang="en-US" b="1" dirty="0"/>
              <a:t>v-sync </a:t>
            </a:r>
            <a:r>
              <a:rPr lang="en-US" b="1" dirty="0" smtClean="0"/>
              <a:t>locked</a:t>
            </a:r>
            <a:r>
              <a:rPr lang="en-US" dirty="0" smtClean="0"/>
              <a:t>) </a:t>
            </a:r>
            <a:br>
              <a:rPr lang="en-US" dirty="0" smtClean="0"/>
            </a:br>
            <a:r>
              <a:rPr lang="en-US" dirty="0" smtClean="0"/>
              <a:t>and let the human visual system perform the required averaging.</a:t>
            </a:r>
          </a:p>
          <a:p>
            <a:r>
              <a:rPr lang="en-US" b="1" dirty="0">
                <a:solidFill>
                  <a:srgbClr val="FF0000"/>
                </a:solidFill>
              </a:rPr>
              <a:t>D</a:t>
            </a:r>
            <a:r>
              <a:rPr lang="en-US" b="1" dirty="0" smtClean="0">
                <a:solidFill>
                  <a:srgbClr val="FF0000"/>
                </a:solidFill>
              </a:rPr>
              <a:t>ynamic content: </a:t>
            </a:r>
            <a:r>
              <a:rPr lang="en-US" dirty="0" smtClean="0"/>
              <a:t>Temporal sample re-projection…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0" y="2876550"/>
            <a:ext cx="1524000" cy="15240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4" idx="1"/>
            <a:endCxn id="4" idx="3"/>
          </p:cNvCxnSpPr>
          <p:nvPr/>
        </p:nvCxnSpPr>
        <p:spPr>
          <a:xfrm>
            <a:off x="762000" y="3638550"/>
            <a:ext cx="15240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4" idx="0"/>
            <a:endCxn id="4" idx="2"/>
          </p:cNvCxnSpPr>
          <p:nvPr/>
        </p:nvCxnSpPr>
        <p:spPr>
          <a:xfrm>
            <a:off x="1524000" y="2876550"/>
            <a:ext cx="0" cy="15240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37"/>
          <p:cNvGrpSpPr/>
          <p:nvPr/>
        </p:nvGrpSpPr>
        <p:grpSpPr>
          <a:xfrm>
            <a:off x="914400" y="3140320"/>
            <a:ext cx="1184030" cy="1072660"/>
            <a:chOff x="914400" y="3292720"/>
            <a:chExt cx="1184030" cy="1072660"/>
          </a:xfrm>
          <a:solidFill>
            <a:srgbClr val="FF0000"/>
          </a:solidFill>
        </p:grpSpPr>
        <p:sp>
          <p:nvSpPr>
            <p:cNvPr id="7" name="Oval 6"/>
            <p:cNvSpPr/>
            <p:nvPr/>
          </p:nvSpPr>
          <p:spPr>
            <a:xfrm>
              <a:off x="914400" y="3943350"/>
              <a:ext cx="117230" cy="117230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4370" y="3292720"/>
              <a:ext cx="117230" cy="117230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981200" y="3597520"/>
              <a:ext cx="117230" cy="117230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614104" y="4248150"/>
              <a:ext cx="117230" cy="117230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3352800" y="2876550"/>
            <a:ext cx="1524000" cy="15240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stCxn id="20" idx="1"/>
            <a:endCxn id="20" idx="3"/>
          </p:cNvCxnSpPr>
          <p:nvPr/>
        </p:nvCxnSpPr>
        <p:spPr>
          <a:xfrm>
            <a:off x="3352800" y="3638550"/>
            <a:ext cx="15240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0" idx="0"/>
            <a:endCxn id="20" idx="2"/>
          </p:cNvCxnSpPr>
          <p:nvPr/>
        </p:nvCxnSpPr>
        <p:spPr>
          <a:xfrm>
            <a:off x="4114800" y="2876550"/>
            <a:ext cx="0" cy="15240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36"/>
          <p:cNvGrpSpPr/>
          <p:nvPr/>
        </p:nvGrpSpPr>
        <p:grpSpPr>
          <a:xfrm flipV="1">
            <a:off x="3505200" y="3140320"/>
            <a:ext cx="1184030" cy="1072660"/>
            <a:chOff x="3200400" y="3292720"/>
            <a:chExt cx="1184030" cy="1072660"/>
          </a:xfrm>
        </p:grpSpPr>
        <p:sp>
          <p:nvSpPr>
            <p:cNvPr id="23" name="Oval 22"/>
            <p:cNvSpPr/>
            <p:nvPr/>
          </p:nvSpPr>
          <p:spPr>
            <a:xfrm flipV="1">
              <a:off x="3200400" y="3943350"/>
              <a:ext cx="117230" cy="11723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 flipV="1">
              <a:off x="3540370" y="3292720"/>
              <a:ext cx="117230" cy="11723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flipV="1">
              <a:off x="4267200" y="3597520"/>
              <a:ext cx="117230" cy="11723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 flipV="1">
              <a:off x="3900104" y="4248150"/>
              <a:ext cx="117230" cy="11723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990600" y="4400550"/>
            <a:ext cx="989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Frame N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05200" y="4400550"/>
            <a:ext cx="1210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Frame N+1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248400" y="2876550"/>
            <a:ext cx="1524000" cy="15240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>
            <a:stCxn id="29" idx="1"/>
            <a:endCxn id="29" idx="3"/>
          </p:cNvCxnSpPr>
          <p:nvPr/>
        </p:nvCxnSpPr>
        <p:spPr>
          <a:xfrm>
            <a:off x="6248400" y="3638550"/>
            <a:ext cx="15240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9" idx="0"/>
            <a:endCxn id="29" idx="2"/>
          </p:cNvCxnSpPr>
          <p:nvPr/>
        </p:nvCxnSpPr>
        <p:spPr>
          <a:xfrm>
            <a:off x="7010400" y="2876550"/>
            <a:ext cx="0" cy="15240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400800" y="4400550"/>
            <a:ext cx="1190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Composite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13" name="Group 38"/>
          <p:cNvGrpSpPr/>
          <p:nvPr/>
        </p:nvGrpSpPr>
        <p:grpSpPr>
          <a:xfrm>
            <a:off x="6400800" y="3105150"/>
            <a:ext cx="1184030" cy="1072660"/>
            <a:chOff x="914400" y="3292720"/>
            <a:chExt cx="1184030" cy="1072660"/>
          </a:xfrm>
          <a:solidFill>
            <a:srgbClr val="FF0000"/>
          </a:solidFill>
        </p:grpSpPr>
        <p:sp>
          <p:nvSpPr>
            <p:cNvPr id="40" name="Oval 39"/>
            <p:cNvSpPr/>
            <p:nvPr/>
          </p:nvSpPr>
          <p:spPr>
            <a:xfrm>
              <a:off x="914400" y="3943350"/>
              <a:ext cx="117230" cy="117230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1254370" y="3292720"/>
              <a:ext cx="117230" cy="117230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1981200" y="3597520"/>
              <a:ext cx="117230" cy="117230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1614104" y="4248150"/>
              <a:ext cx="117230" cy="117230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43"/>
          <p:cNvGrpSpPr/>
          <p:nvPr/>
        </p:nvGrpSpPr>
        <p:grpSpPr>
          <a:xfrm flipV="1">
            <a:off x="6400800" y="3105150"/>
            <a:ext cx="1184030" cy="1072660"/>
            <a:chOff x="3200400" y="3292720"/>
            <a:chExt cx="1184030" cy="1072660"/>
          </a:xfrm>
        </p:grpSpPr>
        <p:sp>
          <p:nvSpPr>
            <p:cNvPr id="45" name="Oval 44"/>
            <p:cNvSpPr/>
            <p:nvPr/>
          </p:nvSpPr>
          <p:spPr>
            <a:xfrm flipV="1">
              <a:off x="3200400" y="3943350"/>
              <a:ext cx="117230" cy="11723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 flipV="1">
              <a:off x="3540370" y="3292720"/>
              <a:ext cx="117230" cy="11723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 flipV="1">
              <a:off x="4267200" y="3597520"/>
              <a:ext cx="117230" cy="11723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 flipV="1">
              <a:off x="3900104" y="4248150"/>
              <a:ext cx="117230" cy="11723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2264567" y="4705350"/>
            <a:ext cx="383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(render up-side-down &amp; flip at resolve)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0" name="Right Arrow 49"/>
          <p:cNvSpPr/>
          <p:nvPr/>
        </p:nvSpPr>
        <p:spPr>
          <a:xfrm>
            <a:off x="5181600" y="3382518"/>
            <a:ext cx="762000" cy="5608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Plus 50"/>
          <p:cNvSpPr/>
          <p:nvPr/>
        </p:nvSpPr>
        <p:spPr>
          <a:xfrm>
            <a:off x="2521424" y="3409950"/>
            <a:ext cx="533400" cy="5334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4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7150"/>
            <a:ext cx="7886700" cy="994172"/>
          </a:xfrm>
        </p:spPr>
        <p:txBody>
          <a:bodyPr/>
          <a:lstStyle/>
          <a:p>
            <a:r>
              <a:rPr lang="en-US" dirty="0" err="1" smtClean="0"/>
              <a:t>Shader</a:t>
            </a:r>
            <a:r>
              <a:rPr lang="en-US" dirty="0" smtClean="0"/>
              <a:t> Invocations (per 2x2 pixel block)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52800" y="3743985"/>
            <a:ext cx="1776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Per Pixel Shading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8400" y="3743778"/>
            <a:ext cx="161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Coarse Shading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108" y="3743985"/>
            <a:ext cx="1640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Hairball</a:t>
            </a:r>
          </a:p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2850k Triangles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4" y="1047749"/>
            <a:ext cx="2743201" cy="2743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58" y="1047749"/>
            <a:ext cx="2743202" cy="2743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485" y="1047749"/>
            <a:ext cx="2743201" cy="2743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700" y="2495550"/>
            <a:ext cx="581863" cy="129540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895600" y="4095750"/>
            <a:ext cx="5105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Invocations: </a:t>
            </a:r>
            <a:r>
              <a:rPr lang="en-US" b="1" dirty="0" smtClean="0">
                <a:solidFill>
                  <a:srgbClr val="FF0000"/>
                </a:solidFill>
              </a:rPr>
              <a:t>34.9%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reduction (3.2M vs 2.0M)</a:t>
            </a:r>
          </a:p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Power usage: </a:t>
            </a:r>
            <a:r>
              <a:rPr lang="en-US" b="1" dirty="0" smtClean="0">
                <a:solidFill>
                  <a:srgbClr val="FF0000"/>
                </a:solidFill>
              </a:rPr>
              <a:t>7.4%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increase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(29 vs 31 Watts)</a:t>
            </a:r>
          </a:p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OR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 </a:t>
            </a:r>
            <a:r>
              <a:rPr lang="en-US" b="1" dirty="0" smtClean="0">
                <a:solidFill>
                  <a:srgbClr val="FF0000"/>
                </a:solidFill>
              </a:rPr>
              <a:t>0.82x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speedup in rendering</a:t>
            </a:r>
            <a:endParaRPr lang="en-US" b="1" dirty="0" smtClean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66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/>
              <a:t>B</a:t>
            </a:r>
            <a:r>
              <a:rPr lang="en-US" dirty="0" smtClean="0"/>
              <a:t>etter Alternative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a </a:t>
            </a:r>
            <a:r>
              <a:rPr lang="en-US" b="1" i="1" dirty="0" smtClean="0">
                <a:solidFill>
                  <a:srgbClr val="FF0000"/>
                </a:solidFill>
              </a:rPr>
              <a:t>decoupled sampling </a:t>
            </a:r>
            <a:r>
              <a:rPr lang="en-US" dirty="0" smtClean="0"/>
              <a:t>approach, where visibility is sampled at a higher rate than shading.</a:t>
            </a:r>
          </a:p>
          <a:p>
            <a:r>
              <a:rPr lang="en-US" dirty="0" smtClean="0"/>
              <a:t>In particular, the desired approach will: </a:t>
            </a:r>
          </a:p>
          <a:p>
            <a:pPr lvl="1"/>
            <a:r>
              <a:rPr lang="en-US" dirty="0" smtClean="0"/>
              <a:t>Sample </a:t>
            </a:r>
            <a:r>
              <a:rPr lang="en-US" dirty="0" smtClean="0"/>
              <a:t>visibility </a:t>
            </a:r>
            <a:r>
              <a:rPr lang="en-US" b="1" i="1" dirty="0" smtClean="0">
                <a:solidFill>
                  <a:srgbClr val="FF0000"/>
                </a:solidFill>
              </a:rPr>
              <a:t>at least </a:t>
            </a:r>
            <a:r>
              <a:rPr lang="en-US" dirty="0" smtClean="0"/>
              <a:t>once per pixel, in order </a:t>
            </a:r>
            <a:r>
              <a:rPr lang="en-US" dirty="0" smtClean="0"/>
              <a:t>to preserve the clarity of geometric edges </a:t>
            </a:r>
            <a:endParaRPr lang="en-US" dirty="0" smtClean="0"/>
          </a:p>
          <a:p>
            <a:pPr lvl="1"/>
            <a:r>
              <a:rPr lang="en-US" dirty="0" smtClean="0"/>
              <a:t>Perform shading at a lower (more </a:t>
            </a:r>
            <a:r>
              <a:rPr lang="en-US" i="1" dirty="0" smtClean="0"/>
              <a:t>coarse</a:t>
            </a:r>
            <a:r>
              <a:rPr lang="en-US" dirty="0" smtClean="0"/>
              <a:t>) rate.</a:t>
            </a:r>
            <a:endParaRPr lang="en-US" i="1" dirty="0" smtClean="0"/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Decoupled Sampling: Previous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18373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Parametric-space shading	</a:t>
            </a:r>
          </a:p>
          <a:p>
            <a:pPr lvl="1"/>
            <a:r>
              <a:rPr lang="en-US" dirty="0" smtClean="0"/>
              <a:t>[</a:t>
            </a:r>
            <a:r>
              <a:rPr lang="en-US" dirty="0" smtClean="0"/>
              <a:t>Cook et al. </a:t>
            </a:r>
            <a:r>
              <a:rPr lang="en-US" dirty="0" smtClean="0"/>
              <a:t>1987; </a:t>
            </a:r>
            <a:r>
              <a:rPr lang="en-US" dirty="0" err="1" smtClean="0"/>
              <a:t>Andersson</a:t>
            </a:r>
            <a:r>
              <a:rPr lang="en-US" dirty="0" smtClean="0"/>
              <a:t> </a:t>
            </a:r>
            <a:r>
              <a:rPr lang="en-US" dirty="0"/>
              <a:t>et al. </a:t>
            </a:r>
            <a:r>
              <a:rPr lang="en-US" dirty="0" smtClean="0"/>
              <a:t>2014</a:t>
            </a:r>
            <a:r>
              <a:rPr lang="en-US" dirty="0"/>
              <a:t>;</a:t>
            </a:r>
            <a:r>
              <a:rPr lang="en-US" dirty="0" smtClean="0"/>
              <a:t> …]</a:t>
            </a:r>
            <a:endParaRPr lang="en-US" dirty="0" smtClean="0"/>
          </a:p>
          <a:p>
            <a:pPr lvl="1"/>
            <a:r>
              <a:rPr lang="en-US" dirty="0" smtClean="0"/>
              <a:t>Caveats: high overhead when implemented on existing GPUs, </a:t>
            </a:r>
            <a:r>
              <a:rPr lang="en-US" dirty="0" err="1" smtClean="0"/>
              <a:t>overshading</a:t>
            </a:r>
            <a:endParaRPr lang="en-US" dirty="0" smtClean="0"/>
          </a:p>
          <a:p>
            <a:r>
              <a:rPr lang="en-US" dirty="0" smtClean="0"/>
              <a:t>Deferred shading</a:t>
            </a:r>
          </a:p>
          <a:p>
            <a:pPr lvl="1"/>
            <a:r>
              <a:rPr lang="en-US" dirty="0" smtClean="0"/>
              <a:t>Inherently decouples visibility from shading</a:t>
            </a:r>
          </a:p>
          <a:p>
            <a:pPr lvl="1"/>
            <a:r>
              <a:rPr lang="en-US" dirty="0" smtClean="0"/>
              <a:t>Many decoupling opportunities [</a:t>
            </a:r>
            <a:r>
              <a:rPr lang="en-US" dirty="0" err="1" smtClean="0"/>
              <a:t>Lauritzen</a:t>
            </a:r>
            <a:r>
              <a:rPr lang="en-US" dirty="0" smtClean="0"/>
              <a:t> 2010; </a:t>
            </a:r>
            <a:r>
              <a:rPr lang="en-US" dirty="0" err="1" smtClean="0"/>
              <a:t>Kerzner</a:t>
            </a:r>
            <a:r>
              <a:rPr lang="en-US" dirty="0" smtClean="0"/>
              <a:t> and </a:t>
            </a:r>
            <a:r>
              <a:rPr lang="en-US" dirty="0" err="1" smtClean="0"/>
              <a:t>Salvi</a:t>
            </a:r>
            <a:r>
              <a:rPr lang="en-US" dirty="0" smtClean="0"/>
              <a:t> 2014; … ]</a:t>
            </a:r>
          </a:p>
          <a:p>
            <a:pPr lvl="1"/>
            <a:r>
              <a:rPr lang="en-US" dirty="0" smtClean="0"/>
              <a:t>Caveats: memory bandwidth (or tiling overhead), </a:t>
            </a:r>
            <a:r>
              <a:rPr lang="en-US" dirty="0" smtClean="0"/>
              <a:t>transparency</a:t>
            </a:r>
            <a:endParaRPr lang="en-US" dirty="0" smtClean="0"/>
          </a:p>
          <a:p>
            <a:r>
              <a:rPr lang="en-US" dirty="0" smtClean="0"/>
              <a:t>Multi Sample Anti-Aliasing (MSAA) [Akeley 1993]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upported virtually on all shipping GPUs.</a:t>
            </a:r>
          </a:p>
          <a:p>
            <a:pPr lvl="1"/>
            <a:r>
              <a:rPr lang="en-US" dirty="0" smtClean="0"/>
              <a:t>Caveat</a:t>
            </a:r>
            <a:r>
              <a:rPr lang="en-US" b="1" dirty="0" smtClean="0"/>
              <a:t>:</a:t>
            </a:r>
            <a:r>
              <a:rPr lang="en-US" dirty="0" smtClean="0"/>
              <a:t> Each covered primitive is shaded </a:t>
            </a:r>
            <a:r>
              <a:rPr lang="en-US" b="1" dirty="0" smtClean="0">
                <a:solidFill>
                  <a:srgbClr val="FF0000"/>
                </a:solidFill>
              </a:rPr>
              <a:t>at least once per pixel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dirty="0" smtClean="0"/>
              <a:t>-&gt; Not directly applicable for coarse shading.</a:t>
            </a:r>
          </a:p>
        </p:txBody>
      </p:sp>
    </p:spTree>
    <p:extLst>
      <p:ext uri="{BB962C8B-B14F-4D97-AF65-F5344CB8AC3E}">
        <p14:creationId xmlns:p14="http://schemas.microsoft.com/office/powerpoint/2010/main" val="111108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Decoupled Sampling: Previous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Recent extensions of MSAA allow coarse and multi-rate shading [</a:t>
            </a:r>
            <a:r>
              <a:rPr lang="en-US" dirty="0" err="1" smtClean="0"/>
              <a:t>Vaidyanathan</a:t>
            </a:r>
            <a:r>
              <a:rPr lang="en-US" dirty="0" smtClean="0"/>
              <a:t> et al. 2014; He at al. 2014; </a:t>
            </a:r>
            <a:r>
              <a:rPr lang="en-US" dirty="0" err="1"/>
              <a:t>Clarberg</a:t>
            </a:r>
            <a:r>
              <a:rPr lang="en-US" dirty="0"/>
              <a:t> </a:t>
            </a:r>
            <a:r>
              <a:rPr lang="en-US" dirty="0" smtClean="0"/>
              <a:t>et al. 2014]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ardware modifications</a:t>
            </a:r>
            <a:r>
              <a:rPr lang="en-US" dirty="0"/>
              <a:t> </a:t>
            </a:r>
            <a:r>
              <a:rPr lang="en-US" dirty="0" smtClean="0"/>
              <a:t>are required.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Can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/>
              <a:t>w</a:t>
            </a:r>
            <a:r>
              <a:rPr lang="en-US" dirty="0" smtClean="0"/>
              <a:t>e perform </a:t>
            </a:r>
            <a:r>
              <a:rPr lang="en-US" b="1" dirty="0">
                <a:solidFill>
                  <a:srgbClr val="FF0000"/>
                </a:solidFill>
              </a:rPr>
              <a:t>coarse shading </a:t>
            </a:r>
            <a:r>
              <a:rPr lang="en-US" dirty="0"/>
              <a:t>efficiently on </a:t>
            </a:r>
            <a:r>
              <a:rPr lang="en-US" b="1" dirty="0">
                <a:solidFill>
                  <a:srgbClr val="FF0000"/>
                </a:solidFill>
              </a:rPr>
              <a:t>existing GPUs </a:t>
            </a:r>
            <a:r>
              <a:rPr lang="en-US" dirty="0"/>
              <a:t>in the context of </a:t>
            </a:r>
            <a:r>
              <a:rPr lang="en-US" b="1" dirty="0">
                <a:solidFill>
                  <a:srgbClr val="FF0000"/>
                </a:solidFill>
              </a:rPr>
              <a:t>forward </a:t>
            </a:r>
            <a:r>
              <a:rPr lang="en-US" b="1" dirty="0" smtClean="0">
                <a:solidFill>
                  <a:srgbClr val="FF0000"/>
                </a:solidFill>
              </a:rPr>
              <a:t>rendering</a:t>
            </a:r>
            <a:r>
              <a:rPr lang="en-US" dirty="0"/>
              <a:t>?</a:t>
            </a:r>
          </a:p>
          <a:p>
            <a:pPr marL="342900" lvl="1" indent="0">
              <a:buNone/>
            </a:pPr>
            <a:endParaRPr lang="en-US" dirty="0" smtClean="0"/>
          </a:p>
          <a:p>
            <a:pPr marL="342900" lvl="1" indent="0">
              <a:buNone/>
            </a:pPr>
            <a:endParaRPr lang="en-US" dirty="0" smtClean="0"/>
          </a:p>
          <a:p>
            <a:pPr marL="342900" lvl="1" indent="0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MSAA-based coarse shading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2550"/>
            <a:ext cx="8058150" cy="1735931"/>
          </a:xfrm>
        </p:spPr>
        <p:txBody>
          <a:bodyPr>
            <a:normAutofit/>
          </a:bodyPr>
          <a:lstStyle/>
          <a:p>
            <a:r>
              <a:rPr lang="en-US" b="1" dirty="0" smtClean="0"/>
              <a:t>Main Idea: </a:t>
            </a:r>
            <a:endParaRPr lang="en-US" dirty="0" smtClean="0"/>
          </a:p>
          <a:p>
            <a:pPr lvl="1"/>
            <a:r>
              <a:rPr lang="en-US" dirty="0" smtClean="0"/>
              <a:t>Starting from the render buffer with the final desired resolution.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0" y="3943350"/>
            <a:ext cx="1066800" cy="10668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0" idx="1"/>
            <a:endCxn id="10" idx="3"/>
          </p:cNvCxnSpPr>
          <p:nvPr/>
        </p:nvCxnSpPr>
        <p:spPr>
          <a:xfrm>
            <a:off x="3810000" y="4476750"/>
            <a:ext cx="10668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0" idx="0"/>
            <a:endCxn id="10" idx="2"/>
          </p:cNvCxnSpPr>
          <p:nvPr/>
        </p:nvCxnSpPr>
        <p:spPr>
          <a:xfrm>
            <a:off x="4343400" y="3943350"/>
            <a:ext cx="0" cy="10668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743200" y="3943350"/>
            <a:ext cx="1066800" cy="10668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stCxn id="16" idx="1"/>
            <a:endCxn id="16" idx="3"/>
          </p:cNvCxnSpPr>
          <p:nvPr/>
        </p:nvCxnSpPr>
        <p:spPr>
          <a:xfrm>
            <a:off x="2743200" y="4476750"/>
            <a:ext cx="10668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6" idx="0"/>
            <a:endCxn id="16" idx="2"/>
          </p:cNvCxnSpPr>
          <p:nvPr/>
        </p:nvCxnSpPr>
        <p:spPr>
          <a:xfrm>
            <a:off x="3276600" y="3943350"/>
            <a:ext cx="0" cy="10668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810000" y="2876550"/>
            <a:ext cx="1066800" cy="10668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19" idx="1"/>
            <a:endCxn id="19" idx="3"/>
          </p:cNvCxnSpPr>
          <p:nvPr/>
        </p:nvCxnSpPr>
        <p:spPr>
          <a:xfrm>
            <a:off x="3810000" y="3409950"/>
            <a:ext cx="10668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9" idx="0"/>
            <a:endCxn id="19" idx="2"/>
          </p:cNvCxnSpPr>
          <p:nvPr/>
        </p:nvCxnSpPr>
        <p:spPr>
          <a:xfrm>
            <a:off x="4343400" y="2876550"/>
            <a:ext cx="0" cy="10668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743200" y="2876550"/>
            <a:ext cx="1066800" cy="10668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>
            <a:stCxn id="23" idx="1"/>
            <a:endCxn id="23" idx="3"/>
          </p:cNvCxnSpPr>
          <p:nvPr/>
        </p:nvCxnSpPr>
        <p:spPr>
          <a:xfrm>
            <a:off x="2743200" y="3409950"/>
            <a:ext cx="10668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23" idx="0"/>
            <a:endCxn id="23" idx="2"/>
          </p:cNvCxnSpPr>
          <p:nvPr/>
        </p:nvCxnSpPr>
        <p:spPr>
          <a:xfrm>
            <a:off x="3276600" y="2876550"/>
            <a:ext cx="0" cy="10668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867400" y="3486150"/>
            <a:ext cx="4572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413202" y="3289449"/>
            <a:ext cx="2090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Final high-res buffer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46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MSAA-based coarse shading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810000" y="3943350"/>
            <a:ext cx="1066800" cy="10668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0" idx="1"/>
            <a:endCxn id="10" idx="3"/>
          </p:cNvCxnSpPr>
          <p:nvPr/>
        </p:nvCxnSpPr>
        <p:spPr>
          <a:xfrm>
            <a:off x="3810000" y="4476750"/>
            <a:ext cx="10668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0" idx="0"/>
            <a:endCxn id="10" idx="2"/>
          </p:cNvCxnSpPr>
          <p:nvPr/>
        </p:nvCxnSpPr>
        <p:spPr>
          <a:xfrm>
            <a:off x="4343400" y="3943350"/>
            <a:ext cx="0" cy="10668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743200" y="3943350"/>
            <a:ext cx="1066800" cy="10668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stCxn id="16" idx="1"/>
            <a:endCxn id="16" idx="3"/>
          </p:cNvCxnSpPr>
          <p:nvPr/>
        </p:nvCxnSpPr>
        <p:spPr>
          <a:xfrm>
            <a:off x="2743200" y="4476750"/>
            <a:ext cx="10668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6" idx="0"/>
            <a:endCxn id="16" idx="2"/>
          </p:cNvCxnSpPr>
          <p:nvPr/>
        </p:nvCxnSpPr>
        <p:spPr>
          <a:xfrm>
            <a:off x="3276600" y="3943350"/>
            <a:ext cx="0" cy="10668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810000" y="2876550"/>
            <a:ext cx="1066800" cy="10668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19" idx="1"/>
            <a:endCxn id="19" idx="3"/>
          </p:cNvCxnSpPr>
          <p:nvPr/>
        </p:nvCxnSpPr>
        <p:spPr>
          <a:xfrm>
            <a:off x="3810000" y="3409950"/>
            <a:ext cx="10668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9" idx="0"/>
            <a:endCxn id="19" idx="2"/>
          </p:cNvCxnSpPr>
          <p:nvPr/>
        </p:nvCxnSpPr>
        <p:spPr>
          <a:xfrm>
            <a:off x="4343400" y="2876550"/>
            <a:ext cx="0" cy="10668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743200" y="2876550"/>
            <a:ext cx="1066800" cy="10668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>
            <a:stCxn id="23" idx="1"/>
            <a:endCxn id="23" idx="3"/>
          </p:cNvCxnSpPr>
          <p:nvPr/>
        </p:nvCxnSpPr>
        <p:spPr>
          <a:xfrm>
            <a:off x="2743200" y="3409950"/>
            <a:ext cx="10668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23" idx="0"/>
            <a:endCxn id="23" idx="2"/>
          </p:cNvCxnSpPr>
          <p:nvPr/>
        </p:nvCxnSpPr>
        <p:spPr>
          <a:xfrm>
            <a:off x="3276600" y="2876550"/>
            <a:ext cx="0" cy="10668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867400" y="3486150"/>
            <a:ext cx="4572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413202" y="3289449"/>
            <a:ext cx="2090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Final high-res buffer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5867400" y="3846919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413202" y="3650218"/>
            <a:ext cx="2703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Intermediate  MSAA buffer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31" name="Straight Connector 30"/>
          <p:cNvCxnSpPr>
            <a:stCxn id="29" idx="0"/>
            <a:endCxn id="29" idx="2"/>
          </p:cNvCxnSpPr>
          <p:nvPr/>
        </p:nvCxnSpPr>
        <p:spPr>
          <a:xfrm>
            <a:off x="3765699" y="2923898"/>
            <a:ext cx="0" cy="2124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9" idx="1"/>
          </p:cNvCxnSpPr>
          <p:nvPr/>
        </p:nvCxnSpPr>
        <p:spPr>
          <a:xfrm>
            <a:off x="2698899" y="3986296"/>
            <a:ext cx="2133600" cy="44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698899" y="2923898"/>
            <a:ext cx="2133600" cy="21247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ontent Placeholder 2"/>
          <p:cNvSpPr txBox="1">
            <a:spLocks/>
          </p:cNvSpPr>
          <p:nvPr/>
        </p:nvSpPr>
        <p:spPr>
          <a:xfrm>
            <a:off x="628650" y="1352550"/>
            <a:ext cx="8058150" cy="1735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Main Idea: </a:t>
            </a:r>
            <a:endParaRPr kumimoji="0" lang="en-US" sz="2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Starting from the render buffer with the final desired resolution. 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Every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NxN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block of pixels is replaced with one pixel with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least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NxN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MSAA samples.</a:t>
            </a:r>
          </a:p>
        </p:txBody>
      </p:sp>
    </p:spTree>
    <p:extLst>
      <p:ext uri="{BB962C8B-B14F-4D97-AF65-F5344CB8AC3E}">
        <p14:creationId xmlns:p14="http://schemas.microsoft.com/office/powerpoint/2010/main" val="105746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MSAA-based coarse shading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810000" y="3943350"/>
            <a:ext cx="1066800" cy="10668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0" idx="1"/>
            <a:endCxn id="10" idx="3"/>
          </p:cNvCxnSpPr>
          <p:nvPr/>
        </p:nvCxnSpPr>
        <p:spPr>
          <a:xfrm>
            <a:off x="3810000" y="4476750"/>
            <a:ext cx="10668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0" idx="0"/>
            <a:endCxn id="10" idx="2"/>
          </p:cNvCxnSpPr>
          <p:nvPr/>
        </p:nvCxnSpPr>
        <p:spPr>
          <a:xfrm>
            <a:off x="4343400" y="3943350"/>
            <a:ext cx="0" cy="10668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743200" y="3943350"/>
            <a:ext cx="1066800" cy="10668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stCxn id="16" idx="1"/>
            <a:endCxn id="16" idx="3"/>
          </p:cNvCxnSpPr>
          <p:nvPr/>
        </p:nvCxnSpPr>
        <p:spPr>
          <a:xfrm>
            <a:off x="2743200" y="4476750"/>
            <a:ext cx="10668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6" idx="0"/>
            <a:endCxn id="16" idx="2"/>
          </p:cNvCxnSpPr>
          <p:nvPr/>
        </p:nvCxnSpPr>
        <p:spPr>
          <a:xfrm>
            <a:off x="3276600" y="3943350"/>
            <a:ext cx="0" cy="10668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810000" y="2876550"/>
            <a:ext cx="1066800" cy="10668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19" idx="1"/>
            <a:endCxn id="19" idx="3"/>
          </p:cNvCxnSpPr>
          <p:nvPr/>
        </p:nvCxnSpPr>
        <p:spPr>
          <a:xfrm>
            <a:off x="3810000" y="3409950"/>
            <a:ext cx="10668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9" idx="0"/>
            <a:endCxn id="19" idx="2"/>
          </p:cNvCxnSpPr>
          <p:nvPr/>
        </p:nvCxnSpPr>
        <p:spPr>
          <a:xfrm>
            <a:off x="4343400" y="2876550"/>
            <a:ext cx="0" cy="10668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743200" y="2876550"/>
            <a:ext cx="1066800" cy="10668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>
            <a:stCxn id="23" idx="1"/>
            <a:endCxn id="23" idx="3"/>
          </p:cNvCxnSpPr>
          <p:nvPr/>
        </p:nvCxnSpPr>
        <p:spPr>
          <a:xfrm>
            <a:off x="2743200" y="3409950"/>
            <a:ext cx="10668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23" idx="0"/>
            <a:endCxn id="23" idx="2"/>
          </p:cNvCxnSpPr>
          <p:nvPr/>
        </p:nvCxnSpPr>
        <p:spPr>
          <a:xfrm>
            <a:off x="3276600" y="2876550"/>
            <a:ext cx="0" cy="10668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867400" y="3486150"/>
            <a:ext cx="4572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413202" y="3289449"/>
            <a:ext cx="2090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Final high-res buffer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5867400" y="3846919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413202" y="3650218"/>
            <a:ext cx="2703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Intermediate  MSAA buffer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31" name="Straight Connector 30"/>
          <p:cNvCxnSpPr>
            <a:stCxn id="29" idx="0"/>
            <a:endCxn id="29" idx="2"/>
          </p:cNvCxnSpPr>
          <p:nvPr/>
        </p:nvCxnSpPr>
        <p:spPr>
          <a:xfrm>
            <a:off x="3765699" y="2923898"/>
            <a:ext cx="0" cy="2124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9" idx="1"/>
          </p:cNvCxnSpPr>
          <p:nvPr/>
        </p:nvCxnSpPr>
        <p:spPr>
          <a:xfrm>
            <a:off x="2698899" y="3986296"/>
            <a:ext cx="2133600" cy="44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698899" y="2923898"/>
            <a:ext cx="2133600" cy="21247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628650" y="1352550"/>
            <a:ext cx="8058150" cy="1735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Main Idea: </a:t>
            </a:r>
            <a:endParaRPr kumimoji="0" lang="en-US" sz="2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Starting from the render buffer with the final desired resolution. 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Every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NxN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block of pixels is replaced with one pixel with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least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NxN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MSAA samples.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 custom resolve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shader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maps individual MSAA samples to screen pixels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3" name="Oval 32"/>
          <p:cNvSpPr/>
          <p:nvPr/>
        </p:nvSpPr>
        <p:spPr>
          <a:xfrm>
            <a:off x="2971800" y="3042854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906233" y="3542586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482165" y="3115783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419869" y="3618786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020605" y="3097788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955038" y="3597520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530970" y="3170717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468674" y="3673720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027967" y="4164588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962400" y="4664320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538332" y="4237517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476036" y="4740520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2961167" y="4164588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2895600" y="4664320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471532" y="4237517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3409236" y="4740520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172200" y="4130920"/>
            <a:ext cx="117230" cy="1172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6400800" y="4019550"/>
            <a:ext cx="1479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MSAA sample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46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2757</TotalTime>
  <Words>1329</Words>
  <Application>Microsoft Macintosh PowerPoint</Application>
  <PresentationFormat>On-screen Show (16:9)</PresentationFormat>
  <Paragraphs>287</Paragraphs>
  <Slides>39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ArialMT</vt:lpstr>
      <vt:lpstr>Calibri</vt:lpstr>
      <vt:lpstr>Calibri Light</vt:lpstr>
      <vt:lpstr>Arial</vt:lpstr>
      <vt:lpstr>Office Theme</vt:lpstr>
      <vt:lpstr>MSAA-Based Coarse Shading for Power-Efficient Rendering on High Pixel-Density Displays</vt:lpstr>
      <vt:lpstr>Motivation</vt:lpstr>
      <vt:lpstr>Typical Approaches</vt:lpstr>
      <vt:lpstr>A Better Alternative</vt:lpstr>
      <vt:lpstr>Decoupled Sampling: Previous Work</vt:lpstr>
      <vt:lpstr>Decoupled Sampling: Previous Work</vt:lpstr>
      <vt:lpstr>MSAA-based coarse shading</vt:lpstr>
      <vt:lpstr>MSAA-based coarse shading</vt:lpstr>
      <vt:lpstr>MSAA-based coarse shading</vt:lpstr>
      <vt:lpstr>MSAA-based coarse shading</vt:lpstr>
      <vt:lpstr>MSAA-based coarse shading</vt:lpstr>
      <vt:lpstr>MSAA-based coarse shading</vt:lpstr>
      <vt:lpstr>MSAA-based coarse shading</vt:lpstr>
      <vt:lpstr>Practical Configurations</vt:lpstr>
      <vt:lpstr>Practical Configurations</vt:lpstr>
      <vt:lpstr>Practical Configurations</vt:lpstr>
      <vt:lpstr>Spatial Interleaving</vt:lpstr>
      <vt:lpstr>Spatial Interleaving</vt:lpstr>
      <vt:lpstr>Spatial Interleaving</vt:lpstr>
      <vt:lpstr>“Side Effects”</vt:lpstr>
      <vt:lpstr>“Side effect”: triangle size</vt:lpstr>
      <vt:lpstr>“Side effect”: frame buffer compression</vt:lpstr>
      <vt:lpstr>Results</vt:lpstr>
      <vt:lpstr>Methodology</vt:lpstr>
      <vt:lpstr>Shader Invocations (per 2x2 pixel block)</vt:lpstr>
      <vt:lpstr>Shader Invocations (per 2x2 pixel block)</vt:lpstr>
      <vt:lpstr>Shader Invocations (per 2x2 pixel block)</vt:lpstr>
      <vt:lpstr>Shader Invocations (per 2x2 pixel block)</vt:lpstr>
      <vt:lpstr>Shader Invocations (per 2x2 pixel block)</vt:lpstr>
      <vt:lpstr>Vector Drawing</vt:lpstr>
      <vt:lpstr>Image Quality</vt:lpstr>
      <vt:lpstr>Image Quality</vt:lpstr>
      <vt:lpstr>Extension: Selective Coarse Shading</vt:lpstr>
      <vt:lpstr>Conclusions</vt:lpstr>
      <vt:lpstr>Thank you for your attention! </vt:lpstr>
      <vt:lpstr>Backup Slides</vt:lpstr>
      <vt:lpstr>Temporal Interleaving</vt:lpstr>
      <vt:lpstr>Temporal Interleaving</vt:lpstr>
      <vt:lpstr>Shader Invocations (per 2x2 pixel block)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MSAA-Based Coarse Shading for Power-Efficient Rendering on High Pixel-Density Displays</dc:title>
  <dc:creator>pavlos</dc:creator>
  <cp:lastModifiedBy>Paul Black</cp:lastModifiedBy>
  <cp:revision>1096</cp:revision>
  <cp:lastPrinted>2015-08-07T08:01:07Z</cp:lastPrinted>
  <dcterms:created xsi:type="dcterms:W3CDTF">2015-06-18T08:12:00Z</dcterms:created>
  <dcterms:modified xsi:type="dcterms:W3CDTF">2015-08-07T23:11:45Z</dcterms:modified>
</cp:coreProperties>
</file>