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0"/>
  </p:notesMasterIdLst>
  <p:sldIdLst>
    <p:sldId id="445" r:id="rId2"/>
    <p:sldId id="455" r:id="rId3"/>
    <p:sldId id="456" r:id="rId4"/>
    <p:sldId id="463" r:id="rId5"/>
    <p:sldId id="458" r:id="rId6"/>
    <p:sldId id="501" r:id="rId7"/>
    <p:sldId id="459" r:id="rId8"/>
    <p:sldId id="461" r:id="rId9"/>
    <p:sldId id="460" r:id="rId10"/>
    <p:sldId id="462" r:id="rId11"/>
    <p:sldId id="466" r:id="rId12"/>
    <p:sldId id="464" r:id="rId13"/>
    <p:sldId id="465" r:id="rId14"/>
    <p:sldId id="469" r:id="rId15"/>
    <p:sldId id="471" r:id="rId16"/>
    <p:sldId id="473" r:id="rId17"/>
    <p:sldId id="474" r:id="rId18"/>
    <p:sldId id="475" r:id="rId19"/>
    <p:sldId id="476" r:id="rId20"/>
    <p:sldId id="477" r:id="rId21"/>
    <p:sldId id="504" r:id="rId22"/>
    <p:sldId id="505" r:id="rId23"/>
    <p:sldId id="478" r:id="rId24"/>
    <p:sldId id="479" r:id="rId25"/>
    <p:sldId id="480" r:id="rId26"/>
    <p:sldId id="481" r:id="rId27"/>
    <p:sldId id="482" r:id="rId28"/>
    <p:sldId id="483" r:id="rId29"/>
    <p:sldId id="484" r:id="rId30"/>
    <p:sldId id="485" r:id="rId31"/>
    <p:sldId id="486" r:id="rId32"/>
    <p:sldId id="487" r:id="rId33"/>
    <p:sldId id="502" r:id="rId34"/>
    <p:sldId id="507" r:id="rId35"/>
    <p:sldId id="489" r:id="rId36"/>
    <p:sldId id="490" r:id="rId37"/>
    <p:sldId id="491" r:id="rId38"/>
    <p:sldId id="492" r:id="rId39"/>
    <p:sldId id="493" r:id="rId40"/>
    <p:sldId id="494" r:id="rId41"/>
    <p:sldId id="495" r:id="rId42"/>
    <p:sldId id="496" r:id="rId43"/>
    <p:sldId id="499" r:id="rId44"/>
    <p:sldId id="500" r:id="rId45"/>
    <p:sldId id="498" r:id="rId46"/>
    <p:sldId id="457" r:id="rId47"/>
    <p:sldId id="503" r:id="rId48"/>
    <p:sldId id="506" r:id="rId49"/>
  </p:sldIdLst>
  <p:sldSz cx="12192000" cy="6858000"/>
  <p:notesSz cx="6858000" cy="9144000"/>
  <p:embeddedFontLst>
    <p:embeddedFont>
      <p:font typeface="ArchiType Rounded Regular" pitchFamily="50" charset="0"/>
      <p:regular r:id="rId51"/>
    </p:embeddedFont>
    <p:embeddedFont>
      <p:font typeface="Calibri Light" panose="020F0302020204030204" pitchFamily="34" charset="0"/>
      <p:regular r:id="rId52"/>
      <p:italic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ArchiType Condensed" pitchFamily="2" charset="0"/>
      <p:regular r:id="rId58"/>
    </p:embeddedFont>
    <p:embeddedFont>
      <p:font typeface="Myriad Arabic" panose="01010101010101010101" pitchFamily="50" charset="-78"/>
      <p:regular r:id="rId59"/>
      <p:bold r:id="rId60"/>
      <p:italic r:id="rId61"/>
      <p:boldItalic r:id="rId6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607"/>
    <a:srgbClr val="13161B"/>
    <a:srgbClr val="232133"/>
    <a:srgbClr val="E7E6EF"/>
    <a:srgbClr val="5F628B"/>
    <a:srgbClr val="000000"/>
    <a:srgbClr val="1E1E1E"/>
    <a:srgbClr val="1B1C28"/>
    <a:srgbClr val="1F1F1F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9" autoAdjust="0"/>
    <p:restoredTop sz="67372" autoAdjust="0"/>
  </p:normalViewPr>
  <p:slideViewPr>
    <p:cSldViewPr snapToGrid="0">
      <p:cViewPr varScale="1">
        <p:scale>
          <a:sx n="107" d="100"/>
          <a:sy n="107" d="100"/>
        </p:scale>
        <p:origin x="2232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23615-98A8-41C9-B221-8ABF43147224}" type="datetimeFigureOut">
              <a:rPr lang="es-ES" smtClean="0"/>
              <a:t>09/08/2017</a:t>
            </a:fld>
            <a:endParaRPr lang="es-E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D4B7A-DDE0-4596-9730-48B26724F0B5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876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noProof="0" dirty="0" smtClean="0"/>
              <a:t>Hi,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I’m Jorge Jimenez and,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in this part of the talk,</a:t>
            </a:r>
          </a:p>
          <a:p>
            <a:r>
              <a:rPr lang="en-US" baseline="0" noProof="0" dirty="0" smtClean="0"/>
              <a:t>I’ll cover MLAA industry impact</a:t>
            </a:r>
          </a:p>
          <a:p>
            <a:r>
              <a:rPr lang="en-US" baseline="0" noProof="0" dirty="0" smtClean="0"/>
              <a:t>and the fascinating evolution of practical real-time antialiasing on the last 8 years,</a:t>
            </a:r>
          </a:p>
          <a:p>
            <a:r>
              <a:rPr lang="en-US" baseline="0" noProof="0" dirty="0" smtClean="0"/>
              <a:t>which I think have been greatly influenced by MLAA.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I’ve included the works that most influenced my own antialiasing work,</a:t>
            </a:r>
          </a:p>
          <a:p>
            <a:r>
              <a:rPr lang="en-US" baseline="0" noProof="0" dirty="0" smtClean="0"/>
              <a:t>with an emphasis on techniques </a:t>
            </a:r>
            <a:r>
              <a:rPr lang="en-US" baseline="0" noProof="0" smtClean="0"/>
              <a:t>that shipped </a:t>
            </a:r>
            <a:r>
              <a:rPr lang="en-US" baseline="0" noProof="0" dirty="0" smtClean="0"/>
              <a:t>in games.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But given the time constraints, there are awesome techniques that we could not include.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9985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Double Fine’s Costume Quest shipped with MLAA on the Xbox 360, </a:t>
            </a:r>
          </a:p>
          <a:p>
            <a:r>
              <a:rPr lang="en-US" baseline="0" dirty="0" smtClean="0"/>
              <a:t>perhaps for the first time on this console.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84478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the most interesting features</a:t>
            </a:r>
            <a:r>
              <a:rPr lang="en-US" baseline="0" dirty="0" smtClean="0"/>
              <a:t> was that it was a hybrid CPU/GPU solution.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2487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 Wars: The Force Unleashed</a:t>
            </a:r>
            <a:r>
              <a:rPr lang="en-US" baseline="0" dirty="0" smtClean="0"/>
              <a:t> II shipped with DLAA,</a:t>
            </a:r>
          </a:p>
          <a:p>
            <a:r>
              <a:rPr lang="en-US" baseline="0" dirty="0" smtClean="0"/>
              <a:t>which was similar in spirit to MLAA,</a:t>
            </a:r>
          </a:p>
          <a:p>
            <a:r>
              <a:rPr lang="en-US" baseline="0" dirty="0" smtClean="0"/>
              <a:t>but with a simplified pattern recognition.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5881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key</a:t>
            </a:r>
            <a:r>
              <a:rPr lang="en-US" baseline="0" dirty="0" smtClean="0"/>
              <a:t> observation made by this technique</a:t>
            </a:r>
          </a:p>
          <a:p>
            <a:r>
              <a:rPr lang="en-US" baseline="0" dirty="0" smtClean="0"/>
              <a:t>was that AA looks the same as a vertical or horizontal blur</a:t>
            </a:r>
          </a:p>
          <a:p>
            <a:r>
              <a:rPr lang="en-US" baseline="0" dirty="0" smtClean="0"/>
              <a:t>if the right blur radius is used,</a:t>
            </a:r>
          </a:p>
          <a:p>
            <a:r>
              <a:rPr lang="en-US" baseline="0" dirty="0" smtClean="0"/>
              <a:t>which simplifies the calculations.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8277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we have FXAA, perhaps</a:t>
            </a:r>
            <a:r>
              <a:rPr lang="en-US" baseline="0" dirty="0" smtClean="0"/>
              <a:t> the most widely used post AA technique,</a:t>
            </a:r>
          </a:p>
          <a:p>
            <a:r>
              <a:rPr lang="en-US" baseline="0" dirty="0" smtClean="0"/>
              <a:t>due to the good quality and performance tradeoff,</a:t>
            </a:r>
          </a:p>
          <a:p>
            <a:r>
              <a:rPr lang="en-US" baseline="0" dirty="0" smtClean="0"/>
              <a:t>and the simplicity of its integration.</a:t>
            </a:r>
          </a:p>
          <a:p>
            <a:endParaRPr lang="en-US" dirty="0" smtClean="0"/>
          </a:p>
          <a:p>
            <a:r>
              <a:rPr lang="en-US" dirty="0" smtClean="0"/>
              <a:t>This technique</a:t>
            </a:r>
            <a:r>
              <a:rPr lang="en-US" baseline="0" dirty="0" smtClean="0"/>
              <a:t> was used by many games shipping on the previous generation.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It</a:t>
            </a:r>
            <a:r>
              <a:rPr lang="en-US" baseline="0" dirty="0" smtClean="0"/>
              <a:t> came in two flavors.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console one, which was a high quality edge detection and blur filter….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6282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FXAA Quality, which could be</a:t>
            </a:r>
            <a:r>
              <a:rPr lang="en-US" baseline="0" dirty="0" smtClean="0"/>
              <a:t> cataloged as an optimized version of </a:t>
            </a:r>
            <a:r>
              <a:rPr lang="en-US" dirty="0" smtClean="0"/>
              <a:t>morphological antialiasing,</a:t>
            </a:r>
          </a:p>
          <a:p>
            <a:endParaRPr lang="en-US" dirty="0" smtClean="0"/>
          </a:p>
          <a:p>
            <a:r>
              <a:rPr lang="en-US" dirty="0" smtClean="0"/>
              <a:t>It </a:t>
            </a:r>
            <a:r>
              <a:rPr lang="en-US" baseline="0" dirty="0" smtClean="0"/>
              <a:t>avoids performing edge detection for faster runtimes.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technique focused on performance.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0186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the other</a:t>
            </a:r>
            <a:r>
              <a:rPr lang="en-US" baseline="0" dirty="0" smtClean="0"/>
              <a:t> end of the spectrum,</a:t>
            </a:r>
          </a:p>
          <a:p>
            <a:r>
              <a:rPr lang="en-US" dirty="0" smtClean="0"/>
              <a:t>we had</a:t>
            </a:r>
            <a:r>
              <a:rPr lang="en-US" baseline="0" dirty="0" smtClean="0"/>
              <a:t> Jimenez’s MLAA, which was one of the first GPU implementations of MLAA.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Dividing the algorithm in three passes rather than two,</a:t>
            </a:r>
          </a:p>
          <a:p>
            <a:r>
              <a:rPr lang="en-US" baseline="0" dirty="0" smtClean="0"/>
              <a:t>in addition to non-conventional usage of bilinear filtering,</a:t>
            </a:r>
          </a:p>
          <a:p>
            <a:r>
              <a:rPr lang="en-US" baseline="0" dirty="0" smtClean="0"/>
              <a:t>allowed to greatly reduce MLAA computations.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79399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focus of this technique was on achieving the highest quality possible,</a:t>
            </a:r>
          </a:p>
          <a:p>
            <a:r>
              <a:rPr lang="en-US" baseline="0" dirty="0" smtClean="0"/>
              <a:t>by improving the pattern recognition and preserving the sharpness.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5438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r>
              <a:rPr lang="en-US" baseline="0" dirty="0" smtClean="0"/>
              <a:t> evolved into SMAA in 2011, and combined multiple approaches to AA into a single technique: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Temporal AA</a:t>
            </a:r>
          </a:p>
          <a:p>
            <a:r>
              <a:rPr lang="en-US" baseline="0" dirty="0" smtClean="0"/>
              <a:t>Morphological AA</a:t>
            </a:r>
          </a:p>
          <a:p>
            <a:r>
              <a:rPr lang="en-US" baseline="0" dirty="0" smtClean="0"/>
              <a:t>And multisampling AA.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complement the strengths of each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9896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also included</a:t>
            </a:r>
            <a:r>
              <a:rPr lang="en-US" baseline="0" dirty="0" smtClean="0"/>
              <a:t> a more advanced morphological component,</a:t>
            </a:r>
          </a:p>
          <a:p>
            <a:r>
              <a:rPr lang="en-US" baseline="0" dirty="0" smtClean="0"/>
              <a:t>that recognized an extended set of pixel patterns.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2473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let’s start.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One decade ago, </a:t>
            </a:r>
            <a:r>
              <a:rPr lang="en-US" dirty="0" smtClean="0"/>
              <a:t>the gold standard was</a:t>
            </a:r>
            <a:r>
              <a:rPr lang="en-US" baseline="0" dirty="0" smtClean="0"/>
              <a:t> MSAA.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technique is based on shading each pixel only once,</a:t>
            </a:r>
          </a:p>
          <a:p>
            <a:r>
              <a:rPr lang="en-US" baseline="0" dirty="0" smtClean="0"/>
              <a:t>but storing multiple depth testing results,</a:t>
            </a:r>
          </a:p>
          <a:p>
            <a:r>
              <a:rPr lang="en-US" baseline="0" dirty="0" smtClean="0"/>
              <a:t>as opposed to true SSAA where you shade each subsample individually.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was sometimes an expensive solution,</a:t>
            </a:r>
          </a:p>
          <a:p>
            <a:r>
              <a:rPr lang="en-US" baseline="0" dirty="0" smtClean="0"/>
              <a:t>but to a large degree, not much research was done to search for alternatives.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32691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all the discussed techniques, perhaps the two more popular ones were FXAA and SMAA.</a:t>
            </a:r>
          </a:p>
          <a:p>
            <a:endParaRPr lang="en-US" dirty="0" smtClean="0"/>
          </a:p>
          <a:p>
            <a:r>
              <a:rPr lang="en-US" dirty="0" smtClean="0"/>
              <a:t>So,</a:t>
            </a:r>
            <a:r>
              <a:rPr lang="en-US" baseline="0" dirty="0" smtClean="0"/>
              <a:t> what they offered over MSAA?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First of all, they allow developers to not deal with a MSAA path on the codebase, which was highly convenient.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Second, they were often faster.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Third, they allowed deferred engines to have proper antialiasing.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finally, in terms of quality, they offered great antialiasing on edges of objects,</a:t>
            </a:r>
          </a:p>
          <a:p>
            <a:r>
              <a:rPr lang="en-US" baseline="0" dirty="0" smtClean="0"/>
              <a:t>at the cost of decreased subpixel rendering support for the case of FXAA and SMAA 1x.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As we will see later on, SMAA T2x mitigated this problem by adding a temporal component.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96026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Morphological</a:t>
            </a:r>
            <a:r>
              <a:rPr lang="en-US" baseline="0" dirty="0" smtClean="0"/>
              <a:t> antialiasing lead to techniques that </a:t>
            </a:r>
          </a:p>
          <a:p>
            <a:r>
              <a:rPr lang="en-US" baseline="0" dirty="0" smtClean="0"/>
              <a:t>explored analytically calculating pixel areas</a:t>
            </a:r>
          </a:p>
          <a:p>
            <a:r>
              <a:rPr lang="en-US" baseline="0" dirty="0" smtClean="0"/>
              <a:t>using the distance to the edge,</a:t>
            </a:r>
          </a:p>
          <a:p>
            <a:r>
              <a:rPr lang="en-US" baseline="0" dirty="0" smtClean="0"/>
              <a:t>but keeping a similar post-processing color blending operation.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8422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Drobot shown in 2014 how</a:t>
            </a:r>
            <a:r>
              <a:rPr lang="en-US" baseline="0" dirty="0" smtClean="0"/>
              <a:t> distance to edge can be efficiently calculated on the GCN platform,</a:t>
            </a:r>
          </a:p>
          <a:p>
            <a:r>
              <a:rPr lang="en-US" baseline="0" dirty="0" smtClean="0"/>
              <a:t>with this technology eventually shipping on The Tomorrow Children on 2016.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3206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To put MLAA implications on previous gen visuals,</a:t>
            </a:r>
          </a:p>
          <a:p>
            <a:r>
              <a:rPr lang="en-US" baseline="0" dirty="0" smtClean="0"/>
              <a:t>I’d like to briefly talk about Killzone.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Second installment of Killzone used partial SSAA.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adoption of MLAA for the third installment on the franchise,</a:t>
            </a:r>
          </a:p>
          <a:p>
            <a:r>
              <a:rPr lang="en-US" baseline="0" dirty="0" smtClean="0"/>
              <a:t>allowed to shift resources from AA to other rendering features.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Many games chosen to have better lighting,</a:t>
            </a:r>
          </a:p>
          <a:p>
            <a:r>
              <a:rPr lang="en-US" baseline="0" dirty="0" smtClean="0"/>
              <a:t>or just to have different features that could not be included</a:t>
            </a:r>
          </a:p>
          <a:p>
            <a:r>
              <a:rPr lang="en-US" baseline="0" dirty="0" smtClean="0"/>
              <a:t>if they had to pay MSAA cost.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5265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MLAA based techniques excelled on many previous gen titles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 of the simpler geo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shorter drawing distances.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Losing subpixel features there was not a huge problem.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many of the games on the current generation of consoles have a more complex nature,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losing subpixel features became a bigger problem.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lead to a desire for different or complimentary solutions.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might have guessed, I’m talking about…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908337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…Temporal AA.</a:t>
            </a:r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my opinion, the invention of MLAA was key for the wide adoption of temporal AA that we observe today.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of the reasons for temporal AA to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exist is possibly the fact that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deferred rendering is not compatible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MSAA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my point of view, other significant reason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that MLAA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 us to question the currently used techniques,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put post processing antialiasing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the spotlight.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4150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real-time efforts were focused on temporal supersampling of the shading inside of triangles.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Nehab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all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introduced in 2007 some of the key concepts of modern temporal antialiasing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2D framebuffer reprojection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exponential accumulation buffer.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8252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much time afterwards, Gran Turismo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PSP shipped with temporal AA without frame blending.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to just flicker the subpixel position as you see in the left.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if we observe this on a PSP, and due to the slow response of its screen,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cannot see the flickering anymore.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screen is effectively blending the frames for us.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can only be done for 60 fps and for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particular hardware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maybe only for fast paced games.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I think it worked very well on this game.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6599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game to my knowledge to ship with blended temporal antialiasing was Halo Reach.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AA we can’t use depth rejection as in [Nehab2007],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previous frame depth is compared with current frame one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checking for disocclusions.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case of jittering the subpixel positions per frame,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subsample will have a different depth,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means that we would always reject the previous frame information.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solving this, a simple approach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 used in Halo Reach: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pixel is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static it blends,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in motion the frame blending would be turned off.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9331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Crysis 2 extended [Nehab2007] by introducing velocity weighting,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consists on comparing the velocities of the own pixel and the reprojected one,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allowed,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first time,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antialias edges in motion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preserving a ghosting free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5258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most used alternative to MSAA was edge</a:t>
            </a:r>
            <a:r>
              <a:rPr lang="en-US" baseline="0" dirty="0" smtClean="0"/>
              <a:t> detection and blur,</a:t>
            </a:r>
          </a:p>
          <a:p>
            <a:r>
              <a:rPr lang="en-US" baseline="0" dirty="0" smtClean="0"/>
              <a:t>such as the one used in S.T.A.L.K.E.R., Crysis 1 and Brutal Legend.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was simple and cheap, and the best option available for deferred engines at that moment.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the results were significantly lower quality than MSAA.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9927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Crysis</a:t>
            </a:r>
            <a:r>
              <a:rPr lang="en-US" baseline="0" dirty="0" smtClean="0"/>
              <a:t> 2 temporal AA joined with Jimenez’s MLAA into one hybrid technique,</a:t>
            </a:r>
          </a:p>
          <a:p>
            <a:r>
              <a:rPr lang="en-US" baseline="0" dirty="0" smtClean="0"/>
              <a:t>called SMAA, which was mentioned earlier…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45162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shipped on Crysis</a:t>
            </a:r>
            <a:r>
              <a:rPr lang="en-US" baseline="0" dirty="0" smtClean="0"/>
              <a:t> 3 on PC…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26714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</a:t>
            </a:r>
            <a:r>
              <a:rPr lang="en-US" baseline="0" dirty="0" smtClean="0"/>
              <a:t> also in Assassins Creed 4 and Ryse, for the first time on consoles.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02322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 there are multiple titles shipping with this technique,</a:t>
            </a:r>
          </a:p>
          <a:p>
            <a:r>
              <a:rPr lang="en-US" baseline="0" dirty="0" smtClean="0"/>
              <a:t>with the Last Guardian recently shipping with SMAA as well.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[Based on information appearing on the credits of the game]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80206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Concurrently,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Timothy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Lottes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engineered a temporal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AA technique that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 use of an accumulation buffer as in [Nehab2007],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 than relying on just using the previous frame.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make that possible he introduced the neighborhood clamp,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key contribution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made the accumulation buffer supersampling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reliably work for antialiasing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technique eventually evolved into NVIDIA’s TXAA.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41069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follow up techniques extended these earlier temporal antialiasing efforts,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becoming higher quality, faster and more robust,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SMAA 1TX, Unreal 4 Temporal Supersampling, HRAA, Salvi’s variance clipping and Filmic SMAA.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of today, many games are shipping with temporal AA tech, which is becoming the new standard.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case of Call of Duty, we are still making use of morphological antialiasing for increased edge quality in an hybrid solution.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28916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temporal AA, a new</a:t>
            </a:r>
            <a:r>
              <a:rPr lang="en-US" baseline="0" dirty="0" smtClean="0"/>
              <a:t> research direction has recently spawned.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Temporal upsampling,</a:t>
            </a:r>
          </a:p>
          <a:p>
            <a:r>
              <a:rPr lang="en-US" baseline="0" dirty="0" smtClean="0"/>
              <a:t>where previous frame information is used to create a bigger image,</a:t>
            </a:r>
          </a:p>
          <a:p>
            <a:r>
              <a:rPr lang="en-US" baseline="0" dirty="0" smtClean="0"/>
              <a:t>rather than antialiasing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4k reconstruction, where only part of the screen is rendered, and the rest is inferred using heuristics.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86741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technique possibly influenced by MLAA,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called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SRAA,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 a search-free approach capable of reconstructing subpixel features.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640279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 ideas, like the differential blend and the object and primitive id buffer reconstruction,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been deployed recently on the 4k temporal upsamplers of some games shipping on the PS4 Pro,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my opinion, shows the extent of MLAA influence on the industry.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24049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Hugh Malan introduced, possibly for the first time, temporal upsampling.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it is not known if it shipped or not in the final build,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visual quality shown was very impressive.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99253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</a:t>
            </a:r>
            <a:r>
              <a:rPr lang="en-US" baseline="0" dirty="0" smtClean="0"/>
              <a:t>t then, in 2009, Morphological antialiasing came into play, and changed the rules.</a:t>
            </a:r>
          </a:p>
          <a:p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my opinion, MLAA biggest achievement was to change the community mindset.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proved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there might be different high quality approaches to this problem than to use MSAA.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questioned the standard and generally approved solution to this problem.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49272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game known to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actually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ship with temporal upsampling was Killzone Shadow Fall.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multiplayer, it ran at 9 60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80 and performed a temporal horizontal upsample.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40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89770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recent introduction of 4k console imaging made temporal upsampling even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more desirable feature.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games on the PS4 Pro, including Battlefield 1 and Mass Effect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Andromeda,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leverage temporal information to output a higher resolution image,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case reconstructing a 4k image from two checkboarded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2k ones.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76734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next week, we will be presenting the technology that we created for Infinite Warfare,</a:t>
            </a:r>
          </a:p>
          <a:p>
            <a:r>
              <a:rPr lang="en-US" baseline="0" dirty="0" smtClean="0"/>
              <a:t>which combines dynamic resolution with temporal upsampling to create what we called dynamic antialiasing,</a:t>
            </a:r>
          </a:p>
          <a:p>
            <a:r>
              <a:rPr lang="en-US" baseline="0" dirty="0" smtClean="0"/>
              <a:t>where it isn’t the resolution what changes under load,</a:t>
            </a:r>
          </a:p>
          <a:p>
            <a:r>
              <a:rPr lang="en-US" baseline="0" dirty="0" smtClean="0"/>
              <a:t>but rather the antialiasing quality.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680375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So, in summary,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MLAA opened the eyes of many researchers and game developers, questioning the status quo.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times a piece of technology becomes a trend and everybody in the industry blindly follows.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understandable as we, game developers,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to ship games under very tight schedules,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following a trend reduces risks.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79439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MLAA is one of these cases of successfully going against the trend.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hand,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 to widespread post processing antialiasing adoption,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MSAA and hardware antialiasing was possibly slowed down.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Unreal Engine recently offered support for MSAA in addition to temporal AA,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shows that maybe a perfect solution doesn’t exist,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that we sometimes search in circles looking for different tradeoffs. </a:t>
            </a:r>
          </a:p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from my point of view, I think there are interesting tradeoffs to be found on hybrid solutions,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you don’t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rely on a single system but rather leverage the strengths of multiple approaches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25113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Ok, so</a:t>
            </a:r>
            <a:r>
              <a:rPr lang="en-US" baseline="0" dirty="0" smtClean="0"/>
              <a:t> we went from MLAA nine years ago</a:t>
            </a:r>
          </a:p>
          <a:p>
            <a:r>
              <a:rPr lang="en-US" baseline="0" dirty="0" smtClean="0"/>
              <a:t>to an upcoming presentation next week on SIGGRAPH.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So, this </a:t>
            </a:r>
            <a:r>
              <a:rPr lang="en-US" dirty="0" smtClean="0"/>
              <a:t>concludes my part,</a:t>
            </a:r>
          </a:p>
          <a:p>
            <a:r>
              <a:rPr lang="en-US" dirty="0" smtClean="0"/>
              <a:t>and thank</a:t>
            </a:r>
            <a:r>
              <a:rPr lang="en-US" baseline="0" dirty="0" smtClean="0"/>
              <a:t> you for the attention.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45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5360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this triggered many other</a:t>
            </a:r>
            <a:r>
              <a:rPr lang="en-US" baseline="0" dirty="0" smtClean="0"/>
              <a:t> people to think about it as well.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 2011, there were so many post preprocessing aa techniques,</a:t>
            </a:r>
          </a:p>
          <a:p>
            <a:r>
              <a:rPr lang="en-US" baseline="0" dirty="0" smtClean="0"/>
              <a:t>that we actually gather all together into a course.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I’ll cover some of them in the next few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65673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before I continue, I’d like to make the distinction between morphological</a:t>
            </a:r>
            <a:r>
              <a:rPr lang="en-US" baseline="0" dirty="0" smtClean="0"/>
              <a:t> end edge detection and blur.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From my point of view, what makes morphological different is that it performs a search,</a:t>
            </a:r>
          </a:p>
          <a:p>
            <a:r>
              <a:rPr lang="en-US" baseline="0" dirty="0" smtClean="0"/>
              <a:t>which gives the opportunity to do a more correct blend of pixels.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93704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Saboteur</a:t>
            </a:r>
            <a:r>
              <a:rPr lang="en-US" baseline="0" dirty="0" smtClean="0"/>
              <a:t> shipped on PS3 with an antialiasing quality never seen on consoles,</a:t>
            </a:r>
          </a:p>
          <a:p>
            <a:r>
              <a:rPr lang="en-US" baseline="0" dirty="0" smtClean="0"/>
              <a:t>and possibly the first game to ship</a:t>
            </a:r>
          </a:p>
          <a:p>
            <a:r>
              <a:rPr lang="en-US" baseline="0" dirty="0" smtClean="0"/>
              <a:t>with high quality post processing antialiasing.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Digital Foundry, covered this on detail, and concluded that the technique was MLAA, or a similar flavor of 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unfortunately, the actual details are not publicly know, as the presentation was cancelled.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5589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Sony</a:t>
            </a:r>
            <a:r>
              <a:rPr lang="en-US" baseline="0" dirty="0" smtClean="0"/>
              <a:t> also created their own MLAA implementation,</a:t>
            </a:r>
          </a:p>
          <a:p>
            <a:r>
              <a:rPr lang="en-US" baseline="0" dirty="0" smtClean="0"/>
              <a:t>which focused on a fast</a:t>
            </a:r>
          </a:p>
          <a:p>
            <a:r>
              <a:rPr lang="en-US" b="0" baseline="0" dirty="0" smtClean="0"/>
              <a:t>PS3 SPU</a:t>
            </a:r>
            <a:r>
              <a:rPr lang="en-US" baseline="0" dirty="0" smtClean="0"/>
              <a:t>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801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It put great attention to quality, and in particular detail preservation.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God of War 3, Killzone 3, Little Big Planet 2, among others, shipped with Sony MLAA.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was even offered</a:t>
            </a:r>
          </a:p>
          <a:p>
            <a:r>
              <a:rPr lang="en-US" baseline="0" dirty="0" smtClean="0"/>
              <a:t>to third parties developing for the PS3.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D4B7A-DDE0-4596-9730-48B26724F0B5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9926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  <a:latin typeface="ArchiType Rounded Regular" pitchFamily="50" charset="0"/>
              </a:defRPr>
            </a:lvl1pPr>
          </a:lstStyle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003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  <a:latin typeface="ArchiType Rounded Regular" pitchFamily="50" charset="0"/>
              </a:defRPr>
            </a:lvl1pPr>
          </a:lstStyle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78065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  <a:latin typeface="ArchiType Rounded Regular" pitchFamily="50" charset="0"/>
              </a:defRPr>
            </a:lvl1pPr>
          </a:lstStyle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9524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chiType Rounded Regular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60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  <a:latin typeface="ArchiType Rounded Regular" pitchFamily="50" charset="0"/>
              </a:defRPr>
            </a:lvl1pPr>
          </a:lstStyle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8125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  <a:latin typeface="ArchiType Rounded Regular" pitchFamily="50" charset="0"/>
              </a:defRPr>
            </a:lvl1pPr>
          </a:lstStyle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1121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6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6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  <a:latin typeface="ArchiType Rounded Regular" pitchFamily="50" charset="0"/>
              </a:defRPr>
            </a:lvl1pPr>
          </a:lstStyle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8047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67000"/>
            <a:ext cx="5157787" cy="33337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67000"/>
            <a:ext cx="5183188" cy="3333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77698" y="6380955"/>
            <a:ext cx="8341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  <a:latin typeface="ArchiType Rounded Regular" pitchFamily="50" charset="0"/>
              </a:defRPr>
            </a:lvl1pPr>
          </a:lstStyle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76240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  <a:latin typeface="ArchiType Rounded Regular" pitchFamily="50" charset="0"/>
              </a:defRPr>
            </a:lvl1pPr>
          </a:lstStyle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6676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  <a:latin typeface="ArchiType Rounded Regular" pitchFamily="50" charset="0"/>
              </a:defRPr>
            </a:lvl1pPr>
          </a:lstStyle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9269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  <a:latin typeface="ArchiType Rounded Regular" pitchFamily="50" charset="0"/>
              </a:defRPr>
            </a:lvl1pPr>
          </a:lstStyle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0160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  <a:latin typeface="ArchiType Rounded Regular" pitchFamily="50" charset="0"/>
              </a:defRPr>
            </a:lvl1pPr>
          </a:lstStyle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7989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1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s-E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s-E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bg1">
                    <a:lumMod val="50000"/>
                  </a:schemeClr>
                </a:solidFill>
                <a:latin typeface="ArchiType Rounded Regular" pitchFamily="50" charset="0"/>
              </a:defRPr>
            </a:lvl1pPr>
          </a:lstStyle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898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871538"/>
            <a:ext cx="7639050" cy="5114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90700"/>
            <a:ext cx="12192000" cy="3181350"/>
          </a:xfrm>
          <a:prstGeom prst="rec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8213" y="2001837"/>
            <a:ext cx="10315575" cy="1508125"/>
          </a:xfrm>
        </p:spPr>
        <p:txBody>
          <a:bodyPr>
            <a:normAutofit fontScale="90000"/>
          </a:bodyPr>
          <a:lstStyle/>
          <a:p>
            <a:pPr>
              <a:spcAft>
                <a:spcPts val="2400"/>
              </a:spcAft>
            </a:pPr>
            <a:r>
              <a:rPr lang="en-US" b="0" spc="500" dirty="0" smtClean="0">
                <a:solidFill>
                  <a:srgbClr val="DB9607"/>
                </a:solidFill>
                <a:latin typeface="ArchiType Rounded Regular" pitchFamily="50" charset="0"/>
                <a:cs typeface="Myriad Arabic" panose="01010101010101010101" pitchFamily="50" charset="-78"/>
              </a:rPr>
              <a:t>MLAA FROM </a:t>
            </a:r>
            <a:r>
              <a:rPr lang="en-US" b="0" spc="500" dirty="0">
                <a:solidFill>
                  <a:srgbClr val="DB9607"/>
                </a:solidFill>
                <a:latin typeface="ArchiType Rounded Regular" pitchFamily="50" charset="0"/>
                <a:cs typeface="Myriad Arabic" panose="01010101010101010101" pitchFamily="50" charset="-78"/>
              </a:rPr>
              <a:t>2009 </a:t>
            </a:r>
            <a:r>
              <a:rPr lang="en-US" b="0" spc="500" dirty="0" smtClean="0">
                <a:solidFill>
                  <a:srgbClr val="DB9607"/>
                </a:solidFill>
                <a:latin typeface="ArchiType Rounded Regular" pitchFamily="50" charset="0"/>
                <a:cs typeface="Myriad Arabic" panose="01010101010101010101" pitchFamily="50" charset="-78"/>
              </a:rPr>
              <a:t>TO </a:t>
            </a:r>
            <a:r>
              <a:rPr lang="en-US" b="0" spc="500" dirty="0">
                <a:solidFill>
                  <a:srgbClr val="DB9607"/>
                </a:solidFill>
                <a:latin typeface="ArchiType Rounded Regular" pitchFamily="50" charset="0"/>
                <a:cs typeface="Myriad Arabic" panose="01010101010101010101" pitchFamily="50" charset="-78"/>
              </a:rPr>
              <a:t>2017 </a:t>
            </a:r>
            <a:r>
              <a:rPr lang="en-US" b="0" dirty="0" smtClean="0">
                <a:solidFill>
                  <a:schemeClr val="accent2"/>
                </a:solidFill>
                <a:latin typeface="ArchiType Rounded Regular" pitchFamily="50" charset="0"/>
              </a:rPr>
              <a:t/>
            </a:r>
            <a:br>
              <a:rPr lang="en-US" b="0" dirty="0" smtClean="0">
                <a:solidFill>
                  <a:schemeClr val="accent2"/>
                </a:solidFill>
                <a:latin typeface="ArchiType Rounded Regular" pitchFamily="50" charset="0"/>
              </a:rPr>
            </a:br>
            <a:r>
              <a:rPr lang="en-US" sz="3600" b="0" dirty="0">
                <a:solidFill>
                  <a:schemeClr val="bg1"/>
                </a:solidFill>
                <a:latin typeface="ArchiType Rounded Regular" pitchFamily="50" charset="0"/>
              </a:rPr>
              <a:t>Research Impact Retrospective</a:t>
            </a:r>
            <a:endParaRPr lang="es-ES" sz="3600" b="0" dirty="0">
              <a:solidFill>
                <a:schemeClr val="bg1"/>
              </a:solidFill>
              <a:latin typeface="ArchiType Rounded Regular" pitchFamily="50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49663"/>
            <a:ext cx="9144000" cy="1655762"/>
          </a:xfrm>
        </p:spPr>
        <p:txBody>
          <a:bodyPr anchor="ctr">
            <a:normAutofit/>
          </a:bodyPr>
          <a:lstStyle/>
          <a:p>
            <a:pPr>
              <a:lnSpc>
                <a:spcPct val="75000"/>
              </a:lnSpc>
            </a:pPr>
            <a:r>
              <a:rPr lang="en-US" sz="1800" dirty="0" smtClean="0">
                <a:solidFill>
                  <a:srgbClr val="DB9607"/>
                </a:solidFill>
                <a:latin typeface="ArchiType Rounded Regular" pitchFamily="50" charset="0"/>
              </a:rPr>
              <a:t>Alexander Reshetov - Jorge Jimenez</a:t>
            </a:r>
          </a:p>
          <a:p>
            <a:pPr>
              <a:lnSpc>
                <a:spcPct val="75000"/>
              </a:lnSpc>
            </a:pP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latin typeface="ArchiType Rounded Regular" pitchFamily="50" charset="0"/>
              </a:rPr>
              <a:t>High Performance Graphics 2017</a:t>
            </a:r>
            <a:endParaRPr lang="es-ES" sz="1800" dirty="0">
              <a:solidFill>
                <a:schemeClr val="bg2">
                  <a:lumMod val="75000"/>
                </a:schemeClr>
              </a:solidFill>
              <a:latin typeface="ArchiType Rounded Regula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62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</a:t>
            </a:r>
            <a:r>
              <a:rPr lang="en-US" dirty="0"/>
              <a:t>Fine’s </a:t>
            </a:r>
            <a:r>
              <a:rPr lang="en-US" dirty="0" smtClean="0"/>
              <a:t>Costume Quest (2010)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6" y="1898543"/>
            <a:ext cx="6574654" cy="3699338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998622" y="1774115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DB9607"/>
                </a:solidFill>
              </a:rPr>
              <a:t>[Demoreuille2011</a:t>
            </a:r>
            <a:r>
              <a:rPr lang="en-US" sz="1400" i="1" dirty="0" smtClean="0">
                <a:solidFill>
                  <a:srgbClr val="DB9607"/>
                </a:solidFill>
              </a:rPr>
              <a:t>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</a:t>
            </a:r>
            <a:r>
              <a:rPr lang="en-US" dirty="0"/>
              <a:t>Fine’s </a:t>
            </a:r>
            <a:r>
              <a:rPr lang="en-US" dirty="0" smtClean="0"/>
              <a:t>Costume Quest (2010)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6" y="1898543"/>
            <a:ext cx="6574653" cy="3699338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998622" y="1774115"/>
            <a:ext cx="1537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DB9607"/>
                </a:solidFill>
              </a:rPr>
              <a:t>[Demoreuille2011</a:t>
            </a:r>
            <a:r>
              <a:rPr lang="en-US" sz="1400" i="1" dirty="0" smtClean="0">
                <a:solidFill>
                  <a:srgbClr val="DB9607"/>
                </a:solidFill>
              </a:rPr>
              <a:t>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7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</a:t>
            </a:r>
            <a:r>
              <a:rPr lang="en-US" dirty="0"/>
              <a:t>Wars: The Force Unleashed II  </a:t>
            </a:r>
            <a:r>
              <a:rPr lang="en-US" dirty="0" smtClean="0"/>
              <a:t> - DLAA (2010)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6" y="1898543"/>
            <a:ext cx="6574653" cy="3699338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998622" y="1774115"/>
            <a:ext cx="1299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DB9607"/>
                </a:solidFill>
              </a:rPr>
              <a:t>[</a:t>
            </a:r>
            <a:r>
              <a:rPr lang="en-US" sz="1400" i="1" dirty="0" smtClean="0">
                <a:solidFill>
                  <a:srgbClr val="DB9607"/>
                </a:solidFill>
              </a:rPr>
              <a:t>Andreev2011]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9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</a:t>
            </a:r>
            <a:r>
              <a:rPr lang="en-US" dirty="0"/>
              <a:t>Wars: The Force Unleashed II  </a:t>
            </a:r>
            <a:r>
              <a:rPr lang="en-US" dirty="0" smtClean="0"/>
              <a:t> - DLAA (2010)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6" y="1898543"/>
            <a:ext cx="6574653" cy="3699337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998622" y="1774115"/>
            <a:ext cx="1299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DB9607"/>
                </a:solidFill>
              </a:rPr>
              <a:t>[</a:t>
            </a:r>
            <a:r>
              <a:rPr lang="en-US" sz="1400" i="1" dirty="0" smtClean="0">
                <a:solidFill>
                  <a:srgbClr val="DB9607"/>
                </a:solidFill>
              </a:rPr>
              <a:t>Andreev2011]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FXAA </a:t>
            </a:r>
            <a:r>
              <a:rPr lang="en-US" dirty="0" smtClean="0"/>
              <a:t>Console (2010</a:t>
            </a:r>
            <a:r>
              <a:rPr lang="en-US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7" y="1898543"/>
            <a:ext cx="6574651" cy="3699337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998622" y="1774115"/>
            <a:ext cx="1099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[Lottes2011]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49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FXAA </a:t>
            </a:r>
            <a:r>
              <a:rPr lang="en-US" dirty="0" smtClean="0"/>
              <a:t>Quality (2010</a:t>
            </a:r>
            <a:r>
              <a:rPr lang="en-US" dirty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7" y="1898543"/>
            <a:ext cx="6574651" cy="3699336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998622" y="1774115"/>
            <a:ext cx="1099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[Lottes2011]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2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Jimenez’s MLAA (2010)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7" y="1898543"/>
            <a:ext cx="6574650" cy="3699336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998622" y="1774115"/>
            <a:ext cx="1325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[Jimenez2011b]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8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Jimenez’s MLAA (2010)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7" y="1898543"/>
            <a:ext cx="6574650" cy="3699335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998622" y="1774115"/>
            <a:ext cx="1325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[Jimenez2011b]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SMAA (2011)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8" y="1898543"/>
            <a:ext cx="6574648" cy="3699335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998622" y="1774115"/>
            <a:ext cx="1325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[Jimenez2011b]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0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SMAA (2011)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8" y="1898543"/>
            <a:ext cx="6574648" cy="3699334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998622" y="1774115"/>
            <a:ext cx="1325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[Jimenez2011b]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3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 Standards:</a:t>
            </a:r>
            <a:br>
              <a:rPr lang="en-US" dirty="0" smtClean="0"/>
            </a:br>
            <a:r>
              <a:rPr lang="en-US" dirty="0" smtClean="0"/>
              <a:t>MSAA – CSAA – EQAA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1871" y="1825625"/>
            <a:ext cx="8328258" cy="41560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065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FXAA / SMAA Features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285967" y="1448287"/>
            <a:ext cx="3771162" cy="823912"/>
          </a:xfrm>
        </p:spPr>
        <p:txBody>
          <a:bodyPr/>
          <a:lstStyle/>
          <a:p>
            <a:r>
              <a:rPr lang="en-US" dirty="0" smtClean="0"/>
              <a:t>FXAA Console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85966" y="2434124"/>
            <a:ext cx="3771163" cy="2364299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6"/>
                </a:solidFill>
              </a:rPr>
              <a:t>Focus </a:t>
            </a:r>
            <a:r>
              <a:rPr lang="en-US" sz="1800" dirty="0">
                <a:solidFill>
                  <a:schemeClr val="accent6"/>
                </a:solidFill>
              </a:rPr>
              <a:t>on ultimate </a:t>
            </a:r>
            <a:r>
              <a:rPr lang="en-US" sz="1800" dirty="0" smtClean="0">
                <a:solidFill>
                  <a:schemeClr val="accent6"/>
                </a:solidFill>
              </a:rPr>
              <a:t>performance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Very easy to integrate</a:t>
            </a:r>
            <a:endParaRPr lang="en-US" sz="1800" dirty="0" smtClean="0">
              <a:solidFill>
                <a:schemeClr val="accent6"/>
              </a:solidFill>
            </a:endParaRPr>
          </a:p>
          <a:p>
            <a:r>
              <a:rPr lang="en-US" sz="1800" dirty="0" smtClean="0">
                <a:solidFill>
                  <a:srgbClr val="DB9607"/>
                </a:solidFill>
              </a:rPr>
              <a:t>Blurrier texture details</a:t>
            </a:r>
          </a:p>
          <a:p>
            <a:r>
              <a:rPr lang="en-US" sz="1800" dirty="0" smtClean="0">
                <a:solidFill>
                  <a:srgbClr val="DB9607"/>
                </a:solidFill>
              </a:rPr>
              <a:t>Decreased temporal stability</a:t>
            </a:r>
          </a:p>
          <a:p>
            <a:r>
              <a:rPr lang="en-US" sz="1800" dirty="0" smtClean="0">
                <a:solidFill>
                  <a:srgbClr val="DB9607"/>
                </a:solidFill>
              </a:rPr>
              <a:t>Worse subpixel features</a:t>
            </a:r>
            <a:endParaRPr lang="en-US" sz="1800" dirty="0">
              <a:solidFill>
                <a:srgbClr val="DB9607"/>
              </a:solidFill>
            </a:endParaRPr>
          </a:p>
          <a:p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idx="1"/>
          </p:nvPr>
        </p:nvSpPr>
        <p:spPr>
          <a:xfrm>
            <a:off x="4196648" y="1457812"/>
            <a:ext cx="3771162" cy="823912"/>
          </a:xfrm>
        </p:spPr>
        <p:txBody>
          <a:bodyPr/>
          <a:lstStyle/>
          <a:p>
            <a:r>
              <a:rPr lang="en-US" dirty="0" smtClean="0"/>
              <a:t>FXAA Quality</a:t>
            </a:r>
            <a:endParaRPr lang="en-US" dirty="0"/>
          </a:p>
        </p:txBody>
      </p:sp>
      <p:sp>
        <p:nvSpPr>
          <p:cNvPr id="14" name="Content Placeholder 9"/>
          <p:cNvSpPr>
            <a:spLocks noGrp="1"/>
          </p:cNvSpPr>
          <p:nvPr>
            <p:ph sz="half" idx="2"/>
          </p:nvPr>
        </p:nvSpPr>
        <p:spPr>
          <a:xfrm>
            <a:off x="4196647" y="2443649"/>
            <a:ext cx="3771163" cy="2364299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accent6"/>
                </a:solidFill>
              </a:rPr>
              <a:t>Target medium quality/performance tradeoff</a:t>
            </a:r>
          </a:p>
          <a:p>
            <a:r>
              <a:rPr lang="en-US" sz="1800" dirty="0" smtClean="0">
                <a:solidFill>
                  <a:schemeClr val="accent6"/>
                </a:solidFill>
              </a:rPr>
              <a:t>Better gradients than MSAA</a:t>
            </a:r>
          </a:p>
          <a:p>
            <a:r>
              <a:rPr lang="en-US" sz="1800" dirty="0" smtClean="0">
                <a:solidFill>
                  <a:schemeClr val="accent6"/>
                </a:solidFill>
              </a:rPr>
              <a:t>Very easy to integrate</a:t>
            </a:r>
          </a:p>
          <a:p>
            <a:r>
              <a:rPr lang="en-US" sz="1800" dirty="0" smtClean="0">
                <a:solidFill>
                  <a:srgbClr val="DB9607"/>
                </a:solidFill>
              </a:rPr>
              <a:t>Blurrier </a:t>
            </a:r>
            <a:r>
              <a:rPr lang="en-US" sz="1800" dirty="0">
                <a:solidFill>
                  <a:srgbClr val="DB9607"/>
                </a:solidFill>
              </a:rPr>
              <a:t>texture </a:t>
            </a:r>
            <a:r>
              <a:rPr lang="en-US" sz="1800" dirty="0" smtClean="0">
                <a:solidFill>
                  <a:srgbClr val="DB9607"/>
                </a:solidFill>
              </a:rPr>
              <a:t>details</a:t>
            </a:r>
          </a:p>
          <a:p>
            <a:r>
              <a:rPr lang="en-US" sz="1800" dirty="0">
                <a:solidFill>
                  <a:srgbClr val="DB9607"/>
                </a:solidFill>
              </a:rPr>
              <a:t>Decreased temporal </a:t>
            </a:r>
            <a:r>
              <a:rPr lang="en-US" sz="1800" dirty="0" smtClean="0">
                <a:solidFill>
                  <a:srgbClr val="DB9607"/>
                </a:solidFill>
              </a:rPr>
              <a:t>stability</a:t>
            </a:r>
          </a:p>
          <a:p>
            <a:r>
              <a:rPr lang="en-US" sz="1800" dirty="0">
                <a:solidFill>
                  <a:srgbClr val="DB9607"/>
                </a:solidFill>
              </a:rPr>
              <a:t>Worse subpixel features</a:t>
            </a:r>
          </a:p>
          <a:p>
            <a:endParaRPr lang="en-US" sz="1800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idx="1"/>
          </p:nvPr>
        </p:nvSpPr>
        <p:spPr>
          <a:xfrm>
            <a:off x="8107329" y="1445293"/>
            <a:ext cx="3771162" cy="823912"/>
          </a:xfrm>
        </p:spPr>
        <p:txBody>
          <a:bodyPr/>
          <a:lstStyle/>
          <a:p>
            <a:r>
              <a:rPr lang="en-US" dirty="0" smtClean="0"/>
              <a:t>SMAA T2x</a:t>
            </a:r>
            <a:endParaRPr lang="en-US" dirty="0"/>
          </a:p>
        </p:txBody>
      </p:sp>
      <p:sp>
        <p:nvSpPr>
          <p:cNvPr id="16" name="Content Placeholder 9"/>
          <p:cNvSpPr>
            <a:spLocks noGrp="1"/>
          </p:cNvSpPr>
          <p:nvPr>
            <p:ph sz="half" idx="2"/>
          </p:nvPr>
        </p:nvSpPr>
        <p:spPr>
          <a:xfrm>
            <a:off x="8107328" y="2431130"/>
            <a:ext cx="3771163" cy="264203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accent6"/>
                </a:solidFill>
              </a:rPr>
              <a:t>Focus on ultimate quality</a:t>
            </a:r>
          </a:p>
          <a:p>
            <a:pPr lvl="1"/>
            <a:r>
              <a:rPr lang="en-US" sz="1800" dirty="0">
                <a:solidFill>
                  <a:schemeClr val="accent6"/>
                </a:solidFill>
              </a:rPr>
              <a:t>Sharpness</a:t>
            </a:r>
            <a:endParaRPr lang="en-US" sz="1800" dirty="0" smtClean="0">
              <a:solidFill>
                <a:schemeClr val="accent6"/>
              </a:solidFill>
            </a:endParaRP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Extended pattern recognition</a:t>
            </a:r>
          </a:p>
          <a:p>
            <a:pPr lvl="1"/>
            <a:r>
              <a:rPr lang="en-US" sz="1800" dirty="0" smtClean="0">
                <a:solidFill>
                  <a:schemeClr val="accent6"/>
                </a:solidFill>
              </a:rPr>
              <a:t>Optional TAA/MSAA combos for subpixel features</a:t>
            </a:r>
          </a:p>
          <a:p>
            <a:r>
              <a:rPr lang="en-US" sz="1800" dirty="0">
                <a:solidFill>
                  <a:schemeClr val="accent6"/>
                </a:solidFill>
              </a:rPr>
              <a:t>Better gradients than MSAA</a:t>
            </a:r>
          </a:p>
          <a:p>
            <a:r>
              <a:rPr lang="en-US" sz="1800" dirty="0" smtClean="0">
                <a:solidFill>
                  <a:srgbClr val="DB9607"/>
                </a:solidFill>
              </a:rPr>
              <a:t>More complex integration</a:t>
            </a:r>
          </a:p>
          <a:p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4196646" y="545489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Not dealing with MSAA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</a:rPr>
              <a:t>Compatible with deferred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idx="1"/>
          </p:nvPr>
        </p:nvSpPr>
        <p:spPr>
          <a:xfrm>
            <a:off x="285966" y="5073168"/>
            <a:ext cx="3771162" cy="823912"/>
          </a:xfrm>
        </p:spPr>
        <p:txBody>
          <a:bodyPr/>
          <a:lstStyle/>
          <a:p>
            <a:r>
              <a:rPr lang="en-US" dirty="0" smtClean="0"/>
              <a:t>For Both FXAA/SMAA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6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DEAA &amp; GBAA (2011)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292" y="2081892"/>
            <a:ext cx="3550754" cy="2663066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4886342" y="1945173"/>
            <a:ext cx="11336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[Malan2011]</a:t>
            </a:r>
            <a:endParaRPr lang="en-US" sz="1400" i="1" dirty="0">
              <a:solidFill>
                <a:srgbClr val="DB9607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81" y="2741263"/>
            <a:ext cx="4732938" cy="2663066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8" name="Rectangle 7"/>
          <p:cNvSpPr/>
          <p:nvPr/>
        </p:nvSpPr>
        <p:spPr>
          <a:xfrm>
            <a:off x="10501839" y="2587374"/>
            <a:ext cx="12198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[Persson2011]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0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Low Level Optimizations for </a:t>
            </a:r>
            <a:r>
              <a:rPr lang="pl-PL" dirty="0" smtClean="0"/>
              <a:t>GCN</a:t>
            </a:r>
            <a:r>
              <a:rPr lang="en-US" dirty="0" smtClean="0"/>
              <a:t> [Drobot2014]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8" y="1898543"/>
            <a:ext cx="6574648" cy="3699334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998622" y="1774115"/>
            <a:ext cx="1260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[Drobot2014a]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7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Killzone AA Transition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8" y="1898975"/>
            <a:ext cx="6574648" cy="3698470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10" name="Rectangle 9"/>
          <p:cNvSpPr/>
          <p:nvPr/>
        </p:nvSpPr>
        <p:spPr>
          <a:xfrm>
            <a:off x="8998622" y="1774115"/>
            <a:ext cx="116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[Valient2007]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Uncharted 4 (2016)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1711" y="1825625"/>
            <a:ext cx="7388577" cy="415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5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/>
          <a:p>
            <a:r>
              <a:rPr lang="en-US" dirty="0" smtClean="0">
                <a:solidFill>
                  <a:srgbClr val="DB9607"/>
                </a:solidFill>
                <a:latin typeface="ArchiType Rounded Regular" pitchFamily="50" charset="0"/>
                <a:ea typeface="ArchiType Condensed" pitchFamily="2" charset="0"/>
              </a:rPr>
              <a:t>Temporal AA</a:t>
            </a:r>
            <a:endParaRPr lang="en-US" dirty="0">
              <a:solidFill>
                <a:srgbClr val="DB9607"/>
              </a:solidFill>
              <a:latin typeface="ArchiType Rounded Regular" pitchFamily="50" charset="0"/>
              <a:ea typeface="ArchiType Condensed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90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n-US" sz="3600" dirty="0" smtClean="0"/>
              <a:t>Accelerating </a:t>
            </a:r>
            <a:r>
              <a:rPr lang="en-US" sz="3600" dirty="0"/>
              <a:t>Real-Time Shading with Reverse Reprojection Caching [Nehab2007]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36428" y="1587500"/>
            <a:ext cx="4319144" cy="41560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sp>
        <p:nvSpPr>
          <p:cNvPr id="6" name="Rectangle 5"/>
          <p:cNvSpPr/>
          <p:nvPr/>
        </p:nvSpPr>
        <p:spPr>
          <a:xfrm>
            <a:off x="7117119" y="5743575"/>
            <a:ext cx="1138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i="1" dirty="0" smtClean="0">
                <a:solidFill>
                  <a:srgbClr val="DB9607"/>
                </a:solidFill>
              </a:rPr>
              <a:t>[Nehab2007]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5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 Turismo PSP (2009)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885" y="2608262"/>
            <a:ext cx="4572000" cy="2590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0" y="2625724"/>
            <a:ext cx="4572000" cy="25907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45795" y="2300485"/>
            <a:ext cx="23593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i="1" dirty="0" smtClean="0">
                <a:solidFill>
                  <a:srgbClr val="DB9607"/>
                </a:solidFill>
              </a:rPr>
              <a:t>Information from [Greer2009]</a:t>
            </a:r>
            <a:endParaRPr lang="en-US" sz="1400" i="1" dirty="0">
              <a:solidFill>
                <a:srgbClr val="DB9607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02343" y="5199062"/>
            <a:ext cx="10990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Slow Motion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53429" y="5233985"/>
            <a:ext cx="25314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>
                <a:solidFill>
                  <a:schemeClr val="bg1"/>
                </a:solidFill>
              </a:rPr>
              <a:t>Full Speed, as observed on a PSP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Halo Reach (2010)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39" y="1825625"/>
            <a:ext cx="6649720" cy="41560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79531" y="1456293"/>
            <a:ext cx="2741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i="1" dirty="0" smtClean="0">
                <a:solidFill>
                  <a:srgbClr val="DB9607"/>
                </a:solidFill>
              </a:rPr>
              <a:t>Information from [Leadbetter2010]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Crysis 2 [2011]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06" y="1898975"/>
            <a:ext cx="6573111" cy="3698470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998622" y="1774115"/>
            <a:ext cx="1088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[Sousa2011]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2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Edge Detection and Blur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sp>
        <p:nvSpPr>
          <p:cNvPr id="6" name="Rectangle 5"/>
          <p:cNvSpPr/>
          <p:nvPr/>
        </p:nvSpPr>
        <p:spPr>
          <a:xfrm>
            <a:off x="3798794" y="1898709"/>
            <a:ext cx="28743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i="1" dirty="0" smtClean="0">
                <a:solidFill>
                  <a:srgbClr val="DB9607"/>
                </a:solidFill>
              </a:rPr>
              <a:t>Information from [Leadbetter2009a] </a:t>
            </a:r>
            <a:endParaRPr lang="en-US" sz="1400" i="1" dirty="0">
              <a:solidFill>
                <a:srgbClr val="DB9607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1074"/>
            <a:ext cx="5921188" cy="3250485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76" y="2421041"/>
            <a:ext cx="4308666" cy="3219243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89" y="2717031"/>
            <a:ext cx="2837298" cy="3219243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8106477" y="2005367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i="1" dirty="0" smtClean="0">
                <a:solidFill>
                  <a:srgbClr val="DB9607"/>
                </a:solidFill>
              </a:rPr>
              <a:t>[Sousa2007] </a:t>
            </a:r>
            <a:endParaRPr lang="en-US" sz="1400" i="1" dirty="0">
              <a:solidFill>
                <a:srgbClr val="DB9607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578025" y="2314158"/>
            <a:ext cx="1628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i="1" dirty="0">
                <a:solidFill>
                  <a:srgbClr val="DB9607"/>
                </a:solidFill>
              </a:rPr>
              <a:t>[</a:t>
            </a:r>
            <a:r>
              <a:rPr lang="en-US" sz="1400" i="1" dirty="0" smtClean="0">
                <a:solidFill>
                  <a:srgbClr val="DB9607"/>
                </a:solidFill>
              </a:rPr>
              <a:t>Shishkovtsov2004] 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9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SMAA (2011)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24" y="1898975"/>
            <a:ext cx="5712274" cy="3698470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8617622" y="1774115"/>
            <a:ext cx="12326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[Jimenez2012]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5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Crysis 3 - SMAA (2013)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11" y="1825625"/>
            <a:ext cx="7388577" cy="415607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961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Assassins Creed 4 and Ryse - SMAA (2013)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7" y="2346130"/>
            <a:ext cx="5502360" cy="311213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35" y="2346130"/>
            <a:ext cx="4979416" cy="311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Last Guardian (2016)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30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Lottes’ TSSAA &amp; TXAA (2011)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028479" cy="2829357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5683923" y="1536799"/>
            <a:ext cx="1099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[Lottes2011]</a:t>
            </a:r>
            <a:endParaRPr lang="en-US" sz="1400" i="1" dirty="0">
              <a:solidFill>
                <a:srgbClr val="DB9607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920" y="2621562"/>
            <a:ext cx="5028479" cy="2828519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9" name="Rectangle 8"/>
          <p:cNvSpPr/>
          <p:nvPr/>
        </p:nvSpPr>
        <p:spPr>
          <a:xfrm>
            <a:off x="10855132" y="2467674"/>
            <a:ext cx="938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[Cao2016]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grpSp>
        <p:nvGrpSpPr>
          <p:cNvPr id="3" name="Group 2"/>
          <p:cNvGrpSpPr/>
          <p:nvPr/>
        </p:nvGrpSpPr>
        <p:grpSpPr>
          <a:xfrm>
            <a:off x="1164421" y="1449067"/>
            <a:ext cx="9863158" cy="4381222"/>
            <a:chOff x="968023" y="1445421"/>
            <a:chExt cx="9863158" cy="43812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023" y="1827905"/>
              <a:ext cx="2939307" cy="1653360"/>
            </a:xfrm>
            <a:prstGeom prst="rect">
              <a:avLst/>
            </a:prstGeom>
            <a:effectLst>
              <a:glow rad="508000">
                <a:schemeClr val="tx1">
                  <a:alpha val="5000"/>
                </a:schemeClr>
              </a:glow>
              <a:reflection blurRad="6350" stA="52000" endA="300" endPos="35000" dir="5400000" sy="-100000" algn="bl" rotWithShape="0"/>
            </a:effectLst>
            <a:scene3d>
              <a:camera prst="perspectiveContrastingRightFacing" fov="1500000">
                <a:rot lat="600000" lon="20399999" rev="0"/>
              </a:camera>
              <a:lightRig rig="threePt" dir="t"/>
            </a:scene3d>
          </p:spPr>
        </p:pic>
        <p:sp>
          <p:nvSpPr>
            <p:cNvPr id="6" name="Rectangle 5"/>
            <p:cNvSpPr/>
            <p:nvPr/>
          </p:nvSpPr>
          <p:spPr>
            <a:xfrm>
              <a:off x="2818570" y="1445421"/>
              <a:ext cx="108876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 smtClean="0">
                  <a:solidFill>
                    <a:srgbClr val="DB9607"/>
                  </a:solidFill>
                </a:rPr>
                <a:t>[Sousa2013]</a:t>
              </a:r>
              <a:endParaRPr lang="en-US" sz="1400" i="1" dirty="0">
                <a:solidFill>
                  <a:srgbClr val="DB9607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1874" y="1828148"/>
              <a:ext cx="2939307" cy="1653849"/>
            </a:xfrm>
            <a:prstGeom prst="rect">
              <a:avLst/>
            </a:prstGeom>
            <a:effectLst>
              <a:glow rad="508000">
                <a:schemeClr val="tx1">
                  <a:alpha val="5000"/>
                </a:schemeClr>
              </a:glow>
              <a:reflection blurRad="6350" stA="52000" endA="300" endPos="35000" dir="5400000" sy="-100000" algn="bl" rotWithShape="0"/>
            </a:effectLst>
            <a:scene3d>
              <a:camera prst="perspectiveContrastingRightFacing" fov="1500000">
                <a:rot lat="600000" lon="20399999" rev="0"/>
              </a:camera>
              <a:lightRig rig="threePt" dir="t"/>
            </a:scene3d>
          </p:spPr>
        </p:pic>
        <p:sp>
          <p:nvSpPr>
            <p:cNvPr id="8" name="Rectangle 7"/>
            <p:cNvSpPr/>
            <p:nvPr/>
          </p:nvSpPr>
          <p:spPr>
            <a:xfrm>
              <a:off x="9570900" y="1445666"/>
              <a:ext cx="126028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 smtClean="0">
                  <a:solidFill>
                    <a:srgbClr val="DB9607"/>
                  </a:solidFill>
                </a:rPr>
                <a:t>[Drobot2014b]</a:t>
              </a:r>
              <a:endParaRPr lang="en-US" sz="1400" i="1" dirty="0">
                <a:solidFill>
                  <a:srgbClr val="DB9607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9949" y="1827905"/>
              <a:ext cx="2939307" cy="1653849"/>
            </a:xfrm>
            <a:prstGeom prst="rect">
              <a:avLst/>
            </a:prstGeom>
            <a:effectLst>
              <a:glow rad="508000">
                <a:schemeClr val="tx1">
                  <a:alpha val="5000"/>
                </a:schemeClr>
              </a:glow>
              <a:reflection blurRad="6350" stA="52000" endA="300" endPos="35000" dir="5400000" sy="-100000" algn="bl" rotWithShape="0"/>
            </a:effectLst>
            <a:scene3d>
              <a:camera prst="perspectiveContrastingRightFacing" fov="1500000">
                <a:rot lat="600000" lon="20399999" rev="0"/>
              </a:camera>
              <a:lightRig rig="threePt" dir="t"/>
            </a:scene3d>
          </p:spPr>
        </p:pic>
        <p:sp>
          <p:nvSpPr>
            <p:cNvPr id="10" name="Rectangle 9"/>
            <p:cNvSpPr/>
            <p:nvPr/>
          </p:nvSpPr>
          <p:spPr>
            <a:xfrm>
              <a:off x="6355004" y="1445666"/>
              <a:ext cx="10142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 smtClean="0">
                  <a:solidFill>
                    <a:srgbClr val="DB9607"/>
                  </a:solidFill>
                </a:rPr>
                <a:t>[Karis2014]</a:t>
              </a:r>
              <a:endParaRPr lang="en-US" sz="1400" i="1" dirty="0">
                <a:solidFill>
                  <a:srgbClr val="DB9607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9949" y="4173283"/>
              <a:ext cx="2939307" cy="1653360"/>
            </a:xfrm>
            <a:prstGeom prst="rect">
              <a:avLst/>
            </a:prstGeom>
            <a:effectLst>
              <a:glow rad="508000">
                <a:schemeClr val="tx1">
                  <a:alpha val="5000"/>
                </a:schemeClr>
              </a:glow>
              <a:reflection blurRad="6350" stA="52000" endA="300" endPos="35000" dir="5400000" sy="-100000" algn="bl" rotWithShape="0"/>
            </a:effectLst>
            <a:scene3d>
              <a:camera prst="perspectiveContrastingRightFacing" fov="1500000">
                <a:rot lat="600000" lon="20399999" rev="0"/>
              </a:camera>
              <a:lightRig rig="threePt" dir="t"/>
            </a:scene3d>
          </p:spPr>
        </p:pic>
        <p:sp>
          <p:nvSpPr>
            <p:cNvPr id="12" name="Rectangle 11"/>
            <p:cNvSpPr/>
            <p:nvPr/>
          </p:nvSpPr>
          <p:spPr>
            <a:xfrm>
              <a:off x="6136611" y="3800982"/>
              <a:ext cx="123264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 smtClean="0">
                  <a:solidFill>
                    <a:srgbClr val="DB9607"/>
                  </a:solidFill>
                </a:rPr>
                <a:t>[Jimenez2016]</a:t>
              </a:r>
              <a:endParaRPr lang="en-US" sz="1400" i="1" dirty="0">
                <a:solidFill>
                  <a:srgbClr val="DB9607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980" y="4173283"/>
              <a:ext cx="2939306" cy="1653360"/>
            </a:xfrm>
            <a:prstGeom prst="rect">
              <a:avLst/>
            </a:prstGeom>
            <a:effectLst>
              <a:glow rad="508000">
                <a:schemeClr val="tx1">
                  <a:alpha val="5000"/>
                </a:schemeClr>
              </a:glow>
              <a:reflection blurRad="6350" stA="52000" endA="300" endPos="35000" dir="5400000" sy="-100000" algn="bl" rotWithShape="0"/>
            </a:effectLst>
            <a:scene3d>
              <a:camera prst="perspectiveContrastingRightFacing" fov="1500000">
                <a:rot lat="600000" lon="20399999" rev="0"/>
              </a:camera>
              <a:lightRig rig="threePt" dir="t"/>
            </a:scene3d>
          </p:spPr>
        </p:pic>
        <p:sp>
          <p:nvSpPr>
            <p:cNvPr id="14" name="Rectangle 13"/>
            <p:cNvSpPr/>
            <p:nvPr/>
          </p:nvSpPr>
          <p:spPr>
            <a:xfrm>
              <a:off x="2909941" y="3800982"/>
              <a:ext cx="99738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 smtClean="0">
                  <a:solidFill>
                    <a:srgbClr val="DB9607"/>
                  </a:solidFill>
                </a:rPr>
                <a:t>[Salvi2016]</a:t>
              </a:r>
              <a:endParaRPr lang="en-US" sz="1400" i="1" dirty="0">
                <a:solidFill>
                  <a:srgbClr val="DB960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0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dirty="0" smtClean="0">
                <a:solidFill>
                  <a:srgbClr val="DB9607"/>
                </a:solidFill>
                <a:latin typeface="ArchiType Rounded Regular" pitchFamily="50" charset="0"/>
                <a:ea typeface="ArchiType Condensed" pitchFamily="2" charset="0"/>
              </a:rPr>
              <a:t>Temporal Upsampling and 4k Reconstruction</a:t>
            </a:r>
            <a:endParaRPr lang="en-US" dirty="0">
              <a:solidFill>
                <a:srgbClr val="DB9607"/>
              </a:solidFill>
              <a:latin typeface="ArchiType Rounded Regular" pitchFamily="50" charset="0"/>
              <a:ea typeface="ArchiType Condensed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978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SRAA (2011)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324" y="2141633"/>
            <a:ext cx="5712274" cy="3213153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8617622" y="1987744"/>
            <a:ext cx="12827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[McGuire2011]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5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Infamous Second Son (2014, patched for 4k)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59" y="1836692"/>
            <a:ext cx="7348081" cy="413394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33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Dust Experimental Temporal Upsampling (2012)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06" y="1898975"/>
            <a:ext cx="6573111" cy="3698469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8979572" y="1774666"/>
            <a:ext cx="11336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[Malan2012]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1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Morphological Antialiasing (2009)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30" y="2131115"/>
            <a:ext cx="4308666" cy="3234194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023263" y="2003353"/>
            <a:ext cx="13157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[Reshetov2009]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2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Killzone Shadow Fall (2014)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06" y="1774666"/>
            <a:ext cx="6573111" cy="3697375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8979572" y="1774666"/>
            <a:ext cx="11664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[Valient2014]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3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Battlefield 1</a:t>
            </a:r>
            <a:r>
              <a:rPr lang="en-US" dirty="0"/>
              <a:t> (2016)</a:t>
            </a:r>
            <a:r>
              <a:rPr lang="en-US" dirty="0" smtClean="0"/>
              <a:t> </a:t>
            </a:r>
            <a:r>
              <a:rPr lang="en-US" dirty="0"/>
              <a:t>and Mass </a:t>
            </a:r>
            <a:r>
              <a:rPr lang="en-US" dirty="0" smtClean="0"/>
              <a:t>Effect Andromeda (2017)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906" y="1899522"/>
            <a:ext cx="6573111" cy="3697374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8979572" y="1774666"/>
            <a:ext cx="1265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[Wihlidal2016]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29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Antialiasing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DB9607"/>
                </a:solidFill>
              </a:rPr>
              <a:t>[Jimenez2017] </a:t>
            </a:r>
            <a:r>
              <a:rPr lang="en-US" dirty="0" smtClean="0"/>
              <a:t>Dynamic </a:t>
            </a:r>
            <a:r>
              <a:rPr lang="en-US" dirty="0"/>
              <a:t>Antialiasing in Call of Duty: Infinite </a:t>
            </a:r>
            <a:r>
              <a:rPr lang="en-US" dirty="0" smtClean="0"/>
              <a:t>Warfare</a:t>
            </a:r>
          </a:p>
          <a:p>
            <a:pPr lvl="1"/>
            <a:r>
              <a:rPr lang="en-US" dirty="0" smtClean="0"/>
              <a:t>Combines dynamic resolution with temporal upsampling</a:t>
            </a:r>
          </a:p>
          <a:p>
            <a:pPr lvl="1"/>
            <a:r>
              <a:rPr lang="en-US" dirty="0" smtClean="0"/>
              <a:t>Always outputs 1080p frames, with varying degrees of AA depending on load</a:t>
            </a:r>
          </a:p>
          <a:p>
            <a:endParaRPr lang="en-US" dirty="0"/>
          </a:p>
          <a:p>
            <a:r>
              <a:rPr lang="en-US" dirty="0"/>
              <a:t>Advances in Real-Time Rendering in Games: Part </a:t>
            </a:r>
            <a:r>
              <a:rPr lang="en-US" dirty="0" smtClean="0"/>
              <a:t>I</a:t>
            </a:r>
          </a:p>
          <a:p>
            <a:pPr lvl="1"/>
            <a:r>
              <a:rPr lang="en-US" dirty="0"/>
              <a:t>Monday 11:40 </a:t>
            </a:r>
            <a:r>
              <a:rPr lang="en-US" dirty="0" smtClean="0"/>
              <a:t>am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5616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MLAA </a:t>
            </a:r>
            <a:r>
              <a:rPr lang="en-US" dirty="0" smtClean="0"/>
              <a:t>questioned </a:t>
            </a:r>
            <a:r>
              <a:rPr lang="en-US" dirty="0"/>
              <a:t>the status quo.</a:t>
            </a:r>
          </a:p>
          <a:p>
            <a:pPr lvl="0"/>
            <a:r>
              <a:rPr lang="en-US" dirty="0" smtClean="0"/>
              <a:t>MLAA went against </a:t>
            </a:r>
            <a:r>
              <a:rPr lang="en-US" dirty="0"/>
              <a:t>the trend.</a:t>
            </a:r>
          </a:p>
          <a:p>
            <a:pPr lvl="0"/>
            <a:r>
              <a:rPr lang="en-US" dirty="0" smtClean="0"/>
              <a:t>MLAA possibly slowed down MSAA </a:t>
            </a:r>
            <a:r>
              <a:rPr lang="en-US" dirty="0"/>
              <a:t>and hardware </a:t>
            </a:r>
            <a:r>
              <a:rPr lang="en-US" dirty="0" smtClean="0"/>
              <a:t>antialiasing advances.</a:t>
            </a:r>
            <a:endParaRPr lang="en-US" dirty="0"/>
          </a:p>
          <a:p>
            <a:pPr lvl="0"/>
            <a:r>
              <a:rPr lang="en-US" dirty="0" smtClean="0"/>
              <a:t>Unreal </a:t>
            </a:r>
            <a:r>
              <a:rPr lang="en-US" dirty="0"/>
              <a:t>Engine </a:t>
            </a:r>
            <a:r>
              <a:rPr lang="en-US" dirty="0" smtClean="0"/>
              <a:t>added support for MSAA. </a:t>
            </a:r>
            <a:endParaRPr lang="en-US" dirty="0"/>
          </a:p>
          <a:p>
            <a:pPr lvl="0"/>
            <a:r>
              <a:rPr lang="en-US" dirty="0" smtClean="0"/>
              <a:t>Interesting </a:t>
            </a:r>
            <a:r>
              <a:rPr lang="en-US" dirty="0"/>
              <a:t>tradeoffs to be found on hybrid solutions.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75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MLAA </a:t>
            </a:r>
            <a:r>
              <a:rPr lang="en-US" dirty="0" smtClean="0"/>
              <a:t>questioned </a:t>
            </a:r>
            <a:r>
              <a:rPr lang="en-US" dirty="0"/>
              <a:t>the status quo.</a:t>
            </a:r>
          </a:p>
          <a:p>
            <a:pPr lvl="0"/>
            <a:r>
              <a:rPr lang="en-US" dirty="0" smtClean="0"/>
              <a:t>MLAA went against </a:t>
            </a:r>
            <a:r>
              <a:rPr lang="en-US" dirty="0"/>
              <a:t>the trend.</a:t>
            </a:r>
          </a:p>
          <a:p>
            <a:pPr lvl="0"/>
            <a:r>
              <a:rPr lang="en-US" dirty="0" smtClean="0"/>
              <a:t>MLAA possibly slowed down MSAA </a:t>
            </a:r>
            <a:r>
              <a:rPr lang="en-US" dirty="0"/>
              <a:t>and hardware </a:t>
            </a:r>
            <a:r>
              <a:rPr lang="en-US" dirty="0" smtClean="0"/>
              <a:t>antialiasing advances.</a:t>
            </a:r>
            <a:endParaRPr lang="en-US" dirty="0"/>
          </a:p>
          <a:p>
            <a:pPr lvl="0"/>
            <a:r>
              <a:rPr lang="en-US" dirty="0" smtClean="0"/>
              <a:t>Unreal </a:t>
            </a:r>
            <a:r>
              <a:rPr lang="en-US" dirty="0"/>
              <a:t>Engine </a:t>
            </a:r>
            <a:r>
              <a:rPr lang="en-US" dirty="0" smtClean="0"/>
              <a:t>added support for MSAA. </a:t>
            </a:r>
            <a:endParaRPr lang="en-US" dirty="0"/>
          </a:p>
          <a:p>
            <a:pPr lvl="0"/>
            <a:r>
              <a:rPr lang="en-US" dirty="0" smtClean="0"/>
              <a:t>Interesting </a:t>
            </a:r>
            <a:r>
              <a:rPr lang="en-US" dirty="0"/>
              <a:t>tradeoffs to be found on hybrid solutions.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231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155" y="2730569"/>
            <a:ext cx="4881689" cy="3268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Q&amp;A - Acknowledgements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sp>
        <p:nvSpPr>
          <p:cNvPr id="8" name="Rectangle 7"/>
          <p:cNvSpPr/>
          <p:nvPr/>
        </p:nvSpPr>
        <p:spPr>
          <a:xfrm>
            <a:off x="838200" y="1825625"/>
            <a:ext cx="10515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Special thanks to </a:t>
            </a:r>
            <a:r>
              <a:rPr lang="en-US" sz="2800" b="1" dirty="0" smtClean="0">
                <a:solidFill>
                  <a:srgbClr val="DB9607"/>
                </a:solidFill>
              </a:rPr>
              <a:t>Peter-Pike Sloan</a:t>
            </a:r>
            <a:endParaRPr lang="en-US" sz="2800" b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4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00" dirty="0">
                <a:solidFill>
                  <a:srgbClr val="DB9607"/>
                </a:solidFill>
              </a:rPr>
              <a:t>[Andreev2011]</a:t>
            </a:r>
            <a:r>
              <a:rPr lang="en-US" sz="1400" dirty="0"/>
              <a:t> Directionally Localized Anti-Aliasing (DLAA</a:t>
            </a:r>
            <a:r>
              <a:rPr lang="en-US" sz="1400" dirty="0" smtClean="0"/>
              <a:t>)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[Cao2016</a:t>
            </a:r>
            <a:r>
              <a:rPr lang="en-US" sz="1400" dirty="0" smtClean="0">
                <a:solidFill>
                  <a:srgbClr val="DB9607"/>
                </a:solidFill>
              </a:rPr>
              <a:t>]</a:t>
            </a:r>
            <a:r>
              <a:rPr lang="en-US" sz="1400" dirty="0" smtClean="0"/>
              <a:t> Advanced Ambient Occlusion, Shadow and Anti-Aliasing in NVIDIA GameWorks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dirty="0" smtClean="0">
                <a:solidFill>
                  <a:srgbClr val="DB9607"/>
                </a:solidFill>
              </a:rPr>
              <a:t>[</a:t>
            </a:r>
            <a:r>
              <a:rPr lang="en-US" sz="1400" dirty="0">
                <a:solidFill>
                  <a:srgbClr val="DB9607"/>
                </a:solidFill>
              </a:rPr>
              <a:t>Demoreuille2011]</a:t>
            </a:r>
            <a:r>
              <a:rPr lang="en-US" sz="1400" dirty="0"/>
              <a:t> Hybrid CPU/GPU MLAA on the Xbox-360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</a:t>
            </a:r>
            <a:r>
              <a:rPr lang="en-US" sz="1400" dirty="0" smtClean="0">
                <a:solidFill>
                  <a:srgbClr val="DB9607"/>
                </a:solidFill>
              </a:rPr>
              <a:t>Drobot2014a]</a:t>
            </a:r>
            <a:r>
              <a:rPr lang="en-US" sz="1400" dirty="0" smtClean="0"/>
              <a:t> </a:t>
            </a:r>
            <a:r>
              <a:rPr lang="en-US" sz="1400" dirty="0"/>
              <a:t>Low Level Optimizations for GCN</a:t>
            </a:r>
          </a:p>
          <a:p>
            <a:r>
              <a:rPr lang="en-US" sz="1400" dirty="0" smtClean="0">
                <a:solidFill>
                  <a:srgbClr val="DB9607"/>
                </a:solidFill>
              </a:rPr>
              <a:t>[Drobot2014b]</a:t>
            </a:r>
            <a:r>
              <a:rPr lang="en-US" sz="1400" dirty="0" smtClean="0"/>
              <a:t> </a:t>
            </a:r>
            <a:r>
              <a:rPr lang="en-US" sz="1400" dirty="0"/>
              <a:t>Hybrid Reconstruction </a:t>
            </a:r>
            <a:r>
              <a:rPr lang="en-US" sz="1400" dirty="0" smtClean="0"/>
              <a:t>Antialiasing</a:t>
            </a:r>
          </a:p>
          <a:p>
            <a:r>
              <a:rPr lang="en-US" sz="1400" dirty="0" smtClean="0">
                <a:solidFill>
                  <a:srgbClr val="DB9607"/>
                </a:solidFill>
              </a:rPr>
              <a:t>[</a:t>
            </a:r>
            <a:r>
              <a:rPr lang="en-US" sz="1400" dirty="0">
                <a:solidFill>
                  <a:srgbClr val="DB9607"/>
                </a:solidFill>
              </a:rPr>
              <a:t>Greer2009]</a:t>
            </a:r>
            <a:r>
              <a:rPr lang="en-US" sz="1400" dirty="0"/>
              <a:t> https://www.gtplanet.net/why-gran-turismo-psp-looks-so-good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[Karis2014]</a:t>
            </a:r>
            <a:r>
              <a:rPr lang="en-US" sz="1400" dirty="0"/>
              <a:t> High Quality Temporal Antialiasing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[Leadbetter2009a]</a:t>
            </a:r>
            <a:r>
              <a:rPr lang="en-US" sz="1400" dirty="0"/>
              <a:t> http://www.eurogamer.net/articles/xbox-360-vs-ps3-face-off-round-22-face-off?page=4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[Leadbetter2009b]</a:t>
            </a:r>
            <a:r>
              <a:rPr lang="en-US" sz="1400" dirty="0"/>
              <a:t> http://www.eurogamer.net/articles/digitalfoundry-saboteur-aa-blog-entry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[Leadbetter2010]</a:t>
            </a:r>
            <a:r>
              <a:rPr lang="en-US" sz="1400" dirty="0"/>
              <a:t> http://www.eurogamer.net/articles/digitalfoundry-halo-reach-tech-interview?page=2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[Lottes2011]</a:t>
            </a:r>
            <a:r>
              <a:rPr lang="en-US" sz="1400" dirty="0"/>
              <a:t> FXAA 3.11 in 15 </a:t>
            </a:r>
            <a:r>
              <a:rPr lang="en-US" sz="1400" dirty="0" smtClean="0"/>
              <a:t>Slides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[Malan2011]</a:t>
            </a:r>
            <a:r>
              <a:rPr lang="en-US" sz="1400" dirty="0"/>
              <a:t> Distance-to-edge Anti-Aliasing (DEAA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937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00" dirty="0">
                <a:solidFill>
                  <a:srgbClr val="DB9607"/>
                </a:solidFill>
              </a:rPr>
              <a:t>[Malan2012]</a:t>
            </a:r>
            <a:r>
              <a:rPr lang="en-US" sz="1400" dirty="0"/>
              <a:t> Real-Time Global Illumination and Reflections in Dust 514</a:t>
            </a:r>
          </a:p>
          <a:p>
            <a:r>
              <a:rPr lang="en-US" sz="1400" dirty="0" smtClean="0">
                <a:solidFill>
                  <a:srgbClr val="DB9607"/>
                </a:solidFill>
              </a:rPr>
              <a:t>[</a:t>
            </a:r>
            <a:r>
              <a:rPr lang="en-US" sz="1400" dirty="0">
                <a:solidFill>
                  <a:srgbClr val="DB9607"/>
                </a:solidFill>
              </a:rPr>
              <a:t>McGuire2011]</a:t>
            </a:r>
            <a:r>
              <a:rPr lang="en-US" sz="1400" dirty="0"/>
              <a:t> Subpixel Reconstruction Antialiasing (SRAA)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[Nehab2007]</a:t>
            </a:r>
            <a:r>
              <a:rPr lang="en-US" sz="1400" dirty="0"/>
              <a:t> Accelerating Real-Time Shading with Reverse Reprojection Caching</a:t>
            </a:r>
          </a:p>
          <a:p>
            <a:r>
              <a:rPr lang="en-US" sz="1400" dirty="0" smtClean="0">
                <a:solidFill>
                  <a:srgbClr val="DB9607"/>
                </a:solidFill>
              </a:rPr>
              <a:t>[</a:t>
            </a:r>
            <a:r>
              <a:rPr lang="en-US" sz="1400" dirty="0">
                <a:solidFill>
                  <a:srgbClr val="DB9607"/>
                </a:solidFill>
              </a:rPr>
              <a:t>Jimenez2011a]</a:t>
            </a:r>
            <a:r>
              <a:rPr lang="en-US" sz="1400" dirty="0"/>
              <a:t> Filtering Approaches for Real-Time Anti-Aliasing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[Jimenez2011b]</a:t>
            </a:r>
            <a:r>
              <a:rPr lang="en-US" sz="1400" dirty="0"/>
              <a:t> Jimenez's MLAA &amp; SMAA (Subpixel Morphological Anti-Aliasing)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[Jimenez2012]</a:t>
            </a:r>
            <a:r>
              <a:rPr lang="en-US" sz="1400" dirty="0"/>
              <a:t> SMAA: Enhanced Subpixel Morphological Antialiasing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[Jimenez2016]</a:t>
            </a:r>
            <a:r>
              <a:rPr lang="en-US" sz="1400" dirty="0"/>
              <a:t> Filmic SMAA: Sharp Morphological Antialiasing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[Persson2011]</a:t>
            </a:r>
            <a:r>
              <a:rPr lang="en-US" sz="1400" dirty="0"/>
              <a:t> Geometry Buffer Anti-Aliasing (GBAA)</a:t>
            </a:r>
          </a:p>
          <a:p>
            <a:r>
              <a:rPr lang="en-US" sz="1400" dirty="0" smtClean="0">
                <a:solidFill>
                  <a:srgbClr val="DB9607"/>
                </a:solidFill>
              </a:rPr>
              <a:t>[</a:t>
            </a:r>
            <a:r>
              <a:rPr lang="en-US" sz="1400" dirty="0">
                <a:solidFill>
                  <a:srgbClr val="DB9607"/>
                </a:solidFill>
              </a:rPr>
              <a:t>Perthuis2011]</a:t>
            </a:r>
            <a:r>
              <a:rPr lang="en-US" sz="1400" dirty="0"/>
              <a:t> MLAA on the </a:t>
            </a:r>
            <a:r>
              <a:rPr lang="en-US" sz="1400" dirty="0" smtClean="0"/>
              <a:t>PS3</a:t>
            </a:r>
          </a:p>
          <a:p>
            <a:r>
              <a:rPr lang="en-US" sz="1400" dirty="0" smtClean="0">
                <a:solidFill>
                  <a:srgbClr val="DB9607"/>
                </a:solidFill>
              </a:rPr>
              <a:t>[</a:t>
            </a:r>
            <a:r>
              <a:rPr lang="en-US" sz="1400" dirty="0">
                <a:solidFill>
                  <a:srgbClr val="DB9607"/>
                </a:solidFill>
              </a:rPr>
              <a:t>Reshetov2009]</a:t>
            </a:r>
            <a:r>
              <a:rPr lang="en-US" sz="1400" dirty="0"/>
              <a:t> Morphological </a:t>
            </a:r>
            <a:r>
              <a:rPr lang="en-US" sz="1400" dirty="0" smtClean="0"/>
              <a:t>Antialiasing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[Salvi2016]</a:t>
            </a:r>
            <a:r>
              <a:rPr lang="en-US" sz="1400" dirty="0"/>
              <a:t> An Excursion in </a:t>
            </a:r>
            <a:r>
              <a:rPr lang="en-US" sz="1400" dirty="0" smtClean="0"/>
              <a:t> Temporal </a:t>
            </a:r>
            <a:r>
              <a:rPr lang="en-US" sz="1400" dirty="0"/>
              <a:t>Supersampling</a:t>
            </a:r>
          </a:p>
          <a:p>
            <a:r>
              <a:rPr lang="en-US" sz="1400" dirty="0" smtClean="0">
                <a:solidFill>
                  <a:srgbClr val="DB9607"/>
                </a:solidFill>
              </a:rPr>
              <a:t>[Shishkovtsov2004] </a:t>
            </a:r>
            <a:r>
              <a:rPr lang="en-US" sz="1400" dirty="0" smtClean="0"/>
              <a:t>Deferred Shading in S.T.A.L.K.E.R.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7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00" dirty="0">
                <a:solidFill>
                  <a:srgbClr val="DB9607"/>
                </a:solidFill>
              </a:rPr>
              <a:t>[Sousa2007]</a:t>
            </a:r>
            <a:r>
              <a:rPr lang="en-US" sz="1400" dirty="0"/>
              <a:t> Vegetation Procedural Animation and Shading in Crysis</a:t>
            </a:r>
          </a:p>
          <a:p>
            <a:r>
              <a:rPr lang="en-US" sz="1400" dirty="0" smtClean="0">
                <a:solidFill>
                  <a:srgbClr val="DB9607"/>
                </a:solidFill>
              </a:rPr>
              <a:t>[</a:t>
            </a:r>
            <a:r>
              <a:rPr lang="en-US" sz="1400" dirty="0">
                <a:solidFill>
                  <a:srgbClr val="DB9607"/>
                </a:solidFill>
              </a:rPr>
              <a:t>Sousa2011]</a:t>
            </a:r>
            <a:r>
              <a:rPr lang="en-US" sz="1400" dirty="0"/>
              <a:t> Anti-Aliasing Methods in CryENGINE 3</a:t>
            </a:r>
          </a:p>
          <a:p>
            <a:r>
              <a:rPr lang="en-US" sz="1400" dirty="0" smtClean="0">
                <a:solidFill>
                  <a:srgbClr val="DB9607"/>
                </a:solidFill>
              </a:rPr>
              <a:t>[</a:t>
            </a:r>
            <a:r>
              <a:rPr lang="en-US" sz="1400" dirty="0">
                <a:solidFill>
                  <a:srgbClr val="DB9607"/>
                </a:solidFill>
              </a:rPr>
              <a:t>Sousa2013]</a:t>
            </a:r>
            <a:r>
              <a:rPr lang="en-US" sz="1400" dirty="0"/>
              <a:t> CryEngine 3 Graphics </a:t>
            </a:r>
            <a:r>
              <a:rPr lang="en-US" sz="1400" dirty="0" smtClean="0"/>
              <a:t>Gems</a:t>
            </a:r>
          </a:p>
          <a:p>
            <a:r>
              <a:rPr lang="en-US" sz="1400" dirty="0" smtClean="0">
                <a:solidFill>
                  <a:srgbClr val="DB9607"/>
                </a:solidFill>
              </a:rPr>
              <a:t>[Valient2007]</a:t>
            </a:r>
            <a:r>
              <a:rPr lang="en-US" sz="1400" dirty="0" smtClean="0"/>
              <a:t> Deferred Rendering in Killzone 2</a:t>
            </a:r>
          </a:p>
          <a:p>
            <a:r>
              <a:rPr lang="en-US" sz="1400" dirty="0" smtClean="0">
                <a:solidFill>
                  <a:srgbClr val="DB9607"/>
                </a:solidFill>
              </a:rPr>
              <a:t>[</a:t>
            </a:r>
            <a:r>
              <a:rPr lang="en-US" sz="1400" dirty="0">
                <a:solidFill>
                  <a:srgbClr val="DB9607"/>
                </a:solidFill>
              </a:rPr>
              <a:t>Valient2014]</a:t>
            </a:r>
            <a:r>
              <a:rPr lang="en-US" sz="1400" dirty="0"/>
              <a:t> Real-Time Global Illumination and Reflections in Dust 514</a:t>
            </a:r>
          </a:p>
          <a:p>
            <a:r>
              <a:rPr lang="en-US" sz="1400" dirty="0">
                <a:solidFill>
                  <a:srgbClr val="DB9607"/>
                </a:solidFill>
              </a:rPr>
              <a:t>[Wihlidal2016]</a:t>
            </a:r>
            <a:r>
              <a:rPr lang="en-US" sz="1400" dirty="0"/>
              <a:t> 4k Checkerboard in Battlefield 1 and Mass Effect Andromeda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544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Explosion of Post-AA Techniques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30" y="1897877"/>
            <a:ext cx="4308666" cy="3700670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10" name="Rectangle 9"/>
          <p:cNvSpPr/>
          <p:nvPr/>
        </p:nvSpPr>
        <p:spPr>
          <a:xfrm>
            <a:off x="8031971" y="1774114"/>
            <a:ext cx="13256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[Jimenez2011a]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4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Morphological versus Edge Detect and Blur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Morphological</a:t>
            </a:r>
          </a:p>
          <a:p>
            <a:pPr lvl="1"/>
            <a:r>
              <a:rPr lang="en-US" dirty="0" smtClean="0"/>
              <a:t>Edge detect + </a:t>
            </a:r>
            <a:r>
              <a:rPr lang="en-US" b="1" dirty="0" smtClean="0">
                <a:solidFill>
                  <a:srgbClr val="DB9607"/>
                </a:solidFill>
              </a:rPr>
              <a:t>Search</a:t>
            </a:r>
            <a:r>
              <a:rPr lang="en-US" dirty="0" smtClean="0"/>
              <a:t> + Blur</a:t>
            </a:r>
          </a:p>
          <a:p>
            <a:pPr lvl="1"/>
            <a:r>
              <a:rPr lang="en-US" dirty="0" smtClean="0"/>
              <a:t>Non local </a:t>
            </a:r>
            <a:r>
              <a:rPr lang="en-US" dirty="0"/>
              <a:t>information available </a:t>
            </a:r>
            <a:r>
              <a:rPr lang="en-US" dirty="0" smtClean="0"/>
              <a:t>(patterns)</a:t>
            </a:r>
          </a:p>
          <a:p>
            <a:r>
              <a:rPr lang="en-US" dirty="0" smtClean="0"/>
              <a:t>Edge Detect and Blur</a:t>
            </a:r>
          </a:p>
          <a:p>
            <a:pPr lvl="1"/>
            <a:r>
              <a:rPr lang="en-US" dirty="0" smtClean="0"/>
              <a:t>Edge detect + Blur</a:t>
            </a:r>
          </a:p>
          <a:p>
            <a:pPr lvl="1"/>
            <a:r>
              <a:rPr lang="en-US" dirty="0" smtClean="0"/>
              <a:t>Only local information available (neighborhood)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Saboteur (2009)</a:t>
            </a:r>
            <a:endParaRPr lang="es-E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711" y="1825625"/>
            <a:ext cx="7388577" cy="4156075"/>
          </a:xfrm>
        </p:spPr>
      </p:pic>
      <p:sp>
        <p:nvSpPr>
          <p:cNvPr id="5" name="Rectangle 4"/>
          <p:cNvSpPr/>
          <p:nvPr/>
        </p:nvSpPr>
        <p:spPr>
          <a:xfrm>
            <a:off x="6915911" y="6027439"/>
            <a:ext cx="28743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i="1" dirty="0" smtClean="0">
                <a:solidFill>
                  <a:srgbClr val="DB9607"/>
                </a:solidFill>
              </a:rPr>
              <a:t>Information from [Leadbetter2009b] </a:t>
            </a:r>
            <a:endParaRPr lang="en-US" sz="1400" i="1" dirty="0">
              <a:solidFill>
                <a:srgbClr val="DB9607"/>
              </a:solidFill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595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Sony’s Edge MLAA (2009)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6" y="1897877"/>
            <a:ext cx="6574654" cy="3700669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3" name="Rectangle 2"/>
          <p:cNvSpPr/>
          <p:nvPr/>
        </p:nvSpPr>
        <p:spPr>
          <a:xfrm>
            <a:off x="8998622" y="1774115"/>
            <a:ext cx="12631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[Perthuis2011]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Sony’s Edge MLAA (2009)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7698" y="6380955"/>
            <a:ext cx="8341462" cy="365125"/>
          </a:xfrm>
        </p:spPr>
        <p:txBody>
          <a:bodyPr/>
          <a:lstStyle/>
          <a:p>
            <a:r>
              <a:rPr lang="en-US" dirty="0" smtClean="0"/>
              <a:t>High Performance Graphics 2017 - Research Impact Retrospective: MLAA from 2009 to 2017</a:t>
            </a:r>
            <a:endParaRPr lang="es-E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36" y="1897877"/>
            <a:ext cx="6574654" cy="3700670"/>
          </a:xfrm>
          <a:prstGeom prst="rect">
            <a:avLst/>
          </a:prstGeom>
          <a:effectLst>
            <a:glow rad="508000">
              <a:schemeClr val="tx1">
                <a:alpha val="5000"/>
              </a:schemeClr>
            </a:glow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00000" lon="20399999" rev="0"/>
            </a:camera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8998622" y="1774115"/>
            <a:ext cx="12631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DB9607"/>
                </a:solidFill>
              </a:rPr>
              <a:t>[Perthuis2011]</a:t>
            </a:r>
            <a:endParaRPr lang="en-US" sz="1400" i="1" dirty="0">
              <a:solidFill>
                <a:srgbClr val="DB96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5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1B1C2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6208</TotalTime>
  <Words>3808</Words>
  <Application>Microsoft Office PowerPoint</Application>
  <PresentationFormat>Widescreen</PresentationFormat>
  <Paragraphs>525</Paragraphs>
  <Slides>48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ArchiType Rounded Regular</vt:lpstr>
      <vt:lpstr>Calibri Light</vt:lpstr>
      <vt:lpstr>Calibri</vt:lpstr>
      <vt:lpstr>ArchiType Condensed</vt:lpstr>
      <vt:lpstr>Myriad Arabic</vt:lpstr>
      <vt:lpstr>Office Theme</vt:lpstr>
      <vt:lpstr>MLAA FROM 2009 TO 2017  Research Impact Retrospective</vt:lpstr>
      <vt:lpstr>Gold Standards: MSAA – CSAA – EQAA</vt:lpstr>
      <vt:lpstr>Edge Detection and Blur</vt:lpstr>
      <vt:lpstr>Morphological Antialiasing (2009)</vt:lpstr>
      <vt:lpstr>Explosion of Post-AA Techniques</vt:lpstr>
      <vt:lpstr>Morphological versus Edge Detect and Blur</vt:lpstr>
      <vt:lpstr>Saboteur (2009)</vt:lpstr>
      <vt:lpstr>Sony’s Edge MLAA (2009)</vt:lpstr>
      <vt:lpstr>Sony’s Edge MLAA (2009)</vt:lpstr>
      <vt:lpstr>Double Fine’s Costume Quest (2010)</vt:lpstr>
      <vt:lpstr>Double Fine’s Costume Quest (2010)</vt:lpstr>
      <vt:lpstr>Star Wars: The Force Unleashed II   - DLAA (2010)</vt:lpstr>
      <vt:lpstr>Star Wars: The Force Unleashed II   - DLAA (2010)</vt:lpstr>
      <vt:lpstr>FXAA Console (2010)</vt:lpstr>
      <vt:lpstr>FXAA Quality (2010)</vt:lpstr>
      <vt:lpstr>Jimenez’s MLAA (2010)</vt:lpstr>
      <vt:lpstr>Jimenez’s MLAA (2010)</vt:lpstr>
      <vt:lpstr>SMAA (2011)</vt:lpstr>
      <vt:lpstr>SMAA (2011)</vt:lpstr>
      <vt:lpstr>FXAA / SMAA Features</vt:lpstr>
      <vt:lpstr>DEAA &amp; GBAA (2011)</vt:lpstr>
      <vt:lpstr>Low Level Optimizations for GCN [Drobot2014]</vt:lpstr>
      <vt:lpstr>Killzone AA Transition</vt:lpstr>
      <vt:lpstr>Uncharted 4 (2016)</vt:lpstr>
      <vt:lpstr>Temporal AA</vt:lpstr>
      <vt:lpstr>Accelerating Real-Time Shading with Reverse Reprojection Caching [Nehab2007] </vt:lpstr>
      <vt:lpstr>Gran Turismo PSP (2009)</vt:lpstr>
      <vt:lpstr>Halo Reach (2010)</vt:lpstr>
      <vt:lpstr>Crysis 2 [2011]</vt:lpstr>
      <vt:lpstr>SMAA (2011)</vt:lpstr>
      <vt:lpstr>Crysis 3 - SMAA (2013)</vt:lpstr>
      <vt:lpstr>Assassins Creed 4 and Ryse - SMAA (2013)</vt:lpstr>
      <vt:lpstr>The Last Guardian (2016)</vt:lpstr>
      <vt:lpstr>Lottes’ TSSAA &amp; TXAA (2011)</vt:lpstr>
      <vt:lpstr>Evolution</vt:lpstr>
      <vt:lpstr>Temporal Upsampling and 4k Reconstruction</vt:lpstr>
      <vt:lpstr>SRAA (2011)</vt:lpstr>
      <vt:lpstr>Infamous Second Son (2014, patched for 4k)</vt:lpstr>
      <vt:lpstr>Dust Experimental Temporal Upsampling (2012)</vt:lpstr>
      <vt:lpstr>Killzone Shadow Fall (2014)</vt:lpstr>
      <vt:lpstr>Battlefield 1 (2016) and Mass Effect Andromeda (2017)</vt:lpstr>
      <vt:lpstr>Dynamic Antialiasing</vt:lpstr>
      <vt:lpstr>Summary</vt:lpstr>
      <vt:lpstr>Summary</vt:lpstr>
      <vt:lpstr>Q&amp;A - Acknowledgements</vt:lpstr>
      <vt:lpstr>References</vt:lpstr>
      <vt:lpstr>References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Filmic SMAA Sharp Morphological and Temporal Antialiasing</dc:title>
  <dc:creator>Jorge Jimenez</dc:creator>
  <cp:lastModifiedBy>Jorge Jimenez</cp:lastModifiedBy>
  <cp:revision>497</cp:revision>
  <dcterms:created xsi:type="dcterms:W3CDTF">2016-07-18T23:55:53Z</dcterms:created>
  <dcterms:modified xsi:type="dcterms:W3CDTF">2017-08-09T11:40:35Z</dcterms:modified>
</cp:coreProperties>
</file>