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8" r:id="rId4"/>
    <p:sldId id="261" r:id="rId5"/>
    <p:sldId id="263" r:id="rId6"/>
    <p:sldId id="259" r:id="rId7"/>
    <p:sldId id="264" r:id="rId8"/>
  </p:sldIdLst>
  <p:sldSz cx="762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F11"/>
    <a:srgbClr val="A64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1" autoAdjust="0"/>
    <p:restoredTop sz="94660"/>
  </p:normalViewPr>
  <p:slideViewPr>
    <p:cSldViewPr snapToGrid="0">
      <p:cViewPr>
        <p:scale>
          <a:sx n="170" d="100"/>
          <a:sy n="170" d="100"/>
        </p:scale>
        <p:origin x="472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Error for </a:t>
            </a:r>
            <a:r>
              <a:rPr lang="en-US" dirty="0">
                <a:solidFill>
                  <a:srgbClr val="00B0F0"/>
                </a:solidFill>
              </a:rPr>
              <a:t>DPM</a:t>
            </a:r>
            <a:r>
              <a:rPr lang="en-US" dirty="0"/>
              <a:t> on KITTI vehicle detection (Test)</a:t>
            </a:r>
          </a:p>
          <a:p>
            <a:pPr>
              <a:defRPr/>
            </a:pPr>
            <a:r>
              <a:rPr lang="en-US" sz="1000" dirty="0">
                <a:solidFill>
                  <a:srgbClr val="FF0000"/>
                </a:solidFill>
              </a:rPr>
              <a:t>Lower is better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SRC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ED8615-76AD-0B41-B92E-1AAE5CDF32A0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DE2E-8942-B2C2-3299295473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2732D0C-DBAF-0643-828C-4C8459883CB5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DE2E-8942-B2C2-3299295473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F5AFBEF-CF56-B54A-B73D-0F11A4FF7B67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2E-8942-B2C2-3299295473C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4CE6E67-FE05-0846-819C-E3269DE19AB5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2E-8942-B2C2-329929547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Virtual KITTI</c:v>
                </c:pt>
                <c:pt idx="1">
                  <c:v>GTAV</c:v>
                </c:pt>
                <c:pt idx="2">
                  <c:v>SYNTHIA-sub</c:v>
                </c:pt>
                <c:pt idx="3">
                  <c:v>SYNTHIA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77.19</c:v>
                </c:pt>
                <c:pt idx="1">
                  <c:v>71.069999999999993</c:v>
                </c:pt>
                <c:pt idx="2">
                  <c:v>74.489999999999995</c:v>
                </c:pt>
                <c:pt idx="3">
                  <c:v>71.86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2E-8942-B2C2-3299295473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 10%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CF63EA-8B67-A74C-A397-F63FDBE6F7A6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DE2E-8942-B2C2-3299295473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5545B56-3DF4-C947-B454-737552C2E50F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DE2E-8942-B2C2-3299295473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11E3591-649A-C54F-985C-4A8555E4E098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2E-8942-B2C2-3299295473C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161E54D-6A34-5142-9F7E-3A28AD95EAF1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2E-8942-B2C2-329929547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Virtual KITTI</c:v>
                </c:pt>
                <c:pt idx="1">
                  <c:v>GTAV</c:v>
                </c:pt>
                <c:pt idx="2">
                  <c:v>SYNTHIA-sub</c:v>
                </c:pt>
                <c:pt idx="3">
                  <c:v>SYNTHIA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66.010000000000005</c:v>
                </c:pt>
                <c:pt idx="1">
                  <c:v>66.010000000000005</c:v>
                </c:pt>
                <c:pt idx="2">
                  <c:v>66.010000000000005</c:v>
                </c:pt>
                <c:pt idx="3">
                  <c:v>66.010000000000005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2E-8942-B2C2-3299295473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SA-SSVM (DA) 10%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F7C769-77FB-FC4F-BD40-D28F6CE70105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2E-8942-B2C2-3299295473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16BA7C6-FB33-AD46-A1A5-D2AD67E50376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DE2E-8942-B2C2-3299295473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FB30D2C-C486-0342-BB42-F399ECB50DEE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E2E-8942-B2C2-3299295473C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5570386-F5B8-5B4D-BD04-08C64FB865D3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2E-8942-B2C2-329929547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Virtual KITTI</c:v>
                </c:pt>
                <c:pt idx="1">
                  <c:v>GTAV</c:v>
                </c:pt>
                <c:pt idx="2">
                  <c:v>SYNTHIA-sub</c:v>
                </c:pt>
                <c:pt idx="3">
                  <c:v>SYNTHIA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64.260000000000005</c:v>
                </c:pt>
                <c:pt idx="1">
                  <c:v>64.39</c:v>
                </c:pt>
                <c:pt idx="2">
                  <c:v>62.58</c:v>
                </c:pt>
                <c:pt idx="3">
                  <c:v>62.12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2E-8942-B2C2-3299295473C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SA-SSVM (DA) 50%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69042CB-7D4A-A54C-9BF2-060E2C83C82F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E2E-8942-B2C2-3299295473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6DACC88-2C01-6D4C-B50C-5D6C371ED643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DE2E-8942-B2C2-3299295473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148DADA-F848-7E41-AF06-882627ACC841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2E-8942-B2C2-3299295473C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6A0A2E8-D5EC-BD46-AE3C-A9AC15716F4B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E2E-8942-B2C2-329929547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Virtual KITTI</c:v>
                </c:pt>
                <c:pt idx="1">
                  <c:v>GTAV</c:v>
                </c:pt>
                <c:pt idx="2">
                  <c:v>SYNTHIA-sub</c:v>
                </c:pt>
                <c:pt idx="3">
                  <c:v>SYNTHIA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60.88</c:v>
                </c:pt>
                <c:pt idx="1">
                  <c:v>58.3</c:v>
                </c:pt>
                <c:pt idx="2">
                  <c:v>58.71</c:v>
                </c:pt>
                <c:pt idx="3">
                  <c:v>57.89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2E-8942-B2C2-3299295473C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Target All (real data)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AA606F4-F61F-9149-8584-9C6B93A95C0E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DE2E-8942-B2C2-3299295473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18AFE30-A488-8C49-BD34-130155B85071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2E-8942-B2C2-3299295473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7F21555-035E-C74A-B786-0CBEFC8154B9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2E-8942-B2C2-3299295473C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BABEE6F-5BDF-1B47-8DB1-ADD40AD8ABFE}" type="VALUE">
                      <a:rPr lang="en-US" sz="8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2E-8942-B2C2-329929547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Virtual KITTI</c:v>
                </c:pt>
                <c:pt idx="1">
                  <c:v>GTAV</c:v>
                </c:pt>
                <c:pt idx="2">
                  <c:v>SYNTHIA-sub</c:v>
                </c:pt>
                <c:pt idx="3">
                  <c:v>SYNTHIA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59.92</c:v>
                </c:pt>
                <c:pt idx="1">
                  <c:v>59.92</c:v>
                </c:pt>
                <c:pt idx="2">
                  <c:v>59.92</c:v>
                </c:pt>
                <c:pt idx="3">
                  <c:v>59.92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2E-8942-B2C2-3299295473C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27230863"/>
        <c:axId val="658044655"/>
      </c:barChart>
      <c:catAx>
        <c:axId val="10272308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Training Datasets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044655"/>
        <c:crosses val="autoZero"/>
        <c:auto val="1"/>
        <c:lblAlgn val="ctr"/>
        <c:lblOffset val="100"/>
        <c:noMultiLvlLbl val="0"/>
      </c:catAx>
      <c:valAx>
        <c:axId val="65804465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Log-avg. Miss rate, FPPI-vs-miss-rate</a:t>
                </a:r>
              </a:p>
            </c:rich>
          </c:tx>
          <c:layout>
            <c:manualLayout>
              <c:xMode val="edge"/>
              <c:yMode val="edge"/>
              <c:x val="0.28528014185638062"/>
              <c:y val="0.894046181160606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230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059943164556519E-2"/>
          <c:y val="0.76995125705670797"/>
          <c:w val="0.9718197553588227"/>
          <c:h val="0.1166668350401312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935302"/>
            <a:ext cx="6477000" cy="198966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3001698"/>
            <a:ext cx="5715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53063" y="304271"/>
            <a:ext cx="1643063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3875" y="304271"/>
            <a:ext cx="4833938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1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07" y="1424783"/>
            <a:ext cx="657225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907" y="3824554"/>
            <a:ext cx="657225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5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1521354"/>
            <a:ext cx="32385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7625" y="1521354"/>
            <a:ext cx="32385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8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7" y="304272"/>
            <a:ext cx="657225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868" y="1400969"/>
            <a:ext cx="322361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868" y="2087563"/>
            <a:ext cx="3223617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57625" y="1400969"/>
            <a:ext cx="323949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7625" y="2087563"/>
            <a:ext cx="3239493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7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381000"/>
            <a:ext cx="2457648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493" y="822856"/>
            <a:ext cx="3857625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1714500"/>
            <a:ext cx="2457648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8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381000"/>
            <a:ext cx="2457648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39493" y="822856"/>
            <a:ext cx="3857625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1714500"/>
            <a:ext cx="2457648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7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C1CADD-42BF-44E1-A921-A8AC61448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42693" b="35781"/>
          <a:stretch/>
        </p:blipFill>
        <p:spPr>
          <a:xfrm>
            <a:off x="0" y="0"/>
            <a:ext cx="7620000" cy="5715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875" y="304272"/>
            <a:ext cx="657225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875" y="1521354"/>
            <a:ext cx="657225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3875" y="5296960"/>
            <a:ext cx="1714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3E9C-6E1A-4CDD-8525-0D580CB3D936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25" y="5296960"/>
            <a:ext cx="25717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25" y="5296960"/>
            <a:ext cx="1714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2FAB4-51B0-4016-BBA1-8E65C922DB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4036D-6F83-40B1-B698-12FA6C1937EF}"/>
              </a:ext>
            </a:extLst>
          </p:cNvPr>
          <p:cNvSpPr txBox="1"/>
          <p:nvPr userDrawn="1"/>
        </p:nvSpPr>
        <p:spPr>
          <a:xfrm>
            <a:off x="6902282" y="142358"/>
            <a:ext cx="717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effectLst/>
                <a:latin typeface="Tw Cen MT Condensed Extra Bold" panose="020B0803020202020204" pitchFamily="34" charset="0"/>
              </a:rPr>
              <a:t>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ABE231-B085-4DE7-A603-01EDCE757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r="11530"/>
          <a:stretch/>
        </p:blipFill>
        <p:spPr>
          <a:xfrm>
            <a:off x="6255719" y="78858"/>
            <a:ext cx="73489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C29B-4268-4AE9-91F6-F704547D8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38" y="1415852"/>
            <a:ext cx="7223125" cy="1727398"/>
          </a:xfrm>
        </p:spPr>
        <p:txBody>
          <a:bodyPr anchor="b">
            <a:normAutofit/>
          </a:bodyPr>
          <a:lstStyle/>
          <a:p>
            <a:r>
              <a:rPr lang="en-US" sz="2400" dirty="0"/>
              <a:t>Synthetic data for urban object detection &amp; beyond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2272E-4112-4CD6-BDCA-E94D781C1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3230563"/>
            <a:ext cx="5715000" cy="769938"/>
          </a:xfrm>
        </p:spPr>
        <p:txBody>
          <a:bodyPr/>
          <a:lstStyle/>
          <a:p>
            <a:r>
              <a:rPr lang="en-US" dirty="0"/>
              <a:t>German Ros, Intel Labs</a:t>
            </a:r>
          </a:p>
        </p:txBody>
      </p:sp>
    </p:spTree>
    <p:extLst>
      <p:ext uri="{BB962C8B-B14F-4D97-AF65-F5344CB8AC3E}">
        <p14:creationId xmlns:p14="http://schemas.microsoft.com/office/powerpoint/2010/main" val="292224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1. Object Detection for Autonomous Driving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F0C3BF-D701-444E-9167-77A8C5F6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47207"/>
            <a:ext cx="7485133" cy="1659802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dirty="0"/>
              <a:t>Well-understood problem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Within the CNN regime: Better data </a:t>
            </a:r>
            <a:r>
              <a:rPr lang="en-US" dirty="0">
                <a:sym typeface="Wingdings" pitchFamily="2" charset="2"/>
              </a:rPr>
              <a:t> Better results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How do we get “better” data cheaply? </a:t>
            </a:r>
            <a:r>
              <a:rPr lang="en-US" dirty="0">
                <a:sym typeface="Wingdings" pitchFamily="2" charset="2"/>
              </a:rPr>
              <a:t> Rendering 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How do we define “better”? </a:t>
            </a:r>
            <a:r>
              <a:rPr lang="en-US" dirty="0">
                <a:sym typeface="Wingdings" pitchFamily="2" charset="2"/>
              </a:rPr>
              <a:t> Corner cases / special cases?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F40AB8-B26D-584F-9CCA-1EEC5E59A630}"/>
              </a:ext>
            </a:extLst>
          </p:cNvPr>
          <p:cNvGrpSpPr/>
          <p:nvPr/>
        </p:nvGrpSpPr>
        <p:grpSpPr>
          <a:xfrm>
            <a:off x="24276" y="1286634"/>
            <a:ext cx="7592354" cy="2008393"/>
            <a:chOff x="176674" y="1408908"/>
            <a:chExt cx="9281570" cy="28814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B57970-B7A5-2040-80B6-2A08769F1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726"/>
            <a:stretch/>
          </p:blipFill>
          <p:spPr>
            <a:xfrm>
              <a:off x="176674" y="1424065"/>
              <a:ext cx="4644831" cy="28160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92F6DD-80A9-FB4E-8E97-C2C49E7EA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581"/>
            <a:stretch/>
          </p:blipFill>
          <p:spPr>
            <a:xfrm>
              <a:off x="4813413" y="1408908"/>
              <a:ext cx="4644831" cy="28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29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2. Synthetic data for AD perception tasks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E6D2C-705E-9842-A670-A5B2BA836122}"/>
              </a:ext>
            </a:extLst>
          </p:cNvPr>
          <p:cNvSpPr txBox="1"/>
          <p:nvPr/>
        </p:nvSpPr>
        <p:spPr>
          <a:xfrm>
            <a:off x="1071797" y="5210332"/>
            <a:ext cx="74576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* The SYNTHIA dataset: A large collection of synthetic images for semantic segmentation of urban scenes – </a:t>
            </a:r>
          </a:p>
          <a:p>
            <a:r>
              <a:rPr lang="en-US" sz="700" dirty="0"/>
              <a:t>     Ros, </a:t>
            </a:r>
            <a:r>
              <a:rPr lang="en-US" sz="700" dirty="0" err="1"/>
              <a:t>Sellart</a:t>
            </a:r>
            <a:r>
              <a:rPr lang="en-US" sz="700" dirty="0"/>
              <a:t>, </a:t>
            </a:r>
            <a:r>
              <a:rPr lang="en-US" sz="700" dirty="0" err="1"/>
              <a:t>Materzynska</a:t>
            </a:r>
            <a:r>
              <a:rPr lang="en-US" sz="700" dirty="0"/>
              <a:t>, Vazquez, Lopez --  2016</a:t>
            </a:r>
          </a:p>
          <a:p>
            <a:r>
              <a:rPr lang="en-US" sz="800" b="1" dirty="0"/>
              <a:t>** </a:t>
            </a:r>
            <a:r>
              <a:rPr lang="en-US" sz="800" b="1" i="1" dirty="0"/>
              <a:t>The SYNTHIA dataset reloaded </a:t>
            </a:r>
            <a:r>
              <a:rPr lang="en-US" sz="800" i="1" dirty="0"/>
              <a:t>– </a:t>
            </a:r>
            <a:r>
              <a:rPr lang="en-US" sz="800" i="1" dirty="0" err="1"/>
              <a:t>Villalonga</a:t>
            </a:r>
            <a:r>
              <a:rPr lang="en-US" sz="800" i="1" dirty="0"/>
              <a:t>, Gomez, Ros, Vazquez, Lopez -- 2018</a:t>
            </a:r>
            <a:endParaRPr lang="en-US" sz="800" dirty="0"/>
          </a:p>
        </p:txBody>
      </p:sp>
      <p:pic>
        <p:nvPicPr>
          <p:cNvPr id="8" name="All.mp4">
            <a:hlinkClick r:id="" action="ppaction://media"/>
            <a:extLst>
              <a:ext uri="{FF2B5EF4-FFF2-40B4-BE49-F238E27FC236}">
                <a16:creationId xmlns:a16="http://schemas.microsoft.com/office/drawing/2014/main" id="{2B9FFDFB-5980-A14A-A003-7B66AFD769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4520" y="2479626"/>
            <a:ext cx="4695262" cy="264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E59759-6778-8645-A24B-592DF62E0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83" y="1136291"/>
            <a:ext cx="3325826" cy="1309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D160B-792C-9441-9443-8ED48277B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701" y="1141924"/>
            <a:ext cx="3520316" cy="1320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1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3. Synthetic data &amp; domain adaptation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C6C4C94-DCCF-9241-8482-15FB2CC39C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032653"/>
              </p:ext>
            </p:extLst>
          </p:nvPr>
        </p:nvGraphicFramePr>
        <p:xfrm>
          <a:off x="809203" y="1092423"/>
          <a:ext cx="6286922" cy="4256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FE6D2C-705E-9842-A670-A5B2BA836122}"/>
              </a:ext>
            </a:extLst>
          </p:cNvPr>
          <p:cNvSpPr txBox="1"/>
          <p:nvPr/>
        </p:nvSpPr>
        <p:spPr>
          <a:xfrm>
            <a:off x="149902" y="5356925"/>
            <a:ext cx="79619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/>
              <a:t>* From Virtual to Real World Visual Perception using Domain Adaptation – The DPM as Example – </a:t>
            </a:r>
            <a:r>
              <a:rPr lang="en-US" sz="800" i="1" dirty="0"/>
              <a:t>Lopez, Xu, Gomez, Vazquez, Ros -- 2017</a:t>
            </a:r>
          </a:p>
        </p:txBody>
      </p:sp>
    </p:spTree>
    <p:extLst>
      <p:ext uri="{BB962C8B-B14F-4D97-AF65-F5344CB8AC3E}">
        <p14:creationId xmlns:p14="http://schemas.microsoft.com/office/powerpoint/2010/main" val="107068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3. Synthetic data &amp; domain adaptation (II)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44678-A6F1-F245-930F-72C26D230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44"/>
          <a:stretch/>
        </p:blipFill>
        <p:spPr>
          <a:xfrm>
            <a:off x="3836270" y="3622986"/>
            <a:ext cx="3673707" cy="1746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7BA39-5CDC-D34F-A4B7-12CC9BCFC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33" b="33812"/>
          <a:stretch/>
        </p:blipFill>
        <p:spPr>
          <a:xfrm>
            <a:off x="3908684" y="1906614"/>
            <a:ext cx="3588841" cy="1716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10B4B-DFB0-7947-BAC5-F42BE4EA6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377"/>
          <a:stretch/>
        </p:blipFill>
        <p:spPr>
          <a:xfrm>
            <a:off x="265074" y="3622986"/>
            <a:ext cx="3601176" cy="1720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99AEF3-427D-E24B-B022-B6A4BF749C7E}"/>
              </a:ext>
            </a:extLst>
          </p:cNvPr>
          <p:cNvSpPr txBox="1"/>
          <p:nvPr/>
        </p:nvSpPr>
        <p:spPr>
          <a:xfrm>
            <a:off x="1298391" y="5444842"/>
            <a:ext cx="4161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/>
              <a:t>* The SYNTHIA dataset reloaded – </a:t>
            </a:r>
            <a:r>
              <a:rPr lang="en-US" sz="800" i="1" dirty="0" err="1"/>
              <a:t>Villalonga</a:t>
            </a:r>
            <a:r>
              <a:rPr lang="en-US" sz="800" i="1" dirty="0"/>
              <a:t>, Gomez, Ros, Vazquez, Lopez -- 2018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F58660-2A46-7B40-8370-86C0A60C5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74" y="1521355"/>
            <a:ext cx="3887199" cy="200029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Training dataset comparison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SYNTHIA Reloaded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GTAV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Test set KITTI Object detection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Method: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F-RCNN VGG16 + </a:t>
            </a:r>
            <a:r>
              <a:rPr lang="en-US" sz="1600" b="1" dirty="0"/>
              <a:t>synthetic data</a:t>
            </a:r>
            <a:r>
              <a:rPr lang="en-US" sz="1600" dirty="0"/>
              <a:t> + % real data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7DE67-C769-064C-BFFC-55BA7A8729C6}"/>
              </a:ext>
            </a:extLst>
          </p:cNvPr>
          <p:cNvSpPr txBox="1"/>
          <p:nvPr/>
        </p:nvSpPr>
        <p:spPr>
          <a:xfrm>
            <a:off x="5074171" y="1596452"/>
            <a:ext cx="1191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Higher is better</a:t>
            </a:r>
          </a:p>
        </p:txBody>
      </p:sp>
    </p:spTree>
    <p:extLst>
      <p:ext uri="{BB962C8B-B14F-4D97-AF65-F5344CB8AC3E}">
        <p14:creationId xmlns:p14="http://schemas.microsoft.com/office/powerpoint/2010/main" val="229346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Do we need higher graphic quality, or...</a:t>
            </a:r>
          </a:p>
          <a:p>
            <a:pPr>
              <a:lnSpc>
                <a:spcPct val="150000"/>
              </a:lnSpc>
            </a:pPr>
            <a:r>
              <a:rPr lang="en-US" dirty="0"/>
              <a:t>… algorithms &amp; Data working together?</a:t>
            </a:r>
          </a:p>
          <a:p>
            <a:pPr>
              <a:lnSpc>
                <a:spcPct val="150000"/>
              </a:lnSpc>
            </a:pPr>
            <a:r>
              <a:rPr lang="en-US" dirty="0"/>
              <a:t>Should we make algorithms aware of our data?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Include </a:t>
            </a:r>
            <a:r>
              <a:rPr lang="en-US" b="1" dirty="0">
                <a:solidFill>
                  <a:srgbClr val="00B0F0"/>
                </a:solidFill>
              </a:rPr>
              <a:t>domain adaptation </a:t>
            </a:r>
            <a:r>
              <a:rPr lang="en-US" dirty="0"/>
              <a:t>in our frameworks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Include </a:t>
            </a:r>
            <a:r>
              <a:rPr lang="en-US" b="1" dirty="0">
                <a:solidFill>
                  <a:srgbClr val="00B0F0"/>
                </a:solidFill>
              </a:rPr>
              <a:t>domain randomization </a:t>
            </a:r>
            <a:r>
              <a:rPr lang="en-US" dirty="0"/>
              <a:t>in our frameworks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Others?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47BAD9-13B1-2F49-878B-85FF3FFF0D26}"/>
              </a:ext>
            </a:extLst>
          </p:cNvPr>
          <p:cNvSpPr txBox="1">
            <a:spLocks/>
          </p:cNvSpPr>
          <p:nvPr/>
        </p:nvSpPr>
        <p:spPr>
          <a:xfrm>
            <a:off x="676275" y="456672"/>
            <a:ext cx="657225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4. Food for thoughts</a:t>
            </a:r>
          </a:p>
        </p:txBody>
      </p:sp>
    </p:spTree>
    <p:extLst>
      <p:ext uri="{BB962C8B-B14F-4D97-AF65-F5344CB8AC3E}">
        <p14:creationId xmlns:p14="http://schemas.microsoft.com/office/powerpoint/2010/main" val="85994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847BAD9-13B1-2F49-878B-85FF3FFF0D26}"/>
              </a:ext>
            </a:extLst>
          </p:cNvPr>
          <p:cNvSpPr txBox="1">
            <a:spLocks/>
          </p:cNvSpPr>
          <p:nvPr/>
        </p:nvSpPr>
        <p:spPr>
          <a:xfrm>
            <a:off x="676275" y="456672"/>
            <a:ext cx="657225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5. Beyond perception: Policy learning</a:t>
            </a:r>
          </a:p>
        </p:txBody>
      </p:sp>
      <p:pic>
        <p:nvPicPr>
          <p:cNvPr id="5" name="mathias_mix.mp4">
            <a:hlinkClick r:id="" action="ppaction://media"/>
            <a:extLst>
              <a:ext uri="{FF2B5EF4-FFF2-40B4-BE49-F238E27FC236}">
                <a16:creationId xmlns:a16="http://schemas.microsoft.com/office/drawing/2014/main" id="{02D2E16D-6AE3-9A4F-80F0-0C65ACFE7A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095" y="2453605"/>
            <a:ext cx="5044190" cy="283735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4D941B-13DC-164D-A237-95E6EEBDF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333979"/>
            <a:ext cx="6572250" cy="36261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Learning policies in simulation CARLA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Transfer policies to real agents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F0BE7-AE4D-434F-A0C9-EA01BD45324D}"/>
              </a:ext>
            </a:extLst>
          </p:cNvPr>
          <p:cNvSpPr txBox="1"/>
          <p:nvPr/>
        </p:nvSpPr>
        <p:spPr>
          <a:xfrm>
            <a:off x="1298391" y="5444842"/>
            <a:ext cx="51956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/>
              <a:t>* Driving Policy Transfer via Modularity and Abstraction – </a:t>
            </a:r>
            <a:r>
              <a:rPr lang="en-US" sz="800" i="1" dirty="0"/>
              <a:t>Muller, Ghanem, </a:t>
            </a:r>
            <a:r>
              <a:rPr lang="en-US" sz="800" i="1" dirty="0" err="1"/>
              <a:t>Dosovitskiy</a:t>
            </a:r>
            <a:r>
              <a:rPr lang="en-US" sz="800" i="1" dirty="0"/>
              <a:t>, </a:t>
            </a:r>
            <a:r>
              <a:rPr lang="en-US" sz="800" i="1" dirty="0" err="1"/>
              <a:t>Koltun</a:t>
            </a:r>
            <a:r>
              <a:rPr lang="en-US" sz="800" i="1" dirty="0"/>
              <a:t> -- 2018</a:t>
            </a:r>
          </a:p>
        </p:txBody>
      </p:sp>
    </p:spTree>
    <p:extLst>
      <p:ext uri="{BB962C8B-B14F-4D97-AF65-F5344CB8AC3E}">
        <p14:creationId xmlns:p14="http://schemas.microsoft.com/office/powerpoint/2010/main" val="39361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</TotalTime>
  <Words>321</Words>
  <Application>Microsoft Macintosh PowerPoint</Application>
  <PresentationFormat>Custom</PresentationFormat>
  <Paragraphs>57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Tahoma</vt:lpstr>
      <vt:lpstr>Tw Cen MT Condensed Extra Bold</vt:lpstr>
      <vt:lpstr>Wingdings</vt:lpstr>
      <vt:lpstr>Office Theme</vt:lpstr>
      <vt:lpstr>Synthetic data for urban object detection &amp; beyond</vt:lpstr>
      <vt:lpstr>1. Object Detection for Autonomous Driving</vt:lpstr>
      <vt:lpstr>2. Synthetic data for AD perception tasks</vt:lpstr>
      <vt:lpstr>3. Synthetic data &amp; domain adaptation</vt:lpstr>
      <vt:lpstr>3. Synthetic data &amp; domain adaptation (II)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ACM SIGGRAPH / Eurographics High-Performance Graphics 2017</dc:title>
  <dc:creator>Anjul Patney</dc:creator>
  <cp:lastModifiedBy>Microsoft Office User</cp:lastModifiedBy>
  <cp:revision>57</cp:revision>
  <dcterms:created xsi:type="dcterms:W3CDTF">2017-07-23T21:49:38Z</dcterms:created>
  <dcterms:modified xsi:type="dcterms:W3CDTF">2018-08-08T02:42:46Z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558183-044c-4105-8d9c-cea02a2a3d86_Enabled">
    <vt:lpwstr>True</vt:lpwstr>
  </property>
  <property fmtid="{D5CDD505-2E9C-101B-9397-08002B2CF9AE}" pid="3" name="MSIP_Label_6b558183-044c-4105-8d9c-cea02a2a3d86_SiteId">
    <vt:lpwstr>43083d15-7273-40c1-b7db-39efd9ccc17a</vt:lpwstr>
  </property>
  <property fmtid="{D5CDD505-2E9C-101B-9397-08002B2CF9AE}" pid="4" name="MSIP_Label_6b558183-044c-4105-8d9c-cea02a2a3d86_Owner">
    <vt:lpwstr>apatney@nvidia.com</vt:lpwstr>
  </property>
  <property fmtid="{D5CDD505-2E9C-101B-9397-08002B2CF9AE}" pid="5" name="MSIP_Label_6b558183-044c-4105-8d9c-cea02a2a3d86_SetDate">
    <vt:lpwstr>2018-07-30T07:09:17.0369526Z</vt:lpwstr>
  </property>
  <property fmtid="{D5CDD505-2E9C-101B-9397-08002B2CF9AE}" pid="6" name="MSIP_Label_6b558183-044c-4105-8d9c-cea02a2a3d86_Name">
    <vt:lpwstr>Unrestricted</vt:lpwstr>
  </property>
  <property fmtid="{D5CDD505-2E9C-101B-9397-08002B2CF9AE}" pid="7" name="MSIP_Label_6b558183-044c-4105-8d9c-cea02a2a3d86_Application">
    <vt:lpwstr>Microsoft Azure Information Protection</vt:lpwstr>
  </property>
  <property fmtid="{D5CDD505-2E9C-101B-9397-08002B2CF9AE}" pid="8" name="MSIP_Label_6b558183-044c-4105-8d9c-cea02a2a3d86_Extended_MSFT_Method">
    <vt:lpwstr>Automatic</vt:lpwstr>
  </property>
  <property fmtid="{D5CDD505-2E9C-101B-9397-08002B2CF9AE}" pid="9" name="Sensitivity">
    <vt:lpwstr>Unrestricted</vt:lpwstr>
  </property>
</Properties>
</file>