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35"/>
  </p:notesMasterIdLst>
  <p:handoutMasterIdLst>
    <p:handoutMasterId r:id="rId36"/>
  </p:handoutMasterIdLst>
  <p:sldIdLst>
    <p:sldId id="297" r:id="rId5"/>
    <p:sldId id="325" r:id="rId6"/>
    <p:sldId id="328" r:id="rId7"/>
    <p:sldId id="326" r:id="rId8"/>
    <p:sldId id="323" r:id="rId9"/>
    <p:sldId id="327" r:id="rId10"/>
    <p:sldId id="299" r:id="rId11"/>
    <p:sldId id="303" r:id="rId12"/>
    <p:sldId id="305" r:id="rId13"/>
    <p:sldId id="306" r:id="rId14"/>
    <p:sldId id="304" r:id="rId15"/>
    <p:sldId id="307" r:id="rId16"/>
    <p:sldId id="308" r:id="rId17"/>
    <p:sldId id="309" r:id="rId18"/>
    <p:sldId id="310" r:id="rId19"/>
    <p:sldId id="312" r:id="rId20"/>
    <p:sldId id="322" r:id="rId21"/>
    <p:sldId id="313" r:id="rId22"/>
    <p:sldId id="314" r:id="rId23"/>
    <p:sldId id="316" r:id="rId24"/>
    <p:sldId id="317" r:id="rId25"/>
    <p:sldId id="318" r:id="rId26"/>
    <p:sldId id="319" r:id="rId27"/>
    <p:sldId id="320" r:id="rId28"/>
    <p:sldId id="321" r:id="rId29"/>
    <p:sldId id="315" r:id="rId30"/>
    <p:sldId id="278" r:id="rId31"/>
    <p:sldId id="301" r:id="rId32"/>
    <p:sldId id="302" r:id="rId33"/>
    <p:sldId id="294"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620" userDrawn="1">
          <p15:clr>
            <a:srgbClr val="A4A3A4"/>
          </p15:clr>
        </p15:guide>
        <p15:guide id="7" pos="5470">
          <p15:clr>
            <a:srgbClr val="A4A3A4"/>
          </p15:clr>
        </p15:guide>
        <p15:guide id="8" pos="2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83308"/>
    <a:srgbClr val="FD9208"/>
    <a:srgbClr val="009FDF"/>
    <a:srgbClr val="F3D54E"/>
    <a:srgbClr val="F0CE3E"/>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6" autoAdjust="0"/>
    <p:restoredTop sz="87941" autoAdjust="0"/>
  </p:normalViewPr>
  <p:slideViewPr>
    <p:cSldViewPr snapToGrid="0">
      <p:cViewPr varScale="1">
        <p:scale>
          <a:sx n="137" d="100"/>
          <a:sy n="137" d="100"/>
        </p:scale>
        <p:origin x="1014" y="108"/>
      </p:cViewPr>
      <p:guideLst>
        <p:guide orient="horz" pos="1620"/>
        <p:guide pos="5470"/>
        <p:guide pos="287"/>
      </p:guideLst>
    </p:cSldViewPr>
  </p:slideViewPr>
  <p:outlineViewPr>
    <p:cViewPr>
      <p:scale>
        <a:sx n="33" d="100"/>
        <a:sy n="33" d="100"/>
      </p:scale>
      <p:origin x="0" y="-13914"/>
    </p:cViewPr>
  </p:outlineViewPr>
  <p:notesTextViewPr>
    <p:cViewPr>
      <p:scale>
        <a:sx n="100" d="100"/>
        <a:sy n="100" d="100"/>
      </p:scale>
      <p:origin x="0" y="0"/>
    </p:cViewPr>
  </p:notesTextViewPr>
  <p:sorterViewPr>
    <p:cViewPr>
      <p:scale>
        <a:sx n="86" d="100"/>
        <a:sy n="86" d="100"/>
      </p:scale>
      <p:origin x="0" y="0"/>
    </p:cViewPr>
  </p:sorterViewPr>
  <p:notesViewPr>
    <p:cSldViewPr snapToGrid="0" showGuides="1">
      <p:cViewPr varScale="1">
        <p:scale>
          <a:sx n="63" d="100"/>
          <a:sy n="63" d="100"/>
        </p:scale>
        <p:origin x="2285"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Performance</a:t>
            </a:r>
            <a:endParaRPr lang="en-US" dirty="0"/>
          </a:p>
        </c:rich>
      </c:tx>
      <c:layout>
        <c:manualLayout>
          <c:xMode val="edge"/>
          <c:yMode val="edge"/>
          <c:x val="0.41837482186678387"/>
          <c:y val="5.131268438822288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BVH</c:v>
                </c:pt>
              </c:strCache>
            </c:strRef>
          </c:tx>
          <c:spPr>
            <a:solidFill>
              <a:schemeClr val="accent1"/>
            </a:solidFill>
            <a:ln>
              <a:noFill/>
            </a:ln>
            <a:effectLst/>
            <a:sp3d/>
          </c:spPr>
          <c:invertIfNegative val="0"/>
          <c:cat>
            <c:strRef>
              <c:f>Sheet1!$A$2:$A$5</c:f>
              <c:strCache>
                <c:ptCount val="4"/>
                <c:pt idx="0">
                  <c:v>San Miguel</c:v>
                </c:pt>
                <c:pt idx="1">
                  <c:v>Powerplant</c:v>
                </c:pt>
                <c:pt idx="2">
                  <c:v>Villa</c:v>
                </c:pt>
                <c:pt idx="3">
                  <c:v>Boeing</c:v>
                </c:pt>
              </c:strCache>
            </c:strRef>
          </c:cat>
          <c:val>
            <c:numRef>
              <c:f>Sheet1!$B$2:$B$5</c:f>
              <c:numCache>
                <c:formatCode>0.00%</c:formatCode>
                <c:ptCount val="4"/>
                <c:pt idx="0">
                  <c:v>1</c:v>
                </c:pt>
                <c:pt idx="1">
                  <c:v>1</c:v>
                </c:pt>
                <c:pt idx="2">
                  <c:v>1</c:v>
                </c:pt>
                <c:pt idx="3">
                  <c:v>1</c:v>
                </c:pt>
              </c:numCache>
            </c:numRef>
          </c:val>
        </c:ser>
        <c:ser>
          <c:idx val="1"/>
          <c:order val="1"/>
          <c:tx>
            <c:strRef>
              <c:f>Sheet1!$C$1</c:f>
              <c:strCache>
                <c:ptCount val="1"/>
                <c:pt idx="0">
                  <c:v>QBVH</c:v>
                </c:pt>
              </c:strCache>
            </c:strRef>
          </c:tx>
          <c:spPr>
            <a:solidFill>
              <a:schemeClr val="accent2"/>
            </a:solidFill>
            <a:ln>
              <a:noFill/>
            </a:ln>
            <a:effectLst/>
            <a:sp3d/>
          </c:spPr>
          <c:invertIfNegative val="0"/>
          <c:cat>
            <c:strRef>
              <c:f>Sheet1!$A$2:$A$5</c:f>
              <c:strCache>
                <c:ptCount val="4"/>
                <c:pt idx="0">
                  <c:v>San Miguel</c:v>
                </c:pt>
                <c:pt idx="1">
                  <c:v>Powerplant</c:v>
                </c:pt>
                <c:pt idx="2">
                  <c:v>Villa</c:v>
                </c:pt>
                <c:pt idx="3">
                  <c:v>Boeing</c:v>
                </c:pt>
              </c:strCache>
            </c:strRef>
          </c:cat>
          <c:val>
            <c:numRef>
              <c:f>Sheet1!$C$2:$C$5</c:f>
              <c:numCache>
                <c:formatCode>0.00%</c:formatCode>
                <c:ptCount val="4"/>
                <c:pt idx="0">
                  <c:v>0.88</c:v>
                </c:pt>
                <c:pt idx="1">
                  <c:v>0.81</c:v>
                </c:pt>
                <c:pt idx="2">
                  <c:v>0.88</c:v>
                </c:pt>
                <c:pt idx="3">
                  <c:v>0.88</c:v>
                </c:pt>
              </c:numCache>
            </c:numRef>
          </c:val>
        </c:ser>
        <c:ser>
          <c:idx val="2"/>
          <c:order val="2"/>
          <c:tx>
            <c:strRef>
              <c:f>Sheet1!$D$1</c:f>
              <c:strCache>
                <c:ptCount val="1"/>
                <c:pt idx="0">
                  <c:v>CLBVH</c:v>
                </c:pt>
              </c:strCache>
            </c:strRef>
          </c:tx>
          <c:spPr>
            <a:solidFill>
              <a:schemeClr val="accent3"/>
            </a:solidFill>
            <a:ln>
              <a:noFill/>
            </a:ln>
            <a:effectLst/>
            <a:sp3d/>
          </c:spPr>
          <c:invertIfNegative val="0"/>
          <c:cat>
            <c:strRef>
              <c:f>Sheet1!$A$2:$A$5</c:f>
              <c:strCache>
                <c:ptCount val="4"/>
                <c:pt idx="0">
                  <c:v>San Miguel</c:v>
                </c:pt>
                <c:pt idx="1">
                  <c:v>Powerplant</c:v>
                </c:pt>
                <c:pt idx="2">
                  <c:v>Villa</c:v>
                </c:pt>
                <c:pt idx="3">
                  <c:v>Boeing</c:v>
                </c:pt>
              </c:strCache>
            </c:strRef>
          </c:cat>
          <c:val>
            <c:numRef>
              <c:f>Sheet1!$D$2:$D$5</c:f>
              <c:numCache>
                <c:formatCode>0.00%</c:formatCode>
                <c:ptCount val="4"/>
                <c:pt idx="0">
                  <c:v>0.97299999999999998</c:v>
                </c:pt>
                <c:pt idx="1">
                  <c:v>0.96199999999999997</c:v>
                </c:pt>
                <c:pt idx="2">
                  <c:v>0.97399999999999998</c:v>
                </c:pt>
                <c:pt idx="3">
                  <c:v>0.94699999999999995</c:v>
                </c:pt>
              </c:numCache>
            </c:numRef>
          </c:val>
        </c:ser>
        <c:dLbls>
          <c:showLegendKey val="0"/>
          <c:showVal val="0"/>
          <c:showCatName val="0"/>
          <c:showSerName val="0"/>
          <c:showPercent val="0"/>
          <c:showBubbleSize val="0"/>
        </c:dLbls>
        <c:gapWidth val="150"/>
        <c:shape val="box"/>
        <c:axId val="652988224"/>
        <c:axId val="652995280"/>
        <c:axId val="0"/>
      </c:bar3DChart>
      <c:catAx>
        <c:axId val="6529882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995280"/>
        <c:crosses val="autoZero"/>
        <c:auto val="1"/>
        <c:lblAlgn val="ctr"/>
        <c:lblOffset val="100"/>
        <c:noMultiLvlLbl val="0"/>
      </c:catAx>
      <c:valAx>
        <c:axId val="6529952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988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BVH Memory (without leaf data)</a:t>
            </a:r>
            <a:endParaRPr lang="en-US" dirty="0"/>
          </a:p>
        </c:rich>
      </c:tx>
      <c:layout>
        <c:manualLayout>
          <c:xMode val="edge"/>
          <c:yMode val="edge"/>
          <c:x val="0.30199155400604716"/>
          <c:y val="5.131268438822288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BVH</c:v>
                </c:pt>
              </c:strCache>
            </c:strRef>
          </c:tx>
          <c:spPr>
            <a:solidFill>
              <a:schemeClr val="accent1"/>
            </a:solidFill>
            <a:ln>
              <a:noFill/>
            </a:ln>
            <a:effectLst/>
            <a:sp3d/>
          </c:spPr>
          <c:invertIfNegative val="0"/>
          <c:cat>
            <c:strRef>
              <c:f>Sheet1!$A$2:$A$5</c:f>
              <c:strCache>
                <c:ptCount val="4"/>
                <c:pt idx="0">
                  <c:v>San Miguel</c:v>
                </c:pt>
                <c:pt idx="1">
                  <c:v>Powerplant</c:v>
                </c:pt>
                <c:pt idx="2">
                  <c:v>Villa</c:v>
                </c:pt>
                <c:pt idx="3">
                  <c:v>Boeing</c:v>
                </c:pt>
              </c:strCache>
            </c:strRef>
          </c:cat>
          <c:val>
            <c:numRef>
              <c:f>Sheet1!$B$2:$B$5</c:f>
              <c:numCache>
                <c:formatCode>0.00%</c:formatCode>
                <c:ptCount val="4"/>
                <c:pt idx="0">
                  <c:v>1</c:v>
                </c:pt>
                <c:pt idx="1">
                  <c:v>1</c:v>
                </c:pt>
                <c:pt idx="2">
                  <c:v>1</c:v>
                </c:pt>
                <c:pt idx="3">
                  <c:v>1</c:v>
                </c:pt>
              </c:numCache>
            </c:numRef>
          </c:val>
        </c:ser>
        <c:ser>
          <c:idx val="1"/>
          <c:order val="1"/>
          <c:tx>
            <c:strRef>
              <c:f>Sheet1!$C$1</c:f>
              <c:strCache>
                <c:ptCount val="1"/>
                <c:pt idx="0">
                  <c:v>QBVH</c:v>
                </c:pt>
              </c:strCache>
            </c:strRef>
          </c:tx>
          <c:spPr>
            <a:solidFill>
              <a:schemeClr val="accent2"/>
            </a:solidFill>
            <a:ln>
              <a:noFill/>
            </a:ln>
            <a:effectLst/>
            <a:sp3d/>
          </c:spPr>
          <c:invertIfNegative val="0"/>
          <c:cat>
            <c:strRef>
              <c:f>Sheet1!$A$2:$A$5</c:f>
              <c:strCache>
                <c:ptCount val="4"/>
                <c:pt idx="0">
                  <c:v>San Miguel</c:v>
                </c:pt>
                <c:pt idx="1">
                  <c:v>Powerplant</c:v>
                </c:pt>
                <c:pt idx="2">
                  <c:v>Villa</c:v>
                </c:pt>
                <c:pt idx="3">
                  <c:v>Boeing</c:v>
                </c:pt>
              </c:strCache>
            </c:strRef>
          </c:cat>
          <c:val>
            <c:numRef>
              <c:f>Sheet1!$C$2:$C$5</c:f>
              <c:numCache>
                <c:formatCode>0.00%</c:formatCode>
                <c:ptCount val="4"/>
                <c:pt idx="0">
                  <c:v>0.56100000000000005</c:v>
                </c:pt>
                <c:pt idx="1">
                  <c:v>0.57799999999999996</c:v>
                </c:pt>
                <c:pt idx="2">
                  <c:v>0.56100000000000005</c:v>
                </c:pt>
                <c:pt idx="3">
                  <c:v>0.56200000000000006</c:v>
                </c:pt>
              </c:numCache>
            </c:numRef>
          </c:val>
        </c:ser>
        <c:ser>
          <c:idx val="2"/>
          <c:order val="2"/>
          <c:tx>
            <c:strRef>
              <c:f>Sheet1!$D$1</c:f>
              <c:strCache>
                <c:ptCount val="1"/>
                <c:pt idx="0">
                  <c:v>CLBVH</c:v>
                </c:pt>
              </c:strCache>
            </c:strRef>
          </c:tx>
          <c:spPr>
            <a:solidFill>
              <a:schemeClr val="accent3"/>
            </a:solidFill>
            <a:ln>
              <a:noFill/>
            </a:ln>
            <a:effectLst/>
            <a:sp3d/>
          </c:spPr>
          <c:invertIfNegative val="0"/>
          <c:cat>
            <c:strRef>
              <c:f>Sheet1!$A$2:$A$5</c:f>
              <c:strCache>
                <c:ptCount val="4"/>
                <c:pt idx="0">
                  <c:v>San Miguel</c:v>
                </c:pt>
                <c:pt idx="1">
                  <c:v>Powerplant</c:v>
                </c:pt>
                <c:pt idx="2">
                  <c:v>Villa</c:v>
                </c:pt>
                <c:pt idx="3">
                  <c:v>Boeing</c:v>
                </c:pt>
              </c:strCache>
            </c:strRef>
          </c:cat>
          <c:val>
            <c:numRef>
              <c:f>Sheet1!$D$2:$D$5</c:f>
              <c:numCache>
                <c:formatCode>0.00%</c:formatCode>
                <c:ptCount val="4"/>
                <c:pt idx="0">
                  <c:v>0.55300000000000005</c:v>
                </c:pt>
                <c:pt idx="1">
                  <c:v>0.57499999999999996</c:v>
                </c:pt>
                <c:pt idx="2">
                  <c:v>0.55200000000000005</c:v>
                </c:pt>
                <c:pt idx="3">
                  <c:v>0.56299999999999994</c:v>
                </c:pt>
              </c:numCache>
            </c:numRef>
          </c:val>
        </c:ser>
        <c:dLbls>
          <c:showLegendKey val="0"/>
          <c:showVal val="0"/>
          <c:showCatName val="0"/>
          <c:showSerName val="0"/>
          <c:showPercent val="0"/>
          <c:showBubbleSize val="0"/>
        </c:dLbls>
        <c:gapWidth val="150"/>
        <c:shape val="box"/>
        <c:axId val="656064040"/>
        <c:axId val="656064432"/>
        <c:axId val="0"/>
      </c:bar3DChart>
      <c:catAx>
        <c:axId val="656064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064432"/>
        <c:crosses val="autoZero"/>
        <c:auto val="1"/>
        <c:lblAlgn val="ctr"/>
        <c:lblOffset val="100"/>
        <c:noMultiLvlLbl val="0"/>
      </c:catAx>
      <c:valAx>
        <c:axId val="6560644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064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BVH Memory (with leaf data)</a:t>
            </a:r>
            <a:endParaRPr lang="en-US" dirty="0"/>
          </a:p>
        </c:rich>
      </c:tx>
      <c:layout>
        <c:manualLayout>
          <c:xMode val="edge"/>
          <c:yMode val="edge"/>
          <c:x val="0.30199155400604716"/>
          <c:y val="5.131268438822288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BVH</c:v>
                </c:pt>
              </c:strCache>
            </c:strRef>
          </c:tx>
          <c:spPr>
            <a:solidFill>
              <a:schemeClr val="accent1"/>
            </a:solidFill>
            <a:ln>
              <a:noFill/>
            </a:ln>
            <a:effectLst/>
            <a:sp3d/>
          </c:spPr>
          <c:invertIfNegative val="0"/>
          <c:cat>
            <c:strRef>
              <c:f>Sheet1!$A$2:$A$5</c:f>
              <c:strCache>
                <c:ptCount val="4"/>
                <c:pt idx="0">
                  <c:v>San Miguel</c:v>
                </c:pt>
                <c:pt idx="1">
                  <c:v>Powerplant</c:v>
                </c:pt>
                <c:pt idx="2">
                  <c:v>Villa</c:v>
                </c:pt>
                <c:pt idx="3">
                  <c:v>Boeing</c:v>
                </c:pt>
              </c:strCache>
            </c:strRef>
          </c:cat>
          <c:val>
            <c:numRef>
              <c:f>Sheet1!$B$2:$B$5</c:f>
              <c:numCache>
                <c:formatCode>0.00%</c:formatCode>
                <c:ptCount val="4"/>
                <c:pt idx="0">
                  <c:v>1</c:v>
                </c:pt>
                <c:pt idx="1">
                  <c:v>1</c:v>
                </c:pt>
                <c:pt idx="2">
                  <c:v>1</c:v>
                </c:pt>
                <c:pt idx="3">
                  <c:v>1</c:v>
                </c:pt>
              </c:numCache>
            </c:numRef>
          </c:val>
        </c:ser>
        <c:ser>
          <c:idx val="1"/>
          <c:order val="1"/>
          <c:tx>
            <c:strRef>
              <c:f>Sheet1!$C$1</c:f>
              <c:strCache>
                <c:ptCount val="1"/>
                <c:pt idx="0">
                  <c:v>QBVH</c:v>
                </c:pt>
              </c:strCache>
            </c:strRef>
          </c:tx>
          <c:spPr>
            <a:solidFill>
              <a:schemeClr val="accent2"/>
            </a:solidFill>
            <a:ln>
              <a:noFill/>
            </a:ln>
            <a:effectLst/>
            <a:sp3d/>
          </c:spPr>
          <c:invertIfNegative val="0"/>
          <c:cat>
            <c:strRef>
              <c:f>Sheet1!$A$2:$A$5</c:f>
              <c:strCache>
                <c:ptCount val="4"/>
                <c:pt idx="0">
                  <c:v>San Miguel</c:v>
                </c:pt>
                <c:pt idx="1">
                  <c:v>Powerplant</c:v>
                </c:pt>
                <c:pt idx="2">
                  <c:v>Villa</c:v>
                </c:pt>
                <c:pt idx="3">
                  <c:v>Boeing</c:v>
                </c:pt>
              </c:strCache>
            </c:strRef>
          </c:cat>
          <c:val>
            <c:numRef>
              <c:f>Sheet1!$C$2:$C$5</c:f>
              <c:numCache>
                <c:formatCode>0.00%</c:formatCode>
                <c:ptCount val="4"/>
                <c:pt idx="0">
                  <c:v>0.90700000000000003</c:v>
                </c:pt>
                <c:pt idx="1">
                  <c:v>0.95</c:v>
                </c:pt>
                <c:pt idx="2">
                  <c:v>0.90500000000000003</c:v>
                </c:pt>
                <c:pt idx="3">
                  <c:v>0.90600000000000003</c:v>
                </c:pt>
              </c:numCache>
            </c:numRef>
          </c:val>
        </c:ser>
        <c:ser>
          <c:idx val="2"/>
          <c:order val="2"/>
          <c:tx>
            <c:strRef>
              <c:f>Sheet1!$D$1</c:f>
              <c:strCache>
                <c:ptCount val="1"/>
                <c:pt idx="0">
                  <c:v>CLBVH</c:v>
                </c:pt>
              </c:strCache>
            </c:strRef>
          </c:tx>
          <c:spPr>
            <a:solidFill>
              <a:schemeClr val="accent3"/>
            </a:solidFill>
            <a:ln>
              <a:noFill/>
            </a:ln>
            <a:effectLst/>
            <a:sp3d/>
          </c:spPr>
          <c:invertIfNegative val="0"/>
          <c:cat>
            <c:strRef>
              <c:f>Sheet1!$A$2:$A$5</c:f>
              <c:strCache>
                <c:ptCount val="4"/>
                <c:pt idx="0">
                  <c:v>San Miguel</c:v>
                </c:pt>
                <c:pt idx="1">
                  <c:v>Powerplant</c:v>
                </c:pt>
                <c:pt idx="2">
                  <c:v>Villa</c:v>
                </c:pt>
                <c:pt idx="3">
                  <c:v>Boeing</c:v>
                </c:pt>
              </c:strCache>
            </c:strRef>
          </c:cat>
          <c:val>
            <c:numRef>
              <c:f>Sheet1!$D$2:$D$5</c:f>
              <c:numCache>
                <c:formatCode>0.00%</c:formatCode>
                <c:ptCount val="4"/>
                <c:pt idx="0">
                  <c:v>0.90400000000000003</c:v>
                </c:pt>
                <c:pt idx="1">
                  <c:v>0.91400000000000003</c:v>
                </c:pt>
                <c:pt idx="2">
                  <c:v>0.89900000000000002</c:v>
                </c:pt>
                <c:pt idx="3">
                  <c:v>0.90600000000000003</c:v>
                </c:pt>
              </c:numCache>
            </c:numRef>
          </c:val>
        </c:ser>
        <c:dLbls>
          <c:showLegendKey val="0"/>
          <c:showVal val="0"/>
          <c:showCatName val="0"/>
          <c:showSerName val="0"/>
          <c:showPercent val="0"/>
          <c:showBubbleSize val="0"/>
        </c:dLbls>
        <c:gapWidth val="150"/>
        <c:shape val="box"/>
        <c:axId val="656059728"/>
        <c:axId val="656064824"/>
        <c:axId val="0"/>
      </c:bar3DChart>
      <c:catAx>
        <c:axId val="6560597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064824"/>
        <c:crosses val="autoZero"/>
        <c:auto val="1"/>
        <c:lblAlgn val="ctr"/>
        <c:lblOffset val="100"/>
        <c:noMultiLvlLbl val="0"/>
      </c:catAx>
      <c:valAx>
        <c:axId val="6560648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059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Performance</a:t>
            </a:r>
            <a:endParaRPr lang="en-US" dirty="0"/>
          </a:p>
        </c:rich>
      </c:tx>
      <c:layout>
        <c:manualLayout>
          <c:xMode val="edge"/>
          <c:yMode val="edge"/>
          <c:x val="0.41837482186678387"/>
          <c:y val="5.131268438822288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BVH</c:v>
                </c:pt>
              </c:strCache>
            </c:strRef>
          </c:tx>
          <c:spPr>
            <a:solidFill>
              <a:schemeClr val="accent1"/>
            </a:solidFill>
            <a:ln>
              <a:noFill/>
            </a:ln>
            <a:effectLst/>
            <a:sp3d/>
          </c:spPr>
          <c:invertIfNegative val="0"/>
          <c:cat>
            <c:strRef>
              <c:f>Sheet1!$A$2:$A$5</c:f>
              <c:strCache>
                <c:ptCount val="4"/>
                <c:pt idx="0">
                  <c:v>San Miguel</c:v>
                </c:pt>
                <c:pt idx="1">
                  <c:v>Powerplant</c:v>
                </c:pt>
                <c:pt idx="2">
                  <c:v>Villa</c:v>
                </c:pt>
                <c:pt idx="3">
                  <c:v>Boeing</c:v>
                </c:pt>
              </c:strCache>
            </c:strRef>
          </c:cat>
          <c:val>
            <c:numRef>
              <c:f>Sheet1!$B$2:$B$5</c:f>
              <c:numCache>
                <c:formatCode>0.00%</c:formatCode>
                <c:ptCount val="4"/>
                <c:pt idx="0">
                  <c:v>1</c:v>
                </c:pt>
                <c:pt idx="1">
                  <c:v>1</c:v>
                </c:pt>
                <c:pt idx="2">
                  <c:v>1</c:v>
                </c:pt>
                <c:pt idx="3">
                  <c:v>1</c:v>
                </c:pt>
              </c:numCache>
            </c:numRef>
          </c:val>
        </c:ser>
        <c:ser>
          <c:idx val="1"/>
          <c:order val="1"/>
          <c:tx>
            <c:strRef>
              <c:f>Sheet1!$C$1</c:f>
              <c:strCache>
                <c:ptCount val="1"/>
                <c:pt idx="0">
                  <c:v>QBVH</c:v>
                </c:pt>
              </c:strCache>
            </c:strRef>
          </c:tx>
          <c:spPr>
            <a:solidFill>
              <a:schemeClr val="accent2"/>
            </a:solidFill>
            <a:ln>
              <a:noFill/>
            </a:ln>
            <a:effectLst/>
            <a:sp3d/>
          </c:spPr>
          <c:invertIfNegative val="0"/>
          <c:cat>
            <c:strRef>
              <c:f>Sheet1!$A$2:$A$5</c:f>
              <c:strCache>
                <c:ptCount val="4"/>
                <c:pt idx="0">
                  <c:v>San Miguel</c:v>
                </c:pt>
                <c:pt idx="1">
                  <c:v>Powerplant</c:v>
                </c:pt>
                <c:pt idx="2">
                  <c:v>Villa</c:v>
                </c:pt>
                <c:pt idx="3">
                  <c:v>Boeing</c:v>
                </c:pt>
              </c:strCache>
            </c:strRef>
          </c:cat>
          <c:val>
            <c:numRef>
              <c:f>Sheet1!$C$2:$C$5</c:f>
              <c:numCache>
                <c:formatCode>0.00%</c:formatCode>
                <c:ptCount val="4"/>
                <c:pt idx="0">
                  <c:v>0.88</c:v>
                </c:pt>
                <c:pt idx="1">
                  <c:v>0.85</c:v>
                </c:pt>
                <c:pt idx="2">
                  <c:v>0.88</c:v>
                </c:pt>
                <c:pt idx="3">
                  <c:v>0.92700000000000005</c:v>
                </c:pt>
              </c:numCache>
            </c:numRef>
          </c:val>
        </c:ser>
        <c:ser>
          <c:idx val="2"/>
          <c:order val="2"/>
          <c:tx>
            <c:strRef>
              <c:f>Sheet1!$D$1</c:f>
              <c:strCache>
                <c:ptCount val="1"/>
                <c:pt idx="0">
                  <c:v>CLBVH</c:v>
                </c:pt>
              </c:strCache>
            </c:strRef>
          </c:tx>
          <c:spPr>
            <a:solidFill>
              <a:schemeClr val="accent3"/>
            </a:solidFill>
            <a:ln>
              <a:noFill/>
            </a:ln>
            <a:effectLst/>
            <a:sp3d/>
          </c:spPr>
          <c:invertIfNegative val="0"/>
          <c:cat>
            <c:strRef>
              <c:f>Sheet1!$A$2:$A$5</c:f>
              <c:strCache>
                <c:ptCount val="4"/>
                <c:pt idx="0">
                  <c:v>San Miguel</c:v>
                </c:pt>
                <c:pt idx="1">
                  <c:v>Powerplant</c:v>
                </c:pt>
                <c:pt idx="2">
                  <c:v>Villa</c:v>
                </c:pt>
                <c:pt idx="3">
                  <c:v>Boeing</c:v>
                </c:pt>
              </c:strCache>
            </c:strRef>
          </c:cat>
          <c:val>
            <c:numRef>
              <c:f>Sheet1!$D$2:$D$5</c:f>
              <c:numCache>
                <c:formatCode>0.00%</c:formatCode>
                <c:ptCount val="4"/>
                <c:pt idx="0">
                  <c:v>0.995</c:v>
                </c:pt>
                <c:pt idx="1">
                  <c:v>0.96199999999999997</c:v>
                </c:pt>
                <c:pt idx="2">
                  <c:v>1</c:v>
                </c:pt>
                <c:pt idx="3">
                  <c:v>0.97799999999999998</c:v>
                </c:pt>
              </c:numCache>
            </c:numRef>
          </c:val>
        </c:ser>
        <c:ser>
          <c:idx val="3"/>
          <c:order val="3"/>
          <c:tx>
            <c:strRef>
              <c:f>Sheet1!$E$1</c:f>
              <c:strCache>
                <c:ptCount val="1"/>
                <c:pt idx="0">
                  <c:v>CLBVH (compact)</c:v>
                </c:pt>
              </c:strCache>
            </c:strRef>
          </c:tx>
          <c:spPr>
            <a:solidFill>
              <a:schemeClr val="accent4"/>
            </a:solidFill>
            <a:ln>
              <a:noFill/>
            </a:ln>
            <a:effectLst/>
            <a:sp3d/>
          </c:spPr>
          <c:invertIfNegative val="0"/>
          <c:cat>
            <c:strRef>
              <c:f>Sheet1!$A$2:$A$5</c:f>
              <c:strCache>
                <c:ptCount val="4"/>
                <c:pt idx="0">
                  <c:v>San Miguel</c:v>
                </c:pt>
                <c:pt idx="1">
                  <c:v>Powerplant</c:v>
                </c:pt>
                <c:pt idx="2">
                  <c:v>Villa</c:v>
                </c:pt>
                <c:pt idx="3">
                  <c:v>Boeing</c:v>
                </c:pt>
              </c:strCache>
            </c:strRef>
          </c:cat>
          <c:val>
            <c:numRef>
              <c:f>Sheet1!$E$2:$E$5</c:f>
              <c:numCache>
                <c:formatCode>0.00%</c:formatCode>
                <c:ptCount val="4"/>
                <c:pt idx="0">
                  <c:v>0.89900000000000002</c:v>
                </c:pt>
                <c:pt idx="1">
                  <c:v>0.88600000000000001</c:v>
                </c:pt>
                <c:pt idx="2">
                  <c:v>0.93500000000000005</c:v>
                </c:pt>
                <c:pt idx="3">
                  <c:v>0.92300000000000004</c:v>
                </c:pt>
              </c:numCache>
            </c:numRef>
          </c:val>
        </c:ser>
        <c:dLbls>
          <c:showLegendKey val="0"/>
          <c:showVal val="0"/>
          <c:showCatName val="0"/>
          <c:showSerName val="0"/>
          <c:showPercent val="0"/>
          <c:showBubbleSize val="0"/>
        </c:dLbls>
        <c:gapWidth val="150"/>
        <c:shape val="box"/>
        <c:axId val="656065216"/>
        <c:axId val="656065608"/>
        <c:axId val="0"/>
      </c:bar3DChart>
      <c:catAx>
        <c:axId val="656065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065608"/>
        <c:crosses val="autoZero"/>
        <c:auto val="1"/>
        <c:lblAlgn val="ctr"/>
        <c:lblOffset val="100"/>
        <c:noMultiLvlLbl val="0"/>
      </c:catAx>
      <c:valAx>
        <c:axId val="6560656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065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BVH Memory (without leaf data)</a:t>
            </a:r>
            <a:endParaRPr lang="en-US" dirty="0"/>
          </a:p>
        </c:rich>
      </c:tx>
      <c:layout>
        <c:manualLayout>
          <c:xMode val="edge"/>
          <c:yMode val="edge"/>
          <c:x val="0.30199155400604716"/>
          <c:y val="5.131268438822288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BVH</c:v>
                </c:pt>
              </c:strCache>
            </c:strRef>
          </c:tx>
          <c:spPr>
            <a:solidFill>
              <a:schemeClr val="accent1"/>
            </a:solidFill>
            <a:ln>
              <a:noFill/>
            </a:ln>
            <a:effectLst/>
            <a:sp3d/>
          </c:spPr>
          <c:invertIfNegative val="0"/>
          <c:cat>
            <c:strRef>
              <c:f>Sheet1!$A$2:$A$5</c:f>
              <c:strCache>
                <c:ptCount val="4"/>
                <c:pt idx="0">
                  <c:v>San Miguel</c:v>
                </c:pt>
                <c:pt idx="1">
                  <c:v>Powerplant</c:v>
                </c:pt>
                <c:pt idx="2">
                  <c:v>Villa</c:v>
                </c:pt>
                <c:pt idx="3">
                  <c:v>Boeing</c:v>
                </c:pt>
              </c:strCache>
            </c:strRef>
          </c:cat>
          <c:val>
            <c:numRef>
              <c:f>Sheet1!$B$2:$B$5</c:f>
              <c:numCache>
                <c:formatCode>0.00%</c:formatCode>
                <c:ptCount val="4"/>
                <c:pt idx="0">
                  <c:v>1</c:v>
                </c:pt>
                <c:pt idx="1">
                  <c:v>1</c:v>
                </c:pt>
                <c:pt idx="2">
                  <c:v>1</c:v>
                </c:pt>
                <c:pt idx="3">
                  <c:v>1</c:v>
                </c:pt>
              </c:numCache>
            </c:numRef>
          </c:val>
        </c:ser>
        <c:ser>
          <c:idx val="1"/>
          <c:order val="1"/>
          <c:tx>
            <c:strRef>
              <c:f>Sheet1!$C$1</c:f>
              <c:strCache>
                <c:ptCount val="1"/>
                <c:pt idx="0">
                  <c:v>QBVH</c:v>
                </c:pt>
              </c:strCache>
            </c:strRef>
          </c:tx>
          <c:spPr>
            <a:solidFill>
              <a:schemeClr val="accent2"/>
            </a:solidFill>
            <a:ln>
              <a:noFill/>
            </a:ln>
            <a:effectLst/>
            <a:sp3d/>
          </c:spPr>
          <c:invertIfNegative val="0"/>
          <c:cat>
            <c:strRef>
              <c:f>Sheet1!$A$2:$A$5</c:f>
              <c:strCache>
                <c:ptCount val="4"/>
                <c:pt idx="0">
                  <c:v>San Miguel</c:v>
                </c:pt>
                <c:pt idx="1">
                  <c:v>Powerplant</c:v>
                </c:pt>
                <c:pt idx="2">
                  <c:v>Villa</c:v>
                </c:pt>
                <c:pt idx="3">
                  <c:v>Boeing</c:v>
                </c:pt>
              </c:strCache>
            </c:strRef>
          </c:cat>
          <c:val>
            <c:numRef>
              <c:f>Sheet1!$C$2:$C$5</c:f>
              <c:numCache>
                <c:formatCode>0.00%</c:formatCode>
                <c:ptCount val="4"/>
                <c:pt idx="0">
                  <c:v>0.56100000000000005</c:v>
                </c:pt>
                <c:pt idx="1">
                  <c:v>0.57799999999999996</c:v>
                </c:pt>
                <c:pt idx="2">
                  <c:v>0.56100000000000005</c:v>
                </c:pt>
                <c:pt idx="3">
                  <c:v>0.56200000000000006</c:v>
                </c:pt>
              </c:numCache>
            </c:numRef>
          </c:val>
        </c:ser>
        <c:ser>
          <c:idx val="2"/>
          <c:order val="2"/>
          <c:tx>
            <c:strRef>
              <c:f>Sheet1!$D$1</c:f>
              <c:strCache>
                <c:ptCount val="1"/>
                <c:pt idx="0">
                  <c:v>CLBVH</c:v>
                </c:pt>
              </c:strCache>
            </c:strRef>
          </c:tx>
          <c:spPr>
            <a:solidFill>
              <a:schemeClr val="accent3"/>
            </a:solidFill>
            <a:ln>
              <a:noFill/>
            </a:ln>
            <a:effectLst/>
            <a:sp3d/>
          </c:spPr>
          <c:invertIfNegative val="0"/>
          <c:cat>
            <c:strRef>
              <c:f>Sheet1!$A$2:$A$5</c:f>
              <c:strCache>
                <c:ptCount val="4"/>
                <c:pt idx="0">
                  <c:v>San Miguel</c:v>
                </c:pt>
                <c:pt idx="1">
                  <c:v>Powerplant</c:v>
                </c:pt>
                <c:pt idx="2">
                  <c:v>Villa</c:v>
                </c:pt>
                <c:pt idx="3">
                  <c:v>Boeing</c:v>
                </c:pt>
              </c:strCache>
            </c:strRef>
          </c:cat>
          <c:val>
            <c:numRef>
              <c:f>Sheet1!$D$2:$D$5</c:f>
              <c:numCache>
                <c:formatCode>0.00%</c:formatCode>
                <c:ptCount val="4"/>
                <c:pt idx="0">
                  <c:v>0.55300000000000005</c:v>
                </c:pt>
                <c:pt idx="1">
                  <c:v>0.57499999999999996</c:v>
                </c:pt>
                <c:pt idx="2">
                  <c:v>0.55200000000000005</c:v>
                </c:pt>
                <c:pt idx="3">
                  <c:v>0.56299999999999994</c:v>
                </c:pt>
              </c:numCache>
            </c:numRef>
          </c:val>
        </c:ser>
        <c:ser>
          <c:idx val="3"/>
          <c:order val="3"/>
          <c:tx>
            <c:strRef>
              <c:f>Sheet1!$E$1</c:f>
              <c:strCache>
                <c:ptCount val="1"/>
                <c:pt idx="0">
                  <c:v>CLBVH(compact)</c:v>
                </c:pt>
              </c:strCache>
            </c:strRef>
          </c:tx>
          <c:spPr>
            <a:solidFill>
              <a:schemeClr val="accent4"/>
            </a:solidFill>
            <a:ln>
              <a:noFill/>
            </a:ln>
            <a:effectLst/>
            <a:sp3d/>
          </c:spPr>
          <c:invertIfNegative val="0"/>
          <c:cat>
            <c:strRef>
              <c:f>Sheet1!$A$2:$A$5</c:f>
              <c:strCache>
                <c:ptCount val="4"/>
                <c:pt idx="0">
                  <c:v>San Miguel</c:v>
                </c:pt>
                <c:pt idx="1">
                  <c:v>Powerplant</c:v>
                </c:pt>
                <c:pt idx="2">
                  <c:v>Villa</c:v>
                </c:pt>
                <c:pt idx="3">
                  <c:v>Boeing</c:v>
                </c:pt>
              </c:strCache>
            </c:strRef>
          </c:cat>
          <c:val>
            <c:numRef>
              <c:f>Sheet1!$E$2:$E$5</c:f>
              <c:numCache>
                <c:formatCode>0.00%</c:formatCode>
                <c:ptCount val="4"/>
                <c:pt idx="0">
                  <c:v>0.55300000000000005</c:v>
                </c:pt>
                <c:pt idx="1">
                  <c:v>0.57499999999999996</c:v>
                </c:pt>
                <c:pt idx="2">
                  <c:v>0.55200000000000005</c:v>
                </c:pt>
                <c:pt idx="3">
                  <c:v>0.56299999999999994</c:v>
                </c:pt>
              </c:numCache>
            </c:numRef>
          </c:val>
        </c:ser>
        <c:dLbls>
          <c:showLegendKey val="0"/>
          <c:showVal val="0"/>
          <c:showCatName val="0"/>
          <c:showSerName val="0"/>
          <c:showPercent val="0"/>
          <c:showBubbleSize val="0"/>
        </c:dLbls>
        <c:gapWidth val="150"/>
        <c:shape val="box"/>
        <c:axId val="656062080"/>
        <c:axId val="656060120"/>
        <c:axId val="0"/>
      </c:bar3DChart>
      <c:catAx>
        <c:axId val="656062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060120"/>
        <c:crosses val="autoZero"/>
        <c:auto val="1"/>
        <c:lblAlgn val="ctr"/>
        <c:lblOffset val="100"/>
        <c:noMultiLvlLbl val="0"/>
      </c:catAx>
      <c:valAx>
        <c:axId val="6560601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062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BVH Memory (with leaf data)</a:t>
            </a:r>
            <a:endParaRPr lang="en-US" dirty="0"/>
          </a:p>
        </c:rich>
      </c:tx>
      <c:layout>
        <c:manualLayout>
          <c:xMode val="edge"/>
          <c:yMode val="edge"/>
          <c:x val="0.30199155400604716"/>
          <c:y val="5.131268438822288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BVH</c:v>
                </c:pt>
              </c:strCache>
            </c:strRef>
          </c:tx>
          <c:spPr>
            <a:solidFill>
              <a:schemeClr val="accent1"/>
            </a:solidFill>
            <a:ln>
              <a:noFill/>
            </a:ln>
            <a:effectLst/>
            <a:sp3d/>
          </c:spPr>
          <c:invertIfNegative val="0"/>
          <c:cat>
            <c:strRef>
              <c:f>Sheet1!$A$2:$A$5</c:f>
              <c:strCache>
                <c:ptCount val="4"/>
                <c:pt idx="0">
                  <c:v>San Miguel</c:v>
                </c:pt>
                <c:pt idx="1">
                  <c:v>Powerplant</c:v>
                </c:pt>
                <c:pt idx="2">
                  <c:v>Villa</c:v>
                </c:pt>
                <c:pt idx="3">
                  <c:v>Boeing</c:v>
                </c:pt>
              </c:strCache>
            </c:strRef>
          </c:cat>
          <c:val>
            <c:numRef>
              <c:f>Sheet1!$B$2:$B$5</c:f>
              <c:numCache>
                <c:formatCode>0.00%</c:formatCode>
                <c:ptCount val="4"/>
                <c:pt idx="0">
                  <c:v>1</c:v>
                </c:pt>
                <c:pt idx="1">
                  <c:v>1</c:v>
                </c:pt>
                <c:pt idx="2">
                  <c:v>1</c:v>
                </c:pt>
                <c:pt idx="3">
                  <c:v>1</c:v>
                </c:pt>
              </c:numCache>
            </c:numRef>
          </c:val>
        </c:ser>
        <c:ser>
          <c:idx val="1"/>
          <c:order val="1"/>
          <c:tx>
            <c:strRef>
              <c:f>Sheet1!$C$1</c:f>
              <c:strCache>
                <c:ptCount val="1"/>
                <c:pt idx="0">
                  <c:v>QBVH</c:v>
                </c:pt>
              </c:strCache>
            </c:strRef>
          </c:tx>
          <c:spPr>
            <a:solidFill>
              <a:schemeClr val="accent2"/>
            </a:solidFill>
            <a:ln>
              <a:noFill/>
            </a:ln>
            <a:effectLst/>
            <a:sp3d/>
          </c:spPr>
          <c:invertIfNegative val="0"/>
          <c:cat>
            <c:strRef>
              <c:f>Sheet1!$A$2:$A$5</c:f>
              <c:strCache>
                <c:ptCount val="4"/>
                <c:pt idx="0">
                  <c:v>San Miguel</c:v>
                </c:pt>
                <c:pt idx="1">
                  <c:v>Powerplant</c:v>
                </c:pt>
                <c:pt idx="2">
                  <c:v>Villa</c:v>
                </c:pt>
                <c:pt idx="3">
                  <c:v>Boeing</c:v>
                </c:pt>
              </c:strCache>
            </c:strRef>
          </c:cat>
          <c:val>
            <c:numRef>
              <c:f>Sheet1!$C$2:$C$5</c:f>
              <c:numCache>
                <c:formatCode>0.00%</c:formatCode>
                <c:ptCount val="4"/>
                <c:pt idx="0">
                  <c:v>0.83599999999999997</c:v>
                </c:pt>
                <c:pt idx="1">
                  <c:v>0.75800000000000001</c:v>
                </c:pt>
                <c:pt idx="2">
                  <c:v>0.83599999999999997</c:v>
                </c:pt>
                <c:pt idx="3">
                  <c:v>0.83499999999999996</c:v>
                </c:pt>
              </c:numCache>
            </c:numRef>
          </c:val>
        </c:ser>
        <c:ser>
          <c:idx val="2"/>
          <c:order val="2"/>
          <c:tx>
            <c:strRef>
              <c:f>Sheet1!$D$1</c:f>
              <c:strCache>
                <c:ptCount val="1"/>
                <c:pt idx="0">
                  <c:v>CLBVH</c:v>
                </c:pt>
              </c:strCache>
            </c:strRef>
          </c:tx>
          <c:spPr>
            <a:solidFill>
              <a:schemeClr val="accent3"/>
            </a:solidFill>
            <a:ln>
              <a:noFill/>
            </a:ln>
            <a:effectLst/>
            <a:sp3d/>
          </c:spPr>
          <c:invertIfNegative val="0"/>
          <c:cat>
            <c:strRef>
              <c:f>Sheet1!$A$2:$A$5</c:f>
              <c:strCache>
                <c:ptCount val="4"/>
                <c:pt idx="0">
                  <c:v>San Miguel</c:v>
                </c:pt>
                <c:pt idx="1">
                  <c:v>Powerplant</c:v>
                </c:pt>
                <c:pt idx="2">
                  <c:v>Villa</c:v>
                </c:pt>
                <c:pt idx="3">
                  <c:v>Boeing</c:v>
                </c:pt>
              </c:strCache>
            </c:strRef>
          </c:cat>
          <c:val>
            <c:numRef>
              <c:f>Sheet1!$D$2:$D$5</c:f>
              <c:numCache>
                <c:formatCode>0.00%</c:formatCode>
                <c:ptCount val="4"/>
                <c:pt idx="0">
                  <c:v>0.83399999999999996</c:v>
                </c:pt>
                <c:pt idx="1">
                  <c:v>0.75800000000000001</c:v>
                </c:pt>
                <c:pt idx="2">
                  <c:v>0.82699999999999996</c:v>
                </c:pt>
                <c:pt idx="3">
                  <c:v>0.83399999999999996</c:v>
                </c:pt>
              </c:numCache>
            </c:numRef>
          </c:val>
        </c:ser>
        <c:ser>
          <c:idx val="3"/>
          <c:order val="3"/>
          <c:tx>
            <c:strRef>
              <c:f>Sheet1!$E$1</c:f>
              <c:strCache>
                <c:ptCount val="1"/>
                <c:pt idx="0">
                  <c:v>CLBVH(compact)</c:v>
                </c:pt>
              </c:strCache>
            </c:strRef>
          </c:tx>
          <c:spPr>
            <a:solidFill>
              <a:schemeClr val="accent4"/>
            </a:solidFill>
            <a:ln>
              <a:noFill/>
            </a:ln>
            <a:effectLst/>
            <a:sp3d/>
          </c:spPr>
          <c:invertIfNegative val="0"/>
          <c:cat>
            <c:strRef>
              <c:f>Sheet1!$A$2:$A$5</c:f>
              <c:strCache>
                <c:ptCount val="4"/>
                <c:pt idx="0">
                  <c:v>San Miguel</c:v>
                </c:pt>
                <c:pt idx="1">
                  <c:v>Powerplant</c:v>
                </c:pt>
                <c:pt idx="2">
                  <c:v>Villa</c:v>
                </c:pt>
                <c:pt idx="3">
                  <c:v>Boeing</c:v>
                </c:pt>
              </c:strCache>
            </c:strRef>
          </c:cat>
          <c:val>
            <c:numRef>
              <c:f>Sheet1!$E$2:$E$5</c:f>
              <c:numCache>
                <c:formatCode>0.00%</c:formatCode>
                <c:ptCount val="4"/>
                <c:pt idx="0">
                  <c:v>0.67600000000000005</c:v>
                </c:pt>
                <c:pt idx="1">
                  <c:v>0.625</c:v>
                </c:pt>
                <c:pt idx="2">
                  <c:v>0.73799999999999999</c:v>
                </c:pt>
                <c:pt idx="3">
                  <c:v>0.71699999999999997</c:v>
                </c:pt>
              </c:numCache>
            </c:numRef>
          </c:val>
        </c:ser>
        <c:dLbls>
          <c:showLegendKey val="0"/>
          <c:showVal val="0"/>
          <c:showCatName val="0"/>
          <c:showSerName val="0"/>
          <c:showPercent val="0"/>
          <c:showBubbleSize val="0"/>
        </c:dLbls>
        <c:gapWidth val="150"/>
        <c:shape val="box"/>
        <c:axId val="656060904"/>
        <c:axId val="656066000"/>
        <c:axId val="0"/>
      </c:bar3DChart>
      <c:catAx>
        <c:axId val="6560609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066000"/>
        <c:crosses val="autoZero"/>
        <c:auto val="1"/>
        <c:lblAlgn val="ctr"/>
        <c:lblOffset val="100"/>
        <c:noMultiLvlLbl val="0"/>
      </c:catAx>
      <c:valAx>
        <c:axId val="6560660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6060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8/11/2018</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8/11/2018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a:t>
            </a:fld>
            <a:endParaRPr lang="en-US" dirty="0"/>
          </a:p>
        </p:txBody>
      </p:sp>
    </p:spTree>
    <p:extLst>
      <p:ext uri="{BB962C8B-B14F-4D97-AF65-F5344CB8AC3E}">
        <p14:creationId xmlns:p14="http://schemas.microsoft.com/office/powerpoint/2010/main" val="2988079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12</a:t>
            </a:fld>
            <a:endParaRPr lang="en-US" dirty="0"/>
          </a:p>
        </p:txBody>
      </p:sp>
    </p:spTree>
    <p:extLst>
      <p:ext uri="{BB962C8B-B14F-4D97-AF65-F5344CB8AC3E}">
        <p14:creationId xmlns:p14="http://schemas.microsoft.com/office/powerpoint/2010/main" val="613421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13</a:t>
            </a:fld>
            <a:endParaRPr lang="en-US" dirty="0"/>
          </a:p>
        </p:txBody>
      </p:sp>
    </p:spTree>
    <p:extLst>
      <p:ext uri="{BB962C8B-B14F-4D97-AF65-F5344CB8AC3E}">
        <p14:creationId xmlns:p14="http://schemas.microsoft.com/office/powerpoint/2010/main" val="414543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14</a:t>
            </a:fld>
            <a:endParaRPr lang="en-US" dirty="0"/>
          </a:p>
        </p:txBody>
      </p:sp>
    </p:spTree>
    <p:extLst>
      <p:ext uri="{BB962C8B-B14F-4D97-AF65-F5344CB8AC3E}">
        <p14:creationId xmlns:p14="http://schemas.microsoft.com/office/powerpoint/2010/main" val="3881977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15</a:t>
            </a:fld>
            <a:endParaRPr lang="en-US" dirty="0"/>
          </a:p>
        </p:txBody>
      </p:sp>
    </p:spTree>
    <p:extLst>
      <p:ext uri="{BB962C8B-B14F-4D97-AF65-F5344CB8AC3E}">
        <p14:creationId xmlns:p14="http://schemas.microsoft.com/office/powerpoint/2010/main" val="213797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20</a:t>
            </a:fld>
            <a:endParaRPr lang="en-US" dirty="0"/>
          </a:p>
        </p:txBody>
      </p:sp>
    </p:spTree>
    <p:extLst>
      <p:ext uri="{BB962C8B-B14F-4D97-AF65-F5344CB8AC3E}">
        <p14:creationId xmlns:p14="http://schemas.microsoft.com/office/powerpoint/2010/main" val="4234158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23</a:t>
            </a:fld>
            <a:endParaRPr lang="en-US" dirty="0"/>
          </a:p>
        </p:txBody>
      </p:sp>
    </p:spTree>
    <p:extLst>
      <p:ext uri="{BB962C8B-B14F-4D97-AF65-F5344CB8AC3E}">
        <p14:creationId xmlns:p14="http://schemas.microsoft.com/office/powerpoint/2010/main" val="1579608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de-DE" smtClean="0"/>
              <a:t>Presentation Title</a:t>
            </a:r>
            <a:endParaRPr lang="de-DE"/>
          </a:p>
        </p:txBody>
      </p:sp>
      <p:sp>
        <p:nvSpPr>
          <p:cNvPr id="5" name="Footer Placeholder 4"/>
          <p:cNvSpPr>
            <a:spLocks noGrp="1"/>
          </p:cNvSpPr>
          <p:nvPr>
            <p:ph type="ftr" sz="quarter" idx="11"/>
          </p:nvPr>
        </p:nvSpPr>
        <p:spPr/>
        <p:txBody>
          <a:bodyPr/>
          <a:lstStyle/>
          <a:p>
            <a:r>
              <a:rPr lang="en-US" smtClean="0"/>
              <a:t>Copyright © 2013 Intel. All rights reserved.</a:t>
            </a:r>
            <a:endParaRPr lang="de-DE" dirty="0"/>
          </a:p>
        </p:txBody>
      </p:sp>
      <p:sp>
        <p:nvSpPr>
          <p:cNvPr id="6" name="Date Placeholder 5"/>
          <p:cNvSpPr>
            <a:spLocks noGrp="1"/>
          </p:cNvSpPr>
          <p:nvPr>
            <p:ph type="dt" idx="12"/>
          </p:nvPr>
        </p:nvSpPr>
        <p:spPr/>
        <p:txBody>
          <a:bodyPr/>
          <a:lstStyle/>
          <a:p>
            <a:r>
              <a:rPr lang="de-DE" smtClean="0"/>
              <a:t>July 30, 2013</a:t>
            </a:r>
            <a:endParaRPr lang="de-DE" dirty="0"/>
          </a:p>
        </p:txBody>
      </p:sp>
      <p:sp>
        <p:nvSpPr>
          <p:cNvPr id="7" name="Slide Number Placeholder 6"/>
          <p:cNvSpPr>
            <a:spLocks noGrp="1"/>
          </p:cNvSpPr>
          <p:nvPr>
            <p:ph type="sldNum" sz="quarter" idx="13"/>
          </p:nvPr>
        </p:nvSpPr>
        <p:spPr/>
        <p:txBody>
          <a:bodyPr/>
          <a:lstStyle/>
          <a:p>
            <a:fld id="{4B2733B8-6D99-44C0-9DE1-FD1060550980}" type="slidenum">
              <a:rPr lang="de-DE" smtClean="0"/>
              <a:pPr/>
              <a:t>28</a:t>
            </a:fld>
            <a:endParaRPr lang="de-DE"/>
          </a:p>
        </p:txBody>
      </p:sp>
    </p:spTree>
    <p:extLst>
      <p:ext uri="{BB962C8B-B14F-4D97-AF65-F5344CB8AC3E}">
        <p14:creationId xmlns:p14="http://schemas.microsoft.com/office/powerpoint/2010/main" val="1774894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de-DE" smtClean="0"/>
              <a:t>Presentation Title</a:t>
            </a:r>
            <a:endParaRPr lang="de-DE"/>
          </a:p>
        </p:txBody>
      </p:sp>
      <p:sp>
        <p:nvSpPr>
          <p:cNvPr id="5" name="Footer Placeholder 4"/>
          <p:cNvSpPr>
            <a:spLocks noGrp="1"/>
          </p:cNvSpPr>
          <p:nvPr>
            <p:ph type="ftr" sz="quarter" idx="11"/>
          </p:nvPr>
        </p:nvSpPr>
        <p:spPr/>
        <p:txBody>
          <a:bodyPr/>
          <a:lstStyle/>
          <a:p>
            <a:r>
              <a:rPr lang="en-US" smtClean="0"/>
              <a:t>Copyright © 2013 Intel. All rights reserved.</a:t>
            </a:r>
            <a:endParaRPr lang="de-DE" dirty="0"/>
          </a:p>
        </p:txBody>
      </p:sp>
      <p:sp>
        <p:nvSpPr>
          <p:cNvPr id="6" name="Date Placeholder 5"/>
          <p:cNvSpPr>
            <a:spLocks noGrp="1"/>
          </p:cNvSpPr>
          <p:nvPr>
            <p:ph type="dt" idx="12"/>
          </p:nvPr>
        </p:nvSpPr>
        <p:spPr/>
        <p:txBody>
          <a:bodyPr/>
          <a:lstStyle/>
          <a:p>
            <a:r>
              <a:rPr lang="de-DE" smtClean="0"/>
              <a:t>July 30, 2013</a:t>
            </a:r>
            <a:endParaRPr lang="de-DE" dirty="0"/>
          </a:p>
        </p:txBody>
      </p:sp>
      <p:sp>
        <p:nvSpPr>
          <p:cNvPr id="7" name="Slide Number Placeholder 6"/>
          <p:cNvSpPr>
            <a:spLocks noGrp="1"/>
          </p:cNvSpPr>
          <p:nvPr>
            <p:ph type="sldNum" sz="quarter" idx="13"/>
          </p:nvPr>
        </p:nvSpPr>
        <p:spPr/>
        <p:txBody>
          <a:bodyPr/>
          <a:lstStyle/>
          <a:p>
            <a:fld id="{4B2733B8-6D99-44C0-9DE1-FD1060550980}" type="slidenum">
              <a:rPr lang="de-DE" smtClean="0"/>
              <a:pPr/>
              <a:t>29</a:t>
            </a:fld>
            <a:endParaRPr lang="de-DE"/>
          </a:p>
        </p:txBody>
      </p:sp>
    </p:spTree>
    <p:extLst>
      <p:ext uri="{BB962C8B-B14F-4D97-AF65-F5344CB8AC3E}">
        <p14:creationId xmlns:p14="http://schemas.microsoft.com/office/powerpoint/2010/main" val="3635915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3</a:t>
            </a:fld>
            <a:endParaRPr lang="en-US" dirty="0"/>
          </a:p>
        </p:txBody>
      </p:sp>
    </p:spTree>
    <p:extLst>
      <p:ext uri="{BB962C8B-B14F-4D97-AF65-F5344CB8AC3E}">
        <p14:creationId xmlns:p14="http://schemas.microsoft.com/office/powerpoint/2010/main" val="1777611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a:t>
            </a:fld>
            <a:endParaRPr lang="en-US" dirty="0"/>
          </a:p>
        </p:txBody>
      </p:sp>
    </p:spTree>
    <p:extLst>
      <p:ext uri="{BB962C8B-B14F-4D97-AF65-F5344CB8AC3E}">
        <p14:creationId xmlns:p14="http://schemas.microsoft.com/office/powerpoint/2010/main" val="2933887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5</a:t>
            </a:fld>
            <a:endParaRPr lang="en-US" dirty="0"/>
          </a:p>
        </p:txBody>
      </p:sp>
    </p:spTree>
    <p:extLst>
      <p:ext uri="{BB962C8B-B14F-4D97-AF65-F5344CB8AC3E}">
        <p14:creationId xmlns:p14="http://schemas.microsoft.com/office/powerpoint/2010/main" val="4153609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7</a:t>
            </a:fld>
            <a:endParaRPr lang="en-US" dirty="0"/>
          </a:p>
        </p:txBody>
      </p:sp>
    </p:spTree>
    <p:extLst>
      <p:ext uri="{BB962C8B-B14F-4D97-AF65-F5344CB8AC3E}">
        <p14:creationId xmlns:p14="http://schemas.microsoft.com/office/powerpoint/2010/main" val="59005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8</a:t>
            </a:fld>
            <a:endParaRPr lang="en-US" dirty="0"/>
          </a:p>
        </p:txBody>
      </p:sp>
    </p:spTree>
    <p:extLst>
      <p:ext uri="{BB962C8B-B14F-4D97-AF65-F5344CB8AC3E}">
        <p14:creationId xmlns:p14="http://schemas.microsoft.com/office/powerpoint/2010/main" val="114332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9</a:t>
            </a:fld>
            <a:endParaRPr lang="en-US" dirty="0"/>
          </a:p>
        </p:txBody>
      </p:sp>
    </p:spTree>
    <p:extLst>
      <p:ext uri="{BB962C8B-B14F-4D97-AF65-F5344CB8AC3E}">
        <p14:creationId xmlns:p14="http://schemas.microsoft.com/office/powerpoint/2010/main" val="294236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10</a:t>
            </a:fld>
            <a:endParaRPr lang="en-US" dirty="0"/>
          </a:p>
        </p:txBody>
      </p:sp>
    </p:spTree>
    <p:extLst>
      <p:ext uri="{BB962C8B-B14F-4D97-AF65-F5344CB8AC3E}">
        <p14:creationId xmlns:p14="http://schemas.microsoft.com/office/powerpoint/2010/main" val="2398648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11</a:t>
            </a:fld>
            <a:endParaRPr lang="en-US" dirty="0"/>
          </a:p>
        </p:txBody>
      </p:sp>
    </p:spTree>
    <p:extLst>
      <p:ext uri="{BB962C8B-B14F-4D97-AF65-F5344CB8AC3E}">
        <p14:creationId xmlns:p14="http://schemas.microsoft.com/office/powerpoint/2010/main" val="1278930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491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455613" y="308848"/>
            <a:ext cx="4006850" cy="868680"/>
          </a:xfrm>
        </p:spPr>
        <p:txBody>
          <a:bodyPr>
            <a:noAutofit/>
          </a:bodyPr>
          <a:lstStyle>
            <a:lvl1pPr>
              <a:defRPr sz="4000" b="0" i="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smtClean="0"/>
              <a:t>40pt Intel Clear Headline</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Tree>
    <p:extLst>
      <p:ext uri="{BB962C8B-B14F-4D97-AF65-F5344CB8AC3E}">
        <p14:creationId xmlns:p14="http://schemas.microsoft.com/office/powerpoint/2010/main" val="290042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4037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Tree>
    <p:extLst>
      <p:ext uri="{BB962C8B-B14F-4D97-AF65-F5344CB8AC3E}">
        <p14:creationId xmlns:p14="http://schemas.microsoft.com/office/powerpoint/2010/main" val="111011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smtClean="0"/>
              <a:t>40pt Intel Clear Heading</a:t>
            </a:r>
            <a:endParaRPr lang="en-US" dirty="0"/>
          </a:p>
        </p:txBody>
      </p:sp>
    </p:spTree>
    <p:extLst>
      <p:ext uri="{BB962C8B-B14F-4D97-AF65-F5344CB8AC3E}">
        <p14:creationId xmlns:p14="http://schemas.microsoft.com/office/powerpoint/2010/main" val="400125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 blue section</a:t>
            </a:r>
            <a:endParaRPr lang="en-US" dirty="0"/>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Tree>
    <p:extLst>
      <p:ext uri="{BB962C8B-B14F-4D97-AF65-F5344CB8AC3E}">
        <p14:creationId xmlns:p14="http://schemas.microsoft.com/office/powerpoint/2010/main" val="384376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smtClean="0"/>
              <a:t>40pt Intel Clear Headline</a:t>
            </a:r>
            <a:endParaRPr lang="en-US" dirty="0"/>
          </a:p>
        </p:txBody>
      </p:sp>
    </p:spTree>
    <p:extLst>
      <p:ext uri="{BB962C8B-B14F-4D97-AF65-F5344CB8AC3E}">
        <p14:creationId xmlns:p14="http://schemas.microsoft.com/office/powerpoint/2010/main" val="41371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2896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77432" y="1875130"/>
            <a:ext cx="2108795" cy="13898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570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3" name="Picture 2" descr="int_experience_hrz_wht_rgb_300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8779" y="1874822"/>
            <a:ext cx="3646443" cy="1514490"/>
          </a:xfrm>
          <a:prstGeom prst="rect">
            <a:avLst/>
          </a:prstGeom>
        </p:spPr>
      </p:pic>
    </p:spTree>
    <p:extLst>
      <p:ext uri="{BB962C8B-B14F-4D97-AF65-F5344CB8AC3E}">
        <p14:creationId xmlns:p14="http://schemas.microsoft.com/office/powerpoint/2010/main" val="147483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a:xfrm>
            <a:off x="455613" y="1198800"/>
            <a:ext cx="8229600" cy="3394800"/>
          </a:xfrm>
        </p:spPr>
        <p:txBody>
          <a:bodyPr/>
          <a:lstStyle>
            <a:lvl5pPr marL="900000" indent="-180000">
              <a:spcBef>
                <a:spcPts val="300"/>
              </a:spcBef>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7" name="Footer Placeholder 6"/>
          <p:cNvSpPr>
            <a:spLocks noGrp="1"/>
          </p:cNvSpPr>
          <p:nvPr>
            <p:ph type="ftr" sz="quarter" idx="15"/>
          </p:nvPr>
        </p:nvSpPr>
        <p:spPr>
          <a:xfrm>
            <a:off x="3143250" y="4767264"/>
            <a:ext cx="2895600" cy="273844"/>
          </a:xfrm>
          <a:prstGeom prst="rect">
            <a:avLst/>
          </a:prstGeom>
        </p:spPr>
        <p:txBody>
          <a:bodyPr/>
          <a:lstStyle/>
          <a:p>
            <a:endParaRPr lang="en-US" dirty="0"/>
          </a:p>
        </p:txBody>
      </p:sp>
      <p:sp>
        <p:nvSpPr>
          <p:cNvPr id="8" name="Slide Number Placeholder 7"/>
          <p:cNvSpPr>
            <a:spLocks noGrp="1"/>
          </p:cNvSpPr>
          <p:nvPr>
            <p:ph type="sldNum" sz="quarter" idx="16"/>
          </p:nvPr>
        </p:nvSpPr>
        <p:spPr>
          <a:xfrm>
            <a:off x="6891402" y="4843599"/>
            <a:ext cx="2133600" cy="273844"/>
          </a:xfrm>
          <a:prstGeom prst="rect">
            <a:avLst/>
          </a:prstGeom>
        </p:spPr>
        <p:txBody>
          <a:bodyPr/>
          <a:lstStyle/>
          <a:p>
            <a:fld id="{EE2556C5-CE8C-6547-B838-EA80C61A4AF7}"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42205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Linear gradient</a:t>
            </a:r>
            <a:endParaRPr lang="en-US" dirty="0"/>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0400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180832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smtClean="0"/>
              <a:t>40pt Intel Clear Pro Headline</a:t>
            </a:r>
            <a:endParaRPr lang="en-US" dirty="0"/>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35851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smtClean="0"/>
              <a:t>40pt Intel Clear Pro Headline</a:t>
            </a:r>
            <a:endParaRPr lang="en-US" dirty="0"/>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Tree>
    <p:extLst>
      <p:ext uri="{BB962C8B-B14F-4D97-AF65-F5344CB8AC3E}">
        <p14:creationId xmlns:p14="http://schemas.microsoft.com/office/powerpoint/2010/main" val="25989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smtClean="0"/>
              <a:t>40pt Intel Clear Headline</a:t>
            </a:r>
            <a:endParaRPr lang="en-US" dirty="0"/>
          </a:p>
        </p:txBody>
      </p:sp>
    </p:spTree>
    <p:extLst>
      <p:ext uri="{BB962C8B-B14F-4D97-AF65-F5344CB8AC3E}">
        <p14:creationId xmlns:p14="http://schemas.microsoft.com/office/powerpoint/2010/main" val="406206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smtClean="0"/>
              <a:t>40pt Intel Clear Headline</a:t>
            </a:r>
            <a:endParaRPr lang="en-US" dirty="0"/>
          </a:p>
        </p:txBody>
      </p:sp>
    </p:spTree>
    <p:extLst>
      <p:ext uri="{BB962C8B-B14F-4D97-AF65-F5344CB8AC3E}">
        <p14:creationId xmlns:p14="http://schemas.microsoft.com/office/powerpoint/2010/main" val="119294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smtClean="0"/>
              <a:t>40pt Intel Clear Headline</a:t>
            </a:r>
            <a:endParaRPr lang="en-US" dirty="0"/>
          </a:p>
        </p:txBody>
      </p:sp>
    </p:spTree>
    <p:extLst>
      <p:ext uri="{BB962C8B-B14F-4D97-AF65-F5344CB8AC3E}">
        <p14:creationId xmlns:p14="http://schemas.microsoft.com/office/powerpoint/2010/main" val="363820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smtClean="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a:lstStyle>
          <a:p>
            <a:r>
              <a:rPr lang="en-US" dirty="0" smtClean="0"/>
              <a:t>40pt Intel Clear Headline</a:t>
            </a:r>
            <a:endParaRPr lang="en-US" dirty="0"/>
          </a:p>
        </p:txBody>
      </p:sp>
    </p:spTree>
    <p:extLst>
      <p:ext uri="{BB962C8B-B14F-4D97-AF65-F5344CB8AC3E}">
        <p14:creationId xmlns:p14="http://schemas.microsoft.com/office/powerpoint/2010/main" val="239268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descr="\\.psf\Home\Desktop\Intel.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smtClean="0"/>
              <a:t>40pt Intel Clear Headline</a:t>
            </a:r>
            <a:endParaRPr lang="en-US" dirty="0"/>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5F8A177F-3739-4B89-A235-25FDE8AA90C8}" type="slidenum">
              <a:rPr lang="en-US" smtClean="0"/>
              <a:pPr/>
              <a:t>‹#›</a:t>
            </a:fld>
            <a:endParaRPr lang="en-US" dirty="0"/>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74" r:id="rId3"/>
    <p:sldLayoutId id="2147483650" r:id="rId4"/>
    <p:sldLayoutId id="2147483684" r:id="rId5"/>
    <p:sldLayoutId id="2147483652" r:id="rId6"/>
    <p:sldLayoutId id="2147483660" r:id="rId7"/>
    <p:sldLayoutId id="2147483668" r:id="rId8"/>
    <p:sldLayoutId id="2147483669" r:id="rId9"/>
    <p:sldLayoutId id="2147483670" r:id="rId10"/>
    <p:sldLayoutId id="2147483672" r:id="rId11"/>
    <p:sldLayoutId id="2147483651" r:id="rId12"/>
    <p:sldLayoutId id="2147483677" r:id="rId13"/>
    <p:sldLayoutId id="2147483665" r:id="rId14"/>
    <p:sldLayoutId id="2147483654" r:id="rId15"/>
    <p:sldLayoutId id="2147483655" r:id="rId16"/>
    <p:sldLayoutId id="2147483676" r:id="rId17"/>
    <p:sldLayoutId id="2147483681" r:id="rId18"/>
    <p:sldLayoutId id="214748368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7200" rtl="0" eaLnBrk="1" latinLnBrk="0" hangingPunct="1">
        <a:lnSpc>
          <a:spcPct val="100000"/>
        </a:lnSpc>
        <a:spcBef>
          <a:spcPct val="0"/>
        </a:spcBef>
        <a:buNone/>
        <a:defRPr sz="4000" b="0" i="0" kern="1200" spc="0" baseline="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chemeClr val="tx2"/>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accent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accent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accent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accent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legal.intel.com/Marketing/Pages/Notices-Disclaimers-Examples.aspx"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hyperlink" Target="http://www.intel.com/benchmark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4687" y="2421694"/>
            <a:ext cx="8212886" cy="1102519"/>
          </a:xfrm>
        </p:spPr>
        <p:txBody>
          <a:bodyPr/>
          <a:lstStyle/>
          <a:p>
            <a:r>
              <a:rPr lang="en-US" dirty="0" smtClean="0">
                <a:solidFill>
                  <a:schemeClr val="bg1">
                    <a:alpha val="90000"/>
                  </a:schemeClr>
                </a:solidFill>
              </a:rPr>
              <a:t>Compressed-LEAF </a:t>
            </a:r>
            <a:br>
              <a:rPr lang="en-US" dirty="0" smtClean="0">
                <a:solidFill>
                  <a:schemeClr val="bg1">
                    <a:alpha val="90000"/>
                  </a:schemeClr>
                </a:solidFill>
              </a:rPr>
            </a:br>
            <a:r>
              <a:rPr lang="en-US" dirty="0" smtClean="0"/>
              <a:t>bounding volume hierarchies</a:t>
            </a:r>
            <a:endParaRPr lang="en-US" dirty="0">
              <a:solidFill>
                <a:schemeClr val="bg1">
                  <a:alpha val="90000"/>
                </a:schemeClr>
              </a:solidFill>
            </a:endParaRPr>
          </a:p>
        </p:txBody>
      </p:sp>
      <p:sp>
        <p:nvSpPr>
          <p:cNvPr id="3" name="Subtitle 2"/>
          <p:cNvSpPr>
            <a:spLocks noGrp="1"/>
          </p:cNvSpPr>
          <p:nvPr>
            <p:ph type="subTitle" idx="1"/>
          </p:nvPr>
        </p:nvSpPr>
        <p:spPr>
          <a:xfrm>
            <a:off x="455613" y="3648514"/>
            <a:ext cx="6330212" cy="925360"/>
          </a:xfrm>
        </p:spPr>
        <p:txBody>
          <a:bodyPr/>
          <a:lstStyle/>
          <a:p>
            <a:r>
              <a:rPr lang="en-US" b="0" dirty="0" smtClean="0"/>
              <a:t>Carsten Benthin, Ingo Wald, Sven Woop, Attila </a:t>
            </a:r>
            <a:r>
              <a:rPr lang="hu-HU" b="0" dirty="0" smtClean="0"/>
              <a:t>Á</a:t>
            </a:r>
            <a:r>
              <a:rPr lang="en-US" b="0" dirty="0" err="1" smtClean="0"/>
              <a:t>fra</a:t>
            </a:r>
            <a:endParaRPr lang="en-US" b="0" dirty="0"/>
          </a:p>
        </p:txBody>
      </p:sp>
    </p:spTree>
    <p:extLst>
      <p:ext uri="{BB962C8B-B14F-4D97-AF65-F5344CB8AC3E}">
        <p14:creationId xmlns:p14="http://schemas.microsoft.com/office/powerpoint/2010/main" val="231009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10</a:t>
            </a:fld>
            <a:endParaRPr lang="en-US" dirty="0"/>
          </a:p>
        </p:txBody>
      </p:sp>
      <p:sp>
        <p:nvSpPr>
          <p:cNvPr id="11" name="Title 3"/>
          <p:cNvSpPr>
            <a:spLocks noGrp="1"/>
          </p:cNvSpPr>
          <p:nvPr>
            <p:ph type="title"/>
          </p:nvPr>
        </p:nvSpPr>
        <p:spPr>
          <a:xfrm>
            <a:off x="455613" y="308848"/>
            <a:ext cx="8229600" cy="868680"/>
          </a:xfrm>
        </p:spPr>
        <p:txBody>
          <a:bodyPr/>
          <a:lstStyle/>
          <a:p>
            <a:r>
              <a:rPr lang="en-US" dirty="0"/>
              <a:t>COMPRESSED </a:t>
            </a:r>
            <a:r>
              <a:rPr lang="en-US" dirty="0" smtClean="0"/>
              <a:t>MULTI-NODES</a:t>
            </a:r>
            <a:endParaRPr lang="en-US" dirty="0"/>
          </a:p>
        </p:txBody>
      </p:sp>
      <p:sp>
        <p:nvSpPr>
          <p:cNvPr id="12" name="Content Placeholder 4"/>
          <p:cNvSpPr>
            <a:spLocks noGrp="1"/>
          </p:cNvSpPr>
          <p:nvPr>
            <p:ph sz="quarter" idx="13"/>
          </p:nvPr>
        </p:nvSpPr>
        <p:spPr>
          <a:xfrm>
            <a:off x="457200" y="1177528"/>
            <a:ext cx="8686799" cy="3425825"/>
          </a:xfrm>
        </p:spPr>
        <p:txBody>
          <a:bodyPr/>
          <a:lstStyle/>
          <a:p>
            <a:pPr marL="285750" indent="-285750">
              <a:buFont typeface="Arial" panose="020B0604020202020204" pitchFamily="34" charset="0"/>
              <a:buChar char="•"/>
            </a:pPr>
            <a:r>
              <a:rPr lang="en-US" dirty="0" smtClean="0"/>
              <a:t>Decompression</a:t>
            </a:r>
          </a:p>
          <a:p>
            <a:pPr marL="511175" lvl="1" indent="-285750">
              <a:buFont typeface="Arial" panose="020B0604020202020204" pitchFamily="34" charset="0"/>
              <a:buChar char="•"/>
            </a:pPr>
            <a:r>
              <a:rPr lang="en-US" dirty="0" err="1" smtClean="0"/>
              <a:t>start</a:t>
            </a:r>
            <a:r>
              <a:rPr lang="en-US" baseline="-25000" dirty="0" err="1" smtClean="0"/>
              <a:t>X</a:t>
            </a:r>
            <a:r>
              <a:rPr lang="en-US" dirty="0" smtClean="0"/>
              <a:t> = </a:t>
            </a:r>
            <a:r>
              <a:rPr lang="en-US" dirty="0" err="1" smtClean="0"/>
              <a:t>parent.min</a:t>
            </a:r>
            <a:r>
              <a:rPr lang="en-US" baseline="-25000" dirty="0" err="1"/>
              <a:t>X</a:t>
            </a:r>
            <a:endParaRPr lang="en-US" dirty="0"/>
          </a:p>
          <a:p>
            <a:pPr marL="511175" lvl="1" indent="-285750">
              <a:buFont typeface="Arial" panose="020B0604020202020204" pitchFamily="34" charset="0"/>
              <a:buChar char="•"/>
            </a:pPr>
            <a:r>
              <a:rPr lang="en-US" dirty="0" err="1" smtClean="0"/>
              <a:t>scale</a:t>
            </a:r>
            <a:r>
              <a:rPr lang="en-US" baseline="-25000" dirty="0" err="1" smtClean="0"/>
              <a:t>X</a:t>
            </a:r>
            <a:r>
              <a:rPr lang="en-US" dirty="0" smtClean="0"/>
              <a:t> = (</a:t>
            </a:r>
            <a:r>
              <a:rPr lang="en-US" dirty="0" err="1" smtClean="0"/>
              <a:t>parent.max</a:t>
            </a:r>
            <a:r>
              <a:rPr lang="en-US" baseline="-25000" dirty="0" err="1"/>
              <a:t>X</a:t>
            </a:r>
            <a:r>
              <a:rPr lang="en-US" dirty="0" smtClean="0"/>
              <a:t> - </a:t>
            </a:r>
            <a:r>
              <a:rPr lang="en-US" dirty="0" err="1" smtClean="0"/>
              <a:t>parent.min</a:t>
            </a:r>
            <a:r>
              <a:rPr lang="en-US" baseline="-25000" dirty="0" err="1"/>
              <a:t>X</a:t>
            </a:r>
            <a:r>
              <a:rPr lang="en-US" dirty="0" smtClean="0"/>
              <a:t>) / 255.f</a:t>
            </a:r>
          </a:p>
          <a:p>
            <a:pPr marL="511175" lvl="1" indent="-285750">
              <a:buFont typeface="Arial" panose="020B0604020202020204" pitchFamily="34" charset="0"/>
              <a:buChar char="•"/>
            </a:pPr>
            <a:r>
              <a:rPr lang="en-US" dirty="0" smtClean="0"/>
              <a:t>D</a:t>
            </a:r>
            <a:r>
              <a:rPr lang="en-US" baseline="-25000" dirty="0"/>
              <a:t>X</a:t>
            </a:r>
            <a:r>
              <a:rPr lang="en-US" dirty="0" smtClean="0"/>
              <a:t> = </a:t>
            </a:r>
            <a:r>
              <a:rPr lang="en-US" dirty="0" err="1" smtClean="0"/>
              <a:t>start</a:t>
            </a:r>
            <a:r>
              <a:rPr lang="en-US" baseline="-25000" dirty="0" err="1"/>
              <a:t>X</a:t>
            </a:r>
            <a:r>
              <a:rPr lang="en-US" dirty="0" smtClean="0"/>
              <a:t> + (float)</a:t>
            </a:r>
            <a:r>
              <a:rPr lang="en-US" dirty="0" err="1" smtClean="0"/>
              <a:t>i</a:t>
            </a:r>
            <a:r>
              <a:rPr lang="en-US" baseline="-25000" dirty="0" err="1" smtClean="0"/>
              <a:t>X</a:t>
            </a:r>
            <a:r>
              <a:rPr lang="en-US" dirty="0" smtClean="0"/>
              <a:t> * </a:t>
            </a:r>
            <a:r>
              <a:rPr lang="en-US" dirty="0" err="1" smtClean="0"/>
              <a:t>scale</a:t>
            </a:r>
            <a:r>
              <a:rPr lang="en-US" baseline="-25000" dirty="0" err="1" smtClean="0"/>
              <a:t>X</a:t>
            </a:r>
            <a:endParaRPr lang="en-US" baseline="-25000" dirty="0" smtClean="0"/>
          </a:p>
          <a:p>
            <a:pPr marL="285750" indent="-285750">
              <a:buFont typeface="Arial" panose="020B0604020202020204" pitchFamily="34" charset="0"/>
              <a:buChar char="•"/>
            </a:pPr>
            <a:r>
              <a:rPr lang="en-US" dirty="0" smtClean="0"/>
              <a:t>Implementation</a:t>
            </a:r>
          </a:p>
          <a:p>
            <a:pPr marL="511175" lvl="1" indent="-285750">
              <a:buFont typeface="Arial" panose="020B0604020202020204" pitchFamily="34" charset="0"/>
              <a:buChar char="•"/>
            </a:pPr>
            <a:r>
              <a:rPr lang="en-US" dirty="0" smtClean="0"/>
              <a:t>Maps well to 8-wide SIMD</a:t>
            </a:r>
          </a:p>
          <a:p>
            <a:pPr marL="511175" lvl="1" indent="-285750">
              <a:buFont typeface="Arial" panose="020B0604020202020204" pitchFamily="34" charset="0"/>
              <a:buChar char="•"/>
            </a:pPr>
            <a:r>
              <a:rPr lang="en-US" dirty="0" smtClean="0"/>
              <a:t>Decompress all 8 children AABBs in parallel</a:t>
            </a:r>
          </a:p>
          <a:p>
            <a:pPr marL="285750" indent="-285750">
              <a:buFont typeface="Arial" panose="020B0604020202020204" pitchFamily="34" charset="0"/>
              <a:buChar char="•"/>
            </a:pPr>
            <a:r>
              <a:rPr lang="en-US" dirty="0" smtClean="0"/>
              <a:t>Compressed multi-node BVH = Quantized BVH (QBVH)</a:t>
            </a:r>
          </a:p>
          <a:p>
            <a:pPr marL="511175"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09370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11</a:t>
            </a:fld>
            <a:endParaRPr lang="en-US" dirty="0"/>
          </a:p>
        </p:txBody>
      </p:sp>
      <p:sp>
        <p:nvSpPr>
          <p:cNvPr id="11" name="Title 3"/>
          <p:cNvSpPr>
            <a:spLocks noGrp="1"/>
          </p:cNvSpPr>
          <p:nvPr>
            <p:ph type="title"/>
          </p:nvPr>
        </p:nvSpPr>
        <p:spPr>
          <a:xfrm>
            <a:off x="455613" y="308848"/>
            <a:ext cx="8229600" cy="868680"/>
          </a:xfrm>
        </p:spPr>
        <p:txBody>
          <a:bodyPr/>
          <a:lstStyle/>
          <a:p>
            <a:r>
              <a:rPr lang="en-US" dirty="0" smtClean="0"/>
              <a:t>COMPRESSED MULTI-NODE LAYOUT</a:t>
            </a:r>
            <a:endParaRPr lang="en-US" dirty="0"/>
          </a:p>
        </p:txBody>
      </p:sp>
      <p:sp>
        <p:nvSpPr>
          <p:cNvPr id="12" name="Content Placeholder 4"/>
          <p:cNvSpPr>
            <a:spLocks noGrp="1"/>
          </p:cNvSpPr>
          <p:nvPr>
            <p:ph sz="quarter" idx="13"/>
          </p:nvPr>
        </p:nvSpPr>
        <p:spPr>
          <a:xfrm>
            <a:off x="455612" y="1203325"/>
            <a:ext cx="8688387" cy="3425825"/>
          </a:xfrm>
        </p:spPr>
        <p:txBody>
          <a:bodyPr/>
          <a:lstStyle/>
          <a:p>
            <a:pPr marL="285750" indent="-285750">
              <a:buFont typeface="Arial" panose="020B0604020202020204" pitchFamily="34" charset="0"/>
              <a:buChar char="•"/>
            </a:pPr>
            <a:r>
              <a:rPr lang="en-US" dirty="0" smtClean="0"/>
              <a:t>Uncompressed: 6 * 8 * </a:t>
            </a:r>
            <a:r>
              <a:rPr lang="en-US" dirty="0" err="1" smtClean="0"/>
              <a:t>sizeof</a:t>
            </a:r>
            <a:r>
              <a:rPr lang="en-US" dirty="0" smtClean="0"/>
              <a:t>(float) + 8 * </a:t>
            </a:r>
            <a:r>
              <a:rPr lang="en-US" dirty="0" err="1" smtClean="0"/>
              <a:t>sizeof</a:t>
            </a:r>
            <a:r>
              <a:rPr lang="en-US" dirty="0" smtClean="0"/>
              <a:t>(void*) = 256 bytes</a:t>
            </a:r>
          </a:p>
          <a:p>
            <a:pPr marL="285750" indent="-285750">
              <a:buFont typeface="Arial" panose="020B0604020202020204" pitchFamily="34" charset="0"/>
              <a:buChar char="•"/>
            </a:pPr>
            <a:r>
              <a:rPr lang="en-US" dirty="0" smtClean="0"/>
              <a:t>Compressed: 6 * </a:t>
            </a:r>
            <a:r>
              <a:rPr lang="en-US" dirty="0" err="1" smtClean="0"/>
              <a:t>sizeof</a:t>
            </a:r>
            <a:r>
              <a:rPr lang="en-US" dirty="0" smtClean="0"/>
              <a:t>(float) + 6 * 8 * </a:t>
            </a:r>
            <a:r>
              <a:rPr lang="en-US" dirty="0" err="1" smtClean="0"/>
              <a:t>sizeof</a:t>
            </a:r>
            <a:r>
              <a:rPr lang="en-US" dirty="0" smtClean="0"/>
              <a:t>(char) + </a:t>
            </a:r>
            <a:r>
              <a:rPr lang="en-US" dirty="0"/>
              <a:t>8 * </a:t>
            </a:r>
            <a:r>
              <a:rPr lang="en-US" dirty="0" err="1"/>
              <a:t>sizeof</a:t>
            </a:r>
            <a:r>
              <a:rPr lang="en-US" dirty="0"/>
              <a:t>(void</a:t>
            </a:r>
            <a:r>
              <a:rPr lang="en-US" dirty="0" smtClean="0"/>
              <a:t>*) = 136 bytes </a:t>
            </a:r>
          </a:p>
        </p:txBody>
      </p:sp>
      <p:sp>
        <p:nvSpPr>
          <p:cNvPr id="27" name="Rectangle 26"/>
          <p:cNvSpPr/>
          <p:nvPr/>
        </p:nvSpPr>
        <p:spPr>
          <a:xfrm>
            <a:off x="94833" y="1998121"/>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0</a:t>
            </a:r>
            <a:endParaRPr lang="en-US" sz="1000" baseline="-40000" dirty="0"/>
          </a:p>
        </p:txBody>
      </p:sp>
      <p:sp>
        <p:nvSpPr>
          <p:cNvPr id="29" name="Rectangle 28"/>
          <p:cNvSpPr/>
          <p:nvPr/>
        </p:nvSpPr>
        <p:spPr>
          <a:xfrm>
            <a:off x="555420" y="1998121"/>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1</a:t>
            </a:r>
            <a:endParaRPr lang="en-US" sz="1000" baseline="-40000" dirty="0"/>
          </a:p>
        </p:txBody>
      </p:sp>
      <p:sp>
        <p:nvSpPr>
          <p:cNvPr id="30" name="Rectangle 29"/>
          <p:cNvSpPr/>
          <p:nvPr/>
        </p:nvSpPr>
        <p:spPr>
          <a:xfrm>
            <a:off x="1016007" y="1998121"/>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2</a:t>
            </a:r>
            <a:endParaRPr lang="en-US" sz="1000" baseline="-40000" dirty="0"/>
          </a:p>
        </p:txBody>
      </p:sp>
      <p:sp>
        <p:nvSpPr>
          <p:cNvPr id="31" name="Rectangle 30"/>
          <p:cNvSpPr/>
          <p:nvPr/>
        </p:nvSpPr>
        <p:spPr>
          <a:xfrm>
            <a:off x="1476594" y="1998121"/>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3</a:t>
            </a:r>
            <a:endParaRPr lang="en-US" sz="1000" baseline="-40000" dirty="0"/>
          </a:p>
        </p:txBody>
      </p:sp>
      <p:sp>
        <p:nvSpPr>
          <p:cNvPr id="32" name="Rectangle 31"/>
          <p:cNvSpPr/>
          <p:nvPr/>
        </p:nvSpPr>
        <p:spPr>
          <a:xfrm>
            <a:off x="1937181" y="1998121"/>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4</a:t>
            </a:r>
            <a:endParaRPr lang="en-US" sz="1000" baseline="-40000" dirty="0"/>
          </a:p>
        </p:txBody>
      </p:sp>
      <p:sp>
        <p:nvSpPr>
          <p:cNvPr id="33" name="Rectangle 32"/>
          <p:cNvSpPr/>
          <p:nvPr/>
        </p:nvSpPr>
        <p:spPr>
          <a:xfrm>
            <a:off x="2397768" y="1998121"/>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5</a:t>
            </a:r>
            <a:endParaRPr lang="en-US" sz="1000" baseline="-40000" dirty="0"/>
          </a:p>
        </p:txBody>
      </p:sp>
      <p:sp>
        <p:nvSpPr>
          <p:cNvPr id="34" name="Rectangle 33"/>
          <p:cNvSpPr/>
          <p:nvPr/>
        </p:nvSpPr>
        <p:spPr>
          <a:xfrm>
            <a:off x="2858355" y="1998121"/>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6</a:t>
            </a:r>
            <a:endParaRPr lang="en-US" sz="1000" baseline="-40000" dirty="0"/>
          </a:p>
        </p:txBody>
      </p:sp>
      <p:sp>
        <p:nvSpPr>
          <p:cNvPr id="35" name="Rectangle 34"/>
          <p:cNvSpPr/>
          <p:nvPr/>
        </p:nvSpPr>
        <p:spPr>
          <a:xfrm>
            <a:off x="3318942" y="1998121"/>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7</a:t>
            </a:r>
            <a:endParaRPr lang="en-US" sz="1000" baseline="-40000" dirty="0"/>
          </a:p>
        </p:txBody>
      </p:sp>
      <p:sp>
        <p:nvSpPr>
          <p:cNvPr id="36" name="Rectangle 35"/>
          <p:cNvSpPr/>
          <p:nvPr/>
        </p:nvSpPr>
        <p:spPr>
          <a:xfrm>
            <a:off x="94833" y="2382905"/>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0</a:t>
            </a:r>
            <a:endParaRPr lang="en-US" sz="1000" baseline="-40000" dirty="0"/>
          </a:p>
        </p:txBody>
      </p:sp>
      <p:sp>
        <p:nvSpPr>
          <p:cNvPr id="37" name="Rectangle 36"/>
          <p:cNvSpPr/>
          <p:nvPr/>
        </p:nvSpPr>
        <p:spPr>
          <a:xfrm>
            <a:off x="555420" y="2382905"/>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1</a:t>
            </a:r>
            <a:endParaRPr lang="en-US" sz="1000" baseline="-40000" dirty="0"/>
          </a:p>
        </p:txBody>
      </p:sp>
      <p:sp>
        <p:nvSpPr>
          <p:cNvPr id="38" name="Rectangle 37"/>
          <p:cNvSpPr/>
          <p:nvPr/>
        </p:nvSpPr>
        <p:spPr>
          <a:xfrm>
            <a:off x="1016007" y="2382905"/>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2</a:t>
            </a:r>
            <a:endParaRPr lang="en-US" sz="1000" baseline="-40000" dirty="0"/>
          </a:p>
        </p:txBody>
      </p:sp>
      <p:sp>
        <p:nvSpPr>
          <p:cNvPr id="39" name="Rectangle 38"/>
          <p:cNvSpPr/>
          <p:nvPr/>
        </p:nvSpPr>
        <p:spPr>
          <a:xfrm>
            <a:off x="1476594" y="2382905"/>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3</a:t>
            </a:r>
            <a:endParaRPr lang="en-US" sz="1000" baseline="-40000" dirty="0"/>
          </a:p>
        </p:txBody>
      </p:sp>
      <p:sp>
        <p:nvSpPr>
          <p:cNvPr id="40" name="Rectangle 39"/>
          <p:cNvSpPr/>
          <p:nvPr/>
        </p:nvSpPr>
        <p:spPr>
          <a:xfrm>
            <a:off x="1937181" y="2382905"/>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4</a:t>
            </a:r>
            <a:endParaRPr lang="en-US" sz="1000" baseline="-40000" dirty="0"/>
          </a:p>
        </p:txBody>
      </p:sp>
      <p:sp>
        <p:nvSpPr>
          <p:cNvPr id="41" name="Rectangle 40"/>
          <p:cNvSpPr/>
          <p:nvPr/>
        </p:nvSpPr>
        <p:spPr>
          <a:xfrm>
            <a:off x="2397768" y="2382905"/>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5</a:t>
            </a:r>
            <a:endParaRPr lang="en-US" sz="1000" baseline="-40000" dirty="0"/>
          </a:p>
        </p:txBody>
      </p:sp>
      <p:sp>
        <p:nvSpPr>
          <p:cNvPr id="42" name="Rectangle 41"/>
          <p:cNvSpPr/>
          <p:nvPr/>
        </p:nvSpPr>
        <p:spPr>
          <a:xfrm>
            <a:off x="2858355" y="2382905"/>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6</a:t>
            </a:r>
            <a:endParaRPr lang="en-US" sz="1000" baseline="-40000" dirty="0"/>
          </a:p>
        </p:txBody>
      </p:sp>
      <p:sp>
        <p:nvSpPr>
          <p:cNvPr id="43" name="Rectangle 42"/>
          <p:cNvSpPr/>
          <p:nvPr/>
        </p:nvSpPr>
        <p:spPr>
          <a:xfrm>
            <a:off x="3318942" y="2382905"/>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7</a:t>
            </a:r>
            <a:endParaRPr lang="en-US" sz="1000" baseline="-40000" dirty="0"/>
          </a:p>
        </p:txBody>
      </p:sp>
      <p:sp>
        <p:nvSpPr>
          <p:cNvPr id="44" name="Rectangle 43"/>
          <p:cNvSpPr/>
          <p:nvPr/>
        </p:nvSpPr>
        <p:spPr>
          <a:xfrm>
            <a:off x="94833" y="2774462"/>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0</a:t>
            </a:r>
            <a:endParaRPr lang="en-US" sz="1000" baseline="-40000" dirty="0"/>
          </a:p>
        </p:txBody>
      </p:sp>
      <p:sp>
        <p:nvSpPr>
          <p:cNvPr id="45" name="Rectangle 44"/>
          <p:cNvSpPr/>
          <p:nvPr/>
        </p:nvSpPr>
        <p:spPr>
          <a:xfrm>
            <a:off x="555420" y="2774462"/>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1</a:t>
            </a:r>
            <a:endParaRPr lang="en-US" sz="1000" baseline="-40000" dirty="0"/>
          </a:p>
        </p:txBody>
      </p:sp>
      <p:sp>
        <p:nvSpPr>
          <p:cNvPr id="46" name="Rectangle 45"/>
          <p:cNvSpPr/>
          <p:nvPr/>
        </p:nvSpPr>
        <p:spPr>
          <a:xfrm>
            <a:off x="1016007" y="2774462"/>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2</a:t>
            </a:r>
            <a:endParaRPr lang="en-US" sz="1000" baseline="-40000" dirty="0"/>
          </a:p>
        </p:txBody>
      </p:sp>
      <p:sp>
        <p:nvSpPr>
          <p:cNvPr id="47" name="Rectangle 46"/>
          <p:cNvSpPr/>
          <p:nvPr/>
        </p:nvSpPr>
        <p:spPr>
          <a:xfrm>
            <a:off x="1476594" y="2774462"/>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3</a:t>
            </a:r>
            <a:endParaRPr lang="en-US" sz="1000" baseline="-40000" dirty="0"/>
          </a:p>
        </p:txBody>
      </p:sp>
      <p:sp>
        <p:nvSpPr>
          <p:cNvPr id="48" name="Rectangle 47"/>
          <p:cNvSpPr/>
          <p:nvPr/>
        </p:nvSpPr>
        <p:spPr>
          <a:xfrm>
            <a:off x="1937181" y="2774462"/>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4</a:t>
            </a:r>
            <a:endParaRPr lang="en-US" sz="1000" baseline="-40000" dirty="0"/>
          </a:p>
        </p:txBody>
      </p:sp>
      <p:sp>
        <p:nvSpPr>
          <p:cNvPr id="49" name="Rectangle 48"/>
          <p:cNvSpPr/>
          <p:nvPr/>
        </p:nvSpPr>
        <p:spPr>
          <a:xfrm>
            <a:off x="2397768" y="2774462"/>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5</a:t>
            </a:r>
            <a:endParaRPr lang="en-US" sz="1000" baseline="-40000" dirty="0"/>
          </a:p>
        </p:txBody>
      </p:sp>
      <p:sp>
        <p:nvSpPr>
          <p:cNvPr id="50" name="Rectangle 49"/>
          <p:cNvSpPr/>
          <p:nvPr/>
        </p:nvSpPr>
        <p:spPr>
          <a:xfrm>
            <a:off x="2858355" y="2774462"/>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6</a:t>
            </a:r>
            <a:endParaRPr lang="en-US" sz="1000" baseline="-40000" dirty="0"/>
          </a:p>
        </p:txBody>
      </p:sp>
      <p:sp>
        <p:nvSpPr>
          <p:cNvPr id="51" name="Rectangle 50"/>
          <p:cNvSpPr/>
          <p:nvPr/>
        </p:nvSpPr>
        <p:spPr>
          <a:xfrm>
            <a:off x="3318942" y="2774462"/>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7</a:t>
            </a:r>
            <a:endParaRPr lang="en-US" sz="1000" baseline="-40000" dirty="0"/>
          </a:p>
        </p:txBody>
      </p:sp>
      <p:sp>
        <p:nvSpPr>
          <p:cNvPr id="52" name="Rectangle 51"/>
          <p:cNvSpPr/>
          <p:nvPr/>
        </p:nvSpPr>
        <p:spPr>
          <a:xfrm>
            <a:off x="94833" y="3159246"/>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0</a:t>
            </a:r>
            <a:endParaRPr lang="en-US" sz="1000" baseline="-40000" dirty="0"/>
          </a:p>
        </p:txBody>
      </p:sp>
      <p:sp>
        <p:nvSpPr>
          <p:cNvPr id="53" name="Rectangle 52"/>
          <p:cNvSpPr/>
          <p:nvPr/>
        </p:nvSpPr>
        <p:spPr>
          <a:xfrm>
            <a:off x="555420" y="3159246"/>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1</a:t>
            </a:r>
            <a:endParaRPr lang="en-US" sz="1000" baseline="-40000" dirty="0"/>
          </a:p>
        </p:txBody>
      </p:sp>
      <p:sp>
        <p:nvSpPr>
          <p:cNvPr id="54" name="Rectangle 53"/>
          <p:cNvSpPr/>
          <p:nvPr/>
        </p:nvSpPr>
        <p:spPr>
          <a:xfrm>
            <a:off x="1016007" y="3159246"/>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2</a:t>
            </a:r>
            <a:endParaRPr lang="en-US" sz="1000" baseline="-40000" dirty="0"/>
          </a:p>
        </p:txBody>
      </p:sp>
      <p:sp>
        <p:nvSpPr>
          <p:cNvPr id="55" name="Rectangle 54"/>
          <p:cNvSpPr/>
          <p:nvPr/>
        </p:nvSpPr>
        <p:spPr>
          <a:xfrm>
            <a:off x="1476594" y="3159246"/>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3</a:t>
            </a:r>
            <a:endParaRPr lang="en-US" sz="1000" baseline="-40000" dirty="0"/>
          </a:p>
        </p:txBody>
      </p:sp>
      <p:sp>
        <p:nvSpPr>
          <p:cNvPr id="56" name="Rectangle 55"/>
          <p:cNvSpPr/>
          <p:nvPr/>
        </p:nvSpPr>
        <p:spPr>
          <a:xfrm>
            <a:off x="1937181" y="3159246"/>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4</a:t>
            </a:r>
            <a:endParaRPr lang="en-US" sz="1000" baseline="-40000" dirty="0"/>
          </a:p>
        </p:txBody>
      </p:sp>
      <p:sp>
        <p:nvSpPr>
          <p:cNvPr id="57" name="Rectangle 56"/>
          <p:cNvSpPr/>
          <p:nvPr/>
        </p:nvSpPr>
        <p:spPr>
          <a:xfrm>
            <a:off x="2397768" y="3159246"/>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5</a:t>
            </a:r>
            <a:endParaRPr lang="en-US" sz="1000" baseline="-40000" dirty="0"/>
          </a:p>
        </p:txBody>
      </p:sp>
      <p:sp>
        <p:nvSpPr>
          <p:cNvPr id="58" name="Rectangle 57"/>
          <p:cNvSpPr/>
          <p:nvPr/>
        </p:nvSpPr>
        <p:spPr>
          <a:xfrm>
            <a:off x="2858355" y="3159246"/>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6</a:t>
            </a:r>
            <a:endParaRPr lang="en-US" sz="1000" baseline="-40000" dirty="0"/>
          </a:p>
        </p:txBody>
      </p:sp>
      <p:sp>
        <p:nvSpPr>
          <p:cNvPr id="59" name="Rectangle 58"/>
          <p:cNvSpPr/>
          <p:nvPr/>
        </p:nvSpPr>
        <p:spPr>
          <a:xfrm>
            <a:off x="3318942" y="3159246"/>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7</a:t>
            </a:r>
            <a:endParaRPr lang="en-US" sz="1000" baseline="-40000" dirty="0"/>
          </a:p>
        </p:txBody>
      </p:sp>
      <p:sp>
        <p:nvSpPr>
          <p:cNvPr id="60" name="Rectangle 59"/>
          <p:cNvSpPr/>
          <p:nvPr/>
        </p:nvSpPr>
        <p:spPr>
          <a:xfrm>
            <a:off x="92123" y="3550803"/>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0</a:t>
            </a:r>
            <a:endParaRPr lang="en-US" sz="1000" baseline="-40000" dirty="0"/>
          </a:p>
        </p:txBody>
      </p:sp>
      <p:sp>
        <p:nvSpPr>
          <p:cNvPr id="61" name="Rectangle 60"/>
          <p:cNvSpPr/>
          <p:nvPr/>
        </p:nvSpPr>
        <p:spPr>
          <a:xfrm>
            <a:off x="552710" y="3550803"/>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Z</a:t>
            </a:r>
            <a:r>
              <a:rPr lang="en-US" sz="1000" baseline="-25000" dirty="0" smtClean="0"/>
              <a:t>min</a:t>
            </a:r>
            <a:r>
              <a:rPr lang="en-US" sz="1000" baseline="-40000" dirty="0" smtClean="0"/>
              <a:t>1</a:t>
            </a:r>
            <a:endParaRPr lang="en-US" sz="1000" baseline="-40000" dirty="0"/>
          </a:p>
        </p:txBody>
      </p:sp>
      <p:sp>
        <p:nvSpPr>
          <p:cNvPr id="62" name="Rectangle 61"/>
          <p:cNvSpPr/>
          <p:nvPr/>
        </p:nvSpPr>
        <p:spPr>
          <a:xfrm>
            <a:off x="1013297" y="3550803"/>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2</a:t>
            </a:r>
            <a:endParaRPr lang="en-US" sz="1000" baseline="-40000" dirty="0"/>
          </a:p>
        </p:txBody>
      </p:sp>
      <p:sp>
        <p:nvSpPr>
          <p:cNvPr id="63" name="Rectangle 62"/>
          <p:cNvSpPr/>
          <p:nvPr/>
        </p:nvSpPr>
        <p:spPr>
          <a:xfrm>
            <a:off x="1473884" y="3550803"/>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3</a:t>
            </a:r>
            <a:endParaRPr lang="en-US" sz="1000" baseline="-40000" dirty="0"/>
          </a:p>
        </p:txBody>
      </p:sp>
      <p:sp>
        <p:nvSpPr>
          <p:cNvPr id="64" name="Rectangle 63"/>
          <p:cNvSpPr/>
          <p:nvPr/>
        </p:nvSpPr>
        <p:spPr>
          <a:xfrm>
            <a:off x="1934471" y="3550803"/>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4</a:t>
            </a:r>
            <a:endParaRPr lang="en-US" sz="1000" baseline="-40000" dirty="0"/>
          </a:p>
        </p:txBody>
      </p:sp>
      <p:sp>
        <p:nvSpPr>
          <p:cNvPr id="65" name="Rectangle 64"/>
          <p:cNvSpPr/>
          <p:nvPr/>
        </p:nvSpPr>
        <p:spPr>
          <a:xfrm>
            <a:off x="2395058" y="3550803"/>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Z</a:t>
            </a:r>
            <a:r>
              <a:rPr lang="en-US" sz="1000" baseline="-25000" dirty="0" smtClean="0"/>
              <a:t>min</a:t>
            </a:r>
            <a:r>
              <a:rPr lang="en-US" sz="1000" baseline="-40000" dirty="0" smtClean="0"/>
              <a:t>5</a:t>
            </a:r>
            <a:endParaRPr lang="en-US" sz="1000" baseline="-40000" dirty="0"/>
          </a:p>
        </p:txBody>
      </p:sp>
      <p:sp>
        <p:nvSpPr>
          <p:cNvPr id="66" name="Rectangle 65"/>
          <p:cNvSpPr/>
          <p:nvPr/>
        </p:nvSpPr>
        <p:spPr>
          <a:xfrm>
            <a:off x="2855645" y="3550803"/>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6</a:t>
            </a:r>
            <a:endParaRPr lang="en-US" sz="1000" baseline="-40000" dirty="0"/>
          </a:p>
        </p:txBody>
      </p:sp>
      <p:sp>
        <p:nvSpPr>
          <p:cNvPr id="67" name="Rectangle 66"/>
          <p:cNvSpPr/>
          <p:nvPr/>
        </p:nvSpPr>
        <p:spPr>
          <a:xfrm>
            <a:off x="3316232" y="3550803"/>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7</a:t>
            </a:r>
            <a:endParaRPr lang="en-US" sz="1000" baseline="-40000" dirty="0"/>
          </a:p>
        </p:txBody>
      </p:sp>
      <p:sp>
        <p:nvSpPr>
          <p:cNvPr id="68" name="Rectangle 67"/>
          <p:cNvSpPr/>
          <p:nvPr/>
        </p:nvSpPr>
        <p:spPr>
          <a:xfrm>
            <a:off x="92123" y="3935587"/>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0</a:t>
            </a:r>
            <a:endParaRPr lang="en-US" sz="1000" baseline="-40000" dirty="0"/>
          </a:p>
        </p:txBody>
      </p:sp>
      <p:sp>
        <p:nvSpPr>
          <p:cNvPr id="69" name="Rectangle 68"/>
          <p:cNvSpPr/>
          <p:nvPr/>
        </p:nvSpPr>
        <p:spPr>
          <a:xfrm>
            <a:off x="552710" y="3935587"/>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1</a:t>
            </a:r>
            <a:endParaRPr lang="en-US" sz="1000" baseline="-40000" dirty="0"/>
          </a:p>
        </p:txBody>
      </p:sp>
      <p:sp>
        <p:nvSpPr>
          <p:cNvPr id="70" name="Rectangle 69"/>
          <p:cNvSpPr/>
          <p:nvPr/>
        </p:nvSpPr>
        <p:spPr>
          <a:xfrm>
            <a:off x="1013297" y="3935587"/>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2</a:t>
            </a:r>
            <a:endParaRPr lang="en-US" sz="1000" baseline="-40000" dirty="0"/>
          </a:p>
        </p:txBody>
      </p:sp>
      <p:sp>
        <p:nvSpPr>
          <p:cNvPr id="71" name="Rectangle 70"/>
          <p:cNvSpPr/>
          <p:nvPr/>
        </p:nvSpPr>
        <p:spPr>
          <a:xfrm>
            <a:off x="1473884" y="3935587"/>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3</a:t>
            </a:r>
            <a:endParaRPr lang="en-US" sz="1000" baseline="-40000" dirty="0"/>
          </a:p>
        </p:txBody>
      </p:sp>
      <p:sp>
        <p:nvSpPr>
          <p:cNvPr id="72" name="Rectangle 71"/>
          <p:cNvSpPr/>
          <p:nvPr/>
        </p:nvSpPr>
        <p:spPr>
          <a:xfrm>
            <a:off x="1934471" y="3935587"/>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4</a:t>
            </a:r>
            <a:endParaRPr lang="en-US" sz="1000" baseline="-40000" dirty="0"/>
          </a:p>
        </p:txBody>
      </p:sp>
      <p:sp>
        <p:nvSpPr>
          <p:cNvPr id="73" name="Rectangle 72"/>
          <p:cNvSpPr/>
          <p:nvPr/>
        </p:nvSpPr>
        <p:spPr>
          <a:xfrm>
            <a:off x="2395058" y="3935587"/>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5</a:t>
            </a:r>
            <a:endParaRPr lang="en-US" sz="1000" baseline="-40000" dirty="0"/>
          </a:p>
        </p:txBody>
      </p:sp>
      <p:sp>
        <p:nvSpPr>
          <p:cNvPr id="74" name="Rectangle 73"/>
          <p:cNvSpPr/>
          <p:nvPr/>
        </p:nvSpPr>
        <p:spPr>
          <a:xfrm>
            <a:off x="2855645" y="3935587"/>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6</a:t>
            </a:r>
            <a:endParaRPr lang="en-US" sz="1000" baseline="-40000" dirty="0"/>
          </a:p>
        </p:txBody>
      </p:sp>
      <p:sp>
        <p:nvSpPr>
          <p:cNvPr id="75" name="Rectangle 74"/>
          <p:cNvSpPr/>
          <p:nvPr/>
        </p:nvSpPr>
        <p:spPr>
          <a:xfrm>
            <a:off x="3316232" y="3935587"/>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7</a:t>
            </a:r>
            <a:endParaRPr lang="en-US" sz="1000" baseline="-40000" dirty="0"/>
          </a:p>
        </p:txBody>
      </p:sp>
      <p:sp>
        <p:nvSpPr>
          <p:cNvPr id="83" name="Rectangle 82"/>
          <p:cNvSpPr/>
          <p:nvPr/>
        </p:nvSpPr>
        <p:spPr>
          <a:xfrm>
            <a:off x="92123" y="4320371"/>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0</a:t>
            </a:r>
            <a:endParaRPr lang="en-US" sz="1000" baseline="-40000" dirty="0"/>
          </a:p>
        </p:txBody>
      </p:sp>
      <p:sp>
        <p:nvSpPr>
          <p:cNvPr id="84" name="Rectangle 83"/>
          <p:cNvSpPr/>
          <p:nvPr/>
        </p:nvSpPr>
        <p:spPr>
          <a:xfrm>
            <a:off x="552710" y="4320371"/>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1</a:t>
            </a:r>
            <a:endParaRPr lang="en-US" sz="1000" baseline="-40000" dirty="0"/>
          </a:p>
        </p:txBody>
      </p:sp>
      <p:sp>
        <p:nvSpPr>
          <p:cNvPr id="85" name="Rectangle 84"/>
          <p:cNvSpPr/>
          <p:nvPr/>
        </p:nvSpPr>
        <p:spPr>
          <a:xfrm>
            <a:off x="1013297" y="4320371"/>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2</a:t>
            </a:r>
            <a:endParaRPr lang="en-US" sz="1000" baseline="-40000" dirty="0"/>
          </a:p>
        </p:txBody>
      </p:sp>
      <p:sp>
        <p:nvSpPr>
          <p:cNvPr id="86" name="Rectangle 85"/>
          <p:cNvSpPr/>
          <p:nvPr/>
        </p:nvSpPr>
        <p:spPr>
          <a:xfrm>
            <a:off x="1473884" y="4320371"/>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3</a:t>
            </a:r>
            <a:endParaRPr lang="en-US" sz="1000" baseline="-40000" dirty="0"/>
          </a:p>
        </p:txBody>
      </p:sp>
      <p:sp>
        <p:nvSpPr>
          <p:cNvPr id="87" name="Rectangle 86"/>
          <p:cNvSpPr/>
          <p:nvPr/>
        </p:nvSpPr>
        <p:spPr>
          <a:xfrm>
            <a:off x="1934471" y="4320371"/>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4</a:t>
            </a:r>
            <a:endParaRPr lang="en-US" sz="1000" baseline="-40000" dirty="0"/>
          </a:p>
        </p:txBody>
      </p:sp>
      <p:sp>
        <p:nvSpPr>
          <p:cNvPr id="88" name="Rectangle 87"/>
          <p:cNvSpPr/>
          <p:nvPr/>
        </p:nvSpPr>
        <p:spPr>
          <a:xfrm>
            <a:off x="2395058" y="4320371"/>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5</a:t>
            </a:r>
            <a:endParaRPr lang="en-US" sz="1000" baseline="-40000" dirty="0"/>
          </a:p>
        </p:txBody>
      </p:sp>
      <p:sp>
        <p:nvSpPr>
          <p:cNvPr id="89" name="Rectangle 88"/>
          <p:cNvSpPr/>
          <p:nvPr/>
        </p:nvSpPr>
        <p:spPr>
          <a:xfrm>
            <a:off x="2855645" y="4320371"/>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6</a:t>
            </a:r>
            <a:endParaRPr lang="en-US" sz="1000" baseline="-40000" dirty="0"/>
          </a:p>
        </p:txBody>
      </p:sp>
      <p:sp>
        <p:nvSpPr>
          <p:cNvPr id="90" name="Rectangle 89"/>
          <p:cNvSpPr/>
          <p:nvPr/>
        </p:nvSpPr>
        <p:spPr>
          <a:xfrm>
            <a:off x="3316232" y="4320371"/>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7</a:t>
            </a:r>
            <a:endParaRPr lang="en-US" sz="1000" baseline="-40000" dirty="0"/>
          </a:p>
        </p:txBody>
      </p:sp>
      <p:sp>
        <p:nvSpPr>
          <p:cNvPr id="97" name="Rectangle 96"/>
          <p:cNvSpPr/>
          <p:nvPr/>
        </p:nvSpPr>
        <p:spPr>
          <a:xfrm>
            <a:off x="4629563" y="2072624"/>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start</a:t>
            </a:r>
            <a:r>
              <a:rPr lang="en-US" sz="1000" kern="1000" baseline="-40000" dirty="0" err="1" smtClean="0"/>
              <a:t>X</a:t>
            </a:r>
            <a:endParaRPr lang="en-US" sz="1000" kern="1000" baseline="-40000" dirty="0"/>
          </a:p>
        </p:txBody>
      </p:sp>
      <p:sp>
        <p:nvSpPr>
          <p:cNvPr id="98" name="Rectangle 97"/>
          <p:cNvSpPr/>
          <p:nvPr/>
        </p:nvSpPr>
        <p:spPr>
          <a:xfrm>
            <a:off x="5157887" y="2072624"/>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start</a:t>
            </a:r>
            <a:r>
              <a:rPr lang="en-US" sz="1000" kern="1000" baseline="-40000" dirty="0" err="1" smtClean="0"/>
              <a:t>Y</a:t>
            </a:r>
            <a:endParaRPr lang="en-US" sz="1000" kern="1000" baseline="-40000" dirty="0"/>
          </a:p>
        </p:txBody>
      </p:sp>
      <p:sp>
        <p:nvSpPr>
          <p:cNvPr id="99" name="Rectangle 98"/>
          <p:cNvSpPr/>
          <p:nvPr/>
        </p:nvSpPr>
        <p:spPr>
          <a:xfrm>
            <a:off x="5708664" y="2070743"/>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start</a:t>
            </a:r>
            <a:r>
              <a:rPr lang="en-US" sz="1000" kern="1000" baseline="-40000" dirty="0" err="1" smtClean="0"/>
              <a:t>Z</a:t>
            </a:r>
            <a:endParaRPr lang="en-US" sz="1000" kern="1000" baseline="-40000" dirty="0"/>
          </a:p>
        </p:txBody>
      </p:sp>
      <p:sp>
        <p:nvSpPr>
          <p:cNvPr id="100" name="Rectangle 99"/>
          <p:cNvSpPr/>
          <p:nvPr/>
        </p:nvSpPr>
        <p:spPr>
          <a:xfrm>
            <a:off x="6257304" y="2070743"/>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scale</a:t>
            </a:r>
            <a:r>
              <a:rPr lang="en-US" sz="1000" kern="1000" baseline="-40000" dirty="0" err="1" smtClean="0"/>
              <a:t>X</a:t>
            </a:r>
            <a:endParaRPr lang="en-US" sz="1000" kern="1000" baseline="-40000" dirty="0"/>
          </a:p>
        </p:txBody>
      </p:sp>
      <p:sp>
        <p:nvSpPr>
          <p:cNvPr id="101" name="Rectangle 100"/>
          <p:cNvSpPr/>
          <p:nvPr/>
        </p:nvSpPr>
        <p:spPr>
          <a:xfrm>
            <a:off x="6809332" y="2070756"/>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scale</a:t>
            </a:r>
            <a:r>
              <a:rPr lang="en-US" sz="1000" kern="1000" baseline="-40000" dirty="0" err="1"/>
              <a:t>Y</a:t>
            </a:r>
            <a:endParaRPr lang="en-US" sz="1000" kern="1000" baseline="-40000" dirty="0"/>
          </a:p>
        </p:txBody>
      </p:sp>
      <p:sp>
        <p:nvSpPr>
          <p:cNvPr id="102" name="Rectangle 101"/>
          <p:cNvSpPr/>
          <p:nvPr/>
        </p:nvSpPr>
        <p:spPr>
          <a:xfrm>
            <a:off x="7356514" y="2070743"/>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scale</a:t>
            </a:r>
            <a:r>
              <a:rPr lang="en-US" sz="1000" kern="1000" baseline="-40000" dirty="0" err="1"/>
              <a:t>Z</a:t>
            </a:r>
            <a:endParaRPr lang="en-US" sz="1000" kern="1000" baseline="-40000" dirty="0"/>
          </a:p>
        </p:txBody>
      </p:sp>
      <p:sp>
        <p:nvSpPr>
          <p:cNvPr id="103" name="Rectangle 102"/>
          <p:cNvSpPr>
            <a:spLocks/>
          </p:cNvSpPr>
          <p:nvPr/>
        </p:nvSpPr>
        <p:spPr>
          <a:xfrm>
            <a:off x="4626073" y="2343566"/>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0</a:t>
            </a:r>
            <a:endParaRPr lang="en-US" sz="1000" baseline="-40000" dirty="0"/>
          </a:p>
        </p:txBody>
      </p:sp>
      <p:sp>
        <p:nvSpPr>
          <p:cNvPr id="104" name="Rectangle 103"/>
          <p:cNvSpPr>
            <a:spLocks/>
          </p:cNvSpPr>
          <p:nvPr/>
        </p:nvSpPr>
        <p:spPr>
          <a:xfrm>
            <a:off x="5086660" y="2343566"/>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1</a:t>
            </a:r>
            <a:endParaRPr lang="en-US" sz="1000" baseline="-40000" dirty="0"/>
          </a:p>
        </p:txBody>
      </p:sp>
      <p:sp>
        <p:nvSpPr>
          <p:cNvPr id="105" name="Rectangle 104"/>
          <p:cNvSpPr>
            <a:spLocks/>
          </p:cNvSpPr>
          <p:nvPr/>
        </p:nvSpPr>
        <p:spPr>
          <a:xfrm>
            <a:off x="5547247" y="2343566"/>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2</a:t>
            </a:r>
            <a:endParaRPr lang="en-US" sz="1000" baseline="-40000" dirty="0"/>
          </a:p>
        </p:txBody>
      </p:sp>
      <p:sp>
        <p:nvSpPr>
          <p:cNvPr id="106" name="Rectangle 105"/>
          <p:cNvSpPr>
            <a:spLocks/>
          </p:cNvSpPr>
          <p:nvPr/>
        </p:nvSpPr>
        <p:spPr>
          <a:xfrm>
            <a:off x="6007834" y="2343566"/>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3</a:t>
            </a:r>
            <a:endParaRPr lang="en-US" sz="1000" baseline="-40000" dirty="0"/>
          </a:p>
        </p:txBody>
      </p:sp>
      <p:sp>
        <p:nvSpPr>
          <p:cNvPr id="107" name="Rectangle 106"/>
          <p:cNvSpPr>
            <a:spLocks/>
          </p:cNvSpPr>
          <p:nvPr/>
        </p:nvSpPr>
        <p:spPr>
          <a:xfrm>
            <a:off x="6468421" y="2343566"/>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4</a:t>
            </a:r>
            <a:endParaRPr lang="en-US" sz="1000" baseline="-40000" dirty="0"/>
          </a:p>
        </p:txBody>
      </p:sp>
      <p:sp>
        <p:nvSpPr>
          <p:cNvPr id="108" name="Rectangle 107"/>
          <p:cNvSpPr>
            <a:spLocks/>
          </p:cNvSpPr>
          <p:nvPr/>
        </p:nvSpPr>
        <p:spPr>
          <a:xfrm>
            <a:off x="6929008" y="2343566"/>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5</a:t>
            </a:r>
            <a:endParaRPr lang="en-US" sz="1000" baseline="-40000" dirty="0"/>
          </a:p>
        </p:txBody>
      </p:sp>
      <p:sp>
        <p:nvSpPr>
          <p:cNvPr id="109" name="Rectangle 108"/>
          <p:cNvSpPr>
            <a:spLocks/>
          </p:cNvSpPr>
          <p:nvPr/>
        </p:nvSpPr>
        <p:spPr>
          <a:xfrm>
            <a:off x="7389595" y="2343566"/>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6</a:t>
            </a:r>
            <a:endParaRPr lang="en-US" sz="1000" baseline="-40000" dirty="0"/>
          </a:p>
        </p:txBody>
      </p:sp>
      <p:sp>
        <p:nvSpPr>
          <p:cNvPr id="110" name="Rectangle 109"/>
          <p:cNvSpPr>
            <a:spLocks/>
          </p:cNvSpPr>
          <p:nvPr/>
        </p:nvSpPr>
        <p:spPr>
          <a:xfrm>
            <a:off x="7850182" y="2343566"/>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7</a:t>
            </a:r>
            <a:endParaRPr lang="en-US" sz="1000" baseline="-40000" dirty="0"/>
          </a:p>
        </p:txBody>
      </p:sp>
      <p:sp>
        <p:nvSpPr>
          <p:cNvPr id="111" name="Rectangle 110"/>
          <p:cNvSpPr>
            <a:spLocks/>
          </p:cNvSpPr>
          <p:nvPr/>
        </p:nvSpPr>
        <p:spPr>
          <a:xfrm>
            <a:off x="4626073" y="2572565"/>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0</a:t>
            </a:r>
            <a:endParaRPr lang="en-US" sz="1000" baseline="-40000" dirty="0"/>
          </a:p>
        </p:txBody>
      </p:sp>
      <p:sp>
        <p:nvSpPr>
          <p:cNvPr id="112" name="Rectangle 111"/>
          <p:cNvSpPr>
            <a:spLocks/>
          </p:cNvSpPr>
          <p:nvPr/>
        </p:nvSpPr>
        <p:spPr>
          <a:xfrm>
            <a:off x="5086660" y="2572565"/>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1</a:t>
            </a:r>
            <a:endParaRPr lang="en-US" sz="1000" baseline="-40000" dirty="0"/>
          </a:p>
        </p:txBody>
      </p:sp>
      <p:sp>
        <p:nvSpPr>
          <p:cNvPr id="113" name="Rectangle 112"/>
          <p:cNvSpPr>
            <a:spLocks/>
          </p:cNvSpPr>
          <p:nvPr/>
        </p:nvSpPr>
        <p:spPr>
          <a:xfrm>
            <a:off x="5547247" y="2572565"/>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2</a:t>
            </a:r>
            <a:endParaRPr lang="en-US" sz="1000" baseline="-40000" dirty="0"/>
          </a:p>
        </p:txBody>
      </p:sp>
      <p:sp>
        <p:nvSpPr>
          <p:cNvPr id="114" name="Rectangle 113"/>
          <p:cNvSpPr>
            <a:spLocks/>
          </p:cNvSpPr>
          <p:nvPr/>
        </p:nvSpPr>
        <p:spPr>
          <a:xfrm>
            <a:off x="6007834" y="2572565"/>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3</a:t>
            </a:r>
            <a:endParaRPr lang="en-US" sz="1000" baseline="-40000" dirty="0"/>
          </a:p>
        </p:txBody>
      </p:sp>
      <p:sp>
        <p:nvSpPr>
          <p:cNvPr id="115" name="Rectangle 114"/>
          <p:cNvSpPr>
            <a:spLocks/>
          </p:cNvSpPr>
          <p:nvPr/>
        </p:nvSpPr>
        <p:spPr>
          <a:xfrm>
            <a:off x="6468421" y="2572565"/>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4</a:t>
            </a:r>
            <a:endParaRPr lang="en-US" sz="1000" baseline="-40000" dirty="0"/>
          </a:p>
        </p:txBody>
      </p:sp>
      <p:sp>
        <p:nvSpPr>
          <p:cNvPr id="116" name="Rectangle 115"/>
          <p:cNvSpPr>
            <a:spLocks/>
          </p:cNvSpPr>
          <p:nvPr/>
        </p:nvSpPr>
        <p:spPr>
          <a:xfrm>
            <a:off x="6929008" y="2572565"/>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5</a:t>
            </a:r>
            <a:endParaRPr lang="en-US" sz="1000" baseline="-40000" dirty="0"/>
          </a:p>
        </p:txBody>
      </p:sp>
      <p:sp>
        <p:nvSpPr>
          <p:cNvPr id="117" name="Rectangle 116"/>
          <p:cNvSpPr>
            <a:spLocks/>
          </p:cNvSpPr>
          <p:nvPr/>
        </p:nvSpPr>
        <p:spPr>
          <a:xfrm>
            <a:off x="7389595" y="2572565"/>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6</a:t>
            </a:r>
            <a:endParaRPr lang="en-US" sz="1000" baseline="-40000" dirty="0"/>
          </a:p>
        </p:txBody>
      </p:sp>
      <p:sp>
        <p:nvSpPr>
          <p:cNvPr id="118" name="Rectangle 117"/>
          <p:cNvSpPr>
            <a:spLocks/>
          </p:cNvSpPr>
          <p:nvPr/>
        </p:nvSpPr>
        <p:spPr>
          <a:xfrm>
            <a:off x="7850182" y="2572565"/>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7</a:t>
            </a:r>
            <a:endParaRPr lang="en-US" sz="1000" baseline="-40000" dirty="0"/>
          </a:p>
        </p:txBody>
      </p:sp>
      <p:sp>
        <p:nvSpPr>
          <p:cNvPr id="119" name="Rectangle 118"/>
          <p:cNvSpPr>
            <a:spLocks/>
          </p:cNvSpPr>
          <p:nvPr/>
        </p:nvSpPr>
        <p:spPr>
          <a:xfrm>
            <a:off x="4626073" y="2801558"/>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0</a:t>
            </a:r>
            <a:endParaRPr lang="en-US" sz="1000" baseline="-40000" dirty="0"/>
          </a:p>
        </p:txBody>
      </p:sp>
      <p:sp>
        <p:nvSpPr>
          <p:cNvPr id="120" name="Rectangle 119"/>
          <p:cNvSpPr>
            <a:spLocks/>
          </p:cNvSpPr>
          <p:nvPr/>
        </p:nvSpPr>
        <p:spPr>
          <a:xfrm>
            <a:off x="5086660" y="2801558"/>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1</a:t>
            </a:r>
            <a:endParaRPr lang="en-US" sz="1000" baseline="-40000" dirty="0"/>
          </a:p>
        </p:txBody>
      </p:sp>
      <p:sp>
        <p:nvSpPr>
          <p:cNvPr id="121" name="Rectangle 120"/>
          <p:cNvSpPr>
            <a:spLocks/>
          </p:cNvSpPr>
          <p:nvPr/>
        </p:nvSpPr>
        <p:spPr>
          <a:xfrm>
            <a:off x="5547247" y="2801558"/>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2</a:t>
            </a:r>
            <a:endParaRPr lang="en-US" sz="1000" baseline="-40000" dirty="0"/>
          </a:p>
        </p:txBody>
      </p:sp>
      <p:sp>
        <p:nvSpPr>
          <p:cNvPr id="122" name="Rectangle 121"/>
          <p:cNvSpPr>
            <a:spLocks/>
          </p:cNvSpPr>
          <p:nvPr/>
        </p:nvSpPr>
        <p:spPr>
          <a:xfrm>
            <a:off x="6007834" y="2801558"/>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3</a:t>
            </a:r>
            <a:endParaRPr lang="en-US" sz="1000" baseline="-40000" dirty="0"/>
          </a:p>
        </p:txBody>
      </p:sp>
      <p:sp>
        <p:nvSpPr>
          <p:cNvPr id="123" name="Rectangle 122"/>
          <p:cNvSpPr>
            <a:spLocks/>
          </p:cNvSpPr>
          <p:nvPr/>
        </p:nvSpPr>
        <p:spPr>
          <a:xfrm>
            <a:off x="6468421" y="2801558"/>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4</a:t>
            </a:r>
            <a:endParaRPr lang="en-US" sz="1000" baseline="-40000" dirty="0"/>
          </a:p>
        </p:txBody>
      </p:sp>
      <p:sp>
        <p:nvSpPr>
          <p:cNvPr id="124" name="Rectangle 123"/>
          <p:cNvSpPr>
            <a:spLocks/>
          </p:cNvSpPr>
          <p:nvPr/>
        </p:nvSpPr>
        <p:spPr>
          <a:xfrm>
            <a:off x="6929008" y="2801558"/>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5</a:t>
            </a:r>
            <a:endParaRPr lang="en-US" sz="1000" baseline="-40000" dirty="0"/>
          </a:p>
        </p:txBody>
      </p:sp>
      <p:sp>
        <p:nvSpPr>
          <p:cNvPr id="125" name="Rectangle 124"/>
          <p:cNvSpPr>
            <a:spLocks/>
          </p:cNvSpPr>
          <p:nvPr/>
        </p:nvSpPr>
        <p:spPr>
          <a:xfrm>
            <a:off x="7389595" y="2801558"/>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6</a:t>
            </a:r>
            <a:endParaRPr lang="en-US" sz="1000" baseline="-40000" dirty="0"/>
          </a:p>
        </p:txBody>
      </p:sp>
      <p:sp>
        <p:nvSpPr>
          <p:cNvPr id="126" name="Rectangle 125"/>
          <p:cNvSpPr>
            <a:spLocks/>
          </p:cNvSpPr>
          <p:nvPr/>
        </p:nvSpPr>
        <p:spPr>
          <a:xfrm>
            <a:off x="7850182" y="2801558"/>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7</a:t>
            </a:r>
            <a:endParaRPr lang="en-US" sz="1000" baseline="-40000" dirty="0"/>
          </a:p>
        </p:txBody>
      </p:sp>
      <p:sp>
        <p:nvSpPr>
          <p:cNvPr id="127" name="Rectangle 126"/>
          <p:cNvSpPr>
            <a:spLocks/>
          </p:cNvSpPr>
          <p:nvPr/>
        </p:nvSpPr>
        <p:spPr>
          <a:xfrm>
            <a:off x="4626073" y="3030561"/>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0</a:t>
            </a:r>
            <a:endParaRPr lang="en-US" sz="1000" baseline="-40000" dirty="0"/>
          </a:p>
        </p:txBody>
      </p:sp>
      <p:sp>
        <p:nvSpPr>
          <p:cNvPr id="128" name="Rectangle 127"/>
          <p:cNvSpPr>
            <a:spLocks/>
          </p:cNvSpPr>
          <p:nvPr/>
        </p:nvSpPr>
        <p:spPr>
          <a:xfrm>
            <a:off x="5086660" y="3030561"/>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1</a:t>
            </a:r>
            <a:endParaRPr lang="en-US" sz="1000" baseline="-40000" dirty="0"/>
          </a:p>
        </p:txBody>
      </p:sp>
      <p:sp>
        <p:nvSpPr>
          <p:cNvPr id="129" name="Rectangle 128"/>
          <p:cNvSpPr>
            <a:spLocks/>
          </p:cNvSpPr>
          <p:nvPr/>
        </p:nvSpPr>
        <p:spPr>
          <a:xfrm>
            <a:off x="5547247" y="3030561"/>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2</a:t>
            </a:r>
            <a:endParaRPr lang="en-US" sz="1000" baseline="-40000" dirty="0"/>
          </a:p>
        </p:txBody>
      </p:sp>
      <p:sp>
        <p:nvSpPr>
          <p:cNvPr id="130" name="Rectangle 129"/>
          <p:cNvSpPr>
            <a:spLocks/>
          </p:cNvSpPr>
          <p:nvPr/>
        </p:nvSpPr>
        <p:spPr>
          <a:xfrm>
            <a:off x="6007834" y="3030561"/>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3</a:t>
            </a:r>
            <a:endParaRPr lang="en-US" sz="1000" baseline="-40000" dirty="0"/>
          </a:p>
        </p:txBody>
      </p:sp>
      <p:sp>
        <p:nvSpPr>
          <p:cNvPr id="131" name="Rectangle 130"/>
          <p:cNvSpPr>
            <a:spLocks/>
          </p:cNvSpPr>
          <p:nvPr/>
        </p:nvSpPr>
        <p:spPr>
          <a:xfrm>
            <a:off x="6468421" y="3030561"/>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4</a:t>
            </a:r>
            <a:endParaRPr lang="en-US" sz="1000" baseline="-40000" dirty="0"/>
          </a:p>
        </p:txBody>
      </p:sp>
      <p:sp>
        <p:nvSpPr>
          <p:cNvPr id="132" name="Rectangle 131"/>
          <p:cNvSpPr>
            <a:spLocks/>
          </p:cNvSpPr>
          <p:nvPr/>
        </p:nvSpPr>
        <p:spPr>
          <a:xfrm>
            <a:off x="6929008" y="3030561"/>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5</a:t>
            </a:r>
            <a:endParaRPr lang="en-US" sz="1000" baseline="-40000" dirty="0"/>
          </a:p>
        </p:txBody>
      </p:sp>
      <p:sp>
        <p:nvSpPr>
          <p:cNvPr id="133" name="Rectangle 132"/>
          <p:cNvSpPr>
            <a:spLocks/>
          </p:cNvSpPr>
          <p:nvPr/>
        </p:nvSpPr>
        <p:spPr>
          <a:xfrm>
            <a:off x="7389595" y="3030561"/>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6</a:t>
            </a:r>
            <a:endParaRPr lang="en-US" sz="1000" baseline="-40000" dirty="0"/>
          </a:p>
        </p:txBody>
      </p:sp>
      <p:sp>
        <p:nvSpPr>
          <p:cNvPr id="134" name="Rectangle 133"/>
          <p:cNvSpPr>
            <a:spLocks/>
          </p:cNvSpPr>
          <p:nvPr/>
        </p:nvSpPr>
        <p:spPr>
          <a:xfrm>
            <a:off x="7850182" y="3030561"/>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7</a:t>
            </a:r>
            <a:endParaRPr lang="en-US" sz="1000" baseline="-40000" dirty="0"/>
          </a:p>
        </p:txBody>
      </p:sp>
      <p:sp>
        <p:nvSpPr>
          <p:cNvPr id="135" name="Rectangle 134"/>
          <p:cNvSpPr>
            <a:spLocks/>
          </p:cNvSpPr>
          <p:nvPr/>
        </p:nvSpPr>
        <p:spPr>
          <a:xfrm>
            <a:off x="4623363" y="3273104"/>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0</a:t>
            </a:r>
            <a:endParaRPr lang="en-US" sz="1000" baseline="-40000" dirty="0"/>
          </a:p>
        </p:txBody>
      </p:sp>
      <p:sp>
        <p:nvSpPr>
          <p:cNvPr id="136" name="Rectangle 135"/>
          <p:cNvSpPr>
            <a:spLocks/>
          </p:cNvSpPr>
          <p:nvPr/>
        </p:nvSpPr>
        <p:spPr>
          <a:xfrm>
            <a:off x="5083950" y="3273104"/>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Z</a:t>
            </a:r>
            <a:r>
              <a:rPr lang="en-US" sz="1000" baseline="-25000" dirty="0" smtClean="0"/>
              <a:t>min</a:t>
            </a:r>
            <a:r>
              <a:rPr lang="en-US" sz="1000" baseline="-40000" dirty="0" smtClean="0"/>
              <a:t>1</a:t>
            </a:r>
            <a:endParaRPr lang="en-US" sz="1000" baseline="-40000" dirty="0"/>
          </a:p>
        </p:txBody>
      </p:sp>
      <p:sp>
        <p:nvSpPr>
          <p:cNvPr id="137" name="Rectangle 136"/>
          <p:cNvSpPr>
            <a:spLocks/>
          </p:cNvSpPr>
          <p:nvPr/>
        </p:nvSpPr>
        <p:spPr>
          <a:xfrm>
            <a:off x="5544537" y="3273104"/>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2</a:t>
            </a:r>
            <a:endParaRPr lang="en-US" sz="1000" baseline="-40000" dirty="0"/>
          </a:p>
        </p:txBody>
      </p:sp>
      <p:sp>
        <p:nvSpPr>
          <p:cNvPr id="138" name="Rectangle 137"/>
          <p:cNvSpPr>
            <a:spLocks/>
          </p:cNvSpPr>
          <p:nvPr/>
        </p:nvSpPr>
        <p:spPr>
          <a:xfrm>
            <a:off x="6005124" y="3273104"/>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3</a:t>
            </a:r>
            <a:endParaRPr lang="en-US" sz="1000" baseline="-40000" dirty="0"/>
          </a:p>
        </p:txBody>
      </p:sp>
      <p:sp>
        <p:nvSpPr>
          <p:cNvPr id="139" name="Rectangle 138"/>
          <p:cNvSpPr>
            <a:spLocks/>
          </p:cNvSpPr>
          <p:nvPr/>
        </p:nvSpPr>
        <p:spPr>
          <a:xfrm>
            <a:off x="6465711" y="3273104"/>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4</a:t>
            </a:r>
            <a:endParaRPr lang="en-US" sz="1000" baseline="-40000" dirty="0"/>
          </a:p>
        </p:txBody>
      </p:sp>
      <p:sp>
        <p:nvSpPr>
          <p:cNvPr id="140" name="Rectangle 139"/>
          <p:cNvSpPr>
            <a:spLocks/>
          </p:cNvSpPr>
          <p:nvPr/>
        </p:nvSpPr>
        <p:spPr>
          <a:xfrm>
            <a:off x="6926298" y="3273104"/>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Z</a:t>
            </a:r>
            <a:r>
              <a:rPr lang="en-US" sz="1000" baseline="-25000" dirty="0" smtClean="0"/>
              <a:t>min</a:t>
            </a:r>
            <a:r>
              <a:rPr lang="en-US" sz="1000" baseline="-40000" dirty="0" smtClean="0"/>
              <a:t>5</a:t>
            </a:r>
            <a:endParaRPr lang="en-US" sz="1000" baseline="-40000" dirty="0"/>
          </a:p>
        </p:txBody>
      </p:sp>
      <p:sp>
        <p:nvSpPr>
          <p:cNvPr id="141" name="Rectangle 140"/>
          <p:cNvSpPr>
            <a:spLocks/>
          </p:cNvSpPr>
          <p:nvPr/>
        </p:nvSpPr>
        <p:spPr>
          <a:xfrm>
            <a:off x="7386885" y="3273104"/>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6</a:t>
            </a:r>
            <a:endParaRPr lang="en-US" sz="1000" baseline="-40000" dirty="0"/>
          </a:p>
        </p:txBody>
      </p:sp>
      <p:sp>
        <p:nvSpPr>
          <p:cNvPr id="142" name="Rectangle 141"/>
          <p:cNvSpPr>
            <a:spLocks/>
          </p:cNvSpPr>
          <p:nvPr/>
        </p:nvSpPr>
        <p:spPr>
          <a:xfrm>
            <a:off x="7847472" y="3273104"/>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7</a:t>
            </a:r>
            <a:endParaRPr lang="en-US" sz="1000" baseline="-40000" dirty="0"/>
          </a:p>
        </p:txBody>
      </p:sp>
      <p:sp>
        <p:nvSpPr>
          <p:cNvPr id="143" name="Rectangle 142"/>
          <p:cNvSpPr>
            <a:spLocks/>
          </p:cNvSpPr>
          <p:nvPr/>
        </p:nvSpPr>
        <p:spPr>
          <a:xfrm>
            <a:off x="4623363" y="3508876"/>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0</a:t>
            </a:r>
            <a:endParaRPr lang="en-US" sz="1000" baseline="-40000" dirty="0"/>
          </a:p>
        </p:txBody>
      </p:sp>
      <p:sp>
        <p:nvSpPr>
          <p:cNvPr id="144" name="Rectangle 143"/>
          <p:cNvSpPr>
            <a:spLocks/>
          </p:cNvSpPr>
          <p:nvPr/>
        </p:nvSpPr>
        <p:spPr>
          <a:xfrm>
            <a:off x="5083950" y="3508876"/>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1</a:t>
            </a:r>
            <a:endParaRPr lang="en-US" sz="1000" baseline="-40000" dirty="0"/>
          </a:p>
        </p:txBody>
      </p:sp>
      <p:sp>
        <p:nvSpPr>
          <p:cNvPr id="145" name="Rectangle 144"/>
          <p:cNvSpPr>
            <a:spLocks/>
          </p:cNvSpPr>
          <p:nvPr/>
        </p:nvSpPr>
        <p:spPr>
          <a:xfrm>
            <a:off x="5544537" y="3508876"/>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2</a:t>
            </a:r>
            <a:endParaRPr lang="en-US" sz="1000" baseline="-40000" dirty="0"/>
          </a:p>
        </p:txBody>
      </p:sp>
      <p:sp>
        <p:nvSpPr>
          <p:cNvPr id="146" name="Rectangle 145"/>
          <p:cNvSpPr>
            <a:spLocks/>
          </p:cNvSpPr>
          <p:nvPr/>
        </p:nvSpPr>
        <p:spPr>
          <a:xfrm>
            <a:off x="6005124" y="3508876"/>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3</a:t>
            </a:r>
            <a:endParaRPr lang="en-US" sz="1000" baseline="-40000" dirty="0"/>
          </a:p>
        </p:txBody>
      </p:sp>
      <p:sp>
        <p:nvSpPr>
          <p:cNvPr id="147" name="Rectangle 146"/>
          <p:cNvSpPr>
            <a:spLocks/>
          </p:cNvSpPr>
          <p:nvPr/>
        </p:nvSpPr>
        <p:spPr>
          <a:xfrm>
            <a:off x="6465711" y="3508876"/>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4</a:t>
            </a:r>
            <a:endParaRPr lang="en-US" sz="1000" baseline="-40000" dirty="0"/>
          </a:p>
        </p:txBody>
      </p:sp>
      <p:sp>
        <p:nvSpPr>
          <p:cNvPr id="148" name="Rectangle 147"/>
          <p:cNvSpPr>
            <a:spLocks/>
          </p:cNvSpPr>
          <p:nvPr/>
        </p:nvSpPr>
        <p:spPr>
          <a:xfrm>
            <a:off x="6926298" y="3508876"/>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5</a:t>
            </a:r>
            <a:endParaRPr lang="en-US" sz="1000" baseline="-40000" dirty="0"/>
          </a:p>
        </p:txBody>
      </p:sp>
      <p:sp>
        <p:nvSpPr>
          <p:cNvPr id="149" name="Rectangle 148"/>
          <p:cNvSpPr>
            <a:spLocks/>
          </p:cNvSpPr>
          <p:nvPr/>
        </p:nvSpPr>
        <p:spPr>
          <a:xfrm>
            <a:off x="7386885" y="3508876"/>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6</a:t>
            </a:r>
            <a:endParaRPr lang="en-US" sz="1000" baseline="-40000" dirty="0"/>
          </a:p>
        </p:txBody>
      </p:sp>
      <p:sp>
        <p:nvSpPr>
          <p:cNvPr id="150" name="Rectangle 149"/>
          <p:cNvSpPr>
            <a:spLocks/>
          </p:cNvSpPr>
          <p:nvPr/>
        </p:nvSpPr>
        <p:spPr>
          <a:xfrm>
            <a:off x="7847472" y="3508876"/>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7</a:t>
            </a:r>
            <a:endParaRPr lang="en-US" sz="1000" baseline="-40000" dirty="0"/>
          </a:p>
        </p:txBody>
      </p:sp>
      <p:sp>
        <p:nvSpPr>
          <p:cNvPr id="151" name="Rectangle 150"/>
          <p:cNvSpPr/>
          <p:nvPr/>
        </p:nvSpPr>
        <p:spPr>
          <a:xfrm>
            <a:off x="4630136" y="3741040"/>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0</a:t>
            </a:r>
            <a:endParaRPr lang="en-US" sz="1000" baseline="-40000" dirty="0"/>
          </a:p>
        </p:txBody>
      </p:sp>
      <p:sp>
        <p:nvSpPr>
          <p:cNvPr id="152" name="Rectangle 151"/>
          <p:cNvSpPr/>
          <p:nvPr/>
        </p:nvSpPr>
        <p:spPr>
          <a:xfrm>
            <a:off x="5090723" y="3741040"/>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1</a:t>
            </a:r>
            <a:endParaRPr lang="en-US" sz="1000" baseline="-40000" dirty="0"/>
          </a:p>
        </p:txBody>
      </p:sp>
      <p:sp>
        <p:nvSpPr>
          <p:cNvPr id="153" name="Rectangle 152"/>
          <p:cNvSpPr/>
          <p:nvPr/>
        </p:nvSpPr>
        <p:spPr>
          <a:xfrm>
            <a:off x="5551310" y="3741040"/>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2</a:t>
            </a:r>
            <a:endParaRPr lang="en-US" sz="1000" baseline="-40000" dirty="0"/>
          </a:p>
        </p:txBody>
      </p:sp>
      <p:sp>
        <p:nvSpPr>
          <p:cNvPr id="154" name="Rectangle 153"/>
          <p:cNvSpPr/>
          <p:nvPr/>
        </p:nvSpPr>
        <p:spPr>
          <a:xfrm>
            <a:off x="6011897" y="3741040"/>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3</a:t>
            </a:r>
            <a:endParaRPr lang="en-US" sz="1000" baseline="-40000" dirty="0"/>
          </a:p>
        </p:txBody>
      </p:sp>
      <p:sp>
        <p:nvSpPr>
          <p:cNvPr id="155" name="Rectangle 154"/>
          <p:cNvSpPr/>
          <p:nvPr/>
        </p:nvSpPr>
        <p:spPr>
          <a:xfrm>
            <a:off x="6472484" y="3741040"/>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4</a:t>
            </a:r>
            <a:endParaRPr lang="en-US" sz="1000" baseline="-40000" dirty="0"/>
          </a:p>
        </p:txBody>
      </p:sp>
      <p:sp>
        <p:nvSpPr>
          <p:cNvPr id="156" name="Rectangle 155"/>
          <p:cNvSpPr/>
          <p:nvPr/>
        </p:nvSpPr>
        <p:spPr>
          <a:xfrm>
            <a:off x="6933071" y="3741040"/>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5</a:t>
            </a:r>
            <a:endParaRPr lang="en-US" sz="1000" baseline="-40000" dirty="0"/>
          </a:p>
        </p:txBody>
      </p:sp>
      <p:sp>
        <p:nvSpPr>
          <p:cNvPr id="157" name="Rectangle 156"/>
          <p:cNvSpPr/>
          <p:nvPr/>
        </p:nvSpPr>
        <p:spPr>
          <a:xfrm>
            <a:off x="7393658" y="3741040"/>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6</a:t>
            </a:r>
            <a:endParaRPr lang="en-US" sz="1000" baseline="-40000" dirty="0"/>
          </a:p>
        </p:txBody>
      </p:sp>
      <p:sp>
        <p:nvSpPr>
          <p:cNvPr id="158" name="Rectangle 157"/>
          <p:cNvSpPr/>
          <p:nvPr/>
        </p:nvSpPr>
        <p:spPr>
          <a:xfrm>
            <a:off x="7854245" y="3741040"/>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7</a:t>
            </a:r>
            <a:endParaRPr lang="en-US" sz="1000" baseline="-40000" dirty="0"/>
          </a:p>
        </p:txBody>
      </p:sp>
      <p:sp>
        <p:nvSpPr>
          <p:cNvPr id="159" name="Right Brace 158"/>
          <p:cNvSpPr/>
          <p:nvPr/>
        </p:nvSpPr>
        <p:spPr>
          <a:xfrm>
            <a:off x="3799848" y="1998121"/>
            <a:ext cx="264158" cy="2316772"/>
          </a:xfrm>
          <a:prstGeom prst="rightBrac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TextBox 159"/>
          <p:cNvSpPr txBox="1"/>
          <p:nvPr/>
        </p:nvSpPr>
        <p:spPr>
          <a:xfrm>
            <a:off x="4092513" y="3069129"/>
            <a:ext cx="356284" cy="169277"/>
          </a:xfrm>
          <a:prstGeom prst="rect">
            <a:avLst/>
          </a:prstGeom>
          <a:noFill/>
        </p:spPr>
        <p:txBody>
          <a:bodyPr vert="horz" wrap="square" lIns="0" tIns="0" rIns="0" bIns="0" rtlCol="0">
            <a:spAutoFit/>
          </a:bodyPr>
          <a:lstStyle/>
          <a:p>
            <a:r>
              <a:rPr lang="en-US" sz="1100" dirty="0" smtClean="0">
                <a:solidFill>
                  <a:srgbClr val="FF0000"/>
                </a:solidFill>
              </a:rPr>
              <a:t>float</a:t>
            </a:r>
          </a:p>
        </p:txBody>
      </p:sp>
      <p:sp>
        <p:nvSpPr>
          <p:cNvPr id="161" name="Right Brace 160"/>
          <p:cNvSpPr/>
          <p:nvPr/>
        </p:nvSpPr>
        <p:spPr>
          <a:xfrm>
            <a:off x="8361105" y="2061373"/>
            <a:ext cx="264158" cy="282193"/>
          </a:xfrm>
          <a:prstGeom prst="rightBrac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TextBox 161"/>
          <p:cNvSpPr txBox="1"/>
          <p:nvPr/>
        </p:nvSpPr>
        <p:spPr>
          <a:xfrm>
            <a:off x="8656025" y="2117830"/>
            <a:ext cx="356284" cy="169277"/>
          </a:xfrm>
          <a:prstGeom prst="rect">
            <a:avLst/>
          </a:prstGeom>
          <a:noFill/>
        </p:spPr>
        <p:txBody>
          <a:bodyPr vert="horz" wrap="square" lIns="0" tIns="0" rIns="0" bIns="0" rtlCol="0">
            <a:spAutoFit/>
          </a:bodyPr>
          <a:lstStyle/>
          <a:p>
            <a:r>
              <a:rPr lang="en-US" sz="1100" dirty="0" smtClean="0">
                <a:solidFill>
                  <a:srgbClr val="FF0000"/>
                </a:solidFill>
              </a:rPr>
              <a:t>float</a:t>
            </a:r>
          </a:p>
        </p:txBody>
      </p:sp>
      <p:sp>
        <p:nvSpPr>
          <p:cNvPr id="163" name="Right Brace 162"/>
          <p:cNvSpPr/>
          <p:nvPr/>
        </p:nvSpPr>
        <p:spPr>
          <a:xfrm>
            <a:off x="8361105" y="2369363"/>
            <a:ext cx="264158" cy="1367217"/>
          </a:xfrm>
          <a:prstGeom prst="rightBrac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TextBox 163"/>
          <p:cNvSpPr txBox="1"/>
          <p:nvPr/>
        </p:nvSpPr>
        <p:spPr>
          <a:xfrm>
            <a:off x="8656025" y="2964115"/>
            <a:ext cx="356284" cy="169277"/>
          </a:xfrm>
          <a:prstGeom prst="rect">
            <a:avLst/>
          </a:prstGeom>
          <a:noFill/>
        </p:spPr>
        <p:txBody>
          <a:bodyPr vert="horz" wrap="square" lIns="0" tIns="0" rIns="0" bIns="0" rtlCol="0">
            <a:spAutoFit/>
          </a:bodyPr>
          <a:lstStyle/>
          <a:p>
            <a:r>
              <a:rPr lang="en-US" sz="1100" dirty="0" smtClean="0">
                <a:solidFill>
                  <a:srgbClr val="FF0000"/>
                </a:solidFill>
              </a:rPr>
              <a:t>char</a:t>
            </a:r>
          </a:p>
        </p:txBody>
      </p:sp>
      <p:sp>
        <p:nvSpPr>
          <p:cNvPr id="165" name="Right Brace 164"/>
          <p:cNvSpPr/>
          <p:nvPr/>
        </p:nvSpPr>
        <p:spPr>
          <a:xfrm>
            <a:off x="8362774" y="3762377"/>
            <a:ext cx="264158" cy="357969"/>
          </a:xfrm>
          <a:prstGeom prst="rightBrac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TextBox 165"/>
          <p:cNvSpPr txBox="1"/>
          <p:nvPr/>
        </p:nvSpPr>
        <p:spPr>
          <a:xfrm>
            <a:off x="8685213" y="3845470"/>
            <a:ext cx="356284" cy="169277"/>
          </a:xfrm>
          <a:prstGeom prst="rect">
            <a:avLst/>
          </a:prstGeom>
          <a:noFill/>
        </p:spPr>
        <p:txBody>
          <a:bodyPr vert="horz" wrap="square" lIns="0" tIns="0" rIns="0" bIns="0" rtlCol="0">
            <a:spAutoFit/>
          </a:bodyPr>
          <a:lstStyle/>
          <a:p>
            <a:r>
              <a:rPr lang="en-US" sz="1100" dirty="0">
                <a:solidFill>
                  <a:srgbClr val="FF0000"/>
                </a:solidFill>
              </a:rPr>
              <a:t>v</a:t>
            </a:r>
            <a:r>
              <a:rPr lang="en-US" sz="1100" dirty="0" smtClean="0">
                <a:solidFill>
                  <a:srgbClr val="FF0000"/>
                </a:solidFill>
              </a:rPr>
              <a:t>oid*</a:t>
            </a:r>
          </a:p>
        </p:txBody>
      </p:sp>
      <p:sp>
        <p:nvSpPr>
          <p:cNvPr id="167" name="Right Brace 166"/>
          <p:cNvSpPr/>
          <p:nvPr/>
        </p:nvSpPr>
        <p:spPr>
          <a:xfrm>
            <a:off x="3795325" y="4334426"/>
            <a:ext cx="264158" cy="357969"/>
          </a:xfrm>
          <a:prstGeom prst="rightBrac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TextBox 167"/>
          <p:cNvSpPr txBox="1"/>
          <p:nvPr/>
        </p:nvSpPr>
        <p:spPr>
          <a:xfrm>
            <a:off x="4117764" y="4417519"/>
            <a:ext cx="356284" cy="169277"/>
          </a:xfrm>
          <a:prstGeom prst="rect">
            <a:avLst/>
          </a:prstGeom>
          <a:noFill/>
        </p:spPr>
        <p:txBody>
          <a:bodyPr vert="horz" wrap="square" lIns="0" tIns="0" rIns="0" bIns="0" rtlCol="0">
            <a:spAutoFit/>
          </a:bodyPr>
          <a:lstStyle/>
          <a:p>
            <a:r>
              <a:rPr lang="en-US" sz="1100" dirty="0">
                <a:solidFill>
                  <a:srgbClr val="FF0000"/>
                </a:solidFill>
              </a:rPr>
              <a:t>v</a:t>
            </a:r>
            <a:r>
              <a:rPr lang="en-US" sz="1100" dirty="0" smtClean="0">
                <a:solidFill>
                  <a:srgbClr val="FF0000"/>
                </a:solidFill>
              </a:rPr>
              <a:t>oid*</a:t>
            </a:r>
          </a:p>
        </p:txBody>
      </p:sp>
    </p:spTree>
    <p:extLst>
      <p:ext uri="{BB962C8B-B14F-4D97-AF65-F5344CB8AC3E}">
        <p14:creationId xmlns:p14="http://schemas.microsoft.com/office/powerpoint/2010/main" val="248664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12</a:t>
            </a:fld>
            <a:endParaRPr lang="en-US" dirty="0"/>
          </a:p>
        </p:txBody>
      </p:sp>
      <p:sp>
        <p:nvSpPr>
          <p:cNvPr id="11" name="Title 3"/>
          <p:cNvSpPr>
            <a:spLocks noGrp="1"/>
          </p:cNvSpPr>
          <p:nvPr>
            <p:ph type="title"/>
          </p:nvPr>
        </p:nvSpPr>
        <p:spPr>
          <a:xfrm>
            <a:off x="455613" y="308848"/>
            <a:ext cx="8229600" cy="868680"/>
          </a:xfrm>
        </p:spPr>
        <p:txBody>
          <a:bodyPr/>
          <a:lstStyle/>
          <a:p>
            <a:r>
              <a:rPr lang="en-US" dirty="0" smtClean="0"/>
              <a:t>ISSUES WITH QBVHs</a:t>
            </a:r>
            <a:endParaRPr lang="en-US" dirty="0"/>
          </a:p>
        </p:txBody>
      </p:sp>
      <p:sp>
        <p:nvSpPr>
          <p:cNvPr id="12" name="Content Placeholder 4"/>
          <p:cNvSpPr>
            <a:spLocks noGrp="1"/>
          </p:cNvSpPr>
          <p:nvPr>
            <p:ph sz="quarter" idx="13"/>
          </p:nvPr>
        </p:nvSpPr>
        <p:spPr>
          <a:xfrm>
            <a:off x="455612" y="1203325"/>
            <a:ext cx="8688387" cy="3425825"/>
          </a:xfrm>
        </p:spPr>
        <p:txBody>
          <a:bodyPr/>
          <a:lstStyle/>
          <a:p>
            <a:pPr marL="285750" indent="-285750">
              <a:buFont typeface="Arial" panose="020B0604020202020204" pitchFamily="34" charset="0"/>
              <a:buChar char="•"/>
            </a:pPr>
            <a:r>
              <a:rPr lang="en-US" dirty="0" smtClean="0"/>
              <a:t>Coarser bounds</a:t>
            </a:r>
          </a:p>
          <a:p>
            <a:pPr marL="511175" lvl="1" indent="-285750">
              <a:buFont typeface="Arial" panose="020B0604020202020204" pitchFamily="34" charset="0"/>
              <a:buChar char="•"/>
            </a:pPr>
            <a:r>
              <a:rPr lang="en-US" dirty="0" smtClean="0"/>
              <a:t>+2-4% traversal steps</a:t>
            </a:r>
          </a:p>
          <a:p>
            <a:pPr marL="511175" lvl="1" indent="-285750">
              <a:buFont typeface="Arial" panose="020B0604020202020204" pitchFamily="34" charset="0"/>
              <a:buChar char="•"/>
            </a:pPr>
            <a:r>
              <a:rPr lang="en-US" dirty="0" smtClean="0"/>
              <a:t>+4-10% intersection steps</a:t>
            </a:r>
          </a:p>
          <a:p>
            <a:pPr marL="285750" indent="-285750">
              <a:buFont typeface="Arial" panose="020B0604020202020204" pitchFamily="34" charset="0"/>
              <a:buChar char="•"/>
            </a:pPr>
            <a:r>
              <a:rPr lang="en-US" dirty="0" smtClean="0"/>
              <a:t>Costly decompression </a:t>
            </a:r>
          </a:p>
          <a:p>
            <a:pPr marL="511175" lvl="1" indent="-285750">
              <a:buFont typeface="Arial" panose="020B0604020202020204" pitchFamily="34" charset="0"/>
              <a:buChar char="•"/>
            </a:pPr>
            <a:r>
              <a:rPr lang="en-US" dirty="0"/>
              <a:t> </a:t>
            </a:r>
            <a:r>
              <a:rPr lang="en-US" dirty="0" smtClean="0"/>
              <a:t>6 times  </a:t>
            </a:r>
            <a:r>
              <a:rPr lang="en-US" dirty="0" err="1" smtClean="0"/>
              <a:t>D</a:t>
            </a:r>
            <a:r>
              <a:rPr lang="en-US" baseline="-25000" dirty="0" err="1" smtClean="0"/>
              <a:t>k</a:t>
            </a:r>
            <a:r>
              <a:rPr lang="en-US" dirty="0" smtClean="0"/>
              <a:t> </a:t>
            </a:r>
            <a:r>
              <a:rPr lang="en-US" dirty="0"/>
              <a:t>= </a:t>
            </a:r>
            <a:r>
              <a:rPr lang="en-US" dirty="0" err="1" smtClean="0"/>
              <a:t>start</a:t>
            </a:r>
            <a:r>
              <a:rPr lang="en-US" baseline="-25000" dirty="0" err="1"/>
              <a:t>k</a:t>
            </a:r>
            <a:r>
              <a:rPr lang="en-US" dirty="0" smtClean="0"/>
              <a:t> </a:t>
            </a:r>
            <a:r>
              <a:rPr lang="en-US" dirty="0"/>
              <a:t>+ (</a:t>
            </a:r>
            <a:r>
              <a:rPr lang="en-US" dirty="0" smtClean="0"/>
              <a:t>float)</a:t>
            </a:r>
            <a:r>
              <a:rPr lang="en-US" dirty="0" err="1" smtClean="0"/>
              <a:t>i</a:t>
            </a:r>
            <a:r>
              <a:rPr lang="en-US" baseline="-25000" dirty="0" err="1" smtClean="0"/>
              <a:t>k</a:t>
            </a:r>
            <a:r>
              <a:rPr lang="en-US" dirty="0" smtClean="0"/>
              <a:t> </a:t>
            </a:r>
            <a:r>
              <a:rPr lang="en-US" dirty="0"/>
              <a:t>* </a:t>
            </a:r>
            <a:r>
              <a:rPr lang="en-US" dirty="0" err="1" smtClean="0"/>
              <a:t>scale</a:t>
            </a:r>
            <a:r>
              <a:rPr lang="en-US" baseline="-25000" dirty="0" err="1" smtClean="0"/>
              <a:t>k</a:t>
            </a:r>
            <a:r>
              <a:rPr lang="en-US" baseline="-25000" dirty="0" smtClean="0"/>
              <a:t>  </a:t>
            </a:r>
            <a:r>
              <a:rPr lang="en-US" dirty="0" smtClean="0"/>
              <a:t>(using SIMD)</a:t>
            </a:r>
            <a:endParaRPr lang="en-US" baseline="-25000" dirty="0" smtClean="0"/>
          </a:p>
          <a:p>
            <a:pPr marL="511175" lvl="1" indent="-285750">
              <a:buFont typeface="Arial" panose="020B0604020202020204" pitchFamily="34" charset="0"/>
              <a:buChar char="•"/>
            </a:pPr>
            <a:r>
              <a:rPr lang="en-US" dirty="0" smtClean="0"/>
              <a:t>~24 SIMD instructions overhead (more than the actual ray-slabs test)</a:t>
            </a:r>
            <a:endParaRPr lang="en-US" dirty="0" smtClean="0">
              <a:sym typeface="Wingdings" panose="05000000000000000000" pitchFamily="2" charset="2"/>
            </a:endParaRPr>
          </a:p>
          <a:p>
            <a:r>
              <a:rPr lang="en-US" dirty="0" smtClean="0">
                <a:sym typeface="Wingdings" panose="05000000000000000000" pitchFamily="2" charset="2"/>
              </a:rPr>
              <a:t> ~10-20% total performance impact (diffuse path tracing)  </a:t>
            </a:r>
            <a:endParaRPr lang="en-US" dirty="0"/>
          </a:p>
          <a:p>
            <a:pPr marL="511175" lvl="1"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91545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13</a:t>
            </a:fld>
            <a:endParaRPr lang="en-US" dirty="0"/>
          </a:p>
        </p:txBody>
      </p:sp>
      <p:sp>
        <p:nvSpPr>
          <p:cNvPr id="11" name="Title 3"/>
          <p:cNvSpPr>
            <a:spLocks noGrp="1"/>
          </p:cNvSpPr>
          <p:nvPr>
            <p:ph type="title"/>
          </p:nvPr>
        </p:nvSpPr>
        <p:spPr>
          <a:xfrm>
            <a:off x="455613" y="308848"/>
            <a:ext cx="8229600" cy="868680"/>
          </a:xfrm>
        </p:spPr>
        <p:txBody>
          <a:bodyPr/>
          <a:lstStyle/>
          <a:p>
            <a:r>
              <a:rPr lang="en-US" dirty="0" smtClean="0"/>
              <a:t>MEH, I WANT MY PERFORMANCE BACK…</a:t>
            </a:r>
            <a:endParaRPr lang="en-US" dirty="0"/>
          </a:p>
        </p:txBody>
      </p:sp>
      <p:sp>
        <p:nvSpPr>
          <p:cNvPr id="12" name="Content Placeholder 4"/>
          <p:cNvSpPr>
            <a:spLocks noGrp="1"/>
          </p:cNvSpPr>
          <p:nvPr>
            <p:ph sz="quarter" idx="13"/>
          </p:nvPr>
        </p:nvSpPr>
        <p:spPr>
          <a:xfrm>
            <a:off x="455612" y="1203325"/>
            <a:ext cx="8688387" cy="3425825"/>
          </a:xfrm>
        </p:spPr>
        <p:txBody>
          <a:bodyPr/>
          <a:lstStyle/>
          <a:p>
            <a:pPr marL="285750" indent="-285750">
              <a:buFont typeface="Arial" panose="020B0604020202020204" pitchFamily="34" charset="0"/>
              <a:buChar char="•"/>
            </a:pPr>
            <a:r>
              <a:rPr lang="en-US" dirty="0" smtClean="0"/>
              <a:t>Observations</a:t>
            </a:r>
          </a:p>
          <a:p>
            <a:pPr marL="511175" lvl="1" indent="-285750">
              <a:buFont typeface="Arial" panose="020B0604020202020204" pitchFamily="34" charset="0"/>
              <a:buChar char="•"/>
            </a:pPr>
            <a:r>
              <a:rPr lang="en-US" dirty="0" smtClean="0"/>
              <a:t>For a binary BVH half the nodes are leaf nodes, &gt;80% for 8-wide BVH</a:t>
            </a:r>
          </a:p>
          <a:p>
            <a:pPr marL="511175" lvl="1" indent="-285750">
              <a:buFont typeface="Arial" panose="020B0604020202020204" pitchFamily="34" charset="0"/>
              <a:buChar char="•"/>
            </a:pPr>
            <a:r>
              <a:rPr lang="en-US" dirty="0" smtClean="0"/>
              <a:t>Ray traverses multiple inner multi-nodes per leaf</a:t>
            </a:r>
          </a:p>
          <a:p>
            <a:pPr marL="511175" lvl="1" indent="-285750">
              <a:buFont typeface="Arial" panose="020B0604020202020204" pitchFamily="34" charset="0"/>
              <a:buChar char="•"/>
            </a:pPr>
            <a:r>
              <a:rPr lang="en-US" dirty="0" smtClean="0"/>
              <a:t>Most of the overhead comes from decompressing inner multi-nodes</a:t>
            </a:r>
          </a:p>
          <a:p>
            <a:pPr marL="285750" indent="-285750">
              <a:buFont typeface="Arial" panose="020B0604020202020204" pitchFamily="34" charset="0"/>
              <a:buChar char="•"/>
            </a:pPr>
            <a:r>
              <a:rPr lang="en-US" dirty="0" smtClean="0"/>
              <a:t>General Idea</a:t>
            </a:r>
          </a:p>
          <a:p>
            <a:pPr marL="511175" lvl="1" indent="-285750">
              <a:buFont typeface="Arial" panose="020B0604020202020204" pitchFamily="34" charset="0"/>
              <a:buChar char="•"/>
            </a:pPr>
            <a:r>
              <a:rPr lang="en-US" dirty="0" smtClean="0"/>
              <a:t>Only compress “leaf” multi-nodes </a:t>
            </a:r>
            <a:r>
              <a:rPr lang="en-US" dirty="0" smtClean="0">
                <a:sym typeface="Wingdings" panose="05000000000000000000" pitchFamily="2" charset="2"/>
              </a:rPr>
              <a:t></a:t>
            </a:r>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95322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14</a:t>
            </a:fld>
            <a:endParaRPr lang="en-US" dirty="0"/>
          </a:p>
        </p:txBody>
      </p:sp>
      <p:sp>
        <p:nvSpPr>
          <p:cNvPr id="11" name="Title 3"/>
          <p:cNvSpPr>
            <a:spLocks noGrp="1"/>
          </p:cNvSpPr>
          <p:nvPr>
            <p:ph type="title"/>
          </p:nvPr>
        </p:nvSpPr>
        <p:spPr>
          <a:xfrm>
            <a:off x="455613" y="308848"/>
            <a:ext cx="8229600" cy="868680"/>
          </a:xfrm>
        </p:spPr>
        <p:txBody>
          <a:bodyPr/>
          <a:lstStyle/>
          <a:p>
            <a:r>
              <a:rPr lang="en-US" dirty="0" smtClean="0"/>
              <a:t>There’s A LITTLE PROBLEM…</a:t>
            </a:r>
            <a:endParaRPr lang="en-US" dirty="0"/>
          </a:p>
        </p:txBody>
      </p:sp>
      <p:sp>
        <p:nvSpPr>
          <p:cNvPr id="12" name="Content Placeholder 4"/>
          <p:cNvSpPr>
            <a:spLocks noGrp="1"/>
          </p:cNvSpPr>
          <p:nvPr>
            <p:ph sz="quarter" idx="13"/>
          </p:nvPr>
        </p:nvSpPr>
        <p:spPr>
          <a:xfrm>
            <a:off x="455612" y="1203325"/>
            <a:ext cx="8688387" cy="3425825"/>
          </a:xfrm>
        </p:spPr>
        <p:txBody>
          <a:bodyPr/>
          <a:lstStyle/>
          <a:p>
            <a:pPr marL="285750" indent="-285750">
              <a:buFont typeface="Arial" panose="020B0604020202020204" pitchFamily="34" charset="0"/>
              <a:buChar char="•"/>
            </a:pPr>
            <a:r>
              <a:rPr lang="en-US" dirty="0" smtClean="0"/>
              <a:t>What’s a “leaf” multi-node in a 8-wide BVH?</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Only compress “all-leaf</a:t>
            </a:r>
            <a:r>
              <a:rPr lang="en-US" dirty="0"/>
              <a:t>” multi-nodes</a:t>
            </a:r>
          </a:p>
          <a:p>
            <a:pPr marL="285750" indent="-285750">
              <a:buFont typeface="Arial" panose="020B0604020202020204" pitchFamily="34" charset="0"/>
              <a:buChar char="•"/>
            </a:pPr>
            <a:endParaRPr lang="en-US" dirty="0" smtClean="0"/>
          </a:p>
        </p:txBody>
      </p:sp>
      <p:sp>
        <p:nvSpPr>
          <p:cNvPr id="5" name="Rectangle 4"/>
          <p:cNvSpPr>
            <a:spLocks noChangeAspect="1"/>
          </p:cNvSpPr>
          <p:nvPr/>
        </p:nvSpPr>
        <p:spPr>
          <a:xfrm>
            <a:off x="3973502" y="1720332"/>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6" name="Straight Connector 5"/>
          <p:cNvCxnSpPr>
            <a:cxnSpLocks noChangeAspect="1"/>
            <a:stCxn id="5" idx="2"/>
            <a:endCxn id="18" idx="0"/>
          </p:cNvCxnSpPr>
          <p:nvPr/>
        </p:nvCxnSpPr>
        <p:spPr>
          <a:xfrm flipH="1">
            <a:off x="2745786" y="1973435"/>
            <a:ext cx="1367897" cy="57806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noChangeAspect="1"/>
            <a:stCxn id="5" idx="2"/>
            <a:endCxn id="19" idx="0"/>
          </p:cNvCxnSpPr>
          <p:nvPr/>
        </p:nvCxnSpPr>
        <p:spPr>
          <a:xfrm flipH="1">
            <a:off x="3141299" y="1973435"/>
            <a:ext cx="972384" cy="57806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noChangeAspect="1"/>
            <a:stCxn id="5" idx="2"/>
            <a:endCxn id="10" idx="0"/>
          </p:cNvCxnSpPr>
          <p:nvPr/>
        </p:nvCxnSpPr>
        <p:spPr>
          <a:xfrm>
            <a:off x="4113683" y="1973435"/>
            <a:ext cx="189146" cy="57806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noChangeAspect="1"/>
            <a:stCxn id="5" idx="2"/>
            <a:endCxn id="13" idx="0"/>
          </p:cNvCxnSpPr>
          <p:nvPr/>
        </p:nvCxnSpPr>
        <p:spPr>
          <a:xfrm>
            <a:off x="4113683" y="1973435"/>
            <a:ext cx="609687" cy="57806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spect="1"/>
          </p:cNvSpPr>
          <p:nvPr/>
        </p:nvSpPr>
        <p:spPr>
          <a:xfrm>
            <a:off x="4162648" y="255149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13" name="Rectangle 12"/>
          <p:cNvSpPr>
            <a:spLocks noChangeAspect="1"/>
          </p:cNvSpPr>
          <p:nvPr/>
        </p:nvSpPr>
        <p:spPr>
          <a:xfrm>
            <a:off x="4583189" y="2551499"/>
            <a:ext cx="280361" cy="253103"/>
          </a:xfrm>
          <a:prstGeom prst="rect">
            <a:avLst/>
          </a:prstGeom>
          <a:solidFill>
            <a:srgbClr val="00B050"/>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14" name="Straight Connector 13"/>
          <p:cNvCxnSpPr>
            <a:cxnSpLocks noChangeAspect="1"/>
            <a:stCxn id="5" idx="2"/>
            <a:endCxn id="16" idx="0"/>
          </p:cNvCxnSpPr>
          <p:nvPr/>
        </p:nvCxnSpPr>
        <p:spPr>
          <a:xfrm flipH="1">
            <a:off x="3542202" y="1973435"/>
            <a:ext cx="571481" cy="57806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noChangeAspect="1"/>
            <a:stCxn id="5" idx="2"/>
            <a:endCxn id="17" idx="0"/>
          </p:cNvCxnSpPr>
          <p:nvPr/>
        </p:nvCxnSpPr>
        <p:spPr>
          <a:xfrm flipH="1">
            <a:off x="3937715" y="1973435"/>
            <a:ext cx="175968" cy="57806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noChangeAspect="1"/>
          </p:cNvSpPr>
          <p:nvPr/>
        </p:nvSpPr>
        <p:spPr>
          <a:xfrm>
            <a:off x="3402021" y="255149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17" name="Rectangle 16"/>
          <p:cNvSpPr>
            <a:spLocks noChangeAspect="1"/>
          </p:cNvSpPr>
          <p:nvPr/>
        </p:nvSpPr>
        <p:spPr>
          <a:xfrm>
            <a:off x="3797534" y="255149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18" name="Rectangle 17"/>
          <p:cNvSpPr>
            <a:spLocks noChangeAspect="1"/>
          </p:cNvSpPr>
          <p:nvPr/>
        </p:nvSpPr>
        <p:spPr>
          <a:xfrm>
            <a:off x="2605605" y="255149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19" name="Rectangle 18"/>
          <p:cNvSpPr>
            <a:spLocks noChangeAspect="1"/>
          </p:cNvSpPr>
          <p:nvPr/>
        </p:nvSpPr>
        <p:spPr>
          <a:xfrm>
            <a:off x="3001118" y="255149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20" name="Straight Connector 19"/>
          <p:cNvCxnSpPr>
            <a:cxnSpLocks noChangeAspect="1"/>
            <a:stCxn id="19" idx="2"/>
            <a:endCxn id="30" idx="0"/>
          </p:cNvCxnSpPr>
          <p:nvPr/>
        </p:nvCxnSpPr>
        <p:spPr>
          <a:xfrm flipH="1">
            <a:off x="2240491" y="2804602"/>
            <a:ext cx="900808"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a:stCxn id="19" idx="2"/>
            <a:endCxn id="31" idx="0"/>
          </p:cNvCxnSpPr>
          <p:nvPr/>
        </p:nvCxnSpPr>
        <p:spPr>
          <a:xfrm flipH="1">
            <a:off x="2636004" y="2804602"/>
            <a:ext cx="505295"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noChangeAspect="1"/>
            <a:stCxn id="19" idx="2"/>
            <a:endCxn id="24" idx="0"/>
          </p:cNvCxnSpPr>
          <p:nvPr/>
        </p:nvCxnSpPr>
        <p:spPr>
          <a:xfrm>
            <a:off x="3141299" y="2804602"/>
            <a:ext cx="656235" cy="60074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noChangeAspect="1"/>
            <a:stCxn id="19" idx="2"/>
            <a:endCxn id="25" idx="0"/>
          </p:cNvCxnSpPr>
          <p:nvPr/>
        </p:nvCxnSpPr>
        <p:spPr>
          <a:xfrm>
            <a:off x="3141299" y="2804602"/>
            <a:ext cx="1020767"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noChangeAspect="1"/>
          </p:cNvSpPr>
          <p:nvPr/>
        </p:nvSpPr>
        <p:spPr>
          <a:xfrm>
            <a:off x="3657353" y="340534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25" name="Rectangle 24"/>
          <p:cNvSpPr>
            <a:spLocks noChangeAspect="1"/>
          </p:cNvSpPr>
          <p:nvPr/>
        </p:nvSpPr>
        <p:spPr>
          <a:xfrm>
            <a:off x="4021885" y="340534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26" name="Straight Connector 25"/>
          <p:cNvCxnSpPr>
            <a:cxnSpLocks noChangeAspect="1"/>
            <a:stCxn id="19" idx="2"/>
            <a:endCxn id="28" idx="0"/>
          </p:cNvCxnSpPr>
          <p:nvPr/>
        </p:nvCxnSpPr>
        <p:spPr>
          <a:xfrm flipH="1">
            <a:off x="3036907" y="2804602"/>
            <a:ext cx="104392"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noChangeAspect="1"/>
            <a:stCxn id="19" idx="2"/>
            <a:endCxn id="29" idx="0"/>
          </p:cNvCxnSpPr>
          <p:nvPr/>
        </p:nvCxnSpPr>
        <p:spPr>
          <a:xfrm>
            <a:off x="3141299" y="2804602"/>
            <a:ext cx="291121"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Rectangle 27"/>
          <p:cNvSpPr>
            <a:spLocks noChangeAspect="1"/>
          </p:cNvSpPr>
          <p:nvPr/>
        </p:nvSpPr>
        <p:spPr>
          <a:xfrm>
            <a:off x="2896726" y="340534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29" name="Rectangle 28"/>
          <p:cNvSpPr>
            <a:spLocks noChangeAspect="1"/>
          </p:cNvSpPr>
          <p:nvPr/>
        </p:nvSpPr>
        <p:spPr>
          <a:xfrm>
            <a:off x="3292239" y="340534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30" name="Rectangle 29"/>
          <p:cNvSpPr>
            <a:spLocks noChangeAspect="1"/>
          </p:cNvSpPr>
          <p:nvPr/>
        </p:nvSpPr>
        <p:spPr>
          <a:xfrm>
            <a:off x="2100310" y="340534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31" name="Rectangle 30"/>
          <p:cNvSpPr>
            <a:spLocks noChangeAspect="1"/>
          </p:cNvSpPr>
          <p:nvPr/>
        </p:nvSpPr>
        <p:spPr>
          <a:xfrm>
            <a:off x="2495823" y="3405349"/>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43" name="Oval 42"/>
          <p:cNvSpPr/>
          <p:nvPr/>
        </p:nvSpPr>
        <p:spPr>
          <a:xfrm>
            <a:off x="2015412" y="2289387"/>
            <a:ext cx="3458571" cy="772160"/>
          </a:xfrm>
          <a:prstGeom prst="ellipse">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5960533" y="2336800"/>
            <a:ext cx="2302934" cy="246221"/>
          </a:xfrm>
          <a:prstGeom prst="rect">
            <a:avLst/>
          </a:prstGeom>
          <a:noFill/>
        </p:spPr>
        <p:txBody>
          <a:bodyPr vert="horz" wrap="square" lIns="0" tIns="0" rIns="0" bIns="0" rtlCol="0">
            <a:spAutoFit/>
          </a:bodyPr>
          <a:lstStyle/>
          <a:p>
            <a:r>
              <a:rPr lang="en-US" sz="1600" dirty="0">
                <a:solidFill>
                  <a:srgbClr val="FF0000"/>
                </a:solidFill>
              </a:rPr>
              <a:t>m</a:t>
            </a:r>
            <a:r>
              <a:rPr lang="en-US" sz="1600" dirty="0" smtClean="0">
                <a:solidFill>
                  <a:srgbClr val="FF0000"/>
                </a:solidFill>
              </a:rPr>
              <a:t>ixed inner/leaf nodes</a:t>
            </a:r>
          </a:p>
        </p:txBody>
      </p:sp>
      <p:sp>
        <p:nvSpPr>
          <p:cNvPr id="45" name="Down Arrow 44"/>
          <p:cNvSpPr/>
          <p:nvPr/>
        </p:nvSpPr>
        <p:spPr>
          <a:xfrm rot="4447183">
            <a:off x="5560470" y="2382720"/>
            <a:ext cx="249962" cy="270934"/>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6" name="Oval 45"/>
          <p:cNvSpPr/>
          <p:nvPr/>
        </p:nvSpPr>
        <p:spPr>
          <a:xfrm>
            <a:off x="1412033" y="3190682"/>
            <a:ext cx="3503391" cy="772160"/>
          </a:xfrm>
          <a:prstGeom prst="ellipse">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5370929" y="3328077"/>
            <a:ext cx="3088964" cy="246221"/>
          </a:xfrm>
          <a:prstGeom prst="rect">
            <a:avLst/>
          </a:prstGeom>
          <a:noFill/>
        </p:spPr>
        <p:txBody>
          <a:bodyPr vert="horz" wrap="square" lIns="0" tIns="0" rIns="0" bIns="0" rtlCol="0">
            <a:spAutoFit/>
          </a:bodyPr>
          <a:lstStyle/>
          <a:p>
            <a:r>
              <a:rPr lang="en-US" sz="1600" dirty="0" smtClean="0">
                <a:solidFill>
                  <a:srgbClr val="FF0000"/>
                </a:solidFill>
              </a:rPr>
              <a:t>“all-leaf” multi-node</a:t>
            </a:r>
          </a:p>
        </p:txBody>
      </p:sp>
      <p:sp>
        <p:nvSpPr>
          <p:cNvPr id="48" name="Down Arrow 47"/>
          <p:cNvSpPr/>
          <p:nvPr/>
        </p:nvSpPr>
        <p:spPr>
          <a:xfrm rot="4447183">
            <a:off x="5014927" y="3365706"/>
            <a:ext cx="249962" cy="270934"/>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103" name="Straight Connector 102"/>
          <p:cNvCxnSpPr>
            <a:cxnSpLocks noChangeAspect="1"/>
            <a:stCxn id="13" idx="2"/>
          </p:cNvCxnSpPr>
          <p:nvPr/>
        </p:nvCxnSpPr>
        <p:spPr>
          <a:xfrm flipH="1">
            <a:off x="4442305" y="2804602"/>
            <a:ext cx="281065" cy="213239"/>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cxnSpLocks noChangeAspect="1"/>
            <a:stCxn id="13" idx="2"/>
          </p:cNvCxnSpPr>
          <p:nvPr/>
        </p:nvCxnSpPr>
        <p:spPr>
          <a:xfrm flipH="1">
            <a:off x="4565711" y="2804602"/>
            <a:ext cx="157659" cy="213239"/>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cxnSpLocks noChangeAspect="1"/>
            <a:stCxn id="13" idx="2"/>
          </p:cNvCxnSpPr>
          <p:nvPr/>
        </p:nvCxnSpPr>
        <p:spPr>
          <a:xfrm>
            <a:off x="4723370" y="2804602"/>
            <a:ext cx="192054" cy="20161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noChangeAspect="1"/>
            <a:stCxn id="13" idx="2"/>
          </p:cNvCxnSpPr>
          <p:nvPr/>
        </p:nvCxnSpPr>
        <p:spPr>
          <a:xfrm>
            <a:off x="4723370" y="2804602"/>
            <a:ext cx="297846" cy="191969"/>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cxnSpLocks noChangeAspect="1"/>
            <a:stCxn id="13" idx="2"/>
          </p:cNvCxnSpPr>
          <p:nvPr/>
        </p:nvCxnSpPr>
        <p:spPr>
          <a:xfrm flipH="1">
            <a:off x="4690798" y="2804602"/>
            <a:ext cx="32572" cy="213239"/>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cxnSpLocks noChangeAspect="1"/>
            <a:stCxn id="13" idx="2"/>
          </p:cNvCxnSpPr>
          <p:nvPr/>
        </p:nvCxnSpPr>
        <p:spPr>
          <a:xfrm>
            <a:off x="4723370" y="2804602"/>
            <a:ext cx="90834" cy="213239"/>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cxnSpLocks noChangeAspect="1"/>
            <a:stCxn id="17" idx="2"/>
          </p:cNvCxnSpPr>
          <p:nvPr/>
        </p:nvCxnSpPr>
        <p:spPr>
          <a:xfrm flipH="1">
            <a:off x="3659405" y="2804602"/>
            <a:ext cx="278310" cy="19754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cxnSpLocks noChangeAspect="1"/>
            <a:stCxn id="17" idx="2"/>
          </p:cNvCxnSpPr>
          <p:nvPr/>
        </p:nvCxnSpPr>
        <p:spPr>
          <a:xfrm flipH="1">
            <a:off x="3782811" y="2804602"/>
            <a:ext cx="154904" cy="19754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cxnSpLocks noChangeAspect="1"/>
            <a:stCxn id="17" idx="2"/>
          </p:cNvCxnSpPr>
          <p:nvPr/>
        </p:nvCxnSpPr>
        <p:spPr>
          <a:xfrm>
            <a:off x="3937715" y="2804602"/>
            <a:ext cx="194809" cy="18591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cxnSpLocks noChangeAspect="1"/>
            <a:stCxn id="17" idx="2"/>
          </p:cNvCxnSpPr>
          <p:nvPr/>
        </p:nvCxnSpPr>
        <p:spPr>
          <a:xfrm>
            <a:off x="3937715" y="2804602"/>
            <a:ext cx="300601" cy="17627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cxnSpLocks noChangeAspect="1"/>
            <a:stCxn id="17" idx="2"/>
          </p:cNvCxnSpPr>
          <p:nvPr/>
        </p:nvCxnSpPr>
        <p:spPr>
          <a:xfrm flipH="1">
            <a:off x="3907898" y="2804602"/>
            <a:ext cx="29817" cy="19754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cxnSpLocks noChangeAspect="1"/>
            <a:stCxn id="17" idx="2"/>
          </p:cNvCxnSpPr>
          <p:nvPr/>
        </p:nvCxnSpPr>
        <p:spPr>
          <a:xfrm>
            <a:off x="3937715" y="2804602"/>
            <a:ext cx="93589" cy="19754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Rectangle 48"/>
          <p:cNvSpPr>
            <a:spLocks noChangeAspect="1"/>
          </p:cNvSpPr>
          <p:nvPr/>
        </p:nvSpPr>
        <p:spPr>
          <a:xfrm>
            <a:off x="4962751" y="255149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50" name="Rectangle 49"/>
          <p:cNvSpPr>
            <a:spLocks noChangeAspect="1"/>
          </p:cNvSpPr>
          <p:nvPr/>
        </p:nvSpPr>
        <p:spPr>
          <a:xfrm>
            <a:off x="2237518" y="2548915"/>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51" name="Rectangle 50"/>
          <p:cNvSpPr>
            <a:spLocks noChangeAspect="1"/>
          </p:cNvSpPr>
          <p:nvPr/>
        </p:nvSpPr>
        <p:spPr>
          <a:xfrm>
            <a:off x="4386417" y="340534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52" name="Rectangle 51"/>
          <p:cNvSpPr>
            <a:spLocks noChangeAspect="1"/>
          </p:cNvSpPr>
          <p:nvPr/>
        </p:nvSpPr>
        <p:spPr>
          <a:xfrm>
            <a:off x="1732240" y="3394318"/>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4031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15</a:t>
            </a:fld>
            <a:endParaRPr lang="en-US" dirty="0"/>
          </a:p>
        </p:txBody>
      </p:sp>
      <p:sp>
        <p:nvSpPr>
          <p:cNvPr id="11" name="Title 3"/>
          <p:cNvSpPr>
            <a:spLocks noGrp="1"/>
          </p:cNvSpPr>
          <p:nvPr>
            <p:ph type="title"/>
          </p:nvPr>
        </p:nvSpPr>
        <p:spPr>
          <a:xfrm>
            <a:off x="455613" y="308848"/>
            <a:ext cx="8229600" cy="868680"/>
          </a:xfrm>
        </p:spPr>
        <p:txBody>
          <a:bodyPr/>
          <a:lstStyle/>
          <a:p>
            <a:r>
              <a:rPr lang="en-US" dirty="0" smtClean="0"/>
              <a:t>COMPRESSED-LEAF BOUNDING VOLUME HIERARCHIES (CLBVH)</a:t>
            </a:r>
            <a:endParaRPr lang="en-US" dirty="0"/>
          </a:p>
        </p:txBody>
      </p:sp>
      <p:sp>
        <p:nvSpPr>
          <p:cNvPr id="12" name="Content Placeholder 4"/>
          <p:cNvSpPr>
            <a:spLocks noGrp="1"/>
          </p:cNvSpPr>
          <p:nvPr>
            <p:ph sz="quarter" idx="13"/>
          </p:nvPr>
        </p:nvSpPr>
        <p:spPr>
          <a:xfrm>
            <a:off x="455612" y="1203325"/>
            <a:ext cx="8688387" cy="3425825"/>
          </a:xfrm>
        </p:spPr>
        <p:txBody>
          <a:bodyPr/>
          <a:lstStyle/>
          <a:p>
            <a:pPr marL="285750" indent="-285750">
              <a:buFont typeface="Arial" panose="020B0604020202020204" pitchFamily="34" charset="0"/>
              <a:buChar char="•"/>
            </a:pPr>
            <a:r>
              <a:rPr lang="en-US" dirty="0" smtClean="0"/>
              <a:t>CLBVH = regular BVH with compressed “all-leaf” multi-nodes</a:t>
            </a:r>
          </a:p>
          <a:p>
            <a:pPr marL="285750" indent="-285750">
              <a:buFont typeface="Arial" panose="020B0604020202020204" pitchFamily="34" charset="0"/>
              <a:buChar char="•"/>
            </a:pPr>
            <a:r>
              <a:rPr lang="en-US" dirty="0" smtClean="0"/>
              <a:t>Tweak </a:t>
            </a:r>
            <a:r>
              <a:rPr lang="en-US" dirty="0"/>
              <a:t>top-down </a:t>
            </a:r>
            <a:r>
              <a:rPr lang="en-US" dirty="0" smtClean="0"/>
              <a:t>BVH builder </a:t>
            </a:r>
            <a:r>
              <a:rPr lang="en-US" dirty="0"/>
              <a:t>to primarily generate </a:t>
            </a:r>
            <a:r>
              <a:rPr lang="en-US" dirty="0" smtClean="0"/>
              <a:t>“all-leaf” multi-nodes</a:t>
            </a:r>
          </a:p>
          <a:p>
            <a:pPr marL="285750" indent="-285750">
              <a:buFont typeface="Arial" panose="020B0604020202020204" pitchFamily="34" charset="0"/>
              <a:buChar char="•"/>
            </a:pPr>
            <a:r>
              <a:rPr lang="en-US" dirty="0" smtClean="0"/>
              <a:t>Mark them as “special leaves” (need 1 additional bit)</a:t>
            </a:r>
          </a:p>
          <a:p>
            <a:pPr marL="285750" indent="-285750">
              <a:buFont typeface="Arial" panose="020B0604020202020204" pitchFamily="34" charset="0"/>
              <a:buChar char="•"/>
            </a:pPr>
            <a:r>
              <a:rPr lang="en-US" dirty="0"/>
              <a:t>Keep top-down BVH traversal unchanged </a:t>
            </a:r>
            <a:r>
              <a:rPr lang="en-US" dirty="0" smtClean="0">
                <a:sym typeface="Wingdings" panose="05000000000000000000" pitchFamily="2" charset="2"/>
              </a:rPr>
              <a:t></a:t>
            </a:r>
            <a:endParaRPr lang="en-US" dirty="0" smtClean="0"/>
          </a:p>
          <a:p>
            <a:pPr marL="285750" indent="-285750">
              <a:buFont typeface="Arial" panose="020B0604020202020204" pitchFamily="34" charset="0"/>
              <a:buChar char="•"/>
            </a:pPr>
            <a:r>
              <a:rPr lang="en-US" dirty="0"/>
              <a:t>T</a:t>
            </a:r>
            <a:r>
              <a:rPr lang="en-US" dirty="0" smtClean="0"/>
              <a:t>wo types of leaves</a:t>
            </a:r>
          </a:p>
          <a:p>
            <a:pPr marL="511175" lvl="1" indent="-285750">
              <a:buFont typeface="Arial" panose="020B0604020202020204" pitchFamily="34" charset="0"/>
              <a:buChar char="•"/>
            </a:pPr>
            <a:r>
              <a:rPr lang="en-US" dirty="0" smtClean="0"/>
              <a:t>Regular leaves</a:t>
            </a:r>
          </a:p>
          <a:p>
            <a:pPr marL="511175" lvl="1" indent="-285750">
              <a:buFont typeface="Arial" panose="020B0604020202020204" pitchFamily="34" charset="0"/>
              <a:buChar char="•"/>
            </a:pPr>
            <a:r>
              <a:rPr lang="en-US" dirty="0" smtClean="0"/>
              <a:t>“All-leaf” multi-nodes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
        <p:nvSpPr>
          <p:cNvPr id="49" name="Rectangle 48"/>
          <p:cNvSpPr>
            <a:spLocks noChangeAspect="1"/>
          </p:cNvSpPr>
          <p:nvPr/>
        </p:nvSpPr>
        <p:spPr>
          <a:xfrm>
            <a:off x="7834292" y="2417984"/>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50" name="Straight Connector 49"/>
          <p:cNvCxnSpPr>
            <a:cxnSpLocks noChangeAspect="1"/>
            <a:stCxn id="49" idx="2"/>
            <a:endCxn id="60" idx="0"/>
          </p:cNvCxnSpPr>
          <p:nvPr/>
        </p:nvCxnSpPr>
        <p:spPr>
          <a:xfrm flipH="1">
            <a:off x="6606576" y="2671087"/>
            <a:ext cx="1367897" cy="57806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noChangeAspect="1"/>
            <a:stCxn id="49" idx="2"/>
            <a:endCxn id="61" idx="0"/>
          </p:cNvCxnSpPr>
          <p:nvPr/>
        </p:nvCxnSpPr>
        <p:spPr>
          <a:xfrm flipH="1">
            <a:off x="7002089" y="2671087"/>
            <a:ext cx="972384" cy="57806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noChangeAspect="1"/>
            <a:stCxn id="49" idx="2"/>
            <a:endCxn id="54" idx="0"/>
          </p:cNvCxnSpPr>
          <p:nvPr/>
        </p:nvCxnSpPr>
        <p:spPr>
          <a:xfrm>
            <a:off x="7974473" y="2671087"/>
            <a:ext cx="189146" cy="57806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noChangeAspect="1"/>
            <a:stCxn id="49" idx="2"/>
            <a:endCxn id="55" idx="0"/>
          </p:cNvCxnSpPr>
          <p:nvPr/>
        </p:nvCxnSpPr>
        <p:spPr>
          <a:xfrm>
            <a:off x="7974473" y="2671087"/>
            <a:ext cx="609687" cy="57806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Rectangle 53"/>
          <p:cNvSpPr>
            <a:spLocks noChangeAspect="1"/>
          </p:cNvSpPr>
          <p:nvPr/>
        </p:nvSpPr>
        <p:spPr>
          <a:xfrm>
            <a:off x="8023438" y="3249151"/>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55" name="Rectangle 54"/>
          <p:cNvSpPr>
            <a:spLocks noChangeAspect="1"/>
          </p:cNvSpPr>
          <p:nvPr/>
        </p:nvSpPr>
        <p:spPr>
          <a:xfrm>
            <a:off x="8443979" y="3249151"/>
            <a:ext cx="280361" cy="253103"/>
          </a:xfrm>
          <a:prstGeom prst="rect">
            <a:avLst/>
          </a:prstGeom>
          <a:solidFill>
            <a:srgbClr val="00B050"/>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56" name="Straight Connector 55"/>
          <p:cNvCxnSpPr>
            <a:cxnSpLocks noChangeAspect="1"/>
            <a:stCxn id="49" idx="2"/>
            <a:endCxn id="58" idx="0"/>
          </p:cNvCxnSpPr>
          <p:nvPr/>
        </p:nvCxnSpPr>
        <p:spPr>
          <a:xfrm flipH="1">
            <a:off x="7402992" y="2671087"/>
            <a:ext cx="571481" cy="57806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noChangeAspect="1"/>
            <a:stCxn id="49" idx="2"/>
            <a:endCxn id="59" idx="0"/>
          </p:cNvCxnSpPr>
          <p:nvPr/>
        </p:nvCxnSpPr>
        <p:spPr>
          <a:xfrm flipH="1">
            <a:off x="7798505" y="2671087"/>
            <a:ext cx="175968" cy="57806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8" name="Rectangle 57"/>
          <p:cNvSpPr>
            <a:spLocks noChangeAspect="1"/>
          </p:cNvSpPr>
          <p:nvPr/>
        </p:nvSpPr>
        <p:spPr>
          <a:xfrm>
            <a:off x="7262811" y="3249151"/>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59" name="Rectangle 58"/>
          <p:cNvSpPr>
            <a:spLocks noChangeAspect="1"/>
          </p:cNvSpPr>
          <p:nvPr/>
        </p:nvSpPr>
        <p:spPr>
          <a:xfrm>
            <a:off x="7658324" y="3249151"/>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60" name="Rectangle 59"/>
          <p:cNvSpPr>
            <a:spLocks noChangeAspect="1"/>
          </p:cNvSpPr>
          <p:nvPr/>
        </p:nvSpPr>
        <p:spPr>
          <a:xfrm>
            <a:off x="6466395" y="3249151"/>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61" name="Rectangle 60"/>
          <p:cNvSpPr>
            <a:spLocks noChangeAspect="1"/>
          </p:cNvSpPr>
          <p:nvPr/>
        </p:nvSpPr>
        <p:spPr>
          <a:xfrm>
            <a:off x="6861908" y="3249151"/>
            <a:ext cx="280361" cy="253103"/>
          </a:xfrm>
          <a:prstGeom prst="rect">
            <a:avLst/>
          </a:prstGeom>
          <a:solidFill>
            <a:schemeClr val="accent2">
              <a:lumMod val="40000"/>
              <a:lumOff val="60000"/>
            </a:schemeClr>
          </a:solidFill>
          <a:ln>
            <a:solidFill>
              <a:schemeClr val="accent2">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62" name="Straight Connector 61"/>
          <p:cNvCxnSpPr>
            <a:cxnSpLocks noChangeAspect="1"/>
            <a:stCxn id="61" idx="2"/>
            <a:endCxn id="72" idx="0"/>
          </p:cNvCxnSpPr>
          <p:nvPr/>
        </p:nvCxnSpPr>
        <p:spPr>
          <a:xfrm flipH="1">
            <a:off x="6101281" y="3502254"/>
            <a:ext cx="900808"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noChangeAspect="1"/>
            <a:stCxn id="61" idx="2"/>
            <a:endCxn id="73" idx="0"/>
          </p:cNvCxnSpPr>
          <p:nvPr/>
        </p:nvCxnSpPr>
        <p:spPr>
          <a:xfrm flipH="1">
            <a:off x="6496794" y="3502254"/>
            <a:ext cx="505295"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noChangeAspect="1"/>
            <a:stCxn id="61" idx="2"/>
            <a:endCxn id="66" idx="0"/>
          </p:cNvCxnSpPr>
          <p:nvPr/>
        </p:nvCxnSpPr>
        <p:spPr>
          <a:xfrm>
            <a:off x="7002089" y="3502254"/>
            <a:ext cx="656235" cy="60074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noChangeAspect="1"/>
            <a:stCxn id="61" idx="2"/>
            <a:endCxn id="67" idx="0"/>
          </p:cNvCxnSpPr>
          <p:nvPr/>
        </p:nvCxnSpPr>
        <p:spPr>
          <a:xfrm>
            <a:off x="7002089" y="3502254"/>
            <a:ext cx="1076776"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Rectangle 65"/>
          <p:cNvSpPr>
            <a:spLocks noChangeAspect="1"/>
          </p:cNvSpPr>
          <p:nvPr/>
        </p:nvSpPr>
        <p:spPr>
          <a:xfrm>
            <a:off x="7518143" y="4103001"/>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67" name="Rectangle 66"/>
          <p:cNvSpPr>
            <a:spLocks noChangeAspect="1"/>
          </p:cNvSpPr>
          <p:nvPr/>
        </p:nvSpPr>
        <p:spPr>
          <a:xfrm>
            <a:off x="7938684" y="4103001"/>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68" name="Straight Connector 67"/>
          <p:cNvCxnSpPr>
            <a:cxnSpLocks noChangeAspect="1"/>
            <a:stCxn id="61" idx="2"/>
            <a:endCxn id="70" idx="0"/>
          </p:cNvCxnSpPr>
          <p:nvPr/>
        </p:nvCxnSpPr>
        <p:spPr>
          <a:xfrm flipH="1">
            <a:off x="6897697" y="3502254"/>
            <a:ext cx="104392"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cxnSpLocks noChangeAspect="1"/>
            <a:stCxn id="61" idx="2"/>
            <a:endCxn id="71" idx="0"/>
          </p:cNvCxnSpPr>
          <p:nvPr/>
        </p:nvCxnSpPr>
        <p:spPr>
          <a:xfrm>
            <a:off x="7002089" y="3502254"/>
            <a:ext cx="291121"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noChangeAspect="1"/>
          </p:cNvSpPr>
          <p:nvPr/>
        </p:nvSpPr>
        <p:spPr>
          <a:xfrm>
            <a:off x="6757516" y="4103001"/>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71" name="Rectangle 70"/>
          <p:cNvSpPr>
            <a:spLocks noChangeAspect="1"/>
          </p:cNvSpPr>
          <p:nvPr/>
        </p:nvSpPr>
        <p:spPr>
          <a:xfrm>
            <a:off x="7153029" y="4103001"/>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72" name="Rectangle 71"/>
          <p:cNvSpPr>
            <a:spLocks noChangeAspect="1"/>
          </p:cNvSpPr>
          <p:nvPr/>
        </p:nvSpPr>
        <p:spPr>
          <a:xfrm>
            <a:off x="5961100" y="4103001"/>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73" name="Rectangle 72"/>
          <p:cNvSpPr>
            <a:spLocks noChangeAspect="1"/>
          </p:cNvSpPr>
          <p:nvPr/>
        </p:nvSpPr>
        <p:spPr>
          <a:xfrm>
            <a:off x="6356613" y="4103001"/>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74" name="Straight Connector 73"/>
          <p:cNvCxnSpPr>
            <a:cxnSpLocks noChangeAspect="1"/>
            <a:stCxn id="55" idx="2"/>
          </p:cNvCxnSpPr>
          <p:nvPr/>
        </p:nvCxnSpPr>
        <p:spPr>
          <a:xfrm flipH="1">
            <a:off x="8303095" y="3502254"/>
            <a:ext cx="281065" cy="213239"/>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noChangeAspect="1"/>
            <a:stCxn id="55" idx="2"/>
          </p:cNvCxnSpPr>
          <p:nvPr/>
        </p:nvCxnSpPr>
        <p:spPr>
          <a:xfrm flipH="1">
            <a:off x="8426501" y="3502254"/>
            <a:ext cx="157659" cy="213239"/>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noChangeAspect="1"/>
            <a:stCxn id="55" idx="2"/>
          </p:cNvCxnSpPr>
          <p:nvPr/>
        </p:nvCxnSpPr>
        <p:spPr>
          <a:xfrm>
            <a:off x="8584160" y="3502254"/>
            <a:ext cx="192054" cy="20161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noChangeAspect="1"/>
            <a:stCxn id="55" idx="2"/>
          </p:cNvCxnSpPr>
          <p:nvPr/>
        </p:nvCxnSpPr>
        <p:spPr>
          <a:xfrm>
            <a:off x="8584160" y="3502254"/>
            <a:ext cx="297846" cy="191969"/>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cxnSpLocks noChangeAspect="1"/>
            <a:stCxn id="55" idx="2"/>
          </p:cNvCxnSpPr>
          <p:nvPr/>
        </p:nvCxnSpPr>
        <p:spPr>
          <a:xfrm flipH="1">
            <a:off x="8551588" y="3502254"/>
            <a:ext cx="32572" cy="213239"/>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noChangeAspect="1"/>
            <a:stCxn id="55" idx="2"/>
          </p:cNvCxnSpPr>
          <p:nvPr/>
        </p:nvCxnSpPr>
        <p:spPr>
          <a:xfrm>
            <a:off x="8584160" y="3502254"/>
            <a:ext cx="90834" cy="213239"/>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noChangeAspect="1"/>
            <a:stCxn id="59" idx="2"/>
          </p:cNvCxnSpPr>
          <p:nvPr/>
        </p:nvCxnSpPr>
        <p:spPr>
          <a:xfrm flipH="1">
            <a:off x="7520195" y="3502254"/>
            <a:ext cx="278310" cy="19754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cxnSpLocks noChangeAspect="1"/>
            <a:stCxn id="59" idx="2"/>
          </p:cNvCxnSpPr>
          <p:nvPr/>
        </p:nvCxnSpPr>
        <p:spPr>
          <a:xfrm flipH="1">
            <a:off x="7643601" y="3502254"/>
            <a:ext cx="154904" cy="19754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cxnSpLocks noChangeAspect="1"/>
            <a:stCxn id="59" idx="2"/>
          </p:cNvCxnSpPr>
          <p:nvPr/>
        </p:nvCxnSpPr>
        <p:spPr>
          <a:xfrm>
            <a:off x="7798505" y="3502254"/>
            <a:ext cx="194809" cy="18591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noChangeAspect="1"/>
            <a:stCxn id="59" idx="2"/>
          </p:cNvCxnSpPr>
          <p:nvPr/>
        </p:nvCxnSpPr>
        <p:spPr>
          <a:xfrm>
            <a:off x="7798505" y="3502254"/>
            <a:ext cx="300601" cy="17627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ChangeAspect="1"/>
            <a:stCxn id="59" idx="2"/>
          </p:cNvCxnSpPr>
          <p:nvPr/>
        </p:nvCxnSpPr>
        <p:spPr>
          <a:xfrm flipH="1">
            <a:off x="7768688" y="3502254"/>
            <a:ext cx="29817" cy="19754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noChangeAspect="1"/>
            <a:stCxn id="59" idx="2"/>
          </p:cNvCxnSpPr>
          <p:nvPr/>
        </p:nvCxnSpPr>
        <p:spPr>
          <a:xfrm>
            <a:off x="7798505" y="3502254"/>
            <a:ext cx="93589" cy="19754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Rectangle 42"/>
          <p:cNvSpPr>
            <a:spLocks noChangeAspect="1"/>
          </p:cNvSpPr>
          <p:nvPr/>
        </p:nvSpPr>
        <p:spPr>
          <a:xfrm>
            <a:off x="6077292" y="3249151"/>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44" name="Rectangle 43"/>
          <p:cNvSpPr>
            <a:spLocks noChangeAspect="1"/>
          </p:cNvSpPr>
          <p:nvPr/>
        </p:nvSpPr>
        <p:spPr>
          <a:xfrm>
            <a:off x="5690558" y="3249150"/>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45" name="Straight Connector 44"/>
          <p:cNvCxnSpPr>
            <a:cxnSpLocks noChangeAspect="1"/>
            <a:stCxn id="49" idx="2"/>
            <a:endCxn id="43" idx="0"/>
          </p:cNvCxnSpPr>
          <p:nvPr/>
        </p:nvCxnSpPr>
        <p:spPr>
          <a:xfrm flipH="1">
            <a:off x="6217473" y="2671087"/>
            <a:ext cx="1757000" cy="57806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noChangeAspect="1"/>
            <a:stCxn id="49" idx="2"/>
            <a:endCxn id="44" idx="0"/>
          </p:cNvCxnSpPr>
          <p:nvPr/>
        </p:nvCxnSpPr>
        <p:spPr>
          <a:xfrm flipH="1">
            <a:off x="5830739" y="2671087"/>
            <a:ext cx="2143734" cy="578063"/>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Rectangle 85"/>
          <p:cNvSpPr>
            <a:spLocks noChangeAspect="1"/>
          </p:cNvSpPr>
          <p:nvPr/>
        </p:nvSpPr>
        <p:spPr>
          <a:xfrm>
            <a:off x="5584716" y="4103001"/>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87" name="Rectangle 86"/>
          <p:cNvSpPr>
            <a:spLocks noChangeAspect="1"/>
          </p:cNvSpPr>
          <p:nvPr/>
        </p:nvSpPr>
        <p:spPr>
          <a:xfrm>
            <a:off x="5208850" y="4103000"/>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88" name="Straight Connector 87"/>
          <p:cNvCxnSpPr>
            <a:cxnSpLocks noChangeAspect="1"/>
            <a:stCxn id="61" idx="2"/>
            <a:endCxn id="86" idx="0"/>
          </p:cNvCxnSpPr>
          <p:nvPr/>
        </p:nvCxnSpPr>
        <p:spPr>
          <a:xfrm flipH="1">
            <a:off x="5724897" y="3502254"/>
            <a:ext cx="1277192"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noChangeAspect="1"/>
            <a:stCxn id="61" idx="2"/>
            <a:endCxn id="87" idx="0"/>
          </p:cNvCxnSpPr>
          <p:nvPr/>
        </p:nvCxnSpPr>
        <p:spPr>
          <a:xfrm flipH="1">
            <a:off x="5349031" y="3502254"/>
            <a:ext cx="1653058" cy="60074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4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16</a:t>
            </a:fld>
            <a:endParaRPr lang="en-US" dirty="0"/>
          </a:p>
        </p:txBody>
      </p:sp>
      <p:sp>
        <p:nvSpPr>
          <p:cNvPr id="11" name="Title 3"/>
          <p:cNvSpPr>
            <a:spLocks noGrp="1"/>
          </p:cNvSpPr>
          <p:nvPr>
            <p:ph type="title"/>
          </p:nvPr>
        </p:nvSpPr>
        <p:spPr>
          <a:xfrm>
            <a:off x="455613" y="308848"/>
            <a:ext cx="8229600" cy="868680"/>
          </a:xfrm>
        </p:spPr>
        <p:txBody>
          <a:bodyPr/>
          <a:lstStyle/>
          <a:p>
            <a:r>
              <a:rPr lang="en-US" dirty="0" smtClean="0"/>
              <a:t>FURTHER COMPRESSION…</a:t>
            </a:r>
            <a:endParaRPr lang="en-US" dirty="0"/>
          </a:p>
        </p:txBody>
      </p:sp>
      <p:sp>
        <p:nvSpPr>
          <p:cNvPr id="12" name="Content Placeholder 4"/>
          <p:cNvSpPr>
            <a:spLocks noGrp="1"/>
          </p:cNvSpPr>
          <p:nvPr>
            <p:ph sz="quarter" idx="13"/>
          </p:nvPr>
        </p:nvSpPr>
        <p:spPr>
          <a:xfrm>
            <a:off x="455612" y="1203325"/>
            <a:ext cx="8688387" cy="3425825"/>
          </a:xfrm>
        </p:spPr>
        <p:txBody>
          <a:bodyPr/>
          <a:lstStyle/>
          <a:p>
            <a:pPr marL="285750" indent="-285750">
              <a:buFont typeface="Arial" panose="020B0604020202020204" pitchFamily="34" charset="0"/>
              <a:buChar char="•"/>
            </a:pPr>
            <a:r>
              <a:rPr lang="en-US" dirty="0" smtClean="0"/>
              <a:t>Store referenced primitive data directly behind “all-leaf” multi-nodes</a:t>
            </a:r>
          </a:p>
          <a:p>
            <a:pPr marL="285750" indent="-285750">
              <a:buFont typeface="Arial" panose="020B0604020202020204" pitchFamily="34" charset="0"/>
              <a:buChar char="•"/>
            </a:pPr>
            <a:r>
              <a:rPr lang="en-US" dirty="0" smtClean="0"/>
              <a:t>Get rid of explicit pointers to primitive data</a:t>
            </a:r>
          </a:p>
          <a:p>
            <a:pPr marL="285750" indent="-285750">
              <a:buFont typeface="Arial" panose="020B0604020202020204" pitchFamily="34" charset="0"/>
              <a:buChar char="•"/>
            </a:pPr>
            <a:r>
              <a:rPr lang="en-US" dirty="0" smtClean="0"/>
              <a:t>Pointer is given implicitly by children index</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
        <p:nvSpPr>
          <p:cNvPr id="19" name="Rectangle 18"/>
          <p:cNvSpPr>
            <a:spLocks noChangeAspect="1"/>
          </p:cNvSpPr>
          <p:nvPr/>
        </p:nvSpPr>
        <p:spPr>
          <a:xfrm>
            <a:off x="6861908" y="1650649"/>
            <a:ext cx="280361" cy="253103"/>
          </a:xfrm>
          <a:prstGeom prst="rect">
            <a:avLst/>
          </a:prstGeom>
          <a:solidFill>
            <a:schemeClr val="accent2">
              <a:lumMod val="40000"/>
              <a:lumOff val="60000"/>
            </a:schemeClr>
          </a:solidFill>
          <a:ln>
            <a:solidFill>
              <a:schemeClr val="accent2">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20" name="Straight Connector 19"/>
          <p:cNvCxnSpPr>
            <a:cxnSpLocks noChangeAspect="1"/>
            <a:stCxn id="19" idx="2"/>
            <a:endCxn id="30" idx="0"/>
          </p:cNvCxnSpPr>
          <p:nvPr/>
        </p:nvCxnSpPr>
        <p:spPr>
          <a:xfrm flipH="1">
            <a:off x="6101281" y="1903752"/>
            <a:ext cx="900808"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a:stCxn id="19" idx="2"/>
            <a:endCxn id="31" idx="0"/>
          </p:cNvCxnSpPr>
          <p:nvPr/>
        </p:nvCxnSpPr>
        <p:spPr>
          <a:xfrm flipH="1">
            <a:off x="6496794" y="1903752"/>
            <a:ext cx="505295"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noChangeAspect="1"/>
            <a:stCxn id="19" idx="2"/>
            <a:endCxn id="24" idx="0"/>
          </p:cNvCxnSpPr>
          <p:nvPr/>
        </p:nvCxnSpPr>
        <p:spPr>
          <a:xfrm>
            <a:off x="7002089" y="1903752"/>
            <a:ext cx="656235" cy="60074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noChangeAspect="1"/>
            <a:stCxn id="19" idx="2"/>
            <a:endCxn id="25" idx="0"/>
          </p:cNvCxnSpPr>
          <p:nvPr/>
        </p:nvCxnSpPr>
        <p:spPr>
          <a:xfrm>
            <a:off x="7002089" y="1903752"/>
            <a:ext cx="1076776"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noChangeAspect="1"/>
          </p:cNvSpPr>
          <p:nvPr/>
        </p:nvSpPr>
        <p:spPr>
          <a:xfrm>
            <a:off x="7518143" y="250449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25" name="Rectangle 24"/>
          <p:cNvSpPr>
            <a:spLocks noChangeAspect="1"/>
          </p:cNvSpPr>
          <p:nvPr/>
        </p:nvSpPr>
        <p:spPr>
          <a:xfrm>
            <a:off x="7938684" y="250449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26" name="Straight Connector 25"/>
          <p:cNvCxnSpPr>
            <a:cxnSpLocks noChangeAspect="1"/>
            <a:stCxn id="19" idx="2"/>
            <a:endCxn id="28" idx="0"/>
          </p:cNvCxnSpPr>
          <p:nvPr/>
        </p:nvCxnSpPr>
        <p:spPr>
          <a:xfrm flipH="1">
            <a:off x="6897697" y="1903752"/>
            <a:ext cx="104392"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noChangeAspect="1"/>
            <a:stCxn id="19" idx="2"/>
            <a:endCxn id="29" idx="0"/>
          </p:cNvCxnSpPr>
          <p:nvPr/>
        </p:nvCxnSpPr>
        <p:spPr>
          <a:xfrm>
            <a:off x="7002089" y="1903752"/>
            <a:ext cx="291121"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Rectangle 27"/>
          <p:cNvSpPr>
            <a:spLocks noChangeAspect="1"/>
          </p:cNvSpPr>
          <p:nvPr/>
        </p:nvSpPr>
        <p:spPr>
          <a:xfrm>
            <a:off x="6757516" y="250449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29" name="Rectangle 28"/>
          <p:cNvSpPr>
            <a:spLocks noChangeAspect="1"/>
          </p:cNvSpPr>
          <p:nvPr/>
        </p:nvSpPr>
        <p:spPr>
          <a:xfrm>
            <a:off x="7153029" y="250449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30" name="Rectangle 29"/>
          <p:cNvSpPr>
            <a:spLocks noChangeAspect="1"/>
          </p:cNvSpPr>
          <p:nvPr/>
        </p:nvSpPr>
        <p:spPr>
          <a:xfrm>
            <a:off x="5961100" y="250449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31" name="Rectangle 30"/>
          <p:cNvSpPr>
            <a:spLocks noChangeAspect="1"/>
          </p:cNvSpPr>
          <p:nvPr/>
        </p:nvSpPr>
        <p:spPr>
          <a:xfrm>
            <a:off x="6356613" y="2504499"/>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42" name="Rectangle 41"/>
          <p:cNvSpPr/>
          <p:nvPr/>
        </p:nvSpPr>
        <p:spPr>
          <a:xfrm>
            <a:off x="841321" y="2552270"/>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start</a:t>
            </a:r>
            <a:r>
              <a:rPr lang="en-US" sz="1000" kern="1000" baseline="-40000" dirty="0" err="1" smtClean="0"/>
              <a:t>X</a:t>
            </a:r>
            <a:endParaRPr lang="en-US" sz="1000" kern="1000" baseline="-40000" dirty="0"/>
          </a:p>
        </p:txBody>
      </p:sp>
      <p:sp>
        <p:nvSpPr>
          <p:cNvPr id="43" name="Rectangle 42"/>
          <p:cNvSpPr/>
          <p:nvPr/>
        </p:nvSpPr>
        <p:spPr>
          <a:xfrm>
            <a:off x="1369645" y="2552270"/>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start</a:t>
            </a:r>
            <a:r>
              <a:rPr lang="en-US" sz="1000" kern="1000" baseline="-40000" dirty="0" err="1" smtClean="0"/>
              <a:t>Y</a:t>
            </a:r>
            <a:endParaRPr lang="en-US" sz="1000" kern="1000" baseline="-40000" dirty="0"/>
          </a:p>
        </p:txBody>
      </p:sp>
      <p:sp>
        <p:nvSpPr>
          <p:cNvPr id="44" name="Rectangle 43"/>
          <p:cNvSpPr/>
          <p:nvPr/>
        </p:nvSpPr>
        <p:spPr>
          <a:xfrm>
            <a:off x="1920422" y="2550389"/>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start</a:t>
            </a:r>
            <a:r>
              <a:rPr lang="en-US" sz="1000" kern="1000" baseline="-40000" dirty="0" err="1" smtClean="0"/>
              <a:t>Z</a:t>
            </a:r>
            <a:endParaRPr lang="en-US" sz="1000" kern="1000" baseline="-40000" dirty="0"/>
          </a:p>
        </p:txBody>
      </p:sp>
      <p:sp>
        <p:nvSpPr>
          <p:cNvPr id="45" name="Rectangle 44"/>
          <p:cNvSpPr/>
          <p:nvPr/>
        </p:nvSpPr>
        <p:spPr>
          <a:xfrm>
            <a:off x="2469062" y="2550389"/>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scale</a:t>
            </a:r>
            <a:r>
              <a:rPr lang="en-US" sz="1000" kern="1000" baseline="-40000" dirty="0" err="1" smtClean="0"/>
              <a:t>X</a:t>
            </a:r>
            <a:endParaRPr lang="en-US" sz="1000" kern="1000" baseline="-40000" dirty="0"/>
          </a:p>
        </p:txBody>
      </p:sp>
      <p:sp>
        <p:nvSpPr>
          <p:cNvPr id="46" name="Rectangle 45"/>
          <p:cNvSpPr/>
          <p:nvPr/>
        </p:nvSpPr>
        <p:spPr>
          <a:xfrm>
            <a:off x="3021090" y="2550402"/>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scale</a:t>
            </a:r>
            <a:r>
              <a:rPr lang="en-US" sz="1000" kern="1000" baseline="-40000" dirty="0" err="1"/>
              <a:t>Y</a:t>
            </a:r>
            <a:endParaRPr lang="en-US" sz="1000" kern="1000" baseline="-40000" dirty="0"/>
          </a:p>
        </p:txBody>
      </p:sp>
      <p:sp>
        <p:nvSpPr>
          <p:cNvPr id="47" name="Rectangle 46"/>
          <p:cNvSpPr/>
          <p:nvPr/>
        </p:nvSpPr>
        <p:spPr>
          <a:xfrm>
            <a:off x="3568272" y="2550389"/>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scale</a:t>
            </a:r>
            <a:r>
              <a:rPr lang="en-US" sz="1000" kern="1000" baseline="-40000" dirty="0" err="1"/>
              <a:t>Z</a:t>
            </a:r>
            <a:endParaRPr lang="en-US" sz="1000" kern="1000" baseline="-40000" dirty="0"/>
          </a:p>
        </p:txBody>
      </p:sp>
      <p:sp>
        <p:nvSpPr>
          <p:cNvPr id="48" name="Rectangle 47"/>
          <p:cNvSpPr>
            <a:spLocks/>
          </p:cNvSpPr>
          <p:nvPr/>
        </p:nvSpPr>
        <p:spPr>
          <a:xfrm>
            <a:off x="837831"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0</a:t>
            </a:r>
            <a:endParaRPr lang="en-US" sz="1000" baseline="-40000" dirty="0"/>
          </a:p>
        </p:txBody>
      </p:sp>
      <p:sp>
        <p:nvSpPr>
          <p:cNvPr id="49" name="Rectangle 48"/>
          <p:cNvSpPr>
            <a:spLocks/>
          </p:cNvSpPr>
          <p:nvPr/>
        </p:nvSpPr>
        <p:spPr>
          <a:xfrm>
            <a:off x="1298418"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1</a:t>
            </a:r>
            <a:endParaRPr lang="en-US" sz="1000" baseline="-40000" dirty="0"/>
          </a:p>
        </p:txBody>
      </p:sp>
      <p:sp>
        <p:nvSpPr>
          <p:cNvPr id="50" name="Rectangle 49"/>
          <p:cNvSpPr>
            <a:spLocks/>
          </p:cNvSpPr>
          <p:nvPr/>
        </p:nvSpPr>
        <p:spPr>
          <a:xfrm>
            <a:off x="1759005"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2</a:t>
            </a:r>
            <a:endParaRPr lang="en-US" sz="1000" baseline="-40000" dirty="0"/>
          </a:p>
        </p:txBody>
      </p:sp>
      <p:sp>
        <p:nvSpPr>
          <p:cNvPr id="51" name="Rectangle 50"/>
          <p:cNvSpPr>
            <a:spLocks/>
          </p:cNvSpPr>
          <p:nvPr/>
        </p:nvSpPr>
        <p:spPr>
          <a:xfrm>
            <a:off x="2219592"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3</a:t>
            </a:r>
            <a:endParaRPr lang="en-US" sz="1000" baseline="-40000" dirty="0"/>
          </a:p>
        </p:txBody>
      </p:sp>
      <p:sp>
        <p:nvSpPr>
          <p:cNvPr id="52" name="Rectangle 51"/>
          <p:cNvSpPr>
            <a:spLocks/>
          </p:cNvSpPr>
          <p:nvPr/>
        </p:nvSpPr>
        <p:spPr>
          <a:xfrm>
            <a:off x="2680179"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4</a:t>
            </a:r>
            <a:endParaRPr lang="en-US" sz="1000" baseline="-40000" dirty="0"/>
          </a:p>
        </p:txBody>
      </p:sp>
      <p:sp>
        <p:nvSpPr>
          <p:cNvPr id="53" name="Rectangle 52"/>
          <p:cNvSpPr>
            <a:spLocks/>
          </p:cNvSpPr>
          <p:nvPr/>
        </p:nvSpPr>
        <p:spPr>
          <a:xfrm>
            <a:off x="3140766"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5</a:t>
            </a:r>
            <a:endParaRPr lang="en-US" sz="1000" baseline="-40000" dirty="0"/>
          </a:p>
        </p:txBody>
      </p:sp>
      <p:sp>
        <p:nvSpPr>
          <p:cNvPr id="54" name="Rectangle 53"/>
          <p:cNvSpPr>
            <a:spLocks/>
          </p:cNvSpPr>
          <p:nvPr/>
        </p:nvSpPr>
        <p:spPr>
          <a:xfrm>
            <a:off x="3601353"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6</a:t>
            </a:r>
            <a:endParaRPr lang="en-US" sz="1000" baseline="-40000" dirty="0"/>
          </a:p>
        </p:txBody>
      </p:sp>
      <p:sp>
        <p:nvSpPr>
          <p:cNvPr id="55" name="Rectangle 54"/>
          <p:cNvSpPr>
            <a:spLocks/>
          </p:cNvSpPr>
          <p:nvPr/>
        </p:nvSpPr>
        <p:spPr>
          <a:xfrm>
            <a:off x="4061940"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7</a:t>
            </a:r>
            <a:endParaRPr lang="en-US" sz="1000" baseline="-40000" dirty="0"/>
          </a:p>
        </p:txBody>
      </p:sp>
      <p:sp>
        <p:nvSpPr>
          <p:cNvPr id="56" name="Rectangle 55"/>
          <p:cNvSpPr>
            <a:spLocks/>
          </p:cNvSpPr>
          <p:nvPr/>
        </p:nvSpPr>
        <p:spPr>
          <a:xfrm>
            <a:off x="837831"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0</a:t>
            </a:r>
            <a:endParaRPr lang="en-US" sz="1000" baseline="-40000" dirty="0"/>
          </a:p>
        </p:txBody>
      </p:sp>
      <p:sp>
        <p:nvSpPr>
          <p:cNvPr id="57" name="Rectangle 56"/>
          <p:cNvSpPr>
            <a:spLocks/>
          </p:cNvSpPr>
          <p:nvPr/>
        </p:nvSpPr>
        <p:spPr>
          <a:xfrm>
            <a:off x="1298418"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1</a:t>
            </a:r>
            <a:endParaRPr lang="en-US" sz="1000" baseline="-40000" dirty="0"/>
          </a:p>
        </p:txBody>
      </p:sp>
      <p:sp>
        <p:nvSpPr>
          <p:cNvPr id="58" name="Rectangle 57"/>
          <p:cNvSpPr>
            <a:spLocks/>
          </p:cNvSpPr>
          <p:nvPr/>
        </p:nvSpPr>
        <p:spPr>
          <a:xfrm>
            <a:off x="1759005"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2</a:t>
            </a:r>
            <a:endParaRPr lang="en-US" sz="1000" baseline="-40000" dirty="0"/>
          </a:p>
        </p:txBody>
      </p:sp>
      <p:sp>
        <p:nvSpPr>
          <p:cNvPr id="59" name="Rectangle 58"/>
          <p:cNvSpPr>
            <a:spLocks/>
          </p:cNvSpPr>
          <p:nvPr/>
        </p:nvSpPr>
        <p:spPr>
          <a:xfrm>
            <a:off x="2219592"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3</a:t>
            </a:r>
            <a:endParaRPr lang="en-US" sz="1000" baseline="-40000" dirty="0"/>
          </a:p>
        </p:txBody>
      </p:sp>
      <p:sp>
        <p:nvSpPr>
          <p:cNvPr id="60" name="Rectangle 59"/>
          <p:cNvSpPr>
            <a:spLocks/>
          </p:cNvSpPr>
          <p:nvPr/>
        </p:nvSpPr>
        <p:spPr>
          <a:xfrm>
            <a:off x="2680179"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4</a:t>
            </a:r>
            <a:endParaRPr lang="en-US" sz="1000" baseline="-40000" dirty="0"/>
          </a:p>
        </p:txBody>
      </p:sp>
      <p:sp>
        <p:nvSpPr>
          <p:cNvPr id="61" name="Rectangle 60"/>
          <p:cNvSpPr>
            <a:spLocks/>
          </p:cNvSpPr>
          <p:nvPr/>
        </p:nvSpPr>
        <p:spPr>
          <a:xfrm>
            <a:off x="3140766"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5</a:t>
            </a:r>
            <a:endParaRPr lang="en-US" sz="1000" baseline="-40000" dirty="0"/>
          </a:p>
        </p:txBody>
      </p:sp>
      <p:sp>
        <p:nvSpPr>
          <p:cNvPr id="62" name="Rectangle 61"/>
          <p:cNvSpPr>
            <a:spLocks/>
          </p:cNvSpPr>
          <p:nvPr/>
        </p:nvSpPr>
        <p:spPr>
          <a:xfrm>
            <a:off x="3601353"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6</a:t>
            </a:r>
            <a:endParaRPr lang="en-US" sz="1000" baseline="-40000" dirty="0"/>
          </a:p>
        </p:txBody>
      </p:sp>
      <p:sp>
        <p:nvSpPr>
          <p:cNvPr id="63" name="Rectangle 62"/>
          <p:cNvSpPr>
            <a:spLocks/>
          </p:cNvSpPr>
          <p:nvPr/>
        </p:nvSpPr>
        <p:spPr>
          <a:xfrm>
            <a:off x="4061940"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7</a:t>
            </a:r>
            <a:endParaRPr lang="en-US" sz="1000" baseline="-40000" dirty="0"/>
          </a:p>
        </p:txBody>
      </p:sp>
      <p:sp>
        <p:nvSpPr>
          <p:cNvPr id="64" name="Rectangle 63"/>
          <p:cNvSpPr>
            <a:spLocks/>
          </p:cNvSpPr>
          <p:nvPr/>
        </p:nvSpPr>
        <p:spPr>
          <a:xfrm>
            <a:off x="837831"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0</a:t>
            </a:r>
            <a:endParaRPr lang="en-US" sz="1000" baseline="-40000" dirty="0"/>
          </a:p>
        </p:txBody>
      </p:sp>
      <p:sp>
        <p:nvSpPr>
          <p:cNvPr id="65" name="Rectangle 64"/>
          <p:cNvSpPr>
            <a:spLocks/>
          </p:cNvSpPr>
          <p:nvPr/>
        </p:nvSpPr>
        <p:spPr>
          <a:xfrm>
            <a:off x="1298418"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1</a:t>
            </a:r>
            <a:endParaRPr lang="en-US" sz="1000" baseline="-40000" dirty="0"/>
          </a:p>
        </p:txBody>
      </p:sp>
      <p:sp>
        <p:nvSpPr>
          <p:cNvPr id="66" name="Rectangle 65"/>
          <p:cNvSpPr>
            <a:spLocks/>
          </p:cNvSpPr>
          <p:nvPr/>
        </p:nvSpPr>
        <p:spPr>
          <a:xfrm>
            <a:off x="1759005"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2</a:t>
            </a:r>
            <a:endParaRPr lang="en-US" sz="1000" baseline="-40000" dirty="0"/>
          </a:p>
        </p:txBody>
      </p:sp>
      <p:sp>
        <p:nvSpPr>
          <p:cNvPr id="67" name="Rectangle 66"/>
          <p:cNvSpPr>
            <a:spLocks/>
          </p:cNvSpPr>
          <p:nvPr/>
        </p:nvSpPr>
        <p:spPr>
          <a:xfrm>
            <a:off x="2219592"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3</a:t>
            </a:r>
            <a:endParaRPr lang="en-US" sz="1000" baseline="-40000" dirty="0"/>
          </a:p>
        </p:txBody>
      </p:sp>
      <p:sp>
        <p:nvSpPr>
          <p:cNvPr id="68" name="Rectangle 67"/>
          <p:cNvSpPr>
            <a:spLocks/>
          </p:cNvSpPr>
          <p:nvPr/>
        </p:nvSpPr>
        <p:spPr>
          <a:xfrm>
            <a:off x="2680179"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4</a:t>
            </a:r>
            <a:endParaRPr lang="en-US" sz="1000" baseline="-40000" dirty="0"/>
          </a:p>
        </p:txBody>
      </p:sp>
      <p:sp>
        <p:nvSpPr>
          <p:cNvPr id="69" name="Rectangle 68"/>
          <p:cNvSpPr>
            <a:spLocks/>
          </p:cNvSpPr>
          <p:nvPr/>
        </p:nvSpPr>
        <p:spPr>
          <a:xfrm>
            <a:off x="3140766"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5</a:t>
            </a:r>
            <a:endParaRPr lang="en-US" sz="1000" baseline="-40000" dirty="0"/>
          </a:p>
        </p:txBody>
      </p:sp>
      <p:sp>
        <p:nvSpPr>
          <p:cNvPr id="70" name="Rectangle 69"/>
          <p:cNvSpPr>
            <a:spLocks/>
          </p:cNvSpPr>
          <p:nvPr/>
        </p:nvSpPr>
        <p:spPr>
          <a:xfrm>
            <a:off x="3601353"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6</a:t>
            </a:r>
            <a:endParaRPr lang="en-US" sz="1000" baseline="-40000" dirty="0"/>
          </a:p>
        </p:txBody>
      </p:sp>
      <p:sp>
        <p:nvSpPr>
          <p:cNvPr id="71" name="Rectangle 70"/>
          <p:cNvSpPr>
            <a:spLocks/>
          </p:cNvSpPr>
          <p:nvPr/>
        </p:nvSpPr>
        <p:spPr>
          <a:xfrm>
            <a:off x="4061940"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7</a:t>
            </a:r>
            <a:endParaRPr lang="en-US" sz="1000" baseline="-40000" dirty="0"/>
          </a:p>
        </p:txBody>
      </p:sp>
      <p:sp>
        <p:nvSpPr>
          <p:cNvPr id="72" name="Rectangle 71"/>
          <p:cNvSpPr>
            <a:spLocks/>
          </p:cNvSpPr>
          <p:nvPr/>
        </p:nvSpPr>
        <p:spPr>
          <a:xfrm>
            <a:off x="837831"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0</a:t>
            </a:r>
            <a:endParaRPr lang="en-US" sz="1000" baseline="-40000" dirty="0"/>
          </a:p>
        </p:txBody>
      </p:sp>
      <p:sp>
        <p:nvSpPr>
          <p:cNvPr id="73" name="Rectangle 72"/>
          <p:cNvSpPr>
            <a:spLocks/>
          </p:cNvSpPr>
          <p:nvPr/>
        </p:nvSpPr>
        <p:spPr>
          <a:xfrm>
            <a:off x="1298418"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1</a:t>
            </a:r>
            <a:endParaRPr lang="en-US" sz="1000" baseline="-40000" dirty="0"/>
          </a:p>
        </p:txBody>
      </p:sp>
      <p:sp>
        <p:nvSpPr>
          <p:cNvPr id="74" name="Rectangle 73"/>
          <p:cNvSpPr>
            <a:spLocks/>
          </p:cNvSpPr>
          <p:nvPr/>
        </p:nvSpPr>
        <p:spPr>
          <a:xfrm>
            <a:off x="1759005"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2</a:t>
            </a:r>
            <a:endParaRPr lang="en-US" sz="1000" baseline="-40000" dirty="0"/>
          </a:p>
        </p:txBody>
      </p:sp>
      <p:sp>
        <p:nvSpPr>
          <p:cNvPr id="75" name="Rectangle 74"/>
          <p:cNvSpPr>
            <a:spLocks/>
          </p:cNvSpPr>
          <p:nvPr/>
        </p:nvSpPr>
        <p:spPr>
          <a:xfrm>
            <a:off x="2219592"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3</a:t>
            </a:r>
            <a:endParaRPr lang="en-US" sz="1000" baseline="-40000" dirty="0"/>
          </a:p>
        </p:txBody>
      </p:sp>
      <p:sp>
        <p:nvSpPr>
          <p:cNvPr id="76" name="Rectangle 75"/>
          <p:cNvSpPr>
            <a:spLocks/>
          </p:cNvSpPr>
          <p:nvPr/>
        </p:nvSpPr>
        <p:spPr>
          <a:xfrm>
            <a:off x="2680179"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4</a:t>
            </a:r>
            <a:endParaRPr lang="en-US" sz="1000" baseline="-40000" dirty="0"/>
          </a:p>
        </p:txBody>
      </p:sp>
      <p:sp>
        <p:nvSpPr>
          <p:cNvPr id="77" name="Rectangle 76"/>
          <p:cNvSpPr>
            <a:spLocks/>
          </p:cNvSpPr>
          <p:nvPr/>
        </p:nvSpPr>
        <p:spPr>
          <a:xfrm>
            <a:off x="3140766"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5</a:t>
            </a:r>
            <a:endParaRPr lang="en-US" sz="1000" baseline="-40000" dirty="0"/>
          </a:p>
        </p:txBody>
      </p:sp>
      <p:sp>
        <p:nvSpPr>
          <p:cNvPr id="78" name="Rectangle 77"/>
          <p:cNvSpPr>
            <a:spLocks/>
          </p:cNvSpPr>
          <p:nvPr/>
        </p:nvSpPr>
        <p:spPr>
          <a:xfrm>
            <a:off x="3601353"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6</a:t>
            </a:r>
            <a:endParaRPr lang="en-US" sz="1000" baseline="-40000" dirty="0"/>
          </a:p>
        </p:txBody>
      </p:sp>
      <p:sp>
        <p:nvSpPr>
          <p:cNvPr id="79" name="Rectangle 78"/>
          <p:cNvSpPr>
            <a:spLocks/>
          </p:cNvSpPr>
          <p:nvPr/>
        </p:nvSpPr>
        <p:spPr>
          <a:xfrm>
            <a:off x="4061940"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7</a:t>
            </a:r>
            <a:endParaRPr lang="en-US" sz="1000" baseline="-40000" dirty="0"/>
          </a:p>
        </p:txBody>
      </p:sp>
      <p:sp>
        <p:nvSpPr>
          <p:cNvPr id="80" name="Rectangle 79"/>
          <p:cNvSpPr>
            <a:spLocks/>
          </p:cNvSpPr>
          <p:nvPr/>
        </p:nvSpPr>
        <p:spPr>
          <a:xfrm>
            <a:off x="835121"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0</a:t>
            </a:r>
            <a:endParaRPr lang="en-US" sz="1000" baseline="-40000" dirty="0"/>
          </a:p>
        </p:txBody>
      </p:sp>
      <p:sp>
        <p:nvSpPr>
          <p:cNvPr id="81" name="Rectangle 80"/>
          <p:cNvSpPr>
            <a:spLocks/>
          </p:cNvSpPr>
          <p:nvPr/>
        </p:nvSpPr>
        <p:spPr>
          <a:xfrm>
            <a:off x="1295708"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Z</a:t>
            </a:r>
            <a:r>
              <a:rPr lang="en-US" sz="1000" baseline="-25000" dirty="0" smtClean="0"/>
              <a:t>min</a:t>
            </a:r>
            <a:r>
              <a:rPr lang="en-US" sz="1000" baseline="-40000" dirty="0" smtClean="0"/>
              <a:t>1</a:t>
            </a:r>
            <a:endParaRPr lang="en-US" sz="1000" baseline="-40000" dirty="0"/>
          </a:p>
        </p:txBody>
      </p:sp>
      <p:sp>
        <p:nvSpPr>
          <p:cNvPr id="82" name="Rectangle 81"/>
          <p:cNvSpPr>
            <a:spLocks/>
          </p:cNvSpPr>
          <p:nvPr/>
        </p:nvSpPr>
        <p:spPr>
          <a:xfrm>
            <a:off x="1756295"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2</a:t>
            </a:r>
            <a:endParaRPr lang="en-US" sz="1000" baseline="-40000" dirty="0"/>
          </a:p>
        </p:txBody>
      </p:sp>
      <p:sp>
        <p:nvSpPr>
          <p:cNvPr id="83" name="Rectangle 82"/>
          <p:cNvSpPr>
            <a:spLocks/>
          </p:cNvSpPr>
          <p:nvPr/>
        </p:nvSpPr>
        <p:spPr>
          <a:xfrm>
            <a:off x="2216882"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3</a:t>
            </a:r>
            <a:endParaRPr lang="en-US" sz="1000" baseline="-40000" dirty="0"/>
          </a:p>
        </p:txBody>
      </p:sp>
      <p:sp>
        <p:nvSpPr>
          <p:cNvPr id="84" name="Rectangle 83"/>
          <p:cNvSpPr>
            <a:spLocks/>
          </p:cNvSpPr>
          <p:nvPr/>
        </p:nvSpPr>
        <p:spPr>
          <a:xfrm>
            <a:off x="2677469"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4</a:t>
            </a:r>
            <a:endParaRPr lang="en-US" sz="1000" baseline="-40000" dirty="0"/>
          </a:p>
        </p:txBody>
      </p:sp>
      <p:sp>
        <p:nvSpPr>
          <p:cNvPr id="85" name="Rectangle 84"/>
          <p:cNvSpPr>
            <a:spLocks/>
          </p:cNvSpPr>
          <p:nvPr/>
        </p:nvSpPr>
        <p:spPr>
          <a:xfrm>
            <a:off x="3138056"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Z</a:t>
            </a:r>
            <a:r>
              <a:rPr lang="en-US" sz="1000" baseline="-25000" dirty="0" smtClean="0"/>
              <a:t>min</a:t>
            </a:r>
            <a:r>
              <a:rPr lang="en-US" sz="1000" baseline="-40000" dirty="0" smtClean="0"/>
              <a:t>5</a:t>
            </a:r>
            <a:endParaRPr lang="en-US" sz="1000" baseline="-40000" dirty="0"/>
          </a:p>
        </p:txBody>
      </p:sp>
      <p:sp>
        <p:nvSpPr>
          <p:cNvPr id="86" name="Rectangle 85"/>
          <p:cNvSpPr>
            <a:spLocks/>
          </p:cNvSpPr>
          <p:nvPr/>
        </p:nvSpPr>
        <p:spPr>
          <a:xfrm>
            <a:off x="3598643"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6</a:t>
            </a:r>
            <a:endParaRPr lang="en-US" sz="1000" baseline="-40000" dirty="0"/>
          </a:p>
        </p:txBody>
      </p:sp>
      <p:sp>
        <p:nvSpPr>
          <p:cNvPr id="87" name="Rectangle 86"/>
          <p:cNvSpPr>
            <a:spLocks/>
          </p:cNvSpPr>
          <p:nvPr/>
        </p:nvSpPr>
        <p:spPr>
          <a:xfrm>
            <a:off x="4059230"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7</a:t>
            </a:r>
            <a:endParaRPr lang="en-US" sz="1000" baseline="-40000" dirty="0"/>
          </a:p>
        </p:txBody>
      </p:sp>
      <p:sp>
        <p:nvSpPr>
          <p:cNvPr id="88" name="Rectangle 87"/>
          <p:cNvSpPr>
            <a:spLocks/>
          </p:cNvSpPr>
          <p:nvPr/>
        </p:nvSpPr>
        <p:spPr>
          <a:xfrm>
            <a:off x="835121"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0</a:t>
            </a:r>
            <a:endParaRPr lang="en-US" sz="1000" baseline="-40000" dirty="0"/>
          </a:p>
        </p:txBody>
      </p:sp>
      <p:sp>
        <p:nvSpPr>
          <p:cNvPr id="89" name="Rectangle 88"/>
          <p:cNvSpPr>
            <a:spLocks/>
          </p:cNvSpPr>
          <p:nvPr/>
        </p:nvSpPr>
        <p:spPr>
          <a:xfrm>
            <a:off x="1295708"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1</a:t>
            </a:r>
            <a:endParaRPr lang="en-US" sz="1000" baseline="-40000" dirty="0"/>
          </a:p>
        </p:txBody>
      </p:sp>
      <p:sp>
        <p:nvSpPr>
          <p:cNvPr id="90" name="Rectangle 89"/>
          <p:cNvSpPr>
            <a:spLocks/>
          </p:cNvSpPr>
          <p:nvPr/>
        </p:nvSpPr>
        <p:spPr>
          <a:xfrm>
            <a:off x="1756295"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2</a:t>
            </a:r>
            <a:endParaRPr lang="en-US" sz="1000" baseline="-40000" dirty="0"/>
          </a:p>
        </p:txBody>
      </p:sp>
      <p:sp>
        <p:nvSpPr>
          <p:cNvPr id="91" name="Rectangle 90"/>
          <p:cNvSpPr>
            <a:spLocks/>
          </p:cNvSpPr>
          <p:nvPr/>
        </p:nvSpPr>
        <p:spPr>
          <a:xfrm>
            <a:off x="2216882"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3</a:t>
            </a:r>
            <a:endParaRPr lang="en-US" sz="1000" baseline="-40000" dirty="0"/>
          </a:p>
        </p:txBody>
      </p:sp>
      <p:sp>
        <p:nvSpPr>
          <p:cNvPr id="92" name="Rectangle 91"/>
          <p:cNvSpPr>
            <a:spLocks/>
          </p:cNvSpPr>
          <p:nvPr/>
        </p:nvSpPr>
        <p:spPr>
          <a:xfrm>
            <a:off x="2677469"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4</a:t>
            </a:r>
            <a:endParaRPr lang="en-US" sz="1000" baseline="-40000" dirty="0"/>
          </a:p>
        </p:txBody>
      </p:sp>
      <p:sp>
        <p:nvSpPr>
          <p:cNvPr id="93" name="Rectangle 92"/>
          <p:cNvSpPr>
            <a:spLocks/>
          </p:cNvSpPr>
          <p:nvPr/>
        </p:nvSpPr>
        <p:spPr>
          <a:xfrm>
            <a:off x="3138056"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5</a:t>
            </a:r>
            <a:endParaRPr lang="en-US" sz="1000" baseline="-40000" dirty="0"/>
          </a:p>
        </p:txBody>
      </p:sp>
      <p:sp>
        <p:nvSpPr>
          <p:cNvPr id="94" name="Rectangle 93"/>
          <p:cNvSpPr>
            <a:spLocks/>
          </p:cNvSpPr>
          <p:nvPr/>
        </p:nvSpPr>
        <p:spPr>
          <a:xfrm>
            <a:off x="3598643"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6</a:t>
            </a:r>
            <a:endParaRPr lang="en-US" sz="1000" baseline="-40000" dirty="0"/>
          </a:p>
        </p:txBody>
      </p:sp>
      <p:sp>
        <p:nvSpPr>
          <p:cNvPr id="95" name="Rectangle 94"/>
          <p:cNvSpPr>
            <a:spLocks/>
          </p:cNvSpPr>
          <p:nvPr/>
        </p:nvSpPr>
        <p:spPr>
          <a:xfrm>
            <a:off x="4059230"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7</a:t>
            </a:r>
            <a:endParaRPr lang="en-US" sz="1000" baseline="-40000" dirty="0"/>
          </a:p>
        </p:txBody>
      </p:sp>
      <p:sp>
        <p:nvSpPr>
          <p:cNvPr id="96" name="Rectangle 95"/>
          <p:cNvSpPr/>
          <p:nvPr/>
        </p:nvSpPr>
        <p:spPr>
          <a:xfrm>
            <a:off x="841894" y="4220686"/>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0</a:t>
            </a:r>
            <a:endParaRPr lang="en-US" sz="1000" baseline="-40000" dirty="0"/>
          </a:p>
        </p:txBody>
      </p:sp>
      <p:sp>
        <p:nvSpPr>
          <p:cNvPr id="97" name="Rectangle 96"/>
          <p:cNvSpPr/>
          <p:nvPr/>
        </p:nvSpPr>
        <p:spPr>
          <a:xfrm>
            <a:off x="1302481" y="4220686"/>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1</a:t>
            </a:r>
            <a:endParaRPr lang="en-US" sz="1000" baseline="-40000" dirty="0"/>
          </a:p>
        </p:txBody>
      </p:sp>
      <p:sp>
        <p:nvSpPr>
          <p:cNvPr id="98" name="Rectangle 97"/>
          <p:cNvSpPr/>
          <p:nvPr/>
        </p:nvSpPr>
        <p:spPr>
          <a:xfrm>
            <a:off x="1763068" y="4220686"/>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2</a:t>
            </a:r>
            <a:endParaRPr lang="en-US" sz="1000" baseline="-40000" dirty="0"/>
          </a:p>
        </p:txBody>
      </p:sp>
      <p:sp>
        <p:nvSpPr>
          <p:cNvPr id="99" name="Rectangle 98"/>
          <p:cNvSpPr/>
          <p:nvPr/>
        </p:nvSpPr>
        <p:spPr>
          <a:xfrm>
            <a:off x="2223655" y="4220686"/>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3</a:t>
            </a:r>
            <a:endParaRPr lang="en-US" sz="1000" baseline="-40000" dirty="0"/>
          </a:p>
        </p:txBody>
      </p:sp>
      <p:sp>
        <p:nvSpPr>
          <p:cNvPr id="100" name="Rectangle 99"/>
          <p:cNvSpPr/>
          <p:nvPr/>
        </p:nvSpPr>
        <p:spPr>
          <a:xfrm>
            <a:off x="2684242" y="4220686"/>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4</a:t>
            </a:r>
            <a:endParaRPr lang="en-US" sz="1000" baseline="-40000" dirty="0"/>
          </a:p>
        </p:txBody>
      </p:sp>
      <p:sp>
        <p:nvSpPr>
          <p:cNvPr id="101" name="Rectangle 100"/>
          <p:cNvSpPr/>
          <p:nvPr/>
        </p:nvSpPr>
        <p:spPr>
          <a:xfrm>
            <a:off x="3144829" y="4220686"/>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5</a:t>
            </a:r>
            <a:endParaRPr lang="en-US" sz="1000" baseline="-40000" dirty="0"/>
          </a:p>
        </p:txBody>
      </p:sp>
      <p:sp>
        <p:nvSpPr>
          <p:cNvPr id="102" name="Rectangle 101"/>
          <p:cNvSpPr/>
          <p:nvPr/>
        </p:nvSpPr>
        <p:spPr>
          <a:xfrm>
            <a:off x="3605416" y="4220686"/>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6</a:t>
            </a:r>
            <a:endParaRPr lang="en-US" sz="1000" baseline="-40000" dirty="0"/>
          </a:p>
        </p:txBody>
      </p:sp>
      <p:sp>
        <p:nvSpPr>
          <p:cNvPr id="109" name="Rectangle 108"/>
          <p:cNvSpPr/>
          <p:nvPr/>
        </p:nvSpPr>
        <p:spPr>
          <a:xfrm>
            <a:off x="4066003" y="4220686"/>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7</a:t>
            </a:r>
            <a:endParaRPr lang="en-US" sz="1000" baseline="-40000" dirty="0"/>
          </a:p>
        </p:txBody>
      </p:sp>
      <p:sp>
        <p:nvSpPr>
          <p:cNvPr id="110" name="Right Brace 109"/>
          <p:cNvSpPr/>
          <p:nvPr/>
        </p:nvSpPr>
        <p:spPr>
          <a:xfrm>
            <a:off x="4572863" y="2541019"/>
            <a:ext cx="264158" cy="282193"/>
          </a:xfrm>
          <a:prstGeom prst="rightBrac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TextBox 110"/>
          <p:cNvSpPr txBox="1"/>
          <p:nvPr/>
        </p:nvSpPr>
        <p:spPr>
          <a:xfrm>
            <a:off x="4867783" y="2597476"/>
            <a:ext cx="356284" cy="169277"/>
          </a:xfrm>
          <a:prstGeom prst="rect">
            <a:avLst/>
          </a:prstGeom>
          <a:noFill/>
        </p:spPr>
        <p:txBody>
          <a:bodyPr vert="horz" wrap="square" lIns="0" tIns="0" rIns="0" bIns="0" rtlCol="0">
            <a:spAutoFit/>
          </a:bodyPr>
          <a:lstStyle/>
          <a:p>
            <a:r>
              <a:rPr lang="en-US" sz="1100" dirty="0" smtClean="0">
                <a:solidFill>
                  <a:srgbClr val="FF0000"/>
                </a:solidFill>
              </a:rPr>
              <a:t>float</a:t>
            </a:r>
          </a:p>
        </p:txBody>
      </p:sp>
      <p:sp>
        <p:nvSpPr>
          <p:cNvPr id="112" name="Right Brace 111"/>
          <p:cNvSpPr/>
          <p:nvPr/>
        </p:nvSpPr>
        <p:spPr>
          <a:xfrm>
            <a:off x="4572863" y="2849009"/>
            <a:ext cx="264158" cy="1367217"/>
          </a:xfrm>
          <a:prstGeom prst="rightBrac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TextBox 112"/>
          <p:cNvSpPr txBox="1"/>
          <p:nvPr/>
        </p:nvSpPr>
        <p:spPr>
          <a:xfrm>
            <a:off x="4867783" y="3443761"/>
            <a:ext cx="356284" cy="169277"/>
          </a:xfrm>
          <a:prstGeom prst="rect">
            <a:avLst/>
          </a:prstGeom>
          <a:noFill/>
        </p:spPr>
        <p:txBody>
          <a:bodyPr vert="horz" wrap="square" lIns="0" tIns="0" rIns="0" bIns="0" rtlCol="0">
            <a:spAutoFit/>
          </a:bodyPr>
          <a:lstStyle/>
          <a:p>
            <a:r>
              <a:rPr lang="en-US" sz="1100" dirty="0" smtClean="0">
                <a:solidFill>
                  <a:srgbClr val="FF0000"/>
                </a:solidFill>
              </a:rPr>
              <a:t>char</a:t>
            </a:r>
          </a:p>
        </p:txBody>
      </p:sp>
      <p:sp>
        <p:nvSpPr>
          <p:cNvPr id="114" name="Right Brace 113"/>
          <p:cNvSpPr/>
          <p:nvPr/>
        </p:nvSpPr>
        <p:spPr>
          <a:xfrm>
            <a:off x="4574532" y="4242023"/>
            <a:ext cx="264158" cy="357969"/>
          </a:xfrm>
          <a:prstGeom prst="rightBrac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TextBox 120"/>
          <p:cNvSpPr txBox="1"/>
          <p:nvPr/>
        </p:nvSpPr>
        <p:spPr>
          <a:xfrm>
            <a:off x="4896971" y="4325116"/>
            <a:ext cx="356284" cy="169277"/>
          </a:xfrm>
          <a:prstGeom prst="rect">
            <a:avLst/>
          </a:prstGeom>
          <a:noFill/>
        </p:spPr>
        <p:txBody>
          <a:bodyPr vert="horz" wrap="square" lIns="0" tIns="0" rIns="0" bIns="0" rtlCol="0">
            <a:spAutoFit/>
          </a:bodyPr>
          <a:lstStyle/>
          <a:p>
            <a:r>
              <a:rPr lang="en-US" sz="1100" dirty="0">
                <a:solidFill>
                  <a:srgbClr val="FF0000"/>
                </a:solidFill>
              </a:rPr>
              <a:t>v</a:t>
            </a:r>
            <a:r>
              <a:rPr lang="en-US" sz="1100" dirty="0" smtClean="0">
                <a:solidFill>
                  <a:srgbClr val="FF0000"/>
                </a:solidFill>
              </a:rPr>
              <a:t>oid*</a:t>
            </a:r>
          </a:p>
        </p:txBody>
      </p:sp>
      <p:cxnSp>
        <p:nvCxnSpPr>
          <p:cNvPr id="4" name="Straight Connector 3"/>
          <p:cNvCxnSpPr/>
          <p:nvPr/>
        </p:nvCxnSpPr>
        <p:spPr>
          <a:xfrm flipV="1">
            <a:off x="841894" y="4242023"/>
            <a:ext cx="3700952" cy="35796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835121" y="4224294"/>
            <a:ext cx="3714498" cy="37569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Rectangle 102"/>
          <p:cNvSpPr>
            <a:spLocks noChangeAspect="1"/>
          </p:cNvSpPr>
          <p:nvPr/>
        </p:nvSpPr>
        <p:spPr>
          <a:xfrm>
            <a:off x="5598378" y="2504063"/>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104" name="Rectangle 103"/>
          <p:cNvSpPr>
            <a:spLocks noChangeAspect="1"/>
          </p:cNvSpPr>
          <p:nvPr/>
        </p:nvSpPr>
        <p:spPr>
          <a:xfrm>
            <a:off x="8331070" y="2504063"/>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105" name="Straight Connector 104"/>
          <p:cNvCxnSpPr>
            <a:cxnSpLocks noChangeAspect="1"/>
            <a:stCxn id="19" idx="2"/>
            <a:endCxn id="103" idx="0"/>
          </p:cNvCxnSpPr>
          <p:nvPr/>
        </p:nvCxnSpPr>
        <p:spPr>
          <a:xfrm flipH="1">
            <a:off x="5738559" y="1903752"/>
            <a:ext cx="1263530" cy="60031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noChangeAspect="1"/>
            <a:stCxn id="19" idx="2"/>
            <a:endCxn id="104" idx="0"/>
          </p:cNvCxnSpPr>
          <p:nvPr/>
        </p:nvCxnSpPr>
        <p:spPr>
          <a:xfrm>
            <a:off x="7002089" y="1903752"/>
            <a:ext cx="1469162" cy="60031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55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17</a:t>
            </a:fld>
            <a:endParaRPr lang="en-US" dirty="0"/>
          </a:p>
        </p:txBody>
      </p:sp>
      <p:sp>
        <p:nvSpPr>
          <p:cNvPr id="11" name="Title 3"/>
          <p:cNvSpPr>
            <a:spLocks noGrp="1"/>
          </p:cNvSpPr>
          <p:nvPr>
            <p:ph type="title"/>
          </p:nvPr>
        </p:nvSpPr>
        <p:spPr>
          <a:xfrm>
            <a:off x="455613" y="308848"/>
            <a:ext cx="8229600" cy="868680"/>
          </a:xfrm>
        </p:spPr>
        <p:txBody>
          <a:bodyPr/>
          <a:lstStyle/>
          <a:p>
            <a:r>
              <a:rPr lang="en-US" dirty="0" smtClean="0"/>
              <a:t>FURTHER COMPRESSION…</a:t>
            </a:r>
            <a:endParaRPr lang="en-US" dirty="0"/>
          </a:p>
        </p:txBody>
      </p:sp>
      <p:sp>
        <p:nvSpPr>
          <p:cNvPr id="12" name="Content Placeholder 4"/>
          <p:cNvSpPr>
            <a:spLocks noGrp="1"/>
          </p:cNvSpPr>
          <p:nvPr>
            <p:ph sz="quarter" idx="13"/>
          </p:nvPr>
        </p:nvSpPr>
        <p:spPr>
          <a:xfrm>
            <a:off x="455612" y="1203325"/>
            <a:ext cx="8688387" cy="3425825"/>
          </a:xfrm>
        </p:spPr>
        <p:txBody>
          <a:bodyPr/>
          <a:lstStyle/>
          <a:p>
            <a:pPr marL="285750" indent="-285750">
              <a:buFont typeface="Arial" panose="020B0604020202020204" pitchFamily="34" charset="0"/>
              <a:buChar char="•"/>
            </a:pPr>
            <a:r>
              <a:rPr lang="en-US" dirty="0" smtClean="0"/>
              <a:t>Store referenced primitive data directly behind “all-leaf” multi-nodes</a:t>
            </a:r>
          </a:p>
          <a:p>
            <a:pPr marL="285750" indent="-285750">
              <a:buFont typeface="Arial" panose="020B0604020202020204" pitchFamily="34" charset="0"/>
              <a:buChar char="•"/>
            </a:pPr>
            <a:r>
              <a:rPr lang="en-US" dirty="0" smtClean="0"/>
              <a:t>Get rid of explicit pointers to primitive data</a:t>
            </a:r>
          </a:p>
          <a:p>
            <a:pPr marL="285750" indent="-285750">
              <a:buFont typeface="Arial" panose="020B0604020202020204" pitchFamily="34" charset="0"/>
              <a:buChar char="•"/>
            </a:pPr>
            <a:r>
              <a:rPr lang="en-US" dirty="0" smtClean="0"/>
              <a:t>Pointer is given implicitly by children index</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
        <p:nvSpPr>
          <p:cNvPr id="19" name="Rectangle 18"/>
          <p:cNvSpPr>
            <a:spLocks noChangeAspect="1"/>
          </p:cNvSpPr>
          <p:nvPr/>
        </p:nvSpPr>
        <p:spPr>
          <a:xfrm>
            <a:off x="6861908" y="1650649"/>
            <a:ext cx="280361" cy="253103"/>
          </a:xfrm>
          <a:prstGeom prst="rect">
            <a:avLst/>
          </a:prstGeom>
          <a:solidFill>
            <a:schemeClr val="accent2">
              <a:lumMod val="40000"/>
              <a:lumOff val="60000"/>
            </a:schemeClr>
          </a:solidFill>
          <a:ln>
            <a:solidFill>
              <a:schemeClr val="accent2">
                <a:lumMod val="40000"/>
                <a:lumOff val="6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20" name="Straight Connector 19"/>
          <p:cNvCxnSpPr>
            <a:cxnSpLocks noChangeAspect="1"/>
            <a:stCxn id="19" idx="2"/>
            <a:endCxn id="30" idx="0"/>
          </p:cNvCxnSpPr>
          <p:nvPr/>
        </p:nvCxnSpPr>
        <p:spPr>
          <a:xfrm flipH="1">
            <a:off x="6101281" y="1903752"/>
            <a:ext cx="900808"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noChangeAspect="1"/>
            <a:stCxn id="19" idx="2"/>
            <a:endCxn id="31" idx="0"/>
          </p:cNvCxnSpPr>
          <p:nvPr/>
        </p:nvCxnSpPr>
        <p:spPr>
          <a:xfrm flipH="1">
            <a:off x="6496794" y="1903752"/>
            <a:ext cx="505295"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noChangeAspect="1"/>
            <a:stCxn id="19" idx="2"/>
            <a:endCxn id="24" idx="0"/>
          </p:cNvCxnSpPr>
          <p:nvPr/>
        </p:nvCxnSpPr>
        <p:spPr>
          <a:xfrm>
            <a:off x="7002089" y="1903752"/>
            <a:ext cx="656235" cy="60074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noChangeAspect="1"/>
            <a:stCxn id="19" idx="2"/>
            <a:endCxn id="25" idx="0"/>
          </p:cNvCxnSpPr>
          <p:nvPr/>
        </p:nvCxnSpPr>
        <p:spPr>
          <a:xfrm>
            <a:off x="7002089" y="1903752"/>
            <a:ext cx="1076776"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noChangeAspect="1"/>
          </p:cNvSpPr>
          <p:nvPr/>
        </p:nvSpPr>
        <p:spPr>
          <a:xfrm>
            <a:off x="7518143" y="250449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25" name="Rectangle 24"/>
          <p:cNvSpPr>
            <a:spLocks noChangeAspect="1"/>
          </p:cNvSpPr>
          <p:nvPr/>
        </p:nvSpPr>
        <p:spPr>
          <a:xfrm>
            <a:off x="7938684" y="250449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26" name="Straight Connector 25"/>
          <p:cNvCxnSpPr>
            <a:cxnSpLocks noChangeAspect="1"/>
            <a:stCxn id="19" idx="2"/>
            <a:endCxn id="28" idx="0"/>
          </p:cNvCxnSpPr>
          <p:nvPr/>
        </p:nvCxnSpPr>
        <p:spPr>
          <a:xfrm flipH="1">
            <a:off x="6897697" y="1903752"/>
            <a:ext cx="104392"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noChangeAspect="1"/>
            <a:stCxn id="19" idx="2"/>
            <a:endCxn id="29" idx="0"/>
          </p:cNvCxnSpPr>
          <p:nvPr/>
        </p:nvCxnSpPr>
        <p:spPr>
          <a:xfrm>
            <a:off x="7002089" y="1903752"/>
            <a:ext cx="291121" cy="60074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Rectangle 27"/>
          <p:cNvSpPr>
            <a:spLocks noChangeAspect="1"/>
          </p:cNvSpPr>
          <p:nvPr/>
        </p:nvSpPr>
        <p:spPr>
          <a:xfrm>
            <a:off x="6757516" y="250449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29" name="Rectangle 28"/>
          <p:cNvSpPr>
            <a:spLocks noChangeAspect="1"/>
          </p:cNvSpPr>
          <p:nvPr/>
        </p:nvSpPr>
        <p:spPr>
          <a:xfrm>
            <a:off x="7153029" y="250449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30" name="Rectangle 29"/>
          <p:cNvSpPr>
            <a:spLocks noChangeAspect="1"/>
          </p:cNvSpPr>
          <p:nvPr/>
        </p:nvSpPr>
        <p:spPr>
          <a:xfrm>
            <a:off x="5961100" y="2504499"/>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31" name="Rectangle 30"/>
          <p:cNvSpPr>
            <a:spLocks noChangeAspect="1"/>
          </p:cNvSpPr>
          <p:nvPr/>
        </p:nvSpPr>
        <p:spPr>
          <a:xfrm>
            <a:off x="6356613" y="2504499"/>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42" name="Rectangle 41"/>
          <p:cNvSpPr/>
          <p:nvPr/>
        </p:nvSpPr>
        <p:spPr>
          <a:xfrm>
            <a:off x="841321" y="2552270"/>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start</a:t>
            </a:r>
            <a:r>
              <a:rPr lang="en-US" sz="1000" kern="1000" baseline="-40000" dirty="0" err="1" smtClean="0"/>
              <a:t>X</a:t>
            </a:r>
            <a:endParaRPr lang="en-US" sz="1000" kern="1000" baseline="-40000" dirty="0"/>
          </a:p>
        </p:txBody>
      </p:sp>
      <p:sp>
        <p:nvSpPr>
          <p:cNvPr id="43" name="Rectangle 42"/>
          <p:cNvSpPr/>
          <p:nvPr/>
        </p:nvSpPr>
        <p:spPr>
          <a:xfrm>
            <a:off x="1369645" y="2552270"/>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start</a:t>
            </a:r>
            <a:r>
              <a:rPr lang="en-US" sz="1000" kern="1000" baseline="-40000" dirty="0" err="1" smtClean="0"/>
              <a:t>Y</a:t>
            </a:r>
            <a:endParaRPr lang="en-US" sz="1000" kern="1000" baseline="-40000" dirty="0"/>
          </a:p>
        </p:txBody>
      </p:sp>
      <p:sp>
        <p:nvSpPr>
          <p:cNvPr id="44" name="Rectangle 43"/>
          <p:cNvSpPr/>
          <p:nvPr/>
        </p:nvSpPr>
        <p:spPr>
          <a:xfrm>
            <a:off x="1920422" y="2550389"/>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start</a:t>
            </a:r>
            <a:r>
              <a:rPr lang="en-US" sz="1000" kern="1000" baseline="-40000" dirty="0" err="1" smtClean="0"/>
              <a:t>Z</a:t>
            </a:r>
            <a:endParaRPr lang="en-US" sz="1000" kern="1000" baseline="-40000" dirty="0"/>
          </a:p>
        </p:txBody>
      </p:sp>
      <p:sp>
        <p:nvSpPr>
          <p:cNvPr id="45" name="Rectangle 44"/>
          <p:cNvSpPr/>
          <p:nvPr/>
        </p:nvSpPr>
        <p:spPr>
          <a:xfrm>
            <a:off x="2469062" y="2550389"/>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scale</a:t>
            </a:r>
            <a:r>
              <a:rPr lang="en-US" sz="1000" kern="1000" baseline="-40000" dirty="0" err="1" smtClean="0"/>
              <a:t>X</a:t>
            </a:r>
            <a:endParaRPr lang="en-US" sz="1000" kern="1000" baseline="-40000" dirty="0"/>
          </a:p>
        </p:txBody>
      </p:sp>
      <p:sp>
        <p:nvSpPr>
          <p:cNvPr id="46" name="Rectangle 45"/>
          <p:cNvSpPr/>
          <p:nvPr/>
        </p:nvSpPr>
        <p:spPr>
          <a:xfrm>
            <a:off x="3021090" y="2550402"/>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scale</a:t>
            </a:r>
            <a:r>
              <a:rPr lang="en-US" sz="1000" kern="1000" baseline="-40000" dirty="0" err="1"/>
              <a:t>Y</a:t>
            </a:r>
            <a:endParaRPr lang="en-US" sz="1000" kern="1000" baseline="-40000" dirty="0"/>
          </a:p>
        </p:txBody>
      </p:sp>
      <p:sp>
        <p:nvSpPr>
          <p:cNvPr id="47" name="Rectangle 46"/>
          <p:cNvSpPr/>
          <p:nvPr/>
        </p:nvSpPr>
        <p:spPr>
          <a:xfrm>
            <a:off x="3568272" y="2550389"/>
            <a:ext cx="548640" cy="274320"/>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kern="1000" dirty="0" err="1" smtClean="0"/>
              <a:t>scale</a:t>
            </a:r>
            <a:r>
              <a:rPr lang="en-US" sz="1000" kern="1000" baseline="-40000" dirty="0" err="1"/>
              <a:t>Z</a:t>
            </a:r>
            <a:endParaRPr lang="en-US" sz="1000" kern="1000" baseline="-40000" dirty="0"/>
          </a:p>
        </p:txBody>
      </p:sp>
      <p:sp>
        <p:nvSpPr>
          <p:cNvPr id="48" name="Rectangle 47"/>
          <p:cNvSpPr>
            <a:spLocks/>
          </p:cNvSpPr>
          <p:nvPr/>
        </p:nvSpPr>
        <p:spPr>
          <a:xfrm>
            <a:off x="837831"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0</a:t>
            </a:r>
            <a:endParaRPr lang="en-US" sz="1000" baseline="-40000" dirty="0"/>
          </a:p>
        </p:txBody>
      </p:sp>
      <p:sp>
        <p:nvSpPr>
          <p:cNvPr id="49" name="Rectangle 48"/>
          <p:cNvSpPr>
            <a:spLocks/>
          </p:cNvSpPr>
          <p:nvPr/>
        </p:nvSpPr>
        <p:spPr>
          <a:xfrm>
            <a:off x="1298418"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1</a:t>
            </a:r>
            <a:endParaRPr lang="en-US" sz="1000" baseline="-40000" dirty="0"/>
          </a:p>
        </p:txBody>
      </p:sp>
      <p:sp>
        <p:nvSpPr>
          <p:cNvPr id="50" name="Rectangle 49"/>
          <p:cNvSpPr>
            <a:spLocks/>
          </p:cNvSpPr>
          <p:nvPr/>
        </p:nvSpPr>
        <p:spPr>
          <a:xfrm>
            <a:off x="1759005"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2</a:t>
            </a:r>
            <a:endParaRPr lang="en-US" sz="1000" baseline="-40000" dirty="0"/>
          </a:p>
        </p:txBody>
      </p:sp>
      <p:sp>
        <p:nvSpPr>
          <p:cNvPr id="51" name="Rectangle 50"/>
          <p:cNvSpPr>
            <a:spLocks/>
          </p:cNvSpPr>
          <p:nvPr/>
        </p:nvSpPr>
        <p:spPr>
          <a:xfrm>
            <a:off x="2219592"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3</a:t>
            </a:r>
            <a:endParaRPr lang="en-US" sz="1000" baseline="-40000" dirty="0"/>
          </a:p>
        </p:txBody>
      </p:sp>
      <p:sp>
        <p:nvSpPr>
          <p:cNvPr id="52" name="Rectangle 51"/>
          <p:cNvSpPr>
            <a:spLocks/>
          </p:cNvSpPr>
          <p:nvPr/>
        </p:nvSpPr>
        <p:spPr>
          <a:xfrm>
            <a:off x="2680179"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4</a:t>
            </a:r>
            <a:endParaRPr lang="en-US" sz="1000" baseline="-40000" dirty="0"/>
          </a:p>
        </p:txBody>
      </p:sp>
      <p:sp>
        <p:nvSpPr>
          <p:cNvPr id="53" name="Rectangle 52"/>
          <p:cNvSpPr>
            <a:spLocks/>
          </p:cNvSpPr>
          <p:nvPr/>
        </p:nvSpPr>
        <p:spPr>
          <a:xfrm>
            <a:off x="3140766"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5</a:t>
            </a:r>
            <a:endParaRPr lang="en-US" sz="1000" baseline="-40000" dirty="0"/>
          </a:p>
        </p:txBody>
      </p:sp>
      <p:sp>
        <p:nvSpPr>
          <p:cNvPr id="54" name="Rectangle 53"/>
          <p:cNvSpPr>
            <a:spLocks/>
          </p:cNvSpPr>
          <p:nvPr/>
        </p:nvSpPr>
        <p:spPr>
          <a:xfrm>
            <a:off x="3601353"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6</a:t>
            </a:r>
            <a:endParaRPr lang="en-US" sz="1000" baseline="-40000" dirty="0"/>
          </a:p>
        </p:txBody>
      </p:sp>
      <p:sp>
        <p:nvSpPr>
          <p:cNvPr id="55" name="Rectangle 54"/>
          <p:cNvSpPr>
            <a:spLocks/>
          </p:cNvSpPr>
          <p:nvPr/>
        </p:nvSpPr>
        <p:spPr>
          <a:xfrm>
            <a:off x="4061940" y="2823212"/>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7</a:t>
            </a:r>
            <a:endParaRPr lang="en-US" sz="1000" baseline="-40000" dirty="0"/>
          </a:p>
        </p:txBody>
      </p:sp>
      <p:sp>
        <p:nvSpPr>
          <p:cNvPr id="56" name="Rectangle 55"/>
          <p:cNvSpPr>
            <a:spLocks/>
          </p:cNvSpPr>
          <p:nvPr/>
        </p:nvSpPr>
        <p:spPr>
          <a:xfrm>
            <a:off x="837831"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0</a:t>
            </a:r>
            <a:endParaRPr lang="en-US" sz="1000" baseline="-40000" dirty="0"/>
          </a:p>
        </p:txBody>
      </p:sp>
      <p:sp>
        <p:nvSpPr>
          <p:cNvPr id="57" name="Rectangle 56"/>
          <p:cNvSpPr>
            <a:spLocks/>
          </p:cNvSpPr>
          <p:nvPr/>
        </p:nvSpPr>
        <p:spPr>
          <a:xfrm>
            <a:off x="1298418"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1</a:t>
            </a:r>
            <a:endParaRPr lang="en-US" sz="1000" baseline="-40000" dirty="0"/>
          </a:p>
        </p:txBody>
      </p:sp>
      <p:sp>
        <p:nvSpPr>
          <p:cNvPr id="58" name="Rectangle 57"/>
          <p:cNvSpPr>
            <a:spLocks/>
          </p:cNvSpPr>
          <p:nvPr/>
        </p:nvSpPr>
        <p:spPr>
          <a:xfrm>
            <a:off x="1759005"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2</a:t>
            </a:r>
            <a:endParaRPr lang="en-US" sz="1000" baseline="-40000" dirty="0"/>
          </a:p>
        </p:txBody>
      </p:sp>
      <p:sp>
        <p:nvSpPr>
          <p:cNvPr id="59" name="Rectangle 58"/>
          <p:cNvSpPr>
            <a:spLocks/>
          </p:cNvSpPr>
          <p:nvPr/>
        </p:nvSpPr>
        <p:spPr>
          <a:xfrm>
            <a:off x="2219592"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3</a:t>
            </a:r>
            <a:endParaRPr lang="en-US" sz="1000" baseline="-40000" dirty="0"/>
          </a:p>
        </p:txBody>
      </p:sp>
      <p:sp>
        <p:nvSpPr>
          <p:cNvPr id="60" name="Rectangle 59"/>
          <p:cNvSpPr>
            <a:spLocks/>
          </p:cNvSpPr>
          <p:nvPr/>
        </p:nvSpPr>
        <p:spPr>
          <a:xfrm>
            <a:off x="2680179"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4</a:t>
            </a:r>
            <a:endParaRPr lang="en-US" sz="1000" baseline="-40000" dirty="0"/>
          </a:p>
        </p:txBody>
      </p:sp>
      <p:sp>
        <p:nvSpPr>
          <p:cNvPr id="61" name="Rectangle 60"/>
          <p:cNvSpPr>
            <a:spLocks/>
          </p:cNvSpPr>
          <p:nvPr/>
        </p:nvSpPr>
        <p:spPr>
          <a:xfrm>
            <a:off x="3140766"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5</a:t>
            </a:r>
            <a:endParaRPr lang="en-US" sz="1000" baseline="-40000" dirty="0"/>
          </a:p>
        </p:txBody>
      </p:sp>
      <p:sp>
        <p:nvSpPr>
          <p:cNvPr id="62" name="Rectangle 61"/>
          <p:cNvSpPr>
            <a:spLocks/>
          </p:cNvSpPr>
          <p:nvPr/>
        </p:nvSpPr>
        <p:spPr>
          <a:xfrm>
            <a:off x="3601353"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6</a:t>
            </a:r>
            <a:endParaRPr lang="en-US" sz="1000" baseline="-40000" dirty="0"/>
          </a:p>
        </p:txBody>
      </p:sp>
      <p:sp>
        <p:nvSpPr>
          <p:cNvPr id="63" name="Rectangle 62"/>
          <p:cNvSpPr>
            <a:spLocks/>
          </p:cNvSpPr>
          <p:nvPr/>
        </p:nvSpPr>
        <p:spPr>
          <a:xfrm>
            <a:off x="4061940" y="3052211"/>
            <a:ext cx="483616" cy="227704"/>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7</a:t>
            </a:r>
            <a:endParaRPr lang="en-US" sz="1000" baseline="-40000" dirty="0"/>
          </a:p>
        </p:txBody>
      </p:sp>
      <p:sp>
        <p:nvSpPr>
          <p:cNvPr id="64" name="Rectangle 63"/>
          <p:cNvSpPr>
            <a:spLocks/>
          </p:cNvSpPr>
          <p:nvPr/>
        </p:nvSpPr>
        <p:spPr>
          <a:xfrm>
            <a:off x="837831"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0</a:t>
            </a:r>
            <a:endParaRPr lang="en-US" sz="1000" baseline="-40000" dirty="0"/>
          </a:p>
        </p:txBody>
      </p:sp>
      <p:sp>
        <p:nvSpPr>
          <p:cNvPr id="65" name="Rectangle 64"/>
          <p:cNvSpPr>
            <a:spLocks/>
          </p:cNvSpPr>
          <p:nvPr/>
        </p:nvSpPr>
        <p:spPr>
          <a:xfrm>
            <a:off x="1298418"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1</a:t>
            </a:r>
            <a:endParaRPr lang="en-US" sz="1000" baseline="-40000" dirty="0"/>
          </a:p>
        </p:txBody>
      </p:sp>
      <p:sp>
        <p:nvSpPr>
          <p:cNvPr id="66" name="Rectangle 65"/>
          <p:cNvSpPr>
            <a:spLocks/>
          </p:cNvSpPr>
          <p:nvPr/>
        </p:nvSpPr>
        <p:spPr>
          <a:xfrm>
            <a:off x="1759005"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2</a:t>
            </a:r>
            <a:endParaRPr lang="en-US" sz="1000" baseline="-40000" dirty="0"/>
          </a:p>
        </p:txBody>
      </p:sp>
      <p:sp>
        <p:nvSpPr>
          <p:cNvPr id="67" name="Rectangle 66"/>
          <p:cNvSpPr>
            <a:spLocks/>
          </p:cNvSpPr>
          <p:nvPr/>
        </p:nvSpPr>
        <p:spPr>
          <a:xfrm>
            <a:off x="2219592"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3</a:t>
            </a:r>
            <a:endParaRPr lang="en-US" sz="1000" baseline="-40000" dirty="0"/>
          </a:p>
        </p:txBody>
      </p:sp>
      <p:sp>
        <p:nvSpPr>
          <p:cNvPr id="68" name="Rectangle 67"/>
          <p:cNvSpPr>
            <a:spLocks/>
          </p:cNvSpPr>
          <p:nvPr/>
        </p:nvSpPr>
        <p:spPr>
          <a:xfrm>
            <a:off x="2680179"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4</a:t>
            </a:r>
            <a:endParaRPr lang="en-US" sz="1000" baseline="-40000" dirty="0"/>
          </a:p>
        </p:txBody>
      </p:sp>
      <p:sp>
        <p:nvSpPr>
          <p:cNvPr id="69" name="Rectangle 68"/>
          <p:cNvSpPr>
            <a:spLocks/>
          </p:cNvSpPr>
          <p:nvPr/>
        </p:nvSpPr>
        <p:spPr>
          <a:xfrm>
            <a:off x="3140766"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5</a:t>
            </a:r>
            <a:endParaRPr lang="en-US" sz="1000" baseline="-40000" dirty="0"/>
          </a:p>
        </p:txBody>
      </p:sp>
      <p:sp>
        <p:nvSpPr>
          <p:cNvPr id="70" name="Rectangle 69"/>
          <p:cNvSpPr>
            <a:spLocks/>
          </p:cNvSpPr>
          <p:nvPr/>
        </p:nvSpPr>
        <p:spPr>
          <a:xfrm>
            <a:off x="3601353"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6</a:t>
            </a:r>
            <a:endParaRPr lang="en-US" sz="1000" baseline="-40000" dirty="0"/>
          </a:p>
        </p:txBody>
      </p:sp>
      <p:sp>
        <p:nvSpPr>
          <p:cNvPr id="71" name="Rectangle 70"/>
          <p:cNvSpPr>
            <a:spLocks/>
          </p:cNvSpPr>
          <p:nvPr/>
        </p:nvSpPr>
        <p:spPr>
          <a:xfrm>
            <a:off x="4061940" y="3281204"/>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7</a:t>
            </a:r>
            <a:endParaRPr lang="en-US" sz="1000" baseline="-40000" dirty="0"/>
          </a:p>
        </p:txBody>
      </p:sp>
      <p:sp>
        <p:nvSpPr>
          <p:cNvPr id="72" name="Rectangle 71"/>
          <p:cNvSpPr>
            <a:spLocks/>
          </p:cNvSpPr>
          <p:nvPr/>
        </p:nvSpPr>
        <p:spPr>
          <a:xfrm>
            <a:off x="837831"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0</a:t>
            </a:r>
            <a:endParaRPr lang="en-US" sz="1000" baseline="-40000" dirty="0"/>
          </a:p>
        </p:txBody>
      </p:sp>
      <p:sp>
        <p:nvSpPr>
          <p:cNvPr id="73" name="Rectangle 72"/>
          <p:cNvSpPr>
            <a:spLocks/>
          </p:cNvSpPr>
          <p:nvPr/>
        </p:nvSpPr>
        <p:spPr>
          <a:xfrm>
            <a:off x="1298418"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1</a:t>
            </a:r>
            <a:endParaRPr lang="en-US" sz="1000" baseline="-40000" dirty="0"/>
          </a:p>
        </p:txBody>
      </p:sp>
      <p:sp>
        <p:nvSpPr>
          <p:cNvPr id="74" name="Rectangle 73"/>
          <p:cNvSpPr>
            <a:spLocks/>
          </p:cNvSpPr>
          <p:nvPr/>
        </p:nvSpPr>
        <p:spPr>
          <a:xfrm>
            <a:off x="1759005"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2</a:t>
            </a:r>
            <a:endParaRPr lang="en-US" sz="1000" baseline="-40000" dirty="0"/>
          </a:p>
        </p:txBody>
      </p:sp>
      <p:sp>
        <p:nvSpPr>
          <p:cNvPr id="75" name="Rectangle 74"/>
          <p:cNvSpPr>
            <a:spLocks/>
          </p:cNvSpPr>
          <p:nvPr/>
        </p:nvSpPr>
        <p:spPr>
          <a:xfrm>
            <a:off x="2219592"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3</a:t>
            </a:r>
            <a:endParaRPr lang="en-US" sz="1000" baseline="-40000" dirty="0"/>
          </a:p>
        </p:txBody>
      </p:sp>
      <p:sp>
        <p:nvSpPr>
          <p:cNvPr id="76" name="Rectangle 75"/>
          <p:cNvSpPr>
            <a:spLocks/>
          </p:cNvSpPr>
          <p:nvPr/>
        </p:nvSpPr>
        <p:spPr>
          <a:xfrm>
            <a:off x="2680179"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4</a:t>
            </a:r>
            <a:endParaRPr lang="en-US" sz="1000" baseline="-40000" dirty="0"/>
          </a:p>
        </p:txBody>
      </p:sp>
      <p:sp>
        <p:nvSpPr>
          <p:cNvPr id="77" name="Rectangle 76"/>
          <p:cNvSpPr>
            <a:spLocks/>
          </p:cNvSpPr>
          <p:nvPr/>
        </p:nvSpPr>
        <p:spPr>
          <a:xfrm>
            <a:off x="3140766"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5</a:t>
            </a:r>
            <a:endParaRPr lang="en-US" sz="1000" baseline="-40000" dirty="0"/>
          </a:p>
        </p:txBody>
      </p:sp>
      <p:sp>
        <p:nvSpPr>
          <p:cNvPr id="78" name="Rectangle 77"/>
          <p:cNvSpPr>
            <a:spLocks/>
          </p:cNvSpPr>
          <p:nvPr/>
        </p:nvSpPr>
        <p:spPr>
          <a:xfrm>
            <a:off x="3601353"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6</a:t>
            </a:r>
            <a:endParaRPr lang="en-US" sz="1000" baseline="-40000" dirty="0"/>
          </a:p>
        </p:txBody>
      </p:sp>
      <p:sp>
        <p:nvSpPr>
          <p:cNvPr id="79" name="Rectangle 78"/>
          <p:cNvSpPr>
            <a:spLocks/>
          </p:cNvSpPr>
          <p:nvPr/>
        </p:nvSpPr>
        <p:spPr>
          <a:xfrm>
            <a:off x="4061940" y="3510207"/>
            <a:ext cx="483616" cy="227704"/>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7</a:t>
            </a:r>
            <a:endParaRPr lang="en-US" sz="1000" baseline="-40000" dirty="0"/>
          </a:p>
        </p:txBody>
      </p:sp>
      <p:sp>
        <p:nvSpPr>
          <p:cNvPr id="80" name="Rectangle 79"/>
          <p:cNvSpPr>
            <a:spLocks/>
          </p:cNvSpPr>
          <p:nvPr/>
        </p:nvSpPr>
        <p:spPr>
          <a:xfrm>
            <a:off x="835121"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0</a:t>
            </a:r>
            <a:endParaRPr lang="en-US" sz="1000" baseline="-40000" dirty="0"/>
          </a:p>
        </p:txBody>
      </p:sp>
      <p:sp>
        <p:nvSpPr>
          <p:cNvPr id="81" name="Rectangle 80"/>
          <p:cNvSpPr>
            <a:spLocks/>
          </p:cNvSpPr>
          <p:nvPr/>
        </p:nvSpPr>
        <p:spPr>
          <a:xfrm>
            <a:off x="1295708"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Z</a:t>
            </a:r>
            <a:r>
              <a:rPr lang="en-US" sz="1000" baseline="-25000" dirty="0" smtClean="0"/>
              <a:t>min</a:t>
            </a:r>
            <a:r>
              <a:rPr lang="en-US" sz="1000" baseline="-40000" dirty="0" smtClean="0"/>
              <a:t>1</a:t>
            </a:r>
            <a:endParaRPr lang="en-US" sz="1000" baseline="-40000" dirty="0"/>
          </a:p>
        </p:txBody>
      </p:sp>
      <p:sp>
        <p:nvSpPr>
          <p:cNvPr id="82" name="Rectangle 81"/>
          <p:cNvSpPr>
            <a:spLocks/>
          </p:cNvSpPr>
          <p:nvPr/>
        </p:nvSpPr>
        <p:spPr>
          <a:xfrm>
            <a:off x="1756295"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2</a:t>
            </a:r>
            <a:endParaRPr lang="en-US" sz="1000" baseline="-40000" dirty="0"/>
          </a:p>
        </p:txBody>
      </p:sp>
      <p:sp>
        <p:nvSpPr>
          <p:cNvPr id="83" name="Rectangle 82"/>
          <p:cNvSpPr>
            <a:spLocks/>
          </p:cNvSpPr>
          <p:nvPr/>
        </p:nvSpPr>
        <p:spPr>
          <a:xfrm>
            <a:off x="2216882"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3</a:t>
            </a:r>
            <a:endParaRPr lang="en-US" sz="1000" baseline="-40000" dirty="0"/>
          </a:p>
        </p:txBody>
      </p:sp>
      <p:sp>
        <p:nvSpPr>
          <p:cNvPr id="84" name="Rectangle 83"/>
          <p:cNvSpPr>
            <a:spLocks/>
          </p:cNvSpPr>
          <p:nvPr/>
        </p:nvSpPr>
        <p:spPr>
          <a:xfrm>
            <a:off x="2677469"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4</a:t>
            </a:r>
            <a:endParaRPr lang="en-US" sz="1000" baseline="-40000" dirty="0"/>
          </a:p>
        </p:txBody>
      </p:sp>
      <p:sp>
        <p:nvSpPr>
          <p:cNvPr id="85" name="Rectangle 84"/>
          <p:cNvSpPr>
            <a:spLocks/>
          </p:cNvSpPr>
          <p:nvPr/>
        </p:nvSpPr>
        <p:spPr>
          <a:xfrm>
            <a:off x="3138056"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Z</a:t>
            </a:r>
            <a:r>
              <a:rPr lang="en-US" sz="1000" baseline="-25000" dirty="0" smtClean="0"/>
              <a:t>min</a:t>
            </a:r>
            <a:r>
              <a:rPr lang="en-US" sz="1000" baseline="-40000" dirty="0" smtClean="0"/>
              <a:t>5</a:t>
            </a:r>
            <a:endParaRPr lang="en-US" sz="1000" baseline="-40000" dirty="0"/>
          </a:p>
        </p:txBody>
      </p:sp>
      <p:sp>
        <p:nvSpPr>
          <p:cNvPr id="86" name="Rectangle 85"/>
          <p:cNvSpPr>
            <a:spLocks/>
          </p:cNvSpPr>
          <p:nvPr/>
        </p:nvSpPr>
        <p:spPr>
          <a:xfrm>
            <a:off x="3598643"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6</a:t>
            </a:r>
            <a:endParaRPr lang="en-US" sz="1000" baseline="-40000" dirty="0"/>
          </a:p>
        </p:txBody>
      </p:sp>
      <p:sp>
        <p:nvSpPr>
          <p:cNvPr id="87" name="Rectangle 86"/>
          <p:cNvSpPr>
            <a:spLocks/>
          </p:cNvSpPr>
          <p:nvPr/>
        </p:nvSpPr>
        <p:spPr>
          <a:xfrm>
            <a:off x="4059230" y="3752750"/>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7</a:t>
            </a:r>
            <a:endParaRPr lang="en-US" sz="1000" baseline="-40000" dirty="0"/>
          </a:p>
        </p:txBody>
      </p:sp>
      <p:sp>
        <p:nvSpPr>
          <p:cNvPr id="88" name="Rectangle 87"/>
          <p:cNvSpPr>
            <a:spLocks/>
          </p:cNvSpPr>
          <p:nvPr/>
        </p:nvSpPr>
        <p:spPr>
          <a:xfrm>
            <a:off x="835121"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0</a:t>
            </a:r>
            <a:endParaRPr lang="en-US" sz="1000" baseline="-40000" dirty="0"/>
          </a:p>
        </p:txBody>
      </p:sp>
      <p:sp>
        <p:nvSpPr>
          <p:cNvPr id="89" name="Rectangle 88"/>
          <p:cNvSpPr>
            <a:spLocks/>
          </p:cNvSpPr>
          <p:nvPr/>
        </p:nvSpPr>
        <p:spPr>
          <a:xfrm>
            <a:off x="1295708"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1</a:t>
            </a:r>
            <a:endParaRPr lang="en-US" sz="1000" baseline="-40000" dirty="0"/>
          </a:p>
        </p:txBody>
      </p:sp>
      <p:sp>
        <p:nvSpPr>
          <p:cNvPr id="90" name="Rectangle 89"/>
          <p:cNvSpPr>
            <a:spLocks/>
          </p:cNvSpPr>
          <p:nvPr/>
        </p:nvSpPr>
        <p:spPr>
          <a:xfrm>
            <a:off x="1756295"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2</a:t>
            </a:r>
            <a:endParaRPr lang="en-US" sz="1000" baseline="-40000" dirty="0"/>
          </a:p>
        </p:txBody>
      </p:sp>
      <p:sp>
        <p:nvSpPr>
          <p:cNvPr id="91" name="Rectangle 90"/>
          <p:cNvSpPr>
            <a:spLocks/>
          </p:cNvSpPr>
          <p:nvPr/>
        </p:nvSpPr>
        <p:spPr>
          <a:xfrm>
            <a:off x="2216882"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3</a:t>
            </a:r>
            <a:endParaRPr lang="en-US" sz="1000" baseline="-40000" dirty="0"/>
          </a:p>
        </p:txBody>
      </p:sp>
      <p:sp>
        <p:nvSpPr>
          <p:cNvPr id="92" name="Rectangle 91"/>
          <p:cNvSpPr>
            <a:spLocks/>
          </p:cNvSpPr>
          <p:nvPr/>
        </p:nvSpPr>
        <p:spPr>
          <a:xfrm>
            <a:off x="2677469"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4</a:t>
            </a:r>
            <a:endParaRPr lang="en-US" sz="1000" baseline="-40000" dirty="0"/>
          </a:p>
        </p:txBody>
      </p:sp>
      <p:sp>
        <p:nvSpPr>
          <p:cNvPr id="93" name="Rectangle 92"/>
          <p:cNvSpPr>
            <a:spLocks/>
          </p:cNvSpPr>
          <p:nvPr/>
        </p:nvSpPr>
        <p:spPr>
          <a:xfrm>
            <a:off x="3138056"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5</a:t>
            </a:r>
            <a:endParaRPr lang="en-US" sz="1000" baseline="-40000" dirty="0"/>
          </a:p>
        </p:txBody>
      </p:sp>
      <p:sp>
        <p:nvSpPr>
          <p:cNvPr id="94" name="Rectangle 93"/>
          <p:cNvSpPr>
            <a:spLocks/>
          </p:cNvSpPr>
          <p:nvPr/>
        </p:nvSpPr>
        <p:spPr>
          <a:xfrm>
            <a:off x="3598643"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6</a:t>
            </a:r>
            <a:endParaRPr lang="en-US" sz="1000" baseline="-40000" dirty="0"/>
          </a:p>
        </p:txBody>
      </p:sp>
      <p:sp>
        <p:nvSpPr>
          <p:cNvPr id="95" name="Rectangle 94"/>
          <p:cNvSpPr>
            <a:spLocks/>
          </p:cNvSpPr>
          <p:nvPr/>
        </p:nvSpPr>
        <p:spPr>
          <a:xfrm>
            <a:off x="4059230" y="3988522"/>
            <a:ext cx="483616" cy="227704"/>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7</a:t>
            </a:r>
            <a:endParaRPr lang="en-US" sz="1000" baseline="-40000" dirty="0"/>
          </a:p>
        </p:txBody>
      </p:sp>
      <p:sp>
        <p:nvSpPr>
          <p:cNvPr id="96" name="Rectangle 95"/>
          <p:cNvSpPr/>
          <p:nvPr/>
        </p:nvSpPr>
        <p:spPr>
          <a:xfrm>
            <a:off x="841894" y="4220686"/>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smtClean="0"/>
              <a:t>0</a:t>
            </a:r>
            <a:endParaRPr lang="en-US" sz="1000" baseline="-40000" dirty="0"/>
          </a:p>
        </p:txBody>
      </p:sp>
      <p:sp>
        <p:nvSpPr>
          <p:cNvPr id="110" name="Right Brace 109"/>
          <p:cNvSpPr/>
          <p:nvPr/>
        </p:nvSpPr>
        <p:spPr>
          <a:xfrm>
            <a:off x="4572863" y="2541019"/>
            <a:ext cx="264158" cy="282193"/>
          </a:xfrm>
          <a:prstGeom prst="rightBrac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TextBox 110"/>
          <p:cNvSpPr txBox="1"/>
          <p:nvPr/>
        </p:nvSpPr>
        <p:spPr>
          <a:xfrm>
            <a:off x="4867783" y="2597476"/>
            <a:ext cx="356284" cy="169277"/>
          </a:xfrm>
          <a:prstGeom prst="rect">
            <a:avLst/>
          </a:prstGeom>
          <a:noFill/>
        </p:spPr>
        <p:txBody>
          <a:bodyPr vert="horz" wrap="square" lIns="0" tIns="0" rIns="0" bIns="0" rtlCol="0">
            <a:spAutoFit/>
          </a:bodyPr>
          <a:lstStyle/>
          <a:p>
            <a:r>
              <a:rPr lang="en-US" sz="1100" dirty="0" smtClean="0">
                <a:solidFill>
                  <a:srgbClr val="FF0000"/>
                </a:solidFill>
              </a:rPr>
              <a:t>float</a:t>
            </a:r>
          </a:p>
        </p:txBody>
      </p:sp>
      <p:sp>
        <p:nvSpPr>
          <p:cNvPr id="112" name="Right Brace 111"/>
          <p:cNvSpPr/>
          <p:nvPr/>
        </p:nvSpPr>
        <p:spPr>
          <a:xfrm>
            <a:off x="4572863" y="2849009"/>
            <a:ext cx="264158" cy="1367217"/>
          </a:xfrm>
          <a:prstGeom prst="rightBrac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TextBox 112"/>
          <p:cNvSpPr txBox="1"/>
          <p:nvPr/>
        </p:nvSpPr>
        <p:spPr>
          <a:xfrm>
            <a:off x="4867783" y="3443761"/>
            <a:ext cx="356284" cy="169277"/>
          </a:xfrm>
          <a:prstGeom prst="rect">
            <a:avLst/>
          </a:prstGeom>
          <a:noFill/>
        </p:spPr>
        <p:txBody>
          <a:bodyPr vert="horz" wrap="square" lIns="0" tIns="0" rIns="0" bIns="0" rtlCol="0">
            <a:spAutoFit/>
          </a:bodyPr>
          <a:lstStyle/>
          <a:p>
            <a:r>
              <a:rPr lang="en-US" sz="1100" dirty="0" smtClean="0">
                <a:solidFill>
                  <a:srgbClr val="FF0000"/>
                </a:solidFill>
              </a:rPr>
              <a:t>char</a:t>
            </a:r>
          </a:p>
        </p:txBody>
      </p:sp>
      <p:sp>
        <p:nvSpPr>
          <p:cNvPr id="121" name="TextBox 120"/>
          <p:cNvSpPr txBox="1"/>
          <p:nvPr/>
        </p:nvSpPr>
        <p:spPr>
          <a:xfrm>
            <a:off x="4896971" y="4325116"/>
            <a:ext cx="356284" cy="169277"/>
          </a:xfrm>
          <a:prstGeom prst="rect">
            <a:avLst/>
          </a:prstGeom>
          <a:noFill/>
        </p:spPr>
        <p:txBody>
          <a:bodyPr vert="horz" wrap="square" lIns="0" tIns="0" rIns="0" bIns="0" rtlCol="0">
            <a:spAutoFit/>
          </a:bodyPr>
          <a:lstStyle/>
          <a:p>
            <a:endParaRPr lang="en-US" sz="1100" dirty="0" smtClean="0">
              <a:solidFill>
                <a:srgbClr val="FF0000"/>
              </a:solidFill>
            </a:endParaRPr>
          </a:p>
        </p:txBody>
      </p:sp>
      <p:sp>
        <p:nvSpPr>
          <p:cNvPr id="123" name="TextBox 122"/>
          <p:cNvSpPr txBox="1"/>
          <p:nvPr/>
        </p:nvSpPr>
        <p:spPr>
          <a:xfrm>
            <a:off x="5982435" y="3456600"/>
            <a:ext cx="2901909" cy="246221"/>
          </a:xfrm>
          <a:prstGeom prst="rect">
            <a:avLst/>
          </a:prstGeom>
          <a:noFill/>
        </p:spPr>
        <p:txBody>
          <a:bodyPr vert="horz" wrap="square" lIns="0" tIns="0" rIns="0" bIns="0" rtlCol="0">
            <a:spAutoFit/>
          </a:bodyPr>
          <a:lstStyle/>
          <a:p>
            <a:r>
              <a:rPr lang="en-US" sz="1600" dirty="0" smtClean="0">
                <a:solidFill>
                  <a:srgbClr val="FF0000"/>
                </a:solidFill>
              </a:rPr>
              <a:t>Reduces size to 72 bytes only</a:t>
            </a:r>
          </a:p>
        </p:txBody>
      </p:sp>
      <p:sp>
        <p:nvSpPr>
          <p:cNvPr id="124" name="Down Arrow 123"/>
          <p:cNvSpPr/>
          <p:nvPr/>
        </p:nvSpPr>
        <p:spPr>
          <a:xfrm rot="16200000">
            <a:off x="5585513" y="3444245"/>
            <a:ext cx="249962" cy="270934"/>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3" name="Rectangle 102"/>
          <p:cNvSpPr>
            <a:spLocks noChangeAspect="1"/>
          </p:cNvSpPr>
          <p:nvPr/>
        </p:nvSpPr>
        <p:spPr>
          <a:xfrm>
            <a:off x="5598378" y="2504063"/>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104" name="Rectangle 103"/>
          <p:cNvSpPr>
            <a:spLocks noChangeAspect="1"/>
          </p:cNvSpPr>
          <p:nvPr/>
        </p:nvSpPr>
        <p:spPr>
          <a:xfrm>
            <a:off x="8331070" y="2504063"/>
            <a:ext cx="280361" cy="253103"/>
          </a:xfrm>
          <a:prstGeom prst="rect">
            <a:avLst/>
          </a:prstGeom>
          <a:solidFill>
            <a:srgbClr val="0071C5"/>
          </a:solidFill>
          <a:ln>
            <a:solidFill>
              <a:srgbClr val="0071C5"/>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105" name="Straight Connector 104"/>
          <p:cNvCxnSpPr>
            <a:cxnSpLocks noChangeAspect="1"/>
            <a:stCxn id="19" idx="2"/>
            <a:endCxn id="103" idx="0"/>
          </p:cNvCxnSpPr>
          <p:nvPr/>
        </p:nvCxnSpPr>
        <p:spPr>
          <a:xfrm flipH="1">
            <a:off x="5738559" y="1903752"/>
            <a:ext cx="1263530" cy="60031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noChangeAspect="1"/>
            <a:stCxn id="19" idx="2"/>
            <a:endCxn id="104" idx="0"/>
          </p:cNvCxnSpPr>
          <p:nvPr/>
        </p:nvCxnSpPr>
        <p:spPr>
          <a:xfrm>
            <a:off x="7002089" y="1903752"/>
            <a:ext cx="1469162" cy="60031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664854" y="4222999"/>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a:t>1</a:t>
            </a:r>
          </a:p>
        </p:txBody>
      </p:sp>
      <p:sp>
        <p:nvSpPr>
          <p:cNvPr id="108" name="Rectangle 107"/>
          <p:cNvSpPr/>
          <p:nvPr/>
        </p:nvSpPr>
        <p:spPr>
          <a:xfrm>
            <a:off x="2487814" y="4222999"/>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a:t>2</a:t>
            </a:r>
          </a:p>
        </p:txBody>
      </p:sp>
      <p:sp>
        <p:nvSpPr>
          <p:cNvPr id="115" name="Rectangle 114"/>
          <p:cNvSpPr/>
          <p:nvPr/>
        </p:nvSpPr>
        <p:spPr>
          <a:xfrm>
            <a:off x="3310774" y="4220101"/>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a:t>3</a:t>
            </a:r>
          </a:p>
        </p:txBody>
      </p:sp>
      <p:sp>
        <p:nvSpPr>
          <p:cNvPr id="116" name="Rectangle 115"/>
          <p:cNvSpPr/>
          <p:nvPr/>
        </p:nvSpPr>
        <p:spPr>
          <a:xfrm>
            <a:off x="4138664" y="4218202"/>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a:t>4</a:t>
            </a:r>
          </a:p>
        </p:txBody>
      </p:sp>
      <p:sp>
        <p:nvSpPr>
          <p:cNvPr id="117" name="Rectangle 116"/>
          <p:cNvSpPr/>
          <p:nvPr/>
        </p:nvSpPr>
        <p:spPr>
          <a:xfrm>
            <a:off x="4961624" y="4220515"/>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a:t>5</a:t>
            </a:r>
          </a:p>
        </p:txBody>
      </p:sp>
      <p:sp>
        <p:nvSpPr>
          <p:cNvPr id="118" name="Rectangle 117"/>
          <p:cNvSpPr/>
          <p:nvPr/>
        </p:nvSpPr>
        <p:spPr>
          <a:xfrm>
            <a:off x="5784584" y="4220515"/>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a:t>6</a:t>
            </a:r>
          </a:p>
        </p:txBody>
      </p:sp>
      <p:sp>
        <p:nvSpPr>
          <p:cNvPr id="119" name="Rectangle 118"/>
          <p:cNvSpPr/>
          <p:nvPr/>
        </p:nvSpPr>
        <p:spPr>
          <a:xfrm>
            <a:off x="6607544" y="4217617"/>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a:t>7</a:t>
            </a:r>
          </a:p>
        </p:txBody>
      </p:sp>
    </p:spTree>
    <p:extLst>
      <p:ext uri="{BB962C8B-B14F-4D97-AF65-F5344CB8AC3E}">
        <p14:creationId xmlns:p14="http://schemas.microsoft.com/office/powerpoint/2010/main" val="325475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18</a:t>
            </a:fld>
            <a:endParaRPr lang="en-US" dirty="0"/>
          </a:p>
        </p:txBody>
      </p:sp>
      <p:sp>
        <p:nvSpPr>
          <p:cNvPr id="11" name="Title 3"/>
          <p:cNvSpPr>
            <a:spLocks noGrp="1"/>
          </p:cNvSpPr>
          <p:nvPr>
            <p:ph type="title"/>
          </p:nvPr>
        </p:nvSpPr>
        <p:spPr>
          <a:xfrm>
            <a:off x="455613" y="308848"/>
            <a:ext cx="8229600" cy="868680"/>
          </a:xfrm>
        </p:spPr>
        <p:txBody>
          <a:bodyPr/>
          <a:lstStyle/>
          <a:p>
            <a:r>
              <a:rPr lang="en-US" dirty="0" smtClean="0"/>
              <a:t>EVEN FURTHER COMPRESSION… CLBVH (compact)</a:t>
            </a:r>
            <a:endParaRPr lang="en-US" dirty="0"/>
          </a:p>
        </p:txBody>
      </p:sp>
      <p:sp>
        <p:nvSpPr>
          <p:cNvPr id="12" name="Content Placeholder 4"/>
          <p:cNvSpPr>
            <a:spLocks noGrp="1"/>
          </p:cNvSpPr>
          <p:nvPr>
            <p:ph sz="quarter" idx="13"/>
          </p:nvPr>
        </p:nvSpPr>
        <p:spPr>
          <a:xfrm>
            <a:off x="455612" y="1203325"/>
            <a:ext cx="8688387" cy="3425825"/>
          </a:xfrm>
        </p:spPr>
        <p:txBody>
          <a:bodyPr/>
          <a:lstStyle/>
          <a:p>
            <a:pPr marL="285750" indent="-285750">
              <a:buFont typeface="Arial" panose="020B0604020202020204" pitchFamily="34" charset="0"/>
              <a:buChar char="•"/>
            </a:pPr>
            <a:r>
              <a:rPr lang="en-US" dirty="0" smtClean="0"/>
              <a:t>Extract shared features in geometry data in “all-leaf” multi-node</a:t>
            </a:r>
          </a:p>
          <a:p>
            <a:pPr marL="285750" indent="-285750">
              <a:buFont typeface="Arial" panose="020B0604020202020204" pitchFamily="34" charset="0"/>
              <a:buChar char="•"/>
            </a:pPr>
            <a:r>
              <a:rPr lang="en-US" dirty="0" smtClean="0"/>
              <a:t>Object IDs, vertices, vertex indices, </a:t>
            </a:r>
            <a:r>
              <a:rPr lang="en-US" dirty="0" err="1" smtClean="0"/>
              <a:t>shader</a:t>
            </a:r>
            <a:r>
              <a:rPr lang="en-US" dirty="0" smtClean="0"/>
              <a:t> IDs, etc.</a:t>
            </a:r>
          </a:p>
          <a:p>
            <a:pPr marL="285750" indent="-285750">
              <a:buFont typeface="Arial" panose="020B0604020202020204" pitchFamily="34" charset="0"/>
              <a:buChar char="•"/>
            </a:pPr>
            <a:r>
              <a:rPr lang="en-US" dirty="0" smtClean="0"/>
              <a:t>Re-index data with more compact “indices”</a:t>
            </a:r>
          </a:p>
          <a:p>
            <a:pPr marL="285750" indent="-285750">
              <a:buFont typeface="Arial" panose="020B0604020202020204" pitchFamily="34" charset="0"/>
              <a:buChar char="•"/>
            </a:pPr>
            <a:r>
              <a:rPr lang="en-US" dirty="0" smtClean="0"/>
              <a:t>Similar to small </a:t>
            </a:r>
            <a:r>
              <a:rPr lang="en-US" dirty="0" err="1" smtClean="0"/>
              <a:t>treelets</a:t>
            </a:r>
            <a:endParaRPr lang="en-US" dirty="0" smtClean="0"/>
          </a:p>
          <a:p>
            <a:pPr marL="285750" indent="-285750">
              <a:buFont typeface="Arial" panose="020B0604020202020204" pitchFamily="34" charset="0"/>
              <a:buChar char="•"/>
            </a:pPr>
            <a:r>
              <a:rPr lang="en-US" dirty="0" smtClean="0"/>
              <a:t>Reduces size of leaf data by 15-25% (lossless compression)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
        <p:nvSpPr>
          <p:cNvPr id="18" name="Rectangle 17"/>
          <p:cNvSpPr/>
          <p:nvPr/>
        </p:nvSpPr>
        <p:spPr>
          <a:xfrm>
            <a:off x="896081" y="3346927"/>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smtClean="0"/>
              <a:t>0</a:t>
            </a:r>
            <a:endParaRPr lang="en-US" sz="1000" baseline="-40000" dirty="0"/>
          </a:p>
        </p:txBody>
      </p:sp>
      <p:sp>
        <p:nvSpPr>
          <p:cNvPr id="32" name="Rectangle 31"/>
          <p:cNvSpPr/>
          <p:nvPr/>
        </p:nvSpPr>
        <p:spPr>
          <a:xfrm>
            <a:off x="1719041" y="3349240"/>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a:t>1</a:t>
            </a:r>
          </a:p>
        </p:txBody>
      </p:sp>
      <p:sp>
        <p:nvSpPr>
          <p:cNvPr id="33" name="Rectangle 32"/>
          <p:cNvSpPr/>
          <p:nvPr/>
        </p:nvSpPr>
        <p:spPr>
          <a:xfrm>
            <a:off x="2542001" y="3349240"/>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a:t>2</a:t>
            </a:r>
          </a:p>
        </p:txBody>
      </p:sp>
      <p:sp>
        <p:nvSpPr>
          <p:cNvPr id="34" name="Rectangle 33"/>
          <p:cNvSpPr/>
          <p:nvPr/>
        </p:nvSpPr>
        <p:spPr>
          <a:xfrm>
            <a:off x="3364961" y="3346342"/>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a:t>3</a:t>
            </a:r>
          </a:p>
        </p:txBody>
      </p:sp>
      <p:sp>
        <p:nvSpPr>
          <p:cNvPr id="35" name="Rectangle 34"/>
          <p:cNvSpPr/>
          <p:nvPr/>
        </p:nvSpPr>
        <p:spPr>
          <a:xfrm>
            <a:off x="4192851" y="3344443"/>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a:t>4</a:t>
            </a:r>
          </a:p>
        </p:txBody>
      </p:sp>
      <p:sp>
        <p:nvSpPr>
          <p:cNvPr id="36" name="Rectangle 35"/>
          <p:cNvSpPr/>
          <p:nvPr/>
        </p:nvSpPr>
        <p:spPr>
          <a:xfrm>
            <a:off x="5015811" y="3346756"/>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a:t>5</a:t>
            </a:r>
          </a:p>
        </p:txBody>
      </p:sp>
      <p:sp>
        <p:nvSpPr>
          <p:cNvPr id="37" name="Rectangle 36"/>
          <p:cNvSpPr/>
          <p:nvPr/>
        </p:nvSpPr>
        <p:spPr>
          <a:xfrm>
            <a:off x="5838771" y="3346756"/>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a:t>6</a:t>
            </a:r>
          </a:p>
        </p:txBody>
      </p:sp>
      <p:sp>
        <p:nvSpPr>
          <p:cNvPr id="38" name="Rectangle 37"/>
          <p:cNvSpPr/>
          <p:nvPr/>
        </p:nvSpPr>
        <p:spPr>
          <a:xfrm>
            <a:off x="6661731" y="3343858"/>
            <a:ext cx="822960" cy="379306"/>
          </a:xfrm>
          <a:prstGeom prst="rect">
            <a:avLst/>
          </a:prstGeom>
          <a:solidFill>
            <a:srgbClr val="7030A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Leaf-Data</a:t>
            </a:r>
            <a:r>
              <a:rPr lang="en-US" sz="1000" baseline="-40000" dirty="0"/>
              <a:t>7</a:t>
            </a:r>
          </a:p>
        </p:txBody>
      </p:sp>
      <p:sp>
        <p:nvSpPr>
          <p:cNvPr id="39" name="Rectangle 38"/>
          <p:cNvSpPr/>
          <p:nvPr/>
        </p:nvSpPr>
        <p:spPr>
          <a:xfrm>
            <a:off x="896082" y="4157810"/>
            <a:ext cx="472132" cy="379306"/>
          </a:xfrm>
          <a:prstGeom prst="rect">
            <a:avLst/>
          </a:prstGeom>
          <a:solidFill>
            <a:srgbClr val="00B05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New Idx</a:t>
            </a:r>
            <a:r>
              <a:rPr lang="en-US" sz="1000" baseline="-40000" dirty="0" smtClean="0"/>
              <a:t>0</a:t>
            </a:r>
            <a:endParaRPr lang="en-US" sz="1000" baseline="-40000" dirty="0"/>
          </a:p>
        </p:txBody>
      </p:sp>
      <p:sp>
        <p:nvSpPr>
          <p:cNvPr id="47" name="Rectangle 46"/>
          <p:cNvSpPr/>
          <p:nvPr/>
        </p:nvSpPr>
        <p:spPr>
          <a:xfrm>
            <a:off x="1368214" y="4160834"/>
            <a:ext cx="472132" cy="379306"/>
          </a:xfrm>
          <a:prstGeom prst="rect">
            <a:avLst/>
          </a:prstGeom>
          <a:solidFill>
            <a:srgbClr val="00B05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New Idx</a:t>
            </a:r>
            <a:r>
              <a:rPr lang="en-US" sz="1000" baseline="-40000" dirty="0"/>
              <a:t>1</a:t>
            </a:r>
          </a:p>
        </p:txBody>
      </p:sp>
      <p:sp>
        <p:nvSpPr>
          <p:cNvPr id="48" name="Rectangle 47"/>
          <p:cNvSpPr/>
          <p:nvPr/>
        </p:nvSpPr>
        <p:spPr>
          <a:xfrm>
            <a:off x="1840346" y="4156653"/>
            <a:ext cx="472132" cy="379306"/>
          </a:xfrm>
          <a:prstGeom prst="rect">
            <a:avLst/>
          </a:prstGeom>
          <a:solidFill>
            <a:srgbClr val="00B05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New Idx</a:t>
            </a:r>
            <a:r>
              <a:rPr lang="en-US" sz="1000" baseline="-40000" dirty="0"/>
              <a:t>2</a:t>
            </a:r>
          </a:p>
        </p:txBody>
      </p:sp>
      <p:sp>
        <p:nvSpPr>
          <p:cNvPr id="49" name="Rectangle 48"/>
          <p:cNvSpPr/>
          <p:nvPr/>
        </p:nvSpPr>
        <p:spPr>
          <a:xfrm>
            <a:off x="2312478" y="4159677"/>
            <a:ext cx="472132" cy="379306"/>
          </a:xfrm>
          <a:prstGeom prst="rect">
            <a:avLst/>
          </a:prstGeom>
          <a:solidFill>
            <a:srgbClr val="00B05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New Idx</a:t>
            </a:r>
            <a:r>
              <a:rPr lang="en-US" sz="1000" baseline="-40000" dirty="0"/>
              <a:t>3</a:t>
            </a:r>
          </a:p>
        </p:txBody>
      </p:sp>
      <p:sp>
        <p:nvSpPr>
          <p:cNvPr id="50" name="Rectangle 49"/>
          <p:cNvSpPr/>
          <p:nvPr/>
        </p:nvSpPr>
        <p:spPr>
          <a:xfrm>
            <a:off x="2784610" y="4158382"/>
            <a:ext cx="472132" cy="379306"/>
          </a:xfrm>
          <a:prstGeom prst="rect">
            <a:avLst/>
          </a:prstGeom>
          <a:solidFill>
            <a:srgbClr val="00B05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New Idx</a:t>
            </a:r>
            <a:r>
              <a:rPr lang="en-US" sz="1000" baseline="-40000" dirty="0"/>
              <a:t>4</a:t>
            </a:r>
          </a:p>
        </p:txBody>
      </p:sp>
      <p:sp>
        <p:nvSpPr>
          <p:cNvPr id="51" name="Rectangle 50"/>
          <p:cNvSpPr/>
          <p:nvPr/>
        </p:nvSpPr>
        <p:spPr>
          <a:xfrm>
            <a:off x="3256742" y="4161406"/>
            <a:ext cx="472132" cy="379306"/>
          </a:xfrm>
          <a:prstGeom prst="rect">
            <a:avLst/>
          </a:prstGeom>
          <a:solidFill>
            <a:srgbClr val="00B05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New Idx</a:t>
            </a:r>
            <a:r>
              <a:rPr lang="en-US" sz="1000" baseline="-40000" dirty="0" smtClean="0"/>
              <a:t>5</a:t>
            </a:r>
            <a:endParaRPr lang="en-US" sz="1000" baseline="-40000" dirty="0"/>
          </a:p>
        </p:txBody>
      </p:sp>
      <p:sp>
        <p:nvSpPr>
          <p:cNvPr id="52" name="Rectangle 51"/>
          <p:cNvSpPr/>
          <p:nvPr/>
        </p:nvSpPr>
        <p:spPr>
          <a:xfrm>
            <a:off x="3728874" y="4157225"/>
            <a:ext cx="472132" cy="379306"/>
          </a:xfrm>
          <a:prstGeom prst="rect">
            <a:avLst/>
          </a:prstGeom>
          <a:solidFill>
            <a:srgbClr val="00B05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New Idx</a:t>
            </a:r>
            <a:r>
              <a:rPr lang="en-US" sz="1000" baseline="-40000" dirty="0" smtClean="0"/>
              <a:t>6</a:t>
            </a:r>
            <a:endParaRPr lang="en-US" sz="1000" baseline="-40000" dirty="0"/>
          </a:p>
        </p:txBody>
      </p:sp>
      <p:sp>
        <p:nvSpPr>
          <p:cNvPr id="53" name="Rectangle 52"/>
          <p:cNvSpPr/>
          <p:nvPr/>
        </p:nvSpPr>
        <p:spPr>
          <a:xfrm>
            <a:off x="4201006" y="4160249"/>
            <a:ext cx="472132" cy="379306"/>
          </a:xfrm>
          <a:prstGeom prst="rect">
            <a:avLst/>
          </a:prstGeom>
          <a:solidFill>
            <a:srgbClr val="00B05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New Idx</a:t>
            </a:r>
            <a:r>
              <a:rPr lang="en-US" sz="1000" baseline="-40000" dirty="0" smtClean="0"/>
              <a:t>7</a:t>
            </a:r>
            <a:endParaRPr lang="en-US" sz="1000" baseline="-40000" dirty="0"/>
          </a:p>
        </p:txBody>
      </p:sp>
      <p:sp>
        <p:nvSpPr>
          <p:cNvPr id="54" name="Rectangle 53"/>
          <p:cNvSpPr/>
          <p:nvPr/>
        </p:nvSpPr>
        <p:spPr>
          <a:xfrm>
            <a:off x="4673138" y="4156653"/>
            <a:ext cx="1223588" cy="379306"/>
          </a:xfrm>
          <a:prstGeom prst="rect">
            <a:avLst/>
          </a:prstGeom>
          <a:solidFill>
            <a:srgbClr val="92D050"/>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Shared Data</a:t>
            </a:r>
            <a:endParaRPr lang="en-US" sz="1000" baseline="-40000" dirty="0"/>
          </a:p>
        </p:txBody>
      </p:sp>
      <p:sp>
        <p:nvSpPr>
          <p:cNvPr id="55" name="Down Arrow 54"/>
          <p:cNvSpPr/>
          <p:nvPr/>
        </p:nvSpPr>
        <p:spPr>
          <a:xfrm>
            <a:off x="3927473" y="3812975"/>
            <a:ext cx="249962" cy="270934"/>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8501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19</a:t>
            </a:fld>
            <a:endParaRPr lang="en-US" dirty="0"/>
          </a:p>
        </p:txBody>
      </p:sp>
      <p:sp>
        <p:nvSpPr>
          <p:cNvPr id="11" name="Title 3"/>
          <p:cNvSpPr>
            <a:spLocks noGrp="1"/>
          </p:cNvSpPr>
          <p:nvPr>
            <p:ph type="title"/>
          </p:nvPr>
        </p:nvSpPr>
        <p:spPr>
          <a:xfrm>
            <a:off x="455613" y="308848"/>
            <a:ext cx="8229600" cy="868680"/>
          </a:xfrm>
        </p:spPr>
        <p:txBody>
          <a:bodyPr/>
          <a:lstStyle/>
          <a:p>
            <a:r>
              <a:rPr lang="en-US" dirty="0" err="1" smtClean="0"/>
              <a:t>ResultS</a:t>
            </a:r>
            <a:endParaRPr lang="en-US" dirty="0"/>
          </a:p>
        </p:txBody>
      </p:sp>
      <p:sp>
        <p:nvSpPr>
          <p:cNvPr id="12" name="Content Placeholder 4"/>
          <p:cNvSpPr>
            <a:spLocks noGrp="1"/>
          </p:cNvSpPr>
          <p:nvPr>
            <p:ph sz="quarter" idx="13"/>
          </p:nvPr>
        </p:nvSpPr>
        <p:spPr>
          <a:xfrm>
            <a:off x="455612" y="1203325"/>
            <a:ext cx="8776441" cy="3425825"/>
          </a:xfrm>
        </p:spPr>
        <p:txBody>
          <a:bodyPr/>
          <a:lstStyle/>
          <a:p>
            <a:pPr marL="285750" indent="-285750">
              <a:buFont typeface="Arial" panose="020B0604020202020204" pitchFamily="34" charset="0"/>
              <a:buChar char="•"/>
            </a:pPr>
            <a:r>
              <a:rPr lang="en-US" dirty="0" smtClean="0"/>
              <a:t>Evaluation done in special version of </a:t>
            </a:r>
            <a:r>
              <a:rPr lang="en-US" dirty="0" err="1" smtClean="0"/>
              <a:t>Embree</a:t>
            </a:r>
            <a:r>
              <a:rPr lang="en-US" dirty="0" smtClean="0"/>
              <a:t> 3.x</a:t>
            </a:r>
          </a:p>
          <a:p>
            <a:pPr marL="285750" indent="-285750">
              <a:buFont typeface="Arial" panose="020B0604020202020204" pitchFamily="34" charset="0"/>
              <a:buChar char="•"/>
            </a:pPr>
            <a:r>
              <a:rPr lang="en-US" dirty="0" smtClean="0"/>
              <a:t>Dual-socket </a:t>
            </a:r>
            <a:r>
              <a:rPr lang="en-US" dirty="0"/>
              <a:t>Intel® Xeon® </a:t>
            </a:r>
            <a:r>
              <a:rPr lang="en-US" dirty="0" smtClean="0"/>
              <a:t>Platinum, 2x28 cores, 96 GB memory</a:t>
            </a:r>
          </a:p>
          <a:p>
            <a:pPr marL="285750" indent="-285750">
              <a:buFont typeface="Arial" panose="020B0604020202020204" pitchFamily="34" charset="0"/>
              <a:buChar char="•"/>
            </a:pPr>
            <a:r>
              <a:rPr lang="en-US" dirty="0" smtClean="0"/>
              <a:t>Four scenes (10M-350M triangles), diffuse path tracing (up to 8 bounces)</a:t>
            </a:r>
          </a:p>
          <a:p>
            <a:pPr marL="285750" indent="-285750">
              <a:buFont typeface="Arial" panose="020B0604020202020204" pitchFamily="34" charset="0"/>
              <a:buChar char="•"/>
            </a:pPr>
            <a:r>
              <a:rPr lang="en-US" dirty="0" smtClean="0"/>
              <a:t>“Best speed” vs. “least memory” mode</a:t>
            </a:r>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392" y="2875360"/>
            <a:ext cx="1779588" cy="17795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980" y="2875360"/>
            <a:ext cx="1779587" cy="17795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9568" y="2875360"/>
            <a:ext cx="1779587" cy="17795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9155" y="2839650"/>
            <a:ext cx="1822417" cy="1815297"/>
          </a:xfrm>
          <a:prstGeom prst="rect">
            <a:avLst/>
          </a:prstGeom>
        </p:spPr>
      </p:pic>
    </p:spTree>
    <p:extLst>
      <p:ext uri="{BB962C8B-B14F-4D97-AF65-F5344CB8AC3E}">
        <p14:creationId xmlns:p14="http://schemas.microsoft.com/office/powerpoint/2010/main" val="15584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2</a:t>
            </a:fld>
            <a:endParaRPr lang="en-US" dirty="0"/>
          </a:p>
        </p:txBody>
      </p:sp>
      <p:sp>
        <p:nvSpPr>
          <p:cNvPr id="11" name="Title 3"/>
          <p:cNvSpPr>
            <a:spLocks noGrp="1"/>
          </p:cNvSpPr>
          <p:nvPr>
            <p:ph type="title"/>
          </p:nvPr>
        </p:nvSpPr>
        <p:spPr>
          <a:xfrm>
            <a:off x="455613" y="308848"/>
            <a:ext cx="8229600" cy="868680"/>
          </a:xfrm>
        </p:spPr>
        <p:txBody>
          <a:bodyPr/>
          <a:lstStyle/>
          <a:p>
            <a:r>
              <a:rPr lang="en-US" dirty="0" smtClean="0"/>
              <a:t>GOAL</a:t>
            </a:r>
            <a:endParaRPr lang="en-US" dirty="0"/>
          </a:p>
        </p:txBody>
      </p:sp>
      <p:sp>
        <p:nvSpPr>
          <p:cNvPr id="2" name="Content Placeholder 1"/>
          <p:cNvSpPr>
            <a:spLocks noGrp="1"/>
          </p:cNvSpPr>
          <p:nvPr>
            <p:ph sz="quarter" idx="13"/>
          </p:nvPr>
        </p:nvSpPr>
        <p:spPr>
          <a:xfrm>
            <a:off x="455613" y="1734005"/>
            <a:ext cx="8378144" cy="764268"/>
          </a:xfrm>
        </p:spPr>
        <p:txBody>
          <a:bodyPr/>
          <a:lstStyle/>
          <a:p>
            <a:r>
              <a:rPr lang="en-US" dirty="0" smtClean="0"/>
              <a:t>“Brain-dead simple approach to make compressed wide BVHs more efficient”</a:t>
            </a:r>
            <a:endParaRPr lang="en-US" dirty="0"/>
          </a:p>
        </p:txBody>
      </p:sp>
    </p:spTree>
    <p:extLst>
      <p:ext uri="{BB962C8B-B14F-4D97-AF65-F5344CB8AC3E}">
        <p14:creationId xmlns:p14="http://schemas.microsoft.com/office/powerpoint/2010/main" val="422608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3650379529"/>
              </p:ext>
            </p:extLst>
          </p:nvPr>
        </p:nvGraphicFramePr>
        <p:xfrm>
          <a:off x="455611" y="1008088"/>
          <a:ext cx="8620655" cy="328620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EE2556C5-CE8C-6547-B838-EA80C61A4AF7}" type="slidenum">
              <a:rPr lang="en-US" smtClean="0"/>
              <a:pPr/>
              <a:t>20</a:t>
            </a:fld>
            <a:endParaRPr lang="en-US" dirty="0"/>
          </a:p>
        </p:txBody>
      </p:sp>
      <p:sp>
        <p:nvSpPr>
          <p:cNvPr id="11" name="Title 3"/>
          <p:cNvSpPr>
            <a:spLocks noGrp="1"/>
          </p:cNvSpPr>
          <p:nvPr>
            <p:ph type="title"/>
          </p:nvPr>
        </p:nvSpPr>
        <p:spPr>
          <a:xfrm>
            <a:off x="455613" y="308848"/>
            <a:ext cx="8229600" cy="868680"/>
          </a:xfrm>
        </p:spPr>
        <p:txBody>
          <a:bodyPr/>
          <a:lstStyle/>
          <a:p>
            <a:r>
              <a:rPr lang="en-US" dirty="0" err="1" smtClean="0"/>
              <a:t>ResultS</a:t>
            </a:r>
            <a:r>
              <a:rPr lang="en-US" dirty="0" smtClean="0"/>
              <a:t> (best SPEED MODE)</a:t>
            </a:r>
            <a:endParaRPr lang="en-US" dirty="0"/>
          </a:p>
        </p:txBody>
      </p:sp>
      <p:sp>
        <p:nvSpPr>
          <p:cNvPr id="12" name="Content Placeholder 4"/>
          <p:cNvSpPr>
            <a:spLocks noGrp="1"/>
          </p:cNvSpPr>
          <p:nvPr>
            <p:ph sz="quarter" idx="13"/>
          </p:nvPr>
        </p:nvSpPr>
        <p:spPr>
          <a:xfrm>
            <a:off x="455612" y="4294293"/>
            <a:ext cx="8688387" cy="334857"/>
          </a:xfrm>
        </p:spPr>
        <p:txBody>
          <a:bodyPr/>
          <a:lstStyle/>
          <a:p>
            <a:pPr marL="285750" indent="-285750">
              <a:buFont typeface="Arial" panose="020B0604020202020204" pitchFamily="34" charset="0"/>
              <a:buChar char="•"/>
            </a:pPr>
            <a:r>
              <a:rPr lang="en-US" dirty="0" smtClean="0"/>
              <a:t>From 10-20% performance reduction down to 2-4%</a:t>
            </a:r>
          </a:p>
        </p:txBody>
      </p:sp>
    </p:spTree>
    <p:extLst>
      <p:ext uri="{BB962C8B-B14F-4D97-AF65-F5344CB8AC3E}">
        <p14:creationId xmlns:p14="http://schemas.microsoft.com/office/powerpoint/2010/main" val="152366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811030129"/>
              </p:ext>
            </p:extLst>
          </p:nvPr>
        </p:nvGraphicFramePr>
        <p:xfrm>
          <a:off x="455611" y="1008088"/>
          <a:ext cx="8620655" cy="328620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EE2556C5-CE8C-6547-B838-EA80C61A4AF7}" type="slidenum">
              <a:rPr lang="en-US" smtClean="0"/>
              <a:pPr/>
              <a:t>21</a:t>
            </a:fld>
            <a:endParaRPr lang="en-US" dirty="0"/>
          </a:p>
        </p:txBody>
      </p:sp>
      <p:sp>
        <p:nvSpPr>
          <p:cNvPr id="11" name="Title 3"/>
          <p:cNvSpPr>
            <a:spLocks noGrp="1"/>
          </p:cNvSpPr>
          <p:nvPr>
            <p:ph type="title"/>
          </p:nvPr>
        </p:nvSpPr>
        <p:spPr>
          <a:xfrm>
            <a:off x="455613" y="308848"/>
            <a:ext cx="8229600" cy="868680"/>
          </a:xfrm>
        </p:spPr>
        <p:txBody>
          <a:bodyPr/>
          <a:lstStyle/>
          <a:p>
            <a:r>
              <a:rPr lang="en-US" dirty="0" err="1" smtClean="0"/>
              <a:t>ResultS</a:t>
            </a:r>
            <a:r>
              <a:rPr lang="en-US" dirty="0" smtClean="0"/>
              <a:t> (BEST SPEED MODE)</a:t>
            </a:r>
            <a:endParaRPr lang="en-US" dirty="0"/>
          </a:p>
        </p:txBody>
      </p:sp>
      <p:sp>
        <p:nvSpPr>
          <p:cNvPr id="12" name="Content Placeholder 4"/>
          <p:cNvSpPr>
            <a:spLocks noGrp="1"/>
          </p:cNvSpPr>
          <p:nvPr>
            <p:ph sz="quarter" idx="13"/>
          </p:nvPr>
        </p:nvSpPr>
        <p:spPr>
          <a:xfrm>
            <a:off x="455612" y="4294293"/>
            <a:ext cx="8688387" cy="334857"/>
          </a:xfrm>
        </p:spPr>
        <p:txBody>
          <a:bodyPr/>
          <a:lstStyle/>
          <a:p>
            <a:pPr marL="285750" indent="-285750">
              <a:buFont typeface="Arial" panose="020B0604020202020204" pitchFamily="34" charset="0"/>
              <a:buChar char="•"/>
            </a:pPr>
            <a:r>
              <a:rPr lang="en-US" dirty="0" smtClean="0"/>
              <a:t>BVH memory reduction of 42-46%</a:t>
            </a:r>
          </a:p>
        </p:txBody>
      </p:sp>
    </p:spTree>
    <p:extLst>
      <p:ext uri="{BB962C8B-B14F-4D97-AF65-F5344CB8AC3E}">
        <p14:creationId xmlns:p14="http://schemas.microsoft.com/office/powerpoint/2010/main" val="142442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851102431"/>
              </p:ext>
            </p:extLst>
          </p:nvPr>
        </p:nvGraphicFramePr>
        <p:xfrm>
          <a:off x="455611" y="1008088"/>
          <a:ext cx="8620655" cy="328620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EE2556C5-CE8C-6547-B838-EA80C61A4AF7}" type="slidenum">
              <a:rPr lang="en-US" smtClean="0"/>
              <a:pPr/>
              <a:t>22</a:t>
            </a:fld>
            <a:endParaRPr lang="en-US" dirty="0"/>
          </a:p>
        </p:txBody>
      </p:sp>
      <p:sp>
        <p:nvSpPr>
          <p:cNvPr id="11" name="Title 3"/>
          <p:cNvSpPr>
            <a:spLocks noGrp="1"/>
          </p:cNvSpPr>
          <p:nvPr>
            <p:ph type="title"/>
          </p:nvPr>
        </p:nvSpPr>
        <p:spPr>
          <a:xfrm>
            <a:off x="455613" y="308848"/>
            <a:ext cx="8229600" cy="868680"/>
          </a:xfrm>
        </p:spPr>
        <p:txBody>
          <a:bodyPr/>
          <a:lstStyle/>
          <a:p>
            <a:r>
              <a:rPr lang="en-US" dirty="0" err="1" smtClean="0"/>
              <a:t>ResultS</a:t>
            </a:r>
            <a:r>
              <a:rPr lang="en-US" dirty="0" smtClean="0"/>
              <a:t> (BEST SPEED MODE)</a:t>
            </a:r>
            <a:endParaRPr lang="en-US" dirty="0"/>
          </a:p>
        </p:txBody>
      </p:sp>
      <p:sp>
        <p:nvSpPr>
          <p:cNvPr id="12" name="Content Placeholder 4"/>
          <p:cNvSpPr>
            <a:spLocks noGrp="1"/>
          </p:cNvSpPr>
          <p:nvPr>
            <p:ph sz="quarter" idx="13"/>
          </p:nvPr>
        </p:nvSpPr>
        <p:spPr>
          <a:xfrm>
            <a:off x="455612" y="4294293"/>
            <a:ext cx="8688387" cy="334857"/>
          </a:xfrm>
        </p:spPr>
        <p:txBody>
          <a:bodyPr/>
          <a:lstStyle/>
          <a:p>
            <a:pPr marL="285750" indent="-285750">
              <a:buFont typeface="Arial" panose="020B0604020202020204" pitchFamily="34" charset="0"/>
              <a:buChar char="•"/>
            </a:pPr>
            <a:r>
              <a:rPr lang="en-US" dirty="0" smtClean="0"/>
              <a:t>Only 8-10% total memory reduction</a:t>
            </a:r>
          </a:p>
        </p:txBody>
      </p:sp>
    </p:spTree>
    <p:extLst>
      <p:ext uri="{BB962C8B-B14F-4D97-AF65-F5344CB8AC3E}">
        <p14:creationId xmlns:p14="http://schemas.microsoft.com/office/powerpoint/2010/main" val="127741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3800310789"/>
              </p:ext>
            </p:extLst>
          </p:nvPr>
        </p:nvGraphicFramePr>
        <p:xfrm>
          <a:off x="455611" y="1008088"/>
          <a:ext cx="8620655" cy="328620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EE2556C5-CE8C-6547-B838-EA80C61A4AF7}" type="slidenum">
              <a:rPr lang="en-US" smtClean="0"/>
              <a:pPr/>
              <a:t>23</a:t>
            </a:fld>
            <a:endParaRPr lang="en-US" dirty="0"/>
          </a:p>
        </p:txBody>
      </p:sp>
      <p:sp>
        <p:nvSpPr>
          <p:cNvPr id="11" name="Title 3"/>
          <p:cNvSpPr>
            <a:spLocks noGrp="1"/>
          </p:cNvSpPr>
          <p:nvPr>
            <p:ph type="title"/>
          </p:nvPr>
        </p:nvSpPr>
        <p:spPr>
          <a:xfrm>
            <a:off x="455613" y="308848"/>
            <a:ext cx="8229600" cy="868680"/>
          </a:xfrm>
        </p:spPr>
        <p:txBody>
          <a:bodyPr/>
          <a:lstStyle/>
          <a:p>
            <a:r>
              <a:rPr lang="en-US" dirty="0" err="1" smtClean="0"/>
              <a:t>ResultS</a:t>
            </a:r>
            <a:r>
              <a:rPr lang="en-US" dirty="0" smtClean="0"/>
              <a:t> (LEAST MEMORY MODE)</a:t>
            </a:r>
            <a:endParaRPr lang="en-US" dirty="0"/>
          </a:p>
        </p:txBody>
      </p:sp>
      <p:sp>
        <p:nvSpPr>
          <p:cNvPr id="12" name="Content Placeholder 4"/>
          <p:cNvSpPr>
            <a:spLocks noGrp="1"/>
          </p:cNvSpPr>
          <p:nvPr>
            <p:ph sz="quarter" idx="13"/>
          </p:nvPr>
        </p:nvSpPr>
        <p:spPr>
          <a:xfrm>
            <a:off x="455612" y="4294293"/>
            <a:ext cx="8688387" cy="334857"/>
          </a:xfrm>
        </p:spPr>
        <p:txBody>
          <a:bodyPr/>
          <a:lstStyle/>
          <a:p>
            <a:pPr marL="285750" indent="-285750">
              <a:buFont typeface="Arial" panose="020B0604020202020204" pitchFamily="34" charset="0"/>
              <a:buChar char="•"/>
            </a:pPr>
            <a:r>
              <a:rPr lang="en-US" dirty="0" smtClean="0"/>
              <a:t>From 7-15% performance reduction down to 0-3%</a:t>
            </a:r>
          </a:p>
        </p:txBody>
      </p:sp>
    </p:spTree>
    <p:extLst>
      <p:ext uri="{BB962C8B-B14F-4D97-AF65-F5344CB8AC3E}">
        <p14:creationId xmlns:p14="http://schemas.microsoft.com/office/powerpoint/2010/main" val="125442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02871794"/>
              </p:ext>
            </p:extLst>
          </p:nvPr>
        </p:nvGraphicFramePr>
        <p:xfrm>
          <a:off x="455611" y="1008088"/>
          <a:ext cx="8620655" cy="328620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EE2556C5-CE8C-6547-B838-EA80C61A4AF7}" type="slidenum">
              <a:rPr lang="en-US" smtClean="0"/>
              <a:pPr/>
              <a:t>24</a:t>
            </a:fld>
            <a:endParaRPr lang="en-US" dirty="0"/>
          </a:p>
        </p:txBody>
      </p:sp>
      <p:sp>
        <p:nvSpPr>
          <p:cNvPr id="11" name="Title 3"/>
          <p:cNvSpPr>
            <a:spLocks noGrp="1"/>
          </p:cNvSpPr>
          <p:nvPr>
            <p:ph type="title"/>
          </p:nvPr>
        </p:nvSpPr>
        <p:spPr>
          <a:xfrm>
            <a:off x="455613" y="308848"/>
            <a:ext cx="8229600" cy="868680"/>
          </a:xfrm>
        </p:spPr>
        <p:txBody>
          <a:bodyPr/>
          <a:lstStyle/>
          <a:p>
            <a:r>
              <a:rPr lang="en-US" dirty="0" err="1" smtClean="0"/>
              <a:t>ResultS</a:t>
            </a:r>
            <a:r>
              <a:rPr lang="en-US" dirty="0"/>
              <a:t> (LEAST MEMORY </a:t>
            </a:r>
            <a:r>
              <a:rPr lang="en-US" dirty="0" smtClean="0"/>
              <a:t>MODE)</a:t>
            </a:r>
            <a:endParaRPr lang="en-US" dirty="0"/>
          </a:p>
        </p:txBody>
      </p:sp>
      <p:sp>
        <p:nvSpPr>
          <p:cNvPr id="12" name="Content Placeholder 4"/>
          <p:cNvSpPr>
            <a:spLocks noGrp="1"/>
          </p:cNvSpPr>
          <p:nvPr>
            <p:ph sz="quarter" idx="13"/>
          </p:nvPr>
        </p:nvSpPr>
        <p:spPr>
          <a:xfrm>
            <a:off x="455612" y="4294293"/>
            <a:ext cx="8688387" cy="334857"/>
          </a:xfrm>
        </p:spPr>
        <p:txBody>
          <a:bodyPr/>
          <a:lstStyle/>
          <a:p>
            <a:pPr marL="285750" indent="-285750">
              <a:buFont typeface="Arial" panose="020B0604020202020204" pitchFamily="34" charset="0"/>
              <a:buChar char="•"/>
            </a:pPr>
            <a:r>
              <a:rPr lang="en-US" dirty="0" smtClean="0"/>
              <a:t>Similar BVH memory reduction of 42-46%</a:t>
            </a:r>
          </a:p>
        </p:txBody>
      </p:sp>
    </p:spTree>
    <p:extLst>
      <p:ext uri="{BB962C8B-B14F-4D97-AF65-F5344CB8AC3E}">
        <p14:creationId xmlns:p14="http://schemas.microsoft.com/office/powerpoint/2010/main" val="267914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3626178862"/>
              </p:ext>
            </p:extLst>
          </p:nvPr>
        </p:nvGraphicFramePr>
        <p:xfrm>
          <a:off x="455611" y="1008088"/>
          <a:ext cx="8620655" cy="328620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EE2556C5-CE8C-6547-B838-EA80C61A4AF7}" type="slidenum">
              <a:rPr lang="en-US" smtClean="0"/>
              <a:pPr/>
              <a:t>25</a:t>
            </a:fld>
            <a:endParaRPr lang="en-US" dirty="0"/>
          </a:p>
        </p:txBody>
      </p:sp>
      <p:sp>
        <p:nvSpPr>
          <p:cNvPr id="11" name="Title 3"/>
          <p:cNvSpPr>
            <a:spLocks noGrp="1"/>
          </p:cNvSpPr>
          <p:nvPr>
            <p:ph type="title"/>
          </p:nvPr>
        </p:nvSpPr>
        <p:spPr>
          <a:xfrm>
            <a:off x="455613" y="308848"/>
            <a:ext cx="8229600" cy="868680"/>
          </a:xfrm>
        </p:spPr>
        <p:txBody>
          <a:bodyPr/>
          <a:lstStyle/>
          <a:p>
            <a:r>
              <a:rPr lang="en-US" dirty="0" err="1" smtClean="0"/>
              <a:t>ResultS</a:t>
            </a:r>
            <a:r>
              <a:rPr lang="en-US" dirty="0"/>
              <a:t> (LEAST MEMORY </a:t>
            </a:r>
            <a:r>
              <a:rPr lang="en-US" dirty="0" smtClean="0"/>
              <a:t>MODE)</a:t>
            </a:r>
            <a:endParaRPr lang="en-US" dirty="0"/>
          </a:p>
        </p:txBody>
      </p:sp>
      <p:sp>
        <p:nvSpPr>
          <p:cNvPr id="12" name="Content Placeholder 4"/>
          <p:cNvSpPr>
            <a:spLocks noGrp="1"/>
          </p:cNvSpPr>
          <p:nvPr>
            <p:ph sz="quarter" idx="13"/>
          </p:nvPr>
        </p:nvSpPr>
        <p:spPr>
          <a:xfrm>
            <a:off x="455612" y="4294293"/>
            <a:ext cx="8688387" cy="334857"/>
          </a:xfrm>
        </p:spPr>
        <p:txBody>
          <a:bodyPr/>
          <a:lstStyle/>
          <a:p>
            <a:pPr marL="285750" indent="-285750">
              <a:buFont typeface="Arial" panose="020B0604020202020204" pitchFamily="34" charset="0"/>
              <a:buChar char="•"/>
            </a:pPr>
            <a:r>
              <a:rPr lang="en-US" dirty="0" smtClean="0"/>
              <a:t>CLBVH reduces total memory by 16-24%, CLBVH (compact) by 26-37%</a:t>
            </a:r>
          </a:p>
        </p:txBody>
      </p:sp>
    </p:spTree>
    <p:extLst>
      <p:ext uri="{BB962C8B-B14F-4D97-AF65-F5344CB8AC3E}">
        <p14:creationId xmlns:p14="http://schemas.microsoft.com/office/powerpoint/2010/main" val="427817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26</a:t>
            </a:fld>
            <a:endParaRPr lang="en-US" dirty="0"/>
          </a:p>
        </p:txBody>
      </p:sp>
      <p:sp>
        <p:nvSpPr>
          <p:cNvPr id="11" name="Title 3"/>
          <p:cNvSpPr>
            <a:spLocks noGrp="1"/>
          </p:cNvSpPr>
          <p:nvPr>
            <p:ph type="title"/>
          </p:nvPr>
        </p:nvSpPr>
        <p:spPr>
          <a:xfrm>
            <a:off x="455613" y="308848"/>
            <a:ext cx="8229600" cy="868680"/>
          </a:xfrm>
        </p:spPr>
        <p:txBody>
          <a:bodyPr/>
          <a:lstStyle/>
          <a:p>
            <a:r>
              <a:rPr lang="en-US" dirty="0" smtClean="0"/>
              <a:t>Summary &amp; OUTLOOK</a:t>
            </a:r>
            <a:endParaRPr lang="en-US" dirty="0"/>
          </a:p>
        </p:txBody>
      </p:sp>
      <p:sp>
        <p:nvSpPr>
          <p:cNvPr id="12" name="Content Placeholder 4"/>
          <p:cNvSpPr>
            <a:spLocks noGrp="1"/>
          </p:cNvSpPr>
          <p:nvPr>
            <p:ph sz="quarter" idx="13"/>
          </p:nvPr>
        </p:nvSpPr>
        <p:spPr>
          <a:xfrm>
            <a:off x="455612" y="1203325"/>
            <a:ext cx="8688387" cy="3425825"/>
          </a:xfrm>
        </p:spPr>
        <p:txBody>
          <a:bodyPr/>
          <a:lstStyle/>
          <a:p>
            <a:pPr marL="285750" indent="-285750">
              <a:buFont typeface="Arial" panose="020B0604020202020204" pitchFamily="34" charset="0"/>
              <a:buChar char="•"/>
            </a:pPr>
            <a:r>
              <a:rPr lang="en-US" dirty="0" smtClean="0"/>
              <a:t>Compared to QBVHs, our CLBVHs: </a:t>
            </a:r>
          </a:p>
          <a:p>
            <a:pPr marL="511175" lvl="1" indent="-285750">
              <a:buFont typeface="Arial" panose="020B0604020202020204" pitchFamily="34" charset="0"/>
              <a:buChar char="•"/>
            </a:pPr>
            <a:r>
              <a:rPr lang="en-US" dirty="0"/>
              <a:t>A</a:t>
            </a:r>
            <a:r>
              <a:rPr lang="en-US" dirty="0" smtClean="0"/>
              <a:t>re able to recover most of the performance slow-down</a:t>
            </a:r>
          </a:p>
          <a:p>
            <a:pPr marL="511175" lvl="1" indent="-285750">
              <a:buFont typeface="Arial" panose="020B0604020202020204" pitchFamily="34" charset="0"/>
              <a:buChar char="•"/>
            </a:pPr>
            <a:r>
              <a:rPr lang="en-US" dirty="0" smtClean="0"/>
              <a:t>Provide similar BVH size reductions </a:t>
            </a:r>
          </a:p>
          <a:p>
            <a:pPr marL="511175" lvl="1" indent="-285750">
              <a:buFont typeface="Arial" panose="020B0604020202020204" pitchFamily="34" charset="0"/>
              <a:buChar char="•"/>
            </a:pPr>
            <a:r>
              <a:rPr lang="en-US" dirty="0" smtClean="0"/>
              <a:t>Easy to integrate into existing ray tracing engines (impacts only leaf code)</a:t>
            </a:r>
          </a:p>
          <a:p>
            <a:pPr marL="511175" lvl="1" indent="-285750">
              <a:buFont typeface="Arial" panose="020B0604020202020204" pitchFamily="34" charset="0"/>
              <a:buChar char="•"/>
            </a:pPr>
            <a:r>
              <a:rPr lang="en-US" dirty="0" smtClean="0"/>
              <a:t>Even allows for (lossless) leaf data compression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err="1" smtClean="0"/>
              <a:t>Embree</a:t>
            </a:r>
            <a:r>
              <a:rPr lang="en-US" dirty="0" smtClean="0"/>
              <a:t> already uses a variant of CLBVHs for hair/curve primitives</a:t>
            </a:r>
          </a:p>
          <a:p>
            <a:pPr marL="285750" indent="-285750">
              <a:buFont typeface="Arial" panose="020B0604020202020204" pitchFamily="34" charset="0"/>
              <a:buChar char="•"/>
            </a:pPr>
            <a:r>
              <a:rPr lang="en-US" dirty="0" smtClean="0"/>
              <a:t>GPU, custom HW</a:t>
            </a:r>
          </a:p>
          <a:p>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88416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lvl1pPr algn="l">
              <a:lnSpc>
                <a:spcPct val="80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sz="6600" dirty="0" smtClean="0">
                <a:solidFill>
                  <a:schemeClr val="bg1">
                    <a:alpha val="90000"/>
                  </a:schemeClr>
                </a:solidFill>
              </a:rPr>
              <a:t>Questions?</a:t>
            </a:r>
            <a:endParaRPr lang="en-US" sz="6600" dirty="0">
              <a:solidFill>
                <a:schemeClr val="bg1">
                  <a:alpha val="90000"/>
                </a:schemeClr>
              </a:solidFill>
            </a:endParaRPr>
          </a:p>
        </p:txBody>
      </p:sp>
    </p:spTree>
    <p:extLst>
      <p:ext uri="{BB962C8B-B14F-4D97-AF65-F5344CB8AC3E}">
        <p14:creationId xmlns:p14="http://schemas.microsoft.com/office/powerpoint/2010/main" val="303316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a:xfrm>
            <a:off x="6872352" y="4850084"/>
            <a:ext cx="2133600" cy="273844"/>
          </a:xfrm>
        </p:spPr>
        <p:txBody>
          <a:bodyPr/>
          <a:lstStyle/>
          <a:p>
            <a:fld id="{EE2556C5-CE8C-6547-B838-EA80C61A4AF7}" type="slidenum">
              <a:rPr lang="en-US" smtClean="0">
                <a:solidFill>
                  <a:prstClr val="white"/>
                </a:solidFill>
              </a:rPr>
              <a:pPr/>
              <a:t>28</a:t>
            </a:fld>
            <a:endParaRPr lang="en-US" dirty="0">
              <a:solidFill>
                <a:prstClr val="white"/>
              </a:solidFill>
            </a:endParaRPr>
          </a:p>
        </p:txBody>
      </p:sp>
      <p:sp>
        <p:nvSpPr>
          <p:cNvPr id="3" name="Title 2"/>
          <p:cNvSpPr>
            <a:spLocks noGrp="1"/>
          </p:cNvSpPr>
          <p:nvPr>
            <p:ph type="title"/>
          </p:nvPr>
        </p:nvSpPr>
        <p:spPr/>
        <p:txBody>
          <a:bodyPr/>
          <a:lstStyle/>
          <a:p>
            <a:r>
              <a:rPr lang="en-US" dirty="0" smtClean="0"/>
              <a:t>Legal</a:t>
            </a:r>
            <a:endParaRPr lang="en-US" dirty="0"/>
          </a:p>
        </p:txBody>
      </p:sp>
      <p:sp>
        <p:nvSpPr>
          <p:cNvPr id="9" name="AutoShape 5">
            <a:hlinkClick r:id="rId3" tooltip="Call: 1-800-548-4725"/>
          </p:cNvPr>
          <p:cNvSpPr>
            <a:spLocks noChangeAspect="1" noChangeArrowheads="1"/>
          </p:cNvSpPr>
          <p:nvPr/>
        </p:nvSpPr>
        <p:spPr bwMode="auto">
          <a:xfrm>
            <a:off x="13346113" y="496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a:hlinkClick r:id="rId3" tooltip="Call: 1-800-548-4725"/>
          </p:cNvPr>
          <p:cNvSpPr>
            <a:spLocks noChangeAspect="1" noChangeArrowheads="1"/>
          </p:cNvSpPr>
          <p:nvPr/>
        </p:nvSpPr>
        <p:spPr bwMode="auto">
          <a:xfrm>
            <a:off x="13723938" y="496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538950" y="1178810"/>
            <a:ext cx="8405213" cy="3554819"/>
          </a:xfrm>
          <a:prstGeom prst="rect">
            <a:avLst/>
          </a:prstGeom>
          <a:noFill/>
        </p:spPr>
        <p:txBody>
          <a:bodyPr vert="horz" wrap="square" lIns="0" tIns="0" rIns="0" bIns="0" rtlCol="0">
            <a:spAutoFit/>
          </a:bodyPr>
          <a:lstStyle/>
          <a:p>
            <a:pPr lvl="0" defTabSz="914400" eaLnBrk="0" fontAlgn="base" hangingPunct="0">
              <a:spcBef>
                <a:spcPct val="0"/>
              </a:spcBef>
              <a:spcAft>
                <a:spcPct val="0"/>
              </a:spcAft>
            </a:pPr>
            <a:r>
              <a:rPr lang="en-US" altLang="en-US" sz="1100" dirty="0">
                <a:solidFill>
                  <a:srgbClr val="262626"/>
                </a:solidFill>
                <a:latin typeface="Segoe UI Light" panose="020B0502040204020203" pitchFamily="34" charset="0"/>
                <a:cs typeface="Segoe UI Light" panose="020B0502040204020203" pitchFamily="34" charset="0"/>
              </a:rPr>
              <a:t>No license (express or implied, by estoppel or otherwise) to any intellectual property rights is granted by this document. </a:t>
            </a:r>
          </a:p>
          <a:p>
            <a:pPr lvl="0" defTabSz="914400" eaLnBrk="0" fontAlgn="base" hangingPunct="0">
              <a:spcBef>
                <a:spcPct val="0"/>
              </a:spcBef>
              <a:spcAft>
                <a:spcPct val="0"/>
              </a:spcAft>
            </a:pPr>
            <a:r>
              <a:rPr lang="en-US" altLang="en-US" sz="1100" dirty="0">
                <a:solidFill>
                  <a:srgbClr val="262626"/>
                </a:solidFill>
                <a:latin typeface="Segoe UI Light" panose="020B0502040204020203" pitchFamily="34" charset="0"/>
                <a:cs typeface="Segoe UI Light" panose="020B0502040204020203" pitchFamily="34" charset="0"/>
              </a:rPr>
              <a:t>Intel disclaims all express and implied warranties, including without limitation, the implied warranties of merchantability, fitness for a particular purpose, and non-infringement, as well as any warranty arising from course of performance, course of dealing, or usage in trade. </a:t>
            </a:r>
          </a:p>
          <a:p>
            <a:pPr lvl="0" defTabSz="914400" eaLnBrk="0" fontAlgn="base" hangingPunct="0">
              <a:spcBef>
                <a:spcPct val="0"/>
              </a:spcBef>
              <a:spcAft>
                <a:spcPct val="0"/>
              </a:spcAft>
            </a:pPr>
            <a:r>
              <a:rPr lang="en-US" altLang="en-US" sz="1100" dirty="0">
                <a:solidFill>
                  <a:srgbClr val="262626"/>
                </a:solidFill>
                <a:latin typeface="Segoe UI Light" panose="020B0502040204020203" pitchFamily="34" charset="0"/>
                <a:cs typeface="Segoe UI Light" panose="020B0502040204020203" pitchFamily="34" charset="0"/>
              </a:rPr>
              <a:t>This document contains information on products, services and/or processes in development.  All information provided here is subject to change without notice. Contact your Intel representative to obtain the latest forecast, schedule, specifications and roadmaps. </a:t>
            </a:r>
          </a:p>
          <a:p>
            <a:pPr lvl="0" defTabSz="914400" eaLnBrk="0" fontAlgn="base" hangingPunct="0">
              <a:spcBef>
                <a:spcPct val="0"/>
              </a:spcBef>
              <a:spcAft>
                <a:spcPct val="0"/>
              </a:spcAft>
            </a:pPr>
            <a:r>
              <a:rPr lang="en-US" altLang="en-US" sz="1100" dirty="0">
                <a:solidFill>
                  <a:srgbClr val="262626"/>
                </a:solidFill>
                <a:latin typeface="Segoe UI Light" panose="020B0502040204020203" pitchFamily="34" charset="0"/>
                <a:cs typeface="Segoe UI Light" panose="020B0502040204020203" pitchFamily="34" charset="0"/>
              </a:rPr>
              <a:t>The products and services described may contain defects or errors known as errata which may cause deviations from published specifications. Current characterized errata are available on request. </a:t>
            </a:r>
            <a:endParaRPr lang="en-US" altLang="en-US" sz="1100" dirty="0" smtClean="0">
              <a:solidFill>
                <a:srgbClr val="262626"/>
              </a:solidFill>
              <a:latin typeface="Segoe UI Light" panose="020B0502040204020203" pitchFamily="34" charset="0"/>
              <a:cs typeface="Segoe UI Light" panose="020B0502040204020203" pitchFamily="34" charset="0"/>
            </a:endParaRPr>
          </a:p>
          <a:p>
            <a:pPr defTabSz="914400" eaLnBrk="0" fontAlgn="base" hangingPunct="0">
              <a:spcBef>
                <a:spcPct val="0"/>
              </a:spcBef>
              <a:spcAft>
                <a:spcPct val="0"/>
              </a:spcAft>
            </a:pPr>
            <a:r>
              <a:rPr lang="en-US" sz="1100" dirty="0">
                <a:solidFill>
                  <a:srgbClr val="262626"/>
                </a:solidFill>
                <a:latin typeface="Segoe UI Light" panose="020B0502040204020203" pitchFamily="34" charset="0"/>
                <a:cs typeface="Segoe UI Light" panose="020B0502040204020203" pitchFamily="34" charset="0"/>
              </a:rPr>
              <a:t>Intel technologies' features and benefits depend on system configuration and may require enabled hardware, software or service activation. Performance varies depending on system configuration. No computer system can be absolutely secure. Check with your system manufacturer or retailer or learn more at </a:t>
            </a:r>
            <a:r>
              <a:rPr lang="en-US" sz="1100" dirty="0" smtClean="0">
                <a:solidFill>
                  <a:srgbClr val="262626"/>
                </a:solidFill>
                <a:latin typeface="Segoe UI Light" panose="020B0502040204020203" pitchFamily="34" charset="0"/>
                <a:cs typeface="Segoe UI Light" panose="020B0502040204020203" pitchFamily="34" charset="0"/>
              </a:rPr>
              <a:t>intel.com.</a:t>
            </a:r>
            <a:endParaRPr lang="en-US" altLang="en-US" sz="1100" dirty="0">
              <a:solidFill>
                <a:srgbClr val="262626"/>
              </a:solidFill>
              <a:latin typeface="Segoe UI Light" panose="020B0502040204020203" pitchFamily="34" charset="0"/>
              <a:cs typeface="Segoe UI Light" panose="020B0502040204020203" pitchFamily="34" charset="0"/>
            </a:endParaRPr>
          </a:p>
          <a:p>
            <a:pPr lvl="0" defTabSz="914400" eaLnBrk="0" fontAlgn="base" hangingPunct="0">
              <a:spcBef>
                <a:spcPct val="0"/>
              </a:spcBef>
              <a:spcAft>
                <a:spcPct val="0"/>
              </a:spcAft>
            </a:pPr>
            <a:r>
              <a:rPr lang="en-US" sz="1100" dirty="0">
                <a:solidFill>
                  <a:srgbClr val="262626"/>
                </a:solidFill>
                <a:latin typeface="Segoe UI Light" panose="020B0502040204020203" pitchFamily="34" charset="0"/>
                <a:cs typeface="Segoe UI Light" panose="020B0502040204020203" pitchFamily="34" charset="0"/>
              </a:rPr>
              <a:t>Software and workloads used in performance tests may have been optimized for performance only on Intel microprocessors. Performance tests, such as </a:t>
            </a:r>
            <a:r>
              <a:rPr lang="en-US" sz="1100" dirty="0" err="1">
                <a:solidFill>
                  <a:srgbClr val="262626"/>
                </a:solidFill>
                <a:latin typeface="Segoe UI Light" panose="020B0502040204020203" pitchFamily="34" charset="0"/>
                <a:cs typeface="Segoe UI Light" panose="020B0502040204020203" pitchFamily="34" charset="0"/>
              </a:rPr>
              <a:t>SYSmark</a:t>
            </a:r>
            <a:r>
              <a:rPr lang="en-US" sz="1100" dirty="0">
                <a:solidFill>
                  <a:srgbClr val="262626"/>
                </a:solidFill>
                <a:latin typeface="Segoe UI Light" panose="020B0502040204020203" pitchFamily="34" charset="0"/>
                <a:cs typeface="Segoe UI Light" panose="020B0502040204020203" pitchFamily="34" charset="0"/>
              </a:rPr>
              <a:t> and </a:t>
            </a:r>
            <a:r>
              <a:rPr lang="en-US" sz="1100" dirty="0" err="1">
                <a:solidFill>
                  <a:srgbClr val="262626"/>
                </a:solidFill>
                <a:latin typeface="Segoe UI Light" panose="020B0502040204020203" pitchFamily="34" charset="0"/>
                <a:cs typeface="Segoe UI Light" panose="020B0502040204020203" pitchFamily="34" charset="0"/>
              </a:rPr>
              <a:t>MobileMark</a:t>
            </a:r>
            <a:r>
              <a:rPr lang="en-US" sz="1100" dirty="0">
                <a:solidFill>
                  <a:srgbClr val="262626"/>
                </a:solidFill>
                <a:latin typeface="Segoe UI Light" panose="020B0502040204020203" pitchFamily="34" charset="0"/>
                <a:cs typeface="Segoe UI Light" panose="020B0502040204020203" pitchFamily="34" charset="0"/>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a:t>
            </a:r>
            <a:r>
              <a:rPr lang="en-US" sz="1100" dirty="0" smtClean="0">
                <a:solidFill>
                  <a:srgbClr val="262626"/>
                </a:solidFill>
                <a:latin typeface="Segoe UI Light" panose="020B0502040204020203" pitchFamily="34" charset="0"/>
                <a:cs typeface="Segoe UI Light" panose="020B0502040204020203" pitchFamily="34" charset="0"/>
              </a:rPr>
              <a:t>. </a:t>
            </a:r>
            <a:r>
              <a:rPr lang="en-US" sz="1100" dirty="0">
                <a:solidFill>
                  <a:srgbClr val="262626"/>
                </a:solidFill>
                <a:latin typeface="Segoe UI Light" panose="020B0502040204020203" pitchFamily="34" charset="0"/>
                <a:cs typeface="Segoe UI Light" panose="020B0502040204020203" pitchFamily="34" charset="0"/>
              </a:rPr>
              <a:t>For more information go to </a:t>
            </a:r>
            <a:r>
              <a:rPr lang="en-US" sz="1100" u="sng" dirty="0">
                <a:hlinkClick r:id="rId4"/>
              </a:rPr>
              <a:t>www.intel.com/benchmarks</a:t>
            </a:r>
            <a:r>
              <a:rPr lang="en-US" sz="1100" dirty="0"/>
              <a:t> </a:t>
            </a:r>
            <a:endParaRPr lang="en-US" sz="1100" dirty="0" smtClean="0"/>
          </a:p>
          <a:p>
            <a:pPr lvl="0" defTabSz="914400" eaLnBrk="0" fontAlgn="base" hangingPunct="0">
              <a:spcBef>
                <a:spcPct val="0"/>
              </a:spcBef>
              <a:spcAft>
                <a:spcPct val="0"/>
              </a:spcAft>
            </a:pPr>
            <a:r>
              <a:rPr lang="en-US" sz="1100" dirty="0">
                <a:solidFill>
                  <a:srgbClr val="262626"/>
                </a:solidFill>
                <a:latin typeface="Segoe UI Light" panose="020B0502040204020203" pitchFamily="34" charset="0"/>
                <a:cs typeface="Segoe UI Light" panose="020B0502040204020203" pitchFamily="34" charset="0"/>
              </a:rPr>
              <a:t>Benchmark results were obtained prior to implementation of recent software patches and firmware updates intended to address exploits referred to as "</a:t>
            </a:r>
            <a:r>
              <a:rPr lang="en-US" sz="1100" dirty="0" err="1">
                <a:solidFill>
                  <a:srgbClr val="262626"/>
                </a:solidFill>
                <a:latin typeface="Segoe UI Light" panose="020B0502040204020203" pitchFamily="34" charset="0"/>
                <a:cs typeface="Segoe UI Light" panose="020B0502040204020203" pitchFamily="34" charset="0"/>
              </a:rPr>
              <a:t>Spectre</a:t>
            </a:r>
            <a:r>
              <a:rPr lang="en-US" sz="1100" dirty="0">
                <a:solidFill>
                  <a:srgbClr val="262626"/>
                </a:solidFill>
                <a:latin typeface="Segoe UI Light" panose="020B0502040204020203" pitchFamily="34" charset="0"/>
                <a:cs typeface="Segoe UI Light" panose="020B0502040204020203" pitchFamily="34" charset="0"/>
              </a:rPr>
              <a:t>" and "Meltdown".  Implementation of these updates may make these results inapplicable to your device or system.</a:t>
            </a:r>
            <a:endParaRPr lang="en-US" altLang="en-US" sz="1100" dirty="0">
              <a:solidFill>
                <a:srgbClr val="262626"/>
              </a:solidFill>
              <a:latin typeface="Segoe UI Light" panose="020B0502040204020203" pitchFamily="34" charset="0"/>
              <a:cs typeface="Segoe UI Light" panose="020B0502040204020203" pitchFamily="34" charset="0"/>
            </a:endParaRPr>
          </a:p>
          <a:p>
            <a:pPr lvl="0" defTabSz="914400" eaLnBrk="0" fontAlgn="base" hangingPunct="0">
              <a:spcBef>
                <a:spcPct val="0"/>
              </a:spcBef>
              <a:spcAft>
                <a:spcPct val="0"/>
              </a:spcAft>
            </a:pPr>
            <a:r>
              <a:rPr lang="en-US" altLang="en-US" sz="1100" dirty="0" smtClean="0">
                <a:solidFill>
                  <a:srgbClr val="262626"/>
                </a:solidFill>
                <a:latin typeface="Segoe UI Light" panose="020B0502040204020203" pitchFamily="34" charset="0"/>
                <a:cs typeface="Segoe UI Light" panose="020B0502040204020203" pitchFamily="34" charset="0"/>
              </a:rPr>
              <a:t>Intel</a:t>
            </a:r>
            <a:r>
              <a:rPr lang="en-US" altLang="en-US" sz="1100" dirty="0">
                <a:solidFill>
                  <a:srgbClr val="262626"/>
                </a:solidFill>
                <a:latin typeface="Segoe UI Light" panose="020B0502040204020203" pitchFamily="34" charset="0"/>
                <a:cs typeface="Segoe UI Light" panose="020B0502040204020203" pitchFamily="34" charset="0"/>
              </a:rPr>
              <a:t>, </a:t>
            </a:r>
            <a:r>
              <a:rPr lang="en-US" altLang="en-US" sz="1100" dirty="0" smtClean="0">
                <a:solidFill>
                  <a:srgbClr val="262626"/>
                </a:solidFill>
                <a:latin typeface="Segoe UI Light" panose="020B0502040204020203" pitchFamily="34" charset="0"/>
                <a:cs typeface="Segoe UI Light" panose="020B0502040204020203" pitchFamily="34" charset="0"/>
              </a:rPr>
              <a:t>Xeon and the </a:t>
            </a:r>
            <a:r>
              <a:rPr lang="en-US" altLang="en-US" sz="1100" dirty="0">
                <a:solidFill>
                  <a:srgbClr val="262626"/>
                </a:solidFill>
                <a:latin typeface="Segoe UI Light" panose="020B0502040204020203" pitchFamily="34" charset="0"/>
                <a:cs typeface="Segoe UI Light" panose="020B0502040204020203" pitchFamily="34" charset="0"/>
              </a:rPr>
              <a:t>Intel </a:t>
            </a:r>
            <a:r>
              <a:rPr lang="en-US" altLang="en-US" sz="1100" dirty="0" smtClean="0">
                <a:solidFill>
                  <a:srgbClr val="262626"/>
                </a:solidFill>
                <a:latin typeface="Segoe UI Light" panose="020B0502040204020203" pitchFamily="34" charset="0"/>
                <a:cs typeface="Segoe UI Light" panose="020B0502040204020203" pitchFamily="34" charset="0"/>
              </a:rPr>
              <a:t>logo are </a:t>
            </a:r>
            <a:r>
              <a:rPr lang="en-US" altLang="en-US" sz="1100" dirty="0">
                <a:solidFill>
                  <a:srgbClr val="262626"/>
                </a:solidFill>
                <a:latin typeface="Segoe UI Light" panose="020B0502040204020203" pitchFamily="34" charset="0"/>
                <a:cs typeface="Segoe UI Light" panose="020B0502040204020203" pitchFamily="34" charset="0"/>
              </a:rPr>
              <a:t>trademarks of Intel Corporation or its subsidiaries in the U.S. and/or other countries.  </a:t>
            </a:r>
          </a:p>
          <a:p>
            <a:pPr lvl="0" defTabSz="914400" eaLnBrk="0" fontAlgn="base" hangingPunct="0">
              <a:spcBef>
                <a:spcPct val="0"/>
              </a:spcBef>
              <a:spcAft>
                <a:spcPct val="0"/>
              </a:spcAft>
            </a:pPr>
            <a:r>
              <a:rPr lang="en-US" altLang="en-US" sz="1100" dirty="0">
                <a:solidFill>
                  <a:srgbClr val="262626"/>
                </a:solidFill>
                <a:latin typeface="Segoe UI Light" panose="020B0502040204020203" pitchFamily="34" charset="0"/>
                <a:cs typeface="Segoe UI Light" panose="020B0502040204020203" pitchFamily="34" charset="0"/>
              </a:rPr>
              <a:t>*Other names and brands may be claimed as the property of others </a:t>
            </a:r>
          </a:p>
          <a:p>
            <a:pPr lvl="0" defTabSz="914400" eaLnBrk="0" fontAlgn="base" hangingPunct="0">
              <a:spcBef>
                <a:spcPct val="0"/>
              </a:spcBef>
              <a:spcAft>
                <a:spcPct val="0"/>
              </a:spcAft>
            </a:pPr>
            <a:r>
              <a:rPr lang="en-US" altLang="en-US" sz="1100" dirty="0">
                <a:solidFill>
                  <a:srgbClr val="262626"/>
                </a:solidFill>
                <a:latin typeface="Segoe UI Light" panose="020B0502040204020203" pitchFamily="34" charset="0"/>
                <a:cs typeface="Segoe UI Light" panose="020B0502040204020203" pitchFamily="34" charset="0"/>
              </a:rPr>
              <a:t>© Intel Corporation.</a:t>
            </a:r>
          </a:p>
          <a:p>
            <a:endParaRPr lang="en-US" sz="1100" dirty="0" err="1" smtClean="0">
              <a:solidFill>
                <a:srgbClr val="003C71"/>
              </a:solidFill>
            </a:endParaRPr>
          </a:p>
        </p:txBody>
      </p:sp>
    </p:spTree>
    <p:extLst>
      <p:ext uri="{BB962C8B-B14F-4D97-AF65-F5344CB8AC3E}">
        <p14:creationId xmlns:p14="http://schemas.microsoft.com/office/powerpoint/2010/main" val="3059364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5613" y="1008795"/>
            <a:ext cx="4009509" cy="3394800"/>
          </a:xfrm>
        </p:spPr>
        <p:txBody>
          <a:bodyPr/>
          <a:lstStyle/>
          <a:p>
            <a:pPr marL="171450" indent="-171450">
              <a:spcBef>
                <a:spcPts val="800"/>
              </a:spcBef>
              <a:buFont typeface="Arial" panose="020B0604020202020204" pitchFamily="34" charset="0"/>
              <a:buChar char="•"/>
            </a:pPr>
            <a:r>
              <a:rPr lang="en-US" sz="1100" dirty="0" smtClean="0"/>
              <a:t>Application </a:t>
            </a:r>
            <a:r>
              <a:rPr lang="en-US" sz="1100" dirty="0"/>
              <a:t>P</a:t>
            </a:r>
            <a:r>
              <a:rPr lang="en-US" sz="1100" dirty="0" smtClean="0"/>
              <a:t>rogramming Interface </a:t>
            </a:r>
            <a:r>
              <a:rPr lang="en-US" sz="1100" dirty="0"/>
              <a:t>(API</a:t>
            </a:r>
            <a:r>
              <a:rPr lang="en-US" sz="1100" dirty="0" smtClean="0"/>
              <a:t>)</a:t>
            </a:r>
          </a:p>
          <a:p>
            <a:pPr marL="171450" indent="-171450">
              <a:spcBef>
                <a:spcPts val="800"/>
              </a:spcBef>
              <a:buFont typeface="Arial" panose="020B0604020202020204" pitchFamily="34" charset="0"/>
              <a:buChar char="•"/>
            </a:pPr>
            <a:r>
              <a:rPr lang="en-US" sz="1100" dirty="0" smtClean="0"/>
              <a:t>Bounding Volume Hierarchy </a:t>
            </a:r>
            <a:r>
              <a:rPr lang="en-US" sz="1100" dirty="0"/>
              <a:t>(BVH</a:t>
            </a:r>
            <a:r>
              <a:rPr lang="en-US" sz="1100" dirty="0" smtClean="0"/>
              <a:t>)</a:t>
            </a:r>
          </a:p>
          <a:p>
            <a:pPr marL="171450" indent="-171450">
              <a:spcBef>
                <a:spcPts val="800"/>
              </a:spcBef>
              <a:buFont typeface="Arial" panose="020B0604020202020204" pitchFamily="34" charset="0"/>
              <a:buChar char="•"/>
            </a:pPr>
            <a:r>
              <a:rPr lang="en-US" sz="1100" dirty="0" smtClean="0"/>
              <a:t>Independent Software Vendor </a:t>
            </a:r>
            <a:r>
              <a:rPr lang="en-US" sz="1100" dirty="0"/>
              <a:t>(ISV</a:t>
            </a:r>
            <a:r>
              <a:rPr lang="en-US" sz="1100" dirty="0" smtClean="0"/>
              <a:t>)</a:t>
            </a:r>
          </a:p>
          <a:p>
            <a:pPr marL="171450" indent="-171450">
              <a:spcBef>
                <a:spcPts val="800"/>
              </a:spcBef>
              <a:buFont typeface="Arial" panose="020B0604020202020204" pitchFamily="34" charset="0"/>
              <a:buChar char="•"/>
            </a:pPr>
            <a:r>
              <a:rPr lang="en-US" sz="1100" dirty="0"/>
              <a:t>Instruction Set Architecture (ISA</a:t>
            </a:r>
            <a:r>
              <a:rPr lang="en-US" sz="1100" dirty="0" smtClean="0"/>
              <a:t>)</a:t>
            </a:r>
          </a:p>
          <a:p>
            <a:pPr marL="171450" indent="-171450">
              <a:spcBef>
                <a:spcPts val="800"/>
              </a:spcBef>
              <a:buFont typeface="Arial" panose="020B0604020202020204" pitchFamily="34" charset="0"/>
              <a:buChar char="•"/>
            </a:pPr>
            <a:r>
              <a:rPr lang="en-US" sz="1100" dirty="0" smtClean="0"/>
              <a:t>Intel</a:t>
            </a:r>
            <a:r>
              <a:rPr lang="en-US" sz="1100" dirty="0"/>
              <a:t>® Advanced Vector Extensions (Intel® </a:t>
            </a:r>
            <a:r>
              <a:rPr lang="en-US" sz="1100" dirty="0" smtClean="0"/>
              <a:t>AVX)</a:t>
            </a:r>
          </a:p>
          <a:p>
            <a:pPr marL="171450" indent="-171450">
              <a:spcBef>
                <a:spcPts val="800"/>
              </a:spcBef>
              <a:buFont typeface="Arial" panose="020B0604020202020204" pitchFamily="34" charset="0"/>
              <a:buChar char="•"/>
            </a:pPr>
            <a:r>
              <a:rPr lang="en-US" sz="1100" dirty="0" smtClean="0"/>
              <a:t>Intel</a:t>
            </a:r>
            <a:r>
              <a:rPr lang="en-US" sz="1100" dirty="0"/>
              <a:t>® Advanced Vector Extensions 2 (Intel® </a:t>
            </a:r>
            <a:r>
              <a:rPr lang="en-US" sz="1100" dirty="0" smtClean="0"/>
              <a:t>AVX2)</a:t>
            </a:r>
          </a:p>
          <a:p>
            <a:pPr marL="171450" indent="-171450">
              <a:spcBef>
                <a:spcPts val="800"/>
              </a:spcBef>
              <a:buFont typeface="Arial" panose="020B0604020202020204" pitchFamily="34" charset="0"/>
              <a:buChar char="•"/>
            </a:pPr>
            <a:r>
              <a:rPr lang="en-US" sz="1100" dirty="0" smtClean="0"/>
              <a:t>Intel</a:t>
            </a:r>
            <a:r>
              <a:rPr lang="en-US" sz="1100" dirty="0"/>
              <a:t>® Advanced Vector Extensions 512 (Intel® AVX-512</a:t>
            </a:r>
            <a:r>
              <a:rPr lang="en-US" sz="1100" dirty="0" smtClean="0"/>
              <a:t>)</a:t>
            </a:r>
          </a:p>
          <a:p>
            <a:pPr marL="171450" indent="-171450">
              <a:spcBef>
                <a:spcPts val="800"/>
              </a:spcBef>
              <a:buFont typeface="Arial" panose="020B0604020202020204" pitchFamily="34" charset="0"/>
              <a:buChar char="•"/>
            </a:pPr>
            <a:r>
              <a:rPr lang="en-US" sz="1100" dirty="0"/>
              <a:t>Intel® SPMD Program Compiler (Intel® SPC</a:t>
            </a:r>
            <a:r>
              <a:rPr lang="en-US" sz="1100" dirty="0" smtClean="0"/>
              <a:t>)</a:t>
            </a:r>
          </a:p>
          <a:p>
            <a:pPr marL="171450" indent="-171450">
              <a:spcBef>
                <a:spcPts val="800"/>
              </a:spcBef>
              <a:buFont typeface="Arial" panose="020B0604020202020204" pitchFamily="34" charset="0"/>
              <a:buChar char="•"/>
            </a:pPr>
            <a:r>
              <a:rPr lang="en-US" sz="1100" dirty="0"/>
              <a:t>Intel® Streaming SIMD Extensions (Intel® SSE</a:t>
            </a:r>
            <a:r>
              <a:rPr lang="en-US" sz="1100" dirty="0" smtClean="0"/>
              <a:t>)</a:t>
            </a:r>
          </a:p>
          <a:p>
            <a:pPr marL="171450" indent="-171450">
              <a:spcBef>
                <a:spcPts val="800"/>
              </a:spcBef>
              <a:buFont typeface="Arial" panose="020B0604020202020204" pitchFamily="34" charset="0"/>
              <a:buChar char="•"/>
            </a:pPr>
            <a:r>
              <a:rPr lang="en-US" sz="1100" dirty="0"/>
              <a:t>Intel® Threading Building Blocks (Intel® TBB</a:t>
            </a:r>
            <a:r>
              <a:rPr lang="en-US" sz="1100" dirty="0" smtClean="0"/>
              <a:t>)</a:t>
            </a:r>
          </a:p>
          <a:p>
            <a:pPr marL="171450" indent="-171450">
              <a:spcBef>
                <a:spcPts val="800"/>
              </a:spcBef>
              <a:buFont typeface="Arial" panose="020B0604020202020204" pitchFamily="34" charset="0"/>
              <a:buChar char="•"/>
            </a:pPr>
            <a:r>
              <a:rPr lang="en-US" sz="1100" dirty="0" smtClean="0"/>
              <a:t>Non-Uniform </a:t>
            </a:r>
            <a:r>
              <a:rPr lang="en-US" sz="1100" dirty="0"/>
              <a:t>R</a:t>
            </a:r>
            <a:r>
              <a:rPr lang="en-US" sz="1100" dirty="0" smtClean="0"/>
              <a:t>ational </a:t>
            </a:r>
            <a:r>
              <a:rPr lang="en-US" sz="1100" dirty="0"/>
              <a:t>B</a:t>
            </a:r>
            <a:r>
              <a:rPr lang="en-US" sz="1100" dirty="0" smtClean="0"/>
              <a:t>asis </a:t>
            </a:r>
            <a:r>
              <a:rPr lang="en-US" sz="1100" dirty="0"/>
              <a:t>S</a:t>
            </a:r>
            <a:r>
              <a:rPr lang="en-US" sz="1100" dirty="0" smtClean="0"/>
              <a:t>pline (NURBS)</a:t>
            </a:r>
          </a:p>
          <a:p>
            <a:pPr marL="171450" indent="-171450">
              <a:spcBef>
                <a:spcPts val="800"/>
              </a:spcBef>
              <a:buFont typeface="Arial" panose="020B0604020202020204" pitchFamily="34" charset="0"/>
              <a:buChar char="•"/>
            </a:pPr>
            <a:r>
              <a:rPr lang="en-US" sz="1100" dirty="0" smtClean="0"/>
              <a:t>Single Instruction, Multiple </a:t>
            </a:r>
            <a:r>
              <a:rPr lang="en-US" sz="1100" dirty="0"/>
              <a:t>D</a:t>
            </a:r>
            <a:r>
              <a:rPr lang="en-US" sz="1100" dirty="0" smtClean="0"/>
              <a:t>ata (SIMD)</a:t>
            </a:r>
          </a:p>
          <a:p>
            <a:pPr marL="171450" indent="-171450">
              <a:spcBef>
                <a:spcPts val="800"/>
              </a:spcBef>
              <a:buFont typeface="Arial" panose="020B0604020202020204" pitchFamily="34" charset="0"/>
              <a:buChar char="•"/>
            </a:pPr>
            <a:r>
              <a:rPr lang="en-US" sz="1100" dirty="0" smtClean="0"/>
              <a:t>Single Program, Multiple </a:t>
            </a:r>
            <a:r>
              <a:rPr lang="en-US" sz="1100" dirty="0"/>
              <a:t>D</a:t>
            </a:r>
            <a:r>
              <a:rPr lang="en-US" sz="1100" dirty="0" smtClean="0"/>
              <a:t>ata (SPMD)</a:t>
            </a:r>
          </a:p>
          <a:p>
            <a:pPr marL="171450" indent="-171450">
              <a:spcBef>
                <a:spcPts val="800"/>
              </a:spcBef>
              <a:buFont typeface="Arial" panose="020B0604020202020204" pitchFamily="34" charset="0"/>
              <a:buChar char="•"/>
            </a:pPr>
            <a:r>
              <a:rPr lang="en-US" sz="1100" dirty="0" smtClean="0"/>
              <a:t>Surface Area </a:t>
            </a:r>
            <a:r>
              <a:rPr lang="en-US" sz="1100" dirty="0"/>
              <a:t>H</a:t>
            </a:r>
            <a:r>
              <a:rPr lang="en-US" sz="1100" dirty="0" smtClean="0"/>
              <a:t>euristic (SAH)</a:t>
            </a:r>
          </a:p>
          <a:p>
            <a:pPr>
              <a:spcBef>
                <a:spcPts val="800"/>
              </a:spcBef>
            </a:pPr>
            <a:endParaRPr lang="en-US" sz="1100" dirty="0" smtClean="0"/>
          </a:p>
          <a:p>
            <a:pPr>
              <a:spcBef>
                <a:spcPts val="800"/>
              </a:spcBef>
            </a:pPr>
            <a:endParaRPr lang="en-US" sz="1100" dirty="0" smtClean="0"/>
          </a:p>
          <a:p>
            <a:pPr>
              <a:spcBef>
                <a:spcPts val="800"/>
              </a:spcBef>
            </a:pPr>
            <a:endParaRPr lang="en-US" sz="1100" dirty="0"/>
          </a:p>
        </p:txBody>
      </p:sp>
      <p:sp>
        <p:nvSpPr>
          <p:cNvPr id="3" name="Slide Number Placeholder 2"/>
          <p:cNvSpPr>
            <a:spLocks noGrp="1"/>
          </p:cNvSpPr>
          <p:nvPr>
            <p:ph type="sldNum" sz="quarter" idx="16"/>
          </p:nvPr>
        </p:nvSpPr>
        <p:spPr/>
        <p:txBody>
          <a:bodyPr/>
          <a:lstStyle/>
          <a:p>
            <a:fld id="{EE2556C5-CE8C-6547-B838-EA80C61A4AF7}" type="slidenum">
              <a:rPr lang="en-US" smtClean="0"/>
              <a:pPr/>
              <a:t>29</a:t>
            </a:fld>
            <a:endParaRPr lang="en-US" dirty="0"/>
          </a:p>
        </p:txBody>
      </p:sp>
      <p:sp>
        <p:nvSpPr>
          <p:cNvPr id="4" name="Title 3"/>
          <p:cNvSpPr>
            <a:spLocks noGrp="1"/>
          </p:cNvSpPr>
          <p:nvPr>
            <p:ph type="title"/>
          </p:nvPr>
        </p:nvSpPr>
        <p:spPr>
          <a:xfrm>
            <a:off x="455613" y="310130"/>
            <a:ext cx="8229600" cy="698665"/>
          </a:xfrm>
        </p:spPr>
        <p:txBody>
          <a:bodyPr/>
          <a:lstStyle/>
          <a:p>
            <a:r>
              <a:rPr lang="en-US" dirty="0" smtClean="0"/>
              <a:t>Acronym List</a:t>
            </a:r>
            <a:endParaRPr lang="en-US" dirty="0"/>
          </a:p>
        </p:txBody>
      </p:sp>
    </p:spTree>
    <p:extLst>
      <p:ext uri="{BB962C8B-B14F-4D97-AF65-F5344CB8AC3E}">
        <p14:creationId xmlns:p14="http://schemas.microsoft.com/office/powerpoint/2010/main" val="2455425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3</a:t>
            </a:fld>
            <a:endParaRPr lang="en-US" dirty="0"/>
          </a:p>
        </p:txBody>
      </p:sp>
      <p:sp>
        <p:nvSpPr>
          <p:cNvPr id="11" name="Title 3"/>
          <p:cNvSpPr>
            <a:spLocks noGrp="1"/>
          </p:cNvSpPr>
          <p:nvPr>
            <p:ph type="title"/>
          </p:nvPr>
        </p:nvSpPr>
        <p:spPr>
          <a:xfrm>
            <a:off x="455613" y="308848"/>
            <a:ext cx="8229600" cy="868680"/>
          </a:xfrm>
        </p:spPr>
        <p:txBody>
          <a:bodyPr/>
          <a:lstStyle/>
          <a:p>
            <a:r>
              <a:rPr lang="en-US" dirty="0" smtClean="0"/>
              <a:t>Bounding Volume hierarchies (BVHs)</a:t>
            </a:r>
            <a:endParaRPr lang="en-US" dirty="0"/>
          </a:p>
        </p:txBody>
      </p:sp>
      <p:sp>
        <p:nvSpPr>
          <p:cNvPr id="2" name="Content Placeholder 1"/>
          <p:cNvSpPr>
            <a:spLocks noGrp="1"/>
          </p:cNvSpPr>
          <p:nvPr>
            <p:ph sz="quarter" idx="13"/>
          </p:nvPr>
        </p:nvSpPr>
        <p:spPr/>
        <p:txBody>
          <a:bodyPr/>
          <a:lstStyle/>
          <a:p>
            <a:pPr marL="285750" indent="-285750">
              <a:buFont typeface="Arial" panose="020B0604020202020204" pitchFamily="34" charset="0"/>
              <a:buChar char="•"/>
            </a:pPr>
            <a:r>
              <a:rPr lang="en-US" dirty="0" smtClean="0"/>
              <a:t>BVH node = </a:t>
            </a:r>
            <a:r>
              <a:rPr lang="en-US" dirty="0"/>
              <a:t>a</a:t>
            </a:r>
            <a:r>
              <a:rPr lang="en-US" dirty="0" smtClean="0"/>
              <a:t>xis-aligned </a:t>
            </a:r>
            <a:r>
              <a:rPr lang="en-US" dirty="0"/>
              <a:t>b</a:t>
            </a:r>
            <a:r>
              <a:rPr lang="en-US" dirty="0" smtClean="0"/>
              <a:t>ounding </a:t>
            </a:r>
            <a:r>
              <a:rPr lang="en-US" dirty="0"/>
              <a:t>b</a:t>
            </a:r>
            <a:r>
              <a:rPr lang="en-US" dirty="0" smtClean="0"/>
              <a:t>oxes (AABB) + pointer</a:t>
            </a:r>
          </a:p>
          <a:p>
            <a:pPr marL="285750" indent="-285750">
              <a:buFont typeface="Arial" panose="020B0604020202020204" pitchFamily="34" charset="0"/>
              <a:buChar char="•"/>
            </a:pPr>
            <a:r>
              <a:rPr lang="en-US" dirty="0" smtClean="0"/>
              <a:t>32-bit single precision floating point</a:t>
            </a:r>
          </a:p>
          <a:p>
            <a:pPr marL="285750" indent="-285750">
              <a:buFont typeface="Arial" panose="020B0604020202020204" pitchFamily="34" charset="0"/>
              <a:buChar char="•"/>
            </a:pPr>
            <a:r>
              <a:rPr lang="en-US" dirty="0" smtClean="0"/>
              <a:t>N-wide BVHs (N = 2,4,8)</a:t>
            </a:r>
            <a:endParaRPr lang="en-US" dirty="0"/>
          </a:p>
        </p:txBody>
      </p:sp>
      <p:sp>
        <p:nvSpPr>
          <p:cNvPr id="29" name="Rectangle 28"/>
          <p:cNvSpPr>
            <a:spLocks noChangeAspect="1"/>
          </p:cNvSpPr>
          <p:nvPr/>
        </p:nvSpPr>
        <p:spPr>
          <a:xfrm>
            <a:off x="1717539" y="2702582"/>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34" name="Straight Connector 33"/>
          <p:cNvCxnSpPr>
            <a:cxnSpLocks noChangeAspect="1"/>
            <a:stCxn id="29" idx="2"/>
            <a:endCxn id="75" idx="0"/>
          </p:cNvCxnSpPr>
          <p:nvPr/>
        </p:nvCxnSpPr>
        <p:spPr>
          <a:xfrm flipH="1">
            <a:off x="778875" y="2955685"/>
            <a:ext cx="1078845" cy="28918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noChangeAspect="1"/>
            <a:stCxn id="29" idx="2"/>
            <a:endCxn id="60" idx="0"/>
          </p:cNvCxnSpPr>
          <p:nvPr/>
        </p:nvCxnSpPr>
        <p:spPr>
          <a:xfrm flipH="1">
            <a:off x="1477053" y="2955685"/>
            <a:ext cx="380667" cy="27815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noChangeAspect="1"/>
            <a:stCxn id="29" idx="2"/>
            <a:endCxn id="43" idx="0"/>
          </p:cNvCxnSpPr>
          <p:nvPr/>
        </p:nvCxnSpPr>
        <p:spPr>
          <a:xfrm>
            <a:off x="1857720" y="2955685"/>
            <a:ext cx="489019" cy="27441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noChangeAspect="1"/>
            <a:stCxn id="29" idx="2"/>
            <a:endCxn id="38" idx="0"/>
          </p:cNvCxnSpPr>
          <p:nvPr/>
        </p:nvCxnSpPr>
        <p:spPr>
          <a:xfrm>
            <a:off x="1857720" y="2955685"/>
            <a:ext cx="1187197" cy="26338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Rectangle 37"/>
          <p:cNvSpPr>
            <a:spLocks noChangeAspect="1"/>
          </p:cNvSpPr>
          <p:nvPr/>
        </p:nvSpPr>
        <p:spPr>
          <a:xfrm>
            <a:off x="2904736" y="3219070"/>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39" name="Straight Connector 38"/>
          <p:cNvCxnSpPr>
            <a:cxnSpLocks noChangeAspect="1"/>
            <a:stCxn id="38" idx="2"/>
            <a:endCxn id="41" idx="0"/>
          </p:cNvCxnSpPr>
          <p:nvPr/>
        </p:nvCxnSpPr>
        <p:spPr>
          <a:xfrm flipH="1">
            <a:off x="2864863" y="3472173"/>
            <a:ext cx="180054" cy="30766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noChangeAspect="1"/>
            <a:stCxn id="38" idx="2"/>
            <a:endCxn id="42" idx="0"/>
          </p:cNvCxnSpPr>
          <p:nvPr/>
        </p:nvCxnSpPr>
        <p:spPr>
          <a:xfrm>
            <a:off x="3044917" y="3472173"/>
            <a:ext cx="240487" cy="30766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Rectangle 40"/>
          <p:cNvSpPr>
            <a:spLocks noChangeAspect="1"/>
          </p:cNvSpPr>
          <p:nvPr/>
        </p:nvSpPr>
        <p:spPr>
          <a:xfrm>
            <a:off x="2724682"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42" name="Rectangle 41"/>
          <p:cNvSpPr>
            <a:spLocks noChangeAspect="1"/>
          </p:cNvSpPr>
          <p:nvPr/>
        </p:nvSpPr>
        <p:spPr>
          <a:xfrm>
            <a:off x="3145223"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43" name="Rectangle 42"/>
          <p:cNvSpPr>
            <a:spLocks noChangeAspect="1"/>
          </p:cNvSpPr>
          <p:nvPr/>
        </p:nvSpPr>
        <p:spPr>
          <a:xfrm>
            <a:off x="2206558" y="3230098"/>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44" name="Straight Connector 43"/>
          <p:cNvCxnSpPr>
            <a:cxnSpLocks noChangeAspect="1"/>
            <a:stCxn id="43" idx="2"/>
            <a:endCxn id="46" idx="0"/>
          </p:cNvCxnSpPr>
          <p:nvPr/>
        </p:nvCxnSpPr>
        <p:spPr>
          <a:xfrm flipH="1">
            <a:off x="2104236" y="3483201"/>
            <a:ext cx="242503" cy="29663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noChangeAspect="1"/>
            <a:stCxn id="43" idx="2"/>
            <a:endCxn id="47" idx="0"/>
          </p:cNvCxnSpPr>
          <p:nvPr/>
        </p:nvCxnSpPr>
        <p:spPr>
          <a:xfrm>
            <a:off x="2346738" y="3483201"/>
            <a:ext cx="153011" cy="29663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46" name="Rectangle 45"/>
          <p:cNvSpPr>
            <a:spLocks noChangeAspect="1"/>
          </p:cNvSpPr>
          <p:nvPr/>
        </p:nvSpPr>
        <p:spPr>
          <a:xfrm>
            <a:off x="1964055"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47" name="Rectangle 46"/>
          <p:cNvSpPr>
            <a:spLocks noChangeAspect="1"/>
          </p:cNvSpPr>
          <p:nvPr/>
        </p:nvSpPr>
        <p:spPr>
          <a:xfrm>
            <a:off x="2359568"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56" name="Rectangle 55"/>
          <p:cNvSpPr>
            <a:spLocks noChangeAspect="1"/>
          </p:cNvSpPr>
          <p:nvPr/>
        </p:nvSpPr>
        <p:spPr>
          <a:xfrm>
            <a:off x="6287969" y="2663134"/>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57" name="Straight Connector 56"/>
          <p:cNvCxnSpPr>
            <a:cxnSpLocks noChangeAspect="1"/>
            <a:stCxn id="56" idx="2"/>
            <a:endCxn id="71" idx="0"/>
          </p:cNvCxnSpPr>
          <p:nvPr/>
        </p:nvCxnSpPr>
        <p:spPr>
          <a:xfrm flipH="1">
            <a:off x="5821388" y="2916237"/>
            <a:ext cx="606762" cy="86360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noChangeAspect="1"/>
            <a:stCxn id="56" idx="2"/>
            <a:endCxn id="72" idx="0"/>
          </p:cNvCxnSpPr>
          <p:nvPr/>
        </p:nvCxnSpPr>
        <p:spPr>
          <a:xfrm flipH="1">
            <a:off x="6216901" y="2916237"/>
            <a:ext cx="211249" cy="86360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noChangeAspect="1"/>
            <a:stCxn id="56" idx="2"/>
            <a:endCxn id="64" idx="0"/>
          </p:cNvCxnSpPr>
          <p:nvPr/>
        </p:nvCxnSpPr>
        <p:spPr>
          <a:xfrm>
            <a:off x="6428150" y="2916237"/>
            <a:ext cx="950281" cy="86360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noChangeAspect="1"/>
            <a:stCxn id="56" idx="2"/>
            <a:endCxn id="65" idx="0"/>
          </p:cNvCxnSpPr>
          <p:nvPr/>
        </p:nvCxnSpPr>
        <p:spPr>
          <a:xfrm>
            <a:off x="6428150" y="2916237"/>
            <a:ext cx="1370822" cy="86360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spect="1"/>
          </p:cNvSpPr>
          <p:nvPr/>
        </p:nvSpPr>
        <p:spPr>
          <a:xfrm>
            <a:off x="7238250"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65" name="Rectangle 64"/>
          <p:cNvSpPr>
            <a:spLocks noChangeAspect="1"/>
          </p:cNvSpPr>
          <p:nvPr/>
        </p:nvSpPr>
        <p:spPr>
          <a:xfrm>
            <a:off x="7658791"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67" name="Straight Connector 66"/>
          <p:cNvCxnSpPr>
            <a:cxnSpLocks noChangeAspect="1"/>
            <a:stCxn id="56" idx="2"/>
            <a:endCxn id="69" idx="0"/>
          </p:cNvCxnSpPr>
          <p:nvPr/>
        </p:nvCxnSpPr>
        <p:spPr>
          <a:xfrm>
            <a:off x="6428150" y="2916237"/>
            <a:ext cx="189654" cy="86360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noChangeAspect="1"/>
            <a:stCxn id="56" idx="2"/>
            <a:endCxn id="70" idx="0"/>
          </p:cNvCxnSpPr>
          <p:nvPr/>
        </p:nvCxnSpPr>
        <p:spPr>
          <a:xfrm>
            <a:off x="6428150" y="2916237"/>
            <a:ext cx="585167" cy="86360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Rectangle 68"/>
          <p:cNvSpPr>
            <a:spLocks noChangeAspect="1"/>
          </p:cNvSpPr>
          <p:nvPr/>
        </p:nvSpPr>
        <p:spPr>
          <a:xfrm>
            <a:off x="6477623"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70" name="Rectangle 69"/>
          <p:cNvSpPr>
            <a:spLocks noChangeAspect="1"/>
          </p:cNvSpPr>
          <p:nvPr/>
        </p:nvSpPr>
        <p:spPr>
          <a:xfrm>
            <a:off x="6873136"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71" name="Rectangle 70"/>
          <p:cNvSpPr>
            <a:spLocks noChangeAspect="1"/>
          </p:cNvSpPr>
          <p:nvPr/>
        </p:nvSpPr>
        <p:spPr>
          <a:xfrm>
            <a:off x="5681207"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72" name="Rectangle 71"/>
          <p:cNvSpPr>
            <a:spLocks noChangeAspect="1"/>
          </p:cNvSpPr>
          <p:nvPr/>
        </p:nvSpPr>
        <p:spPr>
          <a:xfrm>
            <a:off x="6076720"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60" name="Rectangle 59"/>
          <p:cNvSpPr>
            <a:spLocks noChangeAspect="1"/>
          </p:cNvSpPr>
          <p:nvPr/>
        </p:nvSpPr>
        <p:spPr>
          <a:xfrm>
            <a:off x="1336872" y="323383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61" name="Straight Connector 60"/>
          <p:cNvCxnSpPr>
            <a:cxnSpLocks noChangeAspect="1"/>
            <a:stCxn id="60" idx="2"/>
            <a:endCxn id="73" idx="0"/>
          </p:cNvCxnSpPr>
          <p:nvPr/>
        </p:nvCxnSpPr>
        <p:spPr>
          <a:xfrm flipH="1">
            <a:off x="1296999" y="3486942"/>
            <a:ext cx="180054" cy="294119"/>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noChangeAspect="1"/>
            <a:stCxn id="60" idx="2"/>
            <a:endCxn id="74" idx="0"/>
          </p:cNvCxnSpPr>
          <p:nvPr/>
        </p:nvCxnSpPr>
        <p:spPr>
          <a:xfrm>
            <a:off x="1477053" y="3486942"/>
            <a:ext cx="240487" cy="294119"/>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noChangeAspect="1"/>
          </p:cNvSpPr>
          <p:nvPr/>
        </p:nvSpPr>
        <p:spPr>
          <a:xfrm>
            <a:off x="1156818" y="3781061"/>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74" name="Rectangle 73"/>
          <p:cNvSpPr>
            <a:spLocks noChangeAspect="1"/>
          </p:cNvSpPr>
          <p:nvPr/>
        </p:nvSpPr>
        <p:spPr>
          <a:xfrm>
            <a:off x="1577359" y="3781061"/>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75" name="Rectangle 74"/>
          <p:cNvSpPr>
            <a:spLocks noChangeAspect="1"/>
          </p:cNvSpPr>
          <p:nvPr/>
        </p:nvSpPr>
        <p:spPr>
          <a:xfrm>
            <a:off x="638694" y="3244867"/>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76" name="Straight Connector 75"/>
          <p:cNvCxnSpPr>
            <a:cxnSpLocks noChangeAspect="1"/>
            <a:stCxn id="75" idx="2"/>
            <a:endCxn id="78" idx="0"/>
          </p:cNvCxnSpPr>
          <p:nvPr/>
        </p:nvCxnSpPr>
        <p:spPr>
          <a:xfrm flipH="1">
            <a:off x="536372" y="3497970"/>
            <a:ext cx="242503" cy="2830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noChangeAspect="1"/>
            <a:stCxn id="75" idx="2"/>
            <a:endCxn id="79" idx="0"/>
          </p:cNvCxnSpPr>
          <p:nvPr/>
        </p:nvCxnSpPr>
        <p:spPr>
          <a:xfrm>
            <a:off x="778875" y="3497970"/>
            <a:ext cx="153010" cy="2830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8" name="Rectangle 77"/>
          <p:cNvSpPr>
            <a:spLocks noChangeAspect="1"/>
          </p:cNvSpPr>
          <p:nvPr/>
        </p:nvSpPr>
        <p:spPr>
          <a:xfrm>
            <a:off x="396191" y="3781061"/>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79" name="Rectangle 78"/>
          <p:cNvSpPr>
            <a:spLocks noChangeAspect="1"/>
          </p:cNvSpPr>
          <p:nvPr/>
        </p:nvSpPr>
        <p:spPr>
          <a:xfrm>
            <a:off x="791704" y="3781061"/>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80" name="Rectangle 79"/>
          <p:cNvSpPr>
            <a:spLocks noChangeAspect="1"/>
          </p:cNvSpPr>
          <p:nvPr/>
        </p:nvSpPr>
        <p:spPr>
          <a:xfrm>
            <a:off x="4857110"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81" name="Rectangle 80"/>
          <p:cNvSpPr>
            <a:spLocks noChangeAspect="1"/>
          </p:cNvSpPr>
          <p:nvPr/>
        </p:nvSpPr>
        <p:spPr>
          <a:xfrm>
            <a:off x="5252623"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82" name="Straight Connector 81"/>
          <p:cNvCxnSpPr>
            <a:cxnSpLocks noChangeAspect="1"/>
            <a:stCxn id="56" idx="2"/>
            <a:endCxn id="80" idx="0"/>
          </p:cNvCxnSpPr>
          <p:nvPr/>
        </p:nvCxnSpPr>
        <p:spPr>
          <a:xfrm flipH="1">
            <a:off x="4997291" y="2916237"/>
            <a:ext cx="1430859" cy="86360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noChangeAspect="1"/>
            <a:stCxn id="56" idx="2"/>
            <a:endCxn id="81" idx="0"/>
          </p:cNvCxnSpPr>
          <p:nvPr/>
        </p:nvCxnSpPr>
        <p:spPr>
          <a:xfrm flipH="1">
            <a:off x="5392804" y="2916237"/>
            <a:ext cx="1035346" cy="86360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2642155" y="2701783"/>
            <a:ext cx="3854928" cy="246221"/>
          </a:xfrm>
          <a:prstGeom prst="rect">
            <a:avLst/>
          </a:prstGeom>
          <a:noFill/>
        </p:spPr>
        <p:txBody>
          <a:bodyPr vert="horz" wrap="square" lIns="0" tIns="0" rIns="0" bIns="0" rtlCol="0">
            <a:spAutoFit/>
          </a:bodyPr>
          <a:lstStyle/>
          <a:p>
            <a:r>
              <a:rPr lang="en-US" sz="1600" dirty="0">
                <a:solidFill>
                  <a:srgbClr val="FF0000"/>
                </a:solidFill>
              </a:rPr>
              <a:t>i</a:t>
            </a:r>
            <a:r>
              <a:rPr lang="en-US" sz="1600" dirty="0" smtClean="0">
                <a:solidFill>
                  <a:srgbClr val="FF0000"/>
                </a:solidFill>
              </a:rPr>
              <a:t>nner node, points to other nodes</a:t>
            </a:r>
          </a:p>
        </p:txBody>
      </p:sp>
      <p:sp>
        <p:nvSpPr>
          <p:cNvPr id="98" name="Down Arrow 97"/>
          <p:cNvSpPr/>
          <p:nvPr/>
        </p:nvSpPr>
        <p:spPr>
          <a:xfrm rot="5400000">
            <a:off x="2268432" y="2688299"/>
            <a:ext cx="249962" cy="270934"/>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0" name="TextBox 99"/>
          <p:cNvSpPr txBox="1"/>
          <p:nvPr/>
        </p:nvSpPr>
        <p:spPr>
          <a:xfrm>
            <a:off x="2801466" y="4382929"/>
            <a:ext cx="2731518" cy="246221"/>
          </a:xfrm>
          <a:prstGeom prst="rect">
            <a:avLst/>
          </a:prstGeom>
          <a:noFill/>
        </p:spPr>
        <p:txBody>
          <a:bodyPr vert="horz" wrap="square" lIns="0" tIns="0" rIns="0" bIns="0" rtlCol="0">
            <a:spAutoFit/>
          </a:bodyPr>
          <a:lstStyle/>
          <a:p>
            <a:r>
              <a:rPr lang="en-US" sz="1600" dirty="0">
                <a:solidFill>
                  <a:srgbClr val="FF0000"/>
                </a:solidFill>
              </a:rPr>
              <a:t>l</a:t>
            </a:r>
            <a:r>
              <a:rPr lang="en-US" sz="1600" dirty="0" smtClean="0">
                <a:solidFill>
                  <a:srgbClr val="FF0000"/>
                </a:solidFill>
              </a:rPr>
              <a:t>eaf node, points to leaf data</a:t>
            </a:r>
          </a:p>
        </p:txBody>
      </p:sp>
      <p:sp>
        <p:nvSpPr>
          <p:cNvPr id="101" name="Down Arrow 100"/>
          <p:cNvSpPr/>
          <p:nvPr/>
        </p:nvSpPr>
        <p:spPr>
          <a:xfrm rot="7269943">
            <a:off x="2478857" y="4162634"/>
            <a:ext cx="249962" cy="270934"/>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1341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15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4</a:t>
            </a:fld>
            <a:endParaRPr lang="en-US" dirty="0"/>
          </a:p>
        </p:txBody>
      </p:sp>
      <p:sp>
        <p:nvSpPr>
          <p:cNvPr id="11" name="Title 3"/>
          <p:cNvSpPr>
            <a:spLocks noGrp="1"/>
          </p:cNvSpPr>
          <p:nvPr>
            <p:ph type="title"/>
          </p:nvPr>
        </p:nvSpPr>
        <p:spPr>
          <a:xfrm>
            <a:off x="455613" y="308848"/>
            <a:ext cx="8229600" cy="868680"/>
          </a:xfrm>
        </p:spPr>
        <p:txBody>
          <a:bodyPr/>
          <a:lstStyle/>
          <a:p>
            <a:r>
              <a:rPr lang="en-US" dirty="0" smtClean="0"/>
              <a:t>Bounding Volume hierarchies (BVHs)</a:t>
            </a:r>
            <a:endParaRPr lang="en-US" dirty="0"/>
          </a:p>
        </p:txBody>
      </p:sp>
      <p:sp>
        <p:nvSpPr>
          <p:cNvPr id="2" name="Content Placeholder 1"/>
          <p:cNvSpPr>
            <a:spLocks noGrp="1"/>
          </p:cNvSpPr>
          <p:nvPr>
            <p:ph sz="quarter" idx="13"/>
          </p:nvPr>
        </p:nvSpPr>
        <p:spPr/>
        <p:txBody>
          <a:bodyPr/>
          <a:lstStyle/>
          <a:p>
            <a:pPr marL="285750" indent="-285750">
              <a:buFont typeface="Arial" panose="020B0604020202020204" pitchFamily="34" charset="0"/>
              <a:buChar char="•"/>
            </a:pPr>
            <a:r>
              <a:rPr lang="en-US" dirty="0" smtClean="0"/>
              <a:t>Axis-aligned </a:t>
            </a:r>
            <a:r>
              <a:rPr lang="en-US" dirty="0"/>
              <a:t>b</a:t>
            </a:r>
            <a:r>
              <a:rPr lang="en-US" dirty="0" smtClean="0"/>
              <a:t>ounding </a:t>
            </a:r>
            <a:r>
              <a:rPr lang="en-US" dirty="0"/>
              <a:t>b</a:t>
            </a:r>
            <a:r>
              <a:rPr lang="en-US" dirty="0" smtClean="0"/>
              <a:t>oxes (AABB)</a:t>
            </a:r>
          </a:p>
          <a:p>
            <a:pPr marL="285750" indent="-285750">
              <a:buFont typeface="Arial" panose="020B0604020202020204" pitchFamily="34" charset="0"/>
              <a:buChar char="•"/>
            </a:pPr>
            <a:r>
              <a:rPr lang="en-US" dirty="0" smtClean="0"/>
              <a:t>32-bit single precision floating point</a:t>
            </a:r>
          </a:p>
          <a:p>
            <a:pPr marL="285750" indent="-285750">
              <a:buFont typeface="Arial" panose="020B0604020202020204" pitchFamily="34" charset="0"/>
              <a:buChar char="•"/>
            </a:pPr>
            <a:r>
              <a:rPr lang="en-US" dirty="0" smtClean="0"/>
              <a:t>N-wide BVHs (N = 2,4,8)</a:t>
            </a:r>
            <a:endParaRPr lang="en-US" dirty="0"/>
          </a:p>
        </p:txBody>
      </p:sp>
      <p:sp>
        <p:nvSpPr>
          <p:cNvPr id="29" name="Rectangle 28"/>
          <p:cNvSpPr>
            <a:spLocks noChangeAspect="1"/>
          </p:cNvSpPr>
          <p:nvPr/>
        </p:nvSpPr>
        <p:spPr>
          <a:xfrm>
            <a:off x="1717539" y="2702582"/>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34" name="Straight Connector 33"/>
          <p:cNvCxnSpPr>
            <a:cxnSpLocks noChangeAspect="1"/>
            <a:stCxn id="29" idx="2"/>
            <a:endCxn id="75" idx="0"/>
          </p:cNvCxnSpPr>
          <p:nvPr/>
        </p:nvCxnSpPr>
        <p:spPr>
          <a:xfrm flipH="1">
            <a:off x="778875" y="2955685"/>
            <a:ext cx="1078845" cy="289182"/>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noChangeAspect="1"/>
            <a:stCxn id="29" idx="2"/>
            <a:endCxn id="60" idx="0"/>
          </p:cNvCxnSpPr>
          <p:nvPr/>
        </p:nvCxnSpPr>
        <p:spPr>
          <a:xfrm flipH="1">
            <a:off x="1477053" y="2955685"/>
            <a:ext cx="380667" cy="27815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noChangeAspect="1"/>
            <a:stCxn id="29" idx="2"/>
            <a:endCxn id="43" idx="0"/>
          </p:cNvCxnSpPr>
          <p:nvPr/>
        </p:nvCxnSpPr>
        <p:spPr>
          <a:xfrm>
            <a:off x="1857720" y="2955685"/>
            <a:ext cx="489019" cy="274413"/>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noChangeAspect="1"/>
            <a:stCxn id="29" idx="2"/>
            <a:endCxn id="38" idx="0"/>
          </p:cNvCxnSpPr>
          <p:nvPr/>
        </p:nvCxnSpPr>
        <p:spPr>
          <a:xfrm>
            <a:off x="1857720" y="2955685"/>
            <a:ext cx="1187197" cy="26338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Rectangle 37"/>
          <p:cNvSpPr>
            <a:spLocks noChangeAspect="1"/>
          </p:cNvSpPr>
          <p:nvPr/>
        </p:nvSpPr>
        <p:spPr>
          <a:xfrm>
            <a:off x="2904736" y="3219070"/>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39" name="Straight Connector 38"/>
          <p:cNvCxnSpPr>
            <a:cxnSpLocks noChangeAspect="1"/>
            <a:stCxn id="38" idx="2"/>
            <a:endCxn id="41" idx="0"/>
          </p:cNvCxnSpPr>
          <p:nvPr/>
        </p:nvCxnSpPr>
        <p:spPr>
          <a:xfrm flipH="1">
            <a:off x="2864863" y="3472173"/>
            <a:ext cx="180054" cy="30766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noChangeAspect="1"/>
            <a:stCxn id="38" idx="2"/>
            <a:endCxn id="42" idx="0"/>
          </p:cNvCxnSpPr>
          <p:nvPr/>
        </p:nvCxnSpPr>
        <p:spPr>
          <a:xfrm>
            <a:off x="3044917" y="3472173"/>
            <a:ext cx="240487" cy="30766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Rectangle 40"/>
          <p:cNvSpPr>
            <a:spLocks noChangeAspect="1"/>
          </p:cNvSpPr>
          <p:nvPr/>
        </p:nvSpPr>
        <p:spPr>
          <a:xfrm>
            <a:off x="2724682"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42" name="Rectangle 41"/>
          <p:cNvSpPr>
            <a:spLocks noChangeAspect="1"/>
          </p:cNvSpPr>
          <p:nvPr/>
        </p:nvSpPr>
        <p:spPr>
          <a:xfrm>
            <a:off x="3145223"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43" name="Rectangle 42"/>
          <p:cNvSpPr>
            <a:spLocks noChangeAspect="1"/>
          </p:cNvSpPr>
          <p:nvPr/>
        </p:nvSpPr>
        <p:spPr>
          <a:xfrm>
            <a:off x="2206558" y="3230098"/>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44" name="Straight Connector 43"/>
          <p:cNvCxnSpPr>
            <a:cxnSpLocks noChangeAspect="1"/>
            <a:stCxn id="43" idx="2"/>
            <a:endCxn id="46" idx="0"/>
          </p:cNvCxnSpPr>
          <p:nvPr/>
        </p:nvCxnSpPr>
        <p:spPr>
          <a:xfrm flipH="1">
            <a:off x="2104236" y="3483201"/>
            <a:ext cx="242503" cy="29663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noChangeAspect="1"/>
            <a:stCxn id="43" idx="2"/>
            <a:endCxn id="47" idx="0"/>
          </p:cNvCxnSpPr>
          <p:nvPr/>
        </p:nvCxnSpPr>
        <p:spPr>
          <a:xfrm>
            <a:off x="2346738" y="3483201"/>
            <a:ext cx="153011" cy="29663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46" name="Rectangle 45"/>
          <p:cNvSpPr>
            <a:spLocks noChangeAspect="1"/>
          </p:cNvSpPr>
          <p:nvPr/>
        </p:nvSpPr>
        <p:spPr>
          <a:xfrm>
            <a:off x="1964055"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47" name="Rectangle 46"/>
          <p:cNvSpPr>
            <a:spLocks noChangeAspect="1"/>
          </p:cNvSpPr>
          <p:nvPr/>
        </p:nvSpPr>
        <p:spPr>
          <a:xfrm>
            <a:off x="2359568"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56" name="Rectangle 55"/>
          <p:cNvSpPr>
            <a:spLocks noChangeAspect="1"/>
          </p:cNvSpPr>
          <p:nvPr/>
        </p:nvSpPr>
        <p:spPr>
          <a:xfrm>
            <a:off x="6287969" y="2663134"/>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57" name="Straight Connector 56"/>
          <p:cNvCxnSpPr>
            <a:cxnSpLocks noChangeAspect="1"/>
            <a:stCxn id="56" idx="2"/>
            <a:endCxn id="71" idx="0"/>
          </p:cNvCxnSpPr>
          <p:nvPr/>
        </p:nvCxnSpPr>
        <p:spPr>
          <a:xfrm flipH="1">
            <a:off x="5821388" y="2916237"/>
            <a:ext cx="606762" cy="86360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noChangeAspect="1"/>
            <a:stCxn id="56" idx="2"/>
            <a:endCxn id="72" idx="0"/>
          </p:cNvCxnSpPr>
          <p:nvPr/>
        </p:nvCxnSpPr>
        <p:spPr>
          <a:xfrm flipH="1">
            <a:off x="6216901" y="2916237"/>
            <a:ext cx="211249" cy="86360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noChangeAspect="1"/>
            <a:stCxn id="56" idx="2"/>
            <a:endCxn id="64" idx="0"/>
          </p:cNvCxnSpPr>
          <p:nvPr/>
        </p:nvCxnSpPr>
        <p:spPr>
          <a:xfrm>
            <a:off x="6428150" y="2916237"/>
            <a:ext cx="950281" cy="86360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noChangeAspect="1"/>
            <a:stCxn id="56" idx="2"/>
            <a:endCxn id="65" idx="0"/>
          </p:cNvCxnSpPr>
          <p:nvPr/>
        </p:nvCxnSpPr>
        <p:spPr>
          <a:xfrm>
            <a:off x="6428150" y="2916237"/>
            <a:ext cx="1370822" cy="86360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spect="1"/>
          </p:cNvSpPr>
          <p:nvPr/>
        </p:nvSpPr>
        <p:spPr>
          <a:xfrm>
            <a:off x="7238250"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65" name="Rectangle 64"/>
          <p:cNvSpPr>
            <a:spLocks noChangeAspect="1"/>
          </p:cNvSpPr>
          <p:nvPr/>
        </p:nvSpPr>
        <p:spPr>
          <a:xfrm>
            <a:off x="7658791"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67" name="Straight Connector 66"/>
          <p:cNvCxnSpPr>
            <a:cxnSpLocks noChangeAspect="1"/>
            <a:stCxn id="56" idx="2"/>
            <a:endCxn id="69" idx="0"/>
          </p:cNvCxnSpPr>
          <p:nvPr/>
        </p:nvCxnSpPr>
        <p:spPr>
          <a:xfrm>
            <a:off x="6428150" y="2916237"/>
            <a:ext cx="189654" cy="86360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noChangeAspect="1"/>
            <a:stCxn id="56" idx="2"/>
            <a:endCxn id="70" idx="0"/>
          </p:cNvCxnSpPr>
          <p:nvPr/>
        </p:nvCxnSpPr>
        <p:spPr>
          <a:xfrm>
            <a:off x="6428150" y="2916237"/>
            <a:ext cx="585167" cy="86360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Rectangle 68"/>
          <p:cNvSpPr>
            <a:spLocks noChangeAspect="1"/>
          </p:cNvSpPr>
          <p:nvPr/>
        </p:nvSpPr>
        <p:spPr>
          <a:xfrm>
            <a:off x="6477623"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70" name="Rectangle 69"/>
          <p:cNvSpPr>
            <a:spLocks noChangeAspect="1"/>
          </p:cNvSpPr>
          <p:nvPr/>
        </p:nvSpPr>
        <p:spPr>
          <a:xfrm>
            <a:off x="6873136"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71" name="Rectangle 70"/>
          <p:cNvSpPr>
            <a:spLocks noChangeAspect="1"/>
          </p:cNvSpPr>
          <p:nvPr/>
        </p:nvSpPr>
        <p:spPr>
          <a:xfrm>
            <a:off x="5681207"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72" name="Rectangle 71"/>
          <p:cNvSpPr>
            <a:spLocks noChangeAspect="1"/>
          </p:cNvSpPr>
          <p:nvPr/>
        </p:nvSpPr>
        <p:spPr>
          <a:xfrm>
            <a:off x="6076720"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60" name="Rectangle 59"/>
          <p:cNvSpPr>
            <a:spLocks noChangeAspect="1"/>
          </p:cNvSpPr>
          <p:nvPr/>
        </p:nvSpPr>
        <p:spPr>
          <a:xfrm>
            <a:off x="1336872" y="323383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61" name="Straight Connector 60"/>
          <p:cNvCxnSpPr>
            <a:cxnSpLocks noChangeAspect="1"/>
            <a:stCxn id="60" idx="2"/>
            <a:endCxn id="73" idx="0"/>
          </p:cNvCxnSpPr>
          <p:nvPr/>
        </p:nvCxnSpPr>
        <p:spPr>
          <a:xfrm flipH="1">
            <a:off x="1296999" y="3486942"/>
            <a:ext cx="180054" cy="294119"/>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noChangeAspect="1"/>
            <a:stCxn id="60" idx="2"/>
            <a:endCxn id="74" idx="0"/>
          </p:cNvCxnSpPr>
          <p:nvPr/>
        </p:nvCxnSpPr>
        <p:spPr>
          <a:xfrm>
            <a:off x="1477053" y="3486942"/>
            <a:ext cx="240487" cy="294119"/>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noChangeAspect="1"/>
          </p:cNvSpPr>
          <p:nvPr/>
        </p:nvSpPr>
        <p:spPr>
          <a:xfrm>
            <a:off x="1156818" y="3781061"/>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74" name="Rectangle 73"/>
          <p:cNvSpPr>
            <a:spLocks noChangeAspect="1"/>
          </p:cNvSpPr>
          <p:nvPr/>
        </p:nvSpPr>
        <p:spPr>
          <a:xfrm>
            <a:off x="1577359" y="3781061"/>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75" name="Rectangle 74"/>
          <p:cNvSpPr>
            <a:spLocks noChangeAspect="1"/>
          </p:cNvSpPr>
          <p:nvPr/>
        </p:nvSpPr>
        <p:spPr>
          <a:xfrm>
            <a:off x="638694" y="3244867"/>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76" name="Straight Connector 75"/>
          <p:cNvCxnSpPr>
            <a:cxnSpLocks noChangeAspect="1"/>
            <a:stCxn id="75" idx="2"/>
            <a:endCxn id="78" idx="0"/>
          </p:cNvCxnSpPr>
          <p:nvPr/>
        </p:nvCxnSpPr>
        <p:spPr>
          <a:xfrm flipH="1">
            <a:off x="536372" y="3497970"/>
            <a:ext cx="242503" cy="2830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noChangeAspect="1"/>
            <a:stCxn id="75" idx="2"/>
            <a:endCxn id="79" idx="0"/>
          </p:cNvCxnSpPr>
          <p:nvPr/>
        </p:nvCxnSpPr>
        <p:spPr>
          <a:xfrm>
            <a:off x="778875" y="3497970"/>
            <a:ext cx="153010" cy="283091"/>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8" name="Rectangle 77"/>
          <p:cNvSpPr>
            <a:spLocks noChangeAspect="1"/>
          </p:cNvSpPr>
          <p:nvPr/>
        </p:nvSpPr>
        <p:spPr>
          <a:xfrm>
            <a:off x="396191" y="3781061"/>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79" name="Rectangle 78"/>
          <p:cNvSpPr>
            <a:spLocks noChangeAspect="1"/>
          </p:cNvSpPr>
          <p:nvPr/>
        </p:nvSpPr>
        <p:spPr>
          <a:xfrm>
            <a:off x="791704" y="3781061"/>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80" name="Rectangle 79"/>
          <p:cNvSpPr>
            <a:spLocks noChangeAspect="1"/>
          </p:cNvSpPr>
          <p:nvPr/>
        </p:nvSpPr>
        <p:spPr>
          <a:xfrm>
            <a:off x="4857110"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81" name="Rectangle 80"/>
          <p:cNvSpPr>
            <a:spLocks noChangeAspect="1"/>
          </p:cNvSpPr>
          <p:nvPr/>
        </p:nvSpPr>
        <p:spPr>
          <a:xfrm>
            <a:off x="5252623" y="3779838"/>
            <a:ext cx="280361" cy="253103"/>
          </a:xfrm>
          <a:prstGeom prst="rect">
            <a:avLst/>
          </a:prstGeom>
          <a:solidFill>
            <a:srgbClr val="0070C0"/>
          </a:solidFill>
          <a:ln>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82" name="Straight Connector 81"/>
          <p:cNvCxnSpPr>
            <a:cxnSpLocks noChangeAspect="1"/>
            <a:stCxn id="56" idx="2"/>
            <a:endCxn id="80" idx="0"/>
          </p:cNvCxnSpPr>
          <p:nvPr/>
        </p:nvCxnSpPr>
        <p:spPr>
          <a:xfrm flipH="1">
            <a:off x="4997291" y="2916237"/>
            <a:ext cx="1430859" cy="86360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noChangeAspect="1"/>
            <a:stCxn id="56" idx="2"/>
            <a:endCxn id="81" idx="0"/>
          </p:cNvCxnSpPr>
          <p:nvPr/>
        </p:nvCxnSpPr>
        <p:spPr>
          <a:xfrm flipH="1">
            <a:off x="5392804" y="2916237"/>
            <a:ext cx="1035346" cy="86360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2642155" y="2701783"/>
            <a:ext cx="3854928" cy="246221"/>
          </a:xfrm>
          <a:prstGeom prst="rect">
            <a:avLst/>
          </a:prstGeom>
          <a:noFill/>
        </p:spPr>
        <p:txBody>
          <a:bodyPr vert="horz" wrap="square" lIns="0" tIns="0" rIns="0" bIns="0" rtlCol="0">
            <a:spAutoFit/>
          </a:bodyPr>
          <a:lstStyle/>
          <a:p>
            <a:r>
              <a:rPr lang="en-US" sz="1600" dirty="0">
                <a:solidFill>
                  <a:srgbClr val="FF0000"/>
                </a:solidFill>
              </a:rPr>
              <a:t>i</a:t>
            </a:r>
            <a:r>
              <a:rPr lang="en-US" sz="1600" dirty="0" smtClean="0">
                <a:solidFill>
                  <a:srgbClr val="FF0000"/>
                </a:solidFill>
              </a:rPr>
              <a:t>nner node, points to other nodes</a:t>
            </a:r>
          </a:p>
        </p:txBody>
      </p:sp>
      <p:sp>
        <p:nvSpPr>
          <p:cNvPr id="98" name="Down Arrow 97"/>
          <p:cNvSpPr/>
          <p:nvPr/>
        </p:nvSpPr>
        <p:spPr>
          <a:xfrm rot="5400000">
            <a:off x="2268432" y="2688299"/>
            <a:ext cx="249962" cy="270934"/>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0" name="TextBox 99"/>
          <p:cNvSpPr txBox="1"/>
          <p:nvPr/>
        </p:nvSpPr>
        <p:spPr>
          <a:xfrm>
            <a:off x="2801466" y="4382929"/>
            <a:ext cx="2731518" cy="246221"/>
          </a:xfrm>
          <a:prstGeom prst="rect">
            <a:avLst/>
          </a:prstGeom>
          <a:noFill/>
        </p:spPr>
        <p:txBody>
          <a:bodyPr vert="horz" wrap="square" lIns="0" tIns="0" rIns="0" bIns="0" rtlCol="0">
            <a:spAutoFit/>
          </a:bodyPr>
          <a:lstStyle/>
          <a:p>
            <a:r>
              <a:rPr lang="en-US" sz="1600" dirty="0">
                <a:solidFill>
                  <a:srgbClr val="FF0000"/>
                </a:solidFill>
              </a:rPr>
              <a:t>l</a:t>
            </a:r>
            <a:r>
              <a:rPr lang="en-US" sz="1600" dirty="0" smtClean="0">
                <a:solidFill>
                  <a:srgbClr val="FF0000"/>
                </a:solidFill>
              </a:rPr>
              <a:t>eaf node, points to leaf data</a:t>
            </a:r>
          </a:p>
        </p:txBody>
      </p:sp>
      <p:sp>
        <p:nvSpPr>
          <p:cNvPr id="101" name="Down Arrow 100"/>
          <p:cNvSpPr/>
          <p:nvPr/>
        </p:nvSpPr>
        <p:spPr>
          <a:xfrm rot="7269943">
            <a:off x="2478857" y="4162634"/>
            <a:ext cx="249962" cy="270934"/>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3" name="Oval 52"/>
          <p:cNvSpPr/>
          <p:nvPr/>
        </p:nvSpPr>
        <p:spPr>
          <a:xfrm>
            <a:off x="4607558" y="3513151"/>
            <a:ext cx="3503391" cy="772160"/>
          </a:xfrm>
          <a:prstGeom prst="ellipse">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3631334" y="3251749"/>
            <a:ext cx="1134943" cy="246221"/>
          </a:xfrm>
          <a:prstGeom prst="rect">
            <a:avLst/>
          </a:prstGeom>
          <a:noFill/>
        </p:spPr>
        <p:txBody>
          <a:bodyPr vert="horz" wrap="square" lIns="0" tIns="0" rIns="0" bIns="0" rtlCol="0">
            <a:spAutoFit/>
          </a:bodyPr>
          <a:lstStyle/>
          <a:p>
            <a:r>
              <a:rPr lang="en-US" sz="1600" dirty="0">
                <a:solidFill>
                  <a:srgbClr val="FF0000"/>
                </a:solidFill>
              </a:rPr>
              <a:t>m</a:t>
            </a:r>
            <a:r>
              <a:rPr lang="en-US" sz="1600" dirty="0" smtClean="0">
                <a:solidFill>
                  <a:srgbClr val="FF0000"/>
                </a:solidFill>
              </a:rPr>
              <a:t>ulti-node</a:t>
            </a:r>
          </a:p>
        </p:txBody>
      </p:sp>
      <p:sp>
        <p:nvSpPr>
          <p:cNvPr id="55" name="Down Arrow 54"/>
          <p:cNvSpPr/>
          <p:nvPr/>
        </p:nvSpPr>
        <p:spPr>
          <a:xfrm rot="18472339">
            <a:off x="4527632" y="3495040"/>
            <a:ext cx="249962" cy="270934"/>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5161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5</a:t>
            </a:fld>
            <a:endParaRPr lang="en-US" dirty="0"/>
          </a:p>
        </p:txBody>
      </p:sp>
      <p:sp>
        <p:nvSpPr>
          <p:cNvPr id="11" name="Title 3"/>
          <p:cNvSpPr>
            <a:spLocks noGrp="1"/>
          </p:cNvSpPr>
          <p:nvPr>
            <p:ph type="title"/>
          </p:nvPr>
        </p:nvSpPr>
        <p:spPr>
          <a:xfrm>
            <a:off x="455613" y="308848"/>
            <a:ext cx="8229600" cy="868680"/>
          </a:xfrm>
        </p:spPr>
        <p:txBody>
          <a:bodyPr/>
          <a:lstStyle/>
          <a:p>
            <a:r>
              <a:rPr lang="en-US" dirty="0" smtClean="0"/>
              <a:t>MULTI-NODE LAYOUT</a:t>
            </a:r>
            <a:endParaRPr lang="en-US" dirty="0"/>
          </a:p>
        </p:txBody>
      </p:sp>
      <p:sp>
        <p:nvSpPr>
          <p:cNvPr id="12" name="Content Placeholder 4"/>
          <p:cNvSpPr>
            <a:spLocks noGrp="1"/>
          </p:cNvSpPr>
          <p:nvPr>
            <p:ph sz="quarter" idx="13"/>
          </p:nvPr>
        </p:nvSpPr>
        <p:spPr>
          <a:xfrm>
            <a:off x="455612" y="1203325"/>
            <a:ext cx="8688387" cy="3425825"/>
          </a:xfrm>
        </p:spPr>
        <p:txBody>
          <a:bodyPr/>
          <a:lstStyle/>
          <a:p>
            <a:pPr marL="285750" indent="-285750">
              <a:buFont typeface="Arial" panose="020B0604020202020204" pitchFamily="34" charset="0"/>
              <a:buChar char="•"/>
            </a:pPr>
            <a:r>
              <a:rPr lang="en-US" dirty="0" smtClean="0"/>
              <a:t>6 * 8 * </a:t>
            </a:r>
            <a:r>
              <a:rPr lang="en-US" dirty="0" err="1" smtClean="0"/>
              <a:t>sizeof</a:t>
            </a:r>
            <a:r>
              <a:rPr lang="en-US" dirty="0" smtClean="0"/>
              <a:t>(float) + 8 * </a:t>
            </a:r>
            <a:r>
              <a:rPr lang="en-US" dirty="0" err="1" smtClean="0"/>
              <a:t>sizeof</a:t>
            </a:r>
            <a:r>
              <a:rPr lang="en-US" dirty="0" smtClean="0"/>
              <a:t>(void*) = 256 bytes</a:t>
            </a:r>
          </a:p>
        </p:txBody>
      </p:sp>
      <p:sp>
        <p:nvSpPr>
          <p:cNvPr id="27" name="Rectangle 26"/>
          <p:cNvSpPr/>
          <p:nvPr/>
        </p:nvSpPr>
        <p:spPr>
          <a:xfrm>
            <a:off x="2126827"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0</a:t>
            </a:r>
            <a:endParaRPr lang="en-US" sz="1000" baseline="-40000" dirty="0"/>
          </a:p>
        </p:txBody>
      </p:sp>
      <p:sp>
        <p:nvSpPr>
          <p:cNvPr id="29" name="Rectangle 28"/>
          <p:cNvSpPr/>
          <p:nvPr/>
        </p:nvSpPr>
        <p:spPr>
          <a:xfrm>
            <a:off x="2587414"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1</a:t>
            </a:r>
            <a:endParaRPr lang="en-US" sz="1000" baseline="-40000" dirty="0"/>
          </a:p>
        </p:txBody>
      </p:sp>
      <p:sp>
        <p:nvSpPr>
          <p:cNvPr id="30" name="Rectangle 29"/>
          <p:cNvSpPr/>
          <p:nvPr/>
        </p:nvSpPr>
        <p:spPr>
          <a:xfrm>
            <a:off x="3048001"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2</a:t>
            </a:r>
            <a:endParaRPr lang="en-US" sz="1000" baseline="-40000" dirty="0"/>
          </a:p>
        </p:txBody>
      </p:sp>
      <p:sp>
        <p:nvSpPr>
          <p:cNvPr id="31" name="Rectangle 30"/>
          <p:cNvSpPr/>
          <p:nvPr/>
        </p:nvSpPr>
        <p:spPr>
          <a:xfrm>
            <a:off x="3508588"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3</a:t>
            </a:r>
            <a:endParaRPr lang="en-US" sz="1000" baseline="-40000" dirty="0"/>
          </a:p>
        </p:txBody>
      </p:sp>
      <p:sp>
        <p:nvSpPr>
          <p:cNvPr id="32" name="Rectangle 31"/>
          <p:cNvSpPr/>
          <p:nvPr/>
        </p:nvSpPr>
        <p:spPr>
          <a:xfrm>
            <a:off x="3969175"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4</a:t>
            </a:r>
            <a:endParaRPr lang="en-US" sz="1000" baseline="-40000" dirty="0"/>
          </a:p>
        </p:txBody>
      </p:sp>
      <p:sp>
        <p:nvSpPr>
          <p:cNvPr id="33" name="Rectangle 32"/>
          <p:cNvSpPr/>
          <p:nvPr/>
        </p:nvSpPr>
        <p:spPr>
          <a:xfrm>
            <a:off x="4429762"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5</a:t>
            </a:r>
            <a:endParaRPr lang="en-US" sz="1000" baseline="-40000" dirty="0"/>
          </a:p>
        </p:txBody>
      </p:sp>
      <p:sp>
        <p:nvSpPr>
          <p:cNvPr id="34" name="Rectangle 33"/>
          <p:cNvSpPr/>
          <p:nvPr/>
        </p:nvSpPr>
        <p:spPr>
          <a:xfrm>
            <a:off x="4890349"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6</a:t>
            </a:r>
            <a:endParaRPr lang="en-US" sz="1000" baseline="-40000" dirty="0"/>
          </a:p>
        </p:txBody>
      </p:sp>
      <p:sp>
        <p:nvSpPr>
          <p:cNvPr id="35" name="Rectangle 34"/>
          <p:cNvSpPr/>
          <p:nvPr/>
        </p:nvSpPr>
        <p:spPr>
          <a:xfrm>
            <a:off x="5350936"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7</a:t>
            </a:r>
            <a:endParaRPr lang="en-US" sz="1000" baseline="-40000" dirty="0"/>
          </a:p>
        </p:txBody>
      </p:sp>
      <p:sp>
        <p:nvSpPr>
          <p:cNvPr id="36" name="Rectangle 35"/>
          <p:cNvSpPr/>
          <p:nvPr/>
        </p:nvSpPr>
        <p:spPr>
          <a:xfrm>
            <a:off x="2126827"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0</a:t>
            </a:r>
            <a:endParaRPr lang="en-US" sz="1000" baseline="-40000" dirty="0"/>
          </a:p>
        </p:txBody>
      </p:sp>
      <p:sp>
        <p:nvSpPr>
          <p:cNvPr id="37" name="Rectangle 36"/>
          <p:cNvSpPr/>
          <p:nvPr/>
        </p:nvSpPr>
        <p:spPr>
          <a:xfrm>
            <a:off x="2587414"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1</a:t>
            </a:r>
            <a:endParaRPr lang="en-US" sz="1000" baseline="-40000" dirty="0"/>
          </a:p>
        </p:txBody>
      </p:sp>
      <p:sp>
        <p:nvSpPr>
          <p:cNvPr id="38" name="Rectangle 37"/>
          <p:cNvSpPr/>
          <p:nvPr/>
        </p:nvSpPr>
        <p:spPr>
          <a:xfrm>
            <a:off x="3048001"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2</a:t>
            </a:r>
            <a:endParaRPr lang="en-US" sz="1000" baseline="-40000" dirty="0"/>
          </a:p>
        </p:txBody>
      </p:sp>
      <p:sp>
        <p:nvSpPr>
          <p:cNvPr id="39" name="Rectangle 38"/>
          <p:cNvSpPr/>
          <p:nvPr/>
        </p:nvSpPr>
        <p:spPr>
          <a:xfrm>
            <a:off x="3508588"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3</a:t>
            </a:r>
            <a:endParaRPr lang="en-US" sz="1000" baseline="-40000" dirty="0"/>
          </a:p>
        </p:txBody>
      </p:sp>
      <p:sp>
        <p:nvSpPr>
          <p:cNvPr id="40" name="Rectangle 39"/>
          <p:cNvSpPr/>
          <p:nvPr/>
        </p:nvSpPr>
        <p:spPr>
          <a:xfrm>
            <a:off x="3969175"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4</a:t>
            </a:r>
            <a:endParaRPr lang="en-US" sz="1000" baseline="-40000" dirty="0"/>
          </a:p>
        </p:txBody>
      </p:sp>
      <p:sp>
        <p:nvSpPr>
          <p:cNvPr id="41" name="Rectangle 40"/>
          <p:cNvSpPr/>
          <p:nvPr/>
        </p:nvSpPr>
        <p:spPr>
          <a:xfrm>
            <a:off x="4429762"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5</a:t>
            </a:r>
            <a:endParaRPr lang="en-US" sz="1000" baseline="-40000" dirty="0"/>
          </a:p>
        </p:txBody>
      </p:sp>
      <p:sp>
        <p:nvSpPr>
          <p:cNvPr id="42" name="Rectangle 41"/>
          <p:cNvSpPr/>
          <p:nvPr/>
        </p:nvSpPr>
        <p:spPr>
          <a:xfrm>
            <a:off x="4890349"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6</a:t>
            </a:r>
            <a:endParaRPr lang="en-US" sz="1000" baseline="-40000" dirty="0"/>
          </a:p>
        </p:txBody>
      </p:sp>
      <p:sp>
        <p:nvSpPr>
          <p:cNvPr id="43" name="Rectangle 42"/>
          <p:cNvSpPr/>
          <p:nvPr/>
        </p:nvSpPr>
        <p:spPr>
          <a:xfrm>
            <a:off x="5350936"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7</a:t>
            </a:r>
            <a:endParaRPr lang="en-US" sz="1000" baseline="-40000" dirty="0"/>
          </a:p>
        </p:txBody>
      </p:sp>
      <p:sp>
        <p:nvSpPr>
          <p:cNvPr id="44" name="Rectangle 43"/>
          <p:cNvSpPr/>
          <p:nvPr/>
        </p:nvSpPr>
        <p:spPr>
          <a:xfrm>
            <a:off x="2126827"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0</a:t>
            </a:r>
            <a:endParaRPr lang="en-US" sz="1000" baseline="-40000" dirty="0"/>
          </a:p>
        </p:txBody>
      </p:sp>
      <p:sp>
        <p:nvSpPr>
          <p:cNvPr id="45" name="Rectangle 44"/>
          <p:cNvSpPr/>
          <p:nvPr/>
        </p:nvSpPr>
        <p:spPr>
          <a:xfrm>
            <a:off x="2587414"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1</a:t>
            </a:r>
            <a:endParaRPr lang="en-US" sz="1000" baseline="-40000" dirty="0"/>
          </a:p>
        </p:txBody>
      </p:sp>
      <p:sp>
        <p:nvSpPr>
          <p:cNvPr id="46" name="Rectangle 45"/>
          <p:cNvSpPr/>
          <p:nvPr/>
        </p:nvSpPr>
        <p:spPr>
          <a:xfrm>
            <a:off x="3048001"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2</a:t>
            </a:r>
            <a:endParaRPr lang="en-US" sz="1000" baseline="-40000" dirty="0"/>
          </a:p>
        </p:txBody>
      </p:sp>
      <p:sp>
        <p:nvSpPr>
          <p:cNvPr id="47" name="Rectangle 46"/>
          <p:cNvSpPr/>
          <p:nvPr/>
        </p:nvSpPr>
        <p:spPr>
          <a:xfrm>
            <a:off x="3508588"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3</a:t>
            </a:r>
            <a:endParaRPr lang="en-US" sz="1000" baseline="-40000" dirty="0"/>
          </a:p>
        </p:txBody>
      </p:sp>
      <p:sp>
        <p:nvSpPr>
          <p:cNvPr id="48" name="Rectangle 47"/>
          <p:cNvSpPr/>
          <p:nvPr/>
        </p:nvSpPr>
        <p:spPr>
          <a:xfrm>
            <a:off x="3969175"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4</a:t>
            </a:r>
            <a:endParaRPr lang="en-US" sz="1000" baseline="-40000" dirty="0"/>
          </a:p>
        </p:txBody>
      </p:sp>
      <p:sp>
        <p:nvSpPr>
          <p:cNvPr id="49" name="Rectangle 48"/>
          <p:cNvSpPr/>
          <p:nvPr/>
        </p:nvSpPr>
        <p:spPr>
          <a:xfrm>
            <a:off x="4429762"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5</a:t>
            </a:r>
            <a:endParaRPr lang="en-US" sz="1000" baseline="-40000" dirty="0"/>
          </a:p>
        </p:txBody>
      </p:sp>
      <p:sp>
        <p:nvSpPr>
          <p:cNvPr id="50" name="Rectangle 49"/>
          <p:cNvSpPr/>
          <p:nvPr/>
        </p:nvSpPr>
        <p:spPr>
          <a:xfrm>
            <a:off x="4890349"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6</a:t>
            </a:r>
            <a:endParaRPr lang="en-US" sz="1000" baseline="-40000" dirty="0"/>
          </a:p>
        </p:txBody>
      </p:sp>
      <p:sp>
        <p:nvSpPr>
          <p:cNvPr id="51" name="Rectangle 50"/>
          <p:cNvSpPr/>
          <p:nvPr/>
        </p:nvSpPr>
        <p:spPr>
          <a:xfrm>
            <a:off x="5350936"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7</a:t>
            </a:r>
            <a:endParaRPr lang="en-US" sz="1000" baseline="-40000" dirty="0"/>
          </a:p>
        </p:txBody>
      </p:sp>
      <p:sp>
        <p:nvSpPr>
          <p:cNvPr id="52" name="Rectangle 51"/>
          <p:cNvSpPr/>
          <p:nvPr/>
        </p:nvSpPr>
        <p:spPr>
          <a:xfrm>
            <a:off x="2126827"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0</a:t>
            </a:r>
            <a:endParaRPr lang="en-US" sz="1000" baseline="-40000" dirty="0"/>
          </a:p>
        </p:txBody>
      </p:sp>
      <p:sp>
        <p:nvSpPr>
          <p:cNvPr id="53" name="Rectangle 52"/>
          <p:cNvSpPr/>
          <p:nvPr/>
        </p:nvSpPr>
        <p:spPr>
          <a:xfrm>
            <a:off x="2587414"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1</a:t>
            </a:r>
            <a:endParaRPr lang="en-US" sz="1000" baseline="-40000" dirty="0"/>
          </a:p>
        </p:txBody>
      </p:sp>
      <p:sp>
        <p:nvSpPr>
          <p:cNvPr id="54" name="Rectangle 53"/>
          <p:cNvSpPr/>
          <p:nvPr/>
        </p:nvSpPr>
        <p:spPr>
          <a:xfrm>
            <a:off x="3048001"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2</a:t>
            </a:r>
            <a:endParaRPr lang="en-US" sz="1000" baseline="-40000" dirty="0"/>
          </a:p>
        </p:txBody>
      </p:sp>
      <p:sp>
        <p:nvSpPr>
          <p:cNvPr id="55" name="Rectangle 54"/>
          <p:cNvSpPr/>
          <p:nvPr/>
        </p:nvSpPr>
        <p:spPr>
          <a:xfrm>
            <a:off x="3508588"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3</a:t>
            </a:r>
            <a:endParaRPr lang="en-US" sz="1000" baseline="-40000" dirty="0"/>
          </a:p>
        </p:txBody>
      </p:sp>
      <p:sp>
        <p:nvSpPr>
          <p:cNvPr id="56" name="Rectangle 55"/>
          <p:cNvSpPr/>
          <p:nvPr/>
        </p:nvSpPr>
        <p:spPr>
          <a:xfrm>
            <a:off x="3969175"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4</a:t>
            </a:r>
            <a:endParaRPr lang="en-US" sz="1000" baseline="-40000" dirty="0"/>
          </a:p>
        </p:txBody>
      </p:sp>
      <p:sp>
        <p:nvSpPr>
          <p:cNvPr id="57" name="Rectangle 56"/>
          <p:cNvSpPr/>
          <p:nvPr/>
        </p:nvSpPr>
        <p:spPr>
          <a:xfrm>
            <a:off x="4429762"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5</a:t>
            </a:r>
            <a:endParaRPr lang="en-US" sz="1000" baseline="-40000" dirty="0"/>
          </a:p>
        </p:txBody>
      </p:sp>
      <p:sp>
        <p:nvSpPr>
          <p:cNvPr id="58" name="Rectangle 57"/>
          <p:cNvSpPr/>
          <p:nvPr/>
        </p:nvSpPr>
        <p:spPr>
          <a:xfrm>
            <a:off x="4890349"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6</a:t>
            </a:r>
            <a:endParaRPr lang="en-US" sz="1000" baseline="-40000" dirty="0"/>
          </a:p>
        </p:txBody>
      </p:sp>
      <p:sp>
        <p:nvSpPr>
          <p:cNvPr id="59" name="Rectangle 58"/>
          <p:cNvSpPr/>
          <p:nvPr/>
        </p:nvSpPr>
        <p:spPr>
          <a:xfrm>
            <a:off x="5350936"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7</a:t>
            </a:r>
            <a:endParaRPr lang="en-US" sz="1000" baseline="-40000" dirty="0"/>
          </a:p>
        </p:txBody>
      </p:sp>
      <p:sp>
        <p:nvSpPr>
          <p:cNvPr id="60" name="Rectangle 59"/>
          <p:cNvSpPr/>
          <p:nvPr/>
        </p:nvSpPr>
        <p:spPr>
          <a:xfrm>
            <a:off x="2124117"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0</a:t>
            </a:r>
            <a:endParaRPr lang="en-US" sz="1000" baseline="-40000" dirty="0"/>
          </a:p>
        </p:txBody>
      </p:sp>
      <p:sp>
        <p:nvSpPr>
          <p:cNvPr id="61" name="Rectangle 60"/>
          <p:cNvSpPr/>
          <p:nvPr/>
        </p:nvSpPr>
        <p:spPr>
          <a:xfrm>
            <a:off x="2584704"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Z</a:t>
            </a:r>
            <a:r>
              <a:rPr lang="en-US" sz="1000" baseline="-25000" dirty="0" smtClean="0"/>
              <a:t>min</a:t>
            </a:r>
            <a:r>
              <a:rPr lang="en-US" sz="1000" baseline="-40000" dirty="0" smtClean="0"/>
              <a:t>1</a:t>
            </a:r>
            <a:endParaRPr lang="en-US" sz="1000" baseline="-40000" dirty="0"/>
          </a:p>
        </p:txBody>
      </p:sp>
      <p:sp>
        <p:nvSpPr>
          <p:cNvPr id="62" name="Rectangle 61"/>
          <p:cNvSpPr/>
          <p:nvPr/>
        </p:nvSpPr>
        <p:spPr>
          <a:xfrm>
            <a:off x="3045291"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2</a:t>
            </a:r>
            <a:endParaRPr lang="en-US" sz="1000" baseline="-40000" dirty="0"/>
          </a:p>
        </p:txBody>
      </p:sp>
      <p:sp>
        <p:nvSpPr>
          <p:cNvPr id="63" name="Rectangle 62"/>
          <p:cNvSpPr/>
          <p:nvPr/>
        </p:nvSpPr>
        <p:spPr>
          <a:xfrm>
            <a:off x="3505878"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3</a:t>
            </a:r>
            <a:endParaRPr lang="en-US" sz="1000" baseline="-40000" dirty="0"/>
          </a:p>
        </p:txBody>
      </p:sp>
      <p:sp>
        <p:nvSpPr>
          <p:cNvPr id="64" name="Rectangle 63"/>
          <p:cNvSpPr/>
          <p:nvPr/>
        </p:nvSpPr>
        <p:spPr>
          <a:xfrm>
            <a:off x="3966465"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4</a:t>
            </a:r>
            <a:endParaRPr lang="en-US" sz="1000" baseline="-40000" dirty="0"/>
          </a:p>
        </p:txBody>
      </p:sp>
      <p:sp>
        <p:nvSpPr>
          <p:cNvPr id="65" name="Rectangle 64"/>
          <p:cNvSpPr/>
          <p:nvPr/>
        </p:nvSpPr>
        <p:spPr>
          <a:xfrm>
            <a:off x="4427052"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Z</a:t>
            </a:r>
            <a:r>
              <a:rPr lang="en-US" sz="1000" baseline="-25000" dirty="0" smtClean="0"/>
              <a:t>min</a:t>
            </a:r>
            <a:r>
              <a:rPr lang="en-US" sz="1000" baseline="-40000" dirty="0" smtClean="0"/>
              <a:t>5</a:t>
            </a:r>
            <a:endParaRPr lang="en-US" sz="1000" baseline="-40000" dirty="0"/>
          </a:p>
        </p:txBody>
      </p:sp>
      <p:sp>
        <p:nvSpPr>
          <p:cNvPr id="66" name="Rectangle 65"/>
          <p:cNvSpPr/>
          <p:nvPr/>
        </p:nvSpPr>
        <p:spPr>
          <a:xfrm>
            <a:off x="4887639"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6</a:t>
            </a:r>
            <a:endParaRPr lang="en-US" sz="1000" baseline="-40000" dirty="0"/>
          </a:p>
        </p:txBody>
      </p:sp>
      <p:sp>
        <p:nvSpPr>
          <p:cNvPr id="67" name="Rectangle 66"/>
          <p:cNvSpPr/>
          <p:nvPr/>
        </p:nvSpPr>
        <p:spPr>
          <a:xfrm>
            <a:off x="5348226"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7</a:t>
            </a:r>
            <a:endParaRPr lang="en-US" sz="1000" baseline="-40000" dirty="0"/>
          </a:p>
        </p:txBody>
      </p:sp>
      <p:sp>
        <p:nvSpPr>
          <p:cNvPr id="68" name="Rectangle 67"/>
          <p:cNvSpPr/>
          <p:nvPr/>
        </p:nvSpPr>
        <p:spPr>
          <a:xfrm>
            <a:off x="2124117"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0</a:t>
            </a:r>
            <a:endParaRPr lang="en-US" sz="1000" baseline="-40000" dirty="0"/>
          </a:p>
        </p:txBody>
      </p:sp>
      <p:sp>
        <p:nvSpPr>
          <p:cNvPr id="69" name="Rectangle 68"/>
          <p:cNvSpPr/>
          <p:nvPr/>
        </p:nvSpPr>
        <p:spPr>
          <a:xfrm>
            <a:off x="2584704"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1</a:t>
            </a:r>
            <a:endParaRPr lang="en-US" sz="1000" baseline="-40000" dirty="0"/>
          </a:p>
        </p:txBody>
      </p:sp>
      <p:sp>
        <p:nvSpPr>
          <p:cNvPr id="70" name="Rectangle 69"/>
          <p:cNvSpPr/>
          <p:nvPr/>
        </p:nvSpPr>
        <p:spPr>
          <a:xfrm>
            <a:off x="3045291"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2</a:t>
            </a:r>
            <a:endParaRPr lang="en-US" sz="1000" baseline="-40000" dirty="0"/>
          </a:p>
        </p:txBody>
      </p:sp>
      <p:sp>
        <p:nvSpPr>
          <p:cNvPr id="71" name="Rectangle 70"/>
          <p:cNvSpPr/>
          <p:nvPr/>
        </p:nvSpPr>
        <p:spPr>
          <a:xfrm>
            <a:off x="3505878"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3</a:t>
            </a:r>
            <a:endParaRPr lang="en-US" sz="1000" baseline="-40000" dirty="0"/>
          </a:p>
        </p:txBody>
      </p:sp>
      <p:sp>
        <p:nvSpPr>
          <p:cNvPr id="72" name="Rectangle 71"/>
          <p:cNvSpPr/>
          <p:nvPr/>
        </p:nvSpPr>
        <p:spPr>
          <a:xfrm>
            <a:off x="3966465"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4</a:t>
            </a:r>
            <a:endParaRPr lang="en-US" sz="1000" baseline="-40000" dirty="0"/>
          </a:p>
        </p:txBody>
      </p:sp>
      <p:sp>
        <p:nvSpPr>
          <p:cNvPr id="73" name="Rectangle 72"/>
          <p:cNvSpPr/>
          <p:nvPr/>
        </p:nvSpPr>
        <p:spPr>
          <a:xfrm>
            <a:off x="4427052"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5</a:t>
            </a:r>
            <a:endParaRPr lang="en-US" sz="1000" baseline="-40000" dirty="0"/>
          </a:p>
        </p:txBody>
      </p:sp>
      <p:sp>
        <p:nvSpPr>
          <p:cNvPr id="74" name="Rectangle 73"/>
          <p:cNvSpPr/>
          <p:nvPr/>
        </p:nvSpPr>
        <p:spPr>
          <a:xfrm>
            <a:off x="4887639"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6</a:t>
            </a:r>
            <a:endParaRPr lang="en-US" sz="1000" baseline="-40000" dirty="0"/>
          </a:p>
        </p:txBody>
      </p:sp>
      <p:sp>
        <p:nvSpPr>
          <p:cNvPr id="75" name="Rectangle 74"/>
          <p:cNvSpPr/>
          <p:nvPr/>
        </p:nvSpPr>
        <p:spPr>
          <a:xfrm>
            <a:off x="5348226"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7</a:t>
            </a:r>
            <a:endParaRPr lang="en-US" sz="1000" baseline="-40000" dirty="0"/>
          </a:p>
        </p:txBody>
      </p:sp>
      <p:sp>
        <p:nvSpPr>
          <p:cNvPr id="83" name="Rectangle 82"/>
          <p:cNvSpPr/>
          <p:nvPr/>
        </p:nvSpPr>
        <p:spPr>
          <a:xfrm>
            <a:off x="2124117"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0</a:t>
            </a:r>
            <a:endParaRPr lang="en-US" sz="1000" baseline="-40000" dirty="0"/>
          </a:p>
        </p:txBody>
      </p:sp>
      <p:sp>
        <p:nvSpPr>
          <p:cNvPr id="84" name="Rectangle 83"/>
          <p:cNvSpPr/>
          <p:nvPr/>
        </p:nvSpPr>
        <p:spPr>
          <a:xfrm>
            <a:off x="2584704"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1</a:t>
            </a:r>
            <a:endParaRPr lang="en-US" sz="1000" baseline="-40000" dirty="0"/>
          </a:p>
        </p:txBody>
      </p:sp>
      <p:sp>
        <p:nvSpPr>
          <p:cNvPr id="85" name="Rectangle 84"/>
          <p:cNvSpPr/>
          <p:nvPr/>
        </p:nvSpPr>
        <p:spPr>
          <a:xfrm>
            <a:off x="3045291"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2</a:t>
            </a:r>
            <a:endParaRPr lang="en-US" sz="1000" baseline="-40000" dirty="0"/>
          </a:p>
        </p:txBody>
      </p:sp>
      <p:sp>
        <p:nvSpPr>
          <p:cNvPr id="86" name="Rectangle 85"/>
          <p:cNvSpPr/>
          <p:nvPr/>
        </p:nvSpPr>
        <p:spPr>
          <a:xfrm>
            <a:off x="3505878"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3</a:t>
            </a:r>
            <a:endParaRPr lang="en-US" sz="1000" baseline="-40000" dirty="0"/>
          </a:p>
        </p:txBody>
      </p:sp>
      <p:sp>
        <p:nvSpPr>
          <p:cNvPr id="87" name="Rectangle 86"/>
          <p:cNvSpPr/>
          <p:nvPr/>
        </p:nvSpPr>
        <p:spPr>
          <a:xfrm>
            <a:off x="3966465"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4</a:t>
            </a:r>
            <a:endParaRPr lang="en-US" sz="1000" baseline="-40000" dirty="0"/>
          </a:p>
        </p:txBody>
      </p:sp>
      <p:sp>
        <p:nvSpPr>
          <p:cNvPr id="88" name="Rectangle 87"/>
          <p:cNvSpPr/>
          <p:nvPr/>
        </p:nvSpPr>
        <p:spPr>
          <a:xfrm>
            <a:off x="4427052"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5</a:t>
            </a:r>
            <a:endParaRPr lang="en-US" sz="1000" baseline="-40000" dirty="0"/>
          </a:p>
        </p:txBody>
      </p:sp>
      <p:sp>
        <p:nvSpPr>
          <p:cNvPr id="89" name="Rectangle 88"/>
          <p:cNvSpPr/>
          <p:nvPr/>
        </p:nvSpPr>
        <p:spPr>
          <a:xfrm>
            <a:off x="4887639"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6</a:t>
            </a:r>
            <a:endParaRPr lang="en-US" sz="1000" baseline="-40000" dirty="0"/>
          </a:p>
        </p:txBody>
      </p:sp>
      <p:sp>
        <p:nvSpPr>
          <p:cNvPr id="90" name="Rectangle 89"/>
          <p:cNvSpPr/>
          <p:nvPr/>
        </p:nvSpPr>
        <p:spPr>
          <a:xfrm>
            <a:off x="5348226"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7</a:t>
            </a:r>
            <a:endParaRPr lang="en-US" sz="1000" baseline="-40000" dirty="0"/>
          </a:p>
        </p:txBody>
      </p:sp>
      <p:sp>
        <p:nvSpPr>
          <p:cNvPr id="159" name="Right Brace 158"/>
          <p:cNvSpPr/>
          <p:nvPr/>
        </p:nvSpPr>
        <p:spPr>
          <a:xfrm>
            <a:off x="5831842" y="1747508"/>
            <a:ext cx="264158" cy="2316772"/>
          </a:xfrm>
          <a:prstGeom prst="rightBrac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TextBox 159"/>
          <p:cNvSpPr txBox="1"/>
          <p:nvPr/>
        </p:nvSpPr>
        <p:spPr>
          <a:xfrm>
            <a:off x="6124507" y="2818516"/>
            <a:ext cx="356284" cy="169277"/>
          </a:xfrm>
          <a:prstGeom prst="rect">
            <a:avLst/>
          </a:prstGeom>
          <a:noFill/>
        </p:spPr>
        <p:txBody>
          <a:bodyPr vert="horz" wrap="square" lIns="0" tIns="0" rIns="0" bIns="0" rtlCol="0">
            <a:spAutoFit/>
          </a:bodyPr>
          <a:lstStyle/>
          <a:p>
            <a:r>
              <a:rPr lang="en-US" sz="1100" dirty="0" smtClean="0">
                <a:solidFill>
                  <a:srgbClr val="FF0000"/>
                </a:solidFill>
              </a:rPr>
              <a:t>float</a:t>
            </a:r>
          </a:p>
        </p:txBody>
      </p:sp>
      <p:sp>
        <p:nvSpPr>
          <p:cNvPr id="167" name="Right Brace 166"/>
          <p:cNvSpPr/>
          <p:nvPr/>
        </p:nvSpPr>
        <p:spPr>
          <a:xfrm>
            <a:off x="5827319" y="4083813"/>
            <a:ext cx="264158" cy="357969"/>
          </a:xfrm>
          <a:prstGeom prst="rightBrac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TextBox 167"/>
          <p:cNvSpPr txBox="1"/>
          <p:nvPr/>
        </p:nvSpPr>
        <p:spPr>
          <a:xfrm>
            <a:off x="6149758" y="4166906"/>
            <a:ext cx="356284" cy="169277"/>
          </a:xfrm>
          <a:prstGeom prst="rect">
            <a:avLst/>
          </a:prstGeom>
          <a:noFill/>
        </p:spPr>
        <p:txBody>
          <a:bodyPr vert="horz" wrap="square" lIns="0" tIns="0" rIns="0" bIns="0" rtlCol="0">
            <a:spAutoFit/>
          </a:bodyPr>
          <a:lstStyle/>
          <a:p>
            <a:r>
              <a:rPr lang="en-US" sz="1100" dirty="0">
                <a:solidFill>
                  <a:srgbClr val="FF0000"/>
                </a:solidFill>
              </a:rPr>
              <a:t>v</a:t>
            </a:r>
            <a:r>
              <a:rPr lang="en-US" sz="1100" dirty="0" smtClean="0">
                <a:solidFill>
                  <a:srgbClr val="FF0000"/>
                </a:solidFill>
              </a:rPr>
              <a:t>oid*</a:t>
            </a:r>
          </a:p>
        </p:txBody>
      </p:sp>
    </p:spTree>
    <p:extLst>
      <p:ext uri="{BB962C8B-B14F-4D97-AF65-F5344CB8AC3E}">
        <p14:creationId xmlns:p14="http://schemas.microsoft.com/office/powerpoint/2010/main" val="77420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6</a:t>
            </a:fld>
            <a:endParaRPr lang="en-US" dirty="0"/>
          </a:p>
        </p:txBody>
      </p:sp>
      <p:sp>
        <p:nvSpPr>
          <p:cNvPr id="11" name="Title 3"/>
          <p:cNvSpPr>
            <a:spLocks noGrp="1"/>
          </p:cNvSpPr>
          <p:nvPr>
            <p:ph type="title"/>
          </p:nvPr>
        </p:nvSpPr>
        <p:spPr>
          <a:xfrm>
            <a:off x="455613" y="308848"/>
            <a:ext cx="8229600" cy="868680"/>
          </a:xfrm>
        </p:spPr>
        <p:txBody>
          <a:bodyPr/>
          <a:lstStyle/>
          <a:p>
            <a:r>
              <a:rPr lang="en-US" dirty="0" smtClean="0"/>
              <a:t>MULTI-NODE LAYOUT</a:t>
            </a:r>
            <a:endParaRPr lang="en-US" dirty="0"/>
          </a:p>
        </p:txBody>
      </p:sp>
      <p:sp>
        <p:nvSpPr>
          <p:cNvPr id="12" name="Content Placeholder 4"/>
          <p:cNvSpPr>
            <a:spLocks noGrp="1"/>
          </p:cNvSpPr>
          <p:nvPr>
            <p:ph sz="quarter" idx="13"/>
          </p:nvPr>
        </p:nvSpPr>
        <p:spPr>
          <a:xfrm>
            <a:off x="455612" y="1203325"/>
            <a:ext cx="8688387" cy="3425825"/>
          </a:xfrm>
        </p:spPr>
        <p:txBody>
          <a:bodyPr/>
          <a:lstStyle/>
          <a:p>
            <a:pPr marL="285750" indent="-285750">
              <a:buFont typeface="Arial" panose="020B0604020202020204" pitchFamily="34" charset="0"/>
              <a:buChar char="•"/>
            </a:pPr>
            <a:r>
              <a:rPr lang="en-US" dirty="0" smtClean="0"/>
              <a:t>6 * 8 * </a:t>
            </a:r>
            <a:r>
              <a:rPr lang="en-US" dirty="0" err="1" smtClean="0"/>
              <a:t>sizeof</a:t>
            </a:r>
            <a:r>
              <a:rPr lang="en-US" dirty="0" smtClean="0"/>
              <a:t>(float) + 8 * </a:t>
            </a:r>
            <a:r>
              <a:rPr lang="en-US" dirty="0" err="1" smtClean="0"/>
              <a:t>sizeof</a:t>
            </a:r>
            <a:r>
              <a:rPr lang="en-US" dirty="0" smtClean="0"/>
              <a:t>(void*) = 256 bytes</a:t>
            </a:r>
          </a:p>
        </p:txBody>
      </p:sp>
      <p:sp>
        <p:nvSpPr>
          <p:cNvPr id="27" name="Rectangle 26"/>
          <p:cNvSpPr/>
          <p:nvPr/>
        </p:nvSpPr>
        <p:spPr>
          <a:xfrm>
            <a:off x="2126827"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0</a:t>
            </a:r>
            <a:endParaRPr lang="en-US" sz="1000" baseline="-40000" dirty="0"/>
          </a:p>
        </p:txBody>
      </p:sp>
      <p:sp>
        <p:nvSpPr>
          <p:cNvPr id="29" name="Rectangle 28"/>
          <p:cNvSpPr/>
          <p:nvPr/>
        </p:nvSpPr>
        <p:spPr>
          <a:xfrm>
            <a:off x="2587414"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1</a:t>
            </a:r>
            <a:endParaRPr lang="en-US" sz="1000" baseline="-40000" dirty="0"/>
          </a:p>
        </p:txBody>
      </p:sp>
      <p:sp>
        <p:nvSpPr>
          <p:cNvPr id="30" name="Rectangle 29"/>
          <p:cNvSpPr/>
          <p:nvPr/>
        </p:nvSpPr>
        <p:spPr>
          <a:xfrm>
            <a:off x="3048001"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2</a:t>
            </a:r>
            <a:endParaRPr lang="en-US" sz="1000" baseline="-40000" dirty="0"/>
          </a:p>
        </p:txBody>
      </p:sp>
      <p:sp>
        <p:nvSpPr>
          <p:cNvPr id="31" name="Rectangle 30"/>
          <p:cNvSpPr/>
          <p:nvPr/>
        </p:nvSpPr>
        <p:spPr>
          <a:xfrm>
            <a:off x="3508588"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3</a:t>
            </a:r>
            <a:endParaRPr lang="en-US" sz="1000" baseline="-40000" dirty="0"/>
          </a:p>
        </p:txBody>
      </p:sp>
      <p:sp>
        <p:nvSpPr>
          <p:cNvPr id="32" name="Rectangle 31"/>
          <p:cNvSpPr/>
          <p:nvPr/>
        </p:nvSpPr>
        <p:spPr>
          <a:xfrm>
            <a:off x="3969175"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4</a:t>
            </a:r>
            <a:endParaRPr lang="en-US" sz="1000" baseline="-40000" dirty="0"/>
          </a:p>
        </p:txBody>
      </p:sp>
      <p:sp>
        <p:nvSpPr>
          <p:cNvPr id="33" name="Rectangle 32"/>
          <p:cNvSpPr/>
          <p:nvPr/>
        </p:nvSpPr>
        <p:spPr>
          <a:xfrm>
            <a:off x="4429762"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5</a:t>
            </a:r>
            <a:endParaRPr lang="en-US" sz="1000" baseline="-40000" dirty="0"/>
          </a:p>
        </p:txBody>
      </p:sp>
      <p:sp>
        <p:nvSpPr>
          <p:cNvPr id="34" name="Rectangle 33"/>
          <p:cNvSpPr/>
          <p:nvPr/>
        </p:nvSpPr>
        <p:spPr>
          <a:xfrm>
            <a:off x="4890349"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6</a:t>
            </a:r>
            <a:endParaRPr lang="en-US" sz="1000" baseline="-40000" dirty="0"/>
          </a:p>
        </p:txBody>
      </p:sp>
      <p:sp>
        <p:nvSpPr>
          <p:cNvPr id="35" name="Rectangle 34"/>
          <p:cNvSpPr/>
          <p:nvPr/>
        </p:nvSpPr>
        <p:spPr>
          <a:xfrm>
            <a:off x="5350936" y="1747508"/>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min</a:t>
            </a:r>
            <a:r>
              <a:rPr lang="en-US" sz="1000" baseline="-40000" dirty="0" smtClean="0"/>
              <a:t>7</a:t>
            </a:r>
            <a:endParaRPr lang="en-US" sz="1000" baseline="-40000" dirty="0"/>
          </a:p>
        </p:txBody>
      </p:sp>
      <p:sp>
        <p:nvSpPr>
          <p:cNvPr id="36" name="Rectangle 35"/>
          <p:cNvSpPr/>
          <p:nvPr/>
        </p:nvSpPr>
        <p:spPr>
          <a:xfrm>
            <a:off x="2126827"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0</a:t>
            </a:r>
            <a:endParaRPr lang="en-US" sz="1000" baseline="-40000" dirty="0"/>
          </a:p>
        </p:txBody>
      </p:sp>
      <p:sp>
        <p:nvSpPr>
          <p:cNvPr id="37" name="Rectangle 36"/>
          <p:cNvSpPr/>
          <p:nvPr/>
        </p:nvSpPr>
        <p:spPr>
          <a:xfrm>
            <a:off x="2587414"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1</a:t>
            </a:r>
            <a:endParaRPr lang="en-US" sz="1000" baseline="-40000" dirty="0"/>
          </a:p>
        </p:txBody>
      </p:sp>
      <p:sp>
        <p:nvSpPr>
          <p:cNvPr id="38" name="Rectangle 37"/>
          <p:cNvSpPr/>
          <p:nvPr/>
        </p:nvSpPr>
        <p:spPr>
          <a:xfrm>
            <a:off x="3048001"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2</a:t>
            </a:r>
            <a:endParaRPr lang="en-US" sz="1000" baseline="-40000" dirty="0"/>
          </a:p>
        </p:txBody>
      </p:sp>
      <p:sp>
        <p:nvSpPr>
          <p:cNvPr id="39" name="Rectangle 38"/>
          <p:cNvSpPr/>
          <p:nvPr/>
        </p:nvSpPr>
        <p:spPr>
          <a:xfrm>
            <a:off x="3508588"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3</a:t>
            </a:r>
            <a:endParaRPr lang="en-US" sz="1000" baseline="-40000" dirty="0"/>
          </a:p>
        </p:txBody>
      </p:sp>
      <p:sp>
        <p:nvSpPr>
          <p:cNvPr id="40" name="Rectangle 39"/>
          <p:cNvSpPr/>
          <p:nvPr/>
        </p:nvSpPr>
        <p:spPr>
          <a:xfrm>
            <a:off x="3969175"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4</a:t>
            </a:r>
            <a:endParaRPr lang="en-US" sz="1000" baseline="-40000" dirty="0"/>
          </a:p>
        </p:txBody>
      </p:sp>
      <p:sp>
        <p:nvSpPr>
          <p:cNvPr id="41" name="Rectangle 40"/>
          <p:cNvSpPr/>
          <p:nvPr/>
        </p:nvSpPr>
        <p:spPr>
          <a:xfrm>
            <a:off x="4429762"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5</a:t>
            </a:r>
            <a:endParaRPr lang="en-US" sz="1000" baseline="-40000" dirty="0"/>
          </a:p>
        </p:txBody>
      </p:sp>
      <p:sp>
        <p:nvSpPr>
          <p:cNvPr id="42" name="Rectangle 41"/>
          <p:cNvSpPr/>
          <p:nvPr/>
        </p:nvSpPr>
        <p:spPr>
          <a:xfrm>
            <a:off x="4890349"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6</a:t>
            </a:r>
            <a:endParaRPr lang="en-US" sz="1000" baseline="-40000" dirty="0"/>
          </a:p>
        </p:txBody>
      </p:sp>
      <p:sp>
        <p:nvSpPr>
          <p:cNvPr id="43" name="Rectangle 42"/>
          <p:cNvSpPr/>
          <p:nvPr/>
        </p:nvSpPr>
        <p:spPr>
          <a:xfrm>
            <a:off x="5350936" y="2132292"/>
            <a:ext cx="483616" cy="379306"/>
          </a:xfrm>
          <a:prstGeom prst="rect">
            <a:avLst/>
          </a:prstGeom>
          <a:solidFill>
            <a:srgbClr val="00B0F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X</a:t>
            </a:r>
            <a:r>
              <a:rPr lang="en-US" sz="1000" baseline="-25000" dirty="0" smtClean="0"/>
              <a:t>max</a:t>
            </a:r>
            <a:r>
              <a:rPr lang="en-US" sz="1000" baseline="-40000" dirty="0" smtClean="0"/>
              <a:t>7</a:t>
            </a:r>
            <a:endParaRPr lang="en-US" sz="1000" baseline="-40000" dirty="0"/>
          </a:p>
        </p:txBody>
      </p:sp>
      <p:sp>
        <p:nvSpPr>
          <p:cNvPr id="44" name="Rectangle 43"/>
          <p:cNvSpPr/>
          <p:nvPr/>
        </p:nvSpPr>
        <p:spPr>
          <a:xfrm>
            <a:off x="2126827"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0</a:t>
            </a:r>
            <a:endParaRPr lang="en-US" sz="1000" baseline="-40000" dirty="0"/>
          </a:p>
        </p:txBody>
      </p:sp>
      <p:sp>
        <p:nvSpPr>
          <p:cNvPr id="45" name="Rectangle 44"/>
          <p:cNvSpPr/>
          <p:nvPr/>
        </p:nvSpPr>
        <p:spPr>
          <a:xfrm>
            <a:off x="2587414"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1</a:t>
            </a:r>
            <a:endParaRPr lang="en-US" sz="1000" baseline="-40000" dirty="0"/>
          </a:p>
        </p:txBody>
      </p:sp>
      <p:sp>
        <p:nvSpPr>
          <p:cNvPr id="46" name="Rectangle 45"/>
          <p:cNvSpPr/>
          <p:nvPr/>
        </p:nvSpPr>
        <p:spPr>
          <a:xfrm>
            <a:off x="3048001"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2</a:t>
            </a:r>
            <a:endParaRPr lang="en-US" sz="1000" baseline="-40000" dirty="0"/>
          </a:p>
        </p:txBody>
      </p:sp>
      <p:sp>
        <p:nvSpPr>
          <p:cNvPr id="47" name="Rectangle 46"/>
          <p:cNvSpPr/>
          <p:nvPr/>
        </p:nvSpPr>
        <p:spPr>
          <a:xfrm>
            <a:off x="3508588"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3</a:t>
            </a:r>
            <a:endParaRPr lang="en-US" sz="1000" baseline="-40000" dirty="0"/>
          </a:p>
        </p:txBody>
      </p:sp>
      <p:sp>
        <p:nvSpPr>
          <p:cNvPr id="48" name="Rectangle 47"/>
          <p:cNvSpPr/>
          <p:nvPr/>
        </p:nvSpPr>
        <p:spPr>
          <a:xfrm>
            <a:off x="3969175"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4</a:t>
            </a:r>
            <a:endParaRPr lang="en-US" sz="1000" baseline="-40000" dirty="0"/>
          </a:p>
        </p:txBody>
      </p:sp>
      <p:sp>
        <p:nvSpPr>
          <p:cNvPr id="49" name="Rectangle 48"/>
          <p:cNvSpPr/>
          <p:nvPr/>
        </p:nvSpPr>
        <p:spPr>
          <a:xfrm>
            <a:off x="4429762"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5</a:t>
            </a:r>
            <a:endParaRPr lang="en-US" sz="1000" baseline="-40000" dirty="0"/>
          </a:p>
        </p:txBody>
      </p:sp>
      <p:sp>
        <p:nvSpPr>
          <p:cNvPr id="50" name="Rectangle 49"/>
          <p:cNvSpPr/>
          <p:nvPr/>
        </p:nvSpPr>
        <p:spPr>
          <a:xfrm>
            <a:off x="4890349"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6</a:t>
            </a:r>
            <a:endParaRPr lang="en-US" sz="1000" baseline="-40000" dirty="0"/>
          </a:p>
        </p:txBody>
      </p:sp>
      <p:sp>
        <p:nvSpPr>
          <p:cNvPr id="51" name="Rectangle 50"/>
          <p:cNvSpPr/>
          <p:nvPr/>
        </p:nvSpPr>
        <p:spPr>
          <a:xfrm>
            <a:off x="5350936" y="2523849"/>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min</a:t>
            </a:r>
            <a:r>
              <a:rPr lang="en-US" sz="1000" baseline="-40000" dirty="0" smtClean="0"/>
              <a:t>7</a:t>
            </a:r>
            <a:endParaRPr lang="en-US" sz="1000" baseline="-40000" dirty="0"/>
          </a:p>
        </p:txBody>
      </p:sp>
      <p:sp>
        <p:nvSpPr>
          <p:cNvPr id="52" name="Rectangle 51"/>
          <p:cNvSpPr/>
          <p:nvPr/>
        </p:nvSpPr>
        <p:spPr>
          <a:xfrm>
            <a:off x="2126827"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0</a:t>
            </a:r>
            <a:endParaRPr lang="en-US" sz="1000" baseline="-40000" dirty="0"/>
          </a:p>
        </p:txBody>
      </p:sp>
      <p:sp>
        <p:nvSpPr>
          <p:cNvPr id="53" name="Rectangle 52"/>
          <p:cNvSpPr/>
          <p:nvPr/>
        </p:nvSpPr>
        <p:spPr>
          <a:xfrm>
            <a:off x="2587414"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1</a:t>
            </a:r>
            <a:endParaRPr lang="en-US" sz="1000" baseline="-40000" dirty="0"/>
          </a:p>
        </p:txBody>
      </p:sp>
      <p:sp>
        <p:nvSpPr>
          <p:cNvPr id="54" name="Rectangle 53"/>
          <p:cNvSpPr/>
          <p:nvPr/>
        </p:nvSpPr>
        <p:spPr>
          <a:xfrm>
            <a:off x="3048001"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2</a:t>
            </a:r>
            <a:endParaRPr lang="en-US" sz="1000" baseline="-40000" dirty="0"/>
          </a:p>
        </p:txBody>
      </p:sp>
      <p:sp>
        <p:nvSpPr>
          <p:cNvPr id="55" name="Rectangle 54"/>
          <p:cNvSpPr/>
          <p:nvPr/>
        </p:nvSpPr>
        <p:spPr>
          <a:xfrm>
            <a:off x="3508588"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3</a:t>
            </a:r>
            <a:endParaRPr lang="en-US" sz="1000" baseline="-40000" dirty="0"/>
          </a:p>
        </p:txBody>
      </p:sp>
      <p:sp>
        <p:nvSpPr>
          <p:cNvPr id="56" name="Rectangle 55"/>
          <p:cNvSpPr/>
          <p:nvPr/>
        </p:nvSpPr>
        <p:spPr>
          <a:xfrm>
            <a:off x="3969175"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4</a:t>
            </a:r>
            <a:endParaRPr lang="en-US" sz="1000" baseline="-40000" dirty="0"/>
          </a:p>
        </p:txBody>
      </p:sp>
      <p:sp>
        <p:nvSpPr>
          <p:cNvPr id="57" name="Rectangle 56"/>
          <p:cNvSpPr/>
          <p:nvPr/>
        </p:nvSpPr>
        <p:spPr>
          <a:xfrm>
            <a:off x="4429762"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5</a:t>
            </a:r>
            <a:endParaRPr lang="en-US" sz="1000" baseline="-40000" dirty="0"/>
          </a:p>
        </p:txBody>
      </p:sp>
      <p:sp>
        <p:nvSpPr>
          <p:cNvPr id="58" name="Rectangle 57"/>
          <p:cNvSpPr/>
          <p:nvPr/>
        </p:nvSpPr>
        <p:spPr>
          <a:xfrm>
            <a:off x="4890349"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6</a:t>
            </a:r>
            <a:endParaRPr lang="en-US" sz="1000" baseline="-40000" dirty="0"/>
          </a:p>
        </p:txBody>
      </p:sp>
      <p:sp>
        <p:nvSpPr>
          <p:cNvPr id="59" name="Rectangle 58"/>
          <p:cNvSpPr/>
          <p:nvPr/>
        </p:nvSpPr>
        <p:spPr>
          <a:xfrm>
            <a:off x="5350936" y="2908633"/>
            <a:ext cx="483616" cy="379306"/>
          </a:xfrm>
          <a:prstGeom prst="rect">
            <a:avLst/>
          </a:prstGeom>
          <a:solidFill>
            <a:srgbClr val="92D050"/>
          </a:solid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Y</a:t>
            </a:r>
            <a:r>
              <a:rPr lang="en-US" sz="1000" baseline="-25000" dirty="0" smtClean="0"/>
              <a:t>max</a:t>
            </a:r>
            <a:r>
              <a:rPr lang="en-US" sz="1000" baseline="-40000" dirty="0" smtClean="0"/>
              <a:t>7</a:t>
            </a:r>
            <a:endParaRPr lang="en-US" sz="1000" baseline="-40000" dirty="0"/>
          </a:p>
        </p:txBody>
      </p:sp>
      <p:sp>
        <p:nvSpPr>
          <p:cNvPr id="60" name="Rectangle 59"/>
          <p:cNvSpPr/>
          <p:nvPr/>
        </p:nvSpPr>
        <p:spPr>
          <a:xfrm>
            <a:off x="2124117"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0</a:t>
            </a:r>
            <a:endParaRPr lang="en-US" sz="1000" baseline="-40000" dirty="0"/>
          </a:p>
        </p:txBody>
      </p:sp>
      <p:sp>
        <p:nvSpPr>
          <p:cNvPr id="61" name="Rectangle 60"/>
          <p:cNvSpPr/>
          <p:nvPr/>
        </p:nvSpPr>
        <p:spPr>
          <a:xfrm>
            <a:off x="2584704"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Z</a:t>
            </a:r>
            <a:r>
              <a:rPr lang="en-US" sz="1000" baseline="-25000" dirty="0" smtClean="0"/>
              <a:t>min</a:t>
            </a:r>
            <a:r>
              <a:rPr lang="en-US" sz="1000" baseline="-40000" dirty="0" smtClean="0"/>
              <a:t>1</a:t>
            </a:r>
            <a:endParaRPr lang="en-US" sz="1000" baseline="-40000" dirty="0"/>
          </a:p>
        </p:txBody>
      </p:sp>
      <p:sp>
        <p:nvSpPr>
          <p:cNvPr id="62" name="Rectangle 61"/>
          <p:cNvSpPr/>
          <p:nvPr/>
        </p:nvSpPr>
        <p:spPr>
          <a:xfrm>
            <a:off x="3045291"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2</a:t>
            </a:r>
            <a:endParaRPr lang="en-US" sz="1000" baseline="-40000" dirty="0"/>
          </a:p>
        </p:txBody>
      </p:sp>
      <p:sp>
        <p:nvSpPr>
          <p:cNvPr id="63" name="Rectangle 62"/>
          <p:cNvSpPr/>
          <p:nvPr/>
        </p:nvSpPr>
        <p:spPr>
          <a:xfrm>
            <a:off x="3505878"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3</a:t>
            </a:r>
            <a:endParaRPr lang="en-US" sz="1000" baseline="-40000" dirty="0"/>
          </a:p>
        </p:txBody>
      </p:sp>
      <p:sp>
        <p:nvSpPr>
          <p:cNvPr id="64" name="Rectangle 63"/>
          <p:cNvSpPr/>
          <p:nvPr/>
        </p:nvSpPr>
        <p:spPr>
          <a:xfrm>
            <a:off x="3966465"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4</a:t>
            </a:r>
            <a:endParaRPr lang="en-US" sz="1000" baseline="-40000" dirty="0"/>
          </a:p>
        </p:txBody>
      </p:sp>
      <p:sp>
        <p:nvSpPr>
          <p:cNvPr id="65" name="Rectangle 64"/>
          <p:cNvSpPr/>
          <p:nvPr/>
        </p:nvSpPr>
        <p:spPr>
          <a:xfrm>
            <a:off x="4427052"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Z</a:t>
            </a:r>
            <a:r>
              <a:rPr lang="en-US" sz="1000" baseline="-25000" dirty="0" smtClean="0"/>
              <a:t>min</a:t>
            </a:r>
            <a:r>
              <a:rPr lang="en-US" sz="1000" baseline="-40000" dirty="0" smtClean="0"/>
              <a:t>5</a:t>
            </a:r>
            <a:endParaRPr lang="en-US" sz="1000" baseline="-40000" dirty="0"/>
          </a:p>
        </p:txBody>
      </p:sp>
      <p:sp>
        <p:nvSpPr>
          <p:cNvPr id="66" name="Rectangle 65"/>
          <p:cNvSpPr/>
          <p:nvPr/>
        </p:nvSpPr>
        <p:spPr>
          <a:xfrm>
            <a:off x="4887639"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6</a:t>
            </a:r>
            <a:endParaRPr lang="en-US" sz="1000" baseline="-40000" dirty="0"/>
          </a:p>
        </p:txBody>
      </p:sp>
      <p:sp>
        <p:nvSpPr>
          <p:cNvPr id="67" name="Rectangle 66"/>
          <p:cNvSpPr/>
          <p:nvPr/>
        </p:nvSpPr>
        <p:spPr>
          <a:xfrm>
            <a:off x="5348226" y="3300190"/>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min</a:t>
            </a:r>
            <a:r>
              <a:rPr lang="en-US" sz="1000" baseline="-40000" dirty="0" smtClean="0"/>
              <a:t>7</a:t>
            </a:r>
            <a:endParaRPr lang="en-US" sz="1000" baseline="-40000" dirty="0"/>
          </a:p>
        </p:txBody>
      </p:sp>
      <p:sp>
        <p:nvSpPr>
          <p:cNvPr id="68" name="Rectangle 67"/>
          <p:cNvSpPr/>
          <p:nvPr/>
        </p:nvSpPr>
        <p:spPr>
          <a:xfrm>
            <a:off x="2124117"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0</a:t>
            </a:r>
            <a:endParaRPr lang="en-US" sz="1000" baseline="-40000" dirty="0"/>
          </a:p>
        </p:txBody>
      </p:sp>
      <p:sp>
        <p:nvSpPr>
          <p:cNvPr id="69" name="Rectangle 68"/>
          <p:cNvSpPr/>
          <p:nvPr/>
        </p:nvSpPr>
        <p:spPr>
          <a:xfrm>
            <a:off x="2584704"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1</a:t>
            </a:r>
            <a:endParaRPr lang="en-US" sz="1000" baseline="-40000" dirty="0"/>
          </a:p>
        </p:txBody>
      </p:sp>
      <p:sp>
        <p:nvSpPr>
          <p:cNvPr id="70" name="Rectangle 69"/>
          <p:cNvSpPr/>
          <p:nvPr/>
        </p:nvSpPr>
        <p:spPr>
          <a:xfrm>
            <a:off x="3045291"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2</a:t>
            </a:r>
            <a:endParaRPr lang="en-US" sz="1000" baseline="-40000" dirty="0"/>
          </a:p>
        </p:txBody>
      </p:sp>
      <p:sp>
        <p:nvSpPr>
          <p:cNvPr id="71" name="Rectangle 70"/>
          <p:cNvSpPr/>
          <p:nvPr/>
        </p:nvSpPr>
        <p:spPr>
          <a:xfrm>
            <a:off x="3505878"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3</a:t>
            </a:r>
            <a:endParaRPr lang="en-US" sz="1000" baseline="-40000" dirty="0"/>
          </a:p>
        </p:txBody>
      </p:sp>
      <p:sp>
        <p:nvSpPr>
          <p:cNvPr id="72" name="Rectangle 71"/>
          <p:cNvSpPr/>
          <p:nvPr/>
        </p:nvSpPr>
        <p:spPr>
          <a:xfrm>
            <a:off x="3966465"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4</a:t>
            </a:r>
            <a:endParaRPr lang="en-US" sz="1000" baseline="-40000" dirty="0"/>
          </a:p>
        </p:txBody>
      </p:sp>
      <p:sp>
        <p:nvSpPr>
          <p:cNvPr id="73" name="Rectangle 72"/>
          <p:cNvSpPr/>
          <p:nvPr/>
        </p:nvSpPr>
        <p:spPr>
          <a:xfrm>
            <a:off x="4427052"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5</a:t>
            </a:r>
            <a:endParaRPr lang="en-US" sz="1000" baseline="-40000" dirty="0"/>
          </a:p>
        </p:txBody>
      </p:sp>
      <p:sp>
        <p:nvSpPr>
          <p:cNvPr id="74" name="Rectangle 73"/>
          <p:cNvSpPr/>
          <p:nvPr/>
        </p:nvSpPr>
        <p:spPr>
          <a:xfrm>
            <a:off x="4887639"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6</a:t>
            </a:r>
            <a:endParaRPr lang="en-US" sz="1000" baseline="-40000" dirty="0"/>
          </a:p>
        </p:txBody>
      </p:sp>
      <p:sp>
        <p:nvSpPr>
          <p:cNvPr id="75" name="Rectangle 74"/>
          <p:cNvSpPr/>
          <p:nvPr/>
        </p:nvSpPr>
        <p:spPr>
          <a:xfrm>
            <a:off x="5348226" y="3684974"/>
            <a:ext cx="483616" cy="379306"/>
          </a:xfrm>
          <a:prstGeom prst="rect">
            <a:avLst/>
          </a:prstGeom>
          <a:solidFill>
            <a:schemeClr val="accent5">
              <a:lumMod val="60000"/>
              <a:lumOff val="40000"/>
            </a:schemeClr>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Z</a:t>
            </a:r>
            <a:r>
              <a:rPr lang="en-US" sz="1000" baseline="-25000" dirty="0" smtClean="0"/>
              <a:t>max</a:t>
            </a:r>
            <a:r>
              <a:rPr lang="en-US" sz="1000" baseline="-40000" dirty="0" smtClean="0"/>
              <a:t>7</a:t>
            </a:r>
            <a:endParaRPr lang="en-US" sz="1000" baseline="-40000" dirty="0"/>
          </a:p>
        </p:txBody>
      </p:sp>
      <p:sp>
        <p:nvSpPr>
          <p:cNvPr id="83" name="Rectangle 82"/>
          <p:cNvSpPr/>
          <p:nvPr/>
        </p:nvSpPr>
        <p:spPr>
          <a:xfrm>
            <a:off x="2124117"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0</a:t>
            </a:r>
            <a:endParaRPr lang="en-US" sz="1000" baseline="-40000" dirty="0"/>
          </a:p>
        </p:txBody>
      </p:sp>
      <p:sp>
        <p:nvSpPr>
          <p:cNvPr id="84" name="Rectangle 83"/>
          <p:cNvSpPr/>
          <p:nvPr/>
        </p:nvSpPr>
        <p:spPr>
          <a:xfrm>
            <a:off x="2584704"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1</a:t>
            </a:r>
            <a:endParaRPr lang="en-US" sz="1000" baseline="-40000" dirty="0"/>
          </a:p>
        </p:txBody>
      </p:sp>
      <p:sp>
        <p:nvSpPr>
          <p:cNvPr id="85" name="Rectangle 84"/>
          <p:cNvSpPr/>
          <p:nvPr/>
        </p:nvSpPr>
        <p:spPr>
          <a:xfrm>
            <a:off x="3045291"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2</a:t>
            </a:r>
            <a:endParaRPr lang="en-US" sz="1000" baseline="-40000" dirty="0"/>
          </a:p>
        </p:txBody>
      </p:sp>
      <p:sp>
        <p:nvSpPr>
          <p:cNvPr id="86" name="Rectangle 85"/>
          <p:cNvSpPr/>
          <p:nvPr/>
        </p:nvSpPr>
        <p:spPr>
          <a:xfrm>
            <a:off x="3505878"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3</a:t>
            </a:r>
            <a:endParaRPr lang="en-US" sz="1000" baseline="-40000" dirty="0"/>
          </a:p>
        </p:txBody>
      </p:sp>
      <p:sp>
        <p:nvSpPr>
          <p:cNvPr id="87" name="Rectangle 86"/>
          <p:cNvSpPr/>
          <p:nvPr/>
        </p:nvSpPr>
        <p:spPr>
          <a:xfrm>
            <a:off x="3966465"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4</a:t>
            </a:r>
            <a:endParaRPr lang="en-US" sz="1000" baseline="-40000" dirty="0"/>
          </a:p>
        </p:txBody>
      </p:sp>
      <p:sp>
        <p:nvSpPr>
          <p:cNvPr id="88" name="Rectangle 87"/>
          <p:cNvSpPr/>
          <p:nvPr/>
        </p:nvSpPr>
        <p:spPr>
          <a:xfrm>
            <a:off x="4427052"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5</a:t>
            </a:r>
            <a:endParaRPr lang="en-US" sz="1000" baseline="-40000" dirty="0"/>
          </a:p>
        </p:txBody>
      </p:sp>
      <p:sp>
        <p:nvSpPr>
          <p:cNvPr id="89" name="Rectangle 88"/>
          <p:cNvSpPr/>
          <p:nvPr/>
        </p:nvSpPr>
        <p:spPr>
          <a:xfrm>
            <a:off x="4887639"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6</a:t>
            </a:r>
            <a:endParaRPr lang="en-US" sz="1000" baseline="-40000" dirty="0"/>
          </a:p>
        </p:txBody>
      </p:sp>
      <p:sp>
        <p:nvSpPr>
          <p:cNvPr id="90" name="Rectangle 89"/>
          <p:cNvSpPr/>
          <p:nvPr/>
        </p:nvSpPr>
        <p:spPr>
          <a:xfrm>
            <a:off x="5348226" y="4069758"/>
            <a:ext cx="483616" cy="379306"/>
          </a:xfrm>
          <a:prstGeom prst="rect">
            <a:avLst/>
          </a:prstGeom>
          <a:solidFill>
            <a:schemeClr val="accent4">
              <a:lumMod val="60000"/>
              <a:lumOff val="40000"/>
            </a:schemeClr>
          </a:solidFill>
          <a:ln w="1270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ptr</a:t>
            </a:r>
            <a:r>
              <a:rPr lang="en-US" sz="1000" baseline="-40000" dirty="0" smtClean="0"/>
              <a:t>7</a:t>
            </a:r>
            <a:endParaRPr lang="en-US" sz="1000" baseline="-40000" dirty="0"/>
          </a:p>
        </p:txBody>
      </p:sp>
      <p:sp>
        <p:nvSpPr>
          <p:cNvPr id="159" name="Right Brace 158"/>
          <p:cNvSpPr/>
          <p:nvPr/>
        </p:nvSpPr>
        <p:spPr>
          <a:xfrm>
            <a:off x="5831842" y="1747508"/>
            <a:ext cx="264158" cy="2316772"/>
          </a:xfrm>
          <a:prstGeom prst="rightBrac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TextBox 159"/>
          <p:cNvSpPr txBox="1"/>
          <p:nvPr/>
        </p:nvSpPr>
        <p:spPr>
          <a:xfrm>
            <a:off x="6124507" y="2818516"/>
            <a:ext cx="356284" cy="169277"/>
          </a:xfrm>
          <a:prstGeom prst="rect">
            <a:avLst/>
          </a:prstGeom>
          <a:noFill/>
        </p:spPr>
        <p:txBody>
          <a:bodyPr vert="horz" wrap="square" lIns="0" tIns="0" rIns="0" bIns="0" rtlCol="0">
            <a:spAutoFit/>
          </a:bodyPr>
          <a:lstStyle/>
          <a:p>
            <a:r>
              <a:rPr lang="en-US" sz="1100" dirty="0" smtClean="0">
                <a:solidFill>
                  <a:srgbClr val="FF0000"/>
                </a:solidFill>
              </a:rPr>
              <a:t>float</a:t>
            </a:r>
          </a:p>
        </p:txBody>
      </p:sp>
      <p:sp>
        <p:nvSpPr>
          <p:cNvPr id="167" name="Right Brace 166"/>
          <p:cNvSpPr/>
          <p:nvPr/>
        </p:nvSpPr>
        <p:spPr>
          <a:xfrm>
            <a:off x="5827319" y="4083813"/>
            <a:ext cx="264158" cy="357969"/>
          </a:xfrm>
          <a:prstGeom prst="rightBrac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TextBox 167"/>
          <p:cNvSpPr txBox="1"/>
          <p:nvPr/>
        </p:nvSpPr>
        <p:spPr>
          <a:xfrm>
            <a:off x="6149758" y="4166906"/>
            <a:ext cx="356284" cy="169277"/>
          </a:xfrm>
          <a:prstGeom prst="rect">
            <a:avLst/>
          </a:prstGeom>
          <a:noFill/>
        </p:spPr>
        <p:txBody>
          <a:bodyPr vert="horz" wrap="square" lIns="0" tIns="0" rIns="0" bIns="0" rtlCol="0">
            <a:spAutoFit/>
          </a:bodyPr>
          <a:lstStyle/>
          <a:p>
            <a:r>
              <a:rPr lang="en-US" sz="1100" dirty="0">
                <a:solidFill>
                  <a:srgbClr val="FF0000"/>
                </a:solidFill>
              </a:rPr>
              <a:t>v</a:t>
            </a:r>
            <a:r>
              <a:rPr lang="en-US" sz="1100" dirty="0" smtClean="0">
                <a:solidFill>
                  <a:srgbClr val="FF0000"/>
                </a:solidFill>
              </a:rPr>
              <a:t>oid*</a:t>
            </a:r>
          </a:p>
        </p:txBody>
      </p:sp>
      <p:sp>
        <p:nvSpPr>
          <p:cNvPr id="76" name="TextBox 75"/>
          <p:cNvSpPr txBox="1"/>
          <p:nvPr/>
        </p:nvSpPr>
        <p:spPr>
          <a:xfrm>
            <a:off x="6713553" y="2083570"/>
            <a:ext cx="2430447" cy="2215991"/>
          </a:xfrm>
          <a:prstGeom prst="rect">
            <a:avLst/>
          </a:prstGeom>
          <a:noFill/>
        </p:spPr>
        <p:txBody>
          <a:bodyPr vert="horz" wrap="square" lIns="0" tIns="0" rIns="0" bIns="0" rtlCol="0">
            <a:spAutoFit/>
          </a:bodyPr>
          <a:lstStyle/>
          <a:p>
            <a:r>
              <a:rPr lang="en-US" sz="1600" dirty="0" smtClean="0">
                <a:solidFill>
                  <a:srgbClr val="FF0000"/>
                </a:solidFill>
              </a:rPr>
              <a:t>“BVH Compression”</a:t>
            </a:r>
          </a:p>
          <a:p>
            <a:r>
              <a:rPr lang="en-US" sz="1600" dirty="0" err="1" smtClean="0">
                <a:solidFill>
                  <a:srgbClr val="FF0000"/>
                </a:solidFill>
              </a:rPr>
              <a:t>Mahovski</a:t>
            </a:r>
            <a:r>
              <a:rPr lang="en-US" sz="1600" dirty="0" smtClean="0">
                <a:solidFill>
                  <a:srgbClr val="FF0000"/>
                </a:solidFill>
              </a:rPr>
              <a:t> et </a:t>
            </a:r>
            <a:r>
              <a:rPr lang="en-US" sz="1600" dirty="0">
                <a:solidFill>
                  <a:srgbClr val="FF0000"/>
                </a:solidFill>
              </a:rPr>
              <a:t>a</a:t>
            </a:r>
            <a:r>
              <a:rPr lang="en-US" sz="1600" dirty="0" smtClean="0">
                <a:solidFill>
                  <a:srgbClr val="FF0000"/>
                </a:solidFill>
              </a:rPr>
              <a:t>l.</a:t>
            </a:r>
          </a:p>
          <a:p>
            <a:r>
              <a:rPr lang="en-US" sz="1600" dirty="0" smtClean="0">
                <a:solidFill>
                  <a:srgbClr val="FF0000"/>
                </a:solidFill>
              </a:rPr>
              <a:t>Segovia et </a:t>
            </a:r>
            <a:r>
              <a:rPr lang="en-US" sz="1600" dirty="0">
                <a:solidFill>
                  <a:srgbClr val="FF0000"/>
                </a:solidFill>
              </a:rPr>
              <a:t>al</a:t>
            </a:r>
            <a:r>
              <a:rPr lang="en-US" sz="1600" dirty="0" smtClean="0">
                <a:solidFill>
                  <a:srgbClr val="FF0000"/>
                </a:solidFill>
              </a:rPr>
              <a:t>.</a:t>
            </a:r>
          </a:p>
          <a:p>
            <a:r>
              <a:rPr lang="en-US" sz="1600" dirty="0" smtClean="0">
                <a:solidFill>
                  <a:srgbClr val="FF0000"/>
                </a:solidFill>
              </a:rPr>
              <a:t>Keely et al.</a:t>
            </a:r>
          </a:p>
          <a:p>
            <a:r>
              <a:rPr lang="en-US" sz="1600" dirty="0" smtClean="0">
                <a:solidFill>
                  <a:srgbClr val="FF0000"/>
                </a:solidFill>
              </a:rPr>
              <a:t>Wald et al.</a:t>
            </a:r>
          </a:p>
          <a:p>
            <a:r>
              <a:rPr lang="en-US" sz="1600" dirty="0" err="1" smtClean="0">
                <a:solidFill>
                  <a:srgbClr val="FF0000"/>
                </a:solidFill>
              </a:rPr>
              <a:t>Ylitie</a:t>
            </a:r>
            <a:r>
              <a:rPr lang="en-US" sz="1600" dirty="0" smtClean="0">
                <a:solidFill>
                  <a:srgbClr val="FF0000"/>
                </a:solidFill>
              </a:rPr>
              <a:t> et al.</a:t>
            </a:r>
          </a:p>
          <a:p>
            <a:r>
              <a:rPr lang="en-US" sz="1600" dirty="0" smtClean="0">
                <a:solidFill>
                  <a:srgbClr val="FF0000"/>
                </a:solidFill>
              </a:rPr>
              <a:t>…</a:t>
            </a:r>
          </a:p>
          <a:p>
            <a:endParaRPr lang="en-US" sz="1600" dirty="0" smtClean="0">
              <a:solidFill>
                <a:srgbClr val="FF0000"/>
              </a:solidFill>
            </a:endParaRPr>
          </a:p>
          <a:p>
            <a:endParaRPr lang="en-US" sz="1600" dirty="0" smtClean="0">
              <a:solidFill>
                <a:srgbClr val="FF0000"/>
              </a:solidFill>
            </a:endParaRPr>
          </a:p>
        </p:txBody>
      </p:sp>
      <p:sp>
        <p:nvSpPr>
          <p:cNvPr id="77" name="Down Arrow 76"/>
          <p:cNvSpPr/>
          <p:nvPr/>
        </p:nvSpPr>
        <p:spPr>
          <a:xfrm rot="5400000">
            <a:off x="6339248" y="2403404"/>
            <a:ext cx="249962" cy="270934"/>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08875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280" y="2573866"/>
            <a:ext cx="5269653" cy="2011680"/>
          </a:xfrm>
          <a:prstGeom prst="rect">
            <a:avLst/>
          </a:prstGeom>
          <a:solidFill>
            <a:schemeClr val="accent3">
              <a:lumMod val="60000"/>
              <a:lumOff val="40000"/>
            </a:schemeClr>
          </a:solidFill>
          <a:ln w="19050">
            <a:solidFill>
              <a:schemeClr val="accent3">
                <a:lumMod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E2556C5-CE8C-6547-B838-EA80C61A4AF7}" type="slidenum">
              <a:rPr lang="en-US" smtClean="0"/>
              <a:pPr/>
              <a:t>7</a:t>
            </a:fld>
            <a:endParaRPr lang="en-US" dirty="0"/>
          </a:p>
        </p:txBody>
      </p:sp>
      <p:sp>
        <p:nvSpPr>
          <p:cNvPr id="11" name="Title 3"/>
          <p:cNvSpPr>
            <a:spLocks noGrp="1"/>
          </p:cNvSpPr>
          <p:nvPr>
            <p:ph type="title"/>
          </p:nvPr>
        </p:nvSpPr>
        <p:spPr>
          <a:xfrm>
            <a:off x="455613" y="308848"/>
            <a:ext cx="8229600" cy="868680"/>
          </a:xfrm>
        </p:spPr>
        <p:txBody>
          <a:bodyPr/>
          <a:lstStyle/>
          <a:p>
            <a:r>
              <a:rPr lang="en-US" dirty="0" smtClean="0"/>
              <a:t>COMPRESSED MULTI-NODES</a:t>
            </a:r>
            <a:endParaRPr lang="en-US" dirty="0"/>
          </a:p>
        </p:txBody>
      </p:sp>
      <p:sp>
        <p:nvSpPr>
          <p:cNvPr id="12" name="Content Placeholder 4"/>
          <p:cNvSpPr>
            <a:spLocks noGrp="1"/>
          </p:cNvSpPr>
          <p:nvPr>
            <p:ph sz="quarter" idx="13"/>
          </p:nvPr>
        </p:nvSpPr>
        <p:spPr>
          <a:xfrm>
            <a:off x="455613" y="1203325"/>
            <a:ext cx="8228012" cy="3425825"/>
          </a:xfrm>
        </p:spPr>
        <p:txBody>
          <a:bodyPr/>
          <a:lstStyle/>
          <a:p>
            <a:pPr marL="285750" indent="-285750">
              <a:buFont typeface="Arial" panose="020B0604020202020204" pitchFamily="34" charset="0"/>
              <a:buChar char="•"/>
            </a:pPr>
            <a:r>
              <a:rPr lang="en-US" dirty="0" smtClean="0"/>
              <a:t>Express </a:t>
            </a:r>
            <a:r>
              <a:rPr lang="en-US" dirty="0"/>
              <a:t>children AABBs relative to the parent AABB</a:t>
            </a:r>
          </a:p>
          <a:p>
            <a:pPr marL="511175" lvl="1" indent="-285750">
              <a:buFont typeface="Arial" panose="020B0604020202020204" pitchFamily="34" charset="0"/>
              <a:buChar char="•"/>
            </a:pPr>
            <a:endParaRPr lang="en-US" dirty="0" smtClean="0"/>
          </a:p>
        </p:txBody>
      </p:sp>
      <p:sp>
        <p:nvSpPr>
          <p:cNvPr id="5" name="Rectangle 4"/>
          <p:cNvSpPr>
            <a:spLocks noChangeAspect="1"/>
          </p:cNvSpPr>
          <p:nvPr/>
        </p:nvSpPr>
        <p:spPr>
          <a:xfrm>
            <a:off x="7297153" y="2459869"/>
            <a:ext cx="280361" cy="253103"/>
          </a:xfrm>
          <a:prstGeom prst="rect">
            <a:avLst/>
          </a:prstGeom>
          <a:solidFill>
            <a:schemeClr val="accent3">
              <a:lumMod val="50000"/>
            </a:schemeClr>
          </a:solidFill>
          <a:ln>
            <a:solidFill>
              <a:schemeClr val="accent3">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6" name="Straight Connector 5"/>
          <p:cNvCxnSpPr>
            <a:cxnSpLocks noChangeAspect="1"/>
            <a:stCxn id="5" idx="2"/>
            <a:endCxn id="18" idx="0"/>
          </p:cNvCxnSpPr>
          <p:nvPr/>
        </p:nvCxnSpPr>
        <p:spPr>
          <a:xfrm flipH="1">
            <a:off x="6541102" y="2712972"/>
            <a:ext cx="896232" cy="33773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noChangeAspect="1"/>
            <a:stCxn id="5" idx="2"/>
            <a:endCxn id="19" idx="0"/>
          </p:cNvCxnSpPr>
          <p:nvPr/>
        </p:nvCxnSpPr>
        <p:spPr>
          <a:xfrm flipH="1">
            <a:off x="6936615" y="2712972"/>
            <a:ext cx="500719" cy="33773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noChangeAspect="1"/>
            <a:stCxn id="5" idx="2"/>
            <a:endCxn id="10" idx="0"/>
          </p:cNvCxnSpPr>
          <p:nvPr/>
        </p:nvCxnSpPr>
        <p:spPr>
          <a:xfrm>
            <a:off x="7437334" y="2712972"/>
            <a:ext cx="660811" cy="33773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noChangeAspect="1"/>
            <a:stCxn id="5" idx="2"/>
            <a:endCxn id="13" idx="0"/>
          </p:cNvCxnSpPr>
          <p:nvPr/>
        </p:nvCxnSpPr>
        <p:spPr>
          <a:xfrm>
            <a:off x="7437334" y="2712972"/>
            <a:ext cx="1052496" cy="33773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noChangeAspect="1"/>
          </p:cNvSpPr>
          <p:nvPr/>
        </p:nvSpPr>
        <p:spPr>
          <a:xfrm>
            <a:off x="7957964" y="305070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13" name="Rectangle 12"/>
          <p:cNvSpPr>
            <a:spLocks noChangeAspect="1"/>
          </p:cNvSpPr>
          <p:nvPr/>
        </p:nvSpPr>
        <p:spPr>
          <a:xfrm>
            <a:off x="8349649" y="305070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14" name="Straight Connector 13"/>
          <p:cNvCxnSpPr>
            <a:cxnSpLocks noChangeAspect="1"/>
            <a:stCxn id="5" idx="2"/>
            <a:endCxn id="16" idx="0"/>
          </p:cNvCxnSpPr>
          <p:nvPr/>
        </p:nvCxnSpPr>
        <p:spPr>
          <a:xfrm flipH="1">
            <a:off x="7350849" y="2712972"/>
            <a:ext cx="86485" cy="33773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noChangeAspect="1"/>
            <a:stCxn id="5" idx="2"/>
            <a:endCxn id="17" idx="0"/>
          </p:cNvCxnSpPr>
          <p:nvPr/>
        </p:nvCxnSpPr>
        <p:spPr>
          <a:xfrm>
            <a:off x="7437334" y="2712972"/>
            <a:ext cx="295697" cy="33773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noChangeAspect="1"/>
          </p:cNvSpPr>
          <p:nvPr/>
        </p:nvSpPr>
        <p:spPr>
          <a:xfrm>
            <a:off x="7210668" y="3050707"/>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17" name="Rectangle 16"/>
          <p:cNvSpPr>
            <a:spLocks noChangeAspect="1"/>
          </p:cNvSpPr>
          <p:nvPr/>
        </p:nvSpPr>
        <p:spPr>
          <a:xfrm>
            <a:off x="7592850" y="305070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18" name="Rectangle 17"/>
          <p:cNvSpPr>
            <a:spLocks noChangeAspect="1"/>
          </p:cNvSpPr>
          <p:nvPr/>
        </p:nvSpPr>
        <p:spPr>
          <a:xfrm>
            <a:off x="6400921" y="305070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19" name="Rectangle 18"/>
          <p:cNvSpPr>
            <a:spLocks noChangeAspect="1"/>
          </p:cNvSpPr>
          <p:nvPr/>
        </p:nvSpPr>
        <p:spPr>
          <a:xfrm>
            <a:off x="6796434" y="305070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4" name="Rectangle 3"/>
          <p:cNvSpPr/>
          <p:nvPr/>
        </p:nvSpPr>
        <p:spPr>
          <a:xfrm>
            <a:off x="589279" y="2916237"/>
            <a:ext cx="535694" cy="467360"/>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002453" y="2586421"/>
            <a:ext cx="861078" cy="630912"/>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432992" y="3579705"/>
            <a:ext cx="680288" cy="795867"/>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634827" y="3684693"/>
            <a:ext cx="1351279" cy="900853"/>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307861" y="2770438"/>
            <a:ext cx="803895" cy="1009081"/>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033925" y="2586421"/>
            <a:ext cx="850040" cy="1281152"/>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750122" y="2843337"/>
            <a:ext cx="1099771" cy="597515"/>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862757" y="3982124"/>
            <a:ext cx="987135" cy="603421"/>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a:spLocks noChangeAspect="1"/>
          </p:cNvSpPr>
          <p:nvPr/>
        </p:nvSpPr>
        <p:spPr>
          <a:xfrm>
            <a:off x="8741334" y="3050708"/>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35" name="Rectangle 34"/>
          <p:cNvSpPr>
            <a:spLocks noChangeAspect="1"/>
          </p:cNvSpPr>
          <p:nvPr/>
        </p:nvSpPr>
        <p:spPr>
          <a:xfrm>
            <a:off x="6009236" y="3050708"/>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36" name="Straight Connector 35"/>
          <p:cNvCxnSpPr>
            <a:cxnSpLocks noChangeAspect="1"/>
            <a:stCxn id="5" idx="2"/>
            <a:endCxn id="35" idx="0"/>
          </p:cNvCxnSpPr>
          <p:nvPr/>
        </p:nvCxnSpPr>
        <p:spPr>
          <a:xfrm flipH="1">
            <a:off x="6149417" y="2712972"/>
            <a:ext cx="1287917" cy="3377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noChangeAspect="1"/>
            <a:stCxn id="5" idx="2"/>
            <a:endCxn id="33" idx="0"/>
          </p:cNvCxnSpPr>
          <p:nvPr/>
        </p:nvCxnSpPr>
        <p:spPr>
          <a:xfrm>
            <a:off x="7437334" y="2712972"/>
            <a:ext cx="1444181" cy="3377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75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8</a:t>
            </a:fld>
            <a:endParaRPr lang="en-US" dirty="0"/>
          </a:p>
        </p:txBody>
      </p:sp>
      <p:sp>
        <p:nvSpPr>
          <p:cNvPr id="11" name="Title 3"/>
          <p:cNvSpPr>
            <a:spLocks noGrp="1"/>
          </p:cNvSpPr>
          <p:nvPr>
            <p:ph type="title"/>
          </p:nvPr>
        </p:nvSpPr>
        <p:spPr>
          <a:xfrm>
            <a:off x="455613" y="308848"/>
            <a:ext cx="8229600" cy="868680"/>
          </a:xfrm>
        </p:spPr>
        <p:txBody>
          <a:bodyPr/>
          <a:lstStyle/>
          <a:p>
            <a:r>
              <a:rPr lang="en-US" dirty="0"/>
              <a:t>COMPRESSED </a:t>
            </a:r>
            <a:r>
              <a:rPr lang="en-US" dirty="0" smtClean="0"/>
              <a:t>MULTI-NODES</a:t>
            </a:r>
            <a:endParaRPr lang="en-US" dirty="0"/>
          </a:p>
        </p:txBody>
      </p:sp>
      <p:sp>
        <p:nvSpPr>
          <p:cNvPr id="12" name="Content Placeholder 4"/>
          <p:cNvSpPr>
            <a:spLocks noGrp="1"/>
          </p:cNvSpPr>
          <p:nvPr>
            <p:ph sz="quarter" idx="13"/>
          </p:nvPr>
        </p:nvSpPr>
        <p:spPr>
          <a:xfrm>
            <a:off x="457201" y="1177528"/>
            <a:ext cx="8228012" cy="3425825"/>
          </a:xfrm>
        </p:spPr>
        <p:txBody>
          <a:bodyPr/>
          <a:lstStyle/>
          <a:p>
            <a:pPr marL="285750" indent="-285750">
              <a:buFont typeface="Arial" panose="020B0604020202020204" pitchFamily="34" charset="0"/>
              <a:buChar char="•"/>
            </a:pPr>
            <a:r>
              <a:rPr lang="en-US" dirty="0" smtClean="0"/>
              <a:t>Express </a:t>
            </a:r>
            <a:r>
              <a:rPr lang="en-US" dirty="0"/>
              <a:t>children AABBs relative to the parent AABB</a:t>
            </a:r>
          </a:p>
          <a:p>
            <a:pPr marL="285750" indent="-285750">
              <a:buFont typeface="Arial" panose="020B0604020202020204" pitchFamily="34" charset="0"/>
              <a:buChar char="•"/>
            </a:pPr>
            <a:r>
              <a:rPr lang="en-US" dirty="0"/>
              <a:t>Use lower precision </a:t>
            </a:r>
            <a:r>
              <a:rPr lang="en-US" dirty="0" smtClean="0"/>
              <a:t>(4/8/16-bit integer) for encoding</a:t>
            </a:r>
            <a:endParaRPr lang="en-US" dirty="0"/>
          </a:p>
        </p:txBody>
      </p:sp>
      <p:sp>
        <p:nvSpPr>
          <p:cNvPr id="2" name="Rectangle 1"/>
          <p:cNvSpPr/>
          <p:nvPr/>
        </p:nvSpPr>
        <p:spPr>
          <a:xfrm>
            <a:off x="589279" y="2573866"/>
            <a:ext cx="5303520" cy="201168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89278" y="2566998"/>
            <a:ext cx="5303520" cy="201168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244422" y="2566998"/>
            <a:ext cx="2651760" cy="201168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72552" y="2568293"/>
            <a:ext cx="1320246" cy="100584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93232" y="2567188"/>
            <a:ext cx="1325880" cy="100584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917133" y="3578997"/>
            <a:ext cx="1325880" cy="99689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245793" y="3576725"/>
            <a:ext cx="1325880" cy="99916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a:endCxn id="29" idx="3"/>
          </p:cNvCxnSpPr>
          <p:nvPr/>
        </p:nvCxnSpPr>
        <p:spPr>
          <a:xfrm>
            <a:off x="589278" y="3050709"/>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92665" y="4070098"/>
            <a:ext cx="530352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249271" y="2573866"/>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587004" y="2564207"/>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901031" y="2564207"/>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215058" y="2564207"/>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99437" y="2810254"/>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93232" y="3311730"/>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92660" y="3812061"/>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00631" y="4326990"/>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97729" y="2690027"/>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97729" y="2923838"/>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94346" y="3187869"/>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97729" y="3441869"/>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97729" y="3692479"/>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97729" y="3936320"/>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97729" y="4193708"/>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97729" y="4457861"/>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900444" y="2563710"/>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564231" y="2570885"/>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234791" y="2570885"/>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2891805" y="2563710"/>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555591" y="2563710"/>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232924" y="2563710"/>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889937" y="2563710"/>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553724" y="2563710"/>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609598" y="2916237"/>
            <a:ext cx="535694" cy="467360"/>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029545" y="2579648"/>
            <a:ext cx="861078" cy="630912"/>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460084" y="3579705"/>
            <a:ext cx="680288" cy="795867"/>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661919" y="3684693"/>
            <a:ext cx="1351279" cy="900853"/>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2334953" y="2770438"/>
            <a:ext cx="803895" cy="1009081"/>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4061017" y="2579648"/>
            <a:ext cx="850040" cy="1281152"/>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4790760" y="2843337"/>
            <a:ext cx="1099771" cy="597515"/>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903395" y="3975351"/>
            <a:ext cx="987135" cy="603421"/>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a:spLocks noChangeAspect="1"/>
          </p:cNvSpPr>
          <p:nvPr/>
        </p:nvSpPr>
        <p:spPr>
          <a:xfrm>
            <a:off x="7297153" y="2459869"/>
            <a:ext cx="280361" cy="253103"/>
          </a:xfrm>
          <a:prstGeom prst="rect">
            <a:avLst/>
          </a:prstGeom>
          <a:solidFill>
            <a:schemeClr val="accent3">
              <a:lumMod val="50000"/>
            </a:schemeClr>
          </a:solidFill>
          <a:ln>
            <a:solidFill>
              <a:schemeClr val="accent3">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82" name="Straight Connector 81"/>
          <p:cNvCxnSpPr>
            <a:cxnSpLocks noChangeAspect="1"/>
            <a:stCxn id="63" idx="2"/>
            <a:endCxn id="92" idx="0"/>
          </p:cNvCxnSpPr>
          <p:nvPr/>
        </p:nvCxnSpPr>
        <p:spPr>
          <a:xfrm flipH="1">
            <a:off x="6541102" y="2712972"/>
            <a:ext cx="896232" cy="33773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noChangeAspect="1"/>
            <a:stCxn id="63" idx="2"/>
            <a:endCxn id="93" idx="0"/>
          </p:cNvCxnSpPr>
          <p:nvPr/>
        </p:nvCxnSpPr>
        <p:spPr>
          <a:xfrm flipH="1">
            <a:off x="6936615" y="2712972"/>
            <a:ext cx="500719" cy="33773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ChangeAspect="1"/>
            <a:stCxn id="63" idx="2"/>
            <a:endCxn id="86" idx="0"/>
          </p:cNvCxnSpPr>
          <p:nvPr/>
        </p:nvCxnSpPr>
        <p:spPr>
          <a:xfrm>
            <a:off x="7437334" y="2712972"/>
            <a:ext cx="660811" cy="33773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noChangeAspect="1"/>
            <a:stCxn id="63" idx="2"/>
            <a:endCxn id="87" idx="0"/>
          </p:cNvCxnSpPr>
          <p:nvPr/>
        </p:nvCxnSpPr>
        <p:spPr>
          <a:xfrm>
            <a:off x="7437334" y="2712972"/>
            <a:ext cx="1052496" cy="33773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Rectangle 85"/>
          <p:cNvSpPr>
            <a:spLocks noChangeAspect="1"/>
          </p:cNvSpPr>
          <p:nvPr/>
        </p:nvSpPr>
        <p:spPr>
          <a:xfrm>
            <a:off x="7957964" y="305070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87" name="Rectangle 86"/>
          <p:cNvSpPr>
            <a:spLocks noChangeAspect="1"/>
          </p:cNvSpPr>
          <p:nvPr/>
        </p:nvSpPr>
        <p:spPr>
          <a:xfrm>
            <a:off x="8349649" y="305070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88" name="Straight Connector 87"/>
          <p:cNvCxnSpPr>
            <a:cxnSpLocks noChangeAspect="1"/>
            <a:stCxn id="63" idx="2"/>
            <a:endCxn id="90" idx="0"/>
          </p:cNvCxnSpPr>
          <p:nvPr/>
        </p:nvCxnSpPr>
        <p:spPr>
          <a:xfrm flipH="1">
            <a:off x="7350849" y="2712972"/>
            <a:ext cx="86485" cy="33773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noChangeAspect="1"/>
            <a:stCxn id="63" idx="2"/>
            <a:endCxn id="91" idx="0"/>
          </p:cNvCxnSpPr>
          <p:nvPr/>
        </p:nvCxnSpPr>
        <p:spPr>
          <a:xfrm>
            <a:off x="7437334" y="2712972"/>
            <a:ext cx="295697" cy="33773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0" name="Rectangle 89"/>
          <p:cNvSpPr>
            <a:spLocks noChangeAspect="1"/>
          </p:cNvSpPr>
          <p:nvPr/>
        </p:nvSpPr>
        <p:spPr>
          <a:xfrm>
            <a:off x="7210668" y="3050707"/>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91" name="Rectangle 90"/>
          <p:cNvSpPr>
            <a:spLocks noChangeAspect="1"/>
          </p:cNvSpPr>
          <p:nvPr/>
        </p:nvSpPr>
        <p:spPr>
          <a:xfrm>
            <a:off x="7592850" y="305070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92" name="Rectangle 91"/>
          <p:cNvSpPr>
            <a:spLocks noChangeAspect="1"/>
          </p:cNvSpPr>
          <p:nvPr/>
        </p:nvSpPr>
        <p:spPr>
          <a:xfrm>
            <a:off x="6400921" y="305070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93" name="Rectangle 92"/>
          <p:cNvSpPr>
            <a:spLocks noChangeAspect="1"/>
          </p:cNvSpPr>
          <p:nvPr/>
        </p:nvSpPr>
        <p:spPr>
          <a:xfrm>
            <a:off x="6796434" y="305070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94" name="Rectangle 93"/>
          <p:cNvSpPr>
            <a:spLocks noChangeAspect="1"/>
          </p:cNvSpPr>
          <p:nvPr/>
        </p:nvSpPr>
        <p:spPr>
          <a:xfrm>
            <a:off x="8741334" y="3050708"/>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95" name="Rectangle 94"/>
          <p:cNvSpPr>
            <a:spLocks noChangeAspect="1"/>
          </p:cNvSpPr>
          <p:nvPr/>
        </p:nvSpPr>
        <p:spPr>
          <a:xfrm>
            <a:off x="6009236" y="3050708"/>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96" name="Straight Connector 95"/>
          <p:cNvCxnSpPr>
            <a:cxnSpLocks noChangeAspect="1"/>
            <a:stCxn id="63" idx="2"/>
            <a:endCxn id="95" idx="0"/>
          </p:cNvCxnSpPr>
          <p:nvPr/>
        </p:nvCxnSpPr>
        <p:spPr>
          <a:xfrm flipH="1">
            <a:off x="6149417" y="2712972"/>
            <a:ext cx="1287917" cy="3377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cxnSpLocks noChangeAspect="1"/>
            <a:stCxn id="63" idx="2"/>
            <a:endCxn id="94" idx="0"/>
          </p:cNvCxnSpPr>
          <p:nvPr/>
        </p:nvCxnSpPr>
        <p:spPr>
          <a:xfrm>
            <a:off x="7437334" y="2712972"/>
            <a:ext cx="1444181" cy="3377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44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9</a:t>
            </a:fld>
            <a:endParaRPr lang="en-US" dirty="0"/>
          </a:p>
        </p:txBody>
      </p:sp>
      <p:sp>
        <p:nvSpPr>
          <p:cNvPr id="11" name="Title 3"/>
          <p:cNvSpPr>
            <a:spLocks noGrp="1"/>
          </p:cNvSpPr>
          <p:nvPr>
            <p:ph type="title"/>
          </p:nvPr>
        </p:nvSpPr>
        <p:spPr>
          <a:xfrm>
            <a:off x="455613" y="308848"/>
            <a:ext cx="8229600" cy="868680"/>
          </a:xfrm>
        </p:spPr>
        <p:txBody>
          <a:bodyPr/>
          <a:lstStyle/>
          <a:p>
            <a:r>
              <a:rPr lang="en-US" dirty="0"/>
              <a:t>COMPRESSED </a:t>
            </a:r>
            <a:r>
              <a:rPr lang="en-US" dirty="0" smtClean="0"/>
              <a:t>MULTI-NODES</a:t>
            </a:r>
            <a:endParaRPr lang="en-US" dirty="0"/>
          </a:p>
        </p:txBody>
      </p:sp>
      <p:sp>
        <p:nvSpPr>
          <p:cNvPr id="12" name="Content Placeholder 4"/>
          <p:cNvSpPr>
            <a:spLocks noGrp="1"/>
          </p:cNvSpPr>
          <p:nvPr>
            <p:ph sz="quarter" idx="13"/>
          </p:nvPr>
        </p:nvSpPr>
        <p:spPr>
          <a:xfrm>
            <a:off x="457201" y="1177528"/>
            <a:ext cx="8228012" cy="3425825"/>
          </a:xfrm>
        </p:spPr>
        <p:txBody>
          <a:bodyPr/>
          <a:lstStyle/>
          <a:p>
            <a:pPr marL="285750" indent="-285750">
              <a:buFont typeface="Arial" panose="020B0604020202020204" pitchFamily="34" charset="0"/>
              <a:buChar char="•"/>
            </a:pPr>
            <a:r>
              <a:rPr lang="en-US" dirty="0" smtClean="0"/>
              <a:t>Express </a:t>
            </a:r>
            <a:r>
              <a:rPr lang="en-US" dirty="0"/>
              <a:t>children AABBs relative to the parent AABB</a:t>
            </a:r>
          </a:p>
          <a:p>
            <a:pPr marL="285750" indent="-285750">
              <a:buFont typeface="Arial" panose="020B0604020202020204" pitchFamily="34" charset="0"/>
              <a:buChar char="•"/>
            </a:pPr>
            <a:r>
              <a:rPr lang="en-US" dirty="0"/>
              <a:t>Use lower precision </a:t>
            </a:r>
            <a:r>
              <a:rPr lang="en-US" dirty="0" smtClean="0"/>
              <a:t>(4/8/16-bit integer) </a:t>
            </a:r>
            <a:r>
              <a:rPr lang="en-US" dirty="0"/>
              <a:t>for </a:t>
            </a:r>
            <a:r>
              <a:rPr lang="en-US" dirty="0" smtClean="0"/>
              <a:t>encoding</a:t>
            </a:r>
            <a:endParaRPr lang="en-US" dirty="0"/>
          </a:p>
        </p:txBody>
      </p:sp>
      <p:sp>
        <p:nvSpPr>
          <p:cNvPr id="2" name="Rectangle 1"/>
          <p:cNvSpPr/>
          <p:nvPr/>
        </p:nvSpPr>
        <p:spPr>
          <a:xfrm>
            <a:off x="589279" y="2573866"/>
            <a:ext cx="5303520" cy="201168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89278" y="2566998"/>
            <a:ext cx="5303520" cy="201168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244422" y="2566998"/>
            <a:ext cx="2651760" cy="201168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72552" y="2568293"/>
            <a:ext cx="1320246" cy="100584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93232" y="2567188"/>
            <a:ext cx="1325880" cy="100584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917133" y="3578997"/>
            <a:ext cx="1325880" cy="996890"/>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245793" y="3576725"/>
            <a:ext cx="1325880" cy="999162"/>
          </a:xfrm>
          <a:prstGeom prst="rect">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a:endCxn id="29" idx="3"/>
          </p:cNvCxnSpPr>
          <p:nvPr/>
        </p:nvCxnSpPr>
        <p:spPr>
          <a:xfrm>
            <a:off x="589278" y="3050709"/>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92665" y="4070098"/>
            <a:ext cx="530352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249271" y="2573866"/>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587004" y="2564207"/>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901031" y="2564207"/>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215058" y="2564207"/>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599437" y="2810254"/>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93232" y="3311730"/>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92660" y="3812061"/>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00631" y="4326990"/>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597729" y="2690027"/>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97729" y="2923838"/>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94346" y="3187869"/>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97729" y="3441869"/>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97729" y="3692479"/>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97729" y="3936320"/>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97729" y="4193708"/>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597729" y="4457861"/>
            <a:ext cx="5303520" cy="205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900444" y="2563710"/>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1564231" y="2570885"/>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234791" y="2570885"/>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2891805" y="2563710"/>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555591" y="2563710"/>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232924" y="2563710"/>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889937" y="2563710"/>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553724" y="2563710"/>
            <a:ext cx="0" cy="20116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609596" y="2810160"/>
            <a:ext cx="638955" cy="638670"/>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917613" y="2578882"/>
            <a:ext cx="999520" cy="724600"/>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268603" y="3575109"/>
            <a:ext cx="965785" cy="903255"/>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595455" y="3579211"/>
            <a:ext cx="1645920" cy="1006335"/>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2232813" y="2717209"/>
            <a:ext cx="1011040" cy="1087983"/>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3907237" y="2569979"/>
            <a:ext cx="989376" cy="1380697"/>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4570868" y="2843337"/>
            <a:ext cx="1319663" cy="597515"/>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903395" y="3975351"/>
            <a:ext cx="987135" cy="603421"/>
          </a:xfrm>
          <a:prstGeom prst="rect">
            <a:avLst/>
          </a:prstGeom>
          <a:solidFill>
            <a:srgbClr val="92D050"/>
          </a:solidFill>
          <a:ln w="25400">
            <a:solidFill>
              <a:srgbClr val="00B050">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a:spLocks noChangeAspect="1"/>
          </p:cNvSpPr>
          <p:nvPr/>
        </p:nvSpPr>
        <p:spPr>
          <a:xfrm>
            <a:off x="7297153" y="2459869"/>
            <a:ext cx="280361" cy="253103"/>
          </a:xfrm>
          <a:prstGeom prst="rect">
            <a:avLst/>
          </a:prstGeom>
          <a:solidFill>
            <a:schemeClr val="accent3">
              <a:lumMod val="50000"/>
            </a:schemeClr>
          </a:solidFill>
          <a:ln>
            <a:solidFill>
              <a:schemeClr val="accent3">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82" name="Straight Connector 81"/>
          <p:cNvCxnSpPr>
            <a:cxnSpLocks noChangeAspect="1"/>
            <a:stCxn id="63" idx="2"/>
            <a:endCxn id="92" idx="0"/>
          </p:cNvCxnSpPr>
          <p:nvPr/>
        </p:nvCxnSpPr>
        <p:spPr>
          <a:xfrm flipH="1">
            <a:off x="6541102" y="2712972"/>
            <a:ext cx="896232" cy="33773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noChangeAspect="1"/>
            <a:stCxn id="63" idx="2"/>
            <a:endCxn id="93" idx="0"/>
          </p:cNvCxnSpPr>
          <p:nvPr/>
        </p:nvCxnSpPr>
        <p:spPr>
          <a:xfrm flipH="1">
            <a:off x="6936615" y="2712972"/>
            <a:ext cx="500719" cy="33773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ChangeAspect="1"/>
            <a:stCxn id="63" idx="2"/>
            <a:endCxn id="86" idx="0"/>
          </p:cNvCxnSpPr>
          <p:nvPr/>
        </p:nvCxnSpPr>
        <p:spPr>
          <a:xfrm>
            <a:off x="7437334" y="2712972"/>
            <a:ext cx="660811" cy="337737"/>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cxnSpLocks noChangeAspect="1"/>
            <a:stCxn id="63" idx="2"/>
            <a:endCxn id="87" idx="0"/>
          </p:cNvCxnSpPr>
          <p:nvPr/>
        </p:nvCxnSpPr>
        <p:spPr>
          <a:xfrm>
            <a:off x="7437334" y="2712972"/>
            <a:ext cx="1052496" cy="33773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Rectangle 85"/>
          <p:cNvSpPr>
            <a:spLocks noChangeAspect="1"/>
          </p:cNvSpPr>
          <p:nvPr/>
        </p:nvSpPr>
        <p:spPr>
          <a:xfrm>
            <a:off x="7957964" y="305070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87" name="Rectangle 86"/>
          <p:cNvSpPr>
            <a:spLocks noChangeAspect="1"/>
          </p:cNvSpPr>
          <p:nvPr/>
        </p:nvSpPr>
        <p:spPr>
          <a:xfrm>
            <a:off x="8349649" y="305070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88" name="Straight Connector 87"/>
          <p:cNvCxnSpPr>
            <a:cxnSpLocks noChangeAspect="1"/>
            <a:stCxn id="63" idx="2"/>
            <a:endCxn id="90" idx="0"/>
          </p:cNvCxnSpPr>
          <p:nvPr/>
        </p:nvCxnSpPr>
        <p:spPr>
          <a:xfrm flipH="1">
            <a:off x="7350849" y="2712972"/>
            <a:ext cx="86485" cy="33773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noChangeAspect="1"/>
            <a:stCxn id="63" idx="2"/>
            <a:endCxn id="91" idx="0"/>
          </p:cNvCxnSpPr>
          <p:nvPr/>
        </p:nvCxnSpPr>
        <p:spPr>
          <a:xfrm>
            <a:off x="7437334" y="2712972"/>
            <a:ext cx="295697" cy="337737"/>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0" name="Rectangle 89"/>
          <p:cNvSpPr>
            <a:spLocks noChangeAspect="1"/>
          </p:cNvSpPr>
          <p:nvPr/>
        </p:nvSpPr>
        <p:spPr>
          <a:xfrm>
            <a:off x="7210668" y="3050707"/>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91" name="Rectangle 90"/>
          <p:cNvSpPr>
            <a:spLocks noChangeAspect="1"/>
          </p:cNvSpPr>
          <p:nvPr/>
        </p:nvSpPr>
        <p:spPr>
          <a:xfrm>
            <a:off x="7592850" y="305070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92" name="Rectangle 91"/>
          <p:cNvSpPr>
            <a:spLocks noChangeAspect="1"/>
          </p:cNvSpPr>
          <p:nvPr/>
        </p:nvSpPr>
        <p:spPr>
          <a:xfrm>
            <a:off x="6400921" y="305070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93" name="Rectangle 92"/>
          <p:cNvSpPr>
            <a:spLocks noChangeAspect="1"/>
          </p:cNvSpPr>
          <p:nvPr/>
        </p:nvSpPr>
        <p:spPr>
          <a:xfrm>
            <a:off x="6796434" y="3050709"/>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94" name="Rectangle 93"/>
          <p:cNvSpPr>
            <a:spLocks noChangeAspect="1"/>
          </p:cNvSpPr>
          <p:nvPr/>
        </p:nvSpPr>
        <p:spPr>
          <a:xfrm>
            <a:off x="8741334" y="3050708"/>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sp>
        <p:nvSpPr>
          <p:cNvPr id="95" name="Rectangle 94"/>
          <p:cNvSpPr>
            <a:spLocks noChangeAspect="1"/>
          </p:cNvSpPr>
          <p:nvPr/>
        </p:nvSpPr>
        <p:spPr>
          <a:xfrm>
            <a:off x="6009236" y="3050708"/>
            <a:ext cx="280361" cy="253103"/>
          </a:xfrm>
          <a:prstGeom prst="rect">
            <a:avLst/>
          </a:prstGeom>
          <a:solidFill>
            <a:srgbClr val="00B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350"/>
          </a:p>
        </p:txBody>
      </p:sp>
      <p:cxnSp>
        <p:nvCxnSpPr>
          <p:cNvPr id="96" name="Straight Connector 95"/>
          <p:cNvCxnSpPr>
            <a:cxnSpLocks noChangeAspect="1"/>
            <a:stCxn id="63" idx="2"/>
            <a:endCxn id="95" idx="0"/>
          </p:cNvCxnSpPr>
          <p:nvPr/>
        </p:nvCxnSpPr>
        <p:spPr>
          <a:xfrm flipH="1">
            <a:off x="6149417" y="2712972"/>
            <a:ext cx="1287917" cy="3377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cxnSpLocks noChangeAspect="1"/>
            <a:stCxn id="63" idx="2"/>
            <a:endCxn id="94" idx="0"/>
          </p:cNvCxnSpPr>
          <p:nvPr/>
        </p:nvCxnSpPr>
        <p:spPr>
          <a:xfrm>
            <a:off x="7437334" y="2712972"/>
            <a:ext cx="1444181" cy="337736"/>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82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E75974E31A6740AC10684AABE438B2" ma:contentTypeVersion="0" ma:contentTypeDescription="Create a new document." ma:contentTypeScope="" ma:versionID="937ffb54f009a33990f79a877c623c1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8DD2CA-2FFB-4A7C-887A-347AF39A567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0BB55058-094F-44E9-ADAF-FADC5A54DC08}">
  <ds:schemaRefs>
    <ds:schemaRef ds:uri="http://schemas.microsoft.com/sharepoint/v3/contenttype/forms"/>
  </ds:schemaRefs>
</ds:datastoreItem>
</file>

<file path=customXml/itemProps3.xml><?xml version="1.0" encoding="utf-8"?>
<ds:datastoreItem xmlns:ds="http://schemas.openxmlformats.org/officeDocument/2006/customXml" ds:itemID="{BEDB7E9C-EB4D-4C44-8505-3E77E82DAC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embree-siggraph2018_final_fix</Template>
  <TotalTime>0</TotalTime>
  <Words>1453</Words>
  <Application>Microsoft Office PowerPoint</Application>
  <PresentationFormat>On-screen Show (16:9)</PresentationFormat>
  <Paragraphs>605</Paragraphs>
  <Slides>30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Intel Clear</vt:lpstr>
      <vt:lpstr>Intel Clear Pro</vt:lpstr>
      <vt:lpstr>Segoe UI Light</vt:lpstr>
      <vt:lpstr>Wingdings</vt:lpstr>
      <vt:lpstr>Int_PPT Template_ClearPro_16x9</vt:lpstr>
      <vt:lpstr>Compressed-LEAF  bounding volume hierarchies</vt:lpstr>
      <vt:lpstr>GOAL</vt:lpstr>
      <vt:lpstr>Bounding Volume hierarchies (BVHs)</vt:lpstr>
      <vt:lpstr>Bounding Volume hierarchies (BVHs)</vt:lpstr>
      <vt:lpstr>MULTI-NODE LAYOUT</vt:lpstr>
      <vt:lpstr>MULTI-NODE LAYOUT</vt:lpstr>
      <vt:lpstr>COMPRESSED MULTI-NODES</vt:lpstr>
      <vt:lpstr>COMPRESSED MULTI-NODES</vt:lpstr>
      <vt:lpstr>COMPRESSED MULTI-NODES</vt:lpstr>
      <vt:lpstr>COMPRESSED MULTI-NODES</vt:lpstr>
      <vt:lpstr>COMPRESSED MULTI-NODE LAYOUT</vt:lpstr>
      <vt:lpstr>ISSUES WITH QBVHs</vt:lpstr>
      <vt:lpstr>MEH, I WANT MY PERFORMANCE BACK…</vt:lpstr>
      <vt:lpstr>There’s A LITTLE PROBLEM…</vt:lpstr>
      <vt:lpstr>COMPRESSED-LEAF BOUNDING VOLUME HIERARCHIES (CLBVH)</vt:lpstr>
      <vt:lpstr>FURTHER COMPRESSION…</vt:lpstr>
      <vt:lpstr>FURTHER COMPRESSION…</vt:lpstr>
      <vt:lpstr>EVEN FURTHER COMPRESSION… CLBVH (compact)</vt:lpstr>
      <vt:lpstr>ResultS</vt:lpstr>
      <vt:lpstr>ResultS (best SPEED MODE)</vt:lpstr>
      <vt:lpstr>ResultS (BEST SPEED MODE)</vt:lpstr>
      <vt:lpstr>ResultS (BEST SPEED MODE)</vt:lpstr>
      <vt:lpstr>ResultS (LEAST MEMORY MODE)</vt:lpstr>
      <vt:lpstr>ResultS (LEAST MEMORY MODE)</vt:lpstr>
      <vt:lpstr>ResultS (LEAST MEMORY MODE)</vt:lpstr>
      <vt:lpstr>Summary &amp; OUTLOOK</vt:lpstr>
      <vt:lpstr>Questions?</vt:lpstr>
      <vt:lpstr>Legal</vt:lpstr>
      <vt:lpstr>Acronym List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CTPClassification=CTP_NT</cp:keywords>
  <cp:lastModifiedBy/>
  <cp:revision>1</cp:revision>
  <dcterms:created xsi:type="dcterms:W3CDTF">2015-05-06T16:36:39Z</dcterms:created>
  <dcterms:modified xsi:type="dcterms:W3CDTF">2018-08-11T21:53:26Z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0x01010016E75974E31A6740AC10684AABE438B2</vt:lpwstr>
  </property>
  <property fmtid="{D5CDD505-2E9C-101B-9397-08002B2CF9AE}" pid="3" name="TitusGUID">
    <vt:lpwstr>4cfbb991-b39c-4619-9126-594815f39de0</vt:lpwstr>
  </property>
  <property fmtid="{D5CDD505-2E9C-101B-9397-08002B2CF9AE}" pid="4" name="CTP_TimeStamp">
    <vt:lpwstr>2018-08-11 21:53:26Z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