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3"/>
  </p:notesMasterIdLst>
  <p:sldIdLst>
    <p:sldId id="256" r:id="rId2"/>
    <p:sldId id="257" r:id="rId3"/>
    <p:sldId id="290" r:id="rId4"/>
    <p:sldId id="260" r:id="rId5"/>
    <p:sldId id="284" r:id="rId6"/>
    <p:sldId id="304" r:id="rId7"/>
    <p:sldId id="307" r:id="rId8"/>
    <p:sldId id="279" r:id="rId9"/>
    <p:sldId id="291" r:id="rId10"/>
    <p:sldId id="285" r:id="rId11"/>
    <p:sldId id="292" r:id="rId12"/>
    <p:sldId id="274" r:id="rId13"/>
    <p:sldId id="286" r:id="rId14"/>
    <p:sldId id="287" r:id="rId15"/>
    <p:sldId id="293" r:id="rId16"/>
    <p:sldId id="305" r:id="rId17"/>
    <p:sldId id="308" r:id="rId18"/>
    <p:sldId id="306" r:id="rId19"/>
    <p:sldId id="288" r:id="rId20"/>
    <p:sldId id="289" r:id="rId21"/>
    <p:sldId id="294" r:id="rId22"/>
    <p:sldId id="295" r:id="rId23"/>
    <p:sldId id="296" r:id="rId24"/>
    <p:sldId id="297" r:id="rId25"/>
    <p:sldId id="298" r:id="rId26"/>
    <p:sldId id="265" r:id="rId27"/>
    <p:sldId id="299" r:id="rId28"/>
    <p:sldId id="266" r:id="rId29"/>
    <p:sldId id="267" r:id="rId30"/>
    <p:sldId id="300" r:id="rId31"/>
    <p:sldId id="301" r:id="rId32"/>
    <p:sldId id="302" r:id="rId33"/>
    <p:sldId id="303" r:id="rId34"/>
    <p:sldId id="282" r:id="rId35"/>
    <p:sldId id="280" r:id="rId36"/>
    <p:sldId id="281" r:id="rId37"/>
    <p:sldId id="268" r:id="rId38"/>
    <p:sldId id="272" r:id="rId39"/>
    <p:sldId id="261" r:id="rId40"/>
    <p:sldId id="269"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EFEBCF-E248-41BA-AF06-7B4928A7211C}">
          <p14:sldIdLst>
            <p14:sldId id="256"/>
            <p14:sldId id="257"/>
            <p14:sldId id="290"/>
            <p14:sldId id="260"/>
            <p14:sldId id="284"/>
            <p14:sldId id="304"/>
            <p14:sldId id="307"/>
          </p14:sldIdLst>
        </p14:section>
        <p14:section name="Previos Work" id="{9466F3FC-6307-484F-9202-CC5EB096785F}">
          <p14:sldIdLst>
            <p14:sldId id="279"/>
            <p14:sldId id="291"/>
            <p14:sldId id="285"/>
            <p14:sldId id="292"/>
            <p14:sldId id="274"/>
            <p14:sldId id="286"/>
            <p14:sldId id="287"/>
            <p14:sldId id="293"/>
            <p14:sldId id="305"/>
            <p14:sldId id="308"/>
            <p14:sldId id="306"/>
            <p14:sldId id="288"/>
            <p14:sldId id="289"/>
            <p14:sldId id="294"/>
            <p14:sldId id="295"/>
            <p14:sldId id="296"/>
            <p14:sldId id="297"/>
            <p14:sldId id="298"/>
          </p14:sldIdLst>
        </p14:section>
        <p14:section name="Our Method" id="{E0F9AA41-44E3-48D8-8315-F08039B8F22F}">
          <p14:sldIdLst>
            <p14:sldId id="265"/>
            <p14:sldId id="299"/>
            <p14:sldId id="266"/>
            <p14:sldId id="267"/>
            <p14:sldId id="300"/>
            <p14:sldId id="301"/>
            <p14:sldId id="302"/>
            <p14:sldId id="303"/>
            <p14:sldId id="282"/>
            <p14:sldId id="280"/>
            <p14:sldId id="281"/>
            <p14:sldId id="268"/>
            <p14:sldId id="272"/>
            <p14:sldId id="261"/>
            <p14:sldId id="269"/>
            <p14:sldId id="28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99"/>
    <a:srgbClr val="D9D9D9"/>
    <a:srgbClr val="125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69338" autoAdjust="0"/>
  </p:normalViewPr>
  <p:slideViewPr>
    <p:cSldViewPr snapToGrid="0">
      <p:cViewPr varScale="1">
        <p:scale>
          <a:sx n="80" d="100"/>
          <a:sy n="80" d="100"/>
        </p:scale>
        <p:origin x="852"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73B68B-4C76-4A0A-B2F0-13F9C4539DB9}" type="datetimeFigureOut">
              <a:rPr lang="en-US" smtClean="0"/>
              <a:t>7/9/2019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3F4CC-A178-455A-A4C3-8B7CF4D2C5AB}" type="slidenum">
              <a:rPr lang="en-US" smtClean="0"/>
              <a:t>‹#›</a:t>
            </a:fld>
            <a:endParaRPr lang="en-US" dirty="0"/>
          </a:p>
        </p:txBody>
      </p:sp>
    </p:spTree>
    <p:extLst>
      <p:ext uri="{BB962C8B-B14F-4D97-AF65-F5344CB8AC3E}">
        <p14:creationId xmlns:p14="http://schemas.microsoft.com/office/powerpoint/2010/main" val="1235235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Hello everyone, I’m Baran and today I will talk about stencil shadow algorithms.</a:t>
            </a:r>
          </a:p>
        </p:txBody>
      </p:sp>
      <p:sp>
        <p:nvSpPr>
          <p:cNvPr id="4" name="Slide Number Placeholder 3"/>
          <p:cNvSpPr>
            <a:spLocks noGrp="1"/>
          </p:cNvSpPr>
          <p:nvPr>
            <p:ph type="sldNum" sz="quarter" idx="5"/>
          </p:nvPr>
        </p:nvSpPr>
        <p:spPr/>
        <p:txBody>
          <a:bodyPr/>
          <a:lstStyle/>
          <a:p>
            <a:fld id="{4AD3F4CC-A178-455A-A4C3-8B7CF4D2C5AB}" type="slidenum">
              <a:rPr lang="en-US" smtClean="0"/>
              <a:t>1</a:t>
            </a:fld>
            <a:endParaRPr lang="en-US" dirty="0"/>
          </a:p>
        </p:txBody>
      </p:sp>
    </p:spTree>
    <p:extLst>
      <p:ext uri="{BB962C8B-B14F-4D97-AF65-F5344CB8AC3E}">
        <p14:creationId xmlns:p14="http://schemas.microsoft.com/office/powerpoint/2010/main" val="371739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the original </a:t>
            </a:r>
            <a:r>
              <a:rPr lang="en-US" sz="1200" kern="1200" dirty="0" err="1">
                <a:solidFill>
                  <a:schemeClr val="tx1"/>
                </a:solidFill>
                <a:effectLst/>
                <a:latin typeface="+mn-lt"/>
                <a:ea typeface="+mn-ea"/>
                <a:cs typeface="+mn-cs"/>
              </a:rPr>
              <a:t>algoritihm</a:t>
            </a:r>
            <a:r>
              <a:rPr lang="en-US" sz="1200" kern="1200" dirty="0">
                <a:solidFill>
                  <a:schemeClr val="tx1"/>
                </a:solidFill>
                <a:effectLst/>
                <a:latin typeface="+mn-lt"/>
                <a:ea typeface="+mn-ea"/>
                <a:cs typeface="+mn-cs"/>
              </a:rPr>
              <a:t> the number of back and front facing quads are equal between two lit points. But as in this scene, these numbers are equal when these 2 points are in shadow too.</a:t>
            </a:r>
          </a:p>
          <a:p>
            <a:r>
              <a:rPr lang="en-US" sz="1200" kern="1200" dirty="0">
                <a:solidFill>
                  <a:schemeClr val="tx1"/>
                </a:solidFill>
                <a:effectLst/>
                <a:latin typeface="+mn-lt"/>
                <a:ea typeface="+mn-ea"/>
                <a:cs typeface="+mn-cs"/>
              </a:rPr>
              <a:t>So if the camera is in shadow already, our naïve approach does not work anymore.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translates to </a:t>
            </a:r>
            <a:r>
              <a:rPr lang="en-US" sz="1200" kern="1200" dirty="0" err="1">
                <a:solidFill>
                  <a:schemeClr val="tx1"/>
                </a:solidFill>
                <a:effectLst/>
                <a:latin typeface="+mn-lt"/>
                <a:ea typeface="+mn-ea"/>
                <a:cs typeface="+mn-cs"/>
              </a:rPr>
              <a:t>Zpass</a:t>
            </a:r>
            <a:r>
              <a:rPr lang="en-US" sz="1200" kern="1200" dirty="0">
                <a:solidFill>
                  <a:schemeClr val="tx1"/>
                </a:solidFill>
                <a:effectLst/>
                <a:latin typeface="+mn-lt"/>
                <a:ea typeface="+mn-ea"/>
                <a:cs typeface="+mn-cs"/>
              </a:rPr>
              <a:t> as that if the near plane is in shadow, the algorithm fails. Because Z-pass starts counting from near plane instead of the camera itself.</a:t>
            </a:r>
            <a:endParaRPr lang="en-US" dirty="0"/>
          </a:p>
          <a:p>
            <a:endParaRPr lang="en-US" dirty="0"/>
          </a:p>
          <a:p>
            <a:r>
              <a:rPr lang="en-US" dirty="0"/>
              <a:t>Stop saying but!!!</a:t>
            </a:r>
          </a:p>
          <a:p>
            <a:r>
              <a:rPr lang="en-US" dirty="0"/>
              <a:t>The moment cam is in shadow… the counters will be incorrect!</a:t>
            </a:r>
          </a:p>
        </p:txBody>
      </p:sp>
      <p:sp>
        <p:nvSpPr>
          <p:cNvPr id="4" name="Slide Number Placeholder 3"/>
          <p:cNvSpPr>
            <a:spLocks noGrp="1"/>
          </p:cNvSpPr>
          <p:nvPr>
            <p:ph type="sldNum" sz="quarter" idx="5"/>
          </p:nvPr>
        </p:nvSpPr>
        <p:spPr/>
        <p:txBody>
          <a:bodyPr/>
          <a:lstStyle/>
          <a:p>
            <a:fld id="{4AD3F4CC-A178-455A-A4C3-8B7CF4D2C5AB}" type="slidenum">
              <a:rPr lang="en-US" smtClean="0"/>
              <a:t>10</a:t>
            </a:fld>
            <a:endParaRPr lang="en-US" dirty="0"/>
          </a:p>
        </p:txBody>
      </p:sp>
    </p:spTree>
    <p:extLst>
      <p:ext uri="{BB962C8B-B14F-4D97-AF65-F5344CB8AC3E}">
        <p14:creationId xmlns:p14="http://schemas.microsoft.com/office/powerpoint/2010/main" val="224751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pixel on the near plane that are already in shadow… it fails.</a:t>
            </a:r>
          </a:p>
        </p:txBody>
      </p:sp>
      <p:sp>
        <p:nvSpPr>
          <p:cNvPr id="4" name="Slide Number Placeholder 3"/>
          <p:cNvSpPr>
            <a:spLocks noGrp="1"/>
          </p:cNvSpPr>
          <p:nvPr>
            <p:ph type="sldNum" sz="quarter" idx="5"/>
          </p:nvPr>
        </p:nvSpPr>
        <p:spPr/>
        <p:txBody>
          <a:bodyPr/>
          <a:lstStyle/>
          <a:p>
            <a:fld id="{4AD3F4CC-A178-455A-A4C3-8B7CF4D2C5AB}" type="slidenum">
              <a:rPr lang="en-US" smtClean="0"/>
              <a:t>11</a:t>
            </a:fld>
            <a:endParaRPr lang="en-US" dirty="0"/>
          </a:p>
        </p:txBody>
      </p:sp>
    </p:spTree>
    <p:extLst>
      <p:ext uri="{BB962C8B-B14F-4D97-AF65-F5344CB8AC3E}">
        <p14:creationId xmlns:p14="http://schemas.microsoft.com/office/powerpoint/2010/main" val="1046191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What it should look like, what it does look like.</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As you see, although it is fairly easy to implement and effective, it fails to produce correct results for some cases. </a:t>
            </a:r>
          </a:p>
          <a:p>
            <a:endParaRPr lang="en-US" sz="1200" b="0" kern="1200" dirty="0">
              <a:solidFill>
                <a:schemeClr val="tx1"/>
              </a:solidFill>
              <a:effectLst/>
              <a:latin typeface="+mn-lt"/>
              <a:ea typeface="+mn-ea"/>
              <a:cs typeface="+mn-cs"/>
            </a:endParaRPr>
          </a:p>
          <a:p>
            <a:r>
              <a:rPr lang="en-US" sz="1200" b="0" kern="1200" dirty="0" err="1">
                <a:solidFill>
                  <a:schemeClr val="tx1"/>
                </a:solidFill>
                <a:effectLst/>
                <a:latin typeface="+mn-lt"/>
                <a:ea typeface="+mn-ea"/>
                <a:cs typeface="+mn-cs"/>
              </a:rPr>
              <a:t>Sooo</a:t>
            </a:r>
            <a:r>
              <a:rPr lang="en-US" sz="1200" b="0" kern="1200" dirty="0">
                <a:solidFill>
                  <a:schemeClr val="tx1"/>
                </a:solidFill>
                <a:effectLst/>
                <a:latin typeface="+mn-lt"/>
                <a:ea typeface="+mn-ea"/>
                <a:cs typeface="+mn-cs"/>
              </a:rPr>
              <a:t>, How can we correct it?</a:t>
            </a:r>
          </a:p>
        </p:txBody>
      </p:sp>
      <p:sp>
        <p:nvSpPr>
          <p:cNvPr id="4" name="Slide Number Placeholder 3"/>
          <p:cNvSpPr>
            <a:spLocks noGrp="1"/>
          </p:cNvSpPr>
          <p:nvPr>
            <p:ph type="sldNum" sz="quarter" idx="5"/>
          </p:nvPr>
        </p:nvSpPr>
        <p:spPr/>
        <p:txBody>
          <a:bodyPr/>
          <a:lstStyle/>
          <a:p>
            <a:fld id="{4AD3F4CC-A178-455A-A4C3-8B7CF4D2C5AB}" type="slidenum">
              <a:rPr lang="en-US" smtClean="0"/>
              <a:t>12</a:t>
            </a:fld>
            <a:endParaRPr lang="en-US" dirty="0"/>
          </a:p>
        </p:txBody>
      </p:sp>
    </p:spTree>
    <p:extLst>
      <p:ext uri="{BB962C8B-B14F-4D97-AF65-F5344CB8AC3E}">
        <p14:creationId xmlns:p14="http://schemas.microsoft.com/office/powerpoint/2010/main" val="2121734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5 major steps of the Z-Pass algorithm.</a:t>
            </a:r>
          </a:p>
          <a:p>
            <a:endParaRPr lang="en-US" dirty="0"/>
          </a:p>
          <a:p>
            <a:r>
              <a:rPr lang="en-US" dirty="0"/>
              <a:t>And the correct versions of the Z-Pass algorithm either focus on the 3 step or add an additional step there fixing the issue with different approaches.</a:t>
            </a:r>
          </a:p>
          <a:p>
            <a:endParaRPr lang="en-US" dirty="0"/>
          </a:p>
          <a:p>
            <a:r>
              <a:rPr lang="en-US" dirty="0"/>
              <a:t>Wait after they greyed out….</a:t>
            </a:r>
          </a:p>
          <a:p>
            <a:r>
              <a:rPr lang="en-US" dirty="0"/>
              <a:t>5-10 sec……</a:t>
            </a:r>
          </a:p>
        </p:txBody>
      </p:sp>
      <p:sp>
        <p:nvSpPr>
          <p:cNvPr id="4" name="Slide Number Placeholder 3"/>
          <p:cNvSpPr>
            <a:spLocks noGrp="1"/>
          </p:cNvSpPr>
          <p:nvPr>
            <p:ph type="sldNum" sz="quarter" idx="5"/>
          </p:nvPr>
        </p:nvSpPr>
        <p:spPr/>
        <p:txBody>
          <a:bodyPr/>
          <a:lstStyle/>
          <a:p>
            <a:fld id="{4AD3F4CC-A178-455A-A4C3-8B7CF4D2C5AB}" type="slidenum">
              <a:rPr lang="en-US" smtClean="0"/>
              <a:t>13</a:t>
            </a:fld>
            <a:endParaRPr lang="en-US" dirty="0"/>
          </a:p>
        </p:txBody>
      </p:sp>
    </p:spTree>
    <p:extLst>
      <p:ext uri="{BB962C8B-B14F-4D97-AF65-F5344CB8AC3E}">
        <p14:creationId xmlns:p14="http://schemas.microsoft.com/office/powerpoint/2010/main" val="731003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Bbox</a:t>
            </a:r>
            <a:r>
              <a:rPr lang="en-US" dirty="0"/>
              <a:t> of the scene.</a:t>
            </a:r>
          </a:p>
          <a:p>
            <a:r>
              <a:rPr lang="en-US" dirty="0"/>
              <a:t>Cut all the shadow volumes </a:t>
            </a:r>
          </a:p>
          <a:p>
            <a:r>
              <a:rPr lang="en-US" dirty="0"/>
              <a:t>A point out of </a:t>
            </a:r>
            <a:r>
              <a:rPr lang="en-US" dirty="0" err="1"/>
              <a:t>bbox</a:t>
            </a:r>
            <a:r>
              <a:rPr lang="en-US" dirty="0"/>
              <a:t> is not in a shadow volume</a:t>
            </a:r>
          </a:p>
          <a:p>
            <a:endParaRPr lang="en-US" dirty="0"/>
          </a:p>
          <a:p>
            <a:r>
              <a:rPr lang="en-US" dirty="0"/>
              <a:t>Do some dem here. Show it works.</a:t>
            </a:r>
          </a:p>
        </p:txBody>
      </p:sp>
      <p:sp>
        <p:nvSpPr>
          <p:cNvPr id="4" name="Slide Number Placeholder 3"/>
          <p:cNvSpPr>
            <a:spLocks noGrp="1"/>
          </p:cNvSpPr>
          <p:nvPr>
            <p:ph type="sldNum" sz="quarter" idx="5"/>
          </p:nvPr>
        </p:nvSpPr>
        <p:spPr/>
        <p:txBody>
          <a:bodyPr/>
          <a:lstStyle/>
          <a:p>
            <a:fld id="{4AD3F4CC-A178-455A-A4C3-8B7CF4D2C5AB}" type="slidenum">
              <a:rPr lang="en-US" smtClean="0"/>
              <a:t>14</a:t>
            </a:fld>
            <a:endParaRPr lang="en-US" dirty="0"/>
          </a:p>
        </p:txBody>
      </p:sp>
    </p:spTree>
    <p:extLst>
      <p:ext uri="{BB962C8B-B14F-4D97-AF65-F5344CB8AC3E}">
        <p14:creationId xmlns:p14="http://schemas.microsoft.com/office/powerpoint/2010/main" val="145318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only depth clamp..</a:t>
            </a:r>
          </a:p>
        </p:txBody>
      </p:sp>
      <p:sp>
        <p:nvSpPr>
          <p:cNvPr id="4" name="Slide Number Placeholder 3"/>
          <p:cNvSpPr>
            <a:spLocks noGrp="1"/>
          </p:cNvSpPr>
          <p:nvPr>
            <p:ph type="sldNum" sz="quarter" idx="5"/>
          </p:nvPr>
        </p:nvSpPr>
        <p:spPr/>
        <p:txBody>
          <a:bodyPr/>
          <a:lstStyle/>
          <a:p>
            <a:fld id="{4AD3F4CC-A178-455A-A4C3-8B7CF4D2C5AB}" type="slidenum">
              <a:rPr lang="en-US" smtClean="0"/>
              <a:t>15</a:t>
            </a:fld>
            <a:endParaRPr lang="en-US" dirty="0"/>
          </a:p>
        </p:txBody>
      </p:sp>
    </p:spTree>
    <p:extLst>
      <p:ext uri="{BB962C8B-B14F-4D97-AF65-F5344CB8AC3E}">
        <p14:creationId xmlns:p14="http://schemas.microsoft.com/office/powerpoint/2010/main" val="1333404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point lie out </a:t>
            </a:r>
          </a:p>
          <a:p>
            <a:r>
              <a:rPr lang="en-US" dirty="0"/>
              <a:t>We can use just outside the frustum.</a:t>
            </a:r>
          </a:p>
          <a:p>
            <a:endParaRPr lang="en-US" dirty="0"/>
          </a:p>
          <a:p>
            <a:r>
              <a:rPr lang="en-US" dirty="0"/>
              <a:t>Inverse depth test!</a:t>
            </a:r>
          </a:p>
        </p:txBody>
      </p:sp>
      <p:sp>
        <p:nvSpPr>
          <p:cNvPr id="4" name="Slide Number Placeholder 3"/>
          <p:cNvSpPr>
            <a:spLocks noGrp="1"/>
          </p:cNvSpPr>
          <p:nvPr>
            <p:ph type="sldNum" sz="quarter" idx="5"/>
          </p:nvPr>
        </p:nvSpPr>
        <p:spPr/>
        <p:txBody>
          <a:bodyPr/>
          <a:lstStyle/>
          <a:p>
            <a:fld id="{4AD3F4CC-A178-455A-A4C3-8B7CF4D2C5AB}" type="slidenum">
              <a:rPr lang="en-US" smtClean="0"/>
              <a:t>16</a:t>
            </a:fld>
            <a:endParaRPr lang="en-US" dirty="0"/>
          </a:p>
        </p:txBody>
      </p:sp>
    </p:spTree>
    <p:extLst>
      <p:ext uri="{BB962C8B-B14F-4D97-AF65-F5344CB8AC3E}">
        <p14:creationId xmlns:p14="http://schemas.microsoft.com/office/powerpoint/2010/main" val="284955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point lie out </a:t>
            </a:r>
          </a:p>
          <a:p>
            <a:r>
              <a:rPr lang="en-US" dirty="0"/>
              <a:t>We can use just outside the frustum.</a:t>
            </a:r>
          </a:p>
          <a:p>
            <a:endParaRPr lang="en-US" dirty="0"/>
          </a:p>
          <a:p>
            <a:r>
              <a:rPr lang="en-US" dirty="0"/>
              <a:t>Inverse depth test!</a:t>
            </a:r>
          </a:p>
        </p:txBody>
      </p:sp>
      <p:sp>
        <p:nvSpPr>
          <p:cNvPr id="4" name="Slide Number Placeholder 3"/>
          <p:cNvSpPr>
            <a:spLocks noGrp="1"/>
          </p:cNvSpPr>
          <p:nvPr>
            <p:ph type="sldNum" sz="quarter" idx="5"/>
          </p:nvPr>
        </p:nvSpPr>
        <p:spPr/>
        <p:txBody>
          <a:bodyPr/>
          <a:lstStyle/>
          <a:p>
            <a:fld id="{4AD3F4CC-A178-455A-A4C3-8B7CF4D2C5AB}" type="slidenum">
              <a:rPr lang="en-US" smtClean="0"/>
              <a:t>17</a:t>
            </a:fld>
            <a:endParaRPr lang="en-US" dirty="0"/>
          </a:p>
        </p:txBody>
      </p:sp>
    </p:spTree>
    <p:extLst>
      <p:ext uri="{BB962C8B-B14F-4D97-AF65-F5344CB8AC3E}">
        <p14:creationId xmlns:p14="http://schemas.microsoft.com/office/powerpoint/2010/main" val="1968526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combination of both here.</a:t>
            </a:r>
          </a:p>
        </p:txBody>
      </p:sp>
      <p:sp>
        <p:nvSpPr>
          <p:cNvPr id="4" name="Slide Number Placeholder 3"/>
          <p:cNvSpPr>
            <a:spLocks noGrp="1"/>
          </p:cNvSpPr>
          <p:nvPr>
            <p:ph type="sldNum" sz="quarter" idx="5"/>
          </p:nvPr>
        </p:nvSpPr>
        <p:spPr/>
        <p:txBody>
          <a:bodyPr/>
          <a:lstStyle/>
          <a:p>
            <a:fld id="{4AD3F4CC-A178-455A-A4C3-8B7CF4D2C5AB}" type="slidenum">
              <a:rPr lang="en-US" smtClean="0"/>
              <a:t>18</a:t>
            </a:fld>
            <a:endParaRPr lang="en-US" dirty="0"/>
          </a:p>
        </p:txBody>
      </p:sp>
    </p:spTree>
    <p:extLst>
      <p:ext uri="{BB962C8B-B14F-4D97-AF65-F5344CB8AC3E}">
        <p14:creationId xmlns:p14="http://schemas.microsoft.com/office/powerpoint/2010/main" val="4025552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Typically, most of the shadow quads are behind the visible point. And Depth test quickly discards them. But here they are drawn to the screen updating the stencils.</a:t>
            </a:r>
          </a:p>
          <a:p>
            <a:endParaRPr lang="en-US" dirty="0"/>
          </a:p>
          <a:p>
            <a:r>
              <a:rPr lang="en-US" dirty="0"/>
              <a:t>So we have to have an algorithm that utilizes the Depth test.</a:t>
            </a:r>
          </a:p>
        </p:txBody>
      </p:sp>
      <p:sp>
        <p:nvSpPr>
          <p:cNvPr id="4" name="Slide Number Placeholder 3"/>
          <p:cNvSpPr>
            <a:spLocks noGrp="1"/>
          </p:cNvSpPr>
          <p:nvPr>
            <p:ph type="sldNum" sz="quarter" idx="5"/>
          </p:nvPr>
        </p:nvSpPr>
        <p:spPr/>
        <p:txBody>
          <a:bodyPr/>
          <a:lstStyle/>
          <a:p>
            <a:fld id="{4AD3F4CC-A178-455A-A4C3-8B7CF4D2C5AB}" type="slidenum">
              <a:rPr lang="en-US" smtClean="0"/>
              <a:t>19</a:t>
            </a:fld>
            <a:endParaRPr lang="en-US" dirty="0"/>
          </a:p>
        </p:txBody>
      </p:sp>
    </p:spTree>
    <p:extLst>
      <p:ext uri="{BB962C8B-B14F-4D97-AF65-F5344CB8AC3E}">
        <p14:creationId xmlns:p14="http://schemas.microsoft.com/office/powerpoint/2010/main" val="150663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So what are Shadow Volumes.. It is a region of space behind of a light facing polygon.</a:t>
            </a:r>
          </a:p>
          <a:p>
            <a:r>
              <a:rPr lang="en-US" sz="1200" b="0" kern="1200" dirty="0">
                <a:solidFill>
                  <a:schemeClr val="tx1"/>
                </a:solidFill>
                <a:effectLst/>
                <a:latin typeface="+mn-lt"/>
                <a:ea typeface="+mn-ea"/>
                <a:cs typeface="+mn-cs"/>
              </a:rPr>
              <a:t>All the points in that space is under the shadow of that polygon.</a:t>
            </a:r>
          </a:p>
          <a:p>
            <a:r>
              <a:rPr lang="en-US" sz="1200" b="0" kern="1200" dirty="0">
                <a:solidFill>
                  <a:schemeClr val="tx1"/>
                </a:solidFill>
                <a:effectLst/>
                <a:latin typeface="+mn-lt"/>
                <a:ea typeface="+mn-ea"/>
                <a:cs typeface="+mn-cs"/>
              </a:rPr>
              <a:t> </a:t>
            </a:r>
          </a:p>
          <a:p>
            <a:r>
              <a:rPr lang="en-US" sz="1200" b="0" kern="1200" dirty="0">
                <a:solidFill>
                  <a:schemeClr val="tx1"/>
                </a:solidFill>
                <a:effectLst/>
                <a:latin typeface="+mn-lt"/>
                <a:ea typeface="+mn-ea"/>
                <a:cs typeface="+mn-cs"/>
              </a:rPr>
              <a:t>Lets see how they are constructed.</a:t>
            </a:r>
          </a:p>
          <a:p>
            <a:r>
              <a:rPr lang="en-US" sz="1200" b="0" kern="1200" dirty="0">
                <a:solidFill>
                  <a:schemeClr val="tx1"/>
                </a:solidFill>
                <a:effectLst/>
                <a:latin typeface="+mn-lt"/>
                <a:ea typeface="+mn-ea"/>
                <a:cs typeface="+mn-cs"/>
              </a:rPr>
              <a:t>Let’s say we have such a scene with a light source and a cube. </a:t>
            </a:r>
          </a:p>
          <a:p>
            <a:r>
              <a:rPr lang="en-US" sz="1200" b="0" kern="1200" dirty="0">
                <a:solidFill>
                  <a:schemeClr val="tx1"/>
                </a:solidFill>
                <a:effectLst/>
                <a:latin typeface="+mn-lt"/>
                <a:ea typeface="+mn-ea"/>
                <a:cs typeface="+mn-cs"/>
              </a:rPr>
              <a:t>First silhouette edges are detected. Silhouette edges are the edges that connect one </a:t>
            </a:r>
            <a:r>
              <a:rPr lang="en-US" sz="1200" kern="1200" dirty="0" err="1">
                <a:solidFill>
                  <a:schemeClr val="tx1"/>
                </a:solidFill>
                <a:effectLst/>
                <a:latin typeface="+mn-lt"/>
                <a:ea typeface="+mn-ea"/>
                <a:cs typeface="+mn-cs"/>
              </a:rPr>
              <a:t>frontfacing</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one </a:t>
            </a:r>
            <a:r>
              <a:rPr lang="en-US" sz="1200" kern="1200" dirty="0" err="1">
                <a:solidFill>
                  <a:schemeClr val="tx1"/>
                </a:solidFill>
                <a:effectLst/>
                <a:latin typeface="+mn-lt"/>
                <a:ea typeface="+mn-ea"/>
                <a:cs typeface="+mn-cs"/>
              </a:rPr>
              <a:t>backfacing</a:t>
            </a:r>
            <a:r>
              <a:rPr lang="en-US" sz="1200"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triangle </a:t>
            </a:r>
            <a:r>
              <a:rPr lang="en-US" sz="1200" kern="1200" dirty="0">
                <a:solidFill>
                  <a:schemeClr val="tx1"/>
                </a:solidFill>
                <a:effectLst/>
                <a:latin typeface="+mn-lt"/>
                <a:ea typeface="+mn-ea"/>
                <a:cs typeface="+mn-cs"/>
              </a:rPr>
              <a:t>from the light source point of view</a:t>
            </a:r>
            <a:r>
              <a:rPr lang="en-US" sz="1200" b="0" kern="1200" dirty="0">
                <a:solidFill>
                  <a:schemeClr val="tx1"/>
                </a:solidFill>
                <a:effectLst/>
                <a:latin typeface="+mn-lt"/>
                <a:ea typeface="+mn-ea"/>
                <a:cs typeface="+mn-cs"/>
              </a:rPr>
              <a:t>. So, These 2 edges are silhouette edges by that definition. </a:t>
            </a:r>
          </a:p>
          <a:p>
            <a:r>
              <a:rPr lang="en-US" sz="1200" b="0" kern="1200" dirty="0">
                <a:solidFill>
                  <a:schemeClr val="tx1"/>
                </a:solidFill>
                <a:effectLst/>
                <a:latin typeface="+mn-lt"/>
                <a:ea typeface="+mn-ea"/>
                <a:cs typeface="+mn-cs"/>
              </a:rPr>
              <a:t>Then they are extended to the infinity in the direction away from the light source. And when we extend an edge in a direction, we would get a quad.</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If we apply this operation to every silhouette edge, the volume enclosed by the object and these generated quads is called shadow volume. </a:t>
            </a:r>
          </a:p>
          <a:p>
            <a:r>
              <a:rPr lang="en-US" sz="1200" b="0" kern="1200" dirty="0">
                <a:solidFill>
                  <a:schemeClr val="tx1"/>
                </a:solidFill>
                <a:effectLst/>
                <a:latin typeface="+mn-lt"/>
                <a:ea typeface="+mn-ea"/>
                <a:cs typeface="+mn-cs"/>
              </a:rPr>
              <a:t>If we want to visualize it in 3d... First, silhouette edges are detected, then extended to the infinity and the volume in between.. is the shadow volume.</a:t>
            </a:r>
          </a:p>
          <a:p>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D3F4CC-A178-455A-A4C3-8B7CF4D2C5AB}" type="slidenum">
              <a:rPr lang="en-US" smtClean="0"/>
              <a:t>2</a:t>
            </a:fld>
            <a:endParaRPr lang="en-US" dirty="0"/>
          </a:p>
        </p:txBody>
      </p:sp>
    </p:spTree>
    <p:extLst>
      <p:ext uri="{BB962C8B-B14F-4D97-AF65-F5344CB8AC3E}">
        <p14:creationId xmlns:p14="http://schemas.microsoft.com/office/powerpoint/2010/main" val="581136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Z-Fail has shown that, the counting has to start out of shadow. And it does the counting behind the visible point. </a:t>
            </a:r>
          </a:p>
          <a:p>
            <a:r>
              <a:rPr lang="en-US" dirty="0"/>
              <a:t>And how Z-Pass works actually is that it counts all the shadow quads in this segment. And in a scene there is only one point we can be 100% sure that is not in shadow which is the light source itself.</a:t>
            </a:r>
          </a:p>
          <a:p>
            <a:r>
              <a:rPr lang="en-US" dirty="0"/>
              <a:t>So we need to count the shadow quads in this segment too. And it has to be done for every pixel.</a:t>
            </a:r>
          </a:p>
        </p:txBody>
      </p:sp>
      <p:sp>
        <p:nvSpPr>
          <p:cNvPr id="4" name="Slide Number Placeholder 3"/>
          <p:cNvSpPr>
            <a:spLocks noGrp="1"/>
          </p:cNvSpPr>
          <p:nvPr>
            <p:ph type="sldNum" sz="quarter" idx="5"/>
          </p:nvPr>
        </p:nvSpPr>
        <p:spPr/>
        <p:txBody>
          <a:bodyPr/>
          <a:lstStyle/>
          <a:p>
            <a:fld id="{4AD3F4CC-A178-455A-A4C3-8B7CF4D2C5AB}" type="slidenum">
              <a:rPr lang="en-US" smtClean="0"/>
              <a:t>20</a:t>
            </a:fld>
            <a:endParaRPr lang="en-US" dirty="0"/>
          </a:p>
        </p:txBody>
      </p:sp>
    </p:spTree>
    <p:extLst>
      <p:ext uri="{BB962C8B-B14F-4D97-AF65-F5344CB8AC3E}">
        <p14:creationId xmlns:p14="http://schemas.microsoft.com/office/powerpoint/2010/main" val="303262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21</a:t>
            </a:fld>
            <a:endParaRPr lang="en-US" dirty="0"/>
          </a:p>
        </p:txBody>
      </p:sp>
    </p:spTree>
    <p:extLst>
      <p:ext uri="{BB962C8B-B14F-4D97-AF65-F5344CB8AC3E}">
        <p14:creationId xmlns:p14="http://schemas.microsoft.com/office/powerpoint/2010/main" val="2198534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22</a:t>
            </a:fld>
            <a:endParaRPr lang="en-US" dirty="0"/>
          </a:p>
        </p:txBody>
      </p:sp>
    </p:spTree>
    <p:extLst>
      <p:ext uri="{BB962C8B-B14F-4D97-AF65-F5344CB8AC3E}">
        <p14:creationId xmlns:p14="http://schemas.microsoft.com/office/powerpoint/2010/main" val="2434210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For that we need to analyze why z pass fails in depth.</a:t>
            </a:r>
          </a:p>
          <a:p>
            <a:r>
              <a:rPr lang="en-US" sz="1200" b="0" kern="1200" dirty="0">
                <a:solidFill>
                  <a:schemeClr val="tx1"/>
                </a:solidFill>
                <a:effectLst/>
                <a:latin typeface="+mn-lt"/>
                <a:ea typeface="+mn-ea"/>
                <a:cs typeface="+mn-cs"/>
              </a:rPr>
              <a:t>++ZP categorizes the cases where Z-Pass fails into 2. </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First one is, the camera is not occluded but the near plane is. In other words, camera is not in the shadow volume of any object but near plane is.. It solves this case fairly easily using depth clamping which projects the quads goes in between camera and near plane onto the near plane. That enables us to increment the counters at the beginning if these pixels are initially in shadow.</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The second case is where the camera is in the shadow volume. Because in that scenario, we still know when we are leaving the volume thanks to the clamping. But clamping does not help to understand when we are entering. What we can do is, we can count the number of occluding objects and initialize all the stencil values with that number. Or equivalently, we can shade the pixels that have stencil value equals to the negative of the number of occluding objects.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If near </a:t>
            </a:r>
            <a:r>
              <a:rPr lang="en-US" sz="1200" b="0" kern="1200" dirty="0" err="1">
                <a:solidFill>
                  <a:schemeClr val="tx1"/>
                </a:solidFill>
                <a:effectLst/>
                <a:latin typeface="+mn-lt"/>
                <a:ea typeface="+mn-ea"/>
                <a:cs typeface="+mn-cs"/>
              </a:rPr>
              <a:t>planeget</a:t>
            </a:r>
            <a:r>
              <a:rPr lang="en-US" sz="1200" b="0" kern="1200" dirty="0">
                <a:solidFill>
                  <a:schemeClr val="tx1"/>
                </a:solidFill>
                <a:effectLst/>
                <a:latin typeface="+mn-lt"/>
                <a:ea typeface="+mn-ea"/>
                <a:cs typeface="+mn-cs"/>
              </a:rPr>
              <a:t> closer, then it will be on the camera, so only thing we need is connecting the camera to the light source. This is the idea of the ++ZP. Connect light source to camera, Unfortunately we can not move the near plane to the camera. Fortunately, using depth clamp, we can achieve the same result, because everything goes in between near-cam, projected to near plane. </a:t>
            </a:r>
          </a:p>
        </p:txBody>
      </p:sp>
      <p:sp>
        <p:nvSpPr>
          <p:cNvPr id="4" name="Slide Number Placeholder 3"/>
          <p:cNvSpPr>
            <a:spLocks noGrp="1"/>
          </p:cNvSpPr>
          <p:nvPr>
            <p:ph type="sldNum" sz="quarter" idx="5"/>
          </p:nvPr>
        </p:nvSpPr>
        <p:spPr/>
        <p:txBody>
          <a:bodyPr/>
          <a:lstStyle/>
          <a:p>
            <a:fld id="{4AD3F4CC-A178-455A-A4C3-8B7CF4D2C5AB}" type="slidenum">
              <a:rPr lang="en-US" smtClean="0"/>
              <a:t>23</a:t>
            </a:fld>
            <a:endParaRPr lang="en-US" dirty="0"/>
          </a:p>
        </p:txBody>
      </p:sp>
    </p:spTree>
    <p:extLst>
      <p:ext uri="{BB962C8B-B14F-4D97-AF65-F5344CB8AC3E}">
        <p14:creationId xmlns:p14="http://schemas.microsoft.com/office/powerpoint/2010/main" val="2905025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the value is used to initialize the stencil buffer. </a:t>
            </a:r>
          </a:p>
          <a:p>
            <a:r>
              <a:rPr lang="en-US" dirty="0"/>
              <a:t>3 step is same with </a:t>
            </a:r>
            <a:r>
              <a:rPr lang="en-US" dirty="0" err="1"/>
              <a:t>ZPass</a:t>
            </a:r>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24</a:t>
            </a:fld>
            <a:endParaRPr lang="en-US" dirty="0"/>
          </a:p>
        </p:txBody>
      </p:sp>
    </p:spTree>
    <p:extLst>
      <p:ext uri="{BB962C8B-B14F-4D97-AF65-F5344CB8AC3E}">
        <p14:creationId xmlns:p14="http://schemas.microsoft.com/office/powerpoint/2010/main" val="341969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specifically targeted that additional rendering pass.</a:t>
            </a:r>
          </a:p>
        </p:txBody>
      </p:sp>
      <p:sp>
        <p:nvSpPr>
          <p:cNvPr id="4" name="Slide Number Placeholder 3"/>
          <p:cNvSpPr>
            <a:spLocks noGrp="1"/>
          </p:cNvSpPr>
          <p:nvPr>
            <p:ph type="sldNum" sz="quarter" idx="5"/>
          </p:nvPr>
        </p:nvSpPr>
        <p:spPr/>
        <p:txBody>
          <a:bodyPr/>
          <a:lstStyle/>
          <a:p>
            <a:fld id="{4AD3F4CC-A178-455A-A4C3-8B7CF4D2C5AB}" type="slidenum">
              <a:rPr lang="en-US" smtClean="0"/>
              <a:t>26</a:t>
            </a:fld>
            <a:endParaRPr lang="en-US" dirty="0"/>
          </a:p>
        </p:txBody>
      </p:sp>
    </p:spTree>
    <p:extLst>
      <p:ext uri="{BB962C8B-B14F-4D97-AF65-F5344CB8AC3E}">
        <p14:creationId xmlns:p14="http://schemas.microsoft.com/office/powerpoint/2010/main" val="2285159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apply the standard Z-Pass now, remember the clamping is enabled. So there is a </a:t>
            </a:r>
            <a:r>
              <a:rPr lang="en-US" dirty="0" err="1"/>
              <a:t>backfacing</a:t>
            </a:r>
            <a:r>
              <a:rPr lang="en-US" dirty="0"/>
              <a:t> shadow quad next to the near plane. </a:t>
            </a:r>
          </a:p>
        </p:txBody>
      </p:sp>
      <p:sp>
        <p:nvSpPr>
          <p:cNvPr id="4" name="Slide Number Placeholder 3"/>
          <p:cNvSpPr>
            <a:spLocks noGrp="1"/>
          </p:cNvSpPr>
          <p:nvPr>
            <p:ph type="sldNum" sz="quarter" idx="5"/>
          </p:nvPr>
        </p:nvSpPr>
        <p:spPr/>
        <p:txBody>
          <a:bodyPr/>
          <a:lstStyle/>
          <a:p>
            <a:fld id="{4AD3F4CC-A178-455A-A4C3-8B7CF4D2C5AB}" type="slidenum">
              <a:rPr lang="en-US" smtClean="0"/>
              <a:t>27</a:t>
            </a:fld>
            <a:endParaRPr lang="en-US" dirty="0"/>
          </a:p>
        </p:txBody>
      </p:sp>
    </p:spTree>
    <p:extLst>
      <p:ext uri="{BB962C8B-B14F-4D97-AF65-F5344CB8AC3E}">
        <p14:creationId xmlns:p14="http://schemas.microsoft.com/office/powerpoint/2010/main" val="2865373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Keep the same method. Same trajectory but not have 2 passes. In order to do this, while rendering a shadow quad and updating the stencil… we apply a ray triangle intersection and accumulate with atomic counter. </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We wanted to count all the occluding objects in one of the existing render passes. So in the second pass we have all the geometry information to build the shadow volumes. While building these volumes we can also count the number of occluding objects performing ray-triangle intersections between a ray casted from camera to the light source and the light facing triangles. To accumulate them we utilized atomic counters available since OpenGL 4.2. With that small and easy addition to the standard Z-Pass, we achieved artifact free stencil shadow volume algorithm. </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So we obtained both simplicity and the speed we aimed for.</a:t>
            </a:r>
          </a:p>
          <a:p>
            <a:r>
              <a:rPr lang="en-US" sz="1200" b="0" kern="1200" dirty="0">
                <a:solidFill>
                  <a:schemeClr val="tx1"/>
                </a:solidFill>
                <a:effectLst/>
                <a:latin typeface="+mn-lt"/>
                <a:ea typeface="+mn-ea"/>
                <a:cs typeface="+mn-cs"/>
              </a:rPr>
              <a:t>And lets see some performance results.</a:t>
            </a:r>
          </a:p>
          <a:p>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D3F4CC-A178-455A-A4C3-8B7CF4D2C5AB}" type="slidenum">
              <a:rPr lang="en-US" smtClean="0"/>
              <a:t>28</a:t>
            </a:fld>
            <a:endParaRPr lang="en-US" dirty="0"/>
          </a:p>
        </p:txBody>
      </p:sp>
    </p:spTree>
    <p:extLst>
      <p:ext uri="{BB962C8B-B14F-4D97-AF65-F5344CB8AC3E}">
        <p14:creationId xmlns:p14="http://schemas.microsoft.com/office/powerpoint/2010/main" val="3910720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A stencil shadow volume algorithm consists of these 5 major steps, 1 is optional. And all these algorithms have variations at only 3rd or 4th steps. That’s why, 1st,2nd and 5th step is not included in the timings. For the timing we used 3 common scenes; Buddha, </a:t>
            </a:r>
            <a:r>
              <a:rPr lang="en-US" sz="1200" b="0" kern="1200" dirty="0" err="1">
                <a:solidFill>
                  <a:schemeClr val="tx1"/>
                </a:solidFill>
                <a:effectLst/>
                <a:latin typeface="+mn-lt"/>
                <a:ea typeface="+mn-ea"/>
                <a:cs typeface="+mn-cs"/>
              </a:rPr>
              <a:t>Sponza</a:t>
            </a:r>
            <a:r>
              <a:rPr lang="en-US" sz="1200" b="0" kern="1200" dirty="0">
                <a:solidFill>
                  <a:schemeClr val="tx1"/>
                </a:solidFill>
                <a:effectLst/>
                <a:latin typeface="+mn-lt"/>
                <a:ea typeface="+mn-ea"/>
                <a:cs typeface="+mn-cs"/>
              </a:rPr>
              <a:t> atrium and closed Citadel. We recorded the timings while the camera moves through a path we determine.</a:t>
            </a:r>
          </a:p>
        </p:txBody>
      </p:sp>
      <p:sp>
        <p:nvSpPr>
          <p:cNvPr id="4" name="Slide Number Placeholder 3"/>
          <p:cNvSpPr>
            <a:spLocks noGrp="1"/>
          </p:cNvSpPr>
          <p:nvPr>
            <p:ph type="sldNum" sz="quarter" idx="5"/>
          </p:nvPr>
        </p:nvSpPr>
        <p:spPr/>
        <p:txBody>
          <a:bodyPr/>
          <a:lstStyle/>
          <a:p>
            <a:fld id="{4AD3F4CC-A178-455A-A4C3-8B7CF4D2C5AB}" type="slidenum">
              <a:rPr lang="en-US" smtClean="0"/>
              <a:t>29</a:t>
            </a:fld>
            <a:endParaRPr lang="en-US" dirty="0"/>
          </a:p>
        </p:txBody>
      </p:sp>
    </p:spTree>
    <p:extLst>
      <p:ext uri="{BB962C8B-B14F-4D97-AF65-F5344CB8AC3E}">
        <p14:creationId xmlns:p14="http://schemas.microsoft.com/office/powerpoint/2010/main" val="3175253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made a fly through in the </a:t>
            </a:r>
            <a:r>
              <a:rPr lang="en-US" dirty="0" err="1"/>
              <a:t>sponza</a:t>
            </a:r>
            <a:r>
              <a:rPr lang="en-US" dirty="0"/>
              <a:t> scene.  Before showing a timing.</a:t>
            </a:r>
          </a:p>
          <a:p>
            <a:r>
              <a:rPr lang="en-US" dirty="0"/>
              <a:t>1- pic and why it is important?</a:t>
            </a:r>
          </a:p>
          <a:p>
            <a:r>
              <a:rPr lang="en-US" dirty="0"/>
              <a:t>2- </a:t>
            </a:r>
          </a:p>
          <a:p>
            <a:r>
              <a:rPr lang="en-US" dirty="0"/>
              <a:t>3- </a:t>
            </a:r>
          </a:p>
          <a:p>
            <a:r>
              <a:rPr lang="en-US" dirty="0"/>
              <a:t>4- </a:t>
            </a:r>
          </a:p>
          <a:p>
            <a:r>
              <a:rPr lang="en-US" dirty="0"/>
              <a:t>Now lets look at the timings.</a:t>
            </a:r>
          </a:p>
          <a:p>
            <a:r>
              <a:rPr lang="en-US" dirty="0"/>
              <a:t>Order the legends. And fix the colors.</a:t>
            </a:r>
          </a:p>
          <a:p>
            <a:endParaRPr lang="en-US" dirty="0"/>
          </a:p>
          <a:p>
            <a:r>
              <a:rPr lang="en-US" dirty="0"/>
              <a:t>Discuss on the pictures. Why did we pick them.</a:t>
            </a:r>
          </a:p>
          <a:p>
            <a:endParaRPr lang="en-US" dirty="0"/>
          </a:p>
          <a:p>
            <a:r>
              <a:rPr lang="en-US" dirty="0"/>
              <a:t>2. Pic Little complexity in visible geometry whereas a lot of hidden geometry causes overdraw.</a:t>
            </a:r>
          </a:p>
          <a:p>
            <a:r>
              <a:rPr lang="en-US" dirty="0"/>
              <a:t>3. Pic both visible and hidden geometry is complex because of the column and the curtains rendered there. Difference between the algorithm should be smaller both again the z-fail would run slowest</a:t>
            </a:r>
          </a:p>
          <a:p>
            <a:r>
              <a:rPr lang="en-US" dirty="0"/>
              <a:t>4. Visible geometry high but invisible geometry is low. </a:t>
            </a:r>
          </a:p>
          <a:p>
            <a:endParaRPr lang="en-US" dirty="0"/>
          </a:p>
          <a:p>
            <a:endParaRPr lang="en-US" dirty="0"/>
          </a:p>
          <a:p>
            <a:endParaRPr lang="en-US" dirty="0"/>
          </a:p>
          <a:p>
            <a:r>
              <a:rPr lang="en-US" dirty="0"/>
              <a:t>Make the ZP+ and ++ZP distinctive.  Double pass..</a:t>
            </a:r>
          </a:p>
          <a:p>
            <a:r>
              <a:rPr lang="en-US" dirty="0"/>
              <a:t>Ours is single pass…</a:t>
            </a:r>
          </a:p>
          <a:p>
            <a:r>
              <a:rPr lang="en-US" dirty="0" err="1"/>
              <a:t>Zpass</a:t>
            </a:r>
            <a:r>
              <a:rPr lang="en-US" dirty="0"/>
              <a:t> is our baseline.. All of them does additional thing, we can not be better then this. But </a:t>
            </a:r>
            <a:r>
              <a:rPr lang="en-US" dirty="0" err="1"/>
              <a:t>Zpass</a:t>
            </a:r>
            <a:r>
              <a:rPr lang="en-US" dirty="0"/>
              <a:t> fails.</a:t>
            </a:r>
          </a:p>
          <a:p>
            <a:endParaRPr lang="en-US" dirty="0"/>
          </a:p>
          <a:p>
            <a:endParaRPr lang="en-US" dirty="0"/>
          </a:p>
          <a:p>
            <a:endParaRPr lang="en-US" dirty="0"/>
          </a:p>
          <a:p>
            <a:endParaRPr lang="en-US" dirty="0"/>
          </a:p>
          <a:p>
            <a:r>
              <a:rPr lang="en-US" dirty="0"/>
              <a:t>This figure shows the timings for </a:t>
            </a:r>
            <a:r>
              <a:rPr lang="en-US" dirty="0" err="1"/>
              <a:t>Sponza</a:t>
            </a:r>
            <a:r>
              <a:rPr lang="en-US" dirty="0"/>
              <a:t> scene with Z-Pass algorithm.</a:t>
            </a:r>
          </a:p>
          <a:p>
            <a:r>
              <a:rPr lang="en-US" dirty="0"/>
              <a:t>The starting frame is this where the camera is </a:t>
            </a:r>
            <a:r>
              <a:rPr lang="en-US" dirty="0" err="1"/>
              <a:t>locatet</a:t>
            </a:r>
            <a:r>
              <a:rPr lang="en-US" dirty="0"/>
              <a:t> at top and looks in the similar direction with the shadow quads. Then the camera goes to the first floor and takes a tour. When the </a:t>
            </a:r>
            <a:r>
              <a:rPr lang="en-US" dirty="0" err="1"/>
              <a:t>camra</a:t>
            </a:r>
            <a:r>
              <a:rPr lang="en-US" dirty="0"/>
              <a:t> looks orthogonal to shadow quads the speed drops. Then it takes a tour at the ground floor. Now the camera looks orthogonal to more shadow quads. Now it also considers shadow quads generated by the geometry at the 1</a:t>
            </a:r>
            <a:r>
              <a:rPr lang="en-US" baseline="30000" dirty="0"/>
              <a:t>st</a:t>
            </a:r>
            <a:r>
              <a:rPr lang="en-US" dirty="0"/>
              <a:t> floor. And the last jump in speed is also at the ground floor. Shadow quads causes overdraw and depth test can not eliminate them. Lets see a scene also in action.</a:t>
            </a:r>
          </a:p>
          <a:p>
            <a:endParaRPr lang="en-US" dirty="0"/>
          </a:p>
          <a:p>
            <a:r>
              <a:rPr lang="en-US" dirty="0"/>
              <a:t>Since the camera moves mostly in the scene, we benefit a lot from depth test and z-Fail do not perform good. </a:t>
            </a:r>
          </a:p>
          <a:p>
            <a:r>
              <a:rPr lang="en-US" dirty="0"/>
              <a:t>In that scene ZP+ is more favorable to Z-fail.</a:t>
            </a:r>
          </a:p>
          <a:p>
            <a:r>
              <a:rPr lang="en-US" dirty="0"/>
              <a:t>However, ++ZP is still better than ZP+ since it renders to 1 pixel size target.</a:t>
            </a:r>
          </a:p>
          <a:p>
            <a:r>
              <a:rPr lang="en-US" dirty="0"/>
              <a:t>And our algorithm overlaps with Z-Pass. Yellow line is rarely seen, In other words there are few cases our algorithm does not </a:t>
            </a:r>
            <a:r>
              <a:rPr lang="en-US" dirty="0" err="1"/>
              <a:t>achive</a:t>
            </a:r>
            <a:r>
              <a:rPr lang="en-US" dirty="0"/>
              <a:t> the same performance with Z-Pass.</a:t>
            </a:r>
          </a:p>
          <a:p>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30</a:t>
            </a:fld>
            <a:endParaRPr lang="en-US" dirty="0"/>
          </a:p>
        </p:txBody>
      </p:sp>
    </p:spTree>
    <p:extLst>
      <p:ext uri="{BB962C8B-B14F-4D97-AF65-F5344CB8AC3E}">
        <p14:creationId xmlns:p14="http://schemas.microsoft.com/office/powerpoint/2010/main" val="230975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Shadow Volumes are very effective calculating pixel perfect hard shadows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can produce artifact free pixel perfect hard shadows regardless the zoom level.</a:t>
            </a:r>
          </a:p>
        </p:txBody>
      </p:sp>
      <p:sp>
        <p:nvSpPr>
          <p:cNvPr id="4" name="Slide Number Placeholder 3"/>
          <p:cNvSpPr>
            <a:spLocks noGrp="1"/>
          </p:cNvSpPr>
          <p:nvPr>
            <p:ph type="sldNum" sz="quarter" idx="5"/>
          </p:nvPr>
        </p:nvSpPr>
        <p:spPr/>
        <p:txBody>
          <a:bodyPr/>
          <a:lstStyle/>
          <a:p>
            <a:fld id="{4AD3F4CC-A178-455A-A4C3-8B7CF4D2C5AB}" type="slidenum">
              <a:rPr lang="en-US" smtClean="0"/>
              <a:t>3</a:t>
            </a:fld>
            <a:endParaRPr lang="en-US" dirty="0"/>
          </a:p>
        </p:txBody>
      </p:sp>
    </p:spTree>
    <p:extLst>
      <p:ext uri="{BB962C8B-B14F-4D97-AF65-F5344CB8AC3E}">
        <p14:creationId xmlns:p14="http://schemas.microsoft.com/office/powerpoint/2010/main" val="97720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made a fly through in the </a:t>
            </a:r>
            <a:r>
              <a:rPr lang="en-US" dirty="0" err="1"/>
              <a:t>sponza</a:t>
            </a:r>
            <a:r>
              <a:rPr lang="en-US" dirty="0"/>
              <a:t> scene.  Before showing a timing.</a:t>
            </a:r>
          </a:p>
          <a:p>
            <a:r>
              <a:rPr lang="en-US" dirty="0"/>
              <a:t>1- pic and why it is important?</a:t>
            </a:r>
          </a:p>
          <a:p>
            <a:r>
              <a:rPr lang="en-US" dirty="0"/>
              <a:t>2- </a:t>
            </a:r>
          </a:p>
          <a:p>
            <a:r>
              <a:rPr lang="en-US" dirty="0"/>
              <a:t>3- </a:t>
            </a:r>
          </a:p>
          <a:p>
            <a:r>
              <a:rPr lang="en-US" dirty="0"/>
              <a:t>4- </a:t>
            </a:r>
          </a:p>
          <a:p>
            <a:r>
              <a:rPr lang="en-US" dirty="0"/>
              <a:t>Now lets look at the timings.</a:t>
            </a:r>
          </a:p>
          <a:p>
            <a:r>
              <a:rPr lang="en-US" dirty="0"/>
              <a:t>Order the legends. And fix the colors.</a:t>
            </a:r>
          </a:p>
          <a:p>
            <a:endParaRPr lang="en-US" dirty="0"/>
          </a:p>
          <a:p>
            <a:r>
              <a:rPr lang="en-US" dirty="0"/>
              <a:t>Discuss on the pictures. Why did we pick them.</a:t>
            </a:r>
          </a:p>
          <a:p>
            <a:endParaRPr lang="en-US" dirty="0"/>
          </a:p>
          <a:p>
            <a:r>
              <a:rPr lang="en-US" dirty="0"/>
              <a:t>2. Pic Little complexity in visible geometry whereas a lot of hidden geometry causes overdraw.</a:t>
            </a:r>
          </a:p>
          <a:p>
            <a:r>
              <a:rPr lang="en-US" dirty="0"/>
              <a:t>3. Pic both visible and hidden geometry is complex because of the column and the curtains rendered there. Difference between the algorithm should be smaller both again the z-fail would run slowest</a:t>
            </a:r>
          </a:p>
          <a:p>
            <a:r>
              <a:rPr lang="en-US" dirty="0"/>
              <a:t>4. Visible geometry high but invisible geometry is low. </a:t>
            </a:r>
          </a:p>
          <a:p>
            <a:endParaRPr lang="en-US" dirty="0"/>
          </a:p>
          <a:p>
            <a:endParaRPr lang="en-US" dirty="0"/>
          </a:p>
          <a:p>
            <a:endParaRPr lang="en-US" dirty="0"/>
          </a:p>
          <a:p>
            <a:r>
              <a:rPr lang="en-US" dirty="0"/>
              <a:t>Make the ZP+ and ++ZP distinctive.  Double pass..</a:t>
            </a:r>
          </a:p>
          <a:p>
            <a:r>
              <a:rPr lang="en-US" dirty="0"/>
              <a:t>Ours is single pass…</a:t>
            </a:r>
          </a:p>
          <a:p>
            <a:r>
              <a:rPr lang="en-US" dirty="0" err="1"/>
              <a:t>Zpass</a:t>
            </a:r>
            <a:r>
              <a:rPr lang="en-US" dirty="0"/>
              <a:t> is our baseline.. All of them does additional thing, we can not be better then this. But </a:t>
            </a:r>
            <a:r>
              <a:rPr lang="en-US" dirty="0" err="1"/>
              <a:t>Zpass</a:t>
            </a:r>
            <a:r>
              <a:rPr lang="en-US" dirty="0"/>
              <a:t> fails.</a:t>
            </a:r>
          </a:p>
          <a:p>
            <a:endParaRPr lang="en-US" dirty="0"/>
          </a:p>
          <a:p>
            <a:endParaRPr lang="en-US" dirty="0"/>
          </a:p>
          <a:p>
            <a:endParaRPr lang="en-US" dirty="0"/>
          </a:p>
          <a:p>
            <a:endParaRPr lang="en-US" dirty="0"/>
          </a:p>
          <a:p>
            <a:r>
              <a:rPr lang="en-US" dirty="0"/>
              <a:t>This figure shows the timings for </a:t>
            </a:r>
            <a:r>
              <a:rPr lang="en-US" dirty="0" err="1"/>
              <a:t>Sponza</a:t>
            </a:r>
            <a:r>
              <a:rPr lang="en-US" dirty="0"/>
              <a:t> scene with Z-Pass algorithm.</a:t>
            </a:r>
          </a:p>
          <a:p>
            <a:r>
              <a:rPr lang="en-US" dirty="0"/>
              <a:t>The starting frame is this where the camera is </a:t>
            </a:r>
            <a:r>
              <a:rPr lang="en-US" dirty="0" err="1"/>
              <a:t>locatet</a:t>
            </a:r>
            <a:r>
              <a:rPr lang="en-US" dirty="0"/>
              <a:t> at top and looks in the similar direction with the shadow quads. Then the camera goes to the first floor and takes a tour. When the </a:t>
            </a:r>
            <a:r>
              <a:rPr lang="en-US" dirty="0" err="1"/>
              <a:t>camra</a:t>
            </a:r>
            <a:r>
              <a:rPr lang="en-US" dirty="0"/>
              <a:t> looks orthogonal to shadow quads the speed drops. Then it takes a tour at the ground floor. Now the camera looks orthogonal to more shadow quads. Now it also considers shadow quads generated by the geometry at the 1</a:t>
            </a:r>
            <a:r>
              <a:rPr lang="en-US" baseline="30000" dirty="0"/>
              <a:t>st</a:t>
            </a:r>
            <a:r>
              <a:rPr lang="en-US" dirty="0"/>
              <a:t> floor. And the last jump in speed is also at the ground floor. Shadow quads causes overdraw and depth test can not eliminate them. Lets see a scene also in action.</a:t>
            </a:r>
          </a:p>
          <a:p>
            <a:endParaRPr lang="en-US" dirty="0"/>
          </a:p>
          <a:p>
            <a:r>
              <a:rPr lang="en-US" dirty="0"/>
              <a:t>Since the camera moves mostly in the scene, we benefit a lot from depth test and z-Fail do not perform good. </a:t>
            </a:r>
          </a:p>
          <a:p>
            <a:r>
              <a:rPr lang="en-US" dirty="0"/>
              <a:t>In that scene ZP+ is more favorable to Z-fail.</a:t>
            </a:r>
          </a:p>
          <a:p>
            <a:r>
              <a:rPr lang="en-US" dirty="0"/>
              <a:t>However, ++ZP is still better than ZP+ since it renders to 1 pixel size target.</a:t>
            </a:r>
          </a:p>
          <a:p>
            <a:r>
              <a:rPr lang="en-US" dirty="0"/>
              <a:t>And our algorithm overlaps with Z-Pass. Yellow line is rarely seen, In other words there are few cases our algorithm does not </a:t>
            </a:r>
            <a:r>
              <a:rPr lang="en-US" dirty="0" err="1"/>
              <a:t>achive</a:t>
            </a:r>
            <a:r>
              <a:rPr lang="en-US" dirty="0"/>
              <a:t> the same performance with Z-Pass.</a:t>
            </a:r>
          </a:p>
        </p:txBody>
      </p:sp>
      <p:sp>
        <p:nvSpPr>
          <p:cNvPr id="4" name="Slide Number Placeholder 3"/>
          <p:cNvSpPr>
            <a:spLocks noGrp="1"/>
          </p:cNvSpPr>
          <p:nvPr>
            <p:ph type="sldNum" sz="quarter" idx="5"/>
          </p:nvPr>
        </p:nvSpPr>
        <p:spPr/>
        <p:txBody>
          <a:bodyPr/>
          <a:lstStyle/>
          <a:p>
            <a:fld id="{4AD3F4CC-A178-455A-A4C3-8B7CF4D2C5AB}" type="slidenum">
              <a:rPr lang="en-US" smtClean="0"/>
              <a:t>34</a:t>
            </a:fld>
            <a:endParaRPr lang="en-US" dirty="0"/>
          </a:p>
        </p:txBody>
      </p:sp>
    </p:spTree>
    <p:extLst>
      <p:ext uri="{BB962C8B-B14F-4D97-AF65-F5344CB8AC3E}">
        <p14:creationId xmlns:p14="http://schemas.microsoft.com/office/powerpoint/2010/main" val="366707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that our algorithm and Z-Pass is nearly performs same. The overhead added by that 1 ray-triangle intersection is insignificant.</a:t>
            </a:r>
          </a:p>
          <a:p>
            <a:r>
              <a:rPr lang="en-US" dirty="0"/>
              <a:t>Achieved almost the baseline</a:t>
            </a:r>
          </a:p>
          <a:p>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35</a:t>
            </a:fld>
            <a:endParaRPr lang="en-US" dirty="0"/>
          </a:p>
        </p:txBody>
      </p:sp>
    </p:spTree>
    <p:extLst>
      <p:ext uri="{BB962C8B-B14F-4D97-AF65-F5344CB8AC3E}">
        <p14:creationId xmlns:p14="http://schemas.microsoft.com/office/powerpoint/2010/main" val="2886386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scene there are a lot of draw calls, that is why the least performant one’s are ZP+ and ++ZP which have additional rendering pass. And our algorithm still performs almost same with Z-Pass.</a:t>
            </a:r>
          </a:p>
        </p:txBody>
      </p:sp>
      <p:sp>
        <p:nvSpPr>
          <p:cNvPr id="4" name="Slide Number Placeholder 3"/>
          <p:cNvSpPr>
            <a:spLocks noGrp="1"/>
          </p:cNvSpPr>
          <p:nvPr>
            <p:ph type="sldNum" sz="quarter" idx="5"/>
          </p:nvPr>
        </p:nvSpPr>
        <p:spPr/>
        <p:txBody>
          <a:bodyPr/>
          <a:lstStyle/>
          <a:p>
            <a:fld id="{4AD3F4CC-A178-455A-A4C3-8B7CF4D2C5AB}" type="slidenum">
              <a:rPr lang="en-US" smtClean="0"/>
              <a:t>36</a:t>
            </a:fld>
            <a:endParaRPr lang="en-US" dirty="0"/>
          </a:p>
        </p:txBody>
      </p:sp>
    </p:spTree>
    <p:extLst>
      <p:ext uri="{BB962C8B-B14F-4D97-AF65-F5344CB8AC3E}">
        <p14:creationId xmlns:p14="http://schemas.microsoft.com/office/powerpoint/2010/main" val="2298855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conclude. We present a stencil algorithm that is very easy to implement and easy to integrate to existing pipelines. It also produces artifact free results.</a:t>
            </a:r>
          </a:p>
          <a:p>
            <a:r>
              <a:rPr lang="en-US" dirty="0"/>
              <a:t>It completely avoids the additional render pass ZP+ and ++ZP have</a:t>
            </a:r>
          </a:p>
          <a:p>
            <a:r>
              <a:rPr lang="en-US" dirty="0"/>
              <a:t>It also does not renders any additional geometry as Z-Fail does.</a:t>
            </a:r>
          </a:p>
          <a:p>
            <a:r>
              <a:rPr lang="en-US" dirty="0"/>
              <a:t>And most importantly, it adds little overhead and has almost the same speed with Z-Pass algorithm.</a:t>
            </a:r>
          </a:p>
          <a:p>
            <a:r>
              <a:rPr lang="en-US" dirty="0"/>
              <a:t> </a:t>
            </a:r>
          </a:p>
          <a:p>
            <a:endParaRPr lang="en-US" dirty="0"/>
          </a:p>
          <a:p>
            <a:r>
              <a:rPr lang="en-US" dirty="0"/>
              <a:t>This gives the ultimate answer to stencil shadow volume. Or at least some answer… ONE MORE ANSWER..</a:t>
            </a:r>
          </a:p>
        </p:txBody>
      </p:sp>
      <p:sp>
        <p:nvSpPr>
          <p:cNvPr id="4" name="Slide Number Placeholder 3"/>
          <p:cNvSpPr>
            <a:spLocks noGrp="1"/>
          </p:cNvSpPr>
          <p:nvPr>
            <p:ph type="sldNum" sz="quarter" idx="5"/>
          </p:nvPr>
        </p:nvSpPr>
        <p:spPr/>
        <p:txBody>
          <a:bodyPr/>
          <a:lstStyle/>
          <a:p>
            <a:fld id="{4AD3F4CC-A178-455A-A4C3-8B7CF4D2C5AB}" type="slidenum">
              <a:rPr lang="en-US" smtClean="0"/>
              <a:t>37</a:t>
            </a:fld>
            <a:endParaRPr lang="en-US" dirty="0"/>
          </a:p>
        </p:txBody>
      </p:sp>
    </p:spTree>
    <p:extLst>
      <p:ext uri="{BB962C8B-B14F-4D97-AF65-F5344CB8AC3E}">
        <p14:creationId xmlns:p14="http://schemas.microsoft.com/office/powerpoint/2010/main" val="11547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Typically there are 3 generic artifact free solutions to this problem. </a:t>
            </a:r>
          </a:p>
          <a:p>
            <a:r>
              <a:rPr lang="nl-NL" dirty="0"/>
              <a:t>First one is ray tracing and it becomes popular in real-time rendering too. However, it still is not available for commodity hardwares.</a:t>
            </a:r>
          </a:p>
          <a:p>
            <a:r>
              <a:rPr lang="nl-NL" dirty="0"/>
              <a:t>The other approach is Irregular Z-Buffer. However, this one also suffers from some scalability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This brings us to Shadow Volume algorithms. There are many efficient variants... </a:t>
            </a:r>
          </a:p>
        </p:txBody>
      </p:sp>
      <p:sp>
        <p:nvSpPr>
          <p:cNvPr id="4" name="Slide Number Placeholder 3"/>
          <p:cNvSpPr>
            <a:spLocks noGrp="1"/>
          </p:cNvSpPr>
          <p:nvPr>
            <p:ph type="sldNum" sz="quarter" idx="10"/>
          </p:nvPr>
        </p:nvSpPr>
        <p:spPr/>
        <p:txBody>
          <a:bodyPr/>
          <a:lstStyle/>
          <a:p>
            <a:fld id="{4AD3F4CC-A178-455A-A4C3-8B7CF4D2C5AB}" type="slidenum">
              <a:rPr lang="en-US" smtClean="0"/>
              <a:t>4</a:t>
            </a:fld>
            <a:endParaRPr lang="en-US" dirty="0"/>
          </a:p>
        </p:txBody>
      </p:sp>
    </p:spTree>
    <p:extLst>
      <p:ext uri="{BB962C8B-B14F-4D97-AF65-F5344CB8AC3E}">
        <p14:creationId xmlns:p14="http://schemas.microsoft.com/office/powerpoint/2010/main" val="280565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Crows shadow volumes algorithm first determines the visible points in the scene. Then shadow surfaces are generated.</a:t>
            </a:r>
          </a:p>
          <a:p>
            <a:r>
              <a:rPr lang="en-US" sz="1200" kern="1200" dirty="0">
                <a:solidFill>
                  <a:schemeClr val="tx1"/>
                </a:solidFill>
                <a:effectLst/>
                <a:latin typeface="+mn-lt"/>
                <a:ea typeface="+mn-ea"/>
                <a:cs typeface="+mn-cs"/>
              </a:rPr>
              <a:t>Since they are invisible, they do not effect visibility but determines the shadowing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camera point of view, front facing shadow quads are the entry to the shadowed region and back facing ones are the exit. So the back facing ones cancel the effect front facing ones apply.</a:t>
            </a:r>
          </a:p>
          <a:p>
            <a:r>
              <a:rPr lang="en-US" sz="1200" kern="1200" dirty="0">
                <a:solidFill>
                  <a:schemeClr val="tx1"/>
                </a:solidFill>
                <a:effectLst/>
                <a:latin typeface="+mn-lt"/>
                <a:ea typeface="+mn-ea"/>
                <a:cs typeface="+mn-cs"/>
              </a:rPr>
              <a:t>It means that, there are equal number of back facing and front facing shadow quads in between two lit points. We can determine if a point is in shadow or not by counting the number of front facing and back facing shadow quads.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for a visible surface point to be in shadow, the number of front facing shadow quads in between camera and that visible point should be larger than the back facing ones. Otherwise it is lit.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we are only counting two types of shadow quads, order does not matter. So it can be easily implemented on </a:t>
            </a:r>
            <a:r>
              <a:rPr lang="en-US" sz="1200" kern="1200" dirty="0" err="1">
                <a:solidFill>
                  <a:schemeClr val="tx1"/>
                </a:solidFill>
                <a:effectLst/>
                <a:latin typeface="+mn-lt"/>
                <a:ea typeface="+mn-ea"/>
                <a:cs typeface="+mn-cs"/>
              </a:rPr>
              <a:t>gpu</a:t>
            </a:r>
            <a:r>
              <a:rPr lang="en-US" sz="1200" kern="1200" dirty="0">
                <a:solidFill>
                  <a:schemeClr val="tx1"/>
                </a:solidFill>
                <a:effectLst/>
                <a:latin typeface="+mn-lt"/>
                <a:ea typeface="+mn-ea"/>
                <a:cs typeface="+mn-cs"/>
              </a:rPr>
              <a:t> in parallel.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Connect point of the camera, point of visible point </a:t>
            </a:r>
          </a:p>
          <a:p>
            <a:r>
              <a:rPr lang="en-US" sz="1200" kern="1200" dirty="0">
                <a:solidFill>
                  <a:schemeClr val="tx1"/>
                </a:solidFill>
                <a:effectLst/>
                <a:latin typeface="+mn-lt"/>
                <a:ea typeface="+mn-ea"/>
                <a:cs typeface="+mn-cs"/>
              </a:rPr>
              <a:t>From camera to the point, counting the number of these shadow quads.</a:t>
            </a:r>
          </a:p>
          <a:p>
            <a:r>
              <a:rPr lang="en-US" sz="1200" kern="1200" dirty="0">
                <a:solidFill>
                  <a:schemeClr val="tx1"/>
                </a:solidFill>
                <a:effectLst/>
                <a:latin typeface="+mn-lt"/>
                <a:ea typeface="+mn-ea"/>
                <a:cs typeface="+mn-cs"/>
              </a:rPr>
              <a:t>Put a drawing…..</a:t>
            </a:r>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5</a:t>
            </a:fld>
            <a:endParaRPr lang="en-US" dirty="0"/>
          </a:p>
        </p:txBody>
      </p:sp>
    </p:spTree>
    <p:extLst>
      <p:ext uri="{BB962C8B-B14F-4D97-AF65-F5344CB8AC3E}">
        <p14:creationId xmlns:p14="http://schemas.microsoft.com/office/powerpoint/2010/main" val="1796476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Mention orientation of the shadow quad.</a:t>
            </a:r>
            <a:endParaRPr lang="en-US" sz="1200" dirty="0"/>
          </a:p>
          <a:p>
            <a:r>
              <a:rPr lang="en-US" sz="1200" kern="1200" dirty="0">
                <a:solidFill>
                  <a:schemeClr val="tx1"/>
                </a:solidFill>
                <a:effectLst/>
                <a:latin typeface="+mn-lt"/>
                <a:ea typeface="+mn-ea"/>
                <a:cs typeface="+mn-cs"/>
              </a:rPr>
              <a:t>Crows shadow volumes algorithm first determines the visible points in the scene. </a:t>
            </a:r>
          </a:p>
          <a:p>
            <a:r>
              <a:rPr lang="en-US" sz="1200" kern="1200" dirty="0">
                <a:solidFill>
                  <a:schemeClr val="tx1"/>
                </a:solidFill>
                <a:effectLst/>
                <a:latin typeface="+mn-lt"/>
                <a:ea typeface="+mn-ea"/>
                <a:cs typeface="+mn-cs"/>
              </a:rPr>
              <a:t>Then shadow quads are generated and their normal vector point away from the shadow volume.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to determine whether a visible surface point is in shadow, we can count the number of front facing and back facing shadow quads that lies in between camera and the point.</a:t>
            </a:r>
          </a:p>
          <a:p>
            <a:r>
              <a:rPr lang="en-US" sz="1200" kern="1200" dirty="0">
                <a:solidFill>
                  <a:schemeClr val="tx1"/>
                </a:solidFill>
                <a:effectLst/>
                <a:latin typeface="+mn-lt"/>
                <a:ea typeface="+mn-ea"/>
                <a:cs typeface="+mn-cs"/>
              </a:rPr>
              <a:t>Front facing shadow quad is the entry to shadow region and the back facing one cancels the effect front facing applies.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number of front and back facing quads are same, then this point is lit… otherwise it is in shadow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we are only counting two types of shadow quads, order does not matter. So it can be easily implemented on </a:t>
            </a:r>
            <a:r>
              <a:rPr lang="en-US" sz="1200" kern="1200" dirty="0" err="1">
                <a:solidFill>
                  <a:schemeClr val="tx1"/>
                </a:solidFill>
                <a:effectLst/>
                <a:latin typeface="+mn-lt"/>
                <a:ea typeface="+mn-ea"/>
                <a:cs typeface="+mn-cs"/>
              </a:rPr>
              <a:t>gpu</a:t>
            </a:r>
            <a:r>
              <a:rPr lang="en-US" sz="1200" kern="1200" dirty="0">
                <a:solidFill>
                  <a:schemeClr val="tx1"/>
                </a:solidFill>
                <a:effectLst/>
                <a:latin typeface="+mn-lt"/>
                <a:ea typeface="+mn-ea"/>
                <a:cs typeface="+mn-cs"/>
              </a:rPr>
              <a:t> in parallel.</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6</a:t>
            </a:fld>
            <a:endParaRPr lang="en-US" dirty="0"/>
          </a:p>
        </p:txBody>
      </p:sp>
    </p:spTree>
    <p:extLst>
      <p:ext uri="{BB962C8B-B14F-4D97-AF65-F5344CB8AC3E}">
        <p14:creationId xmlns:p14="http://schemas.microsoft.com/office/powerpoint/2010/main" val="316068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Mention orientation of the shadow quad.</a:t>
            </a:r>
            <a:endParaRPr lang="en-US" sz="1200" dirty="0"/>
          </a:p>
          <a:p>
            <a:r>
              <a:rPr lang="en-US" sz="1200" kern="1200" dirty="0">
                <a:solidFill>
                  <a:schemeClr val="tx1"/>
                </a:solidFill>
                <a:effectLst/>
                <a:latin typeface="+mn-lt"/>
                <a:ea typeface="+mn-ea"/>
                <a:cs typeface="+mn-cs"/>
              </a:rPr>
              <a:t>Crows shadow volumes algorithm first determines the visible points in the scene. </a:t>
            </a:r>
          </a:p>
          <a:p>
            <a:r>
              <a:rPr lang="en-US" sz="1200" kern="1200" dirty="0">
                <a:solidFill>
                  <a:schemeClr val="tx1"/>
                </a:solidFill>
                <a:effectLst/>
                <a:latin typeface="+mn-lt"/>
                <a:ea typeface="+mn-ea"/>
                <a:cs typeface="+mn-cs"/>
              </a:rPr>
              <a:t>Then shadow quads are generated and their normal vector point away from the shadow volume.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to determine the whether a visible surface point is in shadow, we can count the number of front facing and back facing shadow quads that lies in between camera and the point.</a:t>
            </a:r>
          </a:p>
          <a:p>
            <a:r>
              <a:rPr lang="en-US" sz="1200" kern="1200" dirty="0">
                <a:solidFill>
                  <a:schemeClr val="tx1"/>
                </a:solidFill>
                <a:effectLst/>
                <a:latin typeface="+mn-lt"/>
                <a:ea typeface="+mn-ea"/>
                <a:cs typeface="+mn-cs"/>
              </a:rPr>
              <a:t>Front facing shadow quad is the entry to shadow region and the back facing one cancels the effect front facing applies.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the number of front and back facing quads are same, then this point is lit… otherwise it is in shadow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for a visible surface point to be in shadow, the number of front facing shadow quads in between camera and that visible point should be larger than the back facing ones. Otherwise it is lit.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we are only counting two types of shadow quads, order does not matter. So it can be easily implemented on </a:t>
            </a:r>
            <a:r>
              <a:rPr lang="en-US" sz="1200" kern="1200" dirty="0" err="1">
                <a:solidFill>
                  <a:schemeClr val="tx1"/>
                </a:solidFill>
                <a:effectLst/>
                <a:latin typeface="+mn-lt"/>
                <a:ea typeface="+mn-ea"/>
                <a:cs typeface="+mn-cs"/>
              </a:rPr>
              <a:t>gpu</a:t>
            </a:r>
            <a:r>
              <a:rPr lang="en-US" sz="1200" kern="1200" dirty="0">
                <a:solidFill>
                  <a:schemeClr val="tx1"/>
                </a:solidFill>
                <a:effectLst/>
                <a:latin typeface="+mn-lt"/>
                <a:ea typeface="+mn-ea"/>
                <a:cs typeface="+mn-cs"/>
              </a:rPr>
              <a:t> in parallel.</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AD3F4CC-A178-455A-A4C3-8B7CF4D2C5AB}" type="slidenum">
              <a:rPr lang="en-US" smtClean="0"/>
              <a:t>7</a:t>
            </a:fld>
            <a:endParaRPr lang="en-US" dirty="0"/>
          </a:p>
        </p:txBody>
      </p:sp>
    </p:spTree>
    <p:extLst>
      <p:ext uri="{BB962C8B-B14F-4D97-AF65-F5344CB8AC3E}">
        <p14:creationId xmlns:p14="http://schemas.microsoft.com/office/powerpoint/2010/main" val="3436541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Z-Pass is the first stencil shadow volume algorithm implementing the Crow’s approach using rendering pipeline.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To determine the visible surfaces, first we need to render the scene to fill the Depth buffer.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Then stencil buffer is reset. Remember to the original algorithm we are </a:t>
            </a:r>
            <a:r>
              <a:rPr lang="en-US" sz="1200" b="0" kern="1200" dirty="0" err="1">
                <a:solidFill>
                  <a:schemeClr val="tx1"/>
                </a:solidFill>
                <a:effectLst/>
                <a:latin typeface="+mn-lt"/>
                <a:ea typeface="+mn-ea"/>
                <a:cs typeface="+mn-cs"/>
              </a:rPr>
              <a:t>gonna</a:t>
            </a:r>
            <a:r>
              <a:rPr lang="en-US" sz="1200" b="0" kern="1200" dirty="0">
                <a:solidFill>
                  <a:schemeClr val="tx1"/>
                </a:solidFill>
                <a:effectLst/>
                <a:latin typeface="+mn-lt"/>
                <a:ea typeface="+mn-ea"/>
                <a:cs typeface="+mn-cs"/>
              </a:rPr>
              <a:t> count the shadow quads and compare them. Instead of having 2 different counters, we can use only one counter which we increment when there is a front facing shadow quad and decrement for a back facing 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Then the render pass starts to count the shadow quads in between the near plane and the visible surface point.</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 that render pass, first silhouette edges are detected, then extended to infinity constructing the shadow volume.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For every </a:t>
            </a:r>
            <a:r>
              <a:rPr lang="en-US" sz="1200" b="0" kern="1200" dirty="0" err="1">
                <a:solidFill>
                  <a:schemeClr val="tx1"/>
                </a:solidFill>
                <a:effectLst/>
                <a:latin typeface="+mn-lt"/>
                <a:ea typeface="+mn-ea"/>
                <a:cs typeface="+mn-cs"/>
              </a:rPr>
              <a:t>every</a:t>
            </a:r>
            <a:r>
              <a:rPr lang="en-US" sz="1200" b="0" kern="1200" dirty="0">
                <a:solidFill>
                  <a:schemeClr val="tx1"/>
                </a:solidFill>
                <a:effectLst/>
                <a:latin typeface="+mn-lt"/>
                <a:ea typeface="+mn-ea"/>
                <a:cs typeface="+mn-cs"/>
              </a:rPr>
              <a:t> incoming triangle, test if it has a silhouette edge…</a:t>
            </a:r>
          </a:p>
        </p:txBody>
      </p:sp>
      <p:sp>
        <p:nvSpPr>
          <p:cNvPr id="4" name="Slide Number Placeholder 3"/>
          <p:cNvSpPr>
            <a:spLocks noGrp="1"/>
          </p:cNvSpPr>
          <p:nvPr>
            <p:ph type="sldNum" sz="quarter" idx="10"/>
          </p:nvPr>
        </p:nvSpPr>
        <p:spPr/>
        <p:txBody>
          <a:bodyPr/>
          <a:lstStyle/>
          <a:p>
            <a:fld id="{4AD3F4CC-A178-455A-A4C3-8B7CF4D2C5AB}" type="slidenum">
              <a:rPr lang="en-US" smtClean="0"/>
              <a:t>8</a:t>
            </a:fld>
            <a:endParaRPr lang="en-US" dirty="0"/>
          </a:p>
        </p:txBody>
      </p:sp>
    </p:spTree>
    <p:extLst>
      <p:ext uri="{BB962C8B-B14F-4D97-AF65-F5344CB8AC3E}">
        <p14:creationId xmlns:p14="http://schemas.microsoft.com/office/powerpoint/2010/main" val="2708809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For example for that pixel, there are 2 front facing and 1 back facing shadow quad which yields +1 in our stencil buffer. In other words, we have more front facing shadow quads then back facing quads. So it is in shadow.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After all the stencil values are calculated, then we can shade the pixels with 0 stencil value. The rest is in shadow.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AD3F4CC-A178-455A-A4C3-8B7CF4D2C5AB}" type="slidenum">
              <a:rPr lang="en-US" smtClean="0"/>
              <a:t>9</a:t>
            </a:fld>
            <a:endParaRPr lang="en-US" dirty="0"/>
          </a:p>
        </p:txBody>
      </p:sp>
    </p:spTree>
    <p:extLst>
      <p:ext uri="{BB962C8B-B14F-4D97-AF65-F5344CB8AC3E}">
        <p14:creationId xmlns:p14="http://schemas.microsoft.com/office/powerpoint/2010/main" val="302743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rgbClr val="00B0F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8" name="Date Placeholder 7"/>
          <p:cNvSpPr>
            <a:spLocks noGrp="1"/>
          </p:cNvSpPr>
          <p:nvPr>
            <p:ph type="dt" sz="half" idx="10"/>
          </p:nvPr>
        </p:nvSpPr>
        <p:spPr>
          <a:xfrm>
            <a:off x="9481731" y="6356352"/>
            <a:ext cx="1629032" cy="365125"/>
          </a:xfrm>
        </p:spPr>
        <p:txBody>
          <a:bodyPr/>
          <a:lstStyle>
            <a:lvl1pPr algn="r">
              <a:defRPr/>
            </a:lvl1pPr>
          </a:lstStyle>
          <a:p>
            <a:fld id="{CBDF2530-DEF3-42EF-9E36-2364AD423B6A}" type="datetime1">
              <a:rPr lang="en-US" smtClean="0"/>
              <a:t>7/9/2019</a:t>
            </a:fld>
            <a:endParaRPr lang="en-US" dirty="0"/>
          </a:p>
        </p:txBody>
      </p:sp>
      <p:sp>
        <p:nvSpPr>
          <p:cNvPr id="10"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546696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7"/>
          <p:cNvSpPr>
            <a:spLocks noGrp="1"/>
          </p:cNvSpPr>
          <p:nvPr>
            <p:ph type="dt" sz="half" idx="10"/>
          </p:nvPr>
        </p:nvSpPr>
        <p:spPr>
          <a:xfrm>
            <a:off x="9481731" y="6356352"/>
            <a:ext cx="1629032" cy="365125"/>
          </a:xfrm>
        </p:spPr>
        <p:txBody>
          <a:bodyPr/>
          <a:lstStyle>
            <a:lvl1pPr algn="r">
              <a:defRPr/>
            </a:lvl1pPr>
          </a:lstStyle>
          <a:p>
            <a:fld id="{0916FE9B-23AC-4E6F-BAFB-8CE99AE68089}" type="datetime1">
              <a:rPr lang="en-US" smtClean="0"/>
              <a:t>7/9/2019</a:t>
            </a:fld>
            <a:endParaRPr lang="en-US" dirty="0"/>
          </a:p>
        </p:txBody>
      </p:sp>
      <p:sp>
        <p:nvSpPr>
          <p:cNvPr id="8"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2490789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7"/>
          <p:cNvSpPr>
            <a:spLocks noGrp="1"/>
          </p:cNvSpPr>
          <p:nvPr>
            <p:ph type="dt" sz="half" idx="10"/>
          </p:nvPr>
        </p:nvSpPr>
        <p:spPr>
          <a:xfrm>
            <a:off x="9481731" y="6356352"/>
            <a:ext cx="1629032" cy="365125"/>
          </a:xfrm>
        </p:spPr>
        <p:txBody>
          <a:bodyPr/>
          <a:lstStyle>
            <a:lvl1pPr algn="r">
              <a:defRPr/>
            </a:lvl1pPr>
          </a:lstStyle>
          <a:p>
            <a:fld id="{6CA2586D-4341-4A8D-B823-81ECB3C22557}" type="datetime1">
              <a:rPr lang="en-US" smtClean="0"/>
              <a:t>7/9/2019</a:t>
            </a:fld>
            <a:endParaRPr lang="en-US" dirty="0"/>
          </a:p>
        </p:txBody>
      </p:sp>
      <p:sp>
        <p:nvSpPr>
          <p:cNvPr id="8"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470292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7"/>
          <p:cNvSpPr>
            <a:spLocks noGrp="1"/>
          </p:cNvSpPr>
          <p:nvPr>
            <p:ph type="dt" sz="half" idx="10"/>
          </p:nvPr>
        </p:nvSpPr>
        <p:spPr>
          <a:xfrm>
            <a:off x="9481731" y="6356352"/>
            <a:ext cx="1629032" cy="365125"/>
          </a:xfrm>
        </p:spPr>
        <p:txBody>
          <a:bodyPr/>
          <a:lstStyle>
            <a:lvl1pPr algn="r">
              <a:defRPr/>
            </a:lvl1pPr>
          </a:lstStyle>
          <a:p>
            <a:fld id="{10DCC115-7C9C-46BA-8F13-CFFAD188595B}" type="datetime1">
              <a:rPr lang="en-US" smtClean="0"/>
              <a:t>7/9/2019</a:t>
            </a:fld>
            <a:endParaRPr lang="en-US" dirty="0"/>
          </a:p>
        </p:txBody>
      </p:sp>
      <p:sp>
        <p:nvSpPr>
          <p:cNvPr id="8"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22375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7"/>
          <p:cNvSpPr>
            <a:spLocks noGrp="1"/>
          </p:cNvSpPr>
          <p:nvPr>
            <p:ph type="dt" sz="half" idx="10"/>
          </p:nvPr>
        </p:nvSpPr>
        <p:spPr>
          <a:xfrm>
            <a:off x="9481731" y="6356352"/>
            <a:ext cx="1629032" cy="365125"/>
          </a:xfrm>
        </p:spPr>
        <p:txBody>
          <a:bodyPr/>
          <a:lstStyle>
            <a:lvl1pPr algn="r">
              <a:defRPr/>
            </a:lvl1pPr>
          </a:lstStyle>
          <a:p>
            <a:fld id="{F6B52900-D525-4E48-A6BF-4E3DD64B548B}" type="datetime1">
              <a:rPr lang="en-US" smtClean="0"/>
              <a:t>7/9/2019</a:t>
            </a:fld>
            <a:endParaRPr lang="en-US" dirty="0"/>
          </a:p>
        </p:txBody>
      </p:sp>
      <p:sp>
        <p:nvSpPr>
          <p:cNvPr id="8"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740231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a:xfrm>
            <a:off x="9481731" y="6356352"/>
            <a:ext cx="1629032" cy="365125"/>
          </a:xfrm>
        </p:spPr>
        <p:txBody>
          <a:bodyPr/>
          <a:lstStyle>
            <a:lvl1pPr algn="r">
              <a:defRPr/>
            </a:lvl1pPr>
          </a:lstStyle>
          <a:p>
            <a:fld id="{32CEB425-716E-4C91-960F-6B806BA8137A}" type="datetime1">
              <a:rPr lang="en-US" smtClean="0"/>
              <a:t>7/9/2019</a:t>
            </a:fld>
            <a:endParaRPr lang="en-US" dirty="0"/>
          </a:p>
        </p:txBody>
      </p:sp>
      <p:sp>
        <p:nvSpPr>
          <p:cNvPr id="9"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751006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7"/>
          <p:cNvSpPr>
            <a:spLocks noGrp="1"/>
          </p:cNvSpPr>
          <p:nvPr>
            <p:ph type="dt" sz="half" idx="10"/>
          </p:nvPr>
        </p:nvSpPr>
        <p:spPr>
          <a:xfrm>
            <a:off x="9481731" y="6356352"/>
            <a:ext cx="1629032" cy="365125"/>
          </a:xfrm>
        </p:spPr>
        <p:txBody>
          <a:bodyPr/>
          <a:lstStyle>
            <a:lvl1pPr algn="r">
              <a:defRPr/>
            </a:lvl1pPr>
          </a:lstStyle>
          <a:p>
            <a:fld id="{302AB0EA-7E54-4836-91AB-F634CA16D594}" type="datetime1">
              <a:rPr lang="en-US" smtClean="0"/>
              <a:t>7/9/2019</a:t>
            </a:fld>
            <a:endParaRPr lang="en-US" dirty="0"/>
          </a:p>
        </p:txBody>
      </p:sp>
      <p:sp>
        <p:nvSpPr>
          <p:cNvPr id="11"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3665586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7"/>
          <p:cNvSpPr>
            <a:spLocks noGrp="1"/>
          </p:cNvSpPr>
          <p:nvPr>
            <p:ph type="dt" sz="half" idx="10"/>
          </p:nvPr>
        </p:nvSpPr>
        <p:spPr>
          <a:xfrm>
            <a:off x="9481731" y="6356352"/>
            <a:ext cx="1629032" cy="365125"/>
          </a:xfrm>
        </p:spPr>
        <p:txBody>
          <a:bodyPr/>
          <a:lstStyle>
            <a:lvl1pPr algn="r">
              <a:defRPr/>
            </a:lvl1pPr>
          </a:lstStyle>
          <a:p>
            <a:fld id="{4ACB3BDE-6306-41FB-93B0-9180DBA6A93C}" type="datetime1">
              <a:rPr lang="en-US" smtClean="0"/>
              <a:t>7/9/2019</a:t>
            </a:fld>
            <a:endParaRPr lang="en-US" dirty="0"/>
          </a:p>
        </p:txBody>
      </p:sp>
      <p:sp>
        <p:nvSpPr>
          <p:cNvPr id="7"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2665744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7"/>
          <p:cNvSpPr>
            <a:spLocks noGrp="1"/>
          </p:cNvSpPr>
          <p:nvPr>
            <p:ph type="dt" sz="half" idx="10"/>
          </p:nvPr>
        </p:nvSpPr>
        <p:spPr>
          <a:xfrm>
            <a:off x="9481731" y="6356352"/>
            <a:ext cx="1629032" cy="365125"/>
          </a:xfrm>
        </p:spPr>
        <p:txBody>
          <a:bodyPr/>
          <a:lstStyle>
            <a:lvl1pPr algn="r">
              <a:defRPr/>
            </a:lvl1pPr>
          </a:lstStyle>
          <a:p>
            <a:fld id="{749D7D02-317B-4419-955A-2F99C8C0980A}" type="datetime1">
              <a:rPr lang="en-US" smtClean="0"/>
              <a:t>7/9/2019</a:t>
            </a:fld>
            <a:endParaRPr lang="en-US" dirty="0"/>
          </a:p>
        </p:txBody>
      </p:sp>
      <p:sp>
        <p:nvSpPr>
          <p:cNvPr id="6"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300872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a:xfrm>
            <a:off x="9481731" y="6356352"/>
            <a:ext cx="1629032" cy="365125"/>
          </a:xfrm>
        </p:spPr>
        <p:txBody>
          <a:bodyPr/>
          <a:lstStyle>
            <a:lvl1pPr algn="r">
              <a:defRPr/>
            </a:lvl1pPr>
          </a:lstStyle>
          <a:p>
            <a:fld id="{5144EB9F-F85B-42B7-AABB-79E709B16CF4}" type="datetime1">
              <a:rPr lang="en-US" smtClean="0"/>
              <a:t>7/9/2019</a:t>
            </a:fld>
            <a:endParaRPr lang="en-US" dirty="0"/>
          </a:p>
        </p:txBody>
      </p:sp>
      <p:sp>
        <p:nvSpPr>
          <p:cNvPr id="9"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73280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a:xfrm>
            <a:off x="9481731" y="6356352"/>
            <a:ext cx="1629032" cy="365125"/>
          </a:xfrm>
        </p:spPr>
        <p:txBody>
          <a:bodyPr/>
          <a:lstStyle>
            <a:lvl1pPr algn="r">
              <a:defRPr/>
            </a:lvl1pPr>
          </a:lstStyle>
          <a:p>
            <a:fld id="{7F3E652E-9860-40EE-9175-F406A3EE76C4}" type="datetime1">
              <a:rPr lang="en-US" smtClean="0"/>
              <a:t>7/9/2019</a:t>
            </a:fld>
            <a:endParaRPr lang="en-US" dirty="0"/>
          </a:p>
        </p:txBody>
      </p:sp>
      <p:sp>
        <p:nvSpPr>
          <p:cNvPr id="9" name="Slide Number Placeholder 9"/>
          <p:cNvSpPr>
            <a:spLocks noGrp="1"/>
          </p:cNvSpPr>
          <p:nvPr>
            <p:ph type="sldNum" sz="quarter" idx="12"/>
          </p:nvPr>
        </p:nvSpPr>
        <p:spPr>
          <a:xfrm>
            <a:off x="11277603" y="6356352"/>
            <a:ext cx="562232" cy="365125"/>
          </a:xfrm>
        </p:spPr>
        <p:txBody>
          <a:bodyPr/>
          <a:lstStyle/>
          <a:p>
            <a:fld id="{686A0971-E82B-458B-9FB6-3C7365857292}" type="slidenum">
              <a:rPr lang="en-US" smtClean="0"/>
              <a:t>‹#›</a:t>
            </a:fld>
            <a:endParaRPr lang="en-US" dirty="0"/>
          </a:p>
        </p:txBody>
      </p:sp>
    </p:spTree>
    <p:extLst>
      <p:ext uri="{BB962C8B-B14F-4D97-AF65-F5344CB8AC3E}">
        <p14:creationId xmlns:p14="http://schemas.microsoft.com/office/powerpoint/2010/main" val="3019672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228C71-EBE4-46FC-A831-179C3A31C57F}" type="datetime1">
              <a:rPr lang="en-US" smtClean="0"/>
              <a:t>7/9/2019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86A0971-E82B-458B-9FB6-3C7365857292}" type="slidenum">
              <a:rPr lang="en-US" smtClean="0"/>
              <a:t>‹#›</a:t>
            </a:fld>
            <a:endParaRPr lang="en-US" dirty="0"/>
          </a:p>
        </p:txBody>
      </p:sp>
    </p:spTree>
    <p:extLst>
      <p:ext uri="{BB962C8B-B14F-4D97-AF65-F5344CB8AC3E}">
        <p14:creationId xmlns:p14="http://schemas.microsoft.com/office/powerpoint/2010/main" val="4023035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685800" rtl="0" eaLnBrk="1" latinLnBrk="0" hangingPunct="1">
        <a:lnSpc>
          <a:spcPct val="90000"/>
        </a:lnSpc>
        <a:spcBef>
          <a:spcPct val="0"/>
        </a:spcBef>
        <a:buNone/>
        <a:defRPr sz="3300" kern="1200">
          <a:solidFill>
            <a:schemeClr val="accent1">
              <a:lumMod val="50000"/>
            </a:schemeClr>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graphics.tudelft.n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6999" y="3641194"/>
            <a:ext cx="6858000" cy="1059308"/>
          </a:xfrm>
        </p:spPr>
        <p:txBody>
          <a:bodyPr>
            <a:normAutofit fontScale="90000"/>
          </a:bodyPr>
          <a:lstStyle/>
          <a:p>
            <a:r>
              <a:rPr lang="en-US" sz="3300" b="1" kern="0" dirty="0">
                <a:solidFill>
                  <a:srgbClr val="005D76"/>
                </a:solidFill>
                <a:latin typeface="Calibri"/>
                <a:cs typeface="Arial"/>
                <a:sym typeface="Arial"/>
                <a:rtl val="0"/>
              </a:rPr>
              <a:t>A Practical and Efficient Approach for Correct Z-Pass Stencil Shadow Volumes</a:t>
            </a:r>
            <a:endParaRPr lang="en-US" sz="3300" dirty="0"/>
          </a:p>
        </p:txBody>
      </p:sp>
      <p:sp>
        <p:nvSpPr>
          <p:cNvPr id="3" name="Subtitle 2"/>
          <p:cNvSpPr>
            <a:spLocks noGrp="1"/>
          </p:cNvSpPr>
          <p:nvPr>
            <p:ph type="subTitle" idx="1"/>
          </p:nvPr>
        </p:nvSpPr>
        <p:spPr>
          <a:xfrm>
            <a:off x="1477106" y="5025668"/>
            <a:ext cx="1524001" cy="345147"/>
          </a:xfrm>
        </p:spPr>
        <p:txBody>
          <a:body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Baran Usta</a:t>
            </a:r>
            <a:endParaRPr lang="en-US" dirty="0"/>
          </a:p>
        </p:txBody>
      </p:sp>
      <p:sp>
        <p:nvSpPr>
          <p:cNvPr id="4" name="Subtitle 2"/>
          <p:cNvSpPr txBox="1">
            <a:spLocks/>
          </p:cNvSpPr>
          <p:nvPr/>
        </p:nvSpPr>
        <p:spPr>
          <a:xfrm>
            <a:off x="3001107" y="5025667"/>
            <a:ext cx="2188308" cy="3451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Leonardo Scandolo</a:t>
            </a:r>
            <a:endParaRPr lang="en-US" dirty="0"/>
          </a:p>
        </p:txBody>
      </p:sp>
      <p:sp>
        <p:nvSpPr>
          <p:cNvPr id="5" name="Subtitle 2"/>
          <p:cNvSpPr txBox="1">
            <a:spLocks/>
          </p:cNvSpPr>
          <p:nvPr/>
        </p:nvSpPr>
        <p:spPr>
          <a:xfrm>
            <a:off x="5199184" y="5025667"/>
            <a:ext cx="1793631" cy="345148"/>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Markus</a:t>
            </a:r>
            <a:r>
              <a:rPr lang="en-US" dirty="0">
                <a:sym typeface="Arial"/>
                <a:rtl val="0"/>
              </a:rPr>
              <a:t> Billeter</a:t>
            </a:r>
            <a:endParaRPr lang="en-US" sz="1500" kern="0" dirty="0">
              <a:solidFill>
                <a:srgbClr val="00A6D6"/>
              </a:solidFill>
              <a:latin typeface="Verdana"/>
              <a:cs typeface="Arial"/>
              <a:sym typeface="Arial"/>
              <a:rtl val="0"/>
            </a:endParaRPr>
          </a:p>
        </p:txBody>
      </p:sp>
      <p:sp>
        <p:nvSpPr>
          <p:cNvPr id="6" name="Subtitle 2"/>
          <p:cNvSpPr txBox="1">
            <a:spLocks/>
          </p:cNvSpPr>
          <p:nvPr/>
        </p:nvSpPr>
        <p:spPr>
          <a:xfrm>
            <a:off x="6992815" y="5025667"/>
            <a:ext cx="2198077" cy="3451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Ricardo Marroquim</a:t>
            </a:r>
            <a:endParaRPr lang="en-US" dirty="0"/>
          </a:p>
        </p:txBody>
      </p:sp>
      <p:sp>
        <p:nvSpPr>
          <p:cNvPr id="7" name="Subtitle 2"/>
          <p:cNvSpPr txBox="1">
            <a:spLocks/>
          </p:cNvSpPr>
          <p:nvPr/>
        </p:nvSpPr>
        <p:spPr>
          <a:xfrm>
            <a:off x="9190892" y="5025668"/>
            <a:ext cx="1947984" cy="34514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Elmar Eisemann</a:t>
            </a:r>
            <a:endParaRPr lang="en-US" dirty="0"/>
          </a:p>
        </p:txBody>
      </p:sp>
      <p:sp>
        <p:nvSpPr>
          <p:cNvPr id="14" name="TextBox 13"/>
          <p:cNvSpPr txBox="1"/>
          <p:nvPr/>
        </p:nvSpPr>
        <p:spPr>
          <a:xfrm>
            <a:off x="4267200" y="5695980"/>
            <a:ext cx="3657600" cy="400110"/>
          </a:xfrm>
          <a:prstGeom prst="rect">
            <a:avLst/>
          </a:prstGeom>
          <a:noFill/>
        </p:spPr>
        <p:txBody>
          <a:bodyPr wrap="square" rtlCol="0">
            <a:spAutoFit/>
          </a:bodyPr>
          <a:lstStyle/>
          <a:p>
            <a:pPr algn="ctr"/>
            <a:r>
              <a:rPr lang="en-US" sz="2000" b="1" dirty="0">
                <a:solidFill>
                  <a:schemeClr val="bg1">
                    <a:lumMod val="50000"/>
                  </a:schemeClr>
                </a:solidFill>
                <a:latin typeface="+mj-lt"/>
              </a:rPr>
              <a:t>Delft University of Technology</a:t>
            </a:r>
          </a:p>
        </p:txBody>
      </p:sp>
    </p:spTree>
    <p:extLst>
      <p:ext uri="{BB962C8B-B14F-4D97-AF65-F5344CB8AC3E}">
        <p14:creationId xmlns:p14="http://schemas.microsoft.com/office/powerpoint/2010/main" val="1228147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6E5D-3123-4296-9F87-8FF7898164F2}"/>
              </a:ext>
            </a:extLst>
          </p:cNvPr>
          <p:cNvSpPr>
            <a:spLocks noGrp="1"/>
          </p:cNvSpPr>
          <p:nvPr>
            <p:ph type="title"/>
          </p:nvPr>
        </p:nvSpPr>
        <p:spPr>
          <a:xfrm>
            <a:off x="838200" y="365127"/>
            <a:ext cx="10515600" cy="1325563"/>
          </a:xfrm>
        </p:spPr>
        <p:txBody>
          <a:bodyPr/>
          <a:lstStyle/>
          <a:p>
            <a:r>
              <a:rPr lang="en-US" dirty="0"/>
              <a:t>Z-Pass Limitation</a:t>
            </a:r>
          </a:p>
        </p:txBody>
      </p:sp>
      <p:sp>
        <p:nvSpPr>
          <p:cNvPr id="4" name="Date Placeholder 3">
            <a:extLst>
              <a:ext uri="{FF2B5EF4-FFF2-40B4-BE49-F238E27FC236}">
                <a16:creationId xmlns:a16="http://schemas.microsoft.com/office/drawing/2014/main" id="{7423445C-DD5D-4EC9-88CC-89592C57FE84}"/>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BF19F1CE-E5DA-4729-B629-6EBF1FE4D03F}"/>
              </a:ext>
            </a:extLst>
          </p:cNvPr>
          <p:cNvSpPr>
            <a:spLocks noGrp="1"/>
          </p:cNvSpPr>
          <p:nvPr>
            <p:ph type="sldNum" sz="quarter" idx="12"/>
          </p:nvPr>
        </p:nvSpPr>
        <p:spPr/>
        <p:txBody>
          <a:bodyPr/>
          <a:lstStyle/>
          <a:p>
            <a:fld id="{686A0971-E82B-458B-9FB6-3C7365857292}" type="slidenum">
              <a:rPr lang="en-US" smtClean="0"/>
              <a:t>10</a:t>
            </a:fld>
            <a:endParaRPr lang="en-US" dirty="0"/>
          </a:p>
        </p:txBody>
      </p:sp>
      <p:pic>
        <p:nvPicPr>
          <p:cNvPr id="14" name="Picture 13" descr="A close up of a logo&#10;&#10;Description automatically generated">
            <a:extLst>
              <a:ext uri="{FF2B5EF4-FFF2-40B4-BE49-F238E27FC236}">
                <a16:creationId xmlns:a16="http://schemas.microsoft.com/office/drawing/2014/main" id="{589E61BB-63B2-4072-8650-A9CC82C841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761" y="1728124"/>
            <a:ext cx="5526718" cy="3943467"/>
          </a:xfrm>
          <a:prstGeom prst="rect">
            <a:avLst/>
          </a:prstGeom>
        </p:spPr>
      </p:pic>
      <p:cxnSp>
        <p:nvCxnSpPr>
          <p:cNvPr id="15" name="Straight Connector 14">
            <a:extLst>
              <a:ext uri="{FF2B5EF4-FFF2-40B4-BE49-F238E27FC236}">
                <a16:creationId xmlns:a16="http://schemas.microsoft.com/office/drawing/2014/main" id="{CE68FA1E-60A5-4DC7-9F67-71896EE7686C}"/>
              </a:ext>
            </a:extLst>
          </p:cNvPr>
          <p:cNvCxnSpPr>
            <a:cxnSpLocks/>
          </p:cNvCxnSpPr>
          <p:nvPr/>
        </p:nvCxnSpPr>
        <p:spPr>
          <a:xfrm>
            <a:off x="5414211" y="4107763"/>
            <a:ext cx="4263566" cy="0"/>
          </a:xfrm>
          <a:prstGeom prst="line">
            <a:avLst/>
          </a:prstGeom>
          <a:ln w="38100"/>
        </p:spPr>
        <p:style>
          <a:lnRef idx="1">
            <a:schemeClr val="dk1"/>
          </a:lnRef>
          <a:fillRef idx="0">
            <a:schemeClr val="dk1"/>
          </a:fillRef>
          <a:effectRef idx="0">
            <a:schemeClr val="dk1"/>
          </a:effectRef>
          <a:fontRef idx="minor">
            <a:schemeClr val="tx1"/>
          </a:fontRef>
        </p:style>
      </p:cxnSp>
      <p:graphicFrame>
        <p:nvGraphicFramePr>
          <p:cNvPr id="16" name="Table 15">
            <a:extLst>
              <a:ext uri="{FF2B5EF4-FFF2-40B4-BE49-F238E27FC236}">
                <a16:creationId xmlns:a16="http://schemas.microsoft.com/office/drawing/2014/main" id="{852DA403-5AC7-4F42-91E5-25BFDD911DAF}"/>
              </a:ext>
            </a:extLst>
          </p:cNvPr>
          <p:cNvGraphicFramePr>
            <a:graphicFrameLocks noGrp="1"/>
          </p:cNvGraphicFramePr>
          <p:nvPr>
            <p:extLst>
              <p:ext uri="{D42A27DB-BD31-4B8C-83A1-F6EECF244321}">
                <p14:modId xmlns:p14="http://schemas.microsoft.com/office/powerpoint/2010/main" val="3204595419"/>
              </p:ext>
            </p:extLst>
          </p:nvPr>
        </p:nvGraphicFramePr>
        <p:xfrm>
          <a:off x="5188677" y="2050878"/>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17" name="Table 16">
            <a:extLst>
              <a:ext uri="{FF2B5EF4-FFF2-40B4-BE49-F238E27FC236}">
                <a16:creationId xmlns:a16="http://schemas.microsoft.com/office/drawing/2014/main" id="{AB277658-49AF-43D0-A59E-46B6C7E5CF94}"/>
              </a:ext>
            </a:extLst>
          </p:cNvPr>
          <p:cNvGraphicFramePr>
            <a:graphicFrameLocks noGrp="1"/>
          </p:cNvGraphicFramePr>
          <p:nvPr>
            <p:extLst>
              <p:ext uri="{D42A27DB-BD31-4B8C-83A1-F6EECF244321}">
                <p14:modId xmlns:p14="http://schemas.microsoft.com/office/powerpoint/2010/main" val="4131166727"/>
              </p:ext>
            </p:extLst>
          </p:nvPr>
        </p:nvGraphicFramePr>
        <p:xfrm>
          <a:off x="5798282" y="2046866"/>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sp>
        <p:nvSpPr>
          <p:cNvPr id="18" name="TextBox 17">
            <a:extLst>
              <a:ext uri="{FF2B5EF4-FFF2-40B4-BE49-F238E27FC236}">
                <a16:creationId xmlns:a16="http://schemas.microsoft.com/office/drawing/2014/main" id="{DAC29E02-4E1F-40D4-A328-BDD69A32D6CB}"/>
              </a:ext>
            </a:extLst>
          </p:cNvPr>
          <p:cNvSpPr txBox="1"/>
          <p:nvPr/>
        </p:nvSpPr>
        <p:spPr>
          <a:xfrm>
            <a:off x="5188677" y="1552074"/>
            <a:ext cx="454060" cy="369332"/>
          </a:xfrm>
          <a:prstGeom prst="rect">
            <a:avLst/>
          </a:prstGeom>
          <a:noFill/>
        </p:spPr>
        <p:txBody>
          <a:bodyPr wrap="square" rtlCol="0">
            <a:spAutoFit/>
          </a:bodyPr>
          <a:lstStyle/>
          <a:p>
            <a:r>
              <a:rPr lang="en-US" dirty="0"/>
              <a:t>FF</a:t>
            </a:r>
          </a:p>
        </p:txBody>
      </p:sp>
      <p:sp>
        <p:nvSpPr>
          <p:cNvPr id="19" name="TextBox 18">
            <a:extLst>
              <a:ext uri="{FF2B5EF4-FFF2-40B4-BE49-F238E27FC236}">
                <a16:creationId xmlns:a16="http://schemas.microsoft.com/office/drawing/2014/main" id="{55EDFF82-9C00-464B-9872-269427BA1FAF}"/>
              </a:ext>
            </a:extLst>
          </p:cNvPr>
          <p:cNvSpPr txBox="1"/>
          <p:nvPr/>
        </p:nvSpPr>
        <p:spPr>
          <a:xfrm>
            <a:off x="5798282" y="1548735"/>
            <a:ext cx="454060" cy="369332"/>
          </a:xfrm>
          <a:prstGeom prst="rect">
            <a:avLst/>
          </a:prstGeom>
          <a:noFill/>
        </p:spPr>
        <p:txBody>
          <a:bodyPr wrap="square" rtlCol="0">
            <a:spAutoFit/>
          </a:bodyPr>
          <a:lstStyle/>
          <a:p>
            <a:r>
              <a:rPr lang="en-US" dirty="0"/>
              <a:t>BF</a:t>
            </a:r>
          </a:p>
        </p:txBody>
      </p:sp>
      <p:graphicFrame>
        <p:nvGraphicFramePr>
          <p:cNvPr id="20" name="Table 19">
            <a:extLst>
              <a:ext uri="{FF2B5EF4-FFF2-40B4-BE49-F238E27FC236}">
                <a16:creationId xmlns:a16="http://schemas.microsoft.com/office/drawing/2014/main" id="{F71CF0B8-AA91-49CA-BD5C-2A28B7B1F911}"/>
              </a:ext>
            </a:extLst>
          </p:cNvPr>
          <p:cNvGraphicFramePr>
            <a:graphicFrameLocks noGrp="1"/>
          </p:cNvGraphicFramePr>
          <p:nvPr>
            <p:extLst>
              <p:ext uri="{D42A27DB-BD31-4B8C-83A1-F6EECF244321}">
                <p14:modId xmlns:p14="http://schemas.microsoft.com/office/powerpoint/2010/main" val="2683075964"/>
              </p:ext>
            </p:extLst>
          </p:nvPr>
        </p:nvGraphicFramePr>
        <p:xfrm>
          <a:off x="5184663" y="2046863"/>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21" name="Table 20">
            <a:extLst>
              <a:ext uri="{FF2B5EF4-FFF2-40B4-BE49-F238E27FC236}">
                <a16:creationId xmlns:a16="http://schemas.microsoft.com/office/drawing/2014/main" id="{AC0A07DD-20A2-4A83-8B03-01FD1FA1BF57}"/>
              </a:ext>
            </a:extLst>
          </p:cNvPr>
          <p:cNvGraphicFramePr>
            <a:graphicFrameLocks noGrp="1"/>
          </p:cNvGraphicFramePr>
          <p:nvPr>
            <p:extLst>
              <p:ext uri="{D42A27DB-BD31-4B8C-83A1-F6EECF244321}">
                <p14:modId xmlns:p14="http://schemas.microsoft.com/office/powerpoint/2010/main" val="4571583"/>
              </p:ext>
            </p:extLst>
          </p:nvPr>
        </p:nvGraphicFramePr>
        <p:xfrm>
          <a:off x="5794268" y="2042851"/>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sp>
        <p:nvSpPr>
          <p:cNvPr id="3" name="Content Placeholder 2">
            <a:extLst>
              <a:ext uri="{FF2B5EF4-FFF2-40B4-BE49-F238E27FC236}">
                <a16:creationId xmlns:a16="http://schemas.microsoft.com/office/drawing/2014/main" id="{7E581D08-0C50-4369-98CB-2178C6F5D1D9}"/>
              </a:ext>
            </a:extLst>
          </p:cNvPr>
          <p:cNvSpPr>
            <a:spLocks noGrp="1"/>
          </p:cNvSpPr>
          <p:nvPr>
            <p:ph idx="1"/>
          </p:nvPr>
        </p:nvSpPr>
        <p:spPr/>
        <p:txBody>
          <a:bodyPr/>
          <a:lstStyle/>
          <a:p>
            <a:r>
              <a:rPr lang="en-US" dirty="0"/>
              <a:t>Remark</a:t>
            </a:r>
          </a:p>
          <a:p>
            <a:pPr lvl="1"/>
            <a:r>
              <a:rPr lang="en-US" dirty="0"/>
              <a:t>What if the light source is in shadow?</a:t>
            </a:r>
          </a:p>
        </p:txBody>
      </p:sp>
    </p:spTree>
    <p:extLst>
      <p:ext uri="{BB962C8B-B14F-4D97-AF65-F5344CB8AC3E}">
        <p14:creationId xmlns:p14="http://schemas.microsoft.com/office/powerpoint/2010/main" val="754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E2F4-B891-4C57-A986-86E35E66E49E}"/>
              </a:ext>
            </a:extLst>
          </p:cNvPr>
          <p:cNvSpPr>
            <a:spLocks noGrp="1"/>
          </p:cNvSpPr>
          <p:nvPr>
            <p:ph type="title"/>
          </p:nvPr>
        </p:nvSpPr>
        <p:spPr/>
        <p:txBody>
          <a:bodyPr/>
          <a:lstStyle/>
          <a:p>
            <a:r>
              <a:rPr lang="en-US" dirty="0"/>
              <a:t>Z-Pass Limitation</a:t>
            </a:r>
          </a:p>
        </p:txBody>
      </p:sp>
      <p:sp>
        <p:nvSpPr>
          <p:cNvPr id="4" name="Date Placeholder 3">
            <a:extLst>
              <a:ext uri="{FF2B5EF4-FFF2-40B4-BE49-F238E27FC236}">
                <a16:creationId xmlns:a16="http://schemas.microsoft.com/office/drawing/2014/main" id="{92B41DBB-00EA-47A1-8ABD-EBEBDA06F15A}"/>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6D64D87B-B723-4D8B-AD47-955E8872323A}"/>
              </a:ext>
            </a:extLst>
          </p:cNvPr>
          <p:cNvSpPr>
            <a:spLocks noGrp="1"/>
          </p:cNvSpPr>
          <p:nvPr>
            <p:ph type="sldNum" sz="quarter" idx="12"/>
          </p:nvPr>
        </p:nvSpPr>
        <p:spPr/>
        <p:txBody>
          <a:bodyPr/>
          <a:lstStyle/>
          <a:p>
            <a:fld id="{686A0971-E82B-458B-9FB6-3C7365857292}" type="slidenum">
              <a:rPr lang="en-US" smtClean="0"/>
              <a:t>11</a:t>
            </a:fld>
            <a:endParaRPr lang="en-US" dirty="0"/>
          </a:p>
        </p:txBody>
      </p:sp>
      <p:pic>
        <p:nvPicPr>
          <p:cNvPr id="6" name="Picture 5">
            <a:extLst>
              <a:ext uri="{FF2B5EF4-FFF2-40B4-BE49-F238E27FC236}">
                <a16:creationId xmlns:a16="http://schemas.microsoft.com/office/drawing/2014/main" id="{0CB1FCE5-9CCC-4E93-B53B-98674361B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585" y="1740157"/>
            <a:ext cx="5233793" cy="3943467"/>
          </a:xfrm>
          <a:prstGeom prst="rect">
            <a:avLst/>
          </a:prstGeom>
        </p:spPr>
      </p:pic>
      <p:sp>
        <p:nvSpPr>
          <p:cNvPr id="7" name="Content Placeholder 2">
            <a:extLst>
              <a:ext uri="{FF2B5EF4-FFF2-40B4-BE49-F238E27FC236}">
                <a16:creationId xmlns:a16="http://schemas.microsoft.com/office/drawing/2014/main" id="{4025F6DD-6F8C-413E-9620-1A4ABCEA9913}"/>
              </a:ext>
            </a:extLst>
          </p:cNvPr>
          <p:cNvSpPr>
            <a:spLocks noGrp="1"/>
          </p:cNvSpPr>
          <p:nvPr>
            <p:ph idx="1"/>
          </p:nvPr>
        </p:nvSpPr>
        <p:spPr>
          <a:xfrm>
            <a:off x="838200" y="1825625"/>
            <a:ext cx="10515600" cy="4351338"/>
          </a:xfrm>
        </p:spPr>
        <p:txBody>
          <a:bodyPr/>
          <a:lstStyle/>
          <a:p>
            <a:r>
              <a:rPr lang="en-US" dirty="0"/>
              <a:t>Remark</a:t>
            </a:r>
          </a:p>
          <a:p>
            <a:pPr lvl="1"/>
            <a:r>
              <a:rPr lang="en-US" dirty="0"/>
              <a:t>What if the light source is in shadow?</a:t>
            </a:r>
          </a:p>
          <a:p>
            <a:r>
              <a:rPr lang="en-US" dirty="0"/>
              <a:t>Fail case for Z-Pass</a:t>
            </a:r>
          </a:p>
        </p:txBody>
      </p:sp>
      <p:sp>
        <p:nvSpPr>
          <p:cNvPr id="10" name="TextBox 9">
            <a:extLst>
              <a:ext uri="{FF2B5EF4-FFF2-40B4-BE49-F238E27FC236}">
                <a16:creationId xmlns:a16="http://schemas.microsoft.com/office/drawing/2014/main" id="{3EE304AD-2399-48B6-A8FC-FE518B214FCE}"/>
              </a:ext>
            </a:extLst>
          </p:cNvPr>
          <p:cNvSpPr txBox="1"/>
          <p:nvPr/>
        </p:nvSpPr>
        <p:spPr>
          <a:xfrm>
            <a:off x="7539247" y="3549962"/>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11" name="TextBox 10">
            <a:extLst>
              <a:ext uri="{FF2B5EF4-FFF2-40B4-BE49-F238E27FC236}">
                <a16:creationId xmlns:a16="http://schemas.microsoft.com/office/drawing/2014/main" id="{4187F539-AB7D-4F46-8B8F-8AB3C2AED058}"/>
              </a:ext>
            </a:extLst>
          </p:cNvPr>
          <p:cNvSpPr txBox="1"/>
          <p:nvPr/>
        </p:nvSpPr>
        <p:spPr>
          <a:xfrm>
            <a:off x="9061477" y="4016975"/>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12" name="TextBox 11">
            <a:extLst>
              <a:ext uri="{FF2B5EF4-FFF2-40B4-BE49-F238E27FC236}">
                <a16:creationId xmlns:a16="http://schemas.microsoft.com/office/drawing/2014/main" id="{4B64336E-9AF6-412E-8DC2-9839E6CE0591}"/>
              </a:ext>
            </a:extLst>
          </p:cNvPr>
          <p:cNvSpPr txBox="1"/>
          <p:nvPr/>
        </p:nvSpPr>
        <p:spPr>
          <a:xfrm>
            <a:off x="9250201" y="3269328"/>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graphicFrame>
        <p:nvGraphicFramePr>
          <p:cNvPr id="15" name="Table 14">
            <a:extLst>
              <a:ext uri="{FF2B5EF4-FFF2-40B4-BE49-F238E27FC236}">
                <a16:creationId xmlns:a16="http://schemas.microsoft.com/office/drawing/2014/main" id="{C0BEAD8D-6D35-479F-B86C-5200BE2CA691}"/>
              </a:ext>
            </a:extLst>
          </p:cNvPr>
          <p:cNvGraphicFramePr>
            <a:graphicFrameLocks noGrp="1"/>
          </p:cNvGraphicFramePr>
          <p:nvPr>
            <p:extLst>
              <p:ext uri="{D42A27DB-BD31-4B8C-83A1-F6EECF244321}">
                <p14:modId xmlns:p14="http://schemas.microsoft.com/office/powerpoint/2010/main" val="1947753647"/>
              </p:ext>
            </p:extLst>
          </p:nvPr>
        </p:nvGraphicFramePr>
        <p:xfrm>
          <a:off x="6833563" y="3353245"/>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8" name="Straight Connector 7">
            <a:extLst>
              <a:ext uri="{FF2B5EF4-FFF2-40B4-BE49-F238E27FC236}">
                <a16:creationId xmlns:a16="http://schemas.microsoft.com/office/drawing/2014/main" id="{7A4C7D08-6C88-4C06-B240-08C9DE3E29F9}"/>
              </a:ext>
            </a:extLst>
          </p:cNvPr>
          <p:cNvCxnSpPr/>
          <p:nvPr/>
        </p:nvCxnSpPr>
        <p:spPr>
          <a:xfrm>
            <a:off x="5441576" y="4091955"/>
            <a:ext cx="4234391" cy="0"/>
          </a:xfrm>
          <a:prstGeom prst="line">
            <a:avLst/>
          </a:prstGeom>
          <a:ln w="38100"/>
        </p:spPr>
        <p:style>
          <a:lnRef idx="1">
            <a:schemeClr val="dk1"/>
          </a:lnRef>
          <a:fillRef idx="0">
            <a:schemeClr val="dk1"/>
          </a:fillRef>
          <a:effectRef idx="0">
            <a:schemeClr val="dk1"/>
          </a:effectRef>
          <a:fontRef idx="minor">
            <a:schemeClr val="tx1"/>
          </a:fontRef>
        </p:style>
      </p:cxnSp>
      <p:graphicFrame>
        <p:nvGraphicFramePr>
          <p:cNvPr id="16" name="Table 15">
            <a:extLst>
              <a:ext uri="{FF2B5EF4-FFF2-40B4-BE49-F238E27FC236}">
                <a16:creationId xmlns:a16="http://schemas.microsoft.com/office/drawing/2014/main" id="{8788D975-4AA4-4E57-AC5E-7FDE986A8853}"/>
              </a:ext>
            </a:extLst>
          </p:cNvPr>
          <p:cNvGraphicFramePr>
            <a:graphicFrameLocks noGrp="1"/>
          </p:cNvGraphicFramePr>
          <p:nvPr>
            <p:extLst>
              <p:ext uri="{D42A27DB-BD31-4B8C-83A1-F6EECF244321}">
                <p14:modId xmlns:p14="http://schemas.microsoft.com/office/powerpoint/2010/main" val="3148560401"/>
              </p:ext>
            </p:extLst>
          </p:nvPr>
        </p:nvGraphicFramePr>
        <p:xfrm>
          <a:off x="6832070" y="3347665"/>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9" name="Straight Connector 8">
            <a:extLst>
              <a:ext uri="{FF2B5EF4-FFF2-40B4-BE49-F238E27FC236}">
                <a16:creationId xmlns:a16="http://schemas.microsoft.com/office/drawing/2014/main" id="{FE198EA7-F6C3-4186-A66D-409FA687DA5A}"/>
              </a:ext>
            </a:extLst>
          </p:cNvPr>
          <p:cNvCxnSpPr/>
          <p:nvPr/>
        </p:nvCxnSpPr>
        <p:spPr>
          <a:xfrm flipV="1">
            <a:off x="5441576" y="3246049"/>
            <a:ext cx="4467334" cy="770926"/>
          </a:xfrm>
          <a:prstGeom prst="line">
            <a:avLst/>
          </a:prstGeom>
          <a:ln w="38100"/>
        </p:spPr>
        <p:style>
          <a:lnRef idx="1">
            <a:schemeClr val="dk1"/>
          </a:lnRef>
          <a:fillRef idx="0">
            <a:schemeClr val="dk1"/>
          </a:fillRef>
          <a:effectRef idx="0">
            <a:schemeClr val="dk1"/>
          </a:effectRef>
          <a:fontRef idx="minor">
            <a:schemeClr val="tx1"/>
          </a:fontRef>
        </p:style>
      </p:cxnSp>
      <p:graphicFrame>
        <p:nvGraphicFramePr>
          <p:cNvPr id="18" name="Table 17">
            <a:extLst>
              <a:ext uri="{FF2B5EF4-FFF2-40B4-BE49-F238E27FC236}">
                <a16:creationId xmlns:a16="http://schemas.microsoft.com/office/drawing/2014/main" id="{802539DE-B4A1-4C98-AA7C-A3FFE5AAB6B2}"/>
              </a:ext>
            </a:extLst>
          </p:cNvPr>
          <p:cNvGraphicFramePr>
            <a:graphicFrameLocks noGrp="1"/>
          </p:cNvGraphicFramePr>
          <p:nvPr>
            <p:extLst>
              <p:ext uri="{D42A27DB-BD31-4B8C-83A1-F6EECF244321}">
                <p14:modId xmlns:p14="http://schemas.microsoft.com/office/powerpoint/2010/main" val="3294460093"/>
              </p:ext>
            </p:extLst>
          </p:nvPr>
        </p:nvGraphicFramePr>
        <p:xfrm>
          <a:off x="6828054" y="3343649"/>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spTree>
    <p:extLst>
      <p:ext uri="{BB962C8B-B14F-4D97-AF65-F5344CB8AC3E}">
        <p14:creationId xmlns:p14="http://schemas.microsoft.com/office/powerpoint/2010/main" val="211078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44AD99E-BCAD-43D2-8599-5819F448FAA3}"/>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9930F300-CFED-41D4-B536-BA79762ED11A}"/>
              </a:ext>
            </a:extLst>
          </p:cNvPr>
          <p:cNvSpPr>
            <a:spLocks noGrp="1"/>
          </p:cNvSpPr>
          <p:nvPr>
            <p:ph type="sldNum" sz="quarter" idx="12"/>
          </p:nvPr>
        </p:nvSpPr>
        <p:spPr/>
        <p:txBody>
          <a:bodyPr/>
          <a:lstStyle/>
          <a:p>
            <a:fld id="{686A0971-E82B-458B-9FB6-3C7365857292}" type="slidenum">
              <a:rPr lang="en-US" smtClean="0"/>
              <a:t>12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648" y="1690690"/>
            <a:ext cx="7091083" cy="4199250"/>
          </a:xfrm>
          <a:prstGeom prst="rect">
            <a:avLst/>
          </a:prstGeom>
        </p:spPr>
      </p:pic>
      <p:sp>
        <p:nvSpPr>
          <p:cNvPr id="7" name="Title 1"/>
          <p:cNvSpPr>
            <a:spLocks noGrp="1"/>
          </p:cNvSpPr>
          <p:nvPr>
            <p:ph type="title"/>
          </p:nvPr>
        </p:nvSpPr>
        <p:spPr>
          <a:xfrm>
            <a:off x="838200" y="365127"/>
            <a:ext cx="10515600" cy="1325563"/>
          </a:xfrm>
        </p:spPr>
        <p:txBody>
          <a:bodyPr/>
          <a:lstStyle/>
          <a:p>
            <a:r>
              <a:rPr lang="en-US" dirty="0"/>
              <a:t>Z-Pass</a:t>
            </a:r>
            <a:endParaRPr lang="nl-NL"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649" y="1690691"/>
            <a:ext cx="7091082" cy="4199250"/>
          </a:xfrm>
          <a:prstGeom prst="rect">
            <a:avLst/>
          </a:prstGeom>
        </p:spPr>
      </p:pic>
    </p:spTree>
    <p:extLst>
      <p:ext uri="{BB962C8B-B14F-4D97-AF65-F5344CB8AC3E}">
        <p14:creationId xmlns:p14="http://schemas.microsoft.com/office/powerpoint/2010/main" val="10359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AC4-1C54-43D0-A181-E8CE6F6E7C9F}"/>
              </a:ext>
            </a:extLst>
          </p:cNvPr>
          <p:cNvSpPr>
            <a:spLocks noGrp="1"/>
          </p:cNvSpPr>
          <p:nvPr>
            <p:ph type="title"/>
          </p:nvPr>
        </p:nvSpPr>
        <p:spPr/>
        <p:txBody>
          <a:bodyPr/>
          <a:lstStyle/>
          <a:p>
            <a:r>
              <a:rPr lang="en-US" dirty="0"/>
              <a:t>Stencil Shadow Volumes</a:t>
            </a:r>
          </a:p>
        </p:txBody>
      </p:sp>
      <p:sp>
        <p:nvSpPr>
          <p:cNvPr id="4" name="Date Placeholder 3">
            <a:extLst>
              <a:ext uri="{FF2B5EF4-FFF2-40B4-BE49-F238E27FC236}">
                <a16:creationId xmlns:a16="http://schemas.microsoft.com/office/drawing/2014/main" id="{E455EBA9-91E4-4A04-87DA-714AB3135207}"/>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67C672FA-2DFF-4413-96DB-326F72507CFE}"/>
              </a:ext>
            </a:extLst>
          </p:cNvPr>
          <p:cNvSpPr>
            <a:spLocks noGrp="1"/>
          </p:cNvSpPr>
          <p:nvPr>
            <p:ph type="sldNum" sz="quarter" idx="12"/>
          </p:nvPr>
        </p:nvSpPr>
        <p:spPr/>
        <p:txBody>
          <a:bodyPr/>
          <a:lstStyle/>
          <a:p>
            <a:fld id="{686A0971-E82B-458B-9FB6-3C7365857292}" type="slidenum">
              <a:rPr lang="en-US" smtClean="0"/>
              <a:t>13</a:t>
            </a:fld>
            <a:endParaRPr lang="en-US" dirty="0"/>
          </a:p>
        </p:txBody>
      </p:sp>
      <p:sp>
        <p:nvSpPr>
          <p:cNvPr id="6" name="Content Placeholder 2">
            <a:extLst>
              <a:ext uri="{FF2B5EF4-FFF2-40B4-BE49-F238E27FC236}">
                <a16:creationId xmlns:a16="http://schemas.microsoft.com/office/drawing/2014/main" id="{F64E288F-CF29-487E-8630-5ADE2C7D375F}"/>
              </a:ext>
            </a:extLst>
          </p:cNvPr>
          <p:cNvSpPr txBox="1">
            <a:spLocks/>
          </p:cNvSpPr>
          <p:nvPr/>
        </p:nvSpPr>
        <p:spPr>
          <a:xfrm>
            <a:off x="690389" y="1690690"/>
            <a:ext cx="4531316"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t>Render Pass(Fill Depth Buffer)</a:t>
            </a:r>
          </a:p>
          <a:p>
            <a:pPr marL="800100" lvl="2" indent="-457200">
              <a:spcBef>
                <a:spcPts val="750"/>
              </a:spcBef>
              <a:buClr>
                <a:schemeClr val="accent1">
                  <a:lumMod val="50000"/>
                </a:schemeClr>
              </a:buClr>
              <a:buFont typeface="+mj-lt"/>
              <a:buAutoNum type="arabicPeriod"/>
            </a:pPr>
            <a:endParaRPr lang="en-US" sz="1800" dirty="0"/>
          </a:p>
          <a:p>
            <a:pPr marL="457200" lvl="1" indent="-457200">
              <a:spcBef>
                <a:spcPts val="750"/>
              </a:spcBef>
              <a:buClr>
                <a:schemeClr val="accent1">
                  <a:lumMod val="50000"/>
                </a:schemeClr>
              </a:buClr>
              <a:buFont typeface="+mj-lt"/>
              <a:buAutoNum type="arabicPeriod"/>
            </a:pPr>
            <a:r>
              <a:rPr lang="en-US" sz="2100" dirty="0"/>
              <a:t>Render Pass (Stencil) </a:t>
            </a:r>
          </a:p>
          <a:p>
            <a:pPr marL="628650" lvl="2" indent="-285750">
              <a:spcBef>
                <a:spcPts val="750"/>
              </a:spcBef>
              <a:buClr>
                <a:schemeClr val="accent1">
                  <a:lumMod val="50000"/>
                </a:schemeClr>
              </a:buClr>
            </a:pPr>
            <a:r>
              <a:rPr lang="en-US" sz="1800" dirty="0"/>
              <a:t>Detect silhouette edges</a:t>
            </a:r>
          </a:p>
          <a:p>
            <a:pPr marL="628650" lvl="2" indent="-285750">
              <a:spcBef>
                <a:spcPts val="750"/>
              </a:spcBef>
              <a:buClr>
                <a:schemeClr val="accent1">
                  <a:lumMod val="50000"/>
                </a:schemeClr>
              </a:buClr>
            </a:pPr>
            <a:r>
              <a:rPr lang="en-US" sz="1800" dirty="0"/>
              <a:t>Generate shadow volumes</a:t>
            </a:r>
          </a:p>
          <a:p>
            <a:pPr marL="628650" lvl="2" indent="-285750">
              <a:spcBef>
                <a:spcPts val="750"/>
              </a:spcBef>
              <a:buClr>
                <a:schemeClr val="accent1">
                  <a:lumMod val="50000"/>
                </a:schemeClr>
              </a:buClr>
            </a:pPr>
            <a:r>
              <a:rPr lang="en-US" sz="1800" dirty="0"/>
              <a:t>Update stencil values</a:t>
            </a:r>
          </a:p>
          <a:p>
            <a:pPr marL="342900" lvl="2" indent="0">
              <a:spcBef>
                <a:spcPts val="750"/>
              </a:spcBef>
              <a:buClr>
                <a:schemeClr val="accent1">
                  <a:lumMod val="50000"/>
                </a:schemeClr>
              </a:buClr>
              <a:buNone/>
            </a:pPr>
            <a:endParaRPr lang="nl-NL" sz="1800" dirty="0"/>
          </a:p>
          <a:p>
            <a:pPr marL="457200" lvl="1" indent="-457200">
              <a:spcBef>
                <a:spcPts val="750"/>
              </a:spcBef>
              <a:buClr>
                <a:schemeClr val="accent1">
                  <a:lumMod val="50000"/>
                </a:schemeClr>
              </a:buClr>
              <a:buFont typeface="+mj-lt"/>
              <a:buAutoNum type="arabicPeriod"/>
            </a:pPr>
            <a:r>
              <a:rPr lang="en-US" sz="2100" dirty="0"/>
              <a:t>Render Pass (Shading)</a:t>
            </a:r>
          </a:p>
          <a:p>
            <a:pPr marL="800100" lvl="2" indent="-457200">
              <a:spcBef>
                <a:spcPts val="750"/>
              </a:spcBef>
              <a:buClr>
                <a:schemeClr val="accent1">
                  <a:lumMod val="50000"/>
                </a:schemeClr>
              </a:buClr>
            </a:pPr>
            <a:r>
              <a:rPr lang="en-US" sz="1800" dirty="0"/>
              <a:t>Pixels with stencil value 0 are lit</a:t>
            </a:r>
            <a:endParaRPr lang="nl-NL" sz="1800" dirty="0"/>
          </a:p>
        </p:txBody>
      </p:sp>
    </p:spTree>
    <p:extLst>
      <p:ext uri="{BB962C8B-B14F-4D97-AF65-F5344CB8AC3E}">
        <p14:creationId xmlns:p14="http://schemas.microsoft.com/office/powerpoint/2010/main" val="44952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6">
                                            <p:txEl>
                                              <p:pRg st="0" end="0"/>
                                            </p:txEl>
                                          </p:spTgt>
                                        </p:tgtEl>
                                        <p:attrNameLst>
                                          <p:attrName>style.color</p:attrName>
                                        </p:attrNameLst>
                                      </p:cBhvr>
                                      <p:to>
                                        <a:srgbClr val="D0CECE"/>
                                      </p:to>
                                    </p:animClr>
                                  </p:childTnLst>
                                </p:cTn>
                              </p:par>
                              <p:par>
                                <p:cTn id="7" presetID="3" presetClass="emph" presetSubtype="2" fill="hold" nodeType="withEffect">
                                  <p:stCondLst>
                                    <p:cond delay="0"/>
                                  </p:stCondLst>
                                  <p:childTnLst>
                                    <p:animClr clrSpc="rgb" dir="cw">
                                      <p:cBhvr override="childStyle">
                                        <p:cTn id="8" dur="1000" fill="hold"/>
                                        <p:tgtEl>
                                          <p:spTgt spid="6">
                                            <p:txEl>
                                              <p:pRg st="3" end="3"/>
                                            </p:txEl>
                                          </p:spTgt>
                                        </p:tgtEl>
                                        <p:attrNameLst>
                                          <p:attrName>style.color</p:attrName>
                                        </p:attrNameLst>
                                      </p:cBhvr>
                                      <p:to>
                                        <a:srgbClr val="D0CECE"/>
                                      </p:to>
                                    </p:animClr>
                                  </p:childTnLst>
                                </p:cTn>
                              </p:par>
                              <p:par>
                                <p:cTn id="9" presetID="3" presetClass="emph" presetSubtype="2" fill="hold" nodeType="withEffect">
                                  <p:stCondLst>
                                    <p:cond delay="0"/>
                                  </p:stCondLst>
                                  <p:childTnLst>
                                    <p:animClr clrSpc="rgb" dir="cw">
                                      <p:cBhvr override="childStyle">
                                        <p:cTn id="10" dur="1000" fill="hold"/>
                                        <p:tgtEl>
                                          <p:spTgt spid="6">
                                            <p:txEl>
                                              <p:pRg st="7" end="7"/>
                                            </p:txEl>
                                          </p:spTgt>
                                        </p:tgtEl>
                                        <p:attrNameLst>
                                          <p:attrName>style.color</p:attrName>
                                        </p:attrNameLst>
                                      </p:cBhvr>
                                      <p:to>
                                        <a:srgbClr val="D0CECE"/>
                                      </p:to>
                                    </p:animClr>
                                  </p:childTnLst>
                                </p:cTn>
                              </p:par>
                              <p:par>
                                <p:cTn id="11" presetID="3" presetClass="emph" presetSubtype="2" fill="hold" nodeType="withEffect">
                                  <p:stCondLst>
                                    <p:cond delay="0"/>
                                  </p:stCondLst>
                                  <p:childTnLst>
                                    <p:animClr clrSpc="rgb" dir="cw">
                                      <p:cBhvr override="childStyle">
                                        <p:cTn id="12" dur="1000" fill="hold"/>
                                        <p:tgtEl>
                                          <p:spTgt spid="6">
                                            <p:txEl>
                                              <p:pRg st="8" end="8"/>
                                            </p:txEl>
                                          </p:spTgt>
                                        </p:tgtEl>
                                        <p:attrNameLst>
                                          <p:attrName>style.color</p:attrName>
                                        </p:attrNameLst>
                                      </p:cBhvr>
                                      <p:to>
                                        <a:srgbClr val="D0CECE"/>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8655-81D0-4135-9487-9D65CBA19619}"/>
              </a:ext>
            </a:extLst>
          </p:cNvPr>
          <p:cNvSpPr>
            <a:spLocks noGrp="1"/>
          </p:cNvSpPr>
          <p:nvPr>
            <p:ph type="title"/>
          </p:nvPr>
        </p:nvSpPr>
        <p:spPr/>
        <p:txBody>
          <a:bodyPr/>
          <a:lstStyle/>
          <a:p>
            <a:r>
              <a:rPr lang="en-US" dirty="0"/>
              <a:t>Z-Fail </a:t>
            </a:r>
            <a:r>
              <a:rPr lang="en-US" sz="2000" dirty="0"/>
              <a:t>[Carmack 2000, </a:t>
            </a:r>
            <a:r>
              <a:rPr lang="en-US" sz="2000" dirty="0" err="1"/>
              <a:t>Everitt</a:t>
            </a:r>
            <a:r>
              <a:rPr lang="en-US" sz="2000" dirty="0"/>
              <a:t> &amp; </a:t>
            </a:r>
            <a:r>
              <a:rPr lang="en-US" sz="2000" dirty="0" err="1"/>
              <a:t>Kligard</a:t>
            </a:r>
            <a:r>
              <a:rPr lang="en-US" sz="2000" dirty="0"/>
              <a:t> 2002] </a:t>
            </a:r>
          </a:p>
        </p:txBody>
      </p:sp>
      <p:sp>
        <p:nvSpPr>
          <p:cNvPr id="4" name="Date Placeholder 3">
            <a:extLst>
              <a:ext uri="{FF2B5EF4-FFF2-40B4-BE49-F238E27FC236}">
                <a16:creationId xmlns:a16="http://schemas.microsoft.com/office/drawing/2014/main" id="{6AF49FDE-9979-41DD-9BF6-7CD095A6D53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93EE98F6-0E81-4C92-9974-C43DDA1794BB}"/>
              </a:ext>
            </a:extLst>
          </p:cNvPr>
          <p:cNvSpPr>
            <a:spLocks noGrp="1"/>
          </p:cNvSpPr>
          <p:nvPr>
            <p:ph type="sldNum" sz="quarter" idx="12"/>
          </p:nvPr>
        </p:nvSpPr>
        <p:spPr/>
        <p:txBody>
          <a:bodyPr/>
          <a:lstStyle/>
          <a:p>
            <a:fld id="{686A0971-E82B-458B-9FB6-3C7365857292}" type="slidenum">
              <a:rPr lang="en-US" smtClean="0"/>
              <a:t>14</a:t>
            </a:fld>
            <a:endParaRPr lang="en-US" dirty="0"/>
          </a:p>
        </p:txBody>
      </p:sp>
      <p:pic>
        <p:nvPicPr>
          <p:cNvPr id="13" name="Picture 12" descr="A close up of a logo&#10;&#10;Description automatically generated">
            <a:extLst>
              <a:ext uri="{FF2B5EF4-FFF2-40B4-BE49-F238E27FC236}">
                <a16:creationId xmlns:a16="http://schemas.microsoft.com/office/drawing/2014/main" id="{DE376F77-9688-4BC3-AEE6-66E674976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761" y="1728124"/>
            <a:ext cx="5526718" cy="3943467"/>
          </a:xfrm>
          <a:prstGeom prst="rect">
            <a:avLst/>
          </a:prstGeom>
        </p:spPr>
      </p:pic>
      <p:pic>
        <p:nvPicPr>
          <p:cNvPr id="15" name="Picture 14">
            <a:extLst>
              <a:ext uri="{FF2B5EF4-FFF2-40B4-BE49-F238E27FC236}">
                <a16:creationId xmlns:a16="http://schemas.microsoft.com/office/drawing/2014/main" id="{EEC6C3C1-71B1-41E0-9B92-BDC0DF52F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205" y="1679997"/>
            <a:ext cx="5527295" cy="3577803"/>
          </a:xfrm>
          <a:prstGeom prst="rect">
            <a:avLst/>
          </a:prstGeom>
        </p:spPr>
      </p:pic>
      <p:sp>
        <p:nvSpPr>
          <p:cNvPr id="3" name="Content Placeholder 2">
            <a:extLst>
              <a:ext uri="{FF2B5EF4-FFF2-40B4-BE49-F238E27FC236}">
                <a16:creationId xmlns:a16="http://schemas.microsoft.com/office/drawing/2014/main" id="{5C44F5EF-9680-4354-9312-A049B2DB417E}"/>
              </a:ext>
            </a:extLst>
          </p:cNvPr>
          <p:cNvSpPr>
            <a:spLocks noGrp="1"/>
          </p:cNvSpPr>
          <p:nvPr>
            <p:ph idx="1"/>
          </p:nvPr>
        </p:nvSpPr>
        <p:spPr>
          <a:xfrm>
            <a:off x="838200" y="1825625"/>
            <a:ext cx="5165558" cy="4351338"/>
          </a:xfrm>
        </p:spPr>
        <p:txBody>
          <a:bodyPr/>
          <a:lstStyle/>
          <a:p>
            <a:r>
              <a:rPr lang="en-US" dirty="0"/>
              <a:t>Cut shadow volumes against scene </a:t>
            </a:r>
            <a:r>
              <a:rPr lang="en-US" dirty="0" err="1"/>
              <a:t>Bbox</a:t>
            </a:r>
            <a:endParaRPr lang="en-US" dirty="0"/>
          </a:p>
          <a:p>
            <a:endParaRPr lang="en-US" dirty="0"/>
          </a:p>
          <a:p>
            <a:r>
              <a:rPr lang="en-US" dirty="0"/>
              <a:t>Create Caps</a:t>
            </a:r>
          </a:p>
          <a:p>
            <a:endParaRPr lang="en-US" dirty="0"/>
          </a:p>
          <a:p>
            <a:r>
              <a:rPr lang="en-US" dirty="0"/>
              <a:t>We can count intersections to </a:t>
            </a:r>
            <a:br>
              <a:rPr lang="en-US" dirty="0"/>
            </a:br>
            <a:r>
              <a:rPr lang="en-US" dirty="0"/>
              <a:t>any point outside the </a:t>
            </a:r>
            <a:r>
              <a:rPr lang="en-US" dirty="0" err="1"/>
              <a:t>Bbox</a:t>
            </a:r>
            <a:endParaRPr lang="en-US" dirty="0"/>
          </a:p>
        </p:txBody>
      </p:sp>
      <p:cxnSp>
        <p:nvCxnSpPr>
          <p:cNvPr id="17" name="Straight Connector 16">
            <a:extLst>
              <a:ext uri="{FF2B5EF4-FFF2-40B4-BE49-F238E27FC236}">
                <a16:creationId xmlns:a16="http://schemas.microsoft.com/office/drawing/2014/main" id="{2666989D-EE76-42B3-9726-AF5420B9E35A}"/>
              </a:ext>
            </a:extLst>
          </p:cNvPr>
          <p:cNvCxnSpPr/>
          <p:nvPr/>
        </p:nvCxnSpPr>
        <p:spPr>
          <a:xfrm flipH="1">
            <a:off x="8205537" y="2502568"/>
            <a:ext cx="733926"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8" name="Straight Connector 17">
            <a:extLst>
              <a:ext uri="{FF2B5EF4-FFF2-40B4-BE49-F238E27FC236}">
                <a16:creationId xmlns:a16="http://schemas.microsoft.com/office/drawing/2014/main" id="{846BC7CD-DDE5-4E16-9AC0-60CFB05F4C62}"/>
              </a:ext>
            </a:extLst>
          </p:cNvPr>
          <p:cNvCxnSpPr>
            <a:cxnSpLocks/>
          </p:cNvCxnSpPr>
          <p:nvPr/>
        </p:nvCxnSpPr>
        <p:spPr>
          <a:xfrm flipH="1">
            <a:off x="9745579" y="2955758"/>
            <a:ext cx="814921"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1872911F-BD53-4014-95B6-312B2C32BB7F}"/>
              </a:ext>
            </a:extLst>
          </p:cNvPr>
          <p:cNvCxnSpPr>
            <a:cxnSpLocks/>
          </p:cNvCxnSpPr>
          <p:nvPr/>
        </p:nvCxnSpPr>
        <p:spPr>
          <a:xfrm>
            <a:off x="8930659" y="2502568"/>
            <a:ext cx="0" cy="192506"/>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0929D2D8-0396-4E33-9B48-F9B5D77AE6F6}"/>
              </a:ext>
            </a:extLst>
          </p:cNvPr>
          <p:cNvCxnSpPr>
            <a:cxnSpLocks/>
          </p:cNvCxnSpPr>
          <p:nvPr/>
        </p:nvCxnSpPr>
        <p:spPr>
          <a:xfrm>
            <a:off x="9745579" y="4018547"/>
            <a:ext cx="203753" cy="192506"/>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33" name="Straight Connector 32">
            <a:extLst>
              <a:ext uri="{FF2B5EF4-FFF2-40B4-BE49-F238E27FC236}">
                <a16:creationId xmlns:a16="http://schemas.microsoft.com/office/drawing/2014/main" id="{9059D0F8-216E-4167-B6A7-D69969F07F71}"/>
              </a:ext>
            </a:extLst>
          </p:cNvPr>
          <p:cNvCxnSpPr>
            <a:cxnSpLocks/>
          </p:cNvCxnSpPr>
          <p:nvPr/>
        </p:nvCxnSpPr>
        <p:spPr>
          <a:xfrm flipV="1">
            <a:off x="8205537" y="2502569"/>
            <a:ext cx="0" cy="709863"/>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37" name="Straight Connector 36">
            <a:extLst>
              <a:ext uri="{FF2B5EF4-FFF2-40B4-BE49-F238E27FC236}">
                <a16:creationId xmlns:a16="http://schemas.microsoft.com/office/drawing/2014/main" id="{F0045874-6D3F-4F0B-B693-99AB096EDFD9}"/>
              </a:ext>
            </a:extLst>
          </p:cNvPr>
          <p:cNvCxnSpPr/>
          <p:nvPr/>
        </p:nvCxnSpPr>
        <p:spPr>
          <a:xfrm flipV="1">
            <a:off x="9107969" y="4559968"/>
            <a:ext cx="192442" cy="618035"/>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987A9CD-51C3-4D8E-B015-112C22BDF22C}"/>
              </a:ext>
            </a:extLst>
          </p:cNvPr>
          <p:cNvCxnSpPr>
            <a:cxnSpLocks/>
          </p:cNvCxnSpPr>
          <p:nvPr/>
        </p:nvCxnSpPr>
        <p:spPr>
          <a:xfrm flipH="1">
            <a:off x="8930659" y="4018547"/>
            <a:ext cx="814920" cy="1026696"/>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6175CEBB-82E8-4E26-840B-DD978B68D321}"/>
              </a:ext>
            </a:extLst>
          </p:cNvPr>
          <p:cNvCxnSpPr>
            <a:cxnSpLocks/>
          </p:cNvCxnSpPr>
          <p:nvPr/>
        </p:nvCxnSpPr>
        <p:spPr>
          <a:xfrm>
            <a:off x="8930659" y="5178003"/>
            <a:ext cx="911173"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F3BA7F75-1377-4899-BB1C-BD44339BEAB2}"/>
              </a:ext>
            </a:extLst>
          </p:cNvPr>
          <p:cNvCxnSpPr>
            <a:cxnSpLocks/>
          </p:cNvCxnSpPr>
          <p:nvPr/>
        </p:nvCxnSpPr>
        <p:spPr>
          <a:xfrm>
            <a:off x="9107969" y="5198056"/>
            <a:ext cx="1452531"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38" name="Oval 37">
            <a:extLst>
              <a:ext uri="{FF2B5EF4-FFF2-40B4-BE49-F238E27FC236}">
                <a16:creationId xmlns:a16="http://schemas.microsoft.com/office/drawing/2014/main" id="{46633D98-BB34-44F4-9F72-7BE4A34AA9A3}"/>
              </a:ext>
            </a:extLst>
          </p:cNvPr>
          <p:cNvSpPr/>
          <p:nvPr/>
        </p:nvSpPr>
        <p:spPr>
          <a:xfrm>
            <a:off x="7620120" y="4421245"/>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a:extLst>
              <a:ext uri="{FF2B5EF4-FFF2-40B4-BE49-F238E27FC236}">
                <a16:creationId xmlns:a16="http://schemas.microsoft.com/office/drawing/2014/main" id="{420C4BEF-95AF-4333-A95F-E0D356C93E86}"/>
              </a:ext>
            </a:extLst>
          </p:cNvPr>
          <p:cNvSpPr/>
          <p:nvPr/>
        </p:nvSpPr>
        <p:spPr>
          <a:xfrm>
            <a:off x="10198763" y="4637359"/>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41" name="Straight Connector 40">
            <a:extLst>
              <a:ext uri="{FF2B5EF4-FFF2-40B4-BE49-F238E27FC236}">
                <a16:creationId xmlns:a16="http://schemas.microsoft.com/office/drawing/2014/main" id="{288F62ED-8B45-4C32-A081-BB5FE1A847C0}"/>
              </a:ext>
            </a:extLst>
          </p:cNvPr>
          <p:cNvCxnSpPr>
            <a:stCxn id="38" idx="2"/>
            <a:endCxn id="39" idx="6"/>
          </p:cNvCxnSpPr>
          <p:nvPr/>
        </p:nvCxnSpPr>
        <p:spPr>
          <a:xfrm>
            <a:off x="7620120" y="4476570"/>
            <a:ext cx="2686593" cy="216114"/>
          </a:xfrm>
          <a:prstGeom prst="line">
            <a:avLst/>
          </a:prstGeom>
          <a:ln w="28575"/>
        </p:spPr>
        <p:style>
          <a:lnRef idx="1">
            <a:schemeClr val="dk1"/>
          </a:lnRef>
          <a:fillRef idx="0">
            <a:schemeClr val="dk1"/>
          </a:fillRef>
          <a:effectRef idx="0">
            <a:schemeClr val="dk1"/>
          </a:effectRef>
          <a:fontRef idx="minor">
            <a:schemeClr val="tx1"/>
          </a:fontRef>
        </p:style>
      </p:cxnSp>
      <p:sp>
        <p:nvSpPr>
          <p:cNvPr id="43" name="TextBox 42">
            <a:extLst>
              <a:ext uri="{FF2B5EF4-FFF2-40B4-BE49-F238E27FC236}">
                <a16:creationId xmlns:a16="http://schemas.microsoft.com/office/drawing/2014/main" id="{543FE0FC-E949-481E-8845-25D448DC6981}"/>
              </a:ext>
            </a:extLst>
          </p:cNvPr>
          <p:cNvSpPr txBox="1"/>
          <p:nvPr/>
        </p:nvSpPr>
        <p:spPr>
          <a:xfrm>
            <a:off x="9174609" y="4559967"/>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46" name="TextBox 45">
            <a:extLst>
              <a:ext uri="{FF2B5EF4-FFF2-40B4-BE49-F238E27FC236}">
                <a16:creationId xmlns:a16="http://schemas.microsoft.com/office/drawing/2014/main" id="{B30A77E7-5D13-494A-ACFA-69612A532BEC}"/>
              </a:ext>
            </a:extLst>
          </p:cNvPr>
          <p:cNvSpPr txBox="1"/>
          <p:nvPr/>
        </p:nvSpPr>
        <p:spPr>
          <a:xfrm>
            <a:off x="8929346" y="4328629"/>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47" name="TextBox 46">
            <a:extLst>
              <a:ext uri="{FF2B5EF4-FFF2-40B4-BE49-F238E27FC236}">
                <a16:creationId xmlns:a16="http://schemas.microsoft.com/office/drawing/2014/main" id="{A2EEF5B8-9174-45AE-BEC9-3433069B49E9}"/>
              </a:ext>
            </a:extLst>
          </p:cNvPr>
          <p:cNvSpPr txBox="1"/>
          <p:nvPr/>
        </p:nvSpPr>
        <p:spPr>
          <a:xfrm>
            <a:off x="9820167" y="4634032"/>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Tree>
    <p:extLst>
      <p:ext uri="{BB962C8B-B14F-4D97-AF65-F5344CB8AC3E}">
        <p14:creationId xmlns:p14="http://schemas.microsoft.com/office/powerpoint/2010/main" val="266105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par>
                          <p:cTn id="20" fill="hold">
                            <p:stCondLst>
                              <p:cond delay="0"/>
                            </p:stCondLst>
                            <p:childTnLst>
                              <p:par>
                                <p:cTn id="21" presetID="1" presetClass="exit" presetSubtype="0" fill="hold" nodeType="after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par>
                          <p:cTn id="54" fill="hold">
                            <p:stCondLst>
                              <p:cond delay="500"/>
                            </p:stCondLst>
                            <p:childTnLst>
                              <p:par>
                                <p:cTn id="55" presetID="26" presetClass="emph" presetSubtype="0" fill="hold" nodeType="afterEffect">
                                  <p:stCondLst>
                                    <p:cond delay="0"/>
                                  </p:stCondLst>
                                  <p:childTnLst>
                                    <p:animEffect transition="out" filter="fade">
                                      <p:cBhvr>
                                        <p:cTn id="56" dur="500" tmFilter="0, 0; .2, .5; .8, .5; 1, 0"/>
                                        <p:tgtEl>
                                          <p:spTgt spid="17"/>
                                        </p:tgtEl>
                                      </p:cBhvr>
                                    </p:animEffect>
                                    <p:animScale>
                                      <p:cBhvr>
                                        <p:cTn id="57" dur="250" autoRev="1" fill="hold"/>
                                        <p:tgtEl>
                                          <p:spTgt spid="17"/>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33"/>
                                        </p:tgtEl>
                                      </p:cBhvr>
                                    </p:animEffect>
                                    <p:animScale>
                                      <p:cBhvr>
                                        <p:cTn id="60" dur="250" autoRev="1" fill="hold"/>
                                        <p:tgtEl>
                                          <p:spTgt spid="33"/>
                                        </p:tgtEl>
                                      </p:cBhvr>
                                      <p:by x="105000" y="105000"/>
                                    </p:animScale>
                                  </p:childTnLst>
                                </p:cTn>
                              </p:par>
                              <p:par>
                                <p:cTn id="61" presetID="26" presetClass="emph" presetSubtype="0" fill="hold" nodeType="withEffect">
                                  <p:stCondLst>
                                    <p:cond delay="0"/>
                                  </p:stCondLst>
                                  <p:childTnLst>
                                    <p:animEffect transition="out" filter="fade">
                                      <p:cBhvr>
                                        <p:cTn id="62" dur="500" tmFilter="0, 0; .2, .5; .8, .5; 1, 0"/>
                                        <p:tgtEl>
                                          <p:spTgt spid="22"/>
                                        </p:tgtEl>
                                      </p:cBhvr>
                                    </p:animEffect>
                                    <p:animScale>
                                      <p:cBhvr>
                                        <p:cTn id="63" dur="250" autoRev="1" fill="hold"/>
                                        <p:tgtEl>
                                          <p:spTgt spid="22"/>
                                        </p:tgtEl>
                                      </p:cBhvr>
                                      <p:by x="105000" y="105000"/>
                                    </p:animScale>
                                  </p:childTnLst>
                                </p:cTn>
                              </p:par>
                              <p:par>
                                <p:cTn id="64" presetID="26" presetClass="emph" presetSubtype="0" fill="hold" nodeType="withEffect">
                                  <p:stCondLst>
                                    <p:cond delay="0"/>
                                  </p:stCondLst>
                                  <p:childTnLst>
                                    <p:animEffect transition="out" filter="fade">
                                      <p:cBhvr>
                                        <p:cTn id="65" dur="500" tmFilter="0, 0; .2, .5; .8, .5; 1, 0"/>
                                        <p:tgtEl>
                                          <p:spTgt spid="18"/>
                                        </p:tgtEl>
                                      </p:cBhvr>
                                    </p:animEffect>
                                    <p:animScale>
                                      <p:cBhvr>
                                        <p:cTn id="66" dur="250" autoRev="1" fill="hold"/>
                                        <p:tgtEl>
                                          <p:spTgt spid="18"/>
                                        </p:tgtEl>
                                      </p:cBhvr>
                                      <p:by x="105000" y="105000"/>
                                    </p:animScale>
                                  </p:childTnLst>
                                </p:cTn>
                              </p:par>
                              <p:par>
                                <p:cTn id="67" presetID="26" presetClass="emph" presetSubtype="0" fill="hold" nodeType="withEffect">
                                  <p:stCondLst>
                                    <p:cond delay="0"/>
                                  </p:stCondLst>
                                  <p:childTnLst>
                                    <p:animEffect transition="out" filter="fade">
                                      <p:cBhvr>
                                        <p:cTn id="68" dur="500" tmFilter="0, 0; .2, .5; .8, .5; 1, 0"/>
                                        <p:tgtEl>
                                          <p:spTgt spid="20"/>
                                        </p:tgtEl>
                                      </p:cBhvr>
                                    </p:animEffect>
                                    <p:animScale>
                                      <p:cBhvr>
                                        <p:cTn id="69" dur="250" autoRev="1" fill="hold"/>
                                        <p:tgtEl>
                                          <p:spTgt spid="20"/>
                                        </p:tgtEl>
                                      </p:cBhvr>
                                      <p:by x="105000" y="105000"/>
                                    </p:animScale>
                                  </p:childTnLst>
                                </p:cTn>
                              </p:par>
                              <p:par>
                                <p:cTn id="70" presetID="26" presetClass="emph" presetSubtype="0" fill="hold" nodeType="withEffect">
                                  <p:stCondLst>
                                    <p:cond delay="0"/>
                                  </p:stCondLst>
                                  <p:childTnLst>
                                    <p:animEffect transition="out" filter="fade">
                                      <p:cBhvr>
                                        <p:cTn id="71" dur="500" tmFilter="0, 0; .2, .5; .8, .5; 1, 0"/>
                                        <p:tgtEl>
                                          <p:spTgt spid="25"/>
                                        </p:tgtEl>
                                      </p:cBhvr>
                                    </p:animEffect>
                                    <p:animScale>
                                      <p:cBhvr>
                                        <p:cTn id="72" dur="250" autoRev="1" fill="hold"/>
                                        <p:tgtEl>
                                          <p:spTgt spid="25"/>
                                        </p:tgtEl>
                                      </p:cBhvr>
                                      <p:by x="105000" y="105000"/>
                                    </p:animScale>
                                  </p:childTnLst>
                                </p:cTn>
                              </p:par>
                              <p:par>
                                <p:cTn id="73" presetID="26" presetClass="emph" presetSubtype="0" fill="hold" nodeType="withEffect">
                                  <p:stCondLst>
                                    <p:cond delay="0"/>
                                  </p:stCondLst>
                                  <p:childTnLst>
                                    <p:animEffect transition="out" filter="fade">
                                      <p:cBhvr>
                                        <p:cTn id="74" dur="500" tmFilter="0, 0; .2, .5; .8, .5; 1, 0"/>
                                        <p:tgtEl>
                                          <p:spTgt spid="31"/>
                                        </p:tgtEl>
                                      </p:cBhvr>
                                    </p:animEffect>
                                    <p:animScale>
                                      <p:cBhvr>
                                        <p:cTn id="75" dur="250" autoRev="1" fill="hold"/>
                                        <p:tgtEl>
                                          <p:spTgt spid="31"/>
                                        </p:tgtEl>
                                      </p:cBhvr>
                                      <p:by x="105000" y="105000"/>
                                    </p:animScale>
                                  </p:childTnLst>
                                </p:cTn>
                              </p:par>
                              <p:par>
                                <p:cTn id="76" presetID="26" presetClass="emph" presetSubtype="0" fill="hold" nodeType="withEffect">
                                  <p:stCondLst>
                                    <p:cond delay="0"/>
                                  </p:stCondLst>
                                  <p:childTnLst>
                                    <p:animEffect transition="out" filter="fade">
                                      <p:cBhvr>
                                        <p:cTn id="77" dur="500" tmFilter="0, 0; .2, .5; .8, .5; 1, 0"/>
                                        <p:tgtEl>
                                          <p:spTgt spid="27"/>
                                        </p:tgtEl>
                                      </p:cBhvr>
                                    </p:animEffect>
                                    <p:animScale>
                                      <p:cBhvr>
                                        <p:cTn id="78" dur="250" autoRev="1" fill="hold"/>
                                        <p:tgtEl>
                                          <p:spTgt spid="27"/>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
                                            <p:txEl>
                                              <p:pRg st="4" end="4"/>
                                            </p:txEl>
                                          </p:spTgt>
                                        </p:tgtEl>
                                        <p:attrNameLst>
                                          <p:attrName>style.visibility</p:attrName>
                                        </p:attrNameLst>
                                      </p:cBhvr>
                                      <p:to>
                                        <p:strVal val="visible"/>
                                      </p:to>
                                    </p:set>
                                    <p:animEffect transition="in" filter="fade">
                                      <p:cBhvr>
                                        <p:cTn id="83" dur="500"/>
                                        <p:tgtEl>
                                          <p:spTgt spid="3">
                                            <p:txEl>
                                              <p:pRg st="4" end="4"/>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41"/>
                                        </p:tgtEl>
                                        <p:attrNameLst>
                                          <p:attrName>style.visibility</p:attrName>
                                        </p:attrNameLst>
                                      </p:cBhvr>
                                      <p:to>
                                        <p:strVal val="visible"/>
                                      </p:to>
                                    </p:set>
                                    <p:animEffect transition="in" filter="fade">
                                      <p:cBhvr>
                                        <p:cTn id="96" dur="500"/>
                                        <p:tgtEl>
                                          <p:spTgt spid="41"/>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fade">
                                      <p:cBhvr>
                                        <p:cTn id="99" dur="500"/>
                                        <p:tgtEl>
                                          <p:spTgt spid="4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500"/>
                                        <p:tgtEl>
                                          <p:spTgt spid="4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47"/>
                                        </p:tgtEl>
                                        <p:attrNameLst>
                                          <p:attrName>style.visibility</p:attrName>
                                        </p:attrNameLst>
                                      </p:cBhvr>
                                      <p:to>
                                        <p:strVal val="visible"/>
                                      </p:to>
                                    </p:set>
                                    <p:animEffect transition="in" filter="fade">
                                      <p:cBhvr>
                                        <p:cTn id="10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3"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338D4AB-9ADF-4499-A0B1-E85AA842E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826" y="1377370"/>
            <a:ext cx="6340785" cy="3952888"/>
          </a:xfrm>
          <a:prstGeom prst="rect">
            <a:avLst/>
          </a:prstGeom>
        </p:spPr>
      </p:pic>
      <p:sp>
        <p:nvSpPr>
          <p:cNvPr id="2" name="Title 1">
            <a:extLst>
              <a:ext uri="{FF2B5EF4-FFF2-40B4-BE49-F238E27FC236}">
                <a16:creationId xmlns:a16="http://schemas.microsoft.com/office/drawing/2014/main" id="{1E558655-81D0-4135-9487-9D65CBA19619}"/>
              </a:ext>
            </a:extLst>
          </p:cNvPr>
          <p:cNvSpPr>
            <a:spLocks noGrp="1"/>
          </p:cNvSpPr>
          <p:nvPr>
            <p:ph type="title"/>
          </p:nvPr>
        </p:nvSpPr>
        <p:spPr/>
        <p:txBody>
          <a:bodyPr/>
          <a:lstStyle/>
          <a:p>
            <a:r>
              <a:rPr lang="en-US" dirty="0"/>
              <a:t>Z-Fail</a:t>
            </a:r>
          </a:p>
        </p:txBody>
      </p:sp>
      <p:sp>
        <p:nvSpPr>
          <p:cNvPr id="4" name="Date Placeholder 3">
            <a:extLst>
              <a:ext uri="{FF2B5EF4-FFF2-40B4-BE49-F238E27FC236}">
                <a16:creationId xmlns:a16="http://schemas.microsoft.com/office/drawing/2014/main" id="{6AF49FDE-9979-41DD-9BF6-7CD095A6D53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93EE98F6-0E81-4C92-9974-C43DDA1794BB}"/>
              </a:ext>
            </a:extLst>
          </p:cNvPr>
          <p:cNvSpPr>
            <a:spLocks noGrp="1"/>
          </p:cNvSpPr>
          <p:nvPr>
            <p:ph type="sldNum" sz="quarter" idx="12"/>
          </p:nvPr>
        </p:nvSpPr>
        <p:spPr/>
        <p:txBody>
          <a:bodyPr/>
          <a:lstStyle/>
          <a:p>
            <a:fld id="{686A0971-E82B-458B-9FB6-3C7365857292}" type="slidenum">
              <a:rPr lang="en-US" smtClean="0"/>
              <a:t>15</a:t>
            </a:fld>
            <a:endParaRPr lang="en-US" dirty="0"/>
          </a:p>
        </p:txBody>
      </p:sp>
      <p:sp>
        <p:nvSpPr>
          <p:cNvPr id="36" name="Content Placeholder 2">
            <a:extLst>
              <a:ext uri="{FF2B5EF4-FFF2-40B4-BE49-F238E27FC236}">
                <a16:creationId xmlns:a16="http://schemas.microsoft.com/office/drawing/2014/main" id="{2508B62B-798D-41DC-8424-35978FD7C7EE}"/>
              </a:ext>
            </a:extLst>
          </p:cNvPr>
          <p:cNvSpPr>
            <a:spLocks noGrp="1"/>
          </p:cNvSpPr>
          <p:nvPr>
            <p:ph idx="1"/>
          </p:nvPr>
        </p:nvSpPr>
        <p:spPr>
          <a:xfrm>
            <a:off x="838200" y="1825625"/>
            <a:ext cx="5165558" cy="4351338"/>
          </a:xfrm>
        </p:spPr>
        <p:txBody>
          <a:bodyPr/>
          <a:lstStyle/>
          <a:p>
            <a:r>
              <a:rPr lang="en-US" dirty="0"/>
              <a:t>Depth Clamping</a:t>
            </a:r>
          </a:p>
        </p:txBody>
      </p:sp>
      <p:pic>
        <p:nvPicPr>
          <p:cNvPr id="38" name="Picture 37" descr="A close up of a logo&#10;&#10;Description automatically generated">
            <a:extLst>
              <a:ext uri="{FF2B5EF4-FFF2-40B4-BE49-F238E27FC236}">
                <a16:creationId xmlns:a16="http://schemas.microsoft.com/office/drawing/2014/main" id="{EFD74417-E719-46F3-B854-FE91ABBBA3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2387" y="1398823"/>
            <a:ext cx="5400550" cy="3972064"/>
          </a:xfrm>
          <a:prstGeom prst="rect">
            <a:avLst/>
          </a:prstGeom>
        </p:spPr>
      </p:pic>
      <p:cxnSp>
        <p:nvCxnSpPr>
          <p:cNvPr id="40" name="Straight Connector 39">
            <a:extLst>
              <a:ext uri="{FF2B5EF4-FFF2-40B4-BE49-F238E27FC236}">
                <a16:creationId xmlns:a16="http://schemas.microsoft.com/office/drawing/2014/main" id="{E2177291-5FD2-4A3A-8A53-6E2ABB10D68E}"/>
              </a:ext>
            </a:extLst>
          </p:cNvPr>
          <p:cNvCxnSpPr>
            <a:cxnSpLocks/>
          </p:cNvCxnSpPr>
          <p:nvPr/>
        </p:nvCxnSpPr>
        <p:spPr>
          <a:xfrm flipH="1">
            <a:off x="4586658" y="3561347"/>
            <a:ext cx="2487911" cy="1756879"/>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22662108-B80B-43DB-BA08-9B91F8519F42}"/>
              </a:ext>
            </a:extLst>
          </p:cNvPr>
          <p:cNvCxnSpPr>
            <a:cxnSpLocks/>
          </p:cNvCxnSpPr>
          <p:nvPr/>
        </p:nvCxnSpPr>
        <p:spPr>
          <a:xfrm flipV="1">
            <a:off x="5642811" y="4288383"/>
            <a:ext cx="1141371" cy="319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CA99BB65-FB80-41CF-AA80-A294E75F67F7}"/>
              </a:ext>
            </a:extLst>
          </p:cNvPr>
          <p:cNvCxnSpPr>
            <a:cxnSpLocks/>
          </p:cNvCxnSpPr>
          <p:nvPr/>
        </p:nvCxnSpPr>
        <p:spPr>
          <a:xfrm>
            <a:off x="7057215" y="3561347"/>
            <a:ext cx="17354" cy="948699"/>
          </a:xfrm>
          <a:prstGeom prst="line">
            <a:avLst/>
          </a:prstGeom>
          <a:ln w="38100"/>
        </p:spPr>
        <p:style>
          <a:lnRef idx="1">
            <a:schemeClr val="dk1"/>
          </a:lnRef>
          <a:fillRef idx="0">
            <a:schemeClr val="dk1"/>
          </a:fillRef>
          <a:effectRef idx="0">
            <a:schemeClr val="dk1"/>
          </a:effectRef>
          <a:fontRef idx="minor">
            <a:schemeClr val="tx1"/>
          </a:fontRef>
        </p:style>
      </p:cxnSp>
      <p:sp>
        <p:nvSpPr>
          <p:cNvPr id="69" name="Rectangle 68">
            <a:extLst>
              <a:ext uri="{FF2B5EF4-FFF2-40B4-BE49-F238E27FC236}">
                <a16:creationId xmlns:a16="http://schemas.microsoft.com/office/drawing/2014/main" id="{EEBB194C-9766-4D6C-98E0-0F103314A4B8}"/>
              </a:ext>
            </a:extLst>
          </p:cNvPr>
          <p:cNvSpPr/>
          <p:nvPr/>
        </p:nvSpPr>
        <p:spPr>
          <a:xfrm rot="20258235">
            <a:off x="4716880" y="2534535"/>
            <a:ext cx="3206308" cy="271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EFDD16B5-B33A-4C45-BD85-17B2EB0E59E8}"/>
              </a:ext>
            </a:extLst>
          </p:cNvPr>
          <p:cNvCxnSpPr>
            <a:cxnSpLocks/>
          </p:cNvCxnSpPr>
          <p:nvPr/>
        </p:nvCxnSpPr>
        <p:spPr>
          <a:xfrm flipV="1">
            <a:off x="4586657" y="2189749"/>
            <a:ext cx="3390280" cy="1371598"/>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6D1D278A-E693-42FD-8EA7-78F9DB99888F}"/>
              </a:ext>
            </a:extLst>
          </p:cNvPr>
          <p:cNvCxnSpPr>
            <a:cxnSpLocks/>
          </p:cNvCxnSpPr>
          <p:nvPr/>
        </p:nvCxnSpPr>
        <p:spPr>
          <a:xfrm flipH="1" flipV="1">
            <a:off x="10178716" y="4211429"/>
            <a:ext cx="397042" cy="363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6" name="Straight Connector 75">
            <a:extLst>
              <a:ext uri="{FF2B5EF4-FFF2-40B4-BE49-F238E27FC236}">
                <a16:creationId xmlns:a16="http://schemas.microsoft.com/office/drawing/2014/main" id="{4F7357FD-0B0D-4953-A179-81D3624EB300}"/>
              </a:ext>
            </a:extLst>
          </p:cNvPr>
          <p:cNvCxnSpPr/>
          <p:nvPr/>
        </p:nvCxnSpPr>
        <p:spPr>
          <a:xfrm>
            <a:off x="10130588" y="2911642"/>
            <a:ext cx="0" cy="2418616"/>
          </a:xfrm>
          <a:prstGeom prst="line">
            <a:avLst/>
          </a:prstGeom>
          <a:ln w="28575">
            <a:solidFill>
              <a:srgbClr val="FFFFFF"/>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01E4D5D-7411-4686-8A2C-4F62893612A9}"/>
              </a:ext>
            </a:extLst>
          </p:cNvPr>
          <p:cNvCxnSpPr>
            <a:cxnSpLocks/>
          </p:cNvCxnSpPr>
          <p:nvPr/>
        </p:nvCxnSpPr>
        <p:spPr>
          <a:xfrm flipH="1" flipV="1">
            <a:off x="10262937" y="2661862"/>
            <a:ext cx="637673" cy="2559843"/>
          </a:xfrm>
          <a:prstGeom prst="line">
            <a:avLst/>
          </a:prstGeom>
          <a:ln w="57150">
            <a:prstDash val="sysDot"/>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4998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fade">
                                      <p:cBhvr>
                                        <p:cTn id="7" dur="500"/>
                                        <p:tgtEl>
                                          <p:spTgt spid="3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xit" presetSubtype="0" fill="hold" nodeType="withEffect">
                                  <p:stCondLst>
                                    <p:cond delay="0"/>
                                  </p:stCondLst>
                                  <p:childTnLst>
                                    <p:animEffect transition="out" filter="fade">
                                      <p:cBhvr>
                                        <p:cTn id="15" dur="500"/>
                                        <p:tgtEl>
                                          <p:spTgt spid="71"/>
                                        </p:tgtEl>
                                      </p:cBhvr>
                                    </p:animEffect>
                                    <p:set>
                                      <p:cBhvr>
                                        <p:cTn id="16" dur="1" fill="hold">
                                          <p:stCondLst>
                                            <p:cond delay="499"/>
                                          </p:stCondLst>
                                        </p:cTn>
                                        <p:tgtEl>
                                          <p:spTgt spid="7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500"/>
                                        <p:tgtEl>
                                          <p:spTgt spid="77"/>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par>
                                <p:cTn id="31" presetID="10" presetClass="entr" presetSubtype="0" fill="hold"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fade">
                                      <p:cBhvr>
                                        <p:cTn id="33" dur="500"/>
                                        <p:tgtEl>
                                          <p:spTgt spid="72"/>
                                        </p:tgtEl>
                                      </p:cBhvr>
                                    </p:animEffect>
                                  </p:childTnLst>
                                </p:cTn>
                              </p:par>
                            </p:childTnLst>
                          </p:cTn>
                        </p:par>
                        <p:par>
                          <p:cTn id="34" fill="hold">
                            <p:stCondLst>
                              <p:cond delay="500"/>
                            </p:stCondLst>
                            <p:childTnLst>
                              <p:par>
                                <p:cTn id="35" presetID="1" presetClass="exit" presetSubtype="0" fill="hold" nodeType="afterEffect">
                                  <p:stCondLst>
                                    <p:cond delay="0"/>
                                  </p:stCondLst>
                                  <p:childTnLst>
                                    <p:set>
                                      <p:cBhvr>
                                        <p:cTn id="36" dur="1" fill="hold">
                                          <p:stCondLst>
                                            <p:cond delay="0"/>
                                          </p:stCondLst>
                                        </p:cTn>
                                        <p:tgtEl>
                                          <p:spTgt spid="4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72"/>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76"/>
                                        </p:tgtEl>
                                      </p:cBhvr>
                                    </p:animEffect>
                                    <p:set>
                                      <p:cBhvr>
                                        <p:cTn id="43" dur="1" fill="hold">
                                          <p:stCondLst>
                                            <p:cond delay="499"/>
                                          </p:stCondLst>
                                        </p:cTn>
                                        <p:tgtEl>
                                          <p:spTgt spid="76"/>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able, furniture, athletic game&#10;&#10;Description automatically generated">
            <a:extLst>
              <a:ext uri="{FF2B5EF4-FFF2-40B4-BE49-F238E27FC236}">
                <a16:creationId xmlns:a16="http://schemas.microsoft.com/office/drawing/2014/main" id="{5625946E-3C33-49EB-9BF4-F766C3F53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572" y="1825625"/>
            <a:ext cx="6538778" cy="3553554"/>
          </a:xfrm>
          <a:prstGeom prst="rect">
            <a:avLst/>
          </a:prstGeom>
        </p:spPr>
      </p:pic>
      <p:sp>
        <p:nvSpPr>
          <p:cNvPr id="2" name="Title 1">
            <a:extLst>
              <a:ext uri="{FF2B5EF4-FFF2-40B4-BE49-F238E27FC236}">
                <a16:creationId xmlns:a16="http://schemas.microsoft.com/office/drawing/2014/main" id="{1E558655-81D0-4135-9487-9D65CBA19619}"/>
              </a:ext>
            </a:extLst>
          </p:cNvPr>
          <p:cNvSpPr>
            <a:spLocks noGrp="1"/>
          </p:cNvSpPr>
          <p:nvPr>
            <p:ph type="title"/>
          </p:nvPr>
        </p:nvSpPr>
        <p:spPr/>
        <p:txBody>
          <a:bodyPr/>
          <a:lstStyle/>
          <a:p>
            <a:r>
              <a:rPr lang="en-US" dirty="0"/>
              <a:t>Z-Fail</a:t>
            </a:r>
          </a:p>
        </p:txBody>
      </p:sp>
      <p:sp>
        <p:nvSpPr>
          <p:cNvPr id="4" name="Date Placeholder 3">
            <a:extLst>
              <a:ext uri="{FF2B5EF4-FFF2-40B4-BE49-F238E27FC236}">
                <a16:creationId xmlns:a16="http://schemas.microsoft.com/office/drawing/2014/main" id="{6AF49FDE-9979-41DD-9BF6-7CD095A6D53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93EE98F6-0E81-4C92-9974-C43DDA1794BB}"/>
              </a:ext>
            </a:extLst>
          </p:cNvPr>
          <p:cNvSpPr>
            <a:spLocks noGrp="1"/>
          </p:cNvSpPr>
          <p:nvPr>
            <p:ph type="sldNum" sz="quarter" idx="12"/>
          </p:nvPr>
        </p:nvSpPr>
        <p:spPr/>
        <p:txBody>
          <a:bodyPr/>
          <a:lstStyle/>
          <a:p>
            <a:fld id="{686A0971-E82B-458B-9FB6-3C7365857292}" type="slidenum">
              <a:rPr lang="en-US" smtClean="0"/>
              <a:t>16</a:t>
            </a:fld>
            <a:endParaRPr lang="en-US" dirty="0"/>
          </a:p>
        </p:txBody>
      </p:sp>
      <p:sp>
        <p:nvSpPr>
          <p:cNvPr id="10" name="Content Placeholder 2">
            <a:extLst>
              <a:ext uri="{FF2B5EF4-FFF2-40B4-BE49-F238E27FC236}">
                <a16:creationId xmlns:a16="http://schemas.microsoft.com/office/drawing/2014/main" id="{E877A570-3861-4B39-AB88-E6309EC90E1E}"/>
              </a:ext>
            </a:extLst>
          </p:cNvPr>
          <p:cNvSpPr txBox="1">
            <a:spLocks/>
          </p:cNvSpPr>
          <p:nvPr/>
        </p:nvSpPr>
        <p:spPr>
          <a:xfrm>
            <a:off x="690389" y="1690690"/>
            <a:ext cx="4166372"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endParaRPr lang="nl-NL" sz="1800" dirty="0">
              <a:solidFill>
                <a:schemeClr val="bg2">
                  <a:lumMod val="75000"/>
                </a:schemeClr>
              </a:solidFill>
            </a:endParaRPr>
          </a:p>
        </p:txBody>
      </p:sp>
      <p:sp>
        <p:nvSpPr>
          <p:cNvPr id="19" name="Content Placeholder 2">
            <a:extLst>
              <a:ext uri="{FF2B5EF4-FFF2-40B4-BE49-F238E27FC236}">
                <a16:creationId xmlns:a16="http://schemas.microsoft.com/office/drawing/2014/main" id="{D2AFE6E9-7003-4C43-9D6B-D79A6513EB26}"/>
              </a:ext>
            </a:extLst>
          </p:cNvPr>
          <p:cNvSpPr>
            <a:spLocks noGrp="1"/>
          </p:cNvSpPr>
          <p:nvPr>
            <p:ph idx="1"/>
          </p:nvPr>
        </p:nvSpPr>
        <p:spPr>
          <a:xfrm>
            <a:off x="838200" y="1825625"/>
            <a:ext cx="5165558" cy="4351338"/>
          </a:xfrm>
        </p:spPr>
        <p:txBody>
          <a:bodyPr/>
          <a:lstStyle/>
          <a:p>
            <a:r>
              <a:rPr lang="en-US" dirty="0"/>
              <a:t>Can we count from any point?</a:t>
            </a:r>
          </a:p>
          <a:p>
            <a:pPr lvl="1"/>
            <a:endParaRPr lang="en-US" dirty="0"/>
          </a:p>
        </p:txBody>
      </p:sp>
    </p:spTree>
    <p:extLst>
      <p:ext uri="{BB962C8B-B14F-4D97-AF65-F5344CB8AC3E}">
        <p14:creationId xmlns:p14="http://schemas.microsoft.com/office/powerpoint/2010/main" val="2298732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8655-81D0-4135-9487-9D65CBA19619}"/>
              </a:ext>
            </a:extLst>
          </p:cNvPr>
          <p:cNvSpPr>
            <a:spLocks noGrp="1"/>
          </p:cNvSpPr>
          <p:nvPr>
            <p:ph type="title"/>
          </p:nvPr>
        </p:nvSpPr>
        <p:spPr/>
        <p:txBody>
          <a:bodyPr/>
          <a:lstStyle/>
          <a:p>
            <a:r>
              <a:rPr lang="en-US" dirty="0"/>
              <a:t>Z-Fail</a:t>
            </a:r>
          </a:p>
        </p:txBody>
      </p:sp>
      <p:sp>
        <p:nvSpPr>
          <p:cNvPr id="4" name="Date Placeholder 3">
            <a:extLst>
              <a:ext uri="{FF2B5EF4-FFF2-40B4-BE49-F238E27FC236}">
                <a16:creationId xmlns:a16="http://schemas.microsoft.com/office/drawing/2014/main" id="{6AF49FDE-9979-41DD-9BF6-7CD095A6D53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93EE98F6-0E81-4C92-9974-C43DDA1794BB}"/>
              </a:ext>
            </a:extLst>
          </p:cNvPr>
          <p:cNvSpPr>
            <a:spLocks noGrp="1"/>
          </p:cNvSpPr>
          <p:nvPr>
            <p:ph type="sldNum" sz="quarter" idx="12"/>
          </p:nvPr>
        </p:nvSpPr>
        <p:spPr/>
        <p:txBody>
          <a:bodyPr/>
          <a:lstStyle/>
          <a:p>
            <a:fld id="{686A0971-E82B-458B-9FB6-3C7365857292}" type="slidenum">
              <a:rPr lang="en-US" smtClean="0"/>
              <a:t>17</a:t>
            </a:fld>
            <a:endParaRPr lang="en-US" dirty="0"/>
          </a:p>
        </p:txBody>
      </p:sp>
      <p:sp>
        <p:nvSpPr>
          <p:cNvPr id="10" name="Content Placeholder 2">
            <a:extLst>
              <a:ext uri="{FF2B5EF4-FFF2-40B4-BE49-F238E27FC236}">
                <a16:creationId xmlns:a16="http://schemas.microsoft.com/office/drawing/2014/main" id="{E877A570-3861-4B39-AB88-E6309EC90E1E}"/>
              </a:ext>
            </a:extLst>
          </p:cNvPr>
          <p:cNvSpPr txBox="1">
            <a:spLocks/>
          </p:cNvSpPr>
          <p:nvPr/>
        </p:nvSpPr>
        <p:spPr>
          <a:xfrm>
            <a:off x="690389" y="1690690"/>
            <a:ext cx="4166372"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endParaRPr lang="nl-NL" sz="1800" dirty="0">
              <a:solidFill>
                <a:schemeClr val="bg2">
                  <a:lumMod val="75000"/>
                </a:schemeClr>
              </a:solidFill>
            </a:endParaRPr>
          </a:p>
        </p:txBody>
      </p:sp>
      <p:pic>
        <p:nvPicPr>
          <p:cNvPr id="8" name="Picture 7" descr="A close up of a logo&#10;&#10;Description automatically generated">
            <a:extLst>
              <a:ext uri="{FF2B5EF4-FFF2-40B4-BE49-F238E27FC236}">
                <a16:creationId xmlns:a16="http://schemas.microsoft.com/office/drawing/2014/main" id="{6CFA730D-8FF2-4410-AC92-9A18E4C8D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3234" y="1725423"/>
            <a:ext cx="5532392" cy="4069033"/>
          </a:xfrm>
          <a:prstGeom prst="rect">
            <a:avLst/>
          </a:prstGeom>
        </p:spPr>
      </p:pic>
      <p:sp>
        <p:nvSpPr>
          <p:cNvPr id="9" name="Oval 8">
            <a:extLst>
              <a:ext uri="{FF2B5EF4-FFF2-40B4-BE49-F238E27FC236}">
                <a16:creationId xmlns:a16="http://schemas.microsoft.com/office/drawing/2014/main" id="{F580B3F3-2719-43E6-9761-08942E0E9D1F}"/>
              </a:ext>
            </a:extLst>
          </p:cNvPr>
          <p:cNvSpPr/>
          <p:nvPr/>
        </p:nvSpPr>
        <p:spPr>
          <a:xfrm>
            <a:off x="10832759" y="3037455"/>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1">
            <a:extLst>
              <a:ext uri="{FF2B5EF4-FFF2-40B4-BE49-F238E27FC236}">
                <a16:creationId xmlns:a16="http://schemas.microsoft.com/office/drawing/2014/main" id="{3B0930A4-A292-4DC2-914B-ABF49B362216}"/>
              </a:ext>
            </a:extLst>
          </p:cNvPr>
          <p:cNvCxnSpPr>
            <a:cxnSpLocks/>
            <a:stCxn id="9" idx="2"/>
          </p:cNvCxnSpPr>
          <p:nvPr/>
        </p:nvCxnSpPr>
        <p:spPr>
          <a:xfrm flipH="1">
            <a:off x="9899989" y="3092780"/>
            <a:ext cx="932770" cy="186495"/>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B0945915-E2E5-47C7-9503-A5FB0BEBDDF3}"/>
              </a:ext>
            </a:extLst>
          </p:cNvPr>
          <p:cNvSpPr txBox="1"/>
          <p:nvPr/>
        </p:nvSpPr>
        <p:spPr>
          <a:xfrm>
            <a:off x="10172699" y="3066256"/>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19" name="Content Placeholder 2">
            <a:extLst>
              <a:ext uri="{FF2B5EF4-FFF2-40B4-BE49-F238E27FC236}">
                <a16:creationId xmlns:a16="http://schemas.microsoft.com/office/drawing/2014/main" id="{D2AFE6E9-7003-4C43-9D6B-D79A6513EB26}"/>
              </a:ext>
            </a:extLst>
          </p:cNvPr>
          <p:cNvSpPr>
            <a:spLocks noGrp="1"/>
          </p:cNvSpPr>
          <p:nvPr>
            <p:ph idx="1"/>
          </p:nvPr>
        </p:nvSpPr>
        <p:spPr>
          <a:xfrm>
            <a:off x="838200" y="1825625"/>
            <a:ext cx="5165558" cy="4351338"/>
          </a:xfrm>
        </p:spPr>
        <p:txBody>
          <a:bodyPr/>
          <a:lstStyle/>
          <a:p>
            <a:r>
              <a:rPr lang="en-US" dirty="0"/>
              <a:t>Pick a point behind the far plane</a:t>
            </a:r>
          </a:p>
          <a:p>
            <a:pPr lvl="1"/>
            <a:endParaRPr lang="en-US" dirty="0"/>
          </a:p>
          <a:p>
            <a:r>
              <a:rPr lang="en-US" dirty="0"/>
              <a:t>Count the shadow quads </a:t>
            </a:r>
            <a:br>
              <a:rPr lang="en-US" dirty="0"/>
            </a:br>
            <a:r>
              <a:rPr lang="en-US" dirty="0"/>
              <a:t>between visible point </a:t>
            </a:r>
            <a:br>
              <a:rPr lang="en-US" dirty="0"/>
            </a:br>
            <a:r>
              <a:rPr lang="en-US" dirty="0"/>
              <a:t>and the picked point.</a:t>
            </a:r>
          </a:p>
          <a:p>
            <a:endParaRPr lang="en-US" dirty="0"/>
          </a:p>
          <a:p>
            <a:endParaRPr lang="en-US" dirty="0"/>
          </a:p>
          <a:p>
            <a:r>
              <a:rPr lang="en-US" dirty="0"/>
              <a:t>In practice: enabling </a:t>
            </a:r>
            <a:br>
              <a:rPr lang="en-US" dirty="0"/>
            </a:br>
            <a:r>
              <a:rPr lang="en-US" dirty="0"/>
              <a:t>inverse depth test</a:t>
            </a:r>
          </a:p>
        </p:txBody>
      </p:sp>
    </p:spTree>
    <p:extLst>
      <p:ext uri="{BB962C8B-B14F-4D97-AF65-F5344CB8AC3E}">
        <p14:creationId xmlns:p14="http://schemas.microsoft.com/office/powerpoint/2010/main" val="248022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2" end="2"/>
                                            </p:txEl>
                                          </p:spTgt>
                                        </p:tgtEl>
                                        <p:attrNameLst>
                                          <p:attrName>style.visibility</p:attrName>
                                        </p:attrNameLst>
                                      </p:cBhvr>
                                      <p:to>
                                        <p:strVal val="visible"/>
                                      </p:to>
                                    </p:set>
                                    <p:animEffect transition="in" filter="fade">
                                      <p:cBhvr>
                                        <p:cTn id="12" dur="500"/>
                                        <p:tgtEl>
                                          <p:spTgt spid="19">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5" end="5"/>
                                            </p:txEl>
                                          </p:spTgt>
                                        </p:tgtEl>
                                        <p:attrNameLst>
                                          <p:attrName>style.visibility</p:attrName>
                                        </p:attrNameLst>
                                      </p:cBhvr>
                                      <p:to>
                                        <p:strVal val="visible"/>
                                      </p:to>
                                    </p:set>
                                    <p:animEffect transition="in" filter="fade">
                                      <p:cBhvr>
                                        <p:cTn id="23"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44897E5-0B72-41C4-9D06-E0EC5FBE8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761" y="1783495"/>
            <a:ext cx="6340785" cy="3952888"/>
          </a:xfrm>
          <a:prstGeom prst="rect">
            <a:avLst/>
          </a:prstGeom>
        </p:spPr>
      </p:pic>
      <p:sp>
        <p:nvSpPr>
          <p:cNvPr id="2" name="Title 1">
            <a:extLst>
              <a:ext uri="{FF2B5EF4-FFF2-40B4-BE49-F238E27FC236}">
                <a16:creationId xmlns:a16="http://schemas.microsoft.com/office/drawing/2014/main" id="{1E558655-81D0-4135-9487-9D65CBA19619}"/>
              </a:ext>
            </a:extLst>
          </p:cNvPr>
          <p:cNvSpPr>
            <a:spLocks noGrp="1"/>
          </p:cNvSpPr>
          <p:nvPr>
            <p:ph type="title"/>
          </p:nvPr>
        </p:nvSpPr>
        <p:spPr/>
        <p:txBody>
          <a:bodyPr/>
          <a:lstStyle/>
          <a:p>
            <a:r>
              <a:rPr lang="en-US" dirty="0"/>
              <a:t>Z-Fail</a:t>
            </a:r>
          </a:p>
        </p:txBody>
      </p:sp>
      <p:sp>
        <p:nvSpPr>
          <p:cNvPr id="4" name="Date Placeholder 3">
            <a:extLst>
              <a:ext uri="{FF2B5EF4-FFF2-40B4-BE49-F238E27FC236}">
                <a16:creationId xmlns:a16="http://schemas.microsoft.com/office/drawing/2014/main" id="{6AF49FDE-9979-41DD-9BF6-7CD095A6D53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93EE98F6-0E81-4C92-9974-C43DDA1794BB}"/>
              </a:ext>
            </a:extLst>
          </p:cNvPr>
          <p:cNvSpPr>
            <a:spLocks noGrp="1"/>
          </p:cNvSpPr>
          <p:nvPr>
            <p:ph type="sldNum" sz="quarter" idx="12"/>
          </p:nvPr>
        </p:nvSpPr>
        <p:spPr/>
        <p:txBody>
          <a:bodyPr/>
          <a:lstStyle/>
          <a:p>
            <a:fld id="{686A0971-E82B-458B-9FB6-3C7365857292}" type="slidenum">
              <a:rPr lang="en-US" smtClean="0"/>
              <a:t>18</a:t>
            </a:fld>
            <a:endParaRPr lang="en-US" dirty="0"/>
          </a:p>
        </p:txBody>
      </p:sp>
      <p:pic>
        <p:nvPicPr>
          <p:cNvPr id="32" name="Picture 31" descr="A close up of a logo&#10;&#10;Description automatically generated">
            <a:extLst>
              <a:ext uri="{FF2B5EF4-FFF2-40B4-BE49-F238E27FC236}">
                <a16:creationId xmlns:a16="http://schemas.microsoft.com/office/drawing/2014/main" id="{9FDE5871-3965-4CA5-8410-323173140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1362" y="1773552"/>
            <a:ext cx="5436756" cy="3998694"/>
          </a:xfrm>
          <a:prstGeom prst="rect">
            <a:avLst/>
          </a:prstGeom>
        </p:spPr>
      </p:pic>
      <p:sp>
        <p:nvSpPr>
          <p:cNvPr id="14" name="Oval 13">
            <a:extLst>
              <a:ext uri="{FF2B5EF4-FFF2-40B4-BE49-F238E27FC236}">
                <a16:creationId xmlns:a16="http://schemas.microsoft.com/office/drawing/2014/main" id="{579A7DCC-3A35-4521-B9A2-33339DF3DC97}"/>
              </a:ext>
            </a:extLst>
          </p:cNvPr>
          <p:cNvSpPr/>
          <p:nvPr/>
        </p:nvSpPr>
        <p:spPr>
          <a:xfrm>
            <a:off x="10832759" y="3037455"/>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6" name="Straight Connector 15">
            <a:extLst>
              <a:ext uri="{FF2B5EF4-FFF2-40B4-BE49-F238E27FC236}">
                <a16:creationId xmlns:a16="http://schemas.microsoft.com/office/drawing/2014/main" id="{631FA46B-0EBD-4935-8A4F-918C694F1898}"/>
              </a:ext>
            </a:extLst>
          </p:cNvPr>
          <p:cNvCxnSpPr>
            <a:cxnSpLocks/>
            <a:stCxn id="14" idx="3"/>
          </p:cNvCxnSpPr>
          <p:nvPr/>
        </p:nvCxnSpPr>
        <p:spPr>
          <a:xfrm flipH="1">
            <a:off x="9899990" y="3131901"/>
            <a:ext cx="948578" cy="15940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graphicFrame>
        <p:nvGraphicFramePr>
          <p:cNvPr id="17" name="Table 16">
            <a:extLst>
              <a:ext uri="{FF2B5EF4-FFF2-40B4-BE49-F238E27FC236}">
                <a16:creationId xmlns:a16="http://schemas.microsoft.com/office/drawing/2014/main" id="{88469E64-0D26-47AB-A1E6-A7743521BFEA}"/>
              </a:ext>
            </a:extLst>
          </p:cNvPr>
          <p:cNvGraphicFramePr>
            <a:graphicFrameLocks noGrp="1"/>
          </p:cNvGraphicFramePr>
          <p:nvPr/>
        </p:nvGraphicFramePr>
        <p:xfrm>
          <a:off x="6828054" y="3343649"/>
          <a:ext cx="394017" cy="1493945"/>
        </p:xfrm>
        <a:graphic>
          <a:graphicData uri="http://schemas.openxmlformats.org/drawingml/2006/table">
            <a:tbl>
              <a:tblPr firstRow="1" bandRow="1">
                <a:tableStyleId>{5C22544A-7EE6-4342-B048-85BDC9FD1C3A}</a:tableStyleId>
              </a:tblPr>
              <a:tblGrid>
                <a:gridCol w="394017">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18" name="Table 17">
            <a:extLst>
              <a:ext uri="{FF2B5EF4-FFF2-40B4-BE49-F238E27FC236}">
                <a16:creationId xmlns:a16="http://schemas.microsoft.com/office/drawing/2014/main" id="{9492081C-BB86-4CAB-B927-4FED1229967B}"/>
              </a:ext>
            </a:extLst>
          </p:cNvPr>
          <p:cNvGraphicFramePr>
            <a:graphicFrameLocks noGrp="1"/>
          </p:cNvGraphicFramePr>
          <p:nvPr/>
        </p:nvGraphicFramePr>
        <p:xfrm>
          <a:off x="6828054" y="3343649"/>
          <a:ext cx="394017" cy="1493945"/>
        </p:xfrm>
        <a:graphic>
          <a:graphicData uri="http://schemas.openxmlformats.org/drawingml/2006/table">
            <a:tbl>
              <a:tblPr firstRow="1" bandRow="1">
                <a:tableStyleId>{5C22544A-7EE6-4342-B048-85BDC9FD1C3A}</a:tableStyleId>
              </a:tblPr>
              <a:tblGrid>
                <a:gridCol w="394017">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20" name="Table 19">
            <a:extLst>
              <a:ext uri="{FF2B5EF4-FFF2-40B4-BE49-F238E27FC236}">
                <a16:creationId xmlns:a16="http://schemas.microsoft.com/office/drawing/2014/main" id="{C1FAC4F7-87EA-4496-9682-70495195B3F0}"/>
              </a:ext>
            </a:extLst>
          </p:cNvPr>
          <p:cNvGraphicFramePr>
            <a:graphicFrameLocks noGrp="1"/>
          </p:cNvGraphicFramePr>
          <p:nvPr/>
        </p:nvGraphicFramePr>
        <p:xfrm>
          <a:off x="6835578" y="3335964"/>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sp>
        <p:nvSpPr>
          <p:cNvPr id="21" name="TextBox 20">
            <a:extLst>
              <a:ext uri="{FF2B5EF4-FFF2-40B4-BE49-F238E27FC236}">
                <a16:creationId xmlns:a16="http://schemas.microsoft.com/office/drawing/2014/main" id="{6E65C5C4-B44F-47FF-AA6B-9E0664E7CD25}"/>
              </a:ext>
            </a:extLst>
          </p:cNvPr>
          <p:cNvSpPr txBox="1"/>
          <p:nvPr/>
        </p:nvSpPr>
        <p:spPr>
          <a:xfrm>
            <a:off x="10172699" y="3066256"/>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22" name="Oval 21">
            <a:extLst>
              <a:ext uri="{FF2B5EF4-FFF2-40B4-BE49-F238E27FC236}">
                <a16:creationId xmlns:a16="http://schemas.microsoft.com/office/drawing/2014/main" id="{2387B2CA-8F44-4305-9574-0535B54FE372}"/>
              </a:ext>
            </a:extLst>
          </p:cNvPr>
          <p:cNvSpPr/>
          <p:nvPr/>
        </p:nvSpPr>
        <p:spPr>
          <a:xfrm>
            <a:off x="10836557" y="4866750"/>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l 22">
            <a:extLst>
              <a:ext uri="{FF2B5EF4-FFF2-40B4-BE49-F238E27FC236}">
                <a16:creationId xmlns:a16="http://schemas.microsoft.com/office/drawing/2014/main" id="{0328B903-F948-4E60-8135-2B8C9E141851}"/>
              </a:ext>
            </a:extLst>
          </p:cNvPr>
          <p:cNvSpPr/>
          <p:nvPr/>
        </p:nvSpPr>
        <p:spPr>
          <a:xfrm>
            <a:off x="10836557" y="2482135"/>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l 23">
            <a:extLst>
              <a:ext uri="{FF2B5EF4-FFF2-40B4-BE49-F238E27FC236}">
                <a16:creationId xmlns:a16="http://schemas.microsoft.com/office/drawing/2014/main" id="{D8E545D7-AF77-48F3-B3D6-144085EA9976}"/>
              </a:ext>
            </a:extLst>
          </p:cNvPr>
          <p:cNvSpPr/>
          <p:nvPr/>
        </p:nvSpPr>
        <p:spPr>
          <a:xfrm>
            <a:off x="10836557" y="4032645"/>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Oval 24">
            <a:extLst>
              <a:ext uri="{FF2B5EF4-FFF2-40B4-BE49-F238E27FC236}">
                <a16:creationId xmlns:a16="http://schemas.microsoft.com/office/drawing/2014/main" id="{2E4FA783-F816-4634-BD9F-8D13C85EBC20}"/>
              </a:ext>
            </a:extLst>
          </p:cNvPr>
          <p:cNvSpPr/>
          <p:nvPr/>
        </p:nvSpPr>
        <p:spPr>
          <a:xfrm>
            <a:off x="10823857" y="5536660"/>
            <a:ext cx="107950" cy="110650"/>
          </a:xfrm>
          <a:prstGeom prst="ellipse">
            <a:avLst/>
          </a:prstGeom>
          <a:solidFill>
            <a:schemeClr val="accent6">
              <a:lumMod val="7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33" name="Table 32">
            <a:extLst>
              <a:ext uri="{FF2B5EF4-FFF2-40B4-BE49-F238E27FC236}">
                <a16:creationId xmlns:a16="http://schemas.microsoft.com/office/drawing/2014/main" id="{1ACC0D6F-4CB2-4356-AAD6-41F0BC89B228}"/>
              </a:ext>
            </a:extLst>
          </p:cNvPr>
          <p:cNvGraphicFramePr>
            <a:graphicFrameLocks noGrp="1"/>
          </p:cNvGraphicFramePr>
          <p:nvPr>
            <p:extLst>
              <p:ext uri="{D42A27DB-BD31-4B8C-83A1-F6EECF244321}">
                <p14:modId xmlns:p14="http://schemas.microsoft.com/office/powerpoint/2010/main" val="2881811828"/>
              </p:ext>
            </p:extLst>
          </p:nvPr>
        </p:nvGraphicFramePr>
        <p:xfrm>
          <a:off x="6828713" y="3339634"/>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20523860"/>
                  </a:ext>
                </a:extLst>
              </a:tr>
            </a:tbl>
          </a:graphicData>
        </a:graphic>
      </p:graphicFrame>
      <p:sp>
        <p:nvSpPr>
          <p:cNvPr id="10" name="Content Placeholder 2">
            <a:extLst>
              <a:ext uri="{FF2B5EF4-FFF2-40B4-BE49-F238E27FC236}">
                <a16:creationId xmlns:a16="http://schemas.microsoft.com/office/drawing/2014/main" id="{E877A570-3861-4B39-AB88-E6309EC90E1E}"/>
              </a:ext>
            </a:extLst>
          </p:cNvPr>
          <p:cNvSpPr txBox="1">
            <a:spLocks/>
          </p:cNvSpPr>
          <p:nvPr/>
        </p:nvSpPr>
        <p:spPr>
          <a:xfrm>
            <a:off x="690388" y="1690690"/>
            <a:ext cx="5036643"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Pass(Fill Depth Buffer)</a:t>
            </a:r>
          </a:p>
          <a:p>
            <a:pPr marL="457200" lvl="1" indent="-457200">
              <a:spcBef>
                <a:spcPts val="750"/>
              </a:spcBef>
              <a:buClr>
                <a:schemeClr val="accent1">
                  <a:lumMod val="50000"/>
                </a:schemeClr>
              </a:buClr>
              <a:buFont typeface="+mj-lt"/>
              <a:buAutoNum type="arabicPeriod"/>
            </a:pPr>
            <a:endParaRPr lang="en-US" sz="2100" dirty="0">
              <a:solidFill>
                <a:schemeClr val="bg2">
                  <a:lumMod val="75000"/>
                </a:schemeClr>
              </a:solidFill>
            </a:endParaRPr>
          </a:p>
          <a:p>
            <a:pPr marL="457200" lvl="1" indent="-457200">
              <a:spcBef>
                <a:spcPts val="750"/>
              </a:spcBef>
              <a:buClr>
                <a:schemeClr val="accent1">
                  <a:lumMod val="50000"/>
                </a:schemeClr>
              </a:buClr>
              <a:buFont typeface="+mj-lt"/>
              <a:buAutoNum type="arabicPeriod"/>
            </a:pPr>
            <a:r>
              <a:rPr lang="en-US" sz="2100" dirty="0"/>
              <a:t>Render Pass (Stencil) with depth clamp</a:t>
            </a:r>
          </a:p>
          <a:p>
            <a:pPr marL="628650" lvl="2" indent="-285750">
              <a:spcBef>
                <a:spcPts val="750"/>
              </a:spcBef>
              <a:buClr>
                <a:schemeClr val="accent1">
                  <a:lumMod val="50000"/>
                </a:schemeClr>
              </a:buClr>
            </a:pPr>
            <a:r>
              <a:rPr lang="en-US" sz="1800" dirty="0">
                <a:solidFill>
                  <a:schemeClr val="bg2">
                    <a:lumMod val="75000"/>
                  </a:schemeClr>
                </a:solidFill>
              </a:rPr>
              <a:t>Detect silhouette edges</a:t>
            </a:r>
          </a:p>
          <a:p>
            <a:pPr marL="628650" lvl="2" indent="-285750">
              <a:spcBef>
                <a:spcPts val="750"/>
              </a:spcBef>
              <a:buClr>
                <a:schemeClr val="accent1">
                  <a:lumMod val="50000"/>
                </a:schemeClr>
              </a:buClr>
            </a:pPr>
            <a:r>
              <a:rPr lang="en-US" sz="1800" dirty="0"/>
              <a:t>Generate shadow volume</a:t>
            </a:r>
          </a:p>
          <a:p>
            <a:pPr marL="971550" lvl="3" indent="-285750">
              <a:spcBef>
                <a:spcPts val="750"/>
              </a:spcBef>
              <a:buClr>
                <a:schemeClr val="accent1">
                  <a:lumMod val="50000"/>
                </a:schemeClr>
              </a:buClr>
            </a:pPr>
            <a:r>
              <a:rPr lang="en-US" sz="1650" dirty="0"/>
              <a:t>Render Front &amp; Back Cap</a:t>
            </a:r>
          </a:p>
          <a:p>
            <a:pPr marL="628650" lvl="2" indent="-285750">
              <a:spcBef>
                <a:spcPts val="750"/>
              </a:spcBef>
              <a:buClr>
                <a:schemeClr val="accent1">
                  <a:lumMod val="50000"/>
                </a:schemeClr>
              </a:buClr>
            </a:pPr>
            <a:r>
              <a:rPr lang="en-US" sz="1800" dirty="0"/>
              <a:t>Update stencil values</a:t>
            </a:r>
          </a:p>
          <a:p>
            <a:pPr marL="971550" lvl="3" indent="-285750">
              <a:spcBef>
                <a:spcPts val="750"/>
              </a:spcBef>
              <a:buClr>
                <a:schemeClr val="accent1">
                  <a:lumMod val="50000"/>
                </a:schemeClr>
              </a:buClr>
            </a:pPr>
            <a:r>
              <a:rPr lang="en-US" sz="1650" dirty="0"/>
              <a:t>Enabled inverse depth test</a:t>
            </a:r>
          </a:p>
          <a:p>
            <a:pPr marL="685800" lvl="3" indent="0">
              <a:spcBef>
                <a:spcPts val="750"/>
              </a:spcBef>
              <a:buClr>
                <a:schemeClr val="accent1">
                  <a:lumMod val="50000"/>
                </a:schemeClr>
              </a:buClr>
              <a:buNone/>
            </a:pPr>
            <a:endParaRPr lang="en-US" sz="1650" dirty="0"/>
          </a:p>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 (Shading)</a:t>
            </a:r>
          </a:p>
          <a:p>
            <a:pPr marL="800100" lvl="2" indent="-457200">
              <a:spcBef>
                <a:spcPts val="750"/>
              </a:spcBef>
              <a:buClr>
                <a:schemeClr val="accent1">
                  <a:lumMod val="50000"/>
                </a:schemeClr>
              </a:buClr>
            </a:pPr>
            <a:r>
              <a:rPr lang="en-US" sz="1800" dirty="0">
                <a:solidFill>
                  <a:schemeClr val="bg2">
                    <a:lumMod val="75000"/>
                  </a:schemeClr>
                </a:solidFill>
              </a:rPr>
              <a:t>Pixels with stencil value 0 are lit</a:t>
            </a:r>
            <a:endParaRPr lang="nl-NL" sz="1800" dirty="0">
              <a:solidFill>
                <a:schemeClr val="bg2">
                  <a:lumMod val="75000"/>
                </a:schemeClr>
              </a:solidFill>
            </a:endParaRPr>
          </a:p>
        </p:txBody>
      </p:sp>
      <p:cxnSp>
        <p:nvCxnSpPr>
          <p:cNvPr id="27" name="Straight Connector 26">
            <a:extLst>
              <a:ext uri="{FF2B5EF4-FFF2-40B4-BE49-F238E27FC236}">
                <a16:creationId xmlns:a16="http://schemas.microsoft.com/office/drawing/2014/main" id="{2A85BBAB-0E53-4FFE-9E55-97041D4E9608}"/>
              </a:ext>
            </a:extLst>
          </p:cNvPr>
          <p:cNvCxnSpPr>
            <a:cxnSpLocks/>
          </p:cNvCxnSpPr>
          <p:nvPr/>
        </p:nvCxnSpPr>
        <p:spPr>
          <a:xfrm flipH="1">
            <a:off x="8951496" y="4064000"/>
            <a:ext cx="789404" cy="1037389"/>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EE5BF34B-A19E-4F65-A2B1-FDF5C1EBF35C}"/>
              </a:ext>
            </a:extLst>
          </p:cNvPr>
          <p:cNvCxnSpPr>
            <a:cxnSpLocks/>
          </p:cNvCxnSpPr>
          <p:nvPr/>
        </p:nvCxnSpPr>
        <p:spPr>
          <a:xfrm>
            <a:off x="9740900" y="4064000"/>
            <a:ext cx="222250" cy="17780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FFF9ECD4-80EC-4347-B230-DD0A2C17AC2B}"/>
              </a:ext>
            </a:extLst>
          </p:cNvPr>
          <p:cNvCxnSpPr>
            <a:cxnSpLocks/>
          </p:cNvCxnSpPr>
          <p:nvPr/>
        </p:nvCxnSpPr>
        <p:spPr>
          <a:xfrm>
            <a:off x="8265695" y="2592785"/>
            <a:ext cx="685800" cy="1"/>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7ABCF038-5739-4C90-8CB8-33F5EB8694B3}"/>
              </a:ext>
            </a:extLst>
          </p:cNvPr>
          <p:cNvCxnSpPr>
            <a:cxnSpLocks/>
          </p:cNvCxnSpPr>
          <p:nvPr/>
        </p:nvCxnSpPr>
        <p:spPr>
          <a:xfrm flipH="1">
            <a:off x="9740901" y="3037455"/>
            <a:ext cx="817217"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9009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5" end="5"/>
                                            </p:txEl>
                                          </p:spTgt>
                                        </p:tgtEl>
                                        <p:attrNameLst>
                                          <p:attrName>style.visibility</p:attrName>
                                        </p:attrNameLst>
                                      </p:cBhvr>
                                      <p:to>
                                        <p:strVal val="visible"/>
                                      </p:to>
                                    </p:set>
                                    <p:animEffect transition="in" filter="fade">
                                      <p:cBhvr>
                                        <p:cTn id="18" dur="500"/>
                                        <p:tgtEl>
                                          <p:spTgt spid="10">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xEl>
                                              <p:pRg st="6" end="6"/>
                                            </p:txEl>
                                          </p:spTgt>
                                        </p:tgtEl>
                                        <p:attrNameLst>
                                          <p:attrName>style.visibility</p:attrName>
                                        </p:attrNameLst>
                                      </p:cBhvr>
                                      <p:to>
                                        <p:strVal val="visible"/>
                                      </p:to>
                                    </p:set>
                                    <p:animEffect transition="in" filter="fade">
                                      <p:cBhvr>
                                        <p:cTn id="40" dur="500"/>
                                        <p:tgtEl>
                                          <p:spTgt spid="10">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animEffect transition="in" filter="fade">
                                      <p:cBhvr>
                                        <p:cTn id="43" dur="500"/>
                                        <p:tgtEl>
                                          <p:spTgt spid="10">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1" presetClass="exit" presetSubtype="0" fill="hold" grpId="1" nodeType="withEffect">
                                  <p:stCondLst>
                                    <p:cond delay="0"/>
                                  </p:stCondLst>
                                  <p:childTnLst>
                                    <p:set>
                                      <p:cBhvr>
                                        <p:cTn id="61" dur="1" fill="hold">
                                          <p:stCondLst>
                                            <p:cond delay="0"/>
                                          </p:stCondLst>
                                        </p:cTn>
                                        <p:tgtEl>
                                          <p:spTgt spid="21"/>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P spid="21" grpId="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4D7A1BFF-CE6C-4D53-9731-0AAD0A861213}"/>
              </a:ext>
            </a:extLst>
          </p:cNvPr>
          <p:cNvSpPr txBox="1">
            <a:spLocks/>
          </p:cNvSpPr>
          <p:nvPr/>
        </p:nvSpPr>
        <p:spPr>
          <a:xfrm>
            <a:off x="690389" y="1690690"/>
            <a:ext cx="4868200"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Pass(Fill Depth Buffer)</a:t>
            </a:r>
          </a:p>
          <a:p>
            <a:pPr marL="457200" lvl="1" indent="-457200">
              <a:spcBef>
                <a:spcPts val="750"/>
              </a:spcBef>
              <a:buClr>
                <a:schemeClr val="accent1">
                  <a:lumMod val="50000"/>
                </a:schemeClr>
              </a:buClr>
              <a:buFont typeface="+mj-lt"/>
              <a:buAutoNum type="arabicPeriod"/>
            </a:pPr>
            <a:endParaRPr lang="en-US" sz="2100" dirty="0">
              <a:solidFill>
                <a:schemeClr val="bg2">
                  <a:lumMod val="75000"/>
                </a:schemeClr>
              </a:solidFill>
            </a:endParaRPr>
          </a:p>
          <a:p>
            <a:pPr marL="457200" lvl="1" indent="-457200">
              <a:spcBef>
                <a:spcPts val="750"/>
              </a:spcBef>
              <a:buClr>
                <a:schemeClr val="accent1">
                  <a:lumMod val="50000"/>
                </a:schemeClr>
              </a:buClr>
              <a:buFont typeface="+mj-lt"/>
              <a:buAutoNum type="arabicPeriod"/>
            </a:pPr>
            <a:r>
              <a:rPr lang="en-US" sz="2100" dirty="0"/>
              <a:t>Render Pass (Stencil) with depth clamp</a:t>
            </a:r>
          </a:p>
          <a:p>
            <a:pPr marL="628650" lvl="2" indent="-285750">
              <a:spcBef>
                <a:spcPts val="750"/>
              </a:spcBef>
              <a:buClr>
                <a:schemeClr val="accent1">
                  <a:lumMod val="50000"/>
                </a:schemeClr>
              </a:buClr>
            </a:pPr>
            <a:r>
              <a:rPr lang="en-US" sz="1800" dirty="0">
                <a:solidFill>
                  <a:schemeClr val="bg2">
                    <a:lumMod val="75000"/>
                  </a:schemeClr>
                </a:solidFill>
              </a:rPr>
              <a:t>Detect silhouette edges</a:t>
            </a:r>
          </a:p>
          <a:p>
            <a:pPr marL="628650" lvl="2" indent="-285750">
              <a:spcBef>
                <a:spcPts val="750"/>
              </a:spcBef>
              <a:buClr>
                <a:schemeClr val="accent1">
                  <a:lumMod val="50000"/>
                </a:schemeClr>
              </a:buClr>
            </a:pPr>
            <a:r>
              <a:rPr lang="en-US" sz="1800" dirty="0"/>
              <a:t>Generate shadow volume</a:t>
            </a:r>
          </a:p>
          <a:p>
            <a:pPr marL="971550" lvl="3" indent="-285750">
              <a:spcBef>
                <a:spcPts val="750"/>
              </a:spcBef>
              <a:buClr>
                <a:schemeClr val="accent1">
                  <a:lumMod val="50000"/>
                </a:schemeClr>
              </a:buClr>
            </a:pPr>
            <a:r>
              <a:rPr lang="en-US" sz="1650" dirty="0"/>
              <a:t>Render Front &amp; Back Cap</a:t>
            </a:r>
          </a:p>
          <a:p>
            <a:pPr marL="628650" lvl="2" indent="-285750">
              <a:spcBef>
                <a:spcPts val="750"/>
              </a:spcBef>
              <a:buClr>
                <a:schemeClr val="accent1">
                  <a:lumMod val="50000"/>
                </a:schemeClr>
              </a:buClr>
            </a:pPr>
            <a:r>
              <a:rPr lang="en-US" sz="1800" dirty="0"/>
              <a:t>Update stencil values</a:t>
            </a:r>
          </a:p>
          <a:p>
            <a:pPr marL="971550" lvl="3" indent="-285750">
              <a:spcBef>
                <a:spcPts val="750"/>
              </a:spcBef>
              <a:buClr>
                <a:schemeClr val="accent1">
                  <a:lumMod val="50000"/>
                </a:schemeClr>
              </a:buClr>
            </a:pPr>
            <a:r>
              <a:rPr lang="en-US" sz="1650" dirty="0"/>
              <a:t>Enabled inverse depth test</a:t>
            </a:r>
          </a:p>
          <a:p>
            <a:pPr marL="685800" lvl="3" indent="0">
              <a:spcBef>
                <a:spcPts val="750"/>
              </a:spcBef>
              <a:buClr>
                <a:schemeClr val="accent1">
                  <a:lumMod val="50000"/>
                </a:schemeClr>
              </a:buClr>
              <a:buNone/>
            </a:pPr>
            <a:endParaRPr lang="en-US" sz="1650" dirty="0"/>
          </a:p>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 (Shading)</a:t>
            </a:r>
          </a:p>
          <a:p>
            <a:pPr marL="800100" lvl="2" indent="-457200">
              <a:spcBef>
                <a:spcPts val="750"/>
              </a:spcBef>
              <a:buClr>
                <a:schemeClr val="accent1">
                  <a:lumMod val="50000"/>
                </a:schemeClr>
              </a:buClr>
            </a:pPr>
            <a:r>
              <a:rPr lang="en-US" sz="1800" dirty="0">
                <a:solidFill>
                  <a:schemeClr val="bg2">
                    <a:lumMod val="75000"/>
                  </a:schemeClr>
                </a:solidFill>
              </a:rPr>
              <a:t>Pixels with stencil value 0 are lit</a:t>
            </a:r>
            <a:endParaRPr lang="nl-NL" sz="1800" dirty="0">
              <a:solidFill>
                <a:schemeClr val="bg2">
                  <a:lumMod val="75000"/>
                </a:schemeClr>
              </a:solidFill>
            </a:endParaRPr>
          </a:p>
        </p:txBody>
      </p:sp>
      <p:sp>
        <p:nvSpPr>
          <p:cNvPr id="2" name="Title 1">
            <a:extLst>
              <a:ext uri="{FF2B5EF4-FFF2-40B4-BE49-F238E27FC236}">
                <a16:creationId xmlns:a16="http://schemas.microsoft.com/office/drawing/2014/main" id="{4AB88584-3FF4-4DE2-AF06-B3F8BF5B8750}"/>
              </a:ext>
            </a:extLst>
          </p:cNvPr>
          <p:cNvSpPr>
            <a:spLocks noGrp="1"/>
          </p:cNvSpPr>
          <p:nvPr>
            <p:ph type="title"/>
          </p:nvPr>
        </p:nvSpPr>
        <p:spPr/>
        <p:txBody>
          <a:bodyPr/>
          <a:lstStyle/>
          <a:p>
            <a:r>
              <a:rPr lang="en-US" dirty="0"/>
              <a:t>Z-Fail Limitations</a:t>
            </a:r>
          </a:p>
        </p:txBody>
      </p:sp>
      <p:sp>
        <p:nvSpPr>
          <p:cNvPr id="4" name="Date Placeholder 3">
            <a:extLst>
              <a:ext uri="{FF2B5EF4-FFF2-40B4-BE49-F238E27FC236}">
                <a16:creationId xmlns:a16="http://schemas.microsoft.com/office/drawing/2014/main" id="{DCE631FE-D1C2-4960-AFC6-E017FEB89A36}"/>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F6E1F280-3BFC-4209-9714-30D89E31F1C4}"/>
              </a:ext>
            </a:extLst>
          </p:cNvPr>
          <p:cNvSpPr>
            <a:spLocks noGrp="1"/>
          </p:cNvSpPr>
          <p:nvPr>
            <p:ph type="sldNum" sz="quarter" idx="12"/>
          </p:nvPr>
        </p:nvSpPr>
        <p:spPr/>
        <p:txBody>
          <a:bodyPr/>
          <a:lstStyle/>
          <a:p>
            <a:fld id="{686A0971-E82B-458B-9FB6-3C7365857292}" type="slidenum">
              <a:rPr lang="en-US" smtClean="0"/>
              <a:t>19</a:t>
            </a:fld>
            <a:endParaRPr lang="en-US" dirty="0"/>
          </a:p>
        </p:txBody>
      </p:sp>
      <p:sp>
        <p:nvSpPr>
          <p:cNvPr id="8" name="Rectangle 7">
            <a:extLst>
              <a:ext uri="{FF2B5EF4-FFF2-40B4-BE49-F238E27FC236}">
                <a16:creationId xmlns:a16="http://schemas.microsoft.com/office/drawing/2014/main" id="{773947DE-606C-4CB6-8F6B-EF616452315F}"/>
              </a:ext>
            </a:extLst>
          </p:cNvPr>
          <p:cNvSpPr/>
          <p:nvPr/>
        </p:nvSpPr>
        <p:spPr>
          <a:xfrm>
            <a:off x="1378841" y="4215269"/>
            <a:ext cx="3101009" cy="3478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24C95B-059C-4D8D-BDE3-F97E160F526A}"/>
              </a:ext>
            </a:extLst>
          </p:cNvPr>
          <p:cNvSpPr/>
          <p:nvPr/>
        </p:nvSpPr>
        <p:spPr>
          <a:xfrm>
            <a:off x="1378841" y="3513748"/>
            <a:ext cx="2613989" cy="3478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F53D8BA-B6A8-4988-B7E2-D7C779F0D979}"/>
              </a:ext>
            </a:extLst>
          </p:cNvPr>
          <p:cNvCxnSpPr/>
          <p:nvPr/>
        </p:nvCxnSpPr>
        <p:spPr>
          <a:xfrm flipH="1">
            <a:off x="4698333" y="4389204"/>
            <a:ext cx="1143000" cy="9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9EAB81-4952-43DB-B64A-D5100361315A}"/>
              </a:ext>
            </a:extLst>
          </p:cNvPr>
          <p:cNvSpPr txBox="1"/>
          <p:nvPr/>
        </p:nvSpPr>
        <p:spPr>
          <a:xfrm>
            <a:off x="6059816" y="4193807"/>
            <a:ext cx="4623981" cy="369332"/>
          </a:xfrm>
          <a:prstGeom prst="rect">
            <a:avLst/>
          </a:prstGeom>
          <a:noFill/>
        </p:spPr>
        <p:txBody>
          <a:bodyPr wrap="square" rtlCol="0">
            <a:spAutoFit/>
          </a:bodyPr>
          <a:lstStyle/>
          <a:p>
            <a:r>
              <a:rPr lang="en-US" dirty="0">
                <a:solidFill>
                  <a:srgbClr val="C00000"/>
                </a:solidFill>
              </a:rPr>
              <a:t>Excessive overdraw</a:t>
            </a:r>
            <a:endParaRPr lang="nl-NL" dirty="0">
              <a:solidFill>
                <a:srgbClr val="C00000"/>
              </a:solidFill>
            </a:endParaRPr>
          </a:p>
        </p:txBody>
      </p:sp>
    </p:spTree>
    <p:extLst>
      <p:ext uri="{BB962C8B-B14F-4D97-AF65-F5344CB8AC3E}">
        <p14:creationId xmlns:p14="http://schemas.microsoft.com/office/powerpoint/2010/main" val="33732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Shadow Volumes</a:t>
            </a:r>
            <a:endParaRPr lang="nl-NL" dirty="0"/>
          </a:p>
        </p:txBody>
      </p:sp>
      <p:sp>
        <p:nvSpPr>
          <p:cNvPr id="4" name="Date Placeholder 3"/>
          <p:cNvSpPr>
            <a:spLocks noGrp="1"/>
          </p:cNvSpPr>
          <p:nvPr>
            <p:ph type="dt" sz="half" idx="10"/>
          </p:nvPr>
        </p:nvSpPr>
        <p:spPr>
          <a:xfrm>
            <a:off x="10286999" y="6356352"/>
            <a:ext cx="823763" cy="365125"/>
          </a:xfrm>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498" y="1357315"/>
            <a:ext cx="4502842" cy="3655027"/>
          </a:xfrm>
          <a:prstGeom prst="rect">
            <a:avLst/>
          </a:prstGeom>
        </p:spPr>
      </p:pic>
      <p:sp>
        <p:nvSpPr>
          <p:cNvPr id="7" name="TextBox 6"/>
          <p:cNvSpPr txBox="1"/>
          <p:nvPr/>
        </p:nvSpPr>
        <p:spPr>
          <a:xfrm>
            <a:off x="838199" y="1952625"/>
            <a:ext cx="338137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Detect Silhouette Edges</a:t>
            </a:r>
          </a:p>
          <a:p>
            <a:pPr marL="285750" indent="-285750">
              <a:buFont typeface="Arial" panose="020B0604020202020204" pitchFamily="34" charset="0"/>
              <a:buChar char="•"/>
            </a:pPr>
            <a:r>
              <a:rPr lang="en-US" dirty="0"/>
              <a:t>Extend to the infinity </a:t>
            </a:r>
          </a:p>
          <a:p>
            <a:pPr marL="742950" lvl="1" indent="-285750">
              <a:buFont typeface="Arial" panose="020B0604020202020204" pitchFamily="34" charset="0"/>
              <a:buChar char="•"/>
            </a:pPr>
            <a:r>
              <a:rPr lang="en-US" dirty="0"/>
              <a:t>Generating quads</a:t>
            </a:r>
          </a:p>
          <a:p>
            <a:pPr marL="285750" indent="-285750">
              <a:buFont typeface="Arial" panose="020B0604020202020204" pitchFamily="34" charset="0"/>
              <a:buChar char="•"/>
            </a:pPr>
            <a:r>
              <a:rPr lang="en-US" dirty="0"/>
              <a:t>Volume in between the quads </a:t>
            </a:r>
            <a:endParaRPr lang="nl-NL" dirty="0"/>
          </a:p>
        </p:txBody>
      </p:sp>
      <p:cxnSp>
        <p:nvCxnSpPr>
          <p:cNvPr id="9" name="Straight Connector 8"/>
          <p:cNvCxnSpPr/>
          <p:nvPr/>
        </p:nvCxnSpPr>
        <p:spPr>
          <a:xfrm>
            <a:off x="7436339" y="2681331"/>
            <a:ext cx="466725" cy="22860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H="1">
            <a:off x="3588239" y="2681331"/>
            <a:ext cx="3848101" cy="2331011"/>
          </a:xfrm>
          <a:prstGeom prst="line">
            <a:avLst/>
          </a:prstGeom>
          <a:ln w="317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5417038" y="2909931"/>
            <a:ext cx="2486026" cy="2647950"/>
          </a:xfrm>
          <a:prstGeom prst="line">
            <a:avLst/>
          </a:prstGeom>
          <a:ln w="3175"/>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a:off x="3588239" y="5012342"/>
            <a:ext cx="1828799" cy="54553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6339" y="2681331"/>
            <a:ext cx="0" cy="1552616"/>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p:cNvCxnSpPr/>
          <p:nvPr/>
        </p:nvCxnSpPr>
        <p:spPr>
          <a:xfrm flipH="1">
            <a:off x="7436340" y="4233947"/>
            <a:ext cx="952499"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a:xfrm>
            <a:off x="8388839" y="4233947"/>
            <a:ext cx="504825" cy="276184"/>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p:cNvCxnSpPr/>
          <p:nvPr/>
        </p:nvCxnSpPr>
        <p:spPr>
          <a:xfrm flipH="1">
            <a:off x="8874614" y="2909931"/>
            <a:ext cx="19050" cy="160020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4" name="Straight Connector 43"/>
          <p:cNvCxnSpPr/>
          <p:nvPr/>
        </p:nvCxnSpPr>
        <p:spPr>
          <a:xfrm>
            <a:off x="7903064" y="2909931"/>
            <a:ext cx="988116"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8" name="Straight Connector 47"/>
          <p:cNvCxnSpPr/>
          <p:nvPr/>
        </p:nvCxnSpPr>
        <p:spPr>
          <a:xfrm flipH="1">
            <a:off x="6921835" y="4233946"/>
            <a:ext cx="514504" cy="847685"/>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flipH="1">
            <a:off x="8122138" y="4233947"/>
            <a:ext cx="266701" cy="1006995"/>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flipH="1">
            <a:off x="8188815" y="2909931"/>
            <a:ext cx="685799" cy="291782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8741264" y="4510131"/>
            <a:ext cx="149916" cy="1317627"/>
          </a:xfrm>
          <a:prstGeom prst="line">
            <a:avLst/>
          </a:prstGeom>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3588239" y="5012342"/>
            <a:ext cx="3333596" cy="692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6921835" y="5081631"/>
            <a:ext cx="1223581" cy="15931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417038" y="5557881"/>
            <a:ext cx="2769293" cy="31299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169765" y="5806198"/>
            <a:ext cx="569015" cy="646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8122138" y="5240942"/>
            <a:ext cx="616642" cy="53756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715" y="1516158"/>
            <a:ext cx="990826" cy="2273818"/>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1715" y="1516158"/>
            <a:ext cx="1092449" cy="2273818"/>
          </a:xfrm>
          <a:prstGeom prst="rect">
            <a:avLst/>
          </a:prstGeom>
        </p:spPr>
      </p:pic>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2714" y="1516159"/>
            <a:ext cx="2939403" cy="3696331"/>
          </a:xfrm>
          <a:prstGeom prst="rect">
            <a:avLst/>
          </a:prstGeom>
        </p:spPr>
      </p:pic>
      <p:pic>
        <p:nvPicPr>
          <p:cNvPr id="29" name="Picture 28">
            <a:extLst>
              <a:ext uri="{FF2B5EF4-FFF2-40B4-BE49-F238E27FC236}">
                <a16:creationId xmlns:a16="http://schemas.microsoft.com/office/drawing/2014/main" id="{23B6DD28-C696-4436-BAFA-66D410F3A8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2714" y="1512102"/>
            <a:ext cx="2959774" cy="3721948"/>
          </a:xfrm>
          <a:prstGeom prst="rect">
            <a:avLst/>
          </a:prstGeom>
        </p:spPr>
      </p:pic>
    </p:spTree>
    <p:extLst>
      <p:ext uri="{BB962C8B-B14F-4D97-AF65-F5344CB8AC3E}">
        <p14:creationId xmlns:p14="http://schemas.microsoft.com/office/powerpoint/2010/main" val="106058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 presetClass="exit" presetSubtype="0" fill="hold" nodeType="withEffect">
                                  <p:stCondLst>
                                    <p:cond delay="0"/>
                                  </p:stCondLst>
                                  <p:childTnLst>
                                    <p:set>
                                      <p:cBhvr>
                                        <p:cTn id="47" dur="1" fill="hold">
                                          <p:stCondLst>
                                            <p:cond delay="0"/>
                                          </p:stCondLst>
                                        </p:cTn>
                                        <p:tgtEl>
                                          <p:spTgt spid="35"/>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500"/>
                                        <p:tgtEl>
                                          <p:spTgt spid="9"/>
                                        </p:tgtEl>
                                      </p:cBhvr>
                                    </p:animEffect>
                                  </p:childTnLst>
                                </p:cTn>
                              </p:par>
                              <p:par>
                                <p:cTn id="63" presetID="10"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nodeType="with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par>
                                <p:cTn id="72" presetID="10" presetClass="entr" presetSubtype="0" fill="hold"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500"/>
                                        <p:tgtEl>
                                          <p:spTgt spid="18"/>
                                        </p:tgtEl>
                                      </p:cBhvr>
                                    </p:animEffect>
                                  </p:childTnLst>
                                </p:cTn>
                              </p:par>
                              <p:par>
                                <p:cTn id="80" presetID="10"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10" presetClass="entr" presetSubtype="0"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par>
                                <p:cTn id="86" presetID="10" presetClass="entr" presetSubtype="0" fill="hold" nodeType="with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childTnLst>
                                </p:cTn>
                              </p:par>
                              <p:par>
                                <p:cTn id="89" presetID="10" presetClass="entr" presetSubtype="0" fill="hold" nodeType="with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fade">
                                      <p:cBhvr>
                                        <p:cTn id="91" dur="500"/>
                                        <p:tgtEl>
                                          <p:spTgt spid="66"/>
                                        </p:tgtEl>
                                      </p:cBhvr>
                                    </p:animEffect>
                                  </p:childTnLst>
                                </p:cTn>
                              </p:par>
                              <p:par>
                                <p:cTn id="92" presetID="10" presetClass="entr" presetSubtype="0" fill="hold" nodeType="withEffect">
                                  <p:stCondLst>
                                    <p:cond delay="0"/>
                                  </p:stCondLst>
                                  <p:childTnLst>
                                    <p:set>
                                      <p:cBhvr>
                                        <p:cTn id="93" dur="1" fill="hold">
                                          <p:stCondLst>
                                            <p:cond delay="0"/>
                                          </p:stCondLst>
                                        </p:cTn>
                                        <p:tgtEl>
                                          <p:spTgt spid="72"/>
                                        </p:tgtEl>
                                        <p:attrNameLst>
                                          <p:attrName>style.visibility</p:attrName>
                                        </p:attrNameLst>
                                      </p:cBhvr>
                                      <p:to>
                                        <p:strVal val="visible"/>
                                      </p:to>
                                    </p:set>
                                    <p:animEffect transition="in" filter="fade">
                                      <p:cBhvr>
                                        <p:cTn id="94" dur="500"/>
                                        <p:tgtEl>
                                          <p:spTgt spid="72"/>
                                        </p:tgtEl>
                                      </p:cBhvr>
                                    </p:animEffect>
                                  </p:childTnLst>
                                </p:cTn>
                              </p:par>
                              <p:par>
                                <p:cTn id="95" presetID="10" presetClass="entr" presetSubtype="0" fill="hold" nodeType="with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fade">
                                      <p:cBhvr>
                                        <p:cTn id="97" dur="500"/>
                                        <p:tgtEl>
                                          <p:spTgt spid="78"/>
                                        </p:tgtEl>
                                      </p:cBhvr>
                                    </p:animEffect>
                                  </p:childTnLst>
                                </p:cTn>
                              </p:par>
                              <p:par>
                                <p:cTn id="98" presetID="10" presetClass="entr" presetSubtype="0" fill="hold" nodeType="withEffect">
                                  <p:stCondLst>
                                    <p:cond delay="0"/>
                                  </p:stCondLst>
                                  <p:childTnLst>
                                    <p:set>
                                      <p:cBhvr>
                                        <p:cTn id="99" dur="1" fill="hold">
                                          <p:stCondLst>
                                            <p:cond delay="0"/>
                                          </p:stCondLst>
                                        </p:cTn>
                                        <p:tgtEl>
                                          <p:spTgt spid="75"/>
                                        </p:tgtEl>
                                        <p:attrNameLst>
                                          <p:attrName>style.visibility</p:attrName>
                                        </p:attrNameLst>
                                      </p:cBhvr>
                                      <p:to>
                                        <p:strVal val="visible"/>
                                      </p:to>
                                    </p:set>
                                    <p:animEffect transition="in" filter="fade">
                                      <p:cBhvr>
                                        <p:cTn id="100" dur="500"/>
                                        <p:tgtEl>
                                          <p:spTgt spid="75"/>
                                        </p:tgtEl>
                                      </p:cBhvr>
                                    </p:animEffect>
                                  </p:childTnLst>
                                </p:cTn>
                              </p:par>
                              <p:par>
                                <p:cTn id="101" presetID="10"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par>
                                <p:cTn id="104" presetID="10" presetClass="entr" presetSubtype="0" fill="hold"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10" presetClass="entr" presetSubtype="0"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fade">
                                      <p:cBhvr>
                                        <p:cTn id="109" dur="500"/>
                                        <p:tgtEl>
                                          <p:spTgt spid="53"/>
                                        </p:tgtEl>
                                      </p:cBhvr>
                                    </p:animEffect>
                                  </p:childTnLst>
                                </p:cTn>
                              </p:par>
                              <p:par>
                                <p:cTn id="110" presetID="10" presetClass="entr" presetSubtype="0" fill="hold" nodeType="with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F01D-73A4-42FF-A389-75A7AA0074CC}"/>
              </a:ext>
            </a:extLst>
          </p:cNvPr>
          <p:cNvSpPr>
            <a:spLocks noGrp="1"/>
          </p:cNvSpPr>
          <p:nvPr>
            <p:ph type="title"/>
          </p:nvPr>
        </p:nvSpPr>
        <p:spPr/>
        <p:txBody>
          <a:bodyPr/>
          <a:lstStyle/>
          <a:p>
            <a:r>
              <a:rPr lang="en-US" dirty="0"/>
              <a:t>ZP+</a:t>
            </a:r>
            <a:r>
              <a:rPr lang="en-US" sz="3600" dirty="0"/>
              <a:t> </a:t>
            </a:r>
            <a:r>
              <a:rPr lang="en-US" sz="2000" dirty="0"/>
              <a:t>[</a:t>
            </a:r>
            <a:r>
              <a:rPr lang="en-US" sz="2000" dirty="0" err="1"/>
              <a:t>Hornus</a:t>
            </a:r>
            <a:r>
              <a:rPr lang="en-US" sz="2000" dirty="0"/>
              <a:t> et al. 2005]</a:t>
            </a:r>
          </a:p>
        </p:txBody>
      </p:sp>
      <p:sp>
        <p:nvSpPr>
          <p:cNvPr id="4" name="Date Placeholder 3">
            <a:extLst>
              <a:ext uri="{FF2B5EF4-FFF2-40B4-BE49-F238E27FC236}">
                <a16:creationId xmlns:a16="http://schemas.microsoft.com/office/drawing/2014/main" id="{515312FF-0C91-4AF3-8129-61D6578C8E0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0A629DA4-6458-4A7A-988A-A1FA89E9439C}"/>
              </a:ext>
            </a:extLst>
          </p:cNvPr>
          <p:cNvSpPr>
            <a:spLocks noGrp="1"/>
          </p:cNvSpPr>
          <p:nvPr>
            <p:ph type="sldNum" sz="quarter" idx="12"/>
          </p:nvPr>
        </p:nvSpPr>
        <p:spPr/>
        <p:txBody>
          <a:bodyPr/>
          <a:lstStyle/>
          <a:p>
            <a:fld id="{686A0971-E82B-458B-9FB6-3C7365857292}" type="slidenum">
              <a:rPr lang="en-US" smtClean="0"/>
              <a:t>20</a:t>
            </a:fld>
            <a:endParaRPr lang="en-US" dirty="0"/>
          </a:p>
        </p:txBody>
      </p:sp>
      <p:pic>
        <p:nvPicPr>
          <p:cNvPr id="14" name="Picture 13">
            <a:extLst>
              <a:ext uri="{FF2B5EF4-FFF2-40B4-BE49-F238E27FC236}">
                <a16:creationId xmlns:a16="http://schemas.microsoft.com/office/drawing/2014/main" id="{0FA0CBBC-7BF2-4650-AE00-C57184EA9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10" y="1961147"/>
            <a:ext cx="4766899" cy="3591680"/>
          </a:xfrm>
          <a:prstGeom prst="rect">
            <a:avLst/>
          </a:prstGeom>
        </p:spPr>
      </p:pic>
      <p:cxnSp>
        <p:nvCxnSpPr>
          <p:cNvPr id="15" name="Straight Connector 14">
            <a:extLst>
              <a:ext uri="{FF2B5EF4-FFF2-40B4-BE49-F238E27FC236}">
                <a16:creationId xmlns:a16="http://schemas.microsoft.com/office/drawing/2014/main" id="{04D9E4DE-3C27-49D4-AC2F-1EFEFEDF5B5B}"/>
              </a:ext>
            </a:extLst>
          </p:cNvPr>
          <p:cNvCxnSpPr/>
          <p:nvPr/>
        </p:nvCxnSpPr>
        <p:spPr>
          <a:xfrm flipH="1">
            <a:off x="7724274" y="4102768"/>
            <a:ext cx="2069431"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0CF8A7E-7719-433D-9B51-F85E02545013}"/>
              </a:ext>
            </a:extLst>
          </p:cNvPr>
          <p:cNvCxnSpPr>
            <a:cxnSpLocks/>
          </p:cNvCxnSpPr>
          <p:nvPr/>
        </p:nvCxnSpPr>
        <p:spPr>
          <a:xfrm flipH="1">
            <a:off x="7724274" y="2069431"/>
            <a:ext cx="2634916" cy="1780674"/>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8" name="Content Placeholder 2">
            <a:extLst>
              <a:ext uri="{FF2B5EF4-FFF2-40B4-BE49-F238E27FC236}">
                <a16:creationId xmlns:a16="http://schemas.microsoft.com/office/drawing/2014/main" id="{FF1A82C1-0AD1-4F8D-BBA8-72DC576DE686}"/>
              </a:ext>
            </a:extLst>
          </p:cNvPr>
          <p:cNvSpPr txBox="1">
            <a:spLocks/>
          </p:cNvSpPr>
          <p:nvPr/>
        </p:nvSpPr>
        <p:spPr>
          <a:xfrm>
            <a:off x="690389" y="1690690"/>
            <a:ext cx="4166372"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t>Z-Pass shadow calculation</a:t>
            </a:r>
          </a:p>
          <a:p>
            <a:pPr marL="457200" lvl="1" indent="-457200">
              <a:spcBef>
                <a:spcPts val="750"/>
              </a:spcBef>
              <a:buClr>
                <a:schemeClr val="accent1">
                  <a:lumMod val="50000"/>
                </a:schemeClr>
              </a:buClr>
              <a:buFont typeface="+mj-lt"/>
              <a:buAutoNum type="arabicPeriod"/>
            </a:pPr>
            <a:r>
              <a:rPr lang="en-US" sz="2100" dirty="0"/>
              <a:t>Render Pass (from light source)</a:t>
            </a:r>
          </a:p>
          <a:p>
            <a:pPr marL="800100" lvl="2" indent="-457200">
              <a:spcBef>
                <a:spcPts val="750"/>
              </a:spcBef>
              <a:buClr>
                <a:schemeClr val="accent1">
                  <a:lumMod val="50000"/>
                </a:schemeClr>
              </a:buClr>
            </a:pPr>
            <a:r>
              <a:rPr lang="nl-NL" sz="1800" dirty="0">
                <a:solidFill>
                  <a:schemeClr val="tx1">
                    <a:lumMod val="95000"/>
                    <a:lumOff val="5000"/>
                  </a:schemeClr>
                </a:solidFill>
              </a:rPr>
              <a:t>Light source to near plane</a:t>
            </a:r>
          </a:p>
          <a:p>
            <a:pPr marL="800100" lvl="2" indent="-457200">
              <a:spcBef>
                <a:spcPts val="750"/>
              </a:spcBef>
              <a:buClr>
                <a:schemeClr val="accent1">
                  <a:lumMod val="50000"/>
                </a:schemeClr>
              </a:buClr>
            </a:pPr>
            <a:r>
              <a:rPr lang="nl-NL" sz="1800" dirty="0">
                <a:solidFill>
                  <a:schemeClr val="tx1">
                    <a:lumMod val="95000"/>
                    <a:lumOff val="5000"/>
                  </a:schemeClr>
                </a:solidFill>
              </a:rPr>
              <a:t>Update all the stencil values</a:t>
            </a:r>
          </a:p>
          <a:p>
            <a:pPr marL="457200" lvl="1" indent="-457200">
              <a:spcBef>
                <a:spcPts val="750"/>
              </a:spcBef>
              <a:buClr>
                <a:schemeClr val="accent1">
                  <a:lumMod val="50000"/>
                </a:schemeClr>
              </a:buClr>
              <a:buFont typeface="+mj-lt"/>
              <a:buAutoNum type="arabicPeriod"/>
            </a:pPr>
            <a:endParaRPr lang="en-US" sz="2100" dirty="0"/>
          </a:p>
        </p:txBody>
      </p:sp>
      <p:cxnSp>
        <p:nvCxnSpPr>
          <p:cNvPr id="21" name="Straight Connector 20">
            <a:extLst>
              <a:ext uri="{FF2B5EF4-FFF2-40B4-BE49-F238E27FC236}">
                <a16:creationId xmlns:a16="http://schemas.microsoft.com/office/drawing/2014/main" id="{A8D07CDA-15EC-40AA-954F-1B70CB8B5360}"/>
              </a:ext>
            </a:extLst>
          </p:cNvPr>
          <p:cNvCxnSpPr>
            <a:cxnSpLocks/>
          </p:cNvCxnSpPr>
          <p:nvPr/>
        </p:nvCxnSpPr>
        <p:spPr>
          <a:xfrm flipH="1">
            <a:off x="7724274" y="2069431"/>
            <a:ext cx="2634916" cy="1540043"/>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62FE38F6-36FE-40B9-927C-19AA24FE7BE1}"/>
              </a:ext>
            </a:extLst>
          </p:cNvPr>
          <p:cNvCxnSpPr>
            <a:cxnSpLocks/>
          </p:cNvCxnSpPr>
          <p:nvPr/>
        </p:nvCxnSpPr>
        <p:spPr>
          <a:xfrm flipH="1">
            <a:off x="7724274" y="2069431"/>
            <a:ext cx="2634916" cy="2033337"/>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D6E7560-582E-4AC2-9A1E-626D6B0318F4}"/>
              </a:ext>
            </a:extLst>
          </p:cNvPr>
          <p:cNvCxnSpPr>
            <a:cxnSpLocks/>
          </p:cNvCxnSpPr>
          <p:nvPr/>
        </p:nvCxnSpPr>
        <p:spPr>
          <a:xfrm flipH="1">
            <a:off x="7724274" y="2069431"/>
            <a:ext cx="2634916" cy="2310064"/>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7B177C7B-63D2-4EC3-9FBD-0EFE5284CDA7}"/>
              </a:ext>
            </a:extLst>
          </p:cNvPr>
          <p:cNvCxnSpPr>
            <a:cxnSpLocks/>
          </p:cNvCxnSpPr>
          <p:nvPr/>
        </p:nvCxnSpPr>
        <p:spPr>
          <a:xfrm flipH="1">
            <a:off x="7724274" y="2069431"/>
            <a:ext cx="2634916" cy="2502569"/>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39574461-BEB4-443F-8A63-A81B8E544394}"/>
              </a:ext>
            </a:extLst>
          </p:cNvPr>
          <p:cNvCxnSpPr>
            <a:cxnSpLocks/>
          </p:cNvCxnSpPr>
          <p:nvPr/>
        </p:nvCxnSpPr>
        <p:spPr>
          <a:xfrm flipH="1">
            <a:off x="7724274" y="2069431"/>
            <a:ext cx="2634916" cy="2707106"/>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355E761B-6A2D-4488-BCCE-042A4B865330}"/>
              </a:ext>
            </a:extLst>
          </p:cNvPr>
          <p:cNvCxnSpPr>
            <a:cxnSpLocks/>
          </p:cNvCxnSpPr>
          <p:nvPr/>
        </p:nvCxnSpPr>
        <p:spPr>
          <a:xfrm flipH="1" flipV="1">
            <a:off x="7724274" y="4776537"/>
            <a:ext cx="2778335" cy="697831"/>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753BF378-60DA-4F2D-BB65-3C048F6360DF}"/>
              </a:ext>
            </a:extLst>
          </p:cNvPr>
          <p:cNvCxnSpPr>
            <a:cxnSpLocks/>
          </p:cNvCxnSpPr>
          <p:nvPr/>
        </p:nvCxnSpPr>
        <p:spPr>
          <a:xfrm flipH="1" flipV="1">
            <a:off x="7724274" y="4572000"/>
            <a:ext cx="1524000" cy="312821"/>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D735A69-DCD7-4D18-B491-58C9783EC1FF}"/>
              </a:ext>
            </a:extLst>
          </p:cNvPr>
          <p:cNvCxnSpPr>
            <a:cxnSpLocks/>
          </p:cNvCxnSpPr>
          <p:nvPr/>
        </p:nvCxnSpPr>
        <p:spPr>
          <a:xfrm flipH="1" flipV="1">
            <a:off x="7724274" y="4379495"/>
            <a:ext cx="1757457" cy="192505"/>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580A3FD9-E512-4DE9-A428-A1E43E1CECBA}"/>
              </a:ext>
            </a:extLst>
          </p:cNvPr>
          <p:cNvCxnSpPr>
            <a:cxnSpLocks/>
          </p:cNvCxnSpPr>
          <p:nvPr/>
        </p:nvCxnSpPr>
        <p:spPr>
          <a:xfrm flipH="1">
            <a:off x="7724274" y="3332747"/>
            <a:ext cx="2358189" cy="517358"/>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CF27C8C8-76FC-4C80-AAAF-C7831773C030}"/>
              </a:ext>
            </a:extLst>
          </p:cNvPr>
          <p:cNvCxnSpPr>
            <a:cxnSpLocks/>
          </p:cNvCxnSpPr>
          <p:nvPr/>
        </p:nvCxnSpPr>
        <p:spPr>
          <a:xfrm flipH="1">
            <a:off x="7724274" y="2803358"/>
            <a:ext cx="2778335" cy="790073"/>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951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xEl>
                                              <p:pRg st="0" end="0"/>
                                            </p:txEl>
                                          </p:spTgt>
                                        </p:tgtEl>
                                        <p:attrNameLst>
                                          <p:attrName>style.visibility</p:attrName>
                                        </p:attrNameLst>
                                      </p:cBhvr>
                                      <p:to>
                                        <p:strVal val="visible"/>
                                      </p:to>
                                    </p:set>
                                    <p:animEffect transition="in" filter="fade">
                                      <p:cBhvr>
                                        <p:cTn id="10" dur="500"/>
                                        <p:tgtEl>
                                          <p:spTgt spid="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xEl>
                                              <p:pRg st="2" end="2"/>
                                            </p:txEl>
                                          </p:spTgt>
                                        </p:tgtEl>
                                        <p:attrNameLst>
                                          <p:attrName>style.visibility</p:attrName>
                                        </p:attrNameLst>
                                      </p:cBhvr>
                                      <p:to>
                                        <p:strVal val="visible"/>
                                      </p:to>
                                    </p:set>
                                    <p:animEffect transition="in" filter="fade">
                                      <p:cBhvr>
                                        <p:cTn id="18" dur="500"/>
                                        <p:tgtEl>
                                          <p:spTgt spid="18">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xEl>
                                              <p:pRg st="3" end="3"/>
                                            </p:txEl>
                                          </p:spTgt>
                                        </p:tgtEl>
                                        <p:attrNameLst>
                                          <p:attrName>style.visibility</p:attrName>
                                        </p:attrNameLst>
                                      </p:cBhvr>
                                      <p:to>
                                        <p:strVal val="visible"/>
                                      </p:to>
                                    </p:set>
                                    <p:animEffect transition="in" filter="fade">
                                      <p:cBhvr>
                                        <p:cTn id="26" dur="500"/>
                                        <p:tgtEl>
                                          <p:spTgt spid="1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500"/>
                                        <p:tgtEl>
                                          <p:spTgt spid="31"/>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F01D-73A4-42FF-A389-75A7AA0074CC}"/>
              </a:ext>
            </a:extLst>
          </p:cNvPr>
          <p:cNvSpPr>
            <a:spLocks noGrp="1"/>
          </p:cNvSpPr>
          <p:nvPr>
            <p:ph type="title"/>
          </p:nvPr>
        </p:nvSpPr>
        <p:spPr/>
        <p:txBody>
          <a:bodyPr/>
          <a:lstStyle/>
          <a:p>
            <a:r>
              <a:rPr lang="en-US" dirty="0"/>
              <a:t>ZP+</a:t>
            </a:r>
            <a:r>
              <a:rPr lang="en-US" sz="3600" dirty="0"/>
              <a:t> </a:t>
            </a:r>
            <a:r>
              <a:rPr lang="en-US" sz="2000" dirty="0"/>
              <a:t>[</a:t>
            </a:r>
            <a:r>
              <a:rPr lang="en-US" sz="2000" dirty="0" err="1"/>
              <a:t>Hornus</a:t>
            </a:r>
            <a:r>
              <a:rPr lang="en-US" sz="2000" dirty="0"/>
              <a:t> et al. 2005]</a:t>
            </a:r>
          </a:p>
        </p:txBody>
      </p:sp>
      <p:sp>
        <p:nvSpPr>
          <p:cNvPr id="4" name="Date Placeholder 3">
            <a:extLst>
              <a:ext uri="{FF2B5EF4-FFF2-40B4-BE49-F238E27FC236}">
                <a16:creationId xmlns:a16="http://schemas.microsoft.com/office/drawing/2014/main" id="{515312FF-0C91-4AF3-8129-61D6578C8E0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0A629DA4-6458-4A7A-988A-A1FA89E9439C}"/>
              </a:ext>
            </a:extLst>
          </p:cNvPr>
          <p:cNvSpPr>
            <a:spLocks noGrp="1"/>
          </p:cNvSpPr>
          <p:nvPr>
            <p:ph type="sldNum" sz="quarter" idx="12"/>
          </p:nvPr>
        </p:nvSpPr>
        <p:spPr/>
        <p:txBody>
          <a:bodyPr/>
          <a:lstStyle/>
          <a:p>
            <a:fld id="{686A0971-E82B-458B-9FB6-3C7365857292}" type="slidenum">
              <a:rPr lang="en-US" smtClean="0"/>
              <a:t>21</a:t>
            </a:fld>
            <a:endParaRPr lang="en-US" dirty="0"/>
          </a:p>
        </p:txBody>
      </p:sp>
      <p:sp>
        <p:nvSpPr>
          <p:cNvPr id="8" name="Content Placeholder 2">
            <a:extLst>
              <a:ext uri="{FF2B5EF4-FFF2-40B4-BE49-F238E27FC236}">
                <a16:creationId xmlns:a16="http://schemas.microsoft.com/office/drawing/2014/main" id="{B6645C11-C92B-456E-B813-E8C4ECB68148}"/>
              </a:ext>
            </a:extLst>
          </p:cNvPr>
          <p:cNvSpPr txBox="1">
            <a:spLocks/>
          </p:cNvSpPr>
          <p:nvPr/>
        </p:nvSpPr>
        <p:spPr>
          <a:xfrm>
            <a:off x="690389" y="1690690"/>
            <a:ext cx="4166372"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Pass(Fill Depth Buffer)</a:t>
            </a:r>
          </a:p>
          <a:p>
            <a:pPr marL="457200" lvl="1" indent="-457200">
              <a:spcBef>
                <a:spcPts val="750"/>
              </a:spcBef>
              <a:buClr>
                <a:schemeClr val="accent1">
                  <a:lumMod val="50000"/>
                </a:schemeClr>
              </a:buClr>
              <a:buFont typeface="+mj-lt"/>
              <a:buAutoNum type="arabicPeriod"/>
            </a:pPr>
            <a:r>
              <a:rPr lang="en-US" sz="2100" dirty="0"/>
              <a:t>Render Pass (Stencil)</a:t>
            </a:r>
          </a:p>
          <a:p>
            <a:pPr marL="800100" lvl="2" indent="-457200">
              <a:spcBef>
                <a:spcPts val="750"/>
              </a:spcBef>
              <a:buClr>
                <a:schemeClr val="accent1">
                  <a:lumMod val="50000"/>
                </a:schemeClr>
              </a:buClr>
              <a:buFont typeface="+mj-lt"/>
              <a:buAutoNum type="alphaLcPeriod"/>
            </a:pPr>
            <a:r>
              <a:rPr lang="en-US" sz="1800" dirty="0"/>
              <a:t>From light source to near plane</a:t>
            </a:r>
          </a:p>
          <a:p>
            <a:pPr marL="1143000" lvl="3" indent="-457200">
              <a:spcBef>
                <a:spcPts val="750"/>
              </a:spcBef>
              <a:buClr>
                <a:schemeClr val="accent1">
                  <a:lumMod val="50000"/>
                </a:schemeClr>
              </a:buClr>
            </a:pPr>
            <a:r>
              <a:rPr lang="en-US" sz="1650" dirty="0"/>
              <a:t>Update stencil values</a:t>
            </a:r>
            <a:endParaRPr lang="en-US" sz="1950" dirty="0"/>
          </a:p>
          <a:p>
            <a:pPr marL="800100" lvl="2" indent="-457200">
              <a:spcBef>
                <a:spcPts val="750"/>
              </a:spcBef>
              <a:buClr>
                <a:schemeClr val="accent1">
                  <a:lumMod val="50000"/>
                </a:schemeClr>
              </a:buClr>
              <a:buFont typeface="+mj-lt"/>
              <a:buAutoNum type="alphaLcPeriod"/>
            </a:pPr>
            <a:r>
              <a:rPr lang="en-US" sz="1800" dirty="0">
                <a:solidFill>
                  <a:schemeClr val="bg2">
                    <a:lumMod val="75000"/>
                  </a:schemeClr>
                </a:solidFill>
              </a:rPr>
              <a:t>From camera to scene</a:t>
            </a:r>
          </a:p>
          <a:p>
            <a:pPr marL="971550" lvl="3" indent="-285750">
              <a:spcBef>
                <a:spcPts val="750"/>
              </a:spcBef>
              <a:buClr>
                <a:schemeClr val="accent1">
                  <a:lumMod val="50000"/>
                </a:schemeClr>
              </a:buClr>
            </a:pPr>
            <a:r>
              <a:rPr lang="en-US" sz="1650" dirty="0">
                <a:solidFill>
                  <a:schemeClr val="bg2">
                    <a:lumMod val="75000"/>
                  </a:schemeClr>
                </a:solidFill>
              </a:rPr>
              <a:t>Detect silhouette edges</a:t>
            </a:r>
          </a:p>
          <a:p>
            <a:pPr marL="971550" lvl="3" indent="-285750">
              <a:spcBef>
                <a:spcPts val="750"/>
              </a:spcBef>
              <a:buClr>
                <a:schemeClr val="accent1">
                  <a:lumMod val="50000"/>
                </a:schemeClr>
              </a:buClr>
            </a:pPr>
            <a:r>
              <a:rPr lang="en-US" sz="1650" dirty="0"/>
              <a:t>Generate shadow volumes</a:t>
            </a:r>
          </a:p>
          <a:p>
            <a:pPr marL="971550" lvl="3" indent="-285750">
              <a:spcBef>
                <a:spcPts val="750"/>
              </a:spcBef>
              <a:buClr>
                <a:schemeClr val="accent1">
                  <a:lumMod val="50000"/>
                </a:schemeClr>
              </a:buClr>
            </a:pPr>
            <a:r>
              <a:rPr lang="en-US" sz="1650" dirty="0">
                <a:solidFill>
                  <a:schemeClr val="bg2">
                    <a:lumMod val="75000"/>
                  </a:schemeClr>
                </a:solidFill>
              </a:rPr>
              <a:t>Update stencil values </a:t>
            </a:r>
            <a:br>
              <a:rPr lang="en-US" sz="1650" dirty="0">
                <a:solidFill>
                  <a:schemeClr val="bg2">
                    <a:lumMod val="75000"/>
                  </a:schemeClr>
                </a:solidFill>
              </a:rPr>
            </a:br>
            <a:r>
              <a:rPr lang="en-US" sz="1650" dirty="0">
                <a:solidFill>
                  <a:schemeClr val="bg2">
                    <a:lumMod val="75000"/>
                  </a:schemeClr>
                </a:solidFill>
              </a:rPr>
              <a:t>with enabled depth test</a:t>
            </a:r>
          </a:p>
          <a:p>
            <a:pPr marL="971550" lvl="3" indent="-285750">
              <a:spcBef>
                <a:spcPts val="750"/>
              </a:spcBef>
              <a:buClr>
                <a:schemeClr val="accent1">
                  <a:lumMod val="50000"/>
                </a:schemeClr>
              </a:buClr>
            </a:pPr>
            <a:endParaRPr lang="en-US" sz="1650" dirty="0"/>
          </a:p>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 (Shading)</a:t>
            </a:r>
          </a:p>
          <a:p>
            <a:pPr marL="800100" lvl="2" indent="-457200">
              <a:spcBef>
                <a:spcPts val="750"/>
              </a:spcBef>
              <a:buClr>
                <a:schemeClr val="accent1">
                  <a:lumMod val="50000"/>
                </a:schemeClr>
              </a:buClr>
            </a:pPr>
            <a:r>
              <a:rPr lang="en-US" sz="1800" dirty="0">
                <a:solidFill>
                  <a:schemeClr val="bg2">
                    <a:lumMod val="75000"/>
                  </a:schemeClr>
                </a:solidFill>
              </a:rPr>
              <a:t>Shade the pixels with 0 stencil</a:t>
            </a:r>
            <a:endParaRPr lang="nl-NL" sz="1800" dirty="0">
              <a:solidFill>
                <a:schemeClr val="bg2">
                  <a:lumMod val="75000"/>
                </a:schemeClr>
              </a:solidFill>
            </a:endParaRPr>
          </a:p>
        </p:txBody>
      </p:sp>
      <p:pic>
        <p:nvPicPr>
          <p:cNvPr id="11" name="Picture 10">
            <a:extLst>
              <a:ext uri="{FF2B5EF4-FFF2-40B4-BE49-F238E27FC236}">
                <a16:creationId xmlns:a16="http://schemas.microsoft.com/office/drawing/2014/main" id="{4E9FE801-7E1A-47E9-8FEA-758F0135D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585" y="1735892"/>
            <a:ext cx="5233793" cy="3943467"/>
          </a:xfrm>
          <a:prstGeom prst="rect">
            <a:avLst/>
          </a:prstGeom>
        </p:spPr>
      </p:pic>
      <p:graphicFrame>
        <p:nvGraphicFramePr>
          <p:cNvPr id="12" name="Table 11">
            <a:extLst>
              <a:ext uri="{FF2B5EF4-FFF2-40B4-BE49-F238E27FC236}">
                <a16:creationId xmlns:a16="http://schemas.microsoft.com/office/drawing/2014/main" id="{E534F0F7-F447-4CDF-9394-DCCD523454E4}"/>
              </a:ext>
            </a:extLst>
          </p:cNvPr>
          <p:cNvGraphicFramePr>
            <a:graphicFrameLocks noGrp="1"/>
          </p:cNvGraphicFramePr>
          <p:nvPr>
            <p:extLst>
              <p:ext uri="{D42A27DB-BD31-4B8C-83A1-F6EECF244321}">
                <p14:modId xmlns:p14="http://schemas.microsoft.com/office/powerpoint/2010/main" val="607092473"/>
              </p:ext>
            </p:extLst>
          </p:nvPr>
        </p:nvGraphicFramePr>
        <p:xfrm>
          <a:off x="6828054" y="3343649"/>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13" name="Straight Connector 12">
            <a:extLst>
              <a:ext uri="{FF2B5EF4-FFF2-40B4-BE49-F238E27FC236}">
                <a16:creationId xmlns:a16="http://schemas.microsoft.com/office/drawing/2014/main" id="{4B6714E2-9820-4D3C-AC6D-D80C668B97FF}"/>
              </a:ext>
            </a:extLst>
          </p:cNvPr>
          <p:cNvCxnSpPr/>
          <p:nvPr/>
        </p:nvCxnSpPr>
        <p:spPr>
          <a:xfrm flipV="1">
            <a:off x="7378700" y="1886330"/>
            <a:ext cx="2557780" cy="1422020"/>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644AC5EC-6CCD-4C47-9DB9-B3CB46874322}"/>
              </a:ext>
            </a:extLst>
          </p:cNvPr>
          <p:cNvCxnSpPr/>
          <p:nvPr/>
        </p:nvCxnSpPr>
        <p:spPr>
          <a:xfrm flipV="1">
            <a:off x="7378700" y="2127250"/>
            <a:ext cx="2557780" cy="2702659"/>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A60FB31-6A4D-438B-877D-85DC9510AF52}"/>
              </a:ext>
            </a:extLst>
          </p:cNvPr>
          <p:cNvCxnSpPr/>
          <p:nvPr/>
        </p:nvCxnSpPr>
        <p:spPr>
          <a:xfrm flipV="1">
            <a:off x="9936480" y="1886330"/>
            <a:ext cx="0" cy="240920"/>
          </a:xfrm>
          <a:prstGeom prst="line">
            <a:avLst/>
          </a:prstGeom>
          <a:ln w="38100">
            <a:prstDash val="sysDot"/>
          </a:ln>
        </p:spPr>
        <p:style>
          <a:lnRef idx="1">
            <a:schemeClr val="dk1"/>
          </a:lnRef>
          <a:fillRef idx="0">
            <a:schemeClr val="dk1"/>
          </a:fillRef>
          <a:effectRef idx="0">
            <a:schemeClr val="dk1"/>
          </a:effectRef>
          <a:fontRef idx="minor">
            <a:schemeClr val="tx1"/>
          </a:fontRef>
        </p:style>
      </p:cxnSp>
      <p:graphicFrame>
        <p:nvGraphicFramePr>
          <p:cNvPr id="16" name="Table 15">
            <a:extLst>
              <a:ext uri="{FF2B5EF4-FFF2-40B4-BE49-F238E27FC236}">
                <a16:creationId xmlns:a16="http://schemas.microsoft.com/office/drawing/2014/main" id="{B0DDA449-F046-4CB4-B620-67B81F4227D3}"/>
              </a:ext>
            </a:extLst>
          </p:cNvPr>
          <p:cNvGraphicFramePr>
            <a:graphicFrameLocks noGrp="1"/>
          </p:cNvGraphicFramePr>
          <p:nvPr>
            <p:extLst>
              <p:ext uri="{D42A27DB-BD31-4B8C-83A1-F6EECF244321}">
                <p14:modId xmlns:p14="http://schemas.microsoft.com/office/powerpoint/2010/main" val="215132484"/>
              </p:ext>
            </p:extLst>
          </p:nvPr>
        </p:nvGraphicFramePr>
        <p:xfrm>
          <a:off x="6824038" y="3351666"/>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sp>
        <p:nvSpPr>
          <p:cNvPr id="17" name="TextBox 16">
            <a:extLst>
              <a:ext uri="{FF2B5EF4-FFF2-40B4-BE49-F238E27FC236}">
                <a16:creationId xmlns:a16="http://schemas.microsoft.com/office/drawing/2014/main" id="{E43BD0FD-58AD-46EB-83DD-F6E0016973D7}"/>
              </a:ext>
            </a:extLst>
          </p:cNvPr>
          <p:cNvSpPr txBox="1"/>
          <p:nvPr/>
        </p:nvSpPr>
        <p:spPr>
          <a:xfrm>
            <a:off x="7539247" y="3549962"/>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18" name="TextBox 17">
            <a:extLst>
              <a:ext uri="{FF2B5EF4-FFF2-40B4-BE49-F238E27FC236}">
                <a16:creationId xmlns:a16="http://schemas.microsoft.com/office/drawing/2014/main" id="{BB4A6D34-1EBE-421A-997A-E4FAE1C83BB0}"/>
              </a:ext>
            </a:extLst>
          </p:cNvPr>
          <p:cNvSpPr txBox="1"/>
          <p:nvPr/>
        </p:nvSpPr>
        <p:spPr>
          <a:xfrm>
            <a:off x="9250201" y="3269328"/>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cxnSp>
        <p:nvCxnSpPr>
          <p:cNvPr id="19" name="Straight Connector 18">
            <a:extLst>
              <a:ext uri="{FF2B5EF4-FFF2-40B4-BE49-F238E27FC236}">
                <a16:creationId xmlns:a16="http://schemas.microsoft.com/office/drawing/2014/main" id="{3FCCD379-E4F3-4FE2-B223-5D622587703A}"/>
              </a:ext>
            </a:extLst>
          </p:cNvPr>
          <p:cNvCxnSpPr/>
          <p:nvPr/>
        </p:nvCxnSpPr>
        <p:spPr>
          <a:xfrm flipV="1">
            <a:off x="5441576" y="3246049"/>
            <a:ext cx="4467334" cy="770926"/>
          </a:xfrm>
          <a:prstGeom prst="line">
            <a:avLst/>
          </a:prstGeom>
          <a:ln w="38100"/>
        </p:spPr>
        <p:style>
          <a:lnRef idx="1">
            <a:schemeClr val="dk1"/>
          </a:lnRef>
          <a:fillRef idx="0">
            <a:schemeClr val="dk1"/>
          </a:fillRef>
          <a:effectRef idx="0">
            <a:schemeClr val="dk1"/>
          </a:effectRef>
          <a:fontRef idx="minor">
            <a:schemeClr val="tx1"/>
          </a:fontRef>
        </p:style>
      </p:cxnSp>
      <p:graphicFrame>
        <p:nvGraphicFramePr>
          <p:cNvPr id="20" name="Table 19">
            <a:extLst>
              <a:ext uri="{FF2B5EF4-FFF2-40B4-BE49-F238E27FC236}">
                <a16:creationId xmlns:a16="http://schemas.microsoft.com/office/drawing/2014/main" id="{5ED7BC0A-58BB-4A94-93B4-AD82B12BA913}"/>
              </a:ext>
            </a:extLst>
          </p:cNvPr>
          <p:cNvGraphicFramePr>
            <a:graphicFrameLocks noGrp="1"/>
          </p:cNvGraphicFramePr>
          <p:nvPr>
            <p:extLst>
              <p:ext uri="{D42A27DB-BD31-4B8C-83A1-F6EECF244321}">
                <p14:modId xmlns:p14="http://schemas.microsoft.com/office/powerpoint/2010/main" val="1507537543"/>
              </p:ext>
            </p:extLst>
          </p:nvPr>
        </p:nvGraphicFramePr>
        <p:xfrm>
          <a:off x="6820026" y="3347653"/>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21" name="Table 20">
            <a:extLst>
              <a:ext uri="{FF2B5EF4-FFF2-40B4-BE49-F238E27FC236}">
                <a16:creationId xmlns:a16="http://schemas.microsoft.com/office/drawing/2014/main" id="{6A7A575A-3D35-458E-9077-A01625DE84A7}"/>
              </a:ext>
            </a:extLst>
          </p:cNvPr>
          <p:cNvGraphicFramePr>
            <a:graphicFrameLocks noGrp="1"/>
          </p:cNvGraphicFramePr>
          <p:nvPr>
            <p:extLst>
              <p:ext uri="{D42A27DB-BD31-4B8C-83A1-F6EECF244321}">
                <p14:modId xmlns:p14="http://schemas.microsoft.com/office/powerpoint/2010/main" val="1844536785"/>
              </p:ext>
            </p:extLst>
          </p:nvPr>
        </p:nvGraphicFramePr>
        <p:xfrm>
          <a:off x="6816013" y="3355670"/>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22" name="Table 21">
            <a:extLst>
              <a:ext uri="{FF2B5EF4-FFF2-40B4-BE49-F238E27FC236}">
                <a16:creationId xmlns:a16="http://schemas.microsoft.com/office/drawing/2014/main" id="{A6E4D65B-FCAE-4BC0-971F-C821550154B5}"/>
              </a:ext>
            </a:extLst>
          </p:cNvPr>
          <p:cNvGraphicFramePr>
            <a:graphicFrameLocks noGrp="1"/>
          </p:cNvGraphicFramePr>
          <p:nvPr>
            <p:extLst>
              <p:ext uri="{D42A27DB-BD31-4B8C-83A1-F6EECF244321}">
                <p14:modId xmlns:p14="http://schemas.microsoft.com/office/powerpoint/2010/main" val="430730656"/>
              </p:ext>
            </p:extLst>
          </p:nvPr>
        </p:nvGraphicFramePr>
        <p:xfrm>
          <a:off x="6816013" y="3351666"/>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20523860"/>
                  </a:ext>
                </a:extLst>
              </a:tr>
            </a:tbl>
          </a:graphicData>
        </a:graphic>
      </p:graphicFrame>
    </p:spTree>
    <p:extLst>
      <p:ext uri="{BB962C8B-B14F-4D97-AF65-F5344CB8AC3E}">
        <p14:creationId xmlns:p14="http://schemas.microsoft.com/office/powerpoint/2010/main" val="127424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500"/>
                            </p:stCondLst>
                            <p:childTnLst>
                              <p:par>
                                <p:cTn id="28" presetID="1" presetClass="exit" presetSubtype="0" fill="hold" nodeType="after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6" end="6"/>
                                            </p:txEl>
                                          </p:spTgt>
                                        </p:tgtEl>
                                        <p:attrNameLst>
                                          <p:attrName>style.visibility</p:attrName>
                                        </p:attrNameLst>
                                      </p:cBhvr>
                                      <p:to>
                                        <p:strVal val="visible"/>
                                      </p:to>
                                    </p:set>
                                    <p:animEffect transition="in" filter="fade">
                                      <p:cBhvr>
                                        <p:cTn id="38" dur="500"/>
                                        <p:tgtEl>
                                          <p:spTgt spid="8">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8EAF7115-3543-4738-84FA-EE70E558D5E8}"/>
              </a:ext>
            </a:extLst>
          </p:cNvPr>
          <p:cNvSpPr txBox="1">
            <a:spLocks/>
          </p:cNvSpPr>
          <p:nvPr/>
        </p:nvSpPr>
        <p:spPr>
          <a:xfrm>
            <a:off x="690389" y="1690690"/>
            <a:ext cx="4166372"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Pass(Fill Depth Buffer)</a:t>
            </a:r>
          </a:p>
          <a:p>
            <a:pPr marL="457200" lvl="1" indent="-457200">
              <a:spcBef>
                <a:spcPts val="750"/>
              </a:spcBef>
              <a:buClr>
                <a:schemeClr val="accent1">
                  <a:lumMod val="50000"/>
                </a:schemeClr>
              </a:buClr>
              <a:buFont typeface="+mj-lt"/>
              <a:buAutoNum type="arabicPeriod"/>
            </a:pPr>
            <a:r>
              <a:rPr lang="en-US" sz="2100" dirty="0"/>
              <a:t>Render Pass (Stencil)</a:t>
            </a:r>
          </a:p>
          <a:p>
            <a:pPr marL="800100" lvl="2" indent="-457200">
              <a:spcBef>
                <a:spcPts val="750"/>
              </a:spcBef>
              <a:buClr>
                <a:schemeClr val="accent1">
                  <a:lumMod val="50000"/>
                </a:schemeClr>
              </a:buClr>
              <a:buFont typeface="+mj-lt"/>
              <a:buAutoNum type="alphaLcPeriod"/>
            </a:pPr>
            <a:r>
              <a:rPr lang="en-US" sz="1800" dirty="0"/>
              <a:t>From light source to near plane</a:t>
            </a:r>
          </a:p>
          <a:p>
            <a:pPr marL="1143000" lvl="3" indent="-457200">
              <a:spcBef>
                <a:spcPts val="750"/>
              </a:spcBef>
              <a:buClr>
                <a:schemeClr val="accent1">
                  <a:lumMod val="50000"/>
                </a:schemeClr>
              </a:buClr>
            </a:pPr>
            <a:r>
              <a:rPr lang="en-US" sz="1650" dirty="0"/>
              <a:t>Update stencil values</a:t>
            </a:r>
            <a:endParaRPr lang="en-US" sz="1950" dirty="0"/>
          </a:p>
          <a:p>
            <a:pPr marL="800100" lvl="2" indent="-457200">
              <a:spcBef>
                <a:spcPts val="750"/>
              </a:spcBef>
              <a:buClr>
                <a:schemeClr val="accent1">
                  <a:lumMod val="50000"/>
                </a:schemeClr>
              </a:buClr>
              <a:buFont typeface="+mj-lt"/>
              <a:buAutoNum type="alphaLcPeriod"/>
            </a:pPr>
            <a:r>
              <a:rPr lang="en-US" sz="1800" dirty="0">
                <a:solidFill>
                  <a:schemeClr val="bg2">
                    <a:lumMod val="75000"/>
                  </a:schemeClr>
                </a:solidFill>
              </a:rPr>
              <a:t>From camera to scene</a:t>
            </a:r>
          </a:p>
          <a:p>
            <a:pPr marL="971550" lvl="3" indent="-285750">
              <a:spcBef>
                <a:spcPts val="750"/>
              </a:spcBef>
              <a:buClr>
                <a:schemeClr val="accent1">
                  <a:lumMod val="50000"/>
                </a:schemeClr>
              </a:buClr>
            </a:pPr>
            <a:r>
              <a:rPr lang="en-US" sz="1650" dirty="0">
                <a:solidFill>
                  <a:schemeClr val="bg2">
                    <a:lumMod val="75000"/>
                  </a:schemeClr>
                </a:solidFill>
              </a:rPr>
              <a:t>Detect silhouette edges</a:t>
            </a:r>
          </a:p>
          <a:p>
            <a:pPr marL="971550" lvl="3" indent="-285750">
              <a:spcBef>
                <a:spcPts val="750"/>
              </a:spcBef>
              <a:buClr>
                <a:schemeClr val="accent1">
                  <a:lumMod val="50000"/>
                </a:schemeClr>
              </a:buClr>
            </a:pPr>
            <a:r>
              <a:rPr lang="en-US" sz="1650" dirty="0"/>
              <a:t>Generate shadow volumes</a:t>
            </a:r>
          </a:p>
          <a:p>
            <a:pPr marL="971550" lvl="3" indent="-285750">
              <a:spcBef>
                <a:spcPts val="750"/>
              </a:spcBef>
              <a:buClr>
                <a:schemeClr val="accent1">
                  <a:lumMod val="50000"/>
                </a:schemeClr>
              </a:buClr>
            </a:pPr>
            <a:r>
              <a:rPr lang="en-US" sz="1650" dirty="0">
                <a:solidFill>
                  <a:schemeClr val="bg2">
                    <a:lumMod val="75000"/>
                  </a:schemeClr>
                </a:solidFill>
              </a:rPr>
              <a:t>Update stencil values </a:t>
            </a:r>
            <a:br>
              <a:rPr lang="en-US" sz="1650" dirty="0">
                <a:solidFill>
                  <a:schemeClr val="bg2">
                    <a:lumMod val="75000"/>
                  </a:schemeClr>
                </a:solidFill>
              </a:rPr>
            </a:br>
            <a:r>
              <a:rPr lang="en-US" sz="1650" dirty="0">
                <a:solidFill>
                  <a:schemeClr val="bg2">
                    <a:lumMod val="75000"/>
                  </a:schemeClr>
                </a:solidFill>
              </a:rPr>
              <a:t>with enabled depth test</a:t>
            </a:r>
          </a:p>
          <a:p>
            <a:pPr marL="971550" lvl="3" indent="-285750">
              <a:spcBef>
                <a:spcPts val="750"/>
              </a:spcBef>
              <a:buClr>
                <a:schemeClr val="accent1">
                  <a:lumMod val="50000"/>
                </a:schemeClr>
              </a:buClr>
            </a:pPr>
            <a:endParaRPr lang="en-US" sz="1650" dirty="0"/>
          </a:p>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 (Shading)</a:t>
            </a:r>
          </a:p>
          <a:p>
            <a:pPr marL="800100" lvl="2" indent="-457200">
              <a:spcBef>
                <a:spcPts val="750"/>
              </a:spcBef>
              <a:buClr>
                <a:schemeClr val="accent1">
                  <a:lumMod val="50000"/>
                </a:schemeClr>
              </a:buClr>
            </a:pPr>
            <a:r>
              <a:rPr lang="en-US" sz="1800" dirty="0">
                <a:solidFill>
                  <a:schemeClr val="bg2">
                    <a:lumMod val="75000"/>
                  </a:schemeClr>
                </a:solidFill>
              </a:rPr>
              <a:t>Shade the pixels with 0 stencil</a:t>
            </a:r>
            <a:endParaRPr lang="nl-NL" sz="1800" dirty="0">
              <a:solidFill>
                <a:schemeClr val="bg2">
                  <a:lumMod val="75000"/>
                </a:schemeClr>
              </a:solidFill>
            </a:endParaRPr>
          </a:p>
        </p:txBody>
      </p:sp>
      <p:sp>
        <p:nvSpPr>
          <p:cNvPr id="2" name="Title 1">
            <a:extLst>
              <a:ext uri="{FF2B5EF4-FFF2-40B4-BE49-F238E27FC236}">
                <a16:creationId xmlns:a16="http://schemas.microsoft.com/office/drawing/2014/main" id="{5EEEF01D-73A4-42FF-A389-75A7AA0074CC}"/>
              </a:ext>
            </a:extLst>
          </p:cNvPr>
          <p:cNvSpPr>
            <a:spLocks noGrp="1"/>
          </p:cNvSpPr>
          <p:nvPr>
            <p:ph type="title"/>
          </p:nvPr>
        </p:nvSpPr>
        <p:spPr/>
        <p:txBody>
          <a:bodyPr/>
          <a:lstStyle/>
          <a:p>
            <a:r>
              <a:rPr lang="en-US" dirty="0"/>
              <a:t>ZP+ Limitations</a:t>
            </a:r>
            <a:endParaRPr lang="en-US" sz="2000" dirty="0"/>
          </a:p>
        </p:txBody>
      </p:sp>
      <p:sp>
        <p:nvSpPr>
          <p:cNvPr id="4" name="Date Placeholder 3">
            <a:extLst>
              <a:ext uri="{FF2B5EF4-FFF2-40B4-BE49-F238E27FC236}">
                <a16:creationId xmlns:a16="http://schemas.microsoft.com/office/drawing/2014/main" id="{515312FF-0C91-4AF3-8129-61D6578C8E0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0A629DA4-6458-4A7A-988A-A1FA89E9439C}"/>
              </a:ext>
            </a:extLst>
          </p:cNvPr>
          <p:cNvSpPr>
            <a:spLocks noGrp="1"/>
          </p:cNvSpPr>
          <p:nvPr>
            <p:ph type="sldNum" sz="quarter" idx="12"/>
          </p:nvPr>
        </p:nvSpPr>
        <p:spPr/>
        <p:txBody>
          <a:bodyPr/>
          <a:lstStyle/>
          <a:p>
            <a:fld id="{686A0971-E82B-458B-9FB6-3C7365857292}" type="slidenum">
              <a:rPr lang="en-US" smtClean="0"/>
              <a:t>22</a:t>
            </a:fld>
            <a:endParaRPr lang="en-US" dirty="0"/>
          </a:p>
        </p:txBody>
      </p:sp>
      <p:sp>
        <p:nvSpPr>
          <p:cNvPr id="22" name="Rectangle 21">
            <a:extLst>
              <a:ext uri="{FF2B5EF4-FFF2-40B4-BE49-F238E27FC236}">
                <a16:creationId xmlns:a16="http://schemas.microsoft.com/office/drawing/2014/main" id="{352DB982-A223-49FE-AE61-2D41FD85F747}"/>
              </a:ext>
            </a:extLst>
          </p:cNvPr>
          <p:cNvSpPr/>
          <p:nvPr/>
        </p:nvSpPr>
        <p:spPr>
          <a:xfrm>
            <a:off x="1047583" y="2428662"/>
            <a:ext cx="3524417" cy="6879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E9AFFFA-EB97-4C15-960B-9293D3A0126A}"/>
              </a:ext>
            </a:extLst>
          </p:cNvPr>
          <p:cNvSpPr/>
          <p:nvPr/>
        </p:nvSpPr>
        <p:spPr>
          <a:xfrm>
            <a:off x="1390803" y="3782271"/>
            <a:ext cx="3181197" cy="3478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3B176131-418D-456A-AD63-1582196F24DB}"/>
              </a:ext>
            </a:extLst>
          </p:cNvPr>
          <p:cNvCxnSpPr/>
          <p:nvPr/>
        </p:nvCxnSpPr>
        <p:spPr>
          <a:xfrm flipH="1">
            <a:off x="4856761" y="3941918"/>
            <a:ext cx="1143000" cy="9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F5570C9-CB38-4A9A-B0A0-B7B713D509BE}"/>
              </a:ext>
            </a:extLst>
          </p:cNvPr>
          <p:cNvSpPr txBox="1"/>
          <p:nvPr/>
        </p:nvSpPr>
        <p:spPr>
          <a:xfrm>
            <a:off x="6177216" y="3766777"/>
            <a:ext cx="4623981" cy="369332"/>
          </a:xfrm>
          <a:prstGeom prst="rect">
            <a:avLst/>
          </a:prstGeom>
          <a:noFill/>
        </p:spPr>
        <p:txBody>
          <a:bodyPr wrap="square" rtlCol="0">
            <a:spAutoFit/>
          </a:bodyPr>
          <a:lstStyle/>
          <a:p>
            <a:r>
              <a:rPr lang="en-US" dirty="0">
                <a:solidFill>
                  <a:srgbClr val="C00000"/>
                </a:solidFill>
              </a:rPr>
              <a:t>Implementation Complexity</a:t>
            </a:r>
            <a:endParaRPr lang="nl-NL" dirty="0">
              <a:solidFill>
                <a:srgbClr val="C00000"/>
              </a:solidFill>
            </a:endParaRPr>
          </a:p>
        </p:txBody>
      </p:sp>
      <p:cxnSp>
        <p:nvCxnSpPr>
          <p:cNvPr id="26" name="Straight Arrow Connector 25">
            <a:extLst>
              <a:ext uri="{FF2B5EF4-FFF2-40B4-BE49-F238E27FC236}">
                <a16:creationId xmlns:a16="http://schemas.microsoft.com/office/drawing/2014/main" id="{A479EDE1-AC13-4317-82E5-5EE364507069}"/>
              </a:ext>
            </a:extLst>
          </p:cNvPr>
          <p:cNvCxnSpPr/>
          <p:nvPr/>
        </p:nvCxnSpPr>
        <p:spPr>
          <a:xfrm flipH="1">
            <a:off x="4856761" y="2773164"/>
            <a:ext cx="1143000" cy="9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1DB7427B-3E37-4CB3-877F-FA724C601AC0}"/>
              </a:ext>
            </a:extLst>
          </p:cNvPr>
          <p:cNvSpPr txBox="1"/>
          <p:nvPr/>
        </p:nvSpPr>
        <p:spPr>
          <a:xfrm>
            <a:off x="6177216" y="2598023"/>
            <a:ext cx="4623981" cy="369332"/>
          </a:xfrm>
          <a:prstGeom prst="rect">
            <a:avLst/>
          </a:prstGeom>
          <a:noFill/>
        </p:spPr>
        <p:txBody>
          <a:bodyPr wrap="square" rtlCol="0">
            <a:spAutoFit/>
          </a:bodyPr>
          <a:lstStyle/>
          <a:p>
            <a:r>
              <a:rPr lang="en-US" dirty="0">
                <a:solidFill>
                  <a:srgbClr val="C00000"/>
                </a:solidFill>
              </a:rPr>
              <a:t>Full screen size draw</a:t>
            </a:r>
            <a:endParaRPr lang="nl-NL" dirty="0">
              <a:solidFill>
                <a:srgbClr val="C00000"/>
              </a:solidFill>
            </a:endParaRPr>
          </a:p>
        </p:txBody>
      </p:sp>
    </p:spTree>
    <p:extLst>
      <p:ext uri="{BB962C8B-B14F-4D97-AF65-F5344CB8AC3E}">
        <p14:creationId xmlns:p14="http://schemas.microsoft.com/office/powerpoint/2010/main" val="230685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p:spPr>
        <p:txBody>
          <a:bodyPr/>
          <a:lstStyle/>
          <a:p>
            <a:r>
              <a:rPr lang="en-US" dirty="0"/>
              <a:t>++ZP </a:t>
            </a:r>
            <a:r>
              <a:rPr lang="en-US" sz="2000" dirty="0"/>
              <a:t>[</a:t>
            </a:r>
            <a:r>
              <a:rPr lang="en-US" sz="2000" dirty="0" err="1"/>
              <a:t>Eisemann</a:t>
            </a:r>
            <a:r>
              <a:rPr lang="en-US" sz="2000" dirty="0"/>
              <a:t> et al. 2011]</a:t>
            </a:r>
            <a:endParaRPr lang="nl-NL" sz="2000"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23</a:t>
            </a:fld>
            <a:endParaRPr lang="en-US" dirty="0"/>
          </a:p>
        </p:txBody>
      </p:sp>
      <p:pic>
        <p:nvPicPr>
          <p:cNvPr id="14" name="Picture 13">
            <a:extLst>
              <a:ext uri="{FF2B5EF4-FFF2-40B4-BE49-F238E27FC236}">
                <a16:creationId xmlns:a16="http://schemas.microsoft.com/office/drawing/2014/main" id="{753A5463-D44D-4EC6-B18B-84A9FB602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710" y="1961147"/>
            <a:ext cx="4766899" cy="3591680"/>
          </a:xfrm>
          <a:prstGeom prst="rect">
            <a:avLst/>
          </a:prstGeom>
        </p:spPr>
      </p:pic>
      <p:cxnSp>
        <p:nvCxnSpPr>
          <p:cNvPr id="15" name="Straight Connector 14">
            <a:extLst>
              <a:ext uri="{FF2B5EF4-FFF2-40B4-BE49-F238E27FC236}">
                <a16:creationId xmlns:a16="http://schemas.microsoft.com/office/drawing/2014/main" id="{C5031035-E99C-49A2-9BF0-401C31D3149B}"/>
              </a:ext>
            </a:extLst>
          </p:cNvPr>
          <p:cNvCxnSpPr/>
          <p:nvPr/>
        </p:nvCxnSpPr>
        <p:spPr>
          <a:xfrm flipH="1">
            <a:off x="7724274" y="4102768"/>
            <a:ext cx="2069431" cy="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348C2530-C74D-49DA-B5FF-3A132C4F6C65}"/>
              </a:ext>
            </a:extLst>
          </p:cNvPr>
          <p:cNvCxnSpPr>
            <a:cxnSpLocks/>
          </p:cNvCxnSpPr>
          <p:nvPr/>
        </p:nvCxnSpPr>
        <p:spPr>
          <a:xfrm flipH="1">
            <a:off x="5735710" y="2069431"/>
            <a:ext cx="4623480" cy="2033337"/>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AA44D063-52DD-4643-A3D1-58D8545CE1D4}"/>
              </a:ext>
            </a:extLst>
          </p:cNvPr>
          <p:cNvCxnSpPr>
            <a:cxnSpLocks/>
          </p:cNvCxnSpPr>
          <p:nvPr/>
        </p:nvCxnSpPr>
        <p:spPr>
          <a:xfrm flipH="1">
            <a:off x="5735711" y="4102768"/>
            <a:ext cx="198856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20" name="Content Placeholder 2">
            <a:extLst>
              <a:ext uri="{FF2B5EF4-FFF2-40B4-BE49-F238E27FC236}">
                <a16:creationId xmlns:a16="http://schemas.microsoft.com/office/drawing/2014/main" id="{7E213574-247A-4189-BD0C-CC71AB8EDB97}"/>
              </a:ext>
            </a:extLst>
          </p:cNvPr>
          <p:cNvSpPr txBox="1">
            <a:spLocks/>
          </p:cNvSpPr>
          <p:nvPr/>
        </p:nvSpPr>
        <p:spPr>
          <a:xfrm>
            <a:off x="690389" y="1690690"/>
            <a:ext cx="4166372"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t>Standard Z-Pass</a:t>
            </a:r>
          </a:p>
          <a:p>
            <a:pPr marL="457200" lvl="1" indent="-457200">
              <a:spcBef>
                <a:spcPts val="750"/>
              </a:spcBef>
              <a:buClr>
                <a:schemeClr val="accent1">
                  <a:lumMod val="50000"/>
                </a:schemeClr>
              </a:buClr>
              <a:buFont typeface="+mj-lt"/>
              <a:buAutoNum type="arabicPeriod"/>
            </a:pPr>
            <a:r>
              <a:rPr lang="en-US" sz="2100" dirty="0"/>
              <a:t>Render Pass </a:t>
            </a:r>
          </a:p>
          <a:p>
            <a:pPr marL="800100" lvl="2" indent="-457200">
              <a:spcBef>
                <a:spcPts val="750"/>
              </a:spcBef>
              <a:buClr>
                <a:schemeClr val="accent1">
                  <a:lumMod val="50000"/>
                </a:schemeClr>
              </a:buClr>
            </a:pPr>
            <a:r>
              <a:rPr lang="en-US" sz="1800" dirty="0"/>
              <a:t>Light source to camera</a:t>
            </a:r>
          </a:p>
          <a:p>
            <a:pPr marL="800100" lvl="2" indent="-457200">
              <a:spcBef>
                <a:spcPts val="750"/>
              </a:spcBef>
              <a:buClr>
                <a:schemeClr val="accent1">
                  <a:lumMod val="50000"/>
                </a:schemeClr>
              </a:buClr>
            </a:pPr>
            <a:r>
              <a:rPr lang="en-US" sz="1800" dirty="0"/>
              <a:t>1 pixel sized target</a:t>
            </a:r>
          </a:p>
          <a:p>
            <a:pPr marL="457200" lvl="1" indent="-457200">
              <a:spcBef>
                <a:spcPts val="750"/>
              </a:spcBef>
              <a:buClr>
                <a:schemeClr val="accent1">
                  <a:lumMod val="50000"/>
                </a:schemeClr>
              </a:buClr>
              <a:buFont typeface="+mj-lt"/>
              <a:buAutoNum type="arabicPeriod"/>
            </a:pPr>
            <a:r>
              <a:rPr lang="en-US" sz="2100" dirty="0"/>
              <a:t>Depth Clamp</a:t>
            </a:r>
          </a:p>
          <a:p>
            <a:pPr marL="457200" lvl="1" indent="-457200">
              <a:spcBef>
                <a:spcPts val="750"/>
              </a:spcBef>
              <a:buClr>
                <a:schemeClr val="accent1">
                  <a:lumMod val="50000"/>
                </a:schemeClr>
              </a:buClr>
              <a:buFont typeface="+mj-lt"/>
              <a:buAutoNum type="arabicPeriod"/>
            </a:pPr>
            <a:endParaRPr lang="nl-NL" sz="1800" dirty="0">
              <a:solidFill>
                <a:schemeClr val="bg2">
                  <a:lumMod val="75000"/>
                </a:schemeClr>
              </a:solidFill>
            </a:endParaRPr>
          </a:p>
        </p:txBody>
      </p:sp>
      <p:cxnSp>
        <p:nvCxnSpPr>
          <p:cNvPr id="27" name="Straight Connector 26">
            <a:extLst>
              <a:ext uri="{FF2B5EF4-FFF2-40B4-BE49-F238E27FC236}">
                <a16:creationId xmlns:a16="http://schemas.microsoft.com/office/drawing/2014/main" id="{5DCE52DD-E64A-4E4B-A25B-95D006E727D4}"/>
              </a:ext>
            </a:extLst>
          </p:cNvPr>
          <p:cNvCxnSpPr>
            <a:cxnSpLocks/>
          </p:cNvCxnSpPr>
          <p:nvPr/>
        </p:nvCxnSpPr>
        <p:spPr>
          <a:xfrm flipH="1">
            <a:off x="5735712" y="3756987"/>
            <a:ext cx="1988561" cy="345781"/>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1968406D-3987-46C4-8192-025C505C4914}"/>
              </a:ext>
            </a:extLst>
          </p:cNvPr>
          <p:cNvCxnSpPr>
            <a:cxnSpLocks/>
          </p:cNvCxnSpPr>
          <p:nvPr/>
        </p:nvCxnSpPr>
        <p:spPr>
          <a:xfrm flipH="1" flipV="1">
            <a:off x="5735711" y="4102768"/>
            <a:ext cx="1988562" cy="270457"/>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9DDA0A05-9049-4AD0-A752-7A71BC425C5B}"/>
              </a:ext>
            </a:extLst>
          </p:cNvPr>
          <p:cNvCxnSpPr>
            <a:cxnSpLocks/>
          </p:cNvCxnSpPr>
          <p:nvPr/>
        </p:nvCxnSpPr>
        <p:spPr>
          <a:xfrm flipH="1">
            <a:off x="5735711" y="3549316"/>
            <a:ext cx="1988563" cy="553452"/>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16627D82-34AB-41C8-86A0-8170F365B4FC}"/>
              </a:ext>
            </a:extLst>
          </p:cNvPr>
          <p:cNvCxnSpPr>
            <a:cxnSpLocks/>
          </p:cNvCxnSpPr>
          <p:nvPr/>
        </p:nvCxnSpPr>
        <p:spPr>
          <a:xfrm flipH="1" flipV="1">
            <a:off x="5735709" y="4102767"/>
            <a:ext cx="1988564" cy="553454"/>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BCA747A3-48A6-406C-AE88-208206210ED5}"/>
              </a:ext>
            </a:extLst>
          </p:cNvPr>
          <p:cNvCxnSpPr>
            <a:cxnSpLocks/>
          </p:cNvCxnSpPr>
          <p:nvPr/>
        </p:nvCxnSpPr>
        <p:spPr>
          <a:xfrm flipH="1">
            <a:off x="7724273" y="3308684"/>
            <a:ext cx="2634918" cy="448303"/>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47" name="Straight Connector 46">
            <a:extLst>
              <a:ext uri="{FF2B5EF4-FFF2-40B4-BE49-F238E27FC236}">
                <a16:creationId xmlns:a16="http://schemas.microsoft.com/office/drawing/2014/main" id="{8DD28F0A-62EC-4883-8D58-FF8592B063EA}"/>
              </a:ext>
            </a:extLst>
          </p:cNvPr>
          <p:cNvCxnSpPr>
            <a:cxnSpLocks/>
          </p:cNvCxnSpPr>
          <p:nvPr/>
        </p:nvCxnSpPr>
        <p:spPr>
          <a:xfrm flipH="1">
            <a:off x="5735709" y="2755231"/>
            <a:ext cx="4766900" cy="1341269"/>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id="{472BF808-C4DB-4C4B-AB40-6C5A17C01275}"/>
              </a:ext>
            </a:extLst>
          </p:cNvPr>
          <p:cNvCxnSpPr>
            <a:cxnSpLocks/>
          </p:cNvCxnSpPr>
          <p:nvPr/>
        </p:nvCxnSpPr>
        <p:spPr>
          <a:xfrm flipH="1" flipV="1">
            <a:off x="5735709" y="4131028"/>
            <a:ext cx="3746022" cy="446660"/>
          </a:xfrm>
          <a:prstGeom prst="line">
            <a:avLst/>
          </a:prstGeom>
          <a:ln w="76200"/>
        </p:spPr>
        <p:style>
          <a:lnRef idx="1">
            <a:schemeClr val="accent2"/>
          </a:lnRef>
          <a:fillRef idx="0">
            <a:schemeClr val="accent2"/>
          </a:fillRef>
          <a:effectRef idx="0">
            <a:schemeClr val="accent2"/>
          </a:effectRef>
          <a:fontRef idx="minor">
            <a:schemeClr val="tx1"/>
          </a:fontRef>
        </p:style>
      </p:cxnSp>
      <p:cxnSp>
        <p:nvCxnSpPr>
          <p:cNvPr id="53" name="Straight Connector 52">
            <a:extLst>
              <a:ext uri="{FF2B5EF4-FFF2-40B4-BE49-F238E27FC236}">
                <a16:creationId xmlns:a16="http://schemas.microsoft.com/office/drawing/2014/main" id="{6254F742-C1FE-42C2-A7D8-5683190C0C01}"/>
              </a:ext>
            </a:extLst>
          </p:cNvPr>
          <p:cNvCxnSpPr>
            <a:cxnSpLocks/>
          </p:cNvCxnSpPr>
          <p:nvPr/>
        </p:nvCxnSpPr>
        <p:spPr>
          <a:xfrm flipH="1" flipV="1">
            <a:off x="5735709" y="4109035"/>
            <a:ext cx="4766900" cy="1263756"/>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6473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fade">
                                      <p:cBhvr>
                                        <p:cTn id="20" dur="500"/>
                                        <p:tgtEl>
                                          <p:spTgt spid="2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xEl>
                                              <p:pRg st="2" end="2"/>
                                            </p:txEl>
                                          </p:spTgt>
                                        </p:tgtEl>
                                        <p:attrNameLst>
                                          <p:attrName>style.visibility</p:attrName>
                                        </p:attrNameLst>
                                      </p:cBhvr>
                                      <p:to>
                                        <p:strVal val="visible"/>
                                      </p:to>
                                    </p:set>
                                    <p:animEffect transition="in" filter="fade">
                                      <p:cBhvr>
                                        <p:cTn id="23" dur="500"/>
                                        <p:tgtEl>
                                          <p:spTgt spid="2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3" end="3"/>
                                            </p:txEl>
                                          </p:spTgt>
                                        </p:tgtEl>
                                        <p:attrNameLst>
                                          <p:attrName>style.visibility</p:attrName>
                                        </p:attrNameLst>
                                      </p:cBhvr>
                                      <p:to>
                                        <p:strVal val="visible"/>
                                      </p:to>
                                    </p:set>
                                    <p:animEffect transition="in" filter="fade">
                                      <p:cBhvr>
                                        <p:cTn id="28" dur="500"/>
                                        <p:tgtEl>
                                          <p:spTgt spid="2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xEl>
                                              <p:pRg st="4" end="4"/>
                                            </p:txEl>
                                          </p:spTgt>
                                        </p:tgtEl>
                                        <p:attrNameLst>
                                          <p:attrName>style.visibility</p:attrName>
                                        </p:attrNameLst>
                                      </p:cBhvr>
                                      <p:to>
                                        <p:strVal val="visible"/>
                                      </p:to>
                                    </p:set>
                                    <p:animEffect transition="in" filter="fade">
                                      <p:cBhvr>
                                        <p:cTn id="33" dur="500"/>
                                        <p:tgtEl>
                                          <p:spTgt spid="20">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10"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par>
                                <p:cTn id="60" presetID="10" presetClass="entr" presetSubtype="0" fill="hold" nodeType="with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4B0B07A-4597-47FA-B297-607F0E6B7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409" y="1675961"/>
            <a:ext cx="5532392" cy="4069033"/>
          </a:xfrm>
          <a:prstGeom prst="rect">
            <a:avLst/>
          </a:prstGeom>
        </p:spPr>
      </p:pic>
      <p:sp>
        <p:nvSpPr>
          <p:cNvPr id="2" name="Title 1">
            <a:extLst>
              <a:ext uri="{FF2B5EF4-FFF2-40B4-BE49-F238E27FC236}">
                <a16:creationId xmlns:a16="http://schemas.microsoft.com/office/drawing/2014/main" id="{5EEEF01D-73A4-42FF-A389-75A7AA0074CC}"/>
              </a:ext>
            </a:extLst>
          </p:cNvPr>
          <p:cNvSpPr>
            <a:spLocks noGrp="1"/>
          </p:cNvSpPr>
          <p:nvPr>
            <p:ph type="title"/>
          </p:nvPr>
        </p:nvSpPr>
        <p:spPr/>
        <p:txBody>
          <a:bodyPr/>
          <a:lstStyle/>
          <a:p>
            <a:r>
              <a:rPr lang="en-US" dirty="0"/>
              <a:t>++ZP</a:t>
            </a:r>
            <a:endParaRPr lang="en-US" sz="2000" dirty="0"/>
          </a:p>
        </p:txBody>
      </p:sp>
      <p:sp>
        <p:nvSpPr>
          <p:cNvPr id="4" name="Date Placeholder 3">
            <a:extLst>
              <a:ext uri="{FF2B5EF4-FFF2-40B4-BE49-F238E27FC236}">
                <a16:creationId xmlns:a16="http://schemas.microsoft.com/office/drawing/2014/main" id="{515312FF-0C91-4AF3-8129-61D6578C8E0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0A629DA4-6458-4A7A-988A-A1FA89E9439C}"/>
              </a:ext>
            </a:extLst>
          </p:cNvPr>
          <p:cNvSpPr>
            <a:spLocks noGrp="1"/>
          </p:cNvSpPr>
          <p:nvPr>
            <p:ph type="sldNum" sz="quarter" idx="12"/>
          </p:nvPr>
        </p:nvSpPr>
        <p:spPr/>
        <p:txBody>
          <a:bodyPr/>
          <a:lstStyle/>
          <a:p>
            <a:fld id="{686A0971-E82B-458B-9FB6-3C7365857292}" type="slidenum">
              <a:rPr lang="en-US" smtClean="0"/>
              <a:t>24</a:t>
            </a:fld>
            <a:endParaRPr lang="en-US" dirty="0"/>
          </a:p>
        </p:txBody>
      </p:sp>
      <p:sp>
        <p:nvSpPr>
          <p:cNvPr id="8" name="Content Placeholder 2">
            <a:extLst>
              <a:ext uri="{FF2B5EF4-FFF2-40B4-BE49-F238E27FC236}">
                <a16:creationId xmlns:a16="http://schemas.microsoft.com/office/drawing/2014/main" id="{B6645C11-C92B-456E-B813-E8C4ECB68148}"/>
              </a:ext>
            </a:extLst>
          </p:cNvPr>
          <p:cNvSpPr txBox="1">
            <a:spLocks/>
          </p:cNvSpPr>
          <p:nvPr/>
        </p:nvSpPr>
        <p:spPr>
          <a:xfrm>
            <a:off x="630346" y="1670197"/>
            <a:ext cx="5682333"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 (Depth)</a:t>
            </a:r>
          </a:p>
          <a:p>
            <a:pPr marL="457200" lvl="1" indent="-457200">
              <a:spcBef>
                <a:spcPts val="750"/>
              </a:spcBef>
              <a:buClr>
                <a:schemeClr val="accent1">
                  <a:lumMod val="50000"/>
                </a:schemeClr>
              </a:buClr>
              <a:buFont typeface="+mj-lt"/>
              <a:buAutoNum type="arabicPeriod"/>
            </a:pPr>
            <a:r>
              <a:rPr lang="en-US" sz="2100" dirty="0"/>
              <a:t>Render Pass (Stencil)</a:t>
            </a:r>
          </a:p>
          <a:p>
            <a:pPr marL="800100" lvl="2" indent="-457200">
              <a:spcBef>
                <a:spcPts val="750"/>
              </a:spcBef>
              <a:buClr>
                <a:schemeClr val="accent1">
                  <a:lumMod val="50000"/>
                </a:schemeClr>
              </a:buClr>
              <a:buFont typeface="+mj-lt"/>
              <a:buAutoNum type="alphaLcPeriod"/>
            </a:pPr>
            <a:r>
              <a:rPr lang="en-US" sz="1800" dirty="0"/>
              <a:t>From light source to camera</a:t>
            </a:r>
          </a:p>
          <a:p>
            <a:pPr marL="1143000" lvl="3" indent="-457200">
              <a:spcBef>
                <a:spcPts val="750"/>
              </a:spcBef>
              <a:buClr>
                <a:schemeClr val="accent1">
                  <a:lumMod val="50000"/>
                </a:schemeClr>
              </a:buClr>
            </a:pPr>
            <a:r>
              <a:rPr lang="en-US" sz="1650" dirty="0"/>
              <a:t>1 pixel render target</a:t>
            </a:r>
          </a:p>
          <a:p>
            <a:pPr marL="800100" lvl="2" indent="-457200">
              <a:spcBef>
                <a:spcPts val="750"/>
              </a:spcBef>
              <a:buClr>
                <a:schemeClr val="accent1">
                  <a:lumMod val="50000"/>
                </a:schemeClr>
              </a:buClr>
              <a:buFont typeface="+mj-lt"/>
              <a:buAutoNum type="alphaLcPeriod"/>
            </a:pPr>
            <a:r>
              <a:rPr lang="en-US" sz="1800" dirty="0">
                <a:solidFill>
                  <a:schemeClr val="bg2">
                    <a:lumMod val="75000"/>
                  </a:schemeClr>
                </a:solidFill>
              </a:rPr>
              <a:t>From camera to scene </a:t>
            </a:r>
            <a:br>
              <a:rPr lang="en-US" sz="1800" dirty="0">
                <a:solidFill>
                  <a:schemeClr val="bg2">
                    <a:lumMod val="75000"/>
                  </a:schemeClr>
                </a:solidFill>
              </a:rPr>
            </a:br>
            <a:r>
              <a:rPr lang="en-US" sz="1800" dirty="0">
                <a:solidFill>
                  <a:schemeClr val="bg2">
                    <a:lumMod val="75000"/>
                  </a:schemeClr>
                </a:solidFill>
              </a:rPr>
              <a:t>(Z-Pass </a:t>
            </a:r>
            <a:r>
              <a:rPr lang="en-US" sz="1800" dirty="0"/>
              <a:t>w/ depth clamping</a:t>
            </a:r>
            <a:r>
              <a:rPr lang="en-US" sz="1800" dirty="0">
                <a:solidFill>
                  <a:schemeClr val="bg2">
                    <a:lumMod val="75000"/>
                  </a:schemeClr>
                </a:solidFill>
              </a:rPr>
              <a:t>) </a:t>
            </a:r>
          </a:p>
          <a:p>
            <a:pPr marL="971550" lvl="3" indent="-285750">
              <a:spcBef>
                <a:spcPts val="750"/>
              </a:spcBef>
              <a:buClr>
                <a:schemeClr val="accent1">
                  <a:lumMod val="50000"/>
                </a:schemeClr>
              </a:buClr>
            </a:pPr>
            <a:r>
              <a:rPr lang="en-US" sz="1650" dirty="0">
                <a:solidFill>
                  <a:schemeClr val="bg2">
                    <a:lumMod val="75000"/>
                  </a:schemeClr>
                </a:solidFill>
              </a:rPr>
              <a:t>Detect silhouette edges</a:t>
            </a:r>
          </a:p>
          <a:p>
            <a:pPr marL="971550" lvl="3" indent="-285750">
              <a:spcBef>
                <a:spcPts val="750"/>
              </a:spcBef>
              <a:buClr>
                <a:schemeClr val="accent1">
                  <a:lumMod val="50000"/>
                </a:schemeClr>
              </a:buClr>
            </a:pPr>
            <a:r>
              <a:rPr lang="en-US" sz="1650" dirty="0">
                <a:solidFill>
                  <a:schemeClr val="bg2">
                    <a:lumMod val="75000"/>
                  </a:schemeClr>
                </a:solidFill>
              </a:rPr>
              <a:t>Generate shadow volumes</a:t>
            </a:r>
            <a:endParaRPr lang="en-US" sz="1650" dirty="0"/>
          </a:p>
          <a:p>
            <a:pPr marL="971550" lvl="3" indent="-285750">
              <a:spcBef>
                <a:spcPts val="750"/>
              </a:spcBef>
              <a:buClr>
                <a:schemeClr val="accent1">
                  <a:lumMod val="50000"/>
                </a:schemeClr>
              </a:buClr>
            </a:pPr>
            <a:r>
              <a:rPr lang="en-US" sz="1650" dirty="0">
                <a:solidFill>
                  <a:schemeClr val="bg2">
                    <a:lumMod val="75000"/>
                  </a:schemeClr>
                </a:solidFill>
              </a:rPr>
              <a:t>Update stencil values </a:t>
            </a:r>
            <a:br>
              <a:rPr lang="en-US" sz="1650" dirty="0">
                <a:solidFill>
                  <a:schemeClr val="bg2">
                    <a:lumMod val="75000"/>
                  </a:schemeClr>
                </a:solidFill>
              </a:rPr>
            </a:br>
            <a:r>
              <a:rPr lang="en-US" sz="1650" dirty="0">
                <a:solidFill>
                  <a:schemeClr val="bg2">
                    <a:lumMod val="75000"/>
                  </a:schemeClr>
                </a:solidFill>
              </a:rPr>
              <a:t>with enabled depth test</a:t>
            </a:r>
          </a:p>
          <a:p>
            <a:pPr marL="0" lvl="1" indent="0">
              <a:spcBef>
                <a:spcPts val="750"/>
              </a:spcBef>
              <a:buClr>
                <a:schemeClr val="accent1">
                  <a:lumMod val="50000"/>
                </a:schemeClr>
              </a:buClr>
              <a:buNone/>
            </a:pPr>
            <a:r>
              <a:rPr lang="en-US" sz="2100" dirty="0">
                <a:solidFill>
                  <a:schemeClr val="bg2">
                    <a:lumMod val="75000"/>
                  </a:schemeClr>
                </a:solidFill>
              </a:rPr>
              <a:t>3.   Render Pass (Shading)</a:t>
            </a:r>
          </a:p>
          <a:p>
            <a:pPr marL="800100" lvl="2" indent="-457200">
              <a:spcBef>
                <a:spcPts val="750"/>
              </a:spcBef>
              <a:buClr>
                <a:schemeClr val="accent1">
                  <a:lumMod val="50000"/>
                </a:schemeClr>
              </a:buClr>
            </a:pPr>
            <a:r>
              <a:rPr lang="en-US" sz="1800" dirty="0">
                <a:solidFill>
                  <a:schemeClr val="bg2">
                    <a:lumMod val="75000"/>
                  </a:schemeClr>
                </a:solidFill>
              </a:rPr>
              <a:t>Shade the pixels with 0 stencil</a:t>
            </a:r>
            <a:endParaRPr lang="nl-NL" sz="1800" dirty="0">
              <a:solidFill>
                <a:schemeClr val="bg2">
                  <a:lumMod val="75000"/>
                </a:schemeClr>
              </a:solidFill>
            </a:endParaRPr>
          </a:p>
        </p:txBody>
      </p:sp>
      <p:graphicFrame>
        <p:nvGraphicFramePr>
          <p:cNvPr id="12" name="Table 11">
            <a:extLst>
              <a:ext uri="{FF2B5EF4-FFF2-40B4-BE49-F238E27FC236}">
                <a16:creationId xmlns:a16="http://schemas.microsoft.com/office/drawing/2014/main" id="{E534F0F7-F447-4CDF-9394-DCCD523454E4}"/>
              </a:ext>
            </a:extLst>
          </p:cNvPr>
          <p:cNvGraphicFramePr>
            <a:graphicFrameLocks noGrp="1"/>
          </p:cNvGraphicFramePr>
          <p:nvPr>
            <p:extLst>
              <p:ext uri="{D42A27DB-BD31-4B8C-83A1-F6EECF244321}">
                <p14:modId xmlns:p14="http://schemas.microsoft.com/office/powerpoint/2010/main" val="760581684"/>
              </p:ext>
            </p:extLst>
          </p:nvPr>
        </p:nvGraphicFramePr>
        <p:xfrm>
          <a:off x="6743829" y="3319587"/>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16" name="Table 15">
            <a:extLst>
              <a:ext uri="{FF2B5EF4-FFF2-40B4-BE49-F238E27FC236}">
                <a16:creationId xmlns:a16="http://schemas.microsoft.com/office/drawing/2014/main" id="{B0DDA449-F046-4CB4-B620-67B81F4227D3}"/>
              </a:ext>
            </a:extLst>
          </p:cNvPr>
          <p:cNvGraphicFramePr>
            <a:graphicFrameLocks noGrp="1"/>
          </p:cNvGraphicFramePr>
          <p:nvPr>
            <p:extLst>
              <p:ext uri="{D42A27DB-BD31-4B8C-83A1-F6EECF244321}">
                <p14:modId xmlns:p14="http://schemas.microsoft.com/office/powerpoint/2010/main" val="2537159638"/>
              </p:ext>
            </p:extLst>
          </p:nvPr>
        </p:nvGraphicFramePr>
        <p:xfrm>
          <a:off x="6740644" y="3319586"/>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sp>
        <p:nvSpPr>
          <p:cNvPr id="17" name="TextBox 16">
            <a:extLst>
              <a:ext uri="{FF2B5EF4-FFF2-40B4-BE49-F238E27FC236}">
                <a16:creationId xmlns:a16="http://schemas.microsoft.com/office/drawing/2014/main" id="{E43BD0FD-58AD-46EB-83DD-F6E0016973D7}"/>
              </a:ext>
            </a:extLst>
          </p:cNvPr>
          <p:cNvSpPr txBox="1"/>
          <p:nvPr/>
        </p:nvSpPr>
        <p:spPr>
          <a:xfrm>
            <a:off x="7455022" y="3525900"/>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18" name="TextBox 17">
            <a:extLst>
              <a:ext uri="{FF2B5EF4-FFF2-40B4-BE49-F238E27FC236}">
                <a16:creationId xmlns:a16="http://schemas.microsoft.com/office/drawing/2014/main" id="{BB4A6D34-1EBE-421A-997A-E4FAE1C83BB0}"/>
              </a:ext>
            </a:extLst>
          </p:cNvPr>
          <p:cNvSpPr txBox="1"/>
          <p:nvPr/>
        </p:nvSpPr>
        <p:spPr>
          <a:xfrm>
            <a:off x="9165976" y="3245266"/>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cxnSp>
        <p:nvCxnSpPr>
          <p:cNvPr id="19" name="Straight Connector 18">
            <a:extLst>
              <a:ext uri="{FF2B5EF4-FFF2-40B4-BE49-F238E27FC236}">
                <a16:creationId xmlns:a16="http://schemas.microsoft.com/office/drawing/2014/main" id="{3FCCD379-E4F3-4FE2-B223-5D622587703A}"/>
              </a:ext>
            </a:extLst>
          </p:cNvPr>
          <p:cNvCxnSpPr>
            <a:cxnSpLocks/>
          </p:cNvCxnSpPr>
          <p:nvPr/>
        </p:nvCxnSpPr>
        <p:spPr>
          <a:xfrm flipV="1">
            <a:off x="5287750" y="3221987"/>
            <a:ext cx="4536935" cy="792551"/>
          </a:xfrm>
          <a:prstGeom prst="line">
            <a:avLst/>
          </a:prstGeom>
          <a:ln w="38100"/>
        </p:spPr>
        <p:style>
          <a:lnRef idx="1">
            <a:schemeClr val="dk1"/>
          </a:lnRef>
          <a:fillRef idx="0">
            <a:schemeClr val="dk1"/>
          </a:fillRef>
          <a:effectRef idx="0">
            <a:schemeClr val="dk1"/>
          </a:effectRef>
          <a:fontRef idx="minor">
            <a:schemeClr val="tx1"/>
          </a:fontRef>
        </p:style>
      </p:cxnSp>
      <p:graphicFrame>
        <p:nvGraphicFramePr>
          <p:cNvPr id="20" name="Table 19">
            <a:extLst>
              <a:ext uri="{FF2B5EF4-FFF2-40B4-BE49-F238E27FC236}">
                <a16:creationId xmlns:a16="http://schemas.microsoft.com/office/drawing/2014/main" id="{5ED7BC0A-58BB-4A94-93B4-AD82B12BA913}"/>
              </a:ext>
            </a:extLst>
          </p:cNvPr>
          <p:cNvGraphicFramePr>
            <a:graphicFrameLocks noGrp="1"/>
          </p:cNvGraphicFramePr>
          <p:nvPr>
            <p:extLst>
              <p:ext uri="{D42A27DB-BD31-4B8C-83A1-F6EECF244321}">
                <p14:modId xmlns:p14="http://schemas.microsoft.com/office/powerpoint/2010/main" val="3158840578"/>
              </p:ext>
            </p:extLst>
          </p:nvPr>
        </p:nvGraphicFramePr>
        <p:xfrm>
          <a:off x="6734811" y="3318703"/>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27" name="Straight Connector 26">
            <a:extLst>
              <a:ext uri="{FF2B5EF4-FFF2-40B4-BE49-F238E27FC236}">
                <a16:creationId xmlns:a16="http://schemas.microsoft.com/office/drawing/2014/main" id="{37C071E0-3295-4369-8092-9F36BC5B5D70}"/>
              </a:ext>
            </a:extLst>
          </p:cNvPr>
          <p:cNvCxnSpPr>
            <a:cxnSpLocks/>
          </p:cNvCxnSpPr>
          <p:nvPr/>
        </p:nvCxnSpPr>
        <p:spPr>
          <a:xfrm>
            <a:off x="5350907" y="4124076"/>
            <a:ext cx="3696168" cy="688572"/>
          </a:xfrm>
          <a:prstGeom prst="line">
            <a:avLst/>
          </a:prstGeom>
          <a:ln w="38100"/>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511BA647-F76E-47B8-8724-ACDBFD7B971F}"/>
              </a:ext>
            </a:extLst>
          </p:cNvPr>
          <p:cNvSpPr txBox="1"/>
          <p:nvPr/>
        </p:nvSpPr>
        <p:spPr>
          <a:xfrm>
            <a:off x="7214777" y="4162052"/>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graphicFrame>
        <p:nvGraphicFramePr>
          <p:cNvPr id="21" name="Table 20">
            <a:extLst>
              <a:ext uri="{FF2B5EF4-FFF2-40B4-BE49-F238E27FC236}">
                <a16:creationId xmlns:a16="http://schemas.microsoft.com/office/drawing/2014/main" id="{6A7A575A-3D35-458E-9077-A01625DE84A7}"/>
              </a:ext>
            </a:extLst>
          </p:cNvPr>
          <p:cNvGraphicFramePr>
            <a:graphicFrameLocks noGrp="1"/>
          </p:cNvGraphicFramePr>
          <p:nvPr>
            <p:extLst>
              <p:ext uri="{D42A27DB-BD31-4B8C-83A1-F6EECF244321}">
                <p14:modId xmlns:p14="http://schemas.microsoft.com/office/powerpoint/2010/main" val="1549336408"/>
              </p:ext>
            </p:extLst>
          </p:nvPr>
        </p:nvGraphicFramePr>
        <p:xfrm>
          <a:off x="6740644" y="3318703"/>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29" name="Table 28">
            <a:extLst>
              <a:ext uri="{FF2B5EF4-FFF2-40B4-BE49-F238E27FC236}">
                <a16:creationId xmlns:a16="http://schemas.microsoft.com/office/drawing/2014/main" id="{B21BFB65-4162-4E19-9CD3-633FC44D6D41}"/>
              </a:ext>
            </a:extLst>
          </p:cNvPr>
          <p:cNvGraphicFramePr>
            <a:graphicFrameLocks noGrp="1"/>
          </p:cNvGraphicFramePr>
          <p:nvPr>
            <p:extLst>
              <p:ext uri="{D42A27DB-BD31-4B8C-83A1-F6EECF244321}">
                <p14:modId xmlns:p14="http://schemas.microsoft.com/office/powerpoint/2010/main" val="2407048036"/>
              </p:ext>
            </p:extLst>
          </p:nvPr>
        </p:nvGraphicFramePr>
        <p:xfrm>
          <a:off x="6731788" y="3318908"/>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30" name="Straight Connector 29">
            <a:extLst>
              <a:ext uri="{FF2B5EF4-FFF2-40B4-BE49-F238E27FC236}">
                <a16:creationId xmlns:a16="http://schemas.microsoft.com/office/drawing/2014/main" id="{12A6CAD8-9FBE-45C6-ADEC-8A2B2EE16799}"/>
              </a:ext>
            </a:extLst>
          </p:cNvPr>
          <p:cNvCxnSpPr/>
          <p:nvPr/>
        </p:nvCxnSpPr>
        <p:spPr>
          <a:xfrm flipV="1">
            <a:off x="5130185" y="1827760"/>
            <a:ext cx="4906744" cy="2137434"/>
          </a:xfrm>
          <a:prstGeom prst="line">
            <a:avLst/>
          </a:prstGeom>
          <a:ln w="38100">
            <a:prstDash val="sysDot"/>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75116DB6-DCC1-402F-9DEF-C2CF046C2013}"/>
              </a:ext>
            </a:extLst>
          </p:cNvPr>
          <p:cNvCxnSpPr/>
          <p:nvPr/>
        </p:nvCxnSpPr>
        <p:spPr>
          <a:xfrm flipV="1">
            <a:off x="5163456" y="1920263"/>
            <a:ext cx="4906744" cy="2137434"/>
          </a:xfrm>
          <a:prstGeom prst="line">
            <a:avLst/>
          </a:prstGeom>
          <a:ln w="38100">
            <a:prstDash val="sysDot"/>
          </a:ln>
        </p:spPr>
        <p:style>
          <a:lnRef idx="1">
            <a:schemeClr val="dk1"/>
          </a:lnRef>
          <a:fillRef idx="0">
            <a:schemeClr val="dk1"/>
          </a:fillRef>
          <a:effectRef idx="0">
            <a:schemeClr val="dk1"/>
          </a:effectRef>
          <a:fontRef idx="minor">
            <a:schemeClr val="tx1"/>
          </a:fontRef>
        </p:style>
      </p:cxnSp>
      <p:graphicFrame>
        <p:nvGraphicFramePr>
          <p:cNvPr id="32" name="Table 31">
            <a:extLst>
              <a:ext uri="{FF2B5EF4-FFF2-40B4-BE49-F238E27FC236}">
                <a16:creationId xmlns:a16="http://schemas.microsoft.com/office/drawing/2014/main" id="{5D5D59D9-3557-4F9A-8BBE-6CB9B0BA141B}"/>
              </a:ext>
            </a:extLst>
          </p:cNvPr>
          <p:cNvGraphicFramePr>
            <a:graphicFrameLocks noGrp="1"/>
          </p:cNvGraphicFramePr>
          <p:nvPr>
            <p:extLst>
              <p:ext uri="{D42A27DB-BD31-4B8C-83A1-F6EECF244321}">
                <p14:modId xmlns:p14="http://schemas.microsoft.com/office/powerpoint/2010/main" val="2262557508"/>
              </p:ext>
            </p:extLst>
          </p:nvPr>
        </p:nvGraphicFramePr>
        <p:xfrm>
          <a:off x="4695369" y="3939837"/>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33" name="Table 32">
            <a:extLst>
              <a:ext uri="{FF2B5EF4-FFF2-40B4-BE49-F238E27FC236}">
                <a16:creationId xmlns:a16="http://schemas.microsoft.com/office/drawing/2014/main" id="{6E05CF2F-3EA0-4734-8E62-B626495A60E5}"/>
              </a:ext>
            </a:extLst>
          </p:cNvPr>
          <p:cNvGraphicFramePr>
            <a:graphicFrameLocks noGrp="1"/>
          </p:cNvGraphicFramePr>
          <p:nvPr>
            <p:extLst>
              <p:ext uri="{D42A27DB-BD31-4B8C-83A1-F6EECF244321}">
                <p14:modId xmlns:p14="http://schemas.microsoft.com/office/powerpoint/2010/main" val="2942146647"/>
              </p:ext>
            </p:extLst>
          </p:nvPr>
        </p:nvGraphicFramePr>
        <p:xfrm>
          <a:off x="4694702" y="3939837"/>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34" name="Table 33">
            <a:extLst>
              <a:ext uri="{FF2B5EF4-FFF2-40B4-BE49-F238E27FC236}">
                <a16:creationId xmlns:a16="http://schemas.microsoft.com/office/drawing/2014/main" id="{F98C091C-F6A4-4C31-9BE6-82DEFA632CB4}"/>
              </a:ext>
            </a:extLst>
          </p:cNvPr>
          <p:cNvGraphicFramePr>
            <a:graphicFrameLocks noGrp="1"/>
          </p:cNvGraphicFramePr>
          <p:nvPr>
            <p:extLst>
              <p:ext uri="{D42A27DB-BD31-4B8C-83A1-F6EECF244321}">
                <p14:modId xmlns:p14="http://schemas.microsoft.com/office/powerpoint/2010/main" val="2952532361"/>
              </p:ext>
            </p:extLst>
          </p:nvPr>
        </p:nvGraphicFramePr>
        <p:xfrm>
          <a:off x="6731788" y="3327604"/>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20523860"/>
                  </a:ext>
                </a:extLst>
              </a:tr>
            </a:tbl>
          </a:graphicData>
        </a:graphic>
      </p:graphicFrame>
    </p:spTree>
    <p:extLst>
      <p:ext uri="{BB962C8B-B14F-4D97-AF65-F5344CB8AC3E}">
        <p14:creationId xmlns:p14="http://schemas.microsoft.com/office/powerpoint/2010/main" val="124477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9"/>
                                        </p:tgtEl>
                                      </p:cBhvr>
                                    </p:animEffect>
                                    <p:set>
                                      <p:cBhvr>
                                        <p:cTn id="54" dur="1" fill="hold">
                                          <p:stCondLst>
                                            <p:cond delay="499"/>
                                          </p:stCondLst>
                                        </p:cTn>
                                        <p:tgtEl>
                                          <p:spTgt spid="1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par>
                                <p:cTn id="66" presetID="10" presetClass="exit" presetSubtype="0" fill="hold" nodeType="with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fade">
                                      <p:cBhvr>
                                        <p:cTn id="8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8" grpId="0"/>
      <p:bldP spid="2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4BB9-C96F-4B5F-92AE-8FEA7F8E4DA8}"/>
              </a:ext>
            </a:extLst>
          </p:cNvPr>
          <p:cNvSpPr>
            <a:spLocks noGrp="1"/>
          </p:cNvSpPr>
          <p:nvPr>
            <p:ph type="title"/>
          </p:nvPr>
        </p:nvSpPr>
        <p:spPr/>
        <p:txBody>
          <a:bodyPr/>
          <a:lstStyle/>
          <a:p>
            <a:r>
              <a:rPr lang="en-US" dirty="0"/>
              <a:t>++ZP Limitations</a:t>
            </a:r>
          </a:p>
        </p:txBody>
      </p:sp>
      <p:sp>
        <p:nvSpPr>
          <p:cNvPr id="4" name="Date Placeholder 3">
            <a:extLst>
              <a:ext uri="{FF2B5EF4-FFF2-40B4-BE49-F238E27FC236}">
                <a16:creationId xmlns:a16="http://schemas.microsoft.com/office/drawing/2014/main" id="{402319D7-314D-400C-B77E-6626D128A666}"/>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D254EDBF-6D9B-4783-AD9F-2F80A73A51FE}"/>
              </a:ext>
            </a:extLst>
          </p:cNvPr>
          <p:cNvSpPr>
            <a:spLocks noGrp="1"/>
          </p:cNvSpPr>
          <p:nvPr>
            <p:ph type="sldNum" sz="quarter" idx="12"/>
          </p:nvPr>
        </p:nvSpPr>
        <p:spPr/>
        <p:txBody>
          <a:bodyPr/>
          <a:lstStyle/>
          <a:p>
            <a:fld id="{686A0971-E82B-458B-9FB6-3C7365857292}" type="slidenum">
              <a:rPr lang="en-US" smtClean="0"/>
              <a:t>25</a:t>
            </a:fld>
            <a:endParaRPr lang="en-US" dirty="0"/>
          </a:p>
        </p:txBody>
      </p:sp>
      <p:sp>
        <p:nvSpPr>
          <p:cNvPr id="6" name="Content Placeholder 2">
            <a:extLst>
              <a:ext uri="{FF2B5EF4-FFF2-40B4-BE49-F238E27FC236}">
                <a16:creationId xmlns:a16="http://schemas.microsoft.com/office/drawing/2014/main" id="{1D3BEA7B-D43D-47DC-AA70-A43C7AB57D34}"/>
              </a:ext>
            </a:extLst>
          </p:cNvPr>
          <p:cNvSpPr txBox="1">
            <a:spLocks/>
          </p:cNvSpPr>
          <p:nvPr/>
        </p:nvSpPr>
        <p:spPr>
          <a:xfrm>
            <a:off x="690388" y="1690690"/>
            <a:ext cx="5638223"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 (Depth)</a:t>
            </a:r>
          </a:p>
          <a:p>
            <a:pPr marL="457200" lvl="1" indent="-457200">
              <a:spcBef>
                <a:spcPts val="750"/>
              </a:spcBef>
              <a:buClr>
                <a:schemeClr val="accent1">
                  <a:lumMod val="50000"/>
                </a:schemeClr>
              </a:buClr>
              <a:buFont typeface="+mj-lt"/>
              <a:buAutoNum type="arabicPeriod"/>
            </a:pPr>
            <a:endParaRPr lang="en-US" sz="2100" dirty="0">
              <a:solidFill>
                <a:schemeClr val="bg2">
                  <a:lumMod val="75000"/>
                </a:schemeClr>
              </a:solidFill>
            </a:endParaRPr>
          </a:p>
          <a:p>
            <a:pPr marL="457200" lvl="1" indent="-457200">
              <a:spcBef>
                <a:spcPts val="750"/>
              </a:spcBef>
              <a:buClr>
                <a:schemeClr val="accent1">
                  <a:lumMod val="50000"/>
                </a:schemeClr>
              </a:buClr>
              <a:buFont typeface="+mj-lt"/>
              <a:buAutoNum type="arabicPeriod"/>
            </a:pPr>
            <a:r>
              <a:rPr lang="en-US" sz="2100" dirty="0"/>
              <a:t>Render Pass (Stencil)</a:t>
            </a:r>
          </a:p>
          <a:p>
            <a:pPr marL="800100" lvl="2" indent="-457200">
              <a:spcBef>
                <a:spcPts val="750"/>
              </a:spcBef>
              <a:buClr>
                <a:schemeClr val="accent1">
                  <a:lumMod val="50000"/>
                </a:schemeClr>
              </a:buClr>
              <a:buFont typeface="+mj-lt"/>
              <a:buAutoNum type="alphaLcPeriod"/>
            </a:pPr>
            <a:r>
              <a:rPr lang="en-US" sz="1800" dirty="0"/>
              <a:t>From light source to camera</a:t>
            </a:r>
          </a:p>
          <a:p>
            <a:pPr marL="1143000" lvl="3" indent="-457200">
              <a:spcBef>
                <a:spcPts val="750"/>
              </a:spcBef>
              <a:buClr>
                <a:schemeClr val="accent1">
                  <a:lumMod val="50000"/>
                </a:schemeClr>
              </a:buClr>
            </a:pPr>
            <a:r>
              <a:rPr lang="en-US" sz="1650" dirty="0"/>
              <a:t>1 pixel render target</a:t>
            </a:r>
          </a:p>
          <a:p>
            <a:pPr marL="800100" lvl="2" indent="-457200">
              <a:spcBef>
                <a:spcPts val="750"/>
              </a:spcBef>
              <a:buClr>
                <a:schemeClr val="accent1">
                  <a:lumMod val="50000"/>
                </a:schemeClr>
              </a:buClr>
              <a:buFont typeface="+mj-lt"/>
              <a:buAutoNum type="alphaLcPeriod"/>
            </a:pPr>
            <a:r>
              <a:rPr lang="en-US" sz="1800" dirty="0">
                <a:solidFill>
                  <a:schemeClr val="bg2">
                    <a:lumMod val="75000"/>
                  </a:schemeClr>
                </a:solidFill>
              </a:rPr>
              <a:t>From camera to scene </a:t>
            </a:r>
            <a:br>
              <a:rPr lang="en-US" sz="1800" dirty="0">
                <a:solidFill>
                  <a:schemeClr val="bg2">
                    <a:lumMod val="75000"/>
                  </a:schemeClr>
                </a:solidFill>
              </a:rPr>
            </a:br>
            <a:r>
              <a:rPr lang="en-US" sz="1800" dirty="0">
                <a:solidFill>
                  <a:schemeClr val="bg2">
                    <a:lumMod val="75000"/>
                  </a:schemeClr>
                </a:solidFill>
              </a:rPr>
              <a:t>(Z-Pass </a:t>
            </a:r>
            <a:r>
              <a:rPr lang="en-US" sz="1800" dirty="0"/>
              <a:t>w/ depth clamping</a:t>
            </a:r>
            <a:r>
              <a:rPr lang="en-US" sz="1800" dirty="0">
                <a:solidFill>
                  <a:schemeClr val="bg2">
                    <a:lumMod val="75000"/>
                  </a:schemeClr>
                </a:solidFill>
              </a:rPr>
              <a:t>) </a:t>
            </a:r>
          </a:p>
          <a:p>
            <a:pPr marL="800100" lvl="2" indent="-457200">
              <a:spcBef>
                <a:spcPts val="750"/>
              </a:spcBef>
              <a:buClr>
                <a:schemeClr val="accent1">
                  <a:lumMod val="50000"/>
                </a:schemeClr>
              </a:buClr>
              <a:buFont typeface="+mj-lt"/>
              <a:buAutoNum type="alphaLcPeriod"/>
            </a:pPr>
            <a:endParaRPr lang="en-US" sz="1800" dirty="0">
              <a:solidFill>
                <a:schemeClr val="bg2">
                  <a:lumMod val="75000"/>
                </a:schemeClr>
              </a:solidFill>
            </a:endParaRPr>
          </a:p>
          <a:p>
            <a:pPr marL="457200" lvl="1" indent="-457200">
              <a:spcBef>
                <a:spcPts val="750"/>
              </a:spcBef>
              <a:buClr>
                <a:schemeClr val="accent1">
                  <a:lumMod val="50000"/>
                </a:schemeClr>
              </a:buClr>
              <a:buFont typeface="+mj-lt"/>
              <a:buAutoNum type="arabicPeriod"/>
            </a:pPr>
            <a:r>
              <a:rPr lang="en-US" sz="2400" dirty="0">
                <a:solidFill>
                  <a:schemeClr val="bg2">
                    <a:lumMod val="75000"/>
                  </a:schemeClr>
                </a:solidFill>
              </a:rPr>
              <a:t>Render Pass (Shading)</a:t>
            </a:r>
          </a:p>
          <a:p>
            <a:pPr marL="800100" lvl="2" indent="-457200">
              <a:spcBef>
                <a:spcPts val="750"/>
              </a:spcBef>
              <a:buClr>
                <a:schemeClr val="accent1">
                  <a:lumMod val="50000"/>
                </a:schemeClr>
              </a:buClr>
            </a:pPr>
            <a:r>
              <a:rPr lang="en-US" sz="1800" dirty="0">
                <a:solidFill>
                  <a:schemeClr val="bg2">
                    <a:lumMod val="75000"/>
                  </a:schemeClr>
                </a:solidFill>
              </a:rPr>
              <a:t>Shade the pixels with 0 stencil</a:t>
            </a:r>
            <a:endParaRPr lang="nl-NL" sz="1800" dirty="0">
              <a:solidFill>
                <a:schemeClr val="bg2">
                  <a:lumMod val="75000"/>
                </a:schemeClr>
              </a:solidFill>
            </a:endParaRPr>
          </a:p>
        </p:txBody>
      </p:sp>
      <p:sp>
        <p:nvSpPr>
          <p:cNvPr id="7" name="Rectangle 6">
            <a:extLst>
              <a:ext uri="{FF2B5EF4-FFF2-40B4-BE49-F238E27FC236}">
                <a16:creationId xmlns:a16="http://schemas.microsoft.com/office/drawing/2014/main" id="{98E1D652-3693-454B-870C-42523EDF1326}"/>
              </a:ext>
            </a:extLst>
          </p:cNvPr>
          <p:cNvSpPr/>
          <p:nvPr/>
        </p:nvSpPr>
        <p:spPr>
          <a:xfrm>
            <a:off x="1038804" y="2863516"/>
            <a:ext cx="3981002" cy="698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10F1E895-37A2-4BB9-AC50-20B3048C04CA}"/>
              </a:ext>
            </a:extLst>
          </p:cNvPr>
          <p:cNvCxnSpPr>
            <a:cxnSpLocks/>
          </p:cNvCxnSpPr>
          <p:nvPr/>
        </p:nvCxnSpPr>
        <p:spPr>
          <a:xfrm flipH="1">
            <a:off x="4287817" y="2364950"/>
            <a:ext cx="731989" cy="3567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5D94F8-74EC-4760-BA02-AE223E2790DF}"/>
              </a:ext>
            </a:extLst>
          </p:cNvPr>
          <p:cNvSpPr txBox="1"/>
          <p:nvPr/>
        </p:nvSpPr>
        <p:spPr>
          <a:xfrm>
            <a:off x="4986349" y="1891457"/>
            <a:ext cx="4623981" cy="369332"/>
          </a:xfrm>
          <a:prstGeom prst="rect">
            <a:avLst/>
          </a:prstGeom>
          <a:noFill/>
        </p:spPr>
        <p:txBody>
          <a:bodyPr wrap="square" rtlCol="0">
            <a:spAutoFit/>
          </a:bodyPr>
          <a:lstStyle/>
          <a:p>
            <a:r>
              <a:rPr lang="en-US" dirty="0">
                <a:solidFill>
                  <a:srgbClr val="C00000"/>
                </a:solidFill>
              </a:rPr>
              <a:t>Draw call for the whole scene</a:t>
            </a:r>
            <a:endParaRPr lang="nl-NL" dirty="0">
              <a:solidFill>
                <a:srgbClr val="C00000"/>
              </a:solidFill>
            </a:endParaRPr>
          </a:p>
        </p:txBody>
      </p:sp>
      <p:sp>
        <p:nvSpPr>
          <p:cNvPr id="13" name="Right Brace 12">
            <a:extLst>
              <a:ext uri="{FF2B5EF4-FFF2-40B4-BE49-F238E27FC236}">
                <a16:creationId xmlns:a16="http://schemas.microsoft.com/office/drawing/2014/main" id="{F0F90B3A-8340-47BA-AA4F-7AE125C4109D}"/>
              </a:ext>
            </a:extLst>
          </p:cNvPr>
          <p:cNvSpPr/>
          <p:nvPr/>
        </p:nvSpPr>
        <p:spPr>
          <a:xfrm>
            <a:off x="5380254" y="2721697"/>
            <a:ext cx="563346" cy="13810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7B75E8A-B5A6-4C80-82A4-D9D5EADA1926}"/>
              </a:ext>
            </a:extLst>
          </p:cNvPr>
          <p:cNvSpPr txBox="1"/>
          <p:nvPr/>
        </p:nvSpPr>
        <p:spPr>
          <a:xfrm>
            <a:off x="6096000" y="3244334"/>
            <a:ext cx="4623981" cy="369332"/>
          </a:xfrm>
          <a:prstGeom prst="rect">
            <a:avLst/>
          </a:prstGeom>
          <a:noFill/>
        </p:spPr>
        <p:txBody>
          <a:bodyPr wrap="square" rtlCol="0">
            <a:spAutoFit/>
          </a:bodyPr>
          <a:lstStyle/>
          <a:p>
            <a:r>
              <a:rPr lang="en-US" dirty="0"/>
              <a:t>Our approach combines these two passes</a:t>
            </a:r>
            <a:endParaRPr lang="nl-NL" dirty="0"/>
          </a:p>
        </p:txBody>
      </p:sp>
    </p:spTree>
    <p:extLst>
      <p:ext uri="{BB962C8B-B14F-4D97-AF65-F5344CB8AC3E}">
        <p14:creationId xmlns:p14="http://schemas.microsoft.com/office/powerpoint/2010/main" val="163632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2192000" cy="3771900"/>
          </a:xfrm>
        </p:spPr>
        <p:txBody>
          <a:bodyPr>
            <a:normAutofit/>
          </a:bodyPr>
          <a:lstStyle/>
          <a:p>
            <a:pPr algn="ctr"/>
            <a:r>
              <a:rPr lang="en-US" sz="7200" b="1" dirty="0"/>
              <a:t>Our Method</a:t>
            </a:r>
            <a:endParaRPr lang="nl-NL" sz="7200" b="1"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26</a:t>
            </a:fld>
            <a:endParaRPr lang="en-US" dirty="0"/>
          </a:p>
        </p:txBody>
      </p:sp>
    </p:spTree>
    <p:extLst>
      <p:ext uri="{BB962C8B-B14F-4D97-AF65-F5344CB8AC3E}">
        <p14:creationId xmlns:p14="http://schemas.microsoft.com/office/powerpoint/2010/main" val="25328175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94B0B07A-4597-47FA-B297-607F0E6B7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8634" y="1700023"/>
            <a:ext cx="5532392" cy="4069033"/>
          </a:xfrm>
          <a:prstGeom prst="rect">
            <a:avLst/>
          </a:prstGeom>
        </p:spPr>
      </p:pic>
      <p:sp>
        <p:nvSpPr>
          <p:cNvPr id="2" name="Title 1">
            <a:extLst>
              <a:ext uri="{FF2B5EF4-FFF2-40B4-BE49-F238E27FC236}">
                <a16:creationId xmlns:a16="http://schemas.microsoft.com/office/drawing/2014/main" id="{5EEEF01D-73A4-42FF-A389-75A7AA0074CC}"/>
              </a:ext>
            </a:extLst>
          </p:cNvPr>
          <p:cNvSpPr>
            <a:spLocks noGrp="1"/>
          </p:cNvSpPr>
          <p:nvPr>
            <p:ph type="title"/>
          </p:nvPr>
        </p:nvSpPr>
        <p:spPr/>
        <p:txBody>
          <a:bodyPr/>
          <a:lstStyle/>
          <a:p>
            <a:r>
              <a:rPr lang="en-US" dirty="0"/>
              <a:t>Atomic ZP</a:t>
            </a:r>
            <a:endParaRPr lang="en-US" sz="2000" dirty="0"/>
          </a:p>
        </p:txBody>
      </p:sp>
      <p:sp>
        <p:nvSpPr>
          <p:cNvPr id="4" name="Date Placeholder 3">
            <a:extLst>
              <a:ext uri="{FF2B5EF4-FFF2-40B4-BE49-F238E27FC236}">
                <a16:creationId xmlns:a16="http://schemas.microsoft.com/office/drawing/2014/main" id="{515312FF-0C91-4AF3-8129-61D6578C8E01}"/>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0A629DA4-6458-4A7A-988A-A1FA89E9439C}"/>
              </a:ext>
            </a:extLst>
          </p:cNvPr>
          <p:cNvSpPr>
            <a:spLocks noGrp="1"/>
          </p:cNvSpPr>
          <p:nvPr>
            <p:ph type="sldNum" sz="quarter" idx="12"/>
          </p:nvPr>
        </p:nvSpPr>
        <p:spPr/>
        <p:txBody>
          <a:bodyPr/>
          <a:lstStyle/>
          <a:p>
            <a:fld id="{686A0971-E82B-458B-9FB6-3C7365857292}" type="slidenum">
              <a:rPr lang="en-US" smtClean="0"/>
              <a:t>27</a:t>
            </a:fld>
            <a:endParaRPr lang="en-US" dirty="0"/>
          </a:p>
        </p:txBody>
      </p:sp>
      <p:sp>
        <p:nvSpPr>
          <p:cNvPr id="8" name="Content Placeholder 2">
            <a:extLst>
              <a:ext uri="{FF2B5EF4-FFF2-40B4-BE49-F238E27FC236}">
                <a16:creationId xmlns:a16="http://schemas.microsoft.com/office/drawing/2014/main" id="{B6645C11-C92B-456E-B813-E8C4ECB68148}"/>
              </a:ext>
            </a:extLst>
          </p:cNvPr>
          <p:cNvSpPr txBox="1">
            <a:spLocks/>
          </p:cNvSpPr>
          <p:nvPr/>
        </p:nvSpPr>
        <p:spPr>
          <a:xfrm>
            <a:off x="690389" y="1690690"/>
            <a:ext cx="5060706"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solidFill>
                  <a:schemeClr val="bg2">
                    <a:lumMod val="75000"/>
                  </a:schemeClr>
                </a:solidFill>
              </a:rPr>
              <a:t>Render Pass (Depth)</a:t>
            </a:r>
          </a:p>
          <a:p>
            <a:pPr marL="457200" lvl="1" indent="-457200">
              <a:spcBef>
                <a:spcPts val="750"/>
              </a:spcBef>
              <a:buClr>
                <a:schemeClr val="accent1">
                  <a:lumMod val="50000"/>
                </a:schemeClr>
              </a:buClr>
              <a:buFont typeface="+mj-lt"/>
              <a:buAutoNum type="arabicPeriod"/>
            </a:pPr>
            <a:r>
              <a:rPr lang="en-US" sz="2100" dirty="0"/>
              <a:t>Render Pass (Stencil) with depth clamp</a:t>
            </a:r>
          </a:p>
          <a:p>
            <a:pPr marL="628650" lvl="2" indent="-285750">
              <a:spcBef>
                <a:spcPts val="750"/>
              </a:spcBef>
              <a:buClr>
                <a:schemeClr val="accent1">
                  <a:lumMod val="50000"/>
                </a:schemeClr>
              </a:buClr>
            </a:pPr>
            <a:r>
              <a:rPr lang="en-US" sz="1650" dirty="0"/>
              <a:t>Test triangle intersection with </a:t>
            </a:r>
            <a:br>
              <a:rPr lang="en-US" sz="1650" dirty="0"/>
            </a:br>
            <a:r>
              <a:rPr lang="en-US" sz="1650" dirty="0"/>
              <a:t>ray from light to camera and whether front facing</a:t>
            </a:r>
          </a:p>
          <a:p>
            <a:pPr marL="971550" lvl="3" indent="-285750">
              <a:spcBef>
                <a:spcPts val="750"/>
              </a:spcBef>
              <a:buClr>
                <a:schemeClr val="accent1">
                  <a:lumMod val="50000"/>
                </a:schemeClr>
              </a:buClr>
            </a:pPr>
            <a:r>
              <a:rPr lang="en-US" sz="1500" dirty="0"/>
              <a:t>Increment the atomic counter</a:t>
            </a:r>
          </a:p>
          <a:p>
            <a:pPr marL="628650" lvl="2" indent="-285750">
              <a:spcBef>
                <a:spcPts val="750"/>
              </a:spcBef>
              <a:buClr>
                <a:schemeClr val="accent1">
                  <a:lumMod val="50000"/>
                </a:schemeClr>
              </a:buClr>
            </a:pPr>
            <a:r>
              <a:rPr lang="en-US" sz="1650" dirty="0">
                <a:solidFill>
                  <a:schemeClr val="bg2">
                    <a:lumMod val="75000"/>
                  </a:schemeClr>
                </a:solidFill>
              </a:rPr>
              <a:t>Detect silhouette edges</a:t>
            </a:r>
            <a:endParaRPr lang="en-US" sz="1650" dirty="0"/>
          </a:p>
          <a:p>
            <a:pPr marL="628650" lvl="2" indent="-285750">
              <a:spcBef>
                <a:spcPts val="750"/>
              </a:spcBef>
              <a:buClr>
                <a:schemeClr val="accent1">
                  <a:lumMod val="50000"/>
                </a:schemeClr>
              </a:buClr>
            </a:pPr>
            <a:r>
              <a:rPr lang="en-US" sz="1650" dirty="0">
                <a:solidFill>
                  <a:schemeClr val="bg2">
                    <a:lumMod val="75000"/>
                  </a:schemeClr>
                </a:solidFill>
              </a:rPr>
              <a:t>Generate shadow volumes</a:t>
            </a:r>
            <a:endParaRPr lang="en-US" sz="1650" dirty="0"/>
          </a:p>
          <a:p>
            <a:pPr marL="628650" lvl="2" indent="-285750">
              <a:spcBef>
                <a:spcPts val="750"/>
              </a:spcBef>
              <a:buClr>
                <a:schemeClr val="accent1">
                  <a:lumMod val="50000"/>
                </a:schemeClr>
              </a:buClr>
            </a:pPr>
            <a:r>
              <a:rPr lang="en-US" sz="1650" dirty="0">
                <a:solidFill>
                  <a:schemeClr val="bg2">
                    <a:lumMod val="75000"/>
                  </a:schemeClr>
                </a:solidFill>
              </a:rPr>
              <a:t>Update stencil values </a:t>
            </a:r>
            <a:br>
              <a:rPr lang="en-US" sz="1650" dirty="0">
                <a:solidFill>
                  <a:schemeClr val="bg2">
                    <a:lumMod val="75000"/>
                  </a:schemeClr>
                </a:solidFill>
              </a:rPr>
            </a:br>
            <a:r>
              <a:rPr lang="en-US" sz="1650" dirty="0">
                <a:solidFill>
                  <a:schemeClr val="bg2">
                    <a:lumMod val="75000"/>
                  </a:schemeClr>
                </a:solidFill>
              </a:rPr>
              <a:t>with enabled depth test</a:t>
            </a:r>
          </a:p>
          <a:p>
            <a:pPr marL="285750" lvl="1" indent="-285750">
              <a:spcBef>
                <a:spcPts val="750"/>
              </a:spcBef>
              <a:buClr>
                <a:schemeClr val="accent1">
                  <a:lumMod val="50000"/>
                </a:schemeClr>
              </a:buClr>
            </a:pPr>
            <a:r>
              <a:rPr lang="en-US" sz="2100" dirty="0">
                <a:solidFill>
                  <a:schemeClr val="bg2">
                    <a:lumMod val="75000"/>
                  </a:schemeClr>
                </a:solidFill>
              </a:rPr>
              <a:t>Render Pass (Shading)</a:t>
            </a:r>
          </a:p>
          <a:p>
            <a:pPr marL="800100" lvl="2" indent="-457200">
              <a:spcBef>
                <a:spcPts val="750"/>
              </a:spcBef>
              <a:buClr>
                <a:schemeClr val="accent1">
                  <a:lumMod val="50000"/>
                </a:schemeClr>
              </a:buClr>
            </a:pPr>
            <a:r>
              <a:rPr lang="en-US" sz="1650" dirty="0"/>
              <a:t>If stencil value plus the atomic counter equals 0 the point is lit</a:t>
            </a:r>
          </a:p>
        </p:txBody>
      </p:sp>
      <p:graphicFrame>
        <p:nvGraphicFramePr>
          <p:cNvPr id="12" name="Table 11">
            <a:extLst>
              <a:ext uri="{FF2B5EF4-FFF2-40B4-BE49-F238E27FC236}">
                <a16:creationId xmlns:a16="http://schemas.microsoft.com/office/drawing/2014/main" id="{E534F0F7-F447-4CDF-9394-DCCD523454E4}"/>
              </a:ext>
            </a:extLst>
          </p:cNvPr>
          <p:cNvGraphicFramePr>
            <a:graphicFrameLocks noGrp="1"/>
          </p:cNvGraphicFramePr>
          <p:nvPr/>
        </p:nvGraphicFramePr>
        <p:xfrm>
          <a:off x="6828054" y="3343649"/>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30" name="Straight Connector 29">
            <a:extLst>
              <a:ext uri="{FF2B5EF4-FFF2-40B4-BE49-F238E27FC236}">
                <a16:creationId xmlns:a16="http://schemas.microsoft.com/office/drawing/2014/main" id="{12A6CAD8-9FBE-45C6-ADEC-8A2B2EE16799}"/>
              </a:ext>
            </a:extLst>
          </p:cNvPr>
          <p:cNvCxnSpPr>
            <a:cxnSpLocks/>
          </p:cNvCxnSpPr>
          <p:nvPr/>
        </p:nvCxnSpPr>
        <p:spPr>
          <a:xfrm flipV="1">
            <a:off x="5138210" y="1803400"/>
            <a:ext cx="5199590" cy="2274756"/>
          </a:xfrm>
          <a:prstGeom prst="line">
            <a:avLst/>
          </a:prstGeom>
          <a:ln w="38100">
            <a:prstDash val="sysDot"/>
          </a:ln>
        </p:spPr>
        <p:style>
          <a:lnRef idx="1">
            <a:schemeClr val="dk1"/>
          </a:lnRef>
          <a:fillRef idx="0">
            <a:schemeClr val="dk1"/>
          </a:fillRef>
          <a:effectRef idx="0">
            <a:schemeClr val="dk1"/>
          </a:effectRef>
          <a:fontRef idx="minor">
            <a:schemeClr val="tx1"/>
          </a:fontRef>
        </p:style>
      </p:cxnSp>
      <p:graphicFrame>
        <p:nvGraphicFramePr>
          <p:cNvPr id="32" name="Table 31">
            <a:extLst>
              <a:ext uri="{FF2B5EF4-FFF2-40B4-BE49-F238E27FC236}">
                <a16:creationId xmlns:a16="http://schemas.microsoft.com/office/drawing/2014/main" id="{5D5D59D9-3557-4F9A-8BBE-6CB9B0BA141B}"/>
              </a:ext>
            </a:extLst>
          </p:cNvPr>
          <p:cNvGraphicFramePr>
            <a:graphicFrameLocks noGrp="1"/>
          </p:cNvGraphicFramePr>
          <p:nvPr>
            <p:extLst>
              <p:ext uri="{D42A27DB-BD31-4B8C-83A1-F6EECF244321}">
                <p14:modId xmlns:p14="http://schemas.microsoft.com/office/powerpoint/2010/main" val="1553718506"/>
              </p:ext>
            </p:extLst>
          </p:nvPr>
        </p:nvGraphicFramePr>
        <p:xfrm>
          <a:off x="4683351" y="3735304"/>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33" name="Table 32">
            <a:extLst>
              <a:ext uri="{FF2B5EF4-FFF2-40B4-BE49-F238E27FC236}">
                <a16:creationId xmlns:a16="http://schemas.microsoft.com/office/drawing/2014/main" id="{6E05CF2F-3EA0-4734-8E62-B626495A60E5}"/>
              </a:ext>
            </a:extLst>
          </p:cNvPr>
          <p:cNvGraphicFramePr>
            <a:graphicFrameLocks noGrp="1"/>
          </p:cNvGraphicFramePr>
          <p:nvPr>
            <p:extLst>
              <p:ext uri="{D42A27DB-BD31-4B8C-83A1-F6EECF244321}">
                <p14:modId xmlns:p14="http://schemas.microsoft.com/office/powerpoint/2010/main" val="1961191882"/>
              </p:ext>
            </p:extLst>
          </p:nvPr>
        </p:nvGraphicFramePr>
        <p:xfrm>
          <a:off x="4682681" y="3735304"/>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22" name="Table 21">
            <a:extLst>
              <a:ext uri="{FF2B5EF4-FFF2-40B4-BE49-F238E27FC236}">
                <a16:creationId xmlns:a16="http://schemas.microsoft.com/office/drawing/2014/main" id="{E0A82F82-C74D-4C11-874C-A3EA82B9ED27}"/>
              </a:ext>
            </a:extLst>
          </p:cNvPr>
          <p:cNvGraphicFramePr>
            <a:graphicFrameLocks noGrp="1"/>
          </p:cNvGraphicFramePr>
          <p:nvPr>
            <p:extLst>
              <p:ext uri="{D42A27DB-BD31-4B8C-83A1-F6EECF244321}">
                <p14:modId xmlns:p14="http://schemas.microsoft.com/office/powerpoint/2010/main" val="3565946029"/>
              </p:ext>
            </p:extLst>
          </p:nvPr>
        </p:nvGraphicFramePr>
        <p:xfrm>
          <a:off x="6828054" y="3356349"/>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24" name="Table 23">
            <a:extLst>
              <a:ext uri="{FF2B5EF4-FFF2-40B4-BE49-F238E27FC236}">
                <a16:creationId xmlns:a16="http://schemas.microsoft.com/office/drawing/2014/main" id="{26BF6B7E-A4E4-4788-971C-722AEA924B32}"/>
              </a:ext>
            </a:extLst>
          </p:cNvPr>
          <p:cNvGraphicFramePr>
            <a:graphicFrameLocks noGrp="1"/>
          </p:cNvGraphicFramePr>
          <p:nvPr>
            <p:extLst>
              <p:ext uri="{D42A27DB-BD31-4B8C-83A1-F6EECF244321}">
                <p14:modId xmlns:p14="http://schemas.microsoft.com/office/powerpoint/2010/main" val="889223442"/>
              </p:ext>
            </p:extLst>
          </p:nvPr>
        </p:nvGraphicFramePr>
        <p:xfrm>
          <a:off x="6828054" y="3343649"/>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045036640"/>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20523860"/>
                  </a:ext>
                </a:extLst>
              </a:tr>
            </a:tbl>
          </a:graphicData>
        </a:graphic>
      </p:graphicFrame>
    </p:spTree>
    <p:extLst>
      <p:ext uri="{BB962C8B-B14F-4D97-AF65-F5344CB8AC3E}">
        <p14:creationId xmlns:p14="http://schemas.microsoft.com/office/powerpoint/2010/main" val="76329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3" end="3"/>
                                            </p:txEl>
                                          </p:spTgt>
                                        </p:tgtEl>
                                        <p:attrNameLst>
                                          <p:attrName>style.visibility</p:attrName>
                                        </p:attrNameLst>
                                      </p:cBhvr>
                                      <p:to>
                                        <p:strVal val="visible"/>
                                      </p:to>
                                    </p:set>
                                    <p:animEffect transition="in" filter="fade">
                                      <p:cBhvr>
                                        <p:cTn id="10" dur="500"/>
                                        <p:tgtEl>
                                          <p:spTgt spid="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fade">
                                      <p:cBhvr>
                                        <p:cTn id="37" dur="500"/>
                                        <p:tgtEl>
                                          <p:spTgt spid="8">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Atomic ZP</a:t>
            </a:r>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28</a:t>
            </a:fld>
            <a:endParaRPr lang="en-US" dirty="0"/>
          </a:p>
        </p:txBody>
      </p:sp>
      <p:sp>
        <p:nvSpPr>
          <p:cNvPr id="7" name="Content Placeholder 2">
            <a:extLst>
              <a:ext uri="{FF2B5EF4-FFF2-40B4-BE49-F238E27FC236}">
                <a16:creationId xmlns:a16="http://schemas.microsoft.com/office/drawing/2014/main" id="{2316FB2C-2F1C-4E47-91A2-295B8A8988CD}"/>
              </a:ext>
            </a:extLst>
          </p:cNvPr>
          <p:cNvSpPr txBox="1">
            <a:spLocks/>
          </p:cNvSpPr>
          <p:nvPr/>
        </p:nvSpPr>
        <p:spPr>
          <a:xfrm>
            <a:off x="690389" y="1481968"/>
            <a:ext cx="4815840"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t>Render Pass</a:t>
            </a:r>
          </a:p>
          <a:p>
            <a:pPr marL="628650" lvl="2" indent="-285750">
              <a:spcBef>
                <a:spcPts val="750"/>
              </a:spcBef>
              <a:buClr>
                <a:schemeClr val="accent1">
                  <a:lumMod val="50000"/>
                </a:schemeClr>
              </a:buClr>
            </a:pPr>
            <a:r>
              <a:rPr lang="en-US" sz="1800" dirty="0"/>
              <a:t>Silhouette detection</a:t>
            </a:r>
          </a:p>
          <a:p>
            <a:pPr marL="628650" lvl="2" indent="-285750">
              <a:spcBef>
                <a:spcPts val="750"/>
              </a:spcBef>
              <a:buClr>
                <a:schemeClr val="accent1">
                  <a:lumMod val="50000"/>
                </a:schemeClr>
              </a:buClr>
            </a:pPr>
            <a:r>
              <a:rPr lang="en-US" sz="1800" dirty="0"/>
              <a:t>Shadow Volume Generation</a:t>
            </a:r>
          </a:p>
          <a:p>
            <a:pPr marL="628650" lvl="2" indent="-285750">
              <a:spcBef>
                <a:spcPts val="750"/>
              </a:spcBef>
              <a:buClr>
                <a:schemeClr val="accent1">
                  <a:lumMod val="50000"/>
                </a:schemeClr>
              </a:buClr>
            </a:pPr>
            <a:r>
              <a:rPr lang="en-US" sz="1800" dirty="0"/>
              <a:t>Ray-triangle intersection for each light facing triangle</a:t>
            </a:r>
          </a:p>
          <a:p>
            <a:pPr marL="971550" lvl="3" indent="-285750">
              <a:spcBef>
                <a:spcPts val="750"/>
              </a:spcBef>
              <a:buClr>
                <a:schemeClr val="accent1">
                  <a:lumMod val="50000"/>
                </a:schemeClr>
              </a:buClr>
            </a:pPr>
            <a:r>
              <a:rPr lang="en-US" sz="1650" dirty="0"/>
              <a:t>Update the atomic counter</a:t>
            </a:r>
          </a:p>
          <a:p>
            <a:pPr marL="628650" lvl="2" indent="-285750">
              <a:spcBef>
                <a:spcPts val="750"/>
              </a:spcBef>
              <a:buClr>
                <a:schemeClr val="accent1">
                  <a:lumMod val="50000"/>
                </a:schemeClr>
              </a:buClr>
            </a:pPr>
            <a:r>
              <a:rPr lang="en-US" sz="1800" dirty="0"/>
              <a:t>Stencil Updates</a:t>
            </a:r>
          </a:p>
          <a:p>
            <a:pPr marL="971550" lvl="3" indent="-285750">
              <a:spcBef>
                <a:spcPts val="750"/>
              </a:spcBef>
              <a:buClr>
                <a:schemeClr val="accent1">
                  <a:lumMod val="50000"/>
                </a:schemeClr>
              </a:buClr>
            </a:pPr>
            <a:r>
              <a:rPr lang="en-US" sz="1650" dirty="0"/>
              <a:t>DEPTH_CLAMP</a:t>
            </a:r>
            <a:endParaRPr lang="en-US" sz="1800" dirty="0"/>
          </a:p>
          <a:p>
            <a:pPr marL="971550" lvl="3" indent="-285750">
              <a:spcBef>
                <a:spcPts val="750"/>
              </a:spcBef>
              <a:buClr>
                <a:schemeClr val="accent1">
                  <a:lumMod val="50000"/>
                </a:schemeClr>
              </a:buClr>
            </a:pPr>
            <a:r>
              <a:rPr lang="en-US" sz="1500" dirty="0"/>
              <a:t>For the faces in front of the pixel</a:t>
            </a:r>
          </a:p>
          <a:p>
            <a:pPr marL="457200" lvl="1" indent="-457200">
              <a:spcBef>
                <a:spcPts val="750"/>
              </a:spcBef>
              <a:buClr>
                <a:schemeClr val="accent1">
                  <a:lumMod val="50000"/>
                </a:schemeClr>
              </a:buClr>
              <a:buFont typeface="+mj-lt"/>
              <a:buAutoNum type="arabicPeriod"/>
            </a:pPr>
            <a:r>
              <a:rPr lang="en-US" sz="2100" dirty="0"/>
              <a:t>Render Pass (Shading)</a:t>
            </a:r>
          </a:p>
          <a:p>
            <a:pPr marL="800100" lvl="2" indent="-457200">
              <a:spcBef>
                <a:spcPts val="750"/>
              </a:spcBef>
              <a:buClr>
                <a:schemeClr val="accent1">
                  <a:lumMod val="50000"/>
                </a:schemeClr>
              </a:buClr>
            </a:pPr>
            <a:r>
              <a:rPr lang="en-US" sz="1800" dirty="0"/>
              <a:t>Shade the pixels with stencil value that equals to negative of the occluding object count</a:t>
            </a:r>
            <a:endParaRPr lang="nl-NL" sz="1800" dirty="0"/>
          </a:p>
          <a:p>
            <a:pPr marL="800100" lvl="2" indent="-457200">
              <a:spcBef>
                <a:spcPts val="750"/>
              </a:spcBef>
              <a:buClr>
                <a:schemeClr val="accent1">
                  <a:lumMod val="50000"/>
                </a:schemeClr>
              </a:buClr>
            </a:pPr>
            <a:endParaRPr lang="nl-NL" sz="1800" dirty="0"/>
          </a:p>
        </p:txBody>
      </p:sp>
      <p:sp>
        <p:nvSpPr>
          <p:cNvPr id="9" name="Rectangle 8">
            <a:extLst>
              <a:ext uri="{FF2B5EF4-FFF2-40B4-BE49-F238E27FC236}">
                <a16:creationId xmlns:a16="http://schemas.microsoft.com/office/drawing/2014/main" id="{D7D0FF39-CB52-4DD7-B6D7-78229B214086}"/>
              </a:ext>
            </a:extLst>
          </p:cNvPr>
          <p:cNvSpPr/>
          <p:nvPr/>
        </p:nvSpPr>
        <p:spPr>
          <a:xfrm>
            <a:off x="1381539" y="3974484"/>
            <a:ext cx="1868558" cy="298175"/>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5622819-8378-4B05-9D06-AA28B207C78B}"/>
              </a:ext>
            </a:extLst>
          </p:cNvPr>
          <p:cNvSpPr/>
          <p:nvPr/>
        </p:nvSpPr>
        <p:spPr>
          <a:xfrm>
            <a:off x="1075871" y="2825461"/>
            <a:ext cx="3971063" cy="824545"/>
          </a:xfrm>
          <a:prstGeom prst="rect">
            <a:avLst/>
          </a:prstGeom>
          <a:noFill/>
          <a:ln w="38100">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585" y="1735892"/>
            <a:ext cx="5233793" cy="3943467"/>
          </a:xfrm>
          <a:prstGeom prst="rect">
            <a:avLst/>
          </a:prstGeom>
        </p:spPr>
      </p:pic>
      <p:graphicFrame>
        <p:nvGraphicFramePr>
          <p:cNvPr id="14" name="Table 13">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3318258500"/>
              </p:ext>
            </p:extLst>
          </p:nvPr>
        </p:nvGraphicFramePr>
        <p:xfrm>
          <a:off x="6822878" y="3335964"/>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sp>
        <p:nvSpPr>
          <p:cNvPr id="10" name="Rectangle 9">
            <a:extLst>
              <a:ext uri="{FF2B5EF4-FFF2-40B4-BE49-F238E27FC236}">
                <a16:creationId xmlns:a16="http://schemas.microsoft.com/office/drawing/2014/main" id="{4E0B5F08-A906-4638-ACFC-578F5702153E}"/>
              </a:ext>
            </a:extLst>
          </p:cNvPr>
          <p:cNvSpPr/>
          <p:nvPr/>
        </p:nvSpPr>
        <p:spPr>
          <a:xfrm>
            <a:off x="1075871" y="4885913"/>
            <a:ext cx="4197169" cy="811376"/>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1870262753"/>
              </p:ext>
            </p:extLst>
          </p:nvPr>
        </p:nvGraphicFramePr>
        <p:xfrm>
          <a:off x="5188677" y="3410445"/>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16" name="Table 15">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1684104416"/>
              </p:ext>
            </p:extLst>
          </p:nvPr>
        </p:nvGraphicFramePr>
        <p:xfrm>
          <a:off x="6822878" y="3335964"/>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887596205"/>
              </p:ext>
            </p:extLst>
          </p:nvPr>
        </p:nvGraphicFramePr>
        <p:xfrm>
          <a:off x="5190868" y="3410445"/>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400209622"/>
              </p:ext>
            </p:extLst>
          </p:nvPr>
        </p:nvGraphicFramePr>
        <p:xfrm>
          <a:off x="5188677" y="3410445"/>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19" name="Table 18">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4213974615"/>
              </p:ext>
            </p:extLst>
          </p:nvPr>
        </p:nvGraphicFramePr>
        <p:xfrm>
          <a:off x="6822878" y="3335964"/>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20" name="Table 19">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3886722406"/>
              </p:ext>
            </p:extLst>
          </p:nvPr>
        </p:nvGraphicFramePr>
        <p:xfrm>
          <a:off x="6822878" y="3335964"/>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21" name="Straight Connector 20"/>
          <p:cNvCxnSpPr/>
          <p:nvPr/>
        </p:nvCxnSpPr>
        <p:spPr>
          <a:xfrm>
            <a:off x="5441576" y="4091955"/>
            <a:ext cx="423439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V="1">
            <a:off x="5441576" y="3246049"/>
            <a:ext cx="4467334" cy="770926"/>
          </a:xfrm>
          <a:prstGeom prst="line">
            <a:avLst/>
          </a:prstGeom>
          <a:ln w="38100"/>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V="1">
            <a:off x="5419725" y="2651760"/>
            <a:ext cx="4983653" cy="1315404"/>
          </a:xfrm>
          <a:prstGeom prst="line">
            <a:avLst/>
          </a:prstGeom>
          <a:ln w="38100"/>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5435132" y="4148138"/>
            <a:ext cx="3718393" cy="586108"/>
          </a:xfrm>
          <a:prstGeom prst="line">
            <a:avLst/>
          </a:prstGeom>
          <a:ln w="3810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a:off x="5419725" y="4183554"/>
            <a:ext cx="4943475" cy="1399276"/>
          </a:xfrm>
          <a:prstGeom prst="line">
            <a:avLst/>
          </a:prstGeom>
          <a:ln w="38100"/>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8551341" y="5140781"/>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27" name="TextBox 26"/>
          <p:cNvSpPr txBox="1"/>
          <p:nvPr/>
        </p:nvSpPr>
        <p:spPr>
          <a:xfrm>
            <a:off x="8922721" y="5266397"/>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28" name="TextBox 27"/>
          <p:cNvSpPr txBox="1"/>
          <p:nvPr/>
        </p:nvSpPr>
        <p:spPr>
          <a:xfrm>
            <a:off x="8094136" y="3145983"/>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29" name="TextBox 28"/>
          <p:cNvSpPr txBox="1"/>
          <p:nvPr/>
        </p:nvSpPr>
        <p:spPr>
          <a:xfrm>
            <a:off x="7539247" y="3549962"/>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30" name="TextBox 29"/>
          <p:cNvSpPr txBox="1"/>
          <p:nvPr/>
        </p:nvSpPr>
        <p:spPr>
          <a:xfrm>
            <a:off x="9675967" y="5370141"/>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31" name="TextBox 30"/>
          <p:cNvSpPr txBox="1"/>
          <p:nvPr/>
        </p:nvSpPr>
        <p:spPr>
          <a:xfrm>
            <a:off x="9061477" y="4016975"/>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sp>
        <p:nvSpPr>
          <p:cNvPr id="32" name="TextBox 31"/>
          <p:cNvSpPr txBox="1"/>
          <p:nvPr/>
        </p:nvSpPr>
        <p:spPr>
          <a:xfrm>
            <a:off x="9250201" y="3269328"/>
            <a:ext cx="428625" cy="369332"/>
          </a:xfrm>
          <a:prstGeom prst="rect">
            <a:avLst/>
          </a:prstGeom>
          <a:noFill/>
        </p:spPr>
        <p:txBody>
          <a:bodyPr wrap="square" rtlCol="0">
            <a:spAutoFit/>
          </a:bodyPr>
          <a:lstStyle/>
          <a:p>
            <a:r>
              <a:rPr lang="en-US" dirty="0">
                <a:solidFill>
                  <a:schemeClr val="accent6">
                    <a:lumMod val="75000"/>
                  </a:schemeClr>
                </a:solidFill>
              </a:rPr>
              <a:t>+1</a:t>
            </a:r>
            <a:endParaRPr lang="nl-NL" dirty="0">
              <a:solidFill>
                <a:schemeClr val="accent6">
                  <a:lumMod val="75000"/>
                </a:schemeClr>
              </a:solidFill>
            </a:endParaRPr>
          </a:p>
        </p:txBody>
      </p:sp>
      <p:graphicFrame>
        <p:nvGraphicFramePr>
          <p:cNvPr id="33" name="Table 32">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2711470131"/>
              </p:ext>
            </p:extLst>
          </p:nvPr>
        </p:nvGraphicFramePr>
        <p:xfrm>
          <a:off x="6822289" y="3336868"/>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34" name="Table 33">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3199276542"/>
              </p:ext>
            </p:extLst>
          </p:nvPr>
        </p:nvGraphicFramePr>
        <p:xfrm>
          <a:off x="6820098" y="3345833"/>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-1</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045036640"/>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820523860"/>
                  </a:ext>
                </a:extLst>
              </a:tr>
            </a:tbl>
          </a:graphicData>
        </a:graphic>
      </p:graphicFrame>
      <p:cxnSp>
        <p:nvCxnSpPr>
          <p:cNvPr id="35" name="Straight Connector 34"/>
          <p:cNvCxnSpPr/>
          <p:nvPr/>
        </p:nvCxnSpPr>
        <p:spPr>
          <a:xfrm flipV="1">
            <a:off x="7347099" y="3868505"/>
            <a:ext cx="25780" cy="969286"/>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7324345" y="3812239"/>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37" name="TextBox 36"/>
          <p:cNvSpPr txBox="1"/>
          <p:nvPr/>
        </p:nvSpPr>
        <p:spPr>
          <a:xfrm>
            <a:off x="7299002" y="4186114"/>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sp>
        <p:nvSpPr>
          <p:cNvPr id="38" name="TextBox 37"/>
          <p:cNvSpPr txBox="1"/>
          <p:nvPr/>
        </p:nvSpPr>
        <p:spPr>
          <a:xfrm>
            <a:off x="7290029" y="4478655"/>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cxnSp>
        <p:nvCxnSpPr>
          <p:cNvPr id="39" name="Straight Connector 38"/>
          <p:cNvCxnSpPr/>
          <p:nvPr/>
        </p:nvCxnSpPr>
        <p:spPr>
          <a:xfrm flipV="1">
            <a:off x="5166805" y="1883543"/>
            <a:ext cx="4982083" cy="2199393"/>
          </a:xfrm>
          <a:prstGeom prst="line">
            <a:avLst/>
          </a:prstGeom>
          <a:ln w="38100">
            <a:solidFill>
              <a:schemeClr val="tx1"/>
            </a:solidFill>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0983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fade">
                                      <p:cBhvr>
                                        <p:cTn id="10" dur="500"/>
                                        <p:tgtEl>
                                          <p:spTgt spid="7">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500"/>
                                        <p:tgtEl>
                                          <p:spTgt spid="3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Effect transition="in" filter="fade">
                                      <p:cBhvr>
                                        <p:cTn id="9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26" grpId="0"/>
      <p:bldP spid="27" grpId="0"/>
      <p:bldP spid="28" grpId="0"/>
      <p:bldP spid="29" grpId="0"/>
      <p:bldP spid="30" grpId="0"/>
      <p:bldP spid="31" grpId="0"/>
      <p:bldP spid="32" grpId="0"/>
      <p:bldP spid="36" grpId="0"/>
      <p:bldP spid="37" grpId="0"/>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nl-NL"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29</a:t>
            </a:fld>
            <a:endParaRPr lang="en-US" dirty="0"/>
          </a:p>
        </p:txBody>
      </p:sp>
      <p:sp>
        <p:nvSpPr>
          <p:cNvPr id="6" name="Content Placeholder 2">
            <a:extLst>
              <a:ext uri="{FF2B5EF4-FFF2-40B4-BE49-F238E27FC236}">
                <a16:creationId xmlns:a16="http://schemas.microsoft.com/office/drawing/2014/main" id="{D12452C1-2133-4437-9B34-6977D0E0F085}"/>
              </a:ext>
            </a:extLst>
          </p:cNvPr>
          <p:cNvSpPr txBox="1">
            <a:spLocks/>
          </p:cNvSpPr>
          <p:nvPr/>
        </p:nvSpPr>
        <p:spPr>
          <a:xfrm>
            <a:off x="838200" y="1690690"/>
            <a:ext cx="4815840"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t>Render Pass (Fill Depth Buffer)</a:t>
            </a:r>
          </a:p>
          <a:p>
            <a:pPr marL="457200" lvl="1" indent="-457200">
              <a:spcBef>
                <a:spcPts val="750"/>
              </a:spcBef>
              <a:buClr>
                <a:schemeClr val="accent1">
                  <a:lumMod val="50000"/>
                </a:schemeClr>
              </a:buClr>
              <a:buFont typeface="+mj-lt"/>
              <a:buAutoNum type="arabicPeriod"/>
            </a:pPr>
            <a:endParaRPr lang="en-US" sz="2100" dirty="0"/>
          </a:p>
          <a:p>
            <a:pPr marL="457200" lvl="1" indent="-457200">
              <a:spcBef>
                <a:spcPts val="750"/>
              </a:spcBef>
              <a:buClr>
                <a:schemeClr val="accent1">
                  <a:lumMod val="50000"/>
                </a:schemeClr>
              </a:buClr>
              <a:buFont typeface="+mj-lt"/>
              <a:buAutoNum type="arabicPeriod"/>
            </a:pPr>
            <a:r>
              <a:rPr lang="en-US" sz="2100" dirty="0"/>
              <a:t>Render Pass (Stencil)</a:t>
            </a:r>
          </a:p>
          <a:p>
            <a:pPr marL="800100" lvl="2" indent="-457200">
              <a:spcBef>
                <a:spcPts val="750"/>
              </a:spcBef>
              <a:buClr>
                <a:schemeClr val="accent1">
                  <a:lumMod val="50000"/>
                </a:schemeClr>
              </a:buClr>
              <a:buFont typeface="+mj-lt"/>
              <a:buAutoNum type="alphaLcPeriod"/>
            </a:pPr>
            <a:r>
              <a:rPr lang="en-US" sz="1800" dirty="0"/>
              <a:t>From Light to * (ZP+ &amp; ++ZP)</a:t>
            </a:r>
          </a:p>
          <a:p>
            <a:pPr marL="800100" lvl="2" indent="-457200">
              <a:spcBef>
                <a:spcPts val="750"/>
              </a:spcBef>
              <a:buClr>
                <a:schemeClr val="accent1">
                  <a:lumMod val="50000"/>
                </a:schemeClr>
              </a:buClr>
              <a:buFont typeface="+mj-lt"/>
              <a:buAutoNum type="alphaLcPeriod"/>
            </a:pPr>
            <a:r>
              <a:rPr lang="en-US" sz="1800" dirty="0"/>
              <a:t>From camera to scene </a:t>
            </a:r>
          </a:p>
          <a:p>
            <a:pPr marL="971550" lvl="3" indent="-285750">
              <a:spcBef>
                <a:spcPts val="750"/>
              </a:spcBef>
              <a:buClr>
                <a:schemeClr val="accent1">
                  <a:lumMod val="50000"/>
                </a:schemeClr>
              </a:buClr>
            </a:pPr>
            <a:r>
              <a:rPr lang="en-US" sz="1500" dirty="0"/>
              <a:t>Detect silhouette edges</a:t>
            </a:r>
          </a:p>
          <a:p>
            <a:pPr marL="971550" lvl="3" indent="-285750">
              <a:spcBef>
                <a:spcPts val="750"/>
              </a:spcBef>
              <a:buClr>
                <a:schemeClr val="accent1">
                  <a:lumMod val="50000"/>
                </a:schemeClr>
              </a:buClr>
            </a:pPr>
            <a:r>
              <a:rPr lang="en-US" sz="1650" dirty="0"/>
              <a:t>Render shadow quads</a:t>
            </a:r>
          </a:p>
          <a:p>
            <a:pPr marL="971550" lvl="3" indent="-285750">
              <a:spcBef>
                <a:spcPts val="750"/>
              </a:spcBef>
              <a:buClr>
                <a:schemeClr val="accent1">
                  <a:lumMod val="50000"/>
                </a:schemeClr>
              </a:buClr>
            </a:pPr>
            <a:r>
              <a:rPr lang="en-US" sz="1650" dirty="0"/>
              <a:t>Update stencil values</a:t>
            </a:r>
          </a:p>
          <a:p>
            <a:pPr marL="971550" lvl="3" indent="-285750">
              <a:spcBef>
                <a:spcPts val="750"/>
              </a:spcBef>
              <a:buClr>
                <a:schemeClr val="accent1">
                  <a:lumMod val="50000"/>
                </a:schemeClr>
              </a:buClr>
            </a:pPr>
            <a:endParaRPr lang="en-US" sz="1650" dirty="0"/>
          </a:p>
          <a:p>
            <a:pPr lvl="1" indent="-514350">
              <a:spcBef>
                <a:spcPts val="750"/>
              </a:spcBef>
              <a:buClr>
                <a:schemeClr val="accent1">
                  <a:lumMod val="50000"/>
                </a:schemeClr>
              </a:buClr>
              <a:buFont typeface="+mj-lt"/>
              <a:buAutoNum type="arabicPeriod"/>
            </a:pPr>
            <a:r>
              <a:rPr lang="en-US" sz="2100" dirty="0"/>
              <a:t>Render Pass (Shading)</a:t>
            </a:r>
            <a:endParaRPr lang="nl-NL" sz="2100" dirty="0"/>
          </a:p>
        </p:txBody>
      </p:sp>
    </p:spTree>
    <p:extLst>
      <p:ext uri="{BB962C8B-B14F-4D97-AF65-F5344CB8AC3E}">
        <p14:creationId xmlns:p14="http://schemas.microsoft.com/office/powerpoint/2010/main" val="12618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xEl>
                                              <p:pRg st="9" end="9"/>
                                            </p:txEl>
                                          </p:spTgt>
                                        </p:tgtEl>
                                      </p:cBhvr>
                                    </p:animEffect>
                                    <p:set>
                                      <p:cBhvr>
                                        <p:cTn id="10" dur="1" fill="hold">
                                          <p:stCondLst>
                                            <p:cond delay="499"/>
                                          </p:stCondLst>
                                        </p:cTn>
                                        <p:tgtEl>
                                          <p:spTgt spid="6">
                                            <p:txEl>
                                              <p:pRg st="9" end="9"/>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E7B4D1-7181-4D11-9295-BCD5F55B44DA}"/>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B7B5B919-D3FB-41F8-ACE7-8A3B8EB5579B}"/>
              </a:ext>
            </a:extLst>
          </p:cNvPr>
          <p:cNvSpPr>
            <a:spLocks noGrp="1"/>
          </p:cNvSpPr>
          <p:nvPr>
            <p:ph type="sldNum" sz="quarter" idx="12"/>
          </p:nvPr>
        </p:nvSpPr>
        <p:spPr/>
        <p:txBody>
          <a:bodyPr/>
          <a:lstStyle/>
          <a:p>
            <a:fld id="{686A0971-E82B-458B-9FB6-3C7365857292}" type="slidenum">
              <a:rPr lang="en-US" smtClean="0"/>
              <a:t>3</a:t>
            </a:fld>
            <a:endParaRPr lang="en-US" dirty="0"/>
          </a:p>
        </p:txBody>
      </p:sp>
      <p:pic>
        <p:nvPicPr>
          <p:cNvPr id="6" name="Picture 5">
            <a:extLst>
              <a:ext uri="{FF2B5EF4-FFF2-40B4-BE49-F238E27FC236}">
                <a16:creationId xmlns:a16="http://schemas.microsoft.com/office/drawing/2014/main" id="{69F08E84-F3FD-4702-BF44-89AFD0D6F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6670" y="1411626"/>
            <a:ext cx="7198659" cy="4499162"/>
          </a:xfrm>
          <a:prstGeom prst="rect">
            <a:avLst/>
          </a:prstGeom>
        </p:spPr>
      </p:pic>
      <p:pic>
        <p:nvPicPr>
          <p:cNvPr id="7" name="Picture 6">
            <a:extLst>
              <a:ext uri="{FF2B5EF4-FFF2-40B4-BE49-F238E27FC236}">
                <a16:creationId xmlns:a16="http://schemas.microsoft.com/office/drawing/2014/main" id="{5C1AB618-2F65-4490-81D8-B9BDE3CEF8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6669" y="1411626"/>
            <a:ext cx="7198659" cy="4499162"/>
          </a:xfrm>
          <a:prstGeom prst="rect">
            <a:avLst/>
          </a:prstGeom>
        </p:spPr>
      </p:pic>
      <p:pic>
        <p:nvPicPr>
          <p:cNvPr id="8" name="Picture 7">
            <a:extLst>
              <a:ext uri="{FF2B5EF4-FFF2-40B4-BE49-F238E27FC236}">
                <a16:creationId xmlns:a16="http://schemas.microsoft.com/office/drawing/2014/main" id="{39370C28-476D-4D3D-B8A9-354A933443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0678" y="1405615"/>
            <a:ext cx="7198659" cy="4499162"/>
          </a:xfrm>
          <a:prstGeom prst="rect">
            <a:avLst/>
          </a:prstGeom>
        </p:spPr>
      </p:pic>
      <p:pic>
        <p:nvPicPr>
          <p:cNvPr id="9" name="Picture 8">
            <a:extLst>
              <a:ext uri="{FF2B5EF4-FFF2-40B4-BE49-F238E27FC236}">
                <a16:creationId xmlns:a16="http://schemas.microsoft.com/office/drawing/2014/main" id="{E659AEEE-533D-4A4B-AA9E-C3179796D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669" y="1411626"/>
            <a:ext cx="7198659" cy="4499162"/>
          </a:xfrm>
          <a:prstGeom prst="rect">
            <a:avLst/>
          </a:prstGeom>
        </p:spPr>
      </p:pic>
      <p:sp>
        <p:nvSpPr>
          <p:cNvPr id="10" name="Title 1">
            <a:extLst>
              <a:ext uri="{FF2B5EF4-FFF2-40B4-BE49-F238E27FC236}">
                <a16:creationId xmlns:a16="http://schemas.microsoft.com/office/drawing/2014/main" id="{8C048D95-83E0-4B64-A138-805855203FFC}"/>
              </a:ext>
            </a:extLst>
          </p:cNvPr>
          <p:cNvSpPr>
            <a:spLocks noGrp="1"/>
          </p:cNvSpPr>
          <p:nvPr>
            <p:ph type="title"/>
          </p:nvPr>
        </p:nvSpPr>
        <p:spPr>
          <a:xfrm>
            <a:off x="838200" y="365127"/>
            <a:ext cx="10515600" cy="1325563"/>
          </a:xfrm>
        </p:spPr>
        <p:txBody>
          <a:bodyPr/>
          <a:lstStyle/>
          <a:p>
            <a:r>
              <a:rPr lang="en-US" dirty="0"/>
              <a:t>Shadow Volumes</a:t>
            </a:r>
            <a:endParaRPr lang="nl-NL" dirty="0"/>
          </a:p>
        </p:txBody>
      </p:sp>
    </p:spTree>
    <p:extLst>
      <p:ext uri="{BB962C8B-B14F-4D97-AF65-F5344CB8AC3E}">
        <p14:creationId xmlns:p14="http://schemas.microsoft.com/office/powerpoint/2010/main" val="37951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F97B9-52C3-4697-9D71-9EEF4CDD2B85}"/>
              </a:ext>
            </a:extLst>
          </p:cNvPr>
          <p:cNvSpPr>
            <a:spLocks noGrp="1"/>
          </p:cNvSpPr>
          <p:nvPr>
            <p:ph type="title"/>
          </p:nvPr>
        </p:nvSpPr>
        <p:spPr/>
        <p:txBody>
          <a:bodyPr/>
          <a:lstStyle/>
          <a:p>
            <a:r>
              <a:rPr lang="en-US" dirty="0"/>
              <a:t>Results</a:t>
            </a:r>
          </a:p>
        </p:txBody>
      </p:sp>
      <p:sp>
        <p:nvSpPr>
          <p:cNvPr id="4" name="Date Placeholder 3">
            <a:extLst>
              <a:ext uri="{FF2B5EF4-FFF2-40B4-BE49-F238E27FC236}">
                <a16:creationId xmlns:a16="http://schemas.microsoft.com/office/drawing/2014/main" id="{BE0A20E4-B23F-4CE7-92CC-98D1DBB6E3D7}"/>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09DDF3BA-5A59-4057-846F-99FB7A397418}"/>
              </a:ext>
            </a:extLst>
          </p:cNvPr>
          <p:cNvSpPr>
            <a:spLocks noGrp="1"/>
          </p:cNvSpPr>
          <p:nvPr>
            <p:ph type="sldNum" sz="quarter" idx="12"/>
          </p:nvPr>
        </p:nvSpPr>
        <p:spPr/>
        <p:txBody>
          <a:bodyPr/>
          <a:lstStyle/>
          <a:p>
            <a:fld id="{686A0971-E82B-458B-9FB6-3C7365857292}" type="slidenum">
              <a:rPr lang="en-US" smtClean="0"/>
              <a:t>30</a:t>
            </a:fld>
            <a:endParaRPr lang="en-US" dirty="0"/>
          </a:p>
        </p:txBody>
      </p:sp>
      <p:pic>
        <p:nvPicPr>
          <p:cNvPr id="7" name="Picture 6" descr="A stone building that has a clock on the side of the road&#10;&#10;Description automatically generated">
            <a:extLst>
              <a:ext uri="{FF2B5EF4-FFF2-40B4-BE49-F238E27FC236}">
                <a16:creationId xmlns:a16="http://schemas.microsoft.com/office/drawing/2014/main" id="{E51D4D62-AD5B-4164-A8AE-5C4E34C36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3301" y="1485899"/>
            <a:ext cx="7518429" cy="4452319"/>
          </a:xfrm>
          <a:prstGeom prst="rect">
            <a:avLst/>
          </a:prstGeom>
        </p:spPr>
      </p:pic>
      <p:pic>
        <p:nvPicPr>
          <p:cNvPr id="9" name="Picture 8" descr="A close up of a stone building&#10;&#10;Description automatically generated">
            <a:extLst>
              <a:ext uri="{FF2B5EF4-FFF2-40B4-BE49-F238E27FC236}">
                <a16:creationId xmlns:a16="http://schemas.microsoft.com/office/drawing/2014/main" id="{47CEFA2C-B419-4E55-B735-272B22761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3300" y="1485898"/>
            <a:ext cx="7518429" cy="4452319"/>
          </a:xfrm>
          <a:prstGeom prst="rect">
            <a:avLst/>
          </a:prstGeom>
        </p:spPr>
      </p:pic>
      <p:pic>
        <p:nvPicPr>
          <p:cNvPr id="10" name="Picture 9" descr="A close up of a stone building&#10;&#10;Description automatically generated">
            <a:extLst>
              <a:ext uri="{FF2B5EF4-FFF2-40B4-BE49-F238E27FC236}">
                <a16:creationId xmlns:a16="http://schemas.microsoft.com/office/drawing/2014/main" id="{28C71778-F15E-4B3B-924F-9A0A47E6F6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2597" y="1485898"/>
            <a:ext cx="7518429" cy="4452319"/>
          </a:xfrm>
          <a:prstGeom prst="rect">
            <a:avLst/>
          </a:prstGeom>
        </p:spPr>
      </p:pic>
      <p:pic>
        <p:nvPicPr>
          <p:cNvPr id="11" name="Picture 10" descr="A picture containing building, ground, outdoor&#10;&#10;Description automatically generated">
            <a:extLst>
              <a:ext uri="{FF2B5EF4-FFF2-40B4-BE49-F238E27FC236}">
                <a16:creationId xmlns:a16="http://schemas.microsoft.com/office/drawing/2014/main" id="{8E5E5519-392C-4BA2-88D9-6AD4509A77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4003" y="1485898"/>
            <a:ext cx="7518429" cy="4452320"/>
          </a:xfrm>
          <a:prstGeom prst="rect">
            <a:avLst/>
          </a:prstGeom>
        </p:spPr>
      </p:pic>
      <p:pic>
        <p:nvPicPr>
          <p:cNvPr id="20" name="Picture 19" descr="A close up of a logo&#10;&#10;Description automatically generated">
            <a:extLst>
              <a:ext uri="{FF2B5EF4-FFF2-40B4-BE49-F238E27FC236}">
                <a16:creationId xmlns:a16="http://schemas.microsoft.com/office/drawing/2014/main" id="{6527BADF-3AA5-44DE-8DE6-705014F9FD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183" y="4114600"/>
            <a:ext cx="2029972" cy="1527051"/>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DCBCE2E6-CB83-4200-ACDC-73AA451C3C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0796" y="2779908"/>
            <a:ext cx="5527626" cy="3316576"/>
          </a:xfrm>
          <a:prstGeom prst="rect">
            <a:avLst/>
          </a:prstGeom>
        </p:spPr>
      </p:pic>
      <p:pic>
        <p:nvPicPr>
          <p:cNvPr id="24" name="Picture 23" descr="A close up of a map&#10;&#10;Description automatically generated">
            <a:extLst>
              <a:ext uri="{FF2B5EF4-FFF2-40B4-BE49-F238E27FC236}">
                <a16:creationId xmlns:a16="http://schemas.microsoft.com/office/drawing/2014/main" id="{E26B55D8-A399-4084-90D2-471D30AD421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1498" y="2792608"/>
            <a:ext cx="5527626" cy="3316576"/>
          </a:xfrm>
          <a:prstGeom prst="rect">
            <a:avLst/>
          </a:prstGeom>
        </p:spPr>
      </p:pic>
      <p:pic>
        <p:nvPicPr>
          <p:cNvPr id="26" name="Picture 25" descr="A close up of a map&#10;&#10;Description automatically generated">
            <a:extLst>
              <a:ext uri="{FF2B5EF4-FFF2-40B4-BE49-F238E27FC236}">
                <a16:creationId xmlns:a16="http://schemas.microsoft.com/office/drawing/2014/main" id="{045F4625-3EDD-441D-BC4C-D5A87597EC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0796" y="2792608"/>
            <a:ext cx="5527626" cy="3316576"/>
          </a:xfrm>
          <a:prstGeom prst="rect">
            <a:avLst/>
          </a:prstGeom>
        </p:spPr>
      </p:pic>
      <p:pic>
        <p:nvPicPr>
          <p:cNvPr id="28" name="Picture 27" descr="A close up of a map&#10;&#10;Description automatically generated">
            <a:extLst>
              <a:ext uri="{FF2B5EF4-FFF2-40B4-BE49-F238E27FC236}">
                <a16:creationId xmlns:a16="http://schemas.microsoft.com/office/drawing/2014/main" id="{39B83693-81E6-4E34-8FC3-1521CCA913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0092" y="2792608"/>
            <a:ext cx="5527626" cy="3316576"/>
          </a:xfrm>
          <a:prstGeom prst="rect">
            <a:avLst/>
          </a:prstGeom>
        </p:spPr>
      </p:pic>
      <p:pic>
        <p:nvPicPr>
          <p:cNvPr id="30" name="Picture 29" descr="A close up of a map&#10;&#10;Description automatically generated">
            <a:extLst>
              <a:ext uri="{FF2B5EF4-FFF2-40B4-BE49-F238E27FC236}">
                <a16:creationId xmlns:a16="http://schemas.microsoft.com/office/drawing/2014/main" id="{D1D469B1-F909-4AAC-B702-36859322EB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4198" y="2792608"/>
            <a:ext cx="5527626" cy="3316576"/>
          </a:xfrm>
          <a:prstGeom prst="rect">
            <a:avLst/>
          </a:prstGeom>
        </p:spPr>
      </p:pic>
      <p:cxnSp>
        <p:nvCxnSpPr>
          <p:cNvPr id="12" name="Curved Connector 38">
            <a:extLst>
              <a:ext uri="{FF2B5EF4-FFF2-40B4-BE49-F238E27FC236}">
                <a16:creationId xmlns:a16="http://schemas.microsoft.com/office/drawing/2014/main" id="{CB6FEC45-3300-41BC-8359-0A76024F19FB}"/>
              </a:ext>
            </a:extLst>
          </p:cNvPr>
          <p:cNvCxnSpPr/>
          <p:nvPr/>
        </p:nvCxnSpPr>
        <p:spPr>
          <a:xfrm>
            <a:off x="2994215" y="2512531"/>
            <a:ext cx="1035896" cy="480007"/>
          </a:xfrm>
          <a:prstGeom prst="curvedConnector3">
            <a:avLst>
              <a:gd name="adj1" fmla="val 99540"/>
            </a:avLst>
          </a:prstGeom>
          <a:ln>
            <a:tailEnd type="triangle"/>
          </a:ln>
        </p:spPr>
        <p:style>
          <a:lnRef idx="1">
            <a:schemeClr val="dk1"/>
          </a:lnRef>
          <a:fillRef idx="0">
            <a:schemeClr val="dk1"/>
          </a:fillRef>
          <a:effectRef idx="0">
            <a:schemeClr val="dk1"/>
          </a:effectRef>
          <a:fontRef idx="minor">
            <a:schemeClr val="tx1"/>
          </a:fontRef>
        </p:style>
      </p:cxnSp>
      <p:cxnSp>
        <p:nvCxnSpPr>
          <p:cNvPr id="13" name="Curved Connector 66">
            <a:extLst>
              <a:ext uri="{FF2B5EF4-FFF2-40B4-BE49-F238E27FC236}">
                <a16:creationId xmlns:a16="http://schemas.microsoft.com/office/drawing/2014/main" id="{355E619F-3BB7-4232-A129-055EA9CEC057}"/>
              </a:ext>
            </a:extLst>
          </p:cNvPr>
          <p:cNvCxnSpPr/>
          <p:nvPr/>
        </p:nvCxnSpPr>
        <p:spPr>
          <a:xfrm rot="10800000" flipH="1" flipV="1">
            <a:off x="4180556" y="2357046"/>
            <a:ext cx="1056471" cy="647412"/>
          </a:xfrm>
          <a:prstGeom prst="curvedConnector3">
            <a:avLst>
              <a:gd name="adj1" fmla="val 100342"/>
            </a:avLst>
          </a:prstGeom>
          <a:ln>
            <a:tailEnd type="triangle"/>
          </a:ln>
        </p:spPr>
        <p:style>
          <a:lnRef idx="1">
            <a:schemeClr val="dk1"/>
          </a:lnRef>
          <a:fillRef idx="0">
            <a:schemeClr val="dk1"/>
          </a:fillRef>
          <a:effectRef idx="0">
            <a:schemeClr val="dk1"/>
          </a:effectRef>
          <a:fontRef idx="minor">
            <a:schemeClr val="tx1"/>
          </a:fontRef>
        </p:style>
      </p:cxnSp>
      <p:cxnSp>
        <p:nvCxnSpPr>
          <p:cNvPr id="14" name="Curved Connector 48">
            <a:extLst>
              <a:ext uri="{FF2B5EF4-FFF2-40B4-BE49-F238E27FC236}">
                <a16:creationId xmlns:a16="http://schemas.microsoft.com/office/drawing/2014/main" id="{D1D573AF-B60D-4554-BE22-9E316880C602}"/>
              </a:ext>
            </a:extLst>
          </p:cNvPr>
          <p:cNvCxnSpPr/>
          <p:nvPr/>
        </p:nvCxnSpPr>
        <p:spPr>
          <a:xfrm rot="10800000" flipV="1">
            <a:off x="6389732" y="2345123"/>
            <a:ext cx="1056471" cy="647412"/>
          </a:xfrm>
          <a:prstGeom prst="curvedConnector3">
            <a:avLst>
              <a:gd name="adj1" fmla="val 100342"/>
            </a:avLst>
          </a:prstGeom>
          <a:ln>
            <a:tailEnd type="triangle"/>
          </a:ln>
        </p:spPr>
        <p:style>
          <a:lnRef idx="1">
            <a:schemeClr val="dk1"/>
          </a:lnRef>
          <a:fillRef idx="0">
            <a:schemeClr val="dk1"/>
          </a:fillRef>
          <a:effectRef idx="0">
            <a:schemeClr val="dk1"/>
          </a:effectRef>
          <a:fontRef idx="minor">
            <a:schemeClr val="tx1"/>
          </a:fontRef>
        </p:style>
      </p:cxnSp>
      <p:cxnSp>
        <p:nvCxnSpPr>
          <p:cNvPr id="15" name="Curved Connector 50">
            <a:extLst>
              <a:ext uri="{FF2B5EF4-FFF2-40B4-BE49-F238E27FC236}">
                <a16:creationId xmlns:a16="http://schemas.microsoft.com/office/drawing/2014/main" id="{250E5E53-60F7-4A37-81B2-1CA12425EE3D}"/>
              </a:ext>
            </a:extLst>
          </p:cNvPr>
          <p:cNvCxnSpPr/>
          <p:nvPr/>
        </p:nvCxnSpPr>
        <p:spPr>
          <a:xfrm rot="10800000" flipV="1">
            <a:off x="7817468" y="2447215"/>
            <a:ext cx="1458586" cy="545320"/>
          </a:xfrm>
          <a:prstGeom prst="curvedConnector3">
            <a:avLst>
              <a:gd name="adj1" fmla="val 99897"/>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11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04167E-6 -3.7037E-6 L -0.2987 -0.16041 " pathEditMode="relative" rAng="0" ptsTypes="AA">
                                      <p:cBhvr>
                                        <p:cTn id="11" dur="2000" fill="hold"/>
                                        <p:tgtEl>
                                          <p:spTgt spid="7"/>
                                        </p:tgtEl>
                                        <p:attrNameLst>
                                          <p:attrName>ppt_x</p:attrName>
                                          <p:attrName>ppt_y</p:attrName>
                                        </p:attrNameLst>
                                      </p:cBhvr>
                                      <p:rCtr x="-14935" y="-8032"/>
                                    </p:animMotion>
                                  </p:childTnLst>
                                </p:cTn>
                              </p:par>
                              <p:par>
                                <p:cTn id="12" presetID="6" presetClass="emph" presetSubtype="0" fill="hold" nodeType="withEffect">
                                  <p:stCondLst>
                                    <p:cond delay="0"/>
                                  </p:stCondLst>
                                  <p:childTnLst>
                                    <p:animScale>
                                      <p:cBhvr>
                                        <p:cTn id="13" dur="2000" fill="hold"/>
                                        <p:tgtEl>
                                          <p:spTgt spid="7"/>
                                        </p:tgtEl>
                                      </p:cBhvr>
                                      <p:by x="25000" y="25000"/>
                                    </p:animScale>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04167E-6 -3.7037E-6 L -0.09805 -0.27916 " pathEditMode="relative" rAng="0" ptsTypes="AA">
                                      <p:cBhvr>
                                        <p:cTn id="21" dur="2000" fill="hold"/>
                                        <p:tgtEl>
                                          <p:spTgt spid="9"/>
                                        </p:tgtEl>
                                        <p:attrNameLst>
                                          <p:attrName>ppt_x</p:attrName>
                                          <p:attrName>ppt_y</p:attrName>
                                        </p:attrNameLst>
                                      </p:cBhvr>
                                      <p:rCtr x="-4909" y="-13958"/>
                                    </p:animMotion>
                                  </p:childTnLst>
                                </p:cTn>
                              </p:par>
                              <p:par>
                                <p:cTn id="22" presetID="6" presetClass="emph" presetSubtype="0" fill="hold" nodeType="withEffect">
                                  <p:stCondLst>
                                    <p:cond delay="0"/>
                                  </p:stCondLst>
                                  <p:childTnLst>
                                    <p:animScale>
                                      <p:cBhvr>
                                        <p:cTn id="23" dur="2000" fill="hold"/>
                                        <p:tgtEl>
                                          <p:spTgt spid="9"/>
                                        </p:tgtEl>
                                      </p:cBhvr>
                                      <p:by x="25000" y="25000"/>
                                    </p:animScale>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29167E-6 -3.7037E-6 L 0.1405 -0.28148 " pathEditMode="relative" rAng="0" ptsTypes="AA">
                                      <p:cBhvr>
                                        <p:cTn id="31" dur="2000" fill="hold"/>
                                        <p:tgtEl>
                                          <p:spTgt spid="10"/>
                                        </p:tgtEl>
                                        <p:attrNameLst>
                                          <p:attrName>ppt_x</p:attrName>
                                          <p:attrName>ppt_y</p:attrName>
                                        </p:attrNameLst>
                                      </p:cBhvr>
                                      <p:rCtr x="7018" y="-14074"/>
                                    </p:animMotion>
                                  </p:childTnLst>
                                </p:cTn>
                              </p:par>
                              <p:par>
                                <p:cTn id="32" presetID="6" presetClass="emph" presetSubtype="0" fill="hold" nodeType="withEffect">
                                  <p:stCondLst>
                                    <p:cond delay="0"/>
                                  </p:stCondLst>
                                  <p:childTnLst>
                                    <p:animScale>
                                      <p:cBhvr>
                                        <p:cTn id="33" dur="2000" fill="hold"/>
                                        <p:tgtEl>
                                          <p:spTgt spid="10"/>
                                        </p:tgtEl>
                                      </p:cBhvr>
                                      <p:by x="25000" y="25000"/>
                                    </p:animScale>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7 -3.7037E-6 L 0.36953 -0.17268 " pathEditMode="relative" rAng="0" ptsTypes="AA">
                                      <p:cBhvr>
                                        <p:cTn id="41" dur="2000" fill="hold"/>
                                        <p:tgtEl>
                                          <p:spTgt spid="11"/>
                                        </p:tgtEl>
                                        <p:attrNameLst>
                                          <p:attrName>ppt_x</p:attrName>
                                          <p:attrName>ppt_y</p:attrName>
                                        </p:attrNameLst>
                                      </p:cBhvr>
                                      <p:rCtr x="18477" y="-8634"/>
                                    </p:animMotion>
                                  </p:childTnLst>
                                </p:cTn>
                              </p:par>
                              <p:par>
                                <p:cTn id="42" presetID="6" presetClass="emph" presetSubtype="0" fill="hold" nodeType="withEffect">
                                  <p:stCondLst>
                                    <p:cond delay="0"/>
                                  </p:stCondLst>
                                  <p:childTnLst>
                                    <p:animScale>
                                      <p:cBhvr>
                                        <p:cTn id="43" dur="2000" fill="hold"/>
                                        <p:tgtEl>
                                          <p:spTgt spid="11"/>
                                        </p:tgtEl>
                                      </p:cBhvr>
                                      <p:by x="25000" y="25000"/>
                                    </p:animScale>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7462BB-B44C-4084-A06F-95C42234AA6C}"/>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8917344D-74D2-498B-B8CC-FA5C130FD126}"/>
              </a:ext>
            </a:extLst>
          </p:cNvPr>
          <p:cNvSpPr>
            <a:spLocks noGrp="1"/>
          </p:cNvSpPr>
          <p:nvPr>
            <p:ph type="sldNum" sz="quarter" idx="12"/>
          </p:nvPr>
        </p:nvSpPr>
        <p:spPr/>
        <p:txBody>
          <a:bodyPr/>
          <a:lstStyle/>
          <a:p>
            <a:fld id="{686A0971-E82B-458B-9FB6-3C7365857292}" type="slidenum">
              <a:rPr lang="en-US" smtClean="0"/>
              <a:t>31</a:t>
            </a:fld>
            <a:endParaRPr lang="en-US" dirty="0"/>
          </a:p>
        </p:txBody>
      </p:sp>
      <p:pic>
        <p:nvPicPr>
          <p:cNvPr id="8" name="Picture 7" descr="A close up of a stone building&#10;&#10;Description automatically generated">
            <a:extLst>
              <a:ext uri="{FF2B5EF4-FFF2-40B4-BE49-F238E27FC236}">
                <a16:creationId xmlns:a16="http://schemas.microsoft.com/office/drawing/2014/main" id="{7A6D9469-7A51-40B6-B858-67D2EA77A8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3300" y="1485898"/>
            <a:ext cx="7518429" cy="4452319"/>
          </a:xfrm>
          <a:prstGeom prst="rect">
            <a:avLst/>
          </a:prstGeom>
        </p:spPr>
      </p:pic>
    </p:spTree>
    <p:extLst>
      <p:ext uri="{BB962C8B-B14F-4D97-AF65-F5344CB8AC3E}">
        <p14:creationId xmlns:p14="http://schemas.microsoft.com/office/powerpoint/2010/main" val="33331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04167E-6 -3.7037E-6 L -0.12917 -0.32685 " pathEditMode="relative" rAng="0" ptsTypes="AA">
                                      <p:cBhvr>
                                        <p:cTn id="11" dur="2000" fill="hold"/>
                                        <p:tgtEl>
                                          <p:spTgt spid="8"/>
                                        </p:tgtEl>
                                        <p:attrNameLst>
                                          <p:attrName>ppt_x</p:attrName>
                                          <p:attrName>ppt_y</p:attrName>
                                        </p:attrNameLst>
                                      </p:cBhvr>
                                      <p:rCtr x="-6458" y="-16343"/>
                                    </p:animMotion>
                                  </p:childTnLst>
                                </p:cTn>
                              </p:par>
                              <p:par>
                                <p:cTn id="12" presetID="6" presetClass="emph" presetSubtype="0" fill="hold" nodeType="withEffect">
                                  <p:stCondLst>
                                    <p:cond delay="0"/>
                                  </p:stCondLst>
                                  <p:childTnLst>
                                    <p:animScale>
                                      <p:cBhvr>
                                        <p:cTn id="13" dur="2000" fill="hold"/>
                                        <p:tgtEl>
                                          <p:spTgt spid="8"/>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7462BB-B44C-4084-A06F-95C42234AA6C}"/>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8917344D-74D2-498B-B8CC-FA5C130FD126}"/>
              </a:ext>
            </a:extLst>
          </p:cNvPr>
          <p:cNvSpPr>
            <a:spLocks noGrp="1"/>
          </p:cNvSpPr>
          <p:nvPr>
            <p:ph type="sldNum" sz="quarter" idx="12"/>
          </p:nvPr>
        </p:nvSpPr>
        <p:spPr/>
        <p:txBody>
          <a:bodyPr/>
          <a:lstStyle/>
          <a:p>
            <a:fld id="{686A0971-E82B-458B-9FB6-3C7365857292}" type="slidenum">
              <a:rPr lang="en-US" smtClean="0"/>
              <a:t>32</a:t>
            </a:fld>
            <a:endParaRPr lang="en-US" dirty="0"/>
          </a:p>
        </p:txBody>
      </p:sp>
      <p:pic>
        <p:nvPicPr>
          <p:cNvPr id="9" name="Picture 8" descr="A close up of a stone building&#10;&#10;Description automatically generated">
            <a:extLst>
              <a:ext uri="{FF2B5EF4-FFF2-40B4-BE49-F238E27FC236}">
                <a16:creationId xmlns:a16="http://schemas.microsoft.com/office/drawing/2014/main" id="{4C7ADE9D-37FF-4553-89F3-873BAC8B7B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2597" y="1485898"/>
            <a:ext cx="7518429" cy="4452319"/>
          </a:xfrm>
          <a:prstGeom prst="rect">
            <a:avLst/>
          </a:prstGeom>
        </p:spPr>
      </p:pic>
    </p:spTree>
    <p:extLst>
      <p:ext uri="{BB962C8B-B14F-4D97-AF65-F5344CB8AC3E}">
        <p14:creationId xmlns:p14="http://schemas.microsoft.com/office/powerpoint/2010/main" val="171991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29167E-6 -3.7037E-6 L 0.11107 -0.32453 " pathEditMode="relative" rAng="0" ptsTypes="AA">
                                      <p:cBhvr>
                                        <p:cTn id="11" dur="2000" fill="hold"/>
                                        <p:tgtEl>
                                          <p:spTgt spid="9"/>
                                        </p:tgtEl>
                                        <p:attrNameLst>
                                          <p:attrName>ppt_x</p:attrName>
                                          <p:attrName>ppt_y</p:attrName>
                                        </p:attrNameLst>
                                      </p:cBhvr>
                                      <p:rCtr x="5547" y="-16227"/>
                                    </p:animMotion>
                                  </p:childTnLst>
                                </p:cTn>
                              </p:par>
                              <p:par>
                                <p:cTn id="12" presetID="6" presetClass="emph" presetSubtype="0" fill="hold" nodeType="withEffect">
                                  <p:stCondLst>
                                    <p:cond delay="0"/>
                                  </p:stCondLst>
                                  <p:childTnLst>
                                    <p:animScale>
                                      <p:cBhvr>
                                        <p:cTn id="13" dur="2000" fill="hold"/>
                                        <p:tgtEl>
                                          <p:spTgt spid="9"/>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E812-CBF0-4B5C-BBA1-48A72E2E42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49084BA-2973-4ACC-AA2B-E29C8041C49C}"/>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FF67A11C-B166-41A4-B298-761B8CEDE19E}"/>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9936F9CE-266B-47C3-9AAB-6688D18322B9}"/>
              </a:ext>
            </a:extLst>
          </p:cNvPr>
          <p:cNvSpPr>
            <a:spLocks noGrp="1"/>
          </p:cNvSpPr>
          <p:nvPr>
            <p:ph type="sldNum" sz="quarter" idx="12"/>
          </p:nvPr>
        </p:nvSpPr>
        <p:spPr/>
        <p:txBody>
          <a:bodyPr/>
          <a:lstStyle/>
          <a:p>
            <a:fld id="{686A0971-E82B-458B-9FB6-3C7365857292}" type="slidenum">
              <a:rPr lang="en-US" smtClean="0"/>
              <a:t>33</a:t>
            </a:fld>
            <a:endParaRPr lang="en-US" dirty="0"/>
          </a:p>
        </p:txBody>
      </p:sp>
      <p:pic>
        <p:nvPicPr>
          <p:cNvPr id="6" name="Picture 5" descr="A picture containing building, ground, outdoor&#10;&#10;Description automatically generated">
            <a:extLst>
              <a:ext uri="{FF2B5EF4-FFF2-40B4-BE49-F238E27FC236}">
                <a16:creationId xmlns:a16="http://schemas.microsoft.com/office/drawing/2014/main" id="{4983A20E-18D8-4B2F-8AB1-0B4B4C165A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4003" y="1485898"/>
            <a:ext cx="7518429" cy="4452320"/>
          </a:xfrm>
          <a:prstGeom prst="rect">
            <a:avLst/>
          </a:prstGeom>
        </p:spPr>
      </p:pic>
    </p:spTree>
    <p:extLst>
      <p:ext uri="{BB962C8B-B14F-4D97-AF65-F5344CB8AC3E}">
        <p14:creationId xmlns:p14="http://schemas.microsoft.com/office/powerpoint/2010/main" val="405323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08333E-7 -3.7037E-6 L 0.35013 -0.16527 " pathEditMode="relative" rAng="0" ptsTypes="AA">
                                      <p:cBhvr>
                                        <p:cTn id="11" dur="2000" fill="hold"/>
                                        <p:tgtEl>
                                          <p:spTgt spid="6"/>
                                        </p:tgtEl>
                                        <p:attrNameLst>
                                          <p:attrName>ppt_x</p:attrName>
                                          <p:attrName>ppt_y</p:attrName>
                                        </p:attrNameLst>
                                      </p:cBhvr>
                                      <p:rCtr x="17500" y="-8264"/>
                                    </p:animMotion>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2000" fill="hold"/>
                                        <p:tgtEl>
                                          <p:spTgt spid="6"/>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5F1AE46-EA96-43A5-8DB5-2F236FFD3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45" y="3747543"/>
            <a:ext cx="1820199" cy="1374591"/>
          </a:xfrm>
          <a:prstGeom prst="rect">
            <a:avLst/>
          </a:prstGeom>
        </p:spPr>
      </p:pic>
      <p:sp>
        <p:nvSpPr>
          <p:cNvPr id="4" name="Date Placeholder 3">
            <a:extLst>
              <a:ext uri="{FF2B5EF4-FFF2-40B4-BE49-F238E27FC236}">
                <a16:creationId xmlns:a16="http://schemas.microsoft.com/office/drawing/2014/main" id="{177025D4-E11B-4C1C-B583-EB753E7217B0}"/>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3894FB17-3000-4A33-8D31-2BD3D7CEB511}"/>
              </a:ext>
            </a:extLst>
          </p:cNvPr>
          <p:cNvSpPr>
            <a:spLocks noGrp="1"/>
          </p:cNvSpPr>
          <p:nvPr>
            <p:ph type="sldNum" sz="quarter" idx="12"/>
          </p:nvPr>
        </p:nvSpPr>
        <p:spPr/>
        <p:txBody>
          <a:bodyPr/>
          <a:lstStyle/>
          <a:p>
            <a:fld id="{686A0971-E82B-458B-9FB6-3C7365857292}" type="slidenum">
              <a:rPr lang="en-US" smtClean="0"/>
              <a:t>34</a:t>
            </a:fld>
            <a:endParaRPr lang="en-US" dirty="0"/>
          </a:p>
        </p:txBody>
      </p:sp>
      <p:pic>
        <p:nvPicPr>
          <p:cNvPr id="6" name="Picture 5">
            <a:extLst>
              <a:ext uri="{FF2B5EF4-FFF2-40B4-BE49-F238E27FC236}">
                <a16:creationId xmlns:a16="http://schemas.microsoft.com/office/drawing/2014/main" id="{66E62B36-FA18-4AFE-A9FD-EA153473C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168" y="2723992"/>
            <a:ext cx="5536162" cy="3321697"/>
          </a:xfrm>
          <a:prstGeom prst="rect">
            <a:avLst/>
          </a:prstGeom>
        </p:spPr>
      </p:pic>
      <p:pic>
        <p:nvPicPr>
          <p:cNvPr id="8" name="Picture 7">
            <a:extLst>
              <a:ext uri="{FF2B5EF4-FFF2-40B4-BE49-F238E27FC236}">
                <a16:creationId xmlns:a16="http://schemas.microsoft.com/office/drawing/2014/main" id="{6C7C376E-D25A-4CFC-8128-100E4095CB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978" y="1690690"/>
            <a:ext cx="2595281" cy="1536893"/>
          </a:xfrm>
          <a:prstGeom prst="rect">
            <a:avLst/>
          </a:prstGeom>
        </p:spPr>
      </p:pic>
      <p:pic>
        <p:nvPicPr>
          <p:cNvPr id="13" name="Picture 12">
            <a:extLst>
              <a:ext uri="{FF2B5EF4-FFF2-40B4-BE49-F238E27FC236}">
                <a16:creationId xmlns:a16="http://schemas.microsoft.com/office/drawing/2014/main" id="{A095CE08-6C01-435D-AB80-9EE1B303B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3228" y="820152"/>
            <a:ext cx="2595283" cy="1536894"/>
          </a:xfrm>
          <a:prstGeom prst="rect">
            <a:avLst/>
          </a:prstGeom>
        </p:spPr>
      </p:pic>
      <p:pic>
        <p:nvPicPr>
          <p:cNvPr id="16" name="Picture 15">
            <a:extLst>
              <a:ext uri="{FF2B5EF4-FFF2-40B4-BE49-F238E27FC236}">
                <a16:creationId xmlns:a16="http://schemas.microsoft.com/office/drawing/2014/main" id="{D0C784CB-4E46-45F9-896B-F92D498439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9663" y="820152"/>
            <a:ext cx="2595283" cy="1536894"/>
          </a:xfrm>
          <a:prstGeom prst="rect">
            <a:avLst/>
          </a:prstGeom>
        </p:spPr>
      </p:pic>
      <p:pic>
        <p:nvPicPr>
          <p:cNvPr id="19" name="Picture 18">
            <a:extLst>
              <a:ext uri="{FF2B5EF4-FFF2-40B4-BE49-F238E27FC236}">
                <a16:creationId xmlns:a16="http://schemas.microsoft.com/office/drawing/2014/main" id="{2960088B-DE41-4E2A-9352-726CD225B0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86098" y="1690690"/>
            <a:ext cx="2595281" cy="1536893"/>
          </a:xfrm>
          <a:prstGeom prst="rect">
            <a:avLst/>
          </a:prstGeom>
        </p:spPr>
      </p:pic>
      <p:pic>
        <p:nvPicPr>
          <p:cNvPr id="24" name="Picture 23">
            <a:extLst>
              <a:ext uri="{FF2B5EF4-FFF2-40B4-BE49-F238E27FC236}">
                <a16:creationId xmlns:a16="http://schemas.microsoft.com/office/drawing/2014/main" id="{4F0AE13A-15D8-4014-BC35-6CDB8A59A5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71013" y="2719875"/>
            <a:ext cx="5537597" cy="3322557"/>
          </a:xfrm>
          <a:prstGeom prst="rect">
            <a:avLst/>
          </a:prstGeom>
        </p:spPr>
      </p:pic>
      <p:pic>
        <p:nvPicPr>
          <p:cNvPr id="25" name="Picture 24">
            <a:extLst>
              <a:ext uri="{FF2B5EF4-FFF2-40B4-BE49-F238E27FC236}">
                <a16:creationId xmlns:a16="http://schemas.microsoft.com/office/drawing/2014/main" id="{3788D248-830D-4E0F-B738-11DC8795D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71507" y="2719874"/>
            <a:ext cx="5537597" cy="3322558"/>
          </a:xfrm>
          <a:prstGeom prst="rect">
            <a:avLst/>
          </a:prstGeom>
        </p:spPr>
      </p:pic>
      <p:pic>
        <p:nvPicPr>
          <p:cNvPr id="26" name="Picture 25">
            <a:extLst>
              <a:ext uri="{FF2B5EF4-FFF2-40B4-BE49-F238E27FC236}">
                <a16:creationId xmlns:a16="http://schemas.microsoft.com/office/drawing/2014/main" id="{2359564D-0914-4CC2-8E1E-59CB9AA464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6074" y="2723992"/>
            <a:ext cx="5552776" cy="3331666"/>
          </a:xfrm>
          <a:prstGeom prst="rect">
            <a:avLst/>
          </a:prstGeom>
        </p:spPr>
      </p:pic>
      <p:pic>
        <p:nvPicPr>
          <p:cNvPr id="27" name="Picture 26">
            <a:extLst>
              <a:ext uri="{FF2B5EF4-FFF2-40B4-BE49-F238E27FC236}">
                <a16:creationId xmlns:a16="http://schemas.microsoft.com/office/drawing/2014/main" id="{ECBAE224-6366-4266-A3E9-5A8AE83FC5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80094" y="2738087"/>
            <a:ext cx="5527625" cy="3316575"/>
          </a:xfrm>
          <a:prstGeom prst="rect">
            <a:avLst/>
          </a:prstGeom>
        </p:spPr>
      </p:pic>
      <p:sp>
        <p:nvSpPr>
          <p:cNvPr id="29" name="Title 1">
            <a:extLst>
              <a:ext uri="{FF2B5EF4-FFF2-40B4-BE49-F238E27FC236}">
                <a16:creationId xmlns:a16="http://schemas.microsoft.com/office/drawing/2014/main" id="{EB5D1FC5-BA07-43B1-AA02-750FE781D1A8}"/>
              </a:ext>
            </a:extLst>
          </p:cNvPr>
          <p:cNvSpPr>
            <a:spLocks noGrp="1"/>
          </p:cNvSpPr>
          <p:nvPr>
            <p:ph type="title"/>
          </p:nvPr>
        </p:nvSpPr>
        <p:spPr>
          <a:xfrm>
            <a:off x="838200" y="365127"/>
            <a:ext cx="10515600" cy="1325563"/>
          </a:xfrm>
        </p:spPr>
        <p:txBody>
          <a:bodyPr/>
          <a:lstStyle/>
          <a:p>
            <a:r>
              <a:rPr lang="en-US" dirty="0"/>
              <a:t>Results</a:t>
            </a:r>
            <a:endParaRPr lang="nl-NL" dirty="0"/>
          </a:p>
        </p:txBody>
      </p:sp>
      <p:cxnSp>
        <p:nvCxnSpPr>
          <p:cNvPr id="9" name="Curved Connector 38">
            <a:extLst>
              <a:ext uri="{FF2B5EF4-FFF2-40B4-BE49-F238E27FC236}">
                <a16:creationId xmlns:a16="http://schemas.microsoft.com/office/drawing/2014/main" id="{F8264380-422B-4133-ABDE-C05E222EED3A}"/>
              </a:ext>
            </a:extLst>
          </p:cNvPr>
          <p:cNvCxnSpPr/>
          <p:nvPr/>
        </p:nvCxnSpPr>
        <p:spPr>
          <a:xfrm>
            <a:off x="2994215" y="2512531"/>
            <a:ext cx="1035896" cy="480007"/>
          </a:xfrm>
          <a:prstGeom prst="curvedConnector3">
            <a:avLst>
              <a:gd name="adj1" fmla="val 99540"/>
            </a:avLst>
          </a:prstGeom>
          <a:ln>
            <a:tailEnd type="triangle"/>
          </a:ln>
        </p:spPr>
        <p:style>
          <a:lnRef idx="1">
            <a:schemeClr val="dk1"/>
          </a:lnRef>
          <a:fillRef idx="0">
            <a:schemeClr val="dk1"/>
          </a:fillRef>
          <a:effectRef idx="0">
            <a:schemeClr val="dk1"/>
          </a:effectRef>
          <a:fontRef idx="minor">
            <a:schemeClr val="tx1"/>
          </a:fontRef>
        </p:style>
      </p:cxnSp>
      <p:cxnSp>
        <p:nvCxnSpPr>
          <p:cNvPr id="14" name="Curved Connector 66">
            <a:extLst>
              <a:ext uri="{FF2B5EF4-FFF2-40B4-BE49-F238E27FC236}">
                <a16:creationId xmlns:a16="http://schemas.microsoft.com/office/drawing/2014/main" id="{5E9F7926-B971-4FF7-A700-3E08AD2E4018}"/>
              </a:ext>
            </a:extLst>
          </p:cNvPr>
          <p:cNvCxnSpPr/>
          <p:nvPr/>
        </p:nvCxnSpPr>
        <p:spPr>
          <a:xfrm rot="10800000" flipH="1" flipV="1">
            <a:off x="4180556" y="2357046"/>
            <a:ext cx="1056471" cy="647412"/>
          </a:xfrm>
          <a:prstGeom prst="curvedConnector3">
            <a:avLst>
              <a:gd name="adj1" fmla="val 100342"/>
            </a:avLst>
          </a:prstGeom>
          <a:ln>
            <a:tailEnd type="triangle"/>
          </a:ln>
        </p:spPr>
        <p:style>
          <a:lnRef idx="1">
            <a:schemeClr val="dk1"/>
          </a:lnRef>
          <a:fillRef idx="0">
            <a:schemeClr val="dk1"/>
          </a:fillRef>
          <a:effectRef idx="0">
            <a:schemeClr val="dk1"/>
          </a:effectRef>
          <a:fontRef idx="minor">
            <a:schemeClr val="tx1"/>
          </a:fontRef>
        </p:style>
      </p:cxnSp>
      <p:cxnSp>
        <p:nvCxnSpPr>
          <p:cNvPr id="17" name="Curved Connector 48">
            <a:extLst>
              <a:ext uri="{FF2B5EF4-FFF2-40B4-BE49-F238E27FC236}">
                <a16:creationId xmlns:a16="http://schemas.microsoft.com/office/drawing/2014/main" id="{51542377-F135-4AAE-992D-BB57FF96F2FC}"/>
              </a:ext>
            </a:extLst>
          </p:cNvPr>
          <p:cNvCxnSpPr/>
          <p:nvPr/>
        </p:nvCxnSpPr>
        <p:spPr>
          <a:xfrm rot="10800000" flipV="1">
            <a:off x="6389732" y="2345123"/>
            <a:ext cx="1056471" cy="647412"/>
          </a:xfrm>
          <a:prstGeom prst="curvedConnector3">
            <a:avLst>
              <a:gd name="adj1" fmla="val 100342"/>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50">
            <a:extLst>
              <a:ext uri="{FF2B5EF4-FFF2-40B4-BE49-F238E27FC236}">
                <a16:creationId xmlns:a16="http://schemas.microsoft.com/office/drawing/2014/main" id="{9E67EBF5-FACB-4888-94DD-715DD99235B1}"/>
              </a:ext>
            </a:extLst>
          </p:cNvPr>
          <p:cNvCxnSpPr/>
          <p:nvPr/>
        </p:nvCxnSpPr>
        <p:spPr>
          <a:xfrm rot="10800000" flipV="1">
            <a:off x="7817468" y="2447215"/>
            <a:ext cx="1458586" cy="545320"/>
          </a:xfrm>
          <a:prstGeom prst="curvedConnector3">
            <a:avLst>
              <a:gd name="adj1" fmla="val 99897"/>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8364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nl-NL"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35</a:t>
            </a:fld>
            <a:endParaRPr lang="en-US" dirty="0"/>
          </a:p>
        </p:txBody>
      </p:sp>
      <p:sp>
        <p:nvSpPr>
          <p:cNvPr id="8" name="TextBox 7"/>
          <p:cNvSpPr txBox="1"/>
          <p:nvPr/>
        </p:nvSpPr>
        <p:spPr>
          <a:xfrm>
            <a:off x="3009900" y="5228200"/>
            <a:ext cx="860612" cy="367554"/>
          </a:xfrm>
          <a:prstGeom prst="rect">
            <a:avLst/>
          </a:prstGeom>
          <a:noFill/>
        </p:spPr>
        <p:txBody>
          <a:bodyPr wrap="square" rtlCol="0">
            <a:spAutoFit/>
          </a:bodyPr>
          <a:lstStyle/>
          <a:p>
            <a:r>
              <a:rPr lang="en-US" dirty="0"/>
              <a:t>Citadel</a:t>
            </a:r>
            <a:endParaRPr lang="nl-NL" dirty="0"/>
          </a:p>
        </p:txBody>
      </p:sp>
      <p:sp>
        <p:nvSpPr>
          <p:cNvPr id="9" name="TextBox 8"/>
          <p:cNvSpPr txBox="1"/>
          <p:nvPr/>
        </p:nvSpPr>
        <p:spPr>
          <a:xfrm>
            <a:off x="8672082" y="5226422"/>
            <a:ext cx="1024802" cy="369332"/>
          </a:xfrm>
          <a:prstGeom prst="rect">
            <a:avLst/>
          </a:prstGeom>
          <a:noFill/>
        </p:spPr>
        <p:txBody>
          <a:bodyPr wrap="square" rtlCol="0">
            <a:spAutoFit/>
          </a:bodyPr>
          <a:lstStyle/>
          <a:p>
            <a:r>
              <a:rPr lang="en-US" dirty="0"/>
              <a:t>Buddha</a:t>
            </a:r>
            <a:endParaRPr lang="nl-NL" dirty="0"/>
          </a:p>
        </p:txBody>
      </p:sp>
      <p:pic>
        <p:nvPicPr>
          <p:cNvPr id="11" name="Picture 10" descr="A picture containing map, sky, wall&#10;&#10;Description automatically generated">
            <a:extLst>
              <a:ext uri="{FF2B5EF4-FFF2-40B4-BE49-F238E27FC236}">
                <a16:creationId xmlns:a16="http://schemas.microsoft.com/office/drawing/2014/main" id="{174ADF86-228D-43E5-94B0-60EC39285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006" y="1715136"/>
            <a:ext cx="5435600" cy="3261360"/>
          </a:xfrm>
          <a:prstGeom prst="rect">
            <a:avLst/>
          </a:prstGeom>
        </p:spPr>
      </p:pic>
      <p:pic>
        <p:nvPicPr>
          <p:cNvPr id="13" name="Picture 12" descr="A close up of a map&#10;&#10;Description automatically generated">
            <a:extLst>
              <a:ext uri="{FF2B5EF4-FFF2-40B4-BE49-F238E27FC236}">
                <a16:creationId xmlns:a16="http://schemas.microsoft.com/office/drawing/2014/main" id="{7E320811-6256-4E78-8E21-86E05E878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406" y="1715136"/>
            <a:ext cx="5435600" cy="3261360"/>
          </a:xfrm>
          <a:prstGeom prst="rect">
            <a:avLst/>
          </a:prstGeom>
        </p:spPr>
      </p:pic>
    </p:spTree>
    <p:extLst>
      <p:ext uri="{BB962C8B-B14F-4D97-AF65-F5344CB8AC3E}">
        <p14:creationId xmlns:p14="http://schemas.microsoft.com/office/powerpoint/2010/main" val="366996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endParaRPr lang="nl-NL"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36</a:t>
            </a:fld>
            <a:endParaRPr lang="en-US" dirty="0"/>
          </a:p>
        </p:txBody>
      </p:sp>
      <p:pic>
        <p:nvPicPr>
          <p:cNvPr id="6" name="Untitled Projec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7563" y="1332217"/>
            <a:ext cx="7556874" cy="4250742"/>
          </a:xfrm>
          <a:prstGeom prst="rect">
            <a:avLst/>
          </a:prstGeom>
        </p:spPr>
      </p:pic>
    </p:spTree>
    <p:extLst>
      <p:ext uri="{BB962C8B-B14F-4D97-AF65-F5344CB8AC3E}">
        <p14:creationId xmlns:p14="http://schemas.microsoft.com/office/powerpoint/2010/main" val="2424726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endParaRPr lang="nl-NL" dirty="0"/>
          </a:p>
        </p:txBody>
      </p:sp>
      <p:sp>
        <p:nvSpPr>
          <p:cNvPr id="3" name="Content Placeholder 2"/>
          <p:cNvSpPr>
            <a:spLocks noGrp="1"/>
          </p:cNvSpPr>
          <p:nvPr>
            <p:ph idx="1"/>
          </p:nvPr>
        </p:nvSpPr>
        <p:spPr/>
        <p:txBody>
          <a:bodyPr/>
          <a:lstStyle/>
          <a:p>
            <a:r>
              <a:rPr lang="en-US" sz="2800" dirty="0"/>
              <a:t>Easy to implement, artifact free</a:t>
            </a:r>
          </a:p>
          <a:p>
            <a:endParaRPr lang="en-US" sz="2800" dirty="0"/>
          </a:p>
          <a:p>
            <a:r>
              <a:rPr lang="en-US" sz="2800" dirty="0"/>
              <a:t>Avoids additional Render Pass (ZP+ &amp; ++ZP)</a:t>
            </a:r>
          </a:p>
          <a:p>
            <a:endParaRPr lang="en-US" sz="2800" dirty="0"/>
          </a:p>
          <a:p>
            <a:r>
              <a:rPr lang="en-US" sz="2800" dirty="0"/>
              <a:t>Avoids Rendering Hidden Geometry and Caps (Z-Fail)	</a:t>
            </a:r>
          </a:p>
          <a:p>
            <a:endParaRPr lang="en-US" sz="2800" dirty="0"/>
          </a:p>
          <a:p>
            <a:r>
              <a:rPr lang="en-US" sz="2400" dirty="0"/>
              <a:t>Performs on par with Z-Pass</a:t>
            </a:r>
          </a:p>
          <a:p>
            <a:pPr lvl="1"/>
            <a:r>
              <a:rPr lang="en-US" sz="2000" dirty="0"/>
              <a:t>1 ray cast per light facing triangle overhead</a:t>
            </a:r>
            <a:endParaRPr lang="nl-NL" sz="2000"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37</a:t>
            </a:fld>
            <a:endParaRPr lang="en-US" dirty="0"/>
          </a:p>
        </p:txBody>
      </p:sp>
    </p:spTree>
    <p:extLst>
      <p:ext uri="{BB962C8B-B14F-4D97-AF65-F5344CB8AC3E}">
        <p14:creationId xmlns:p14="http://schemas.microsoft.com/office/powerpoint/2010/main" val="3444399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463673"/>
          </a:xfrm>
        </p:spPr>
        <p:txBody>
          <a:bodyPr>
            <a:noAutofit/>
          </a:bodyPr>
          <a:lstStyle/>
          <a:p>
            <a:pPr algn="ctr"/>
            <a:r>
              <a:rPr lang="en-US" sz="4800" b="1" kern="0" dirty="0">
                <a:solidFill>
                  <a:srgbClr val="005D76"/>
                </a:solidFill>
                <a:latin typeface="Calibri"/>
                <a:cs typeface="Arial"/>
                <a:sym typeface="Arial"/>
                <a:rtl val="0"/>
              </a:rPr>
              <a:t>A Practical and Efficient Approach for Correct Z-Pass Stencil Shadow Volume</a:t>
            </a:r>
            <a:endParaRPr lang="nl-NL" sz="4800"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38</a:t>
            </a:fld>
            <a:endParaRPr lang="en-US" dirty="0"/>
          </a:p>
        </p:txBody>
      </p:sp>
      <p:sp>
        <p:nvSpPr>
          <p:cNvPr id="6" name="Title 1"/>
          <p:cNvSpPr txBox="1">
            <a:spLocks/>
          </p:cNvSpPr>
          <p:nvPr/>
        </p:nvSpPr>
        <p:spPr>
          <a:xfrm>
            <a:off x="4620153" y="2137079"/>
            <a:ext cx="2761194" cy="3210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black"/>
                </a:solidFill>
                <a:latin typeface="+mn-lt"/>
                <a:hlinkClick r:id="rId2"/>
              </a:rPr>
              <a:t>http://graphics.tudelft.nl</a:t>
            </a:r>
            <a:endParaRPr lang="en-US" sz="1800" dirty="0">
              <a:solidFill>
                <a:prstClr val="black"/>
              </a:solidFill>
              <a:latin typeface="+mn-lt"/>
            </a:endParaRPr>
          </a:p>
        </p:txBody>
      </p:sp>
      <p:sp>
        <p:nvSpPr>
          <p:cNvPr id="8" name="Rectangle 7"/>
          <p:cNvSpPr/>
          <p:nvPr/>
        </p:nvSpPr>
        <p:spPr>
          <a:xfrm>
            <a:off x="7553325" y="5628035"/>
            <a:ext cx="4638675" cy="707886"/>
          </a:xfrm>
          <a:prstGeom prst="rect">
            <a:avLst/>
          </a:prstGeom>
        </p:spPr>
        <p:txBody>
          <a:bodyPr wrap="square">
            <a:spAutoFit/>
          </a:bodyPr>
          <a:lstStyle/>
          <a:p>
            <a:r>
              <a:rPr lang="en-US" sz="1000" dirty="0">
                <a:latin typeface="NimbusRomNo9L-Regu"/>
              </a:rPr>
              <a:t>This work was supported by </a:t>
            </a:r>
            <a:r>
              <a:rPr lang="en-US" sz="1000" dirty="0" err="1">
                <a:latin typeface="NimbusRomNo9L-Regu"/>
              </a:rPr>
              <a:t>DyViTo</a:t>
            </a:r>
            <a:r>
              <a:rPr lang="en-US" sz="1000" dirty="0">
                <a:latin typeface="NimbusRomNo9L-Regu"/>
              </a:rPr>
              <a:t> that is funded by the European Union’s Horizon 2020 </a:t>
            </a:r>
            <a:r>
              <a:rPr lang="en-US" sz="1000" dirty="0" err="1">
                <a:latin typeface="NimbusRomNo9L-Regu"/>
              </a:rPr>
              <a:t>programme</a:t>
            </a:r>
            <a:r>
              <a:rPr lang="en-US" sz="1000" dirty="0">
                <a:latin typeface="NimbusRomNo9L-Regu"/>
              </a:rPr>
              <a:t> under grant agreement No 765121 and partially </a:t>
            </a:r>
            <a:r>
              <a:rPr lang="en-US" sz="1000" dirty="0" err="1">
                <a:latin typeface="NimbusRomNo9L-Regu"/>
              </a:rPr>
              <a:t>funnded</a:t>
            </a:r>
            <a:r>
              <a:rPr lang="en-US" sz="1000" dirty="0">
                <a:latin typeface="NimbusRomNo9L-Regu"/>
              </a:rPr>
              <a:t> by Swiss National Science Foundation Advanced Postdoc </a:t>
            </a:r>
            <a:r>
              <a:rPr lang="nl-NL" sz="1000" dirty="0" err="1">
                <a:latin typeface="NimbusRomNo9L-Regu"/>
              </a:rPr>
              <a:t>Mobility</a:t>
            </a:r>
            <a:r>
              <a:rPr lang="nl-NL" sz="1000" dirty="0">
                <a:latin typeface="NimbusRomNo9L-Regu"/>
              </a:rPr>
              <a:t> Project 174321.</a:t>
            </a:r>
            <a:endParaRPr lang="nl-NL" sz="1000" dirty="0"/>
          </a:p>
        </p:txBody>
      </p:sp>
      <p:sp>
        <p:nvSpPr>
          <p:cNvPr id="9" name="Subtitle 2"/>
          <p:cNvSpPr txBox="1">
            <a:spLocks/>
          </p:cNvSpPr>
          <p:nvPr/>
        </p:nvSpPr>
        <p:spPr>
          <a:xfrm>
            <a:off x="1153256" y="3311106"/>
            <a:ext cx="1524001" cy="34514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225"/>
              </a:spcBef>
              <a:buClr>
                <a:srgbClr val="EB641B"/>
              </a:buClr>
              <a:buNone/>
            </a:pPr>
            <a:r>
              <a:rPr lang="en-US" sz="1500" kern="0" dirty="0">
                <a:solidFill>
                  <a:srgbClr val="00A6D6"/>
                </a:solidFill>
                <a:latin typeface="Verdana"/>
                <a:cs typeface="Arial"/>
                <a:sym typeface="Arial"/>
                <a:rtl val="0"/>
              </a:rPr>
              <a:t>Baran Usta</a:t>
            </a:r>
            <a:endParaRPr lang="en-US" dirty="0"/>
          </a:p>
        </p:txBody>
      </p:sp>
      <p:sp>
        <p:nvSpPr>
          <p:cNvPr id="10" name="Subtitle 2"/>
          <p:cNvSpPr txBox="1">
            <a:spLocks/>
          </p:cNvSpPr>
          <p:nvPr/>
        </p:nvSpPr>
        <p:spPr>
          <a:xfrm>
            <a:off x="2677257" y="3311105"/>
            <a:ext cx="2188308" cy="3451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Leonardo Scandolo</a:t>
            </a:r>
            <a:endParaRPr lang="en-US" dirty="0"/>
          </a:p>
        </p:txBody>
      </p:sp>
      <p:sp>
        <p:nvSpPr>
          <p:cNvPr id="11" name="Subtitle 2"/>
          <p:cNvSpPr txBox="1">
            <a:spLocks/>
          </p:cNvSpPr>
          <p:nvPr/>
        </p:nvSpPr>
        <p:spPr>
          <a:xfrm>
            <a:off x="4875334" y="3311105"/>
            <a:ext cx="1793631" cy="345148"/>
          </a:xfrm>
          <a:prstGeom prst="rect">
            <a:avLst/>
          </a:prstGeom>
        </p:spPr>
        <p:txBody>
          <a:bodyPr vert="horz" lIns="91440" tIns="45720" rIns="91440" bIns="45720" rtlCol="0">
            <a:normAutofit lnSpcReduction="10000"/>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Markus</a:t>
            </a:r>
            <a:r>
              <a:rPr lang="en-US" dirty="0">
                <a:sym typeface="Arial"/>
                <a:rtl val="0"/>
              </a:rPr>
              <a:t> Billeter</a:t>
            </a:r>
            <a:endParaRPr lang="en-US" sz="1500" kern="0" dirty="0">
              <a:solidFill>
                <a:srgbClr val="00A6D6"/>
              </a:solidFill>
              <a:latin typeface="Verdana"/>
              <a:cs typeface="Arial"/>
              <a:sym typeface="Arial"/>
              <a:rtl val="0"/>
            </a:endParaRPr>
          </a:p>
        </p:txBody>
      </p:sp>
      <p:sp>
        <p:nvSpPr>
          <p:cNvPr id="12" name="Subtitle 2"/>
          <p:cNvSpPr txBox="1">
            <a:spLocks/>
          </p:cNvSpPr>
          <p:nvPr/>
        </p:nvSpPr>
        <p:spPr>
          <a:xfrm>
            <a:off x="6668965" y="3311105"/>
            <a:ext cx="2198077" cy="3451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Ricardo Marroquim</a:t>
            </a:r>
            <a:endParaRPr lang="en-US" dirty="0"/>
          </a:p>
        </p:txBody>
      </p:sp>
      <p:sp>
        <p:nvSpPr>
          <p:cNvPr id="13" name="Subtitle 2"/>
          <p:cNvSpPr txBox="1">
            <a:spLocks/>
          </p:cNvSpPr>
          <p:nvPr/>
        </p:nvSpPr>
        <p:spPr>
          <a:xfrm>
            <a:off x="8867042" y="3311106"/>
            <a:ext cx="1947984" cy="345147"/>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500" kern="0" dirty="0">
                <a:solidFill>
                  <a:srgbClr val="00A6D6"/>
                </a:solidFill>
                <a:latin typeface="Verdana"/>
                <a:cs typeface="Arial"/>
                <a:sym typeface="Arial"/>
                <a:rtl val="0"/>
              </a:rPr>
              <a:t>Elmar Eisemann</a:t>
            </a:r>
            <a:endParaRPr lang="en-US" dirty="0"/>
          </a:p>
        </p:txBody>
      </p:sp>
      <p:sp>
        <p:nvSpPr>
          <p:cNvPr id="14" name="Subtitle 2"/>
          <p:cNvSpPr txBox="1">
            <a:spLocks/>
          </p:cNvSpPr>
          <p:nvPr/>
        </p:nvSpPr>
        <p:spPr>
          <a:xfrm>
            <a:off x="1153256" y="3728265"/>
            <a:ext cx="1524002" cy="34514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225"/>
              </a:spcBef>
              <a:buClr>
                <a:srgbClr val="EB641B"/>
              </a:buClr>
              <a:buNone/>
            </a:pPr>
            <a:r>
              <a:rPr lang="en-US" sz="1200" kern="0" dirty="0">
                <a:solidFill>
                  <a:srgbClr val="00A6D6"/>
                </a:solidFill>
                <a:latin typeface="Verdana"/>
                <a:cs typeface="Arial"/>
                <a:sym typeface="Arial"/>
                <a:rtl val="0"/>
              </a:rPr>
              <a:t>b.usta@tudelft.nl</a:t>
            </a:r>
            <a:endParaRPr lang="en-US" sz="1200" dirty="0"/>
          </a:p>
        </p:txBody>
      </p:sp>
      <p:sp>
        <p:nvSpPr>
          <p:cNvPr id="15" name="Subtitle 2"/>
          <p:cNvSpPr txBox="1">
            <a:spLocks/>
          </p:cNvSpPr>
          <p:nvPr/>
        </p:nvSpPr>
        <p:spPr>
          <a:xfrm>
            <a:off x="2677257" y="3728264"/>
            <a:ext cx="2188308" cy="3451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200" kern="0" dirty="0">
                <a:solidFill>
                  <a:srgbClr val="00A6D6"/>
                </a:solidFill>
                <a:latin typeface="Verdana"/>
                <a:cs typeface="Arial"/>
                <a:sym typeface="Arial"/>
                <a:rtl val="0"/>
              </a:rPr>
              <a:t>l.scandolo@tudelft.nl</a:t>
            </a:r>
            <a:endParaRPr lang="en-US" sz="1200" dirty="0"/>
          </a:p>
        </p:txBody>
      </p:sp>
      <p:sp>
        <p:nvSpPr>
          <p:cNvPr id="16" name="Subtitle 2"/>
          <p:cNvSpPr txBox="1">
            <a:spLocks/>
          </p:cNvSpPr>
          <p:nvPr/>
        </p:nvSpPr>
        <p:spPr>
          <a:xfrm>
            <a:off x="4875334" y="3728264"/>
            <a:ext cx="1793631" cy="3451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200" kern="0" dirty="0" err="1">
                <a:solidFill>
                  <a:srgbClr val="00A6D6"/>
                </a:solidFill>
                <a:latin typeface="Verdana"/>
                <a:cs typeface="Arial"/>
                <a:sym typeface="Arial"/>
                <a:rtl val="0"/>
              </a:rPr>
              <a:t>m.</a:t>
            </a:r>
            <a:r>
              <a:rPr lang="en-US" sz="1200" dirty="0" err="1">
                <a:sym typeface="Arial"/>
                <a:rtl val="0"/>
              </a:rPr>
              <a:t>billeter</a:t>
            </a:r>
            <a:r>
              <a:rPr lang="en-US" sz="1200" kern="0" dirty="0" err="1">
                <a:solidFill>
                  <a:srgbClr val="00A6D6"/>
                </a:solidFill>
                <a:latin typeface="Verdana"/>
                <a:cs typeface="Arial"/>
                <a:sym typeface="Arial"/>
                <a:rtl val="0"/>
              </a:rPr>
              <a:t>@tudelft.n</a:t>
            </a:r>
            <a:endParaRPr lang="en-US" sz="1200" kern="0" dirty="0">
              <a:solidFill>
                <a:srgbClr val="00A6D6"/>
              </a:solidFill>
              <a:latin typeface="Verdana"/>
              <a:cs typeface="Arial"/>
              <a:sym typeface="Arial"/>
              <a:rtl val="0"/>
            </a:endParaRPr>
          </a:p>
        </p:txBody>
      </p:sp>
      <p:sp>
        <p:nvSpPr>
          <p:cNvPr id="17" name="Subtitle 2"/>
          <p:cNvSpPr txBox="1">
            <a:spLocks/>
          </p:cNvSpPr>
          <p:nvPr/>
        </p:nvSpPr>
        <p:spPr>
          <a:xfrm>
            <a:off x="6668965" y="3728264"/>
            <a:ext cx="2198077" cy="34514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200" kern="0" dirty="0" err="1">
                <a:solidFill>
                  <a:srgbClr val="00A6D6"/>
                </a:solidFill>
                <a:latin typeface="Verdana"/>
                <a:cs typeface="Arial"/>
                <a:sym typeface="Arial"/>
                <a:rtl val="0"/>
              </a:rPr>
              <a:t>r.marroquim@tudelft.n</a:t>
            </a:r>
            <a:endParaRPr lang="en-US" sz="1200" dirty="0"/>
          </a:p>
        </p:txBody>
      </p:sp>
      <p:sp>
        <p:nvSpPr>
          <p:cNvPr id="18" name="Subtitle 2"/>
          <p:cNvSpPr txBox="1">
            <a:spLocks/>
          </p:cNvSpPr>
          <p:nvPr/>
        </p:nvSpPr>
        <p:spPr>
          <a:xfrm>
            <a:off x="8867042" y="3728265"/>
            <a:ext cx="2029558" cy="345147"/>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Clr>
                <a:schemeClr val="accent1">
                  <a:lumMod val="50000"/>
                </a:schemeClr>
              </a:buClr>
              <a:buFont typeface="Wingdings" panose="05000000000000000000" pitchFamily="2" charset="2"/>
              <a:buNone/>
              <a:defRPr sz="1800" kern="1200">
                <a:solidFill>
                  <a:srgbClr val="00B0F0"/>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122730">
              <a:lnSpc>
                <a:spcPct val="100000"/>
              </a:lnSpc>
              <a:spcBef>
                <a:spcPts val="225"/>
              </a:spcBef>
              <a:buClr>
                <a:srgbClr val="EB641B"/>
              </a:buClr>
            </a:pPr>
            <a:r>
              <a:rPr lang="en-US" sz="1200" kern="0" dirty="0" err="1">
                <a:solidFill>
                  <a:srgbClr val="00A6D6"/>
                </a:solidFill>
                <a:latin typeface="Verdana"/>
                <a:cs typeface="Arial"/>
                <a:sym typeface="Arial"/>
                <a:rtl val="0"/>
              </a:rPr>
              <a:t>e.eisemann@tudelft.n</a:t>
            </a:r>
            <a:endParaRPr lang="en-US" sz="1200" dirty="0"/>
          </a:p>
        </p:txBody>
      </p:sp>
      <p:sp>
        <p:nvSpPr>
          <p:cNvPr id="20" name="TextBox 19"/>
          <p:cNvSpPr txBox="1"/>
          <p:nvPr/>
        </p:nvSpPr>
        <p:spPr>
          <a:xfrm>
            <a:off x="4471987" y="4381691"/>
            <a:ext cx="3248025" cy="646331"/>
          </a:xfrm>
          <a:prstGeom prst="rect">
            <a:avLst/>
          </a:prstGeom>
          <a:noFill/>
        </p:spPr>
        <p:txBody>
          <a:bodyPr wrap="square" rtlCol="0">
            <a:spAutoFit/>
          </a:bodyPr>
          <a:lstStyle/>
          <a:p>
            <a:pPr algn="ctr"/>
            <a:r>
              <a:rPr lang="en-US" sz="3600" dirty="0"/>
              <a:t>Questions?</a:t>
            </a:r>
            <a:endParaRPr lang="nl-NL" sz="3600" dirty="0"/>
          </a:p>
        </p:txBody>
      </p:sp>
    </p:spTree>
    <p:extLst>
      <p:ext uri="{BB962C8B-B14F-4D97-AF65-F5344CB8AC3E}">
        <p14:creationId xmlns:p14="http://schemas.microsoft.com/office/powerpoint/2010/main" val="374166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500" y="3722707"/>
            <a:ext cx="3227899" cy="23040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479" y="3722708"/>
            <a:ext cx="3227899" cy="2304033"/>
          </a:xfrm>
          <a:prstGeom prst="rect">
            <a:avLst/>
          </a:prstGeom>
        </p:spPr>
      </p:pic>
      <p:sp>
        <p:nvSpPr>
          <p:cNvPr id="2" name="Title 1"/>
          <p:cNvSpPr>
            <a:spLocks noGrp="1"/>
          </p:cNvSpPr>
          <p:nvPr>
            <p:ph type="title"/>
          </p:nvPr>
        </p:nvSpPr>
        <p:spPr/>
        <p:txBody>
          <a:bodyPr/>
          <a:lstStyle/>
          <a:p>
            <a:r>
              <a:rPr lang="en-US" dirty="0"/>
              <a:t>Shadow Volume Generation (Geometry </a:t>
            </a:r>
            <a:r>
              <a:rPr lang="en-US" dirty="0" err="1"/>
              <a:t>Shader</a:t>
            </a:r>
            <a:r>
              <a:rPr lang="en-US" dirty="0"/>
              <a:t>)</a:t>
            </a:r>
            <a:endParaRPr lang="nl-NL" dirty="0"/>
          </a:p>
        </p:txBody>
      </p:sp>
      <p:sp>
        <p:nvSpPr>
          <p:cNvPr id="3" name="Content Placeholder 2"/>
          <p:cNvSpPr>
            <a:spLocks noGrp="1"/>
          </p:cNvSpPr>
          <p:nvPr>
            <p:ph idx="1"/>
          </p:nvPr>
        </p:nvSpPr>
        <p:spPr/>
        <p:txBody>
          <a:bodyPr/>
          <a:lstStyle/>
          <a:p>
            <a:r>
              <a:rPr lang="en-US" dirty="0"/>
              <a:t>Silhouette Edge detection</a:t>
            </a:r>
          </a:p>
          <a:p>
            <a:pPr lvl="1"/>
            <a:r>
              <a:rPr lang="en-US" dirty="0"/>
              <a:t>Modify the index buffer &amp; draw GL_TRIANGLE_ADJACENCY</a:t>
            </a:r>
          </a:p>
          <a:p>
            <a:pPr lvl="1"/>
            <a:r>
              <a:rPr lang="en-US" dirty="0"/>
              <a:t>Edge of 1 FF and 1 BF</a:t>
            </a:r>
          </a:p>
          <a:p>
            <a:pPr lvl="1"/>
            <a:r>
              <a:rPr lang="en-US" dirty="0"/>
              <a:t>Project to Infinity (generates a quad)</a:t>
            </a:r>
          </a:p>
          <a:p>
            <a:pPr lvl="1"/>
            <a:r>
              <a:rPr lang="en-US" dirty="0"/>
              <a:t>Generated face may not be a shadow edge (occluded &amp; clamped)</a:t>
            </a:r>
          </a:p>
          <a:p>
            <a:pPr lvl="1"/>
            <a:endParaRPr lang="en-US"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39</a:t>
            </a:fld>
            <a:endParaRPr lang="en-US" dirty="0"/>
          </a:p>
        </p:txBody>
      </p:sp>
      <p:sp>
        <p:nvSpPr>
          <p:cNvPr id="6" name="TextBox 5"/>
          <p:cNvSpPr txBox="1"/>
          <p:nvPr/>
        </p:nvSpPr>
        <p:spPr>
          <a:xfrm>
            <a:off x="2186940" y="3543300"/>
            <a:ext cx="1074420" cy="369332"/>
          </a:xfrm>
          <a:prstGeom prst="rect">
            <a:avLst/>
          </a:prstGeom>
          <a:noFill/>
        </p:spPr>
        <p:txBody>
          <a:bodyPr wrap="square" rtlCol="0">
            <a:spAutoFit/>
          </a:bodyPr>
          <a:lstStyle/>
          <a:p>
            <a:r>
              <a:rPr lang="en-US" dirty="0"/>
              <a:t>Occluded</a:t>
            </a:r>
            <a:endParaRPr lang="nl-NL" dirty="0"/>
          </a:p>
        </p:txBody>
      </p:sp>
      <p:sp>
        <p:nvSpPr>
          <p:cNvPr id="7" name="TextBox 6"/>
          <p:cNvSpPr txBox="1"/>
          <p:nvPr/>
        </p:nvSpPr>
        <p:spPr>
          <a:xfrm>
            <a:off x="6758940" y="3543300"/>
            <a:ext cx="1097280" cy="369332"/>
          </a:xfrm>
          <a:prstGeom prst="rect">
            <a:avLst/>
          </a:prstGeom>
          <a:noFill/>
        </p:spPr>
        <p:txBody>
          <a:bodyPr wrap="square" rtlCol="0">
            <a:spAutoFit/>
          </a:bodyPr>
          <a:lstStyle/>
          <a:p>
            <a:r>
              <a:rPr lang="en-US" dirty="0"/>
              <a:t>Clamped</a:t>
            </a:r>
            <a:endParaRPr lang="nl-NL" dirty="0"/>
          </a:p>
        </p:txBody>
      </p:sp>
      <p:cxnSp>
        <p:nvCxnSpPr>
          <p:cNvPr id="13" name="Straight Connector 12"/>
          <p:cNvCxnSpPr/>
          <p:nvPr/>
        </p:nvCxnSpPr>
        <p:spPr>
          <a:xfrm flipH="1" flipV="1">
            <a:off x="1912622" y="4838700"/>
            <a:ext cx="2976435" cy="381000"/>
          </a:xfrm>
          <a:prstGeom prst="line">
            <a:avLst/>
          </a:prstGeom>
          <a:ln w="28575"/>
        </p:spPr>
        <p:style>
          <a:lnRef idx="1">
            <a:schemeClr val="dk1"/>
          </a:lnRef>
          <a:fillRef idx="0">
            <a:schemeClr val="dk1"/>
          </a:fillRef>
          <a:effectRef idx="0">
            <a:schemeClr val="dk1"/>
          </a:effectRef>
          <a:fontRef idx="minor">
            <a:schemeClr val="tx1"/>
          </a:fontRef>
        </p:style>
      </p:cxnSp>
      <p:sp>
        <p:nvSpPr>
          <p:cNvPr id="18" name="Multiply 17"/>
          <p:cNvSpPr/>
          <p:nvPr/>
        </p:nvSpPr>
        <p:spPr>
          <a:xfrm>
            <a:off x="3710940" y="4937760"/>
            <a:ext cx="320040" cy="304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Multiply 18"/>
          <p:cNvSpPr/>
          <p:nvPr/>
        </p:nvSpPr>
        <p:spPr>
          <a:xfrm>
            <a:off x="4200902" y="4990012"/>
            <a:ext cx="320040" cy="304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1" name="Straight Connector 20"/>
          <p:cNvCxnSpPr/>
          <p:nvPr/>
        </p:nvCxnSpPr>
        <p:spPr>
          <a:xfrm flipH="1" flipV="1">
            <a:off x="6758943" y="4838700"/>
            <a:ext cx="2976435" cy="381000"/>
          </a:xfrm>
          <a:prstGeom prst="line">
            <a:avLst/>
          </a:prstGeom>
          <a:ln w="28575"/>
        </p:spPr>
        <p:style>
          <a:lnRef idx="1">
            <a:schemeClr val="dk1"/>
          </a:lnRef>
          <a:fillRef idx="0">
            <a:schemeClr val="dk1"/>
          </a:fillRef>
          <a:effectRef idx="0">
            <a:schemeClr val="dk1"/>
          </a:effectRef>
          <a:fontRef idx="minor">
            <a:schemeClr val="tx1"/>
          </a:fontRef>
        </p:style>
      </p:cxnSp>
      <p:sp>
        <p:nvSpPr>
          <p:cNvPr id="20" name="Multiply 19"/>
          <p:cNvSpPr/>
          <p:nvPr/>
        </p:nvSpPr>
        <p:spPr>
          <a:xfrm>
            <a:off x="7961408" y="4874723"/>
            <a:ext cx="320040" cy="304800"/>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4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Hard Shadow Rendering</a:t>
            </a:r>
            <a:endParaRPr lang="nl-NL" dirty="0"/>
          </a:p>
        </p:txBody>
      </p:sp>
      <p:sp>
        <p:nvSpPr>
          <p:cNvPr id="3" name="Content Placeholder 2"/>
          <p:cNvSpPr>
            <a:spLocks noGrp="1"/>
          </p:cNvSpPr>
          <p:nvPr>
            <p:ph idx="1"/>
          </p:nvPr>
        </p:nvSpPr>
        <p:spPr>
          <a:xfrm>
            <a:off x="838200" y="1824040"/>
            <a:ext cx="3876675" cy="3727130"/>
          </a:xfrm>
        </p:spPr>
        <p:txBody>
          <a:bodyPr/>
          <a:lstStyle/>
          <a:p>
            <a:pPr marL="342900" lvl="1" indent="0">
              <a:buNone/>
            </a:pPr>
            <a:endParaRPr lang="en-US" sz="2500" dirty="0"/>
          </a:p>
          <a:p>
            <a:pPr lvl="1"/>
            <a:r>
              <a:rPr lang="en-US" sz="2000" dirty="0"/>
              <a:t>Ray Tracing</a:t>
            </a:r>
          </a:p>
          <a:p>
            <a:pPr lvl="2"/>
            <a:r>
              <a:rPr lang="en-US" sz="1700" dirty="0"/>
              <a:t>[Appel 1968]</a:t>
            </a:r>
          </a:p>
          <a:p>
            <a:pPr lvl="2"/>
            <a:endParaRPr lang="en-US" sz="1700" dirty="0"/>
          </a:p>
          <a:p>
            <a:pPr lvl="1"/>
            <a:r>
              <a:rPr lang="en-US" sz="2000" dirty="0"/>
              <a:t>Irregular Z-Buffer</a:t>
            </a:r>
          </a:p>
          <a:p>
            <a:pPr lvl="2"/>
            <a:r>
              <a:rPr lang="en-US" sz="1700" dirty="0"/>
              <a:t>[Johnson et al. 2005]</a:t>
            </a:r>
          </a:p>
          <a:p>
            <a:pPr marL="685800" lvl="2" indent="0">
              <a:buNone/>
            </a:pPr>
            <a:endParaRPr lang="en-US" sz="1700" dirty="0"/>
          </a:p>
          <a:p>
            <a:pPr lvl="1"/>
            <a:r>
              <a:rPr lang="en-US" sz="2000" dirty="0"/>
              <a:t>Shadow Volumes</a:t>
            </a:r>
          </a:p>
          <a:p>
            <a:pPr lvl="2"/>
            <a:r>
              <a:rPr lang="en-US" sz="1700" dirty="0"/>
              <a:t>[Crow 1977]</a:t>
            </a:r>
            <a:endParaRPr lang="nl-NL" sz="1700"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4</a:t>
            </a:fld>
            <a:endParaRPr lang="en-US" dirty="0"/>
          </a:p>
        </p:txBody>
      </p:sp>
      <p:sp>
        <p:nvSpPr>
          <p:cNvPr id="6" name="TextBox 5"/>
          <p:cNvSpPr txBox="1"/>
          <p:nvPr/>
        </p:nvSpPr>
        <p:spPr>
          <a:xfrm>
            <a:off x="5302919" y="2078899"/>
            <a:ext cx="4623981" cy="646331"/>
          </a:xfrm>
          <a:prstGeom prst="rect">
            <a:avLst/>
          </a:prstGeom>
          <a:noFill/>
        </p:spPr>
        <p:txBody>
          <a:bodyPr wrap="square" rtlCol="0">
            <a:spAutoFit/>
          </a:bodyPr>
          <a:lstStyle/>
          <a:p>
            <a:r>
              <a:rPr lang="en-US" dirty="0">
                <a:solidFill>
                  <a:srgbClr val="C00000"/>
                </a:solidFill>
              </a:rPr>
              <a:t>Real time support is not widespread on current commodity hardware</a:t>
            </a:r>
            <a:endParaRPr lang="nl-NL" dirty="0">
              <a:solidFill>
                <a:srgbClr val="C00000"/>
              </a:solidFill>
            </a:endParaRPr>
          </a:p>
        </p:txBody>
      </p:sp>
      <p:cxnSp>
        <p:nvCxnSpPr>
          <p:cNvPr id="8" name="Straight Arrow Connector 7"/>
          <p:cNvCxnSpPr/>
          <p:nvPr/>
        </p:nvCxnSpPr>
        <p:spPr>
          <a:xfrm flipH="1">
            <a:off x="4000500" y="2427465"/>
            <a:ext cx="1143000" cy="9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000500" y="3294450"/>
            <a:ext cx="1143000" cy="9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1936841-376A-4D98-AFB7-50E88F190465}"/>
              </a:ext>
            </a:extLst>
          </p:cNvPr>
          <p:cNvSpPr txBox="1"/>
          <p:nvPr/>
        </p:nvSpPr>
        <p:spPr>
          <a:xfrm>
            <a:off x="5302918" y="3109784"/>
            <a:ext cx="4623981" cy="369332"/>
          </a:xfrm>
          <a:prstGeom prst="rect">
            <a:avLst/>
          </a:prstGeom>
          <a:noFill/>
        </p:spPr>
        <p:txBody>
          <a:bodyPr wrap="square" rtlCol="0">
            <a:spAutoFit/>
          </a:bodyPr>
          <a:lstStyle/>
          <a:p>
            <a:r>
              <a:rPr lang="en-US" dirty="0">
                <a:solidFill>
                  <a:srgbClr val="C00000"/>
                </a:solidFill>
              </a:rPr>
              <a:t>Inconsistent performance</a:t>
            </a:r>
            <a:endParaRPr lang="nl-NL" dirty="0">
              <a:solidFill>
                <a:srgbClr val="C00000"/>
              </a:solidFill>
            </a:endParaRPr>
          </a:p>
        </p:txBody>
      </p:sp>
    </p:spTree>
    <p:extLst>
      <p:ext uri="{BB962C8B-B14F-4D97-AF65-F5344CB8AC3E}">
        <p14:creationId xmlns:p14="http://schemas.microsoft.com/office/powerpoint/2010/main" val="128667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500"/>
                                        <p:tgtEl>
                                          <p:spTgt spid="3">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ZP+</a:t>
            </a:r>
            <a:endParaRPr lang="nl-NL" dirty="0"/>
          </a:p>
        </p:txBody>
      </p:sp>
      <p:sp>
        <p:nvSpPr>
          <p:cNvPr id="3" name="Content Placeholder 2"/>
          <p:cNvSpPr>
            <a:spLocks noGrp="1"/>
          </p:cNvSpPr>
          <p:nvPr>
            <p:ph idx="1"/>
          </p:nvPr>
        </p:nvSpPr>
        <p:spPr>
          <a:xfrm>
            <a:off x="838200" y="1825625"/>
            <a:ext cx="3455894" cy="4351338"/>
          </a:xfrm>
        </p:spPr>
        <p:txBody>
          <a:bodyPr/>
          <a:lstStyle/>
          <a:p>
            <a:r>
              <a:rPr lang="en-US" dirty="0"/>
              <a:t>Edge cases</a:t>
            </a:r>
          </a:p>
          <a:p>
            <a:pPr lvl="1"/>
            <a:r>
              <a:rPr lang="en-US" dirty="0"/>
              <a:t>Near-Plane intersects both projected edge</a:t>
            </a:r>
          </a:p>
          <a:p>
            <a:pPr lvl="1"/>
            <a:r>
              <a:rPr lang="en-US" dirty="0"/>
              <a:t>Near-Plane intersects one projected edge and one infinite edge</a:t>
            </a:r>
          </a:p>
          <a:p>
            <a:pPr lvl="1"/>
            <a:r>
              <a:rPr lang="en-US" dirty="0"/>
              <a:t>Near-Plane intersects both infinite edge</a:t>
            </a:r>
            <a:endParaRPr lang="nl-NL" dirty="0"/>
          </a:p>
        </p:txBody>
      </p:sp>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40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93913" y="2332410"/>
            <a:ext cx="3794602" cy="2781033"/>
          </a:xfrm>
          <a:prstGeom prst="rect">
            <a:avLst/>
          </a:prstGeom>
        </p:spPr>
      </p:pic>
      <p:cxnSp>
        <p:nvCxnSpPr>
          <p:cNvPr id="9" name="Straight Connector 8"/>
          <p:cNvCxnSpPr/>
          <p:nvPr/>
        </p:nvCxnSpPr>
        <p:spPr>
          <a:xfrm>
            <a:off x="6817731" y="2792327"/>
            <a:ext cx="2546965" cy="8965"/>
          </a:xfrm>
          <a:prstGeom prst="line">
            <a:avLst/>
          </a:prstGeom>
          <a:ln w="57150">
            <a:prstDash val="dashDot"/>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flipV="1">
            <a:off x="9215718" y="3397624"/>
            <a:ext cx="8964" cy="2586184"/>
          </a:xfrm>
          <a:prstGeom prst="line">
            <a:avLst/>
          </a:prstGeom>
          <a:ln w="57150">
            <a:prstDash val="dashDot"/>
          </a:ln>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flipV="1">
            <a:off x="8091213" y="1398494"/>
            <a:ext cx="8964" cy="4585314"/>
          </a:xfrm>
          <a:prstGeom prst="line">
            <a:avLst/>
          </a:prstGeom>
          <a:ln w="57150">
            <a:prstDash val="dashDot"/>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8334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FDA70B-D18E-4597-A811-D1E33ACEE56C}"/>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43B43638-8C62-4C3E-A97C-CCB618AF90F2}"/>
              </a:ext>
            </a:extLst>
          </p:cNvPr>
          <p:cNvSpPr>
            <a:spLocks noGrp="1"/>
          </p:cNvSpPr>
          <p:nvPr>
            <p:ph type="sldNum" sz="quarter" idx="12"/>
          </p:nvPr>
        </p:nvSpPr>
        <p:spPr/>
        <p:txBody>
          <a:bodyPr/>
          <a:lstStyle/>
          <a:p>
            <a:fld id="{686A0971-E82B-458B-9FB6-3C7365857292}" type="slidenum">
              <a:rPr lang="en-US" smtClean="0"/>
              <a:t>41</a:t>
            </a:fld>
            <a:endParaRPr lang="en-US" dirty="0"/>
          </a:p>
        </p:txBody>
      </p:sp>
      <p:sp>
        <p:nvSpPr>
          <p:cNvPr id="11" name="Title 1">
            <a:extLst>
              <a:ext uri="{FF2B5EF4-FFF2-40B4-BE49-F238E27FC236}">
                <a16:creationId xmlns:a16="http://schemas.microsoft.com/office/drawing/2014/main" id="{F91B6E42-311F-4D3E-B0B6-058BF0E7FA78}"/>
              </a:ext>
            </a:extLst>
          </p:cNvPr>
          <p:cNvSpPr>
            <a:spLocks noGrp="1"/>
          </p:cNvSpPr>
          <p:nvPr>
            <p:ph type="title"/>
          </p:nvPr>
        </p:nvSpPr>
        <p:spPr>
          <a:xfrm>
            <a:off x="838200" y="365127"/>
            <a:ext cx="10515600" cy="1325563"/>
          </a:xfrm>
        </p:spPr>
        <p:txBody>
          <a:bodyPr/>
          <a:lstStyle/>
          <a:p>
            <a:r>
              <a:rPr lang="en-US" dirty="0"/>
              <a:t>Buddha breakdown</a:t>
            </a:r>
            <a:endParaRPr lang="nl-NL" dirty="0"/>
          </a:p>
        </p:txBody>
      </p:sp>
      <p:pic>
        <p:nvPicPr>
          <p:cNvPr id="12" name="Picture 11">
            <a:extLst>
              <a:ext uri="{FF2B5EF4-FFF2-40B4-BE49-F238E27FC236}">
                <a16:creationId xmlns:a16="http://schemas.microsoft.com/office/drawing/2014/main" id="{22E3FE00-691B-4C49-90BE-339258EB2C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7231" y="2367242"/>
            <a:ext cx="5136569" cy="3081941"/>
          </a:xfrm>
          <a:prstGeom prst="rect">
            <a:avLst/>
          </a:prstGeom>
        </p:spPr>
      </p:pic>
      <p:sp>
        <p:nvSpPr>
          <p:cNvPr id="13" name="TextBox 12">
            <a:extLst>
              <a:ext uri="{FF2B5EF4-FFF2-40B4-BE49-F238E27FC236}">
                <a16:creationId xmlns:a16="http://schemas.microsoft.com/office/drawing/2014/main" id="{0B8C10E2-762D-4D09-B9E6-D32E2DFD9C3A}"/>
              </a:ext>
            </a:extLst>
          </p:cNvPr>
          <p:cNvSpPr txBox="1"/>
          <p:nvPr/>
        </p:nvSpPr>
        <p:spPr>
          <a:xfrm>
            <a:off x="7667914" y="1690690"/>
            <a:ext cx="2235201" cy="646331"/>
          </a:xfrm>
          <a:prstGeom prst="rect">
            <a:avLst/>
          </a:prstGeom>
          <a:noFill/>
        </p:spPr>
        <p:txBody>
          <a:bodyPr wrap="square" rtlCol="0">
            <a:spAutoFit/>
          </a:bodyPr>
          <a:lstStyle/>
          <a:p>
            <a:pPr algn="ctr"/>
            <a:r>
              <a:rPr lang="en-US" dirty="0"/>
              <a:t>Render Pass </a:t>
            </a:r>
          </a:p>
          <a:p>
            <a:pPr algn="ctr"/>
            <a:r>
              <a:rPr lang="en-US" dirty="0"/>
              <a:t>(Stencil </a:t>
            </a:r>
            <a:r>
              <a:rPr lang="en-US" dirty="0" err="1"/>
              <a:t>Prepass</a:t>
            </a:r>
            <a:r>
              <a:rPr lang="en-US" dirty="0"/>
              <a:t>)</a:t>
            </a:r>
            <a:endParaRPr lang="nl-NL" dirty="0"/>
          </a:p>
        </p:txBody>
      </p:sp>
      <p:pic>
        <p:nvPicPr>
          <p:cNvPr id="14" name="Picture 13">
            <a:extLst>
              <a:ext uri="{FF2B5EF4-FFF2-40B4-BE49-F238E27FC236}">
                <a16:creationId xmlns:a16="http://schemas.microsoft.com/office/drawing/2014/main" id="{C5E99AA1-21F0-4A0F-B54F-F67E3F7BB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367242"/>
            <a:ext cx="5136568" cy="3081941"/>
          </a:xfrm>
          <a:prstGeom prst="rect">
            <a:avLst/>
          </a:prstGeom>
        </p:spPr>
      </p:pic>
      <p:sp>
        <p:nvSpPr>
          <p:cNvPr id="15" name="TextBox 14">
            <a:extLst>
              <a:ext uri="{FF2B5EF4-FFF2-40B4-BE49-F238E27FC236}">
                <a16:creationId xmlns:a16="http://schemas.microsoft.com/office/drawing/2014/main" id="{91903576-B94A-4506-8A8D-3B26676D81E2}"/>
              </a:ext>
            </a:extLst>
          </p:cNvPr>
          <p:cNvSpPr txBox="1"/>
          <p:nvPr/>
        </p:nvSpPr>
        <p:spPr>
          <a:xfrm>
            <a:off x="2529540" y="1720911"/>
            <a:ext cx="2235201" cy="646331"/>
          </a:xfrm>
          <a:prstGeom prst="rect">
            <a:avLst/>
          </a:prstGeom>
          <a:noFill/>
        </p:spPr>
        <p:txBody>
          <a:bodyPr wrap="square" rtlCol="0">
            <a:spAutoFit/>
          </a:bodyPr>
          <a:lstStyle/>
          <a:p>
            <a:pPr algn="ctr"/>
            <a:r>
              <a:rPr lang="en-US" dirty="0"/>
              <a:t>Render Pass</a:t>
            </a:r>
          </a:p>
          <a:p>
            <a:pPr algn="ctr"/>
            <a:r>
              <a:rPr lang="en-US" dirty="0"/>
              <a:t>(Stencil Update)</a:t>
            </a:r>
            <a:endParaRPr lang="nl-NL" dirty="0"/>
          </a:p>
        </p:txBody>
      </p:sp>
    </p:spTree>
    <p:extLst>
      <p:ext uri="{BB962C8B-B14F-4D97-AF65-F5344CB8AC3E}">
        <p14:creationId xmlns:p14="http://schemas.microsoft.com/office/powerpoint/2010/main" val="375708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D48B-8068-43A6-9F08-9AC2B752C9AC}"/>
              </a:ext>
            </a:extLst>
          </p:cNvPr>
          <p:cNvSpPr>
            <a:spLocks noGrp="1"/>
          </p:cNvSpPr>
          <p:nvPr>
            <p:ph type="title"/>
          </p:nvPr>
        </p:nvSpPr>
        <p:spPr/>
        <p:txBody>
          <a:bodyPr/>
          <a:lstStyle/>
          <a:p>
            <a:r>
              <a:rPr lang="en-US" dirty="0"/>
              <a:t>Shadow Volumes </a:t>
            </a:r>
            <a:r>
              <a:rPr lang="en-US" sz="2000" dirty="0"/>
              <a:t>[Crow 1977]</a:t>
            </a:r>
          </a:p>
        </p:txBody>
      </p:sp>
      <p:sp>
        <p:nvSpPr>
          <p:cNvPr id="3" name="Content Placeholder 2">
            <a:extLst>
              <a:ext uri="{FF2B5EF4-FFF2-40B4-BE49-F238E27FC236}">
                <a16:creationId xmlns:a16="http://schemas.microsoft.com/office/drawing/2014/main" id="{2CFD3E3E-23AE-4B63-8A6A-E97DF5E5FC6A}"/>
              </a:ext>
            </a:extLst>
          </p:cNvPr>
          <p:cNvSpPr>
            <a:spLocks noGrp="1"/>
          </p:cNvSpPr>
          <p:nvPr>
            <p:ph idx="1"/>
          </p:nvPr>
        </p:nvSpPr>
        <p:spPr/>
        <p:txBody>
          <a:bodyPr/>
          <a:lstStyle/>
          <a:p>
            <a:r>
              <a:rPr lang="en-US" dirty="0"/>
              <a:t>Render Scene to fill depth buffer</a:t>
            </a:r>
          </a:p>
          <a:p>
            <a:endParaRPr lang="en-US" dirty="0"/>
          </a:p>
          <a:p>
            <a:r>
              <a:rPr lang="en-US" dirty="0"/>
              <a:t>Construct the shadow quads</a:t>
            </a:r>
          </a:p>
          <a:p>
            <a:pPr lvl="1"/>
            <a:endParaRPr lang="en-US" dirty="0"/>
          </a:p>
          <a:p>
            <a:r>
              <a:rPr lang="en-US" dirty="0"/>
              <a:t>Count the front and back facing quads in each pixel between camera and visible point</a:t>
            </a:r>
          </a:p>
          <a:p>
            <a:pPr lvl="1"/>
            <a:r>
              <a:rPr lang="en-US" dirty="0"/>
              <a:t>Front facing &gt; back facing 	= in shadow</a:t>
            </a:r>
          </a:p>
          <a:p>
            <a:pPr lvl="1"/>
            <a:r>
              <a:rPr lang="en-US" dirty="0"/>
              <a:t>Otherwise 			= lit</a:t>
            </a:r>
          </a:p>
          <a:p>
            <a:pPr lvl="1"/>
            <a:endParaRPr lang="en-US" dirty="0"/>
          </a:p>
          <a:p>
            <a:r>
              <a:rPr lang="en-US" dirty="0"/>
              <a:t>Counting order does not matter</a:t>
            </a:r>
          </a:p>
          <a:p>
            <a:pPr lvl="1"/>
            <a:r>
              <a:rPr lang="en-US" dirty="0"/>
              <a:t>GPU</a:t>
            </a:r>
          </a:p>
        </p:txBody>
      </p:sp>
      <p:sp>
        <p:nvSpPr>
          <p:cNvPr id="4" name="Date Placeholder 3">
            <a:extLst>
              <a:ext uri="{FF2B5EF4-FFF2-40B4-BE49-F238E27FC236}">
                <a16:creationId xmlns:a16="http://schemas.microsoft.com/office/drawing/2014/main" id="{16C68BBD-AD66-4775-A623-C728B49BBAAF}"/>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60878EF3-CE14-4087-B191-EC7BDF0AB633}"/>
              </a:ext>
            </a:extLst>
          </p:cNvPr>
          <p:cNvSpPr>
            <a:spLocks noGrp="1"/>
          </p:cNvSpPr>
          <p:nvPr>
            <p:ph type="sldNum" sz="quarter" idx="12"/>
          </p:nvPr>
        </p:nvSpPr>
        <p:spPr/>
        <p:txBody>
          <a:bodyPr/>
          <a:lstStyle/>
          <a:p>
            <a:fld id="{686A0971-E82B-458B-9FB6-3C7365857292}" type="slidenum">
              <a:rPr lang="en-US" smtClean="0"/>
              <a:t>5</a:t>
            </a:fld>
            <a:endParaRPr lang="en-US" dirty="0"/>
          </a:p>
        </p:txBody>
      </p:sp>
    </p:spTree>
    <p:extLst>
      <p:ext uri="{BB962C8B-B14F-4D97-AF65-F5344CB8AC3E}">
        <p14:creationId xmlns:p14="http://schemas.microsoft.com/office/powerpoint/2010/main" val="314842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770F9D8C-8857-480E-A27A-12D682941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733" y="1690690"/>
            <a:ext cx="6732534" cy="3721948"/>
          </a:xfrm>
          <a:prstGeom prst="rect">
            <a:avLst/>
          </a:prstGeom>
        </p:spPr>
      </p:pic>
      <p:sp>
        <p:nvSpPr>
          <p:cNvPr id="7" name="Rectangle 6">
            <a:extLst>
              <a:ext uri="{FF2B5EF4-FFF2-40B4-BE49-F238E27FC236}">
                <a16:creationId xmlns:a16="http://schemas.microsoft.com/office/drawing/2014/main" id="{6FEE0846-E8FB-4F7F-BEE1-66DB6FD86311}"/>
              </a:ext>
            </a:extLst>
          </p:cNvPr>
          <p:cNvSpPr/>
          <p:nvPr/>
        </p:nvSpPr>
        <p:spPr>
          <a:xfrm>
            <a:off x="5766060" y="1552074"/>
            <a:ext cx="3847102" cy="46802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82513-1EA9-49EE-929C-626DE2FBCFAC}"/>
              </a:ext>
            </a:extLst>
          </p:cNvPr>
          <p:cNvSpPr>
            <a:spLocks noGrp="1"/>
          </p:cNvSpPr>
          <p:nvPr>
            <p:ph type="title"/>
          </p:nvPr>
        </p:nvSpPr>
        <p:spPr/>
        <p:txBody>
          <a:bodyPr/>
          <a:lstStyle/>
          <a:p>
            <a:r>
              <a:rPr lang="en-US" dirty="0"/>
              <a:t>Shadow Volumes </a:t>
            </a:r>
            <a:r>
              <a:rPr lang="en-US" sz="2000" dirty="0"/>
              <a:t>[Crow 1977]</a:t>
            </a:r>
            <a:endParaRPr lang="en-US" dirty="0"/>
          </a:p>
        </p:txBody>
      </p:sp>
      <p:sp>
        <p:nvSpPr>
          <p:cNvPr id="4" name="Date Placeholder 3">
            <a:extLst>
              <a:ext uri="{FF2B5EF4-FFF2-40B4-BE49-F238E27FC236}">
                <a16:creationId xmlns:a16="http://schemas.microsoft.com/office/drawing/2014/main" id="{05306182-9D0A-474A-BEDF-D4BEC2F10085}"/>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62F23D08-25F7-46C3-A82F-BEC03EBBAA13}"/>
              </a:ext>
            </a:extLst>
          </p:cNvPr>
          <p:cNvSpPr>
            <a:spLocks noGrp="1"/>
          </p:cNvSpPr>
          <p:nvPr>
            <p:ph type="sldNum" sz="quarter" idx="12"/>
          </p:nvPr>
        </p:nvSpPr>
        <p:spPr/>
        <p:txBody>
          <a:bodyPr/>
          <a:lstStyle/>
          <a:p>
            <a:fld id="{686A0971-E82B-458B-9FB6-3C7365857292}" type="slidenum">
              <a:rPr lang="en-US" smtClean="0"/>
              <a:t>6</a:t>
            </a:fld>
            <a:endParaRPr lang="en-US" dirty="0"/>
          </a:p>
        </p:txBody>
      </p:sp>
      <p:cxnSp>
        <p:nvCxnSpPr>
          <p:cNvPr id="8" name="Straight Arrow Connector 7">
            <a:extLst>
              <a:ext uri="{FF2B5EF4-FFF2-40B4-BE49-F238E27FC236}">
                <a16:creationId xmlns:a16="http://schemas.microsoft.com/office/drawing/2014/main" id="{C7214519-885A-4D32-BD84-FF291DCD4F93}"/>
              </a:ext>
            </a:extLst>
          </p:cNvPr>
          <p:cNvCxnSpPr>
            <a:cxnSpLocks/>
          </p:cNvCxnSpPr>
          <p:nvPr/>
        </p:nvCxnSpPr>
        <p:spPr>
          <a:xfrm flipV="1">
            <a:off x="8843210" y="3693695"/>
            <a:ext cx="782053" cy="3850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316427D-C094-4D78-8F88-114364ECB5EF}"/>
              </a:ext>
            </a:extLst>
          </p:cNvPr>
          <p:cNvCxnSpPr>
            <a:cxnSpLocks/>
          </p:cNvCxnSpPr>
          <p:nvPr/>
        </p:nvCxnSpPr>
        <p:spPr>
          <a:xfrm flipH="1" flipV="1">
            <a:off x="6096000" y="3638509"/>
            <a:ext cx="938464" cy="385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8F611E3-BF47-4CDD-9049-176A5A624248}"/>
              </a:ext>
            </a:extLst>
          </p:cNvPr>
          <p:cNvSpPr/>
          <p:nvPr/>
        </p:nvSpPr>
        <p:spPr>
          <a:xfrm>
            <a:off x="7880684" y="4475215"/>
            <a:ext cx="565485" cy="4990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E3B370-CB41-4B43-A3CB-708AC3C6B02A}"/>
              </a:ext>
            </a:extLst>
          </p:cNvPr>
          <p:cNvSpPr/>
          <p:nvPr/>
        </p:nvSpPr>
        <p:spPr>
          <a:xfrm>
            <a:off x="9842548" y="4169196"/>
            <a:ext cx="565485" cy="4990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62E3103-F32A-4E4E-AE91-F27A2A7086D7}"/>
              </a:ext>
            </a:extLst>
          </p:cNvPr>
          <p:cNvCxnSpPr>
            <a:cxnSpLocks/>
          </p:cNvCxnSpPr>
          <p:nvPr/>
        </p:nvCxnSpPr>
        <p:spPr>
          <a:xfrm flipH="1" flipV="1">
            <a:off x="7880683" y="4487779"/>
            <a:ext cx="1" cy="486493"/>
          </a:xfrm>
          <a:prstGeom prst="line">
            <a:avLst/>
          </a:prstGeom>
          <a:ln w="101600"/>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9CE4A43A-7553-4C13-9743-5DDE9BD6DE0A}"/>
              </a:ext>
            </a:extLst>
          </p:cNvPr>
          <p:cNvCxnSpPr>
            <a:cxnSpLocks/>
          </p:cNvCxnSpPr>
          <p:nvPr/>
        </p:nvCxnSpPr>
        <p:spPr>
          <a:xfrm flipV="1">
            <a:off x="9842548" y="4169196"/>
            <a:ext cx="0" cy="318583"/>
          </a:xfrm>
          <a:prstGeom prst="line">
            <a:avLst/>
          </a:prstGeom>
          <a:ln w="101600"/>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0DFB18A0-9722-4984-A7ED-70011FBDA9E1}"/>
              </a:ext>
            </a:extLst>
          </p:cNvPr>
          <p:cNvCxnSpPr>
            <a:endCxn id="16" idx="1"/>
          </p:cNvCxnSpPr>
          <p:nvPr/>
        </p:nvCxnSpPr>
        <p:spPr>
          <a:xfrm>
            <a:off x="3260558" y="4328487"/>
            <a:ext cx="6581990" cy="9023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9" name="Table 28">
            <a:extLst>
              <a:ext uri="{FF2B5EF4-FFF2-40B4-BE49-F238E27FC236}">
                <a16:creationId xmlns:a16="http://schemas.microsoft.com/office/drawing/2014/main" id="{46A3DC65-B073-4140-9C08-F2ABDD8B5F49}"/>
              </a:ext>
            </a:extLst>
          </p:cNvPr>
          <p:cNvGraphicFramePr>
            <a:graphicFrameLocks noGrp="1"/>
          </p:cNvGraphicFramePr>
          <p:nvPr>
            <p:extLst>
              <p:ext uri="{D42A27DB-BD31-4B8C-83A1-F6EECF244321}">
                <p14:modId xmlns:p14="http://schemas.microsoft.com/office/powerpoint/2010/main" val="3052179912"/>
              </p:ext>
            </p:extLst>
          </p:nvPr>
        </p:nvGraphicFramePr>
        <p:xfrm>
          <a:off x="2806498" y="2761985"/>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30" name="Table 29">
            <a:extLst>
              <a:ext uri="{FF2B5EF4-FFF2-40B4-BE49-F238E27FC236}">
                <a16:creationId xmlns:a16="http://schemas.microsoft.com/office/drawing/2014/main" id="{E5A82766-3B1C-4E61-A6C6-252321D05658}"/>
              </a:ext>
            </a:extLst>
          </p:cNvPr>
          <p:cNvGraphicFramePr>
            <a:graphicFrameLocks noGrp="1"/>
          </p:cNvGraphicFramePr>
          <p:nvPr>
            <p:extLst>
              <p:ext uri="{D42A27DB-BD31-4B8C-83A1-F6EECF244321}">
                <p14:modId xmlns:p14="http://schemas.microsoft.com/office/powerpoint/2010/main" val="137260412"/>
              </p:ext>
            </p:extLst>
          </p:nvPr>
        </p:nvGraphicFramePr>
        <p:xfrm>
          <a:off x="3416103" y="2757973"/>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sp>
        <p:nvSpPr>
          <p:cNvPr id="31" name="TextBox 30">
            <a:extLst>
              <a:ext uri="{FF2B5EF4-FFF2-40B4-BE49-F238E27FC236}">
                <a16:creationId xmlns:a16="http://schemas.microsoft.com/office/drawing/2014/main" id="{B6811BB3-3342-4885-AEE6-865B0F101981}"/>
              </a:ext>
            </a:extLst>
          </p:cNvPr>
          <p:cNvSpPr txBox="1"/>
          <p:nvPr/>
        </p:nvSpPr>
        <p:spPr>
          <a:xfrm>
            <a:off x="2806498" y="2263181"/>
            <a:ext cx="454060" cy="369332"/>
          </a:xfrm>
          <a:prstGeom prst="rect">
            <a:avLst/>
          </a:prstGeom>
          <a:noFill/>
        </p:spPr>
        <p:txBody>
          <a:bodyPr wrap="square" rtlCol="0">
            <a:spAutoFit/>
          </a:bodyPr>
          <a:lstStyle/>
          <a:p>
            <a:r>
              <a:rPr lang="en-US" dirty="0"/>
              <a:t>FF</a:t>
            </a:r>
          </a:p>
        </p:txBody>
      </p:sp>
      <p:sp>
        <p:nvSpPr>
          <p:cNvPr id="32" name="TextBox 31">
            <a:extLst>
              <a:ext uri="{FF2B5EF4-FFF2-40B4-BE49-F238E27FC236}">
                <a16:creationId xmlns:a16="http://schemas.microsoft.com/office/drawing/2014/main" id="{3F1CFB9C-EE3B-4343-9865-539547BF3D81}"/>
              </a:ext>
            </a:extLst>
          </p:cNvPr>
          <p:cNvSpPr txBox="1"/>
          <p:nvPr/>
        </p:nvSpPr>
        <p:spPr>
          <a:xfrm>
            <a:off x="3416103" y="2259842"/>
            <a:ext cx="454060" cy="369332"/>
          </a:xfrm>
          <a:prstGeom prst="rect">
            <a:avLst/>
          </a:prstGeom>
          <a:noFill/>
        </p:spPr>
        <p:txBody>
          <a:bodyPr wrap="square" rtlCol="0">
            <a:spAutoFit/>
          </a:bodyPr>
          <a:lstStyle/>
          <a:p>
            <a:r>
              <a:rPr lang="en-US" dirty="0"/>
              <a:t>BF</a:t>
            </a:r>
          </a:p>
        </p:txBody>
      </p:sp>
      <p:graphicFrame>
        <p:nvGraphicFramePr>
          <p:cNvPr id="33" name="Table 32">
            <a:extLst>
              <a:ext uri="{FF2B5EF4-FFF2-40B4-BE49-F238E27FC236}">
                <a16:creationId xmlns:a16="http://schemas.microsoft.com/office/drawing/2014/main" id="{7B812779-D83C-47D5-82FB-1462839D1564}"/>
              </a:ext>
            </a:extLst>
          </p:cNvPr>
          <p:cNvGraphicFramePr>
            <a:graphicFrameLocks noGrp="1"/>
          </p:cNvGraphicFramePr>
          <p:nvPr>
            <p:extLst>
              <p:ext uri="{D42A27DB-BD31-4B8C-83A1-F6EECF244321}">
                <p14:modId xmlns:p14="http://schemas.microsoft.com/office/powerpoint/2010/main" val="727427625"/>
              </p:ext>
            </p:extLst>
          </p:nvPr>
        </p:nvGraphicFramePr>
        <p:xfrm>
          <a:off x="2802484" y="2757970"/>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34" name="Table 33">
            <a:extLst>
              <a:ext uri="{FF2B5EF4-FFF2-40B4-BE49-F238E27FC236}">
                <a16:creationId xmlns:a16="http://schemas.microsoft.com/office/drawing/2014/main" id="{B9BCCFF6-8967-4670-902B-F31BCFA1AB93}"/>
              </a:ext>
            </a:extLst>
          </p:cNvPr>
          <p:cNvGraphicFramePr>
            <a:graphicFrameLocks noGrp="1"/>
          </p:cNvGraphicFramePr>
          <p:nvPr>
            <p:extLst>
              <p:ext uri="{D42A27DB-BD31-4B8C-83A1-F6EECF244321}">
                <p14:modId xmlns:p14="http://schemas.microsoft.com/office/powerpoint/2010/main" val="2536919161"/>
              </p:ext>
            </p:extLst>
          </p:nvPr>
        </p:nvGraphicFramePr>
        <p:xfrm>
          <a:off x="3412089" y="2753958"/>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pic>
        <p:nvPicPr>
          <p:cNvPr id="6" name="Picture 5">
            <a:extLst>
              <a:ext uri="{FF2B5EF4-FFF2-40B4-BE49-F238E27FC236}">
                <a16:creationId xmlns:a16="http://schemas.microsoft.com/office/drawing/2014/main" id="{2CDE600D-64D6-47FC-A020-D54E2F0A5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9334" y="1681690"/>
            <a:ext cx="990826" cy="2273818"/>
          </a:xfrm>
          <a:prstGeom prst="rect">
            <a:avLst/>
          </a:prstGeom>
        </p:spPr>
      </p:pic>
      <p:cxnSp>
        <p:nvCxnSpPr>
          <p:cNvPr id="23" name="Straight Connector 22">
            <a:extLst>
              <a:ext uri="{FF2B5EF4-FFF2-40B4-BE49-F238E27FC236}">
                <a16:creationId xmlns:a16="http://schemas.microsoft.com/office/drawing/2014/main" id="{56C1C8C0-3456-4593-ADE3-F457F13853CD}"/>
              </a:ext>
            </a:extLst>
          </p:cNvPr>
          <p:cNvCxnSpPr>
            <a:cxnSpLocks/>
          </p:cNvCxnSpPr>
          <p:nvPr/>
        </p:nvCxnSpPr>
        <p:spPr>
          <a:xfrm flipH="1" flipV="1">
            <a:off x="7443536" y="3001964"/>
            <a:ext cx="1" cy="952597"/>
          </a:xfrm>
          <a:prstGeom prst="line">
            <a:avLst/>
          </a:prstGeom>
          <a:ln w="1016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41789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770F9D8C-8857-480E-A27A-12D682941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733" y="1690690"/>
            <a:ext cx="6732534" cy="3721948"/>
          </a:xfrm>
          <a:prstGeom prst="rect">
            <a:avLst/>
          </a:prstGeom>
        </p:spPr>
      </p:pic>
      <p:sp>
        <p:nvSpPr>
          <p:cNvPr id="2" name="Title 1">
            <a:extLst>
              <a:ext uri="{FF2B5EF4-FFF2-40B4-BE49-F238E27FC236}">
                <a16:creationId xmlns:a16="http://schemas.microsoft.com/office/drawing/2014/main" id="{31682513-1EA9-49EE-929C-626DE2FBCFAC}"/>
              </a:ext>
            </a:extLst>
          </p:cNvPr>
          <p:cNvSpPr>
            <a:spLocks noGrp="1"/>
          </p:cNvSpPr>
          <p:nvPr>
            <p:ph type="title"/>
          </p:nvPr>
        </p:nvSpPr>
        <p:spPr/>
        <p:txBody>
          <a:bodyPr/>
          <a:lstStyle/>
          <a:p>
            <a:r>
              <a:rPr lang="en-US" dirty="0"/>
              <a:t>Shadow Volumes </a:t>
            </a:r>
            <a:r>
              <a:rPr lang="en-US" sz="2000" dirty="0"/>
              <a:t>[Crow 1977]</a:t>
            </a:r>
            <a:endParaRPr lang="en-US" dirty="0"/>
          </a:p>
        </p:txBody>
      </p:sp>
      <p:sp>
        <p:nvSpPr>
          <p:cNvPr id="4" name="Date Placeholder 3">
            <a:extLst>
              <a:ext uri="{FF2B5EF4-FFF2-40B4-BE49-F238E27FC236}">
                <a16:creationId xmlns:a16="http://schemas.microsoft.com/office/drawing/2014/main" id="{05306182-9D0A-474A-BEDF-D4BEC2F10085}"/>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62F23D08-25F7-46C3-A82F-BEC03EBBAA13}"/>
              </a:ext>
            </a:extLst>
          </p:cNvPr>
          <p:cNvSpPr>
            <a:spLocks noGrp="1"/>
          </p:cNvSpPr>
          <p:nvPr>
            <p:ph type="sldNum" sz="quarter" idx="12"/>
          </p:nvPr>
        </p:nvSpPr>
        <p:spPr/>
        <p:txBody>
          <a:bodyPr/>
          <a:lstStyle/>
          <a:p>
            <a:fld id="{686A0971-E82B-458B-9FB6-3C7365857292}" type="slidenum">
              <a:rPr lang="en-US" smtClean="0"/>
              <a:t>7</a:t>
            </a:fld>
            <a:endParaRPr lang="en-US" dirty="0"/>
          </a:p>
        </p:txBody>
      </p:sp>
      <p:cxnSp>
        <p:nvCxnSpPr>
          <p:cNvPr id="8" name="Straight Arrow Connector 7">
            <a:extLst>
              <a:ext uri="{FF2B5EF4-FFF2-40B4-BE49-F238E27FC236}">
                <a16:creationId xmlns:a16="http://schemas.microsoft.com/office/drawing/2014/main" id="{C7214519-885A-4D32-BD84-FF291DCD4F93}"/>
              </a:ext>
            </a:extLst>
          </p:cNvPr>
          <p:cNvCxnSpPr>
            <a:cxnSpLocks/>
          </p:cNvCxnSpPr>
          <p:nvPr/>
        </p:nvCxnSpPr>
        <p:spPr>
          <a:xfrm flipV="1">
            <a:off x="8843210" y="3693695"/>
            <a:ext cx="782053" cy="3850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316427D-C094-4D78-8F88-114364ECB5EF}"/>
              </a:ext>
            </a:extLst>
          </p:cNvPr>
          <p:cNvCxnSpPr>
            <a:cxnSpLocks/>
          </p:cNvCxnSpPr>
          <p:nvPr/>
        </p:nvCxnSpPr>
        <p:spPr>
          <a:xfrm flipH="1" flipV="1">
            <a:off x="6096000" y="3638509"/>
            <a:ext cx="938464" cy="38501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B8F611E3-BF47-4CDD-9049-176A5A624248}"/>
              </a:ext>
            </a:extLst>
          </p:cNvPr>
          <p:cNvSpPr/>
          <p:nvPr/>
        </p:nvSpPr>
        <p:spPr>
          <a:xfrm>
            <a:off x="7880684" y="4475215"/>
            <a:ext cx="565485" cy="4990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E3B370-CB41-4B43-A3CB-708AC3C6B02A}"/>
              </a:ext>
            </a:extLst>
          </p:cNvPr>
          <p:cNvSpPr/>
          <p:nvPr/>
        </p:nvSpPr>
        <p:spPr>
          <a:xfrm>
            <a:off x="9842548" y="4169196"/>
            <a:ext cx="565485" cy="49905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62E3103-F32A-4E4E-AE91-F27A2A7086D7}"/>
              </a:ext>
            </a:extLst>
          </p:cNvPr>
          <p:cNvCxnSpPr>
            <a:cxnSpLocks/>
          </p:cNvCxnSpPr>
          <p:nvPr/>
        </p:nvCxnSpPr>
        <p:spPr>
          <a:xfrm flipH="1" flipV="1">
            <a:off x="7880683" y="4487779"/>
            <a:ext cx="1" cy="486493"/>
          </a:xfrm>
          <a:prstGeom prst="line">
            <a:avLst/>
          </a:prstGeom>
          <a:ln w="101600"/>
        </p:spPr>
        <p:style>
          <a:lnRef idx="1">
            <a:schemeClr val="accent5"/>
          </a:lnRef>
          <a:fillRef idx="0">
            <a:schemeClr val="accent5"/>
          </a:fillRef>
          <a:effectRef idx="0">
            <a:schemeClr val="accent5"/>
          </a:effectRef>
          <a:fontRef idx="minor">
            <a:schemeClr val="tx1"/>
          </a:fontRef>
        </p:style>
      </p:cxnSp>
      <p:cxnSp>
        <p:nvCxnSpPr>
          <p:cNvPr id="19" name="Straight Connector 18">
            <a:extLst>
              <a:ext uri="{FF2B5EF4-FFF2-40B4-BE49-F238E27FC236}">
                <a16:creationId xmlns:a16="http://schemas.microsoft.com/office/drawing/2014/main" id="{9CE4A43A-7553-4C13-9743-5DDE9BD6DE0A}"/>
              </a:ext>
            </a:extLst>
          </p:cNvPr>
          <p:cNvCxnSpPr>
            <a:cxnSpLocks/>
          </p:cNvCxnSpPr>
          <p:nvPr/>
        </p:nvCxnSpPr>
        <p:spPr>
          <a:xfrm flipV="1">
            <a:off x="9842548" y="4169196"/>
            <a:ext cx="0" cy="318583"/>
          </a:xfrm>
          <a:prstGeom prst="line">
            <a:avLst/>
          </a:prstGeom>
          <a:ln w="101600"/>
        </p:spPr>
        <p:style>
          <a:lnRef idx="1">
            <a:schemeClr val="accent5"/>
          </a:lnRef>
          <a:fillRef idx="0">
            <a:schemeClr val="accent5"/>
          </a:fillRef>
          <a:effectRef idx="0">
            <a:schemeClr val="accent5"/>
          </a:effectRef>
          <a:fontRef idx="minor">
            <a:schemeClr val="tx1"/>
          </a:fontRef>
        </p:style>
      </p:cxnSp>
      <p:cxnSp>
        <p:nvCxnSpPr>
          <p:cNvPr id="23" name="Straight Connector 22">
            <a:extLst>
              <a:ext uri="{FF2B5EF4-FFF2-40B4-BE49-F238E27FC236}">
                <a16:creationId xmlns:a16="http://schemas.microsoft.com/office/drawing/2014/main" id="{56C1C8C0-3456-4593-ADE3-F457F13853CD}"/>
              </a:ext>
            </a:extLst>
          </p:cNvPr>
          <p:cNvCxnSpPr>
            <a:cxnSpLocks/>
          </p:cNvCxnSpPr>
          <p:nvPr/>
        </p:nvCxnSpPr>
        <p:spPr>
          <a:xfrm flipH="1" flipV="1">
            <a:off x="7443536" y="3016253"/>
            <a:ext cx="1" cy="952597"/>
          </a:xfrm>
          <a:prstGeom prst="line">
            <a:avLst/>
          </a:prstGeom>
          <a:ln w="101600"/>
        </p:spPr>
        <p:style>
          <a:lnRef idx="1">
            <a:schemeClr val="accent5"/>
          </a:lnRef>
          <a:fillRef idx="0">
            <a:schemeClr val="accent5"/>
          </a:fillRef>
          <a:effectRef idx="0">
            <a:schemeClr val="accent5"/>
          </a:effectRef>
          <a:fontRef idx="minor">
            <a:schemeClr val="tx1"/>
          </a:fontRef>
        </p:style>
      </p:cxnSp>
      <p:cxnSp>
        <p:nvCxnSpPr>
          <p:cNvPr id="26" name="Straight Connector 25">
            <a:extLst>
              <a:ext uri="{FF2B5EF4-FFF2-40B4-BE49-F238E27FC236}">
                <a16:creationId xmlns:a16="http://schemas.microsoft.com/office/drawing/2014/main" id="{0DFB18A0-9722-4984-A7ED-70011FBDA9E1}"/>
              </a:ext>
            </a:extLst>
          </p:cNvPr>
          <p:cNvCxnSpPr>
            <a:cxnSpLocks/>
            <a:endCxn id="15" idx="1"/>
          </p:cNvCxnSpPr>
          <p:nvPr/>
        </p:nvCxnSpPr>
        <p:spPr>
          <a:xfrm>
            <a:off x="3260558" y="4328487"/>
            <a:ext cx="4620126" cy="396257"/>
          </a:xfrm>
          <a:prstGeom prst="line">
            <a:avLst/>
          </a:prstGeom>
        </p:spPr>
        <p:style>
          <a:lnRef idx="1">
            <a:schemeClr val="dk1"/>
          </a:lnRef>
          <a:fillRef idx="0">
            <a:schemeClr val="dk1"/>
          </a:fillRef>
          <a:effectRef idx="0">
            <a:schemeClr val="dk1"/>
          </a:effectRef>
          <a:fontRef idx="minor">
            <a:schemeClr val="tx1"/>
          </a:fontRef>
        </p:style>
      </p:cxnSp>
      <p:graphicFrame>
        <p:nvGraphicFramePr>
          <p:cNvPr id="29" name="Table 28">
            <a:extLst>
              <a:ext uri="{FF2B5EF4-FFF2-40B4-BE49-F238E27FC236}">
                <a16:creationId xmlns:a16="http://schemas.microsoft.com/office/drawing/2014/main" id="{46A3DC65-B073-4140-9C08-F2ABDD8B5F49}"/>
              </a:ext>
            </a:extLst>
          </p:cNvPr>
          <p:cNvGraphicFramePr>
            <a:graphicFrameLocks noGrp="1"/>
          </p:cNvGraphicFramePr>
          <p:nvPr/>
        </p:nvGraphicFramePr>
        <p:xfrm>
          <a:off x="2806498" y="2761985"/>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graphicFrame>
        <p:nvGraphicFramePr>
          <p:cNvPr id="30" name="Table 29">
            <a:extLst>
              <a:ext uri="{FF2B5EF4-FFF2-40B4-BE49-F238E27FC236}">
                <a16:creationId xmlns:a16="http://schemas.microsoft.com/office/drawing/2014/main" id="{E5A82766-3B1C-4E61-A6C6-252321D05658}"/>
              </a:ext>
            </a:extLst>
          </p:cNvPr>
          <p:cNvGraphicFramePr>
            <a:graphicFrameLocks noGrp="1"/>
          </p:cNvGraphicFramePr>
          <p:nvPr/>
        </p:nvGraphicFramePr>
        <p:xfrm>
          <a:off x="3416103" y="2757973"/>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0</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sp>
        <p:nvSpPr>
          <p:cNvPr id="31" name="TextBox 30">
            <a:extLst>
              <a:ext uri="{FF2B5EF4-FFF2-40B4-BE49-F238E27FC236}">
                <a16:creationId xmlns:a16="http://schemas.microsoft.com/office/drawing/2014/main" id="{B6811BB3-3342-4885-AEE6-865B0F101981}"/>
              </a:ext>
            </a:extLst>
          </p:cNvPr>
          <p:cNvSpPr txBox="1"/>
          <p:nvPr/>
        </p:nvSpPr>
        <p:spPr>
          <a:xfrm>
            <a:off x="2806498" y="2263181"/>
            <a:ext cx="454060" cy="369332"/>
          </a:xfrm>
          <a:prstGeom prst="rect">
            <a:avLst/>
          </a:prstGeom>
          <a:noFill/>
        </p:spPr>
        <p:txBody>
          <a:bodyPr wrap="square" rtlCol="0">
            <a:spAutoFit/>
          </a:bodyPr>
          <a:lstStyle/>
          <a:p>
            <a:r>
              <a:rPr lang="en-US" dirty="0"/>
              <a:t>FF</a:t>
            </a:r>
          </a:p>
        </p:txBody>
      </p:sp>
      <p:sp>
        <p:nvSpPr>
          <p:cNvPr id="32" name="TextBox 31">
            <a:extLst>
              <a:ext uri="{FF2B5EF4-FFF2-40B4-BE49-F238E27FC236}">
                <a16:creationId xmlns:a16="http://schemas.microsoft.com/office/drawing/2014/main" id="{3F1CFB9C-EE3B-4343-9865-539547BF3D81}"/>
              </a:ext>
            </a:extLst>
          </p:cNvPr>
          <p:cNvSpPr txBox="1"/>
          <p:nvPr/>
        </p:nvSpPr>
        <p:spPr>
          <a:xfrm>
            <a:off x="3416103" y="2259842"/>
            <a:ext cx="454060" cy="369332"/>
          </a:xfrm>
          <a:prstGeom prst="rect">
            <a:avLst/>
          </a:prstGeom>
          <a:noFill/>
        </p:spPr>
        <p:txBody>
          <a:bodyPr wrap="square" rtlCol="0">
            <a:spAutoFit/>
          </a:bodyPr>
          <a:lstStyle/>
          <a:p>
            <a:r>
              <a:rPr lang="en-US" dirty="0"/>
              <a:t>BF</a:t>
            </a:r>
          </a:p>
        </p:txBody>
      </p:sp>
      <p:graphicFrame>
        <p:nvGraphicFramePr>
          <p:cNvPr id="33" name="Table 32">
            <a:extLst>
              <a:ext uri="{FF2B5EF4-FFF2-40B4-BE49-F238E27FC236}">
                <a16:creationId xmlns:a16="http://schemas.microsoft.com/office/drawing/2014/main" id="{7B812779-D83C-47D5-82FB-1462839D1564}"/>
              </a:ext>
            </a:extLst>
          </p:cNvPr>
          <p:cNvGraphicFramePr>
            <a:graphicFrameLocks noGrp="1"/>
          </p:cNvGraphicFramePr>
          <p:nvPr/>
        </p:nvGraphicFramePr>
        <p:xfrm>
          <a:off x="2802484" y="2757970"/>
          <a:ext cx="317552" cy="297180"/>
        </p:xfrm>
        <a:graphic>
          <a:graphicData uri="http://schemas.openxmlformats.org/drawingml/2006/table">
            <a:tbl>
              <a:tblPr firstRow="1" bandRow="1">
                <a:tableStyleId>{5C22544A-7EE6-4342-B048-85BDC9FD1C3A}</a:tableStyleId>
              </a:tblPr>
              <a:tblGrid>
                <a:gridCol w="317552">
                  <a:extLst>
                    <a:ext uri="{9D8B030D-6E8A-4147-A177-3AD203B41FA5}">
                      <a16:colId xmlns:a16="http://schemas.microsoft.com/office/drawing/2014/main" val="3633271718"/>
                    </a:ext>
                  </a:extLst>
                </a:gridCol>
              </a:tblGrid>
              <a:tr h="285284">
                <a:tc>
                  <a:txBody>
                    <a:bodyPr/>
                    <a:lstStyle/>
                    <a:p>
                      <a:pPr algn="ctr"/>
                      <a:r>
                        <a:rPr lang="en-US" b="0" dirty="0">
                          <a:solidFill>
                            <a:schemeClr val="tx1"/>
                          </a:solidFill>
                        </a:rPr>
                        <a:t>1</a:t>
                      </a:r>
                      <a:endParaRPr lang="nl-NL"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9031660"/>
                  </a:ext>
                </a:extLst>
              </a:tr>
            </a:tbl>
          </a:graphicData>
        </a:graphic>
      </p:graphicFrame>
    </p:spTree>
    <p:extLst>
      <p:ext uri="{BB962C8B-B14F-4D97-AF65-F5344CB8AC3E}">
        <p14:creationId xmlns:p14="http://schemas.microsoft.com/office/powerpoint/2010/main" val="364853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129" y="1683598"/>
            <a:ext cx="5214236" cy="4174277"/>
          </a:xfrm>
          <a:prstGeom prst="rect">
            <a:avLst/>
          </a:prstGeom>
        </p:spPr>
      </p:pic>
      <p:sp>
        <p:nvSpPr>
          <p:cNvPr id="4" name="Date Placeholder 3"/>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p:cNvSpPr>
            <a:spLocks noGrp="1"/>
          </p:cNvSpPr>
          <p:nvPr>
            <p:ph type="sldNum" sz="quarter" idx="12"/>
          </p:nvPr>
        </p:nvSpPr>
        <p:spPr/>
        <p:txBody>
          <a:bodyPr/>
          <a:lstStyle/>
          <a:p>
            <a:fld id="{686A0971-E82B-458B-9FB6-3C7365857292}" type="slidenum">
              <a:rPr lang="en-US" smtClean="0"/>
              <a:t>8</a:t>
            </a:fld>
            <a:endParaRPr lang="en-US" dirty="0"/>
          </a:p>
        </p:txBody>
      </p:sp>
      <p:graphicFrame>
        <p:nvGraphicFramePr>
          <p:cNvPr id="7" name="Table 6">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3041708460"/>
              </p:ext>
            </p:extLst>
          </p:nvPr>
        </p:nvGraphicFramePr>
        <p:xfrm>
          <a:off x="6896890" y="3346637"/>
          <a:ext cx="334402" cy="1493945"/>
        </p:xfrm>
        <a:graphic>
          <a:graphicData uri="http://schemas.openxmlformats.org/drawingml/2006/table">
            <a:tbl>
              <a:tblPr firstRow="1" bandRow="1">
                <a:tableStyleId>{5C22544A-7EE6-4342-B048-85BDC9FD1C3A}</a:tableStyleId>
              </a:tblPr>
              <a:tblGrid>
                <a:gridCol w="334402">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125" y="1683597"/>
            <a:ext cx="5250346" cy="4174278"/>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601" y="1679848"/>
            <a:ext cx="5241816" cy="4190553"/>
          </a:xfrm>
          <a:prstGeom prst="rect">
            <a:avLst/>
          </a:prstGeom>
        </p:spPr>
      </p:pic>
      <p:sp>
        <p:nvSpPr>
          <p:cNvPr id="15" name="Rectangle 14"/>
          <p:cNvSpPr/>
          <p:nvPr/>
        </p:nvSpPr>
        <p:spPr>
          <a:xfrm>
            <a:off x="10405365" y="2543175"/>
            <a:ext cx="872238" cy="64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Content Placeholder 2"/>
          <p:cNvSpPr txBox="1">
            <a:spLocks/>
          </p:cNvSpPr>
          <p:nvPr/>
        </p:nvSpPr>
        <p:spPr>
          <a:xfrm>
            <a:off x="690389" y="1690690"/>
            <a:ext cx="4146306"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t>Render Pass(Fill Depth Buffer)</a:t>
            </a:r>
          </a:p>
          <a:p>
            <a:pPr marL="457200" lvl="1" indent="-457200">
              <a:spcBef>
                <a:spcPts val="750"/>
              </a:spcBef>
              <a:buClr>
                <a:schemeClr val="accent1">
                  <a:lumMod val="50000"/>
                </a:schemeClr>
              </a:buClr>
              <a:buFont typeface="+mj-lt"/>
              <a:buAutoNum type="arabicPeriod"/>
            </a:pPr>
            <a:endParaRPr lang="en-US" sz="2100" dirty="0"/>
          </a:p>
          <a:p>
            <a:pPr marL="457200" lvl="1" indent="-457200">
              <a:spcBef>
                <a:spcPts val="750"/>
              </a:spcBef>
              <a:buClr>
                <a:schemeClr val="accent1">
                  <a:lumMod val="50000"/>
                </a:schemeClr>
              </a:buClr>
              <a:buFont typeface="+mj-lt"/>
              <a:buAutoNum type="arabicPeriod"/>
            </a:pPr>
            <a:r>
              <a:rPr lang="en-US" sz="2100" dirty="0"/>
              <a:t>Render Pass (Stencil) </a:t>
            </a:r>
          </a:p>
          <a:p>
            <a:pPr marL="628650" lvl="2" indent="-285750">
              <a:spcBef>
                <a:spcPts val="750"/>
              </a:spcBef>
              <a:buClr>
                <a:schemeClr val="accent1">
                  <a:lumMod val="50000"/>
                </a:schemeClr>
              </a:buClr>
            </a:pPr>
            <a:r>
              <a:rPr lang="en-US" sz="1800" dirty="0"/>
              <a:t>Detect silhouette edges</a:t>
            </a:r>
          </a:p>
          <a:p>
            <a:pPr marL="628650" lvl="2" indent="-285750">
              <a:spcBef>
                <a:spcPts val="750"/>
              </a:spcBef>
              <a:buClr>
                <a:schemeClr val="accent1">
                  <a:lumMod val="50000"/>
                </a:schemeClr>
              </a:buClr>
            </a:pPr>
            <a:r>
              <a:rPr lang="en-US" sz="1800" dirty="0"/>
              <a:t>Generate shadow volumes</a:t>
            </a:r>
          </a:p>
          <a:p>
            <a:pPr marL="628650" lvl="2" indent="-285750">
              <a:spcBef>
                <a:spcPts val="750"/>
              </a:spcBef>
              <a:buClr>
                <a:schemeClr val="accent1">
                  <a:lumMod val="50000"/>
                </a:schemeClr>
              </a:buClr>
            </a:pPr>
            <a:r>
              <a:rPr lang="en-US" sz="1800" dirty="0"/>
              <a:t>Update stencil values </a:t>
            </a:r>
            <a:br>
              <a:rPr lang="en-US" sz="1800" dirty="0"/>
            </a:br>
            <a:r>
              <a:rPr lang="en-US" sz="1650" dirty="0"/>
              <a:t>with enabled depth test</a:t>
            </a:r>
            <a:endParaRPr lang="nl-NL" sz="1800" dirty="0"/>
          </a:p>
        </p:txBody>
      </p:sp>
      <p:sp>
        <p:nvSpPr>
          <p:cNvPr id="20" name="Title 1"/>
          <p:cNvSpPr>
            <a:spLocks noGrp="1"/>
          </p:cNvSpPr>
          <p:nvPr>
            <p:ph type="title"/>
          </p:nvPr>
        </p:nvSpPr>
        <p:spPr>
          <a:xfrm>
            <a:off x="838200" y="365127"/>
            <a:ext cx="10515600" cy="1325563"/>
          </a:xfrm>
        </p:spPr>
        <p:txBody>
          <a:bodyPr/>
          <a:lstStyle/>
          <a:p>
            <a:r>
              <a:rPr lang="en-US" dirty="0"/>
              <a:t>Z-Pass </a:t>
            </a:r>
            <a:r>
              <a:rPr lang="en-US" sz="2000" dirty="0"/>
              <a:t>[</a:t>
            </a:r>
            <a:r>
              <a:rPr lang="en-US" sz="2000" dirty="0" err="1"/>
              <a:t>Heidmann</a:t>
            </a:r>
            <a:r>
              <a:rPr lang="en-US" sz="2000" dirty="0"/>
              <a:t> 1991]</a:t>
            </a:r>
            <a:endParaRPr lang="nl-NL" sz="2000" dirty="0"/>
          </a:p>
        </p:txBody>
      </p:sp>
      <p:pic>
        <p:nvPicPr>
          <p:cNvPr id="46" name="Picture 45">
            <a:extLst>
              <a:ext uri="{FF2B5EF4-FFF2-40B4-BE49-F238E27FC236}">
                <a16:creationId xmlns:a16="http://schemas.microsoft.com/office/drawing/2014/main" id="{A8C335F0-6886-4F9B-AF6A-FB143C89BC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6080" y="1672039"/>
            <a:ext cx="5235915" cy="4185836"/>
          </a:xfrm>
          <a:prstGeom prst="rect">
            <a:avLst/>
          </a:prstGeom>
        </p:spPr>
      </p:pic>
      <p:graphicFrame>
        <p:nvGraphicFramePr>
          <p:cNvPr id="33" name="Table 32">
            <a:extLst>
              <a:ext uri="{FF2B5EF4-FFF2-40B4-BE49-F238E27FC236}">
                <a16:creationId xmlns:a16="http://schemas.microsoft.com/office/drawing/2014/main" id="{BAAD9591-F68E-4B37-82F2-3425BFA6AED7}"/>
              </a:ext>
            </a:extLst>
          </p:cNvPr>
          <p:cNvGraphicFramePr>
            <a:graphicFrameLocks noGrp="1"/>
          </p:cNvGraphicFramePr>
          <p:nvPr>
            <p:extLst>
              <p:ext uri="{D42A27DB-BD31-4B8C-83A1-F6EECF244321}">
                <p14:modId xmlns:p14="http://schemas.microsoft.com/office/powerpoint/2010/main" val="4017291447"/>
              </p:ext>
            </p:extLst>
          </p:nvPr>
        </p:nvGraphicFramePr>
        <p:xfrm>
          <a:off x="6833563" y="3353245"/>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50" name="Straight Connector 49">
            <a:extLst>
              <a:ext uri="{FF2B5EF4-FFF2-40B4-BE49-F238E27FC236}">
                <a16:creationId xmlns:a16="http://schemas.microsoft.com/office/drawing/2014/main" id="{F95B2454-0575-4891-B420-AB56A8BE1842}"/>
              </a:ext>
            </a:extLst>
          </p:cNvPr>
          <p:cNvCxnSpPr>
            <a:cxnSpLocks/>
          </p:cNvCxnSpPr>
          <p:nvPr/>
        </p:nvCxnSpPr>
        <p:spPr>
          <a:xfrm>
            <a:off x="9481731" y="4840582"/>
            <a:ext cx="143532" cy="633786"/>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9805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animEffect transition="in" filter="fade">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fade">
                                      <p:cBhvr>
                                        <p:cTn id="23" dur="500"/>
                                        <p:tgtEl>
                                          <p:spTgt spid="19">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500"/>
                                        <p:tgtEl>
                                          <p:spTgt spid="19">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xEl>
                                              <p:pRg st="4" end="4"/>
                                            </p:txEl>
                                          </p:spTgt>
                                        </p:tgtEl>
                                        <p:attrNameLst>
                                          <p:attrName>style.visibility</p:attrName>
                                        </p:attrNameLst>
                                      </p:cBhvr>
                                      <p:to>
                                        <p:strVal val="visible"/>
                                      </p:to>
                                    </p:set>
                                    <p:animEffect transition="in" filter="fade">
                                      <p:cBhvr>
                                        <p:cTn id="45" dur="500"/>
                                        <p:tgtEl>
                                          <p:spTgt spid="19">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xEl>
                                              <p:pRg st="5" end="5"/>
                                            </p:txEl>
                                          </p:spTgt>
                                        </p:tgtEl>
                                        <p:attrNameLst>
                                          <p:attrName>style.visibility</p:attrName>
                                        </p:attrNameLst>
                                      </p:cBhvr>
                                      <p:to>
                                        <p:strVal val="visible"/>
                                      </p:to>
                                    </p:set>
                                    <p:animEffect transition="in" filter="fade">
                                      <p:cBhvr>
                                        <p:cTn id="53"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876ED-8E22-4F49-BE3E-D6DBB82BAA8A}"/>
              </a:ext>
            </a:extLst>
          </p:cNvPr>
          <p:cNvSpPr>
            <a:spLocks noGrp="1"/>
          </p:cNvSpPr>
          <p:nvPr>
            <p:ph type="title"/>
          </p:nvPr>
        </p:nvSpPr>
        <p:spPr/>
        <p:txBody>
          <a:bodyPr/>
          <a:lstStyle/>
          <a:p>
            <a:r>
              <a:rPr lang="en-US" dirty="0"/>
              <a:t>Z-Pass </a:t>
            </a:r>
            <a:r>
              <a:rPr lang="en-US" sz="2000" dirty="0"/>
              <a:t>[</a:t>
            </a:r>
            <a:r>
              <a:rPr lang="en-US" sz="2000" dirty="0" err="1"/>
              <a:t>Heidmann</a:t>
            </a:r>
            <a:r>
              <a:rPr lang="en-US" sz="2000" dirty="0"/>
              <a:t> 1991]</a:t>
            </a:r>
          </a:p>
        </p:txBody>
      </p:sp>
      <p:sp>
        <p:nvSpPr>
          <p:cNvPr id="4" name="Date Placeholder 3">
            <a:extLst>
              <a:ext uri="{FF2B5EF4-FFF2-40B4-BE49-F238E27FC236}">
                <a16:creationId xmlns:a16="http://schemas.microsoft.com/office/drawing/2014/main" id="{2D0E307C-77FA-4C24-B8A7-3E060C886A6B}"/>
              </a:ext>
            </a:extLst>
          </p:cNvPr>
          <p:cNvSpPr>
            <a:spLocks noGrp="1"/>
          </p:cNvSpPr>
          <p:nvPr>
            <p:ph type="dt" sz="half" idx="10"/>
          </p:nvPr>
        </p:nvSpPr>
        <p:spPr/>
        <p:txBody>
          <a:bodyPr/>
          <a:lstStyle/>
          <a:p>
            <a:fld id="{10DCC115-7C9C-46BA-8F13-CFFAD188595B}" type="datetime1">
              <a:rPr lang="en-US" smtClean="0"/>
              <a:t>7/9/2019</a:t>
            </a:fld>
            <a:endParaRPr lang="en-US" dirty="0"/>
          </a:p>
        </p:txBody>
      </p:sp>
      <p:sp>
        <p:nvSpPr>
          <p:cNvPr id="5" name="Slide Number Placeholder 4">
            <a:extLst>
              <a:ext uri="{FF2B5EF4-FFF2-40B4-BE49-F238E27FC236}">
                <a16:creationId xmlns:a16="http://schemas.microsoft.com/office/drawing/2014/main" id="{BB11926A-0464-49F8-BC91-70F557B04C47}"/>
              </a:ext>
            </a:extLst>
          </p:cNvPr>
          <p:cNvSpPr>
            <a:spLocks noGrp="1"/>
          </p:cNvSpPr>
          <p:nvPr>
            <p:ph type="sldNum" sz="quarter" idx="12"/>
          </p:nvPr>
        </p:nvSpPr>
        <p:spPr/>
        <p:txBody>
          <a:bodyPr/>
          <a:lstStyle/>
          <a:p>
            <a:fld id="{686A0971-E82B-458B-9FB6-3C7365857292}" type="slidenum">
              <a:rPr lang="en-US" smtClean="0"/>
              <a:t>9</a:t>
            </a:fld>
            <a:endParaRPr lang="en-US" dirty="0"/>
          </a:p>
        </p:txBody>
      </p:sp>
      <p:sp>
        <p:nvSpPr>
          <p:cNvPr id="6" name="Content Placeholder 2">
            <a:extLst>
              <a:ext uri="{FF2B5EF4-FFF2-40B4-BE49-F238E27FC236}">
                <a16:creationId xmlns:a16="http://schemas.microsoft.com/office/drawing/2014/main" id="{16B45B9F-7D5A-4778-904E-F72CBA3D498B}"/>
              </a:ext>
            </a:extLst>
          </p:cNvPr>
          <p:cNvSpPr txBox="1">
            <a:spLocks/>
          </p:cNvSpPr>
          <p:nvPr/>
        </p:nvSpPr>
        <p:spPr>
          <a:xfrm>
            <a:off x="690389" y="1690690"/>
            <a:ext cx="4322186" cy="43275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chemeClr val="accent1">
                  <a:lumMod val="50000"/>
                </a:schemeClr>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lvl="1" indent="-457200">
              <a:spcBef>
                <a:spcPts val="750"/>
              </a:spcBef>
              <a:buClr>
                <a:schemeClr val="accent1">
                  <a:lumMod val="50000"/>
                </a:schemeClr>
              </a:buClr>
              <a:buFont typeface="+mj-lt"/>
              <a:buAutoNum type="arabicPeriod"/>
            </a:pPr>
            <a:r>
              <a:rPr lang="en-US" sz="2100" dirty="0"/>
              <a:t>Render Pass(Fill Depth Buffer)</a:t>
            </a:r>
          </a:p>
          <a:p>
            <a:pPr marL="800100" lvl="2" indent="-457200">
              <a:spcBef>
                <a:spcPts val="750"/>
              </a:spcBef>
              <a:buClr>
                <a:schemeClr val="accent1">
                  <a:lumMod val="50000"/>
                </a:schemeClr>
              </a:buClr>
              <a:buFont typeface="+mj-lt"/>
              <a:buAutoNum type="arabicPeriod"/>
            </a:pPr>
            <a:endParaRPr lang="en-US" sz="1800" dirty="0"/>
          </a:p>
          <a:p>
            <a:pPr marL="457200" lvl="1" indent="-457200">
              <a:spcBef>
                <a:spcPts val="750"/>
              </a:spcBef>
              <a:buClr>
                <a:schemeClr val="accent1">
                  <a:lumMod val="50000"/>
                </a:schemeClr>
              </a:buClr>
              <a:buFont typeface="+mj-lt"/>
              <a:buAutoNum type="arabicPeriod"/>
            </a:pPr>
            <a:r>
              <a:rPr lang="en-US" sz="2100" dirty="0"/>
              <a:t>Render Pass (Stencil) </a:t>
            </a:r>
          </a:p>
          <a:p>
            <a:pPr marL="628650" lvl="2" indent="-285750">
              <a:spcBef>
                <a:spcPts val="750"/>
              </a:spcBef>
              <a:buClr>
                <a:schemeClr val="accent1">
                  <a:lumMod val="50000"/>
                </a:schemeClr>
              </a:buClr>
            </a:pPr>
            <a:r>
              <a:rPr lang="en-US" sz="1800" dirty="0"/>
              <a:t>Detect silhouette edges</a:t>
            </a:r>
          </a:p>
          <a:p>
            <a:pPr marL="628650" lvl="2" indent="-285750">
              <a:spcBef>
                <a:spcPts val="750"/>
              </a:spcBef>
              <a:buClr>
                <a:schemeClr val="accent1">
                  <a:lumMod val="50000"/>
                </a:schemeClr>
              </a:buClr>
            </a:pPr>
            <a:r>
              <a:rPr lang="en-US" sz="1800" dirty="0"/>
              <a:t>Generate shadow volumes</a:t>
            </a:r>
          </a:p>
          <a:p>
            <a:pPr marL="628650" lvl="2" indent="-285750">
              <a:spcBef>
                <a:spcPts val="750"/>
              </a:spcBef>
              <a:buClr>
                <a:schemeClr val="accent1">
                  <a:lumMod val="50000"/>
                </a:schemeClr>
              </a:buClr>
            </a:pPr>
            <a:r>
              <a:rPr lang="en-US" sz="1800" dirty="0"/>
              <a:t>Update stencil values </a:t>
            </a:r>
            <a:br>
              <a:rPr lang="en-US" sz="1800" dirty="0"/>
            </a:br>
            <a:r>
              <a:rPr lang="en-US" sz="1650" dirty="0"/>
              <a:t>with enabled depth test</a:t>
            </a:r>
          </a:p>
          <a:p>
            <a:pPr marL="342900" lvl="2" indent="0">
              <a:spcBef>
                <a:spcPts val="750"/>
              </a:spcBef>
              <a:buClr>
                <a:schemeClr val="accent1">
                  <a:lumMod val="50000"/>
                </a:schemeClr>
              </a:buClr>
              <a:buNone/>
            </a:pPr>
            <a:endParaRPr lang="nl-NL" sz="1800" dirty="0"/>
          </a:p>
          <a:p>
            <a:pPr marL="457200" lvl="1" indent="-457200">
              <a:spcBef>
                <a:spcPts val="750"/>
              </a:spcBef>
              <a:buClr>
                <a:schemeClr val="accent1">
                  <a:lumMod val="50000"/>
                </a:schemeClr>
              </a:buClr>
              <a:buFont typeface="+mj-lt"/>
              <a:buAutoNum type="arabicPeriod"/>
            </a:pPr>
            <a:r>
              <a:rPr lang="en-US" sz="2100" dirty="0"/>
              <a:t>Render Pass (Shading)</a:t>
            </a:r>
          </a:p>
          <a:p>
            <a:pPr marL="800100" lvl="2" indent="-457200">
              <a:spcBef>
                <a:spcPts val="750"/>
              </a:spcBef>
              <a:buClr>
                <a:schemeClr val="accent1">
                  <a:lumMod val="50000"/>
                </a:schemeClr>
              </a:buClr>
            </a:pPr>
            <a:r>
              <a:rPr lang="en-US" sz="1800" dirty="0"/>
              <a:t>Pixels with stencil value 0 are lit</a:t>
            </a:r>
            <a:endParaRPr lang="nl-NL" sz="1800" dirty="0"/>
          </a:p>
        </p:txBody>
      </p:sp>
      <p:pic>
        <p:nvPicPr>
          <p:cNvPr id="11" name="Picture 10">
            <a:extLst>
              <a:ext uri="{FF2B5EF4-FFF2-40B4-BE49-F238E27FC236}">
                <a16:creationId xmlns:a16="http://schemas.microsoft.com/office/drawing/2014/main" id="{3FCF8D68-4511-4A2C-AF53-76B26AA7B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645" y="1684071"/>
            <a:ext cx="5235915" cy="4185836"/>
          </a:xfrm>
          <a:prstGeom prst="rect">
            <a:avLst/>
          </a:prstGeom>
        </p:spPr>
      </p:pic>
      <p:graphicFrame>
        <p:nvGraphicFramePr>
          <p:cNvPr id="12" name="Table 11">
            <a:extLst>
              <a:ext uri="{FF2B5EF4-FFF2-40B4-BE49-F238E27FC236}">
                <a16:creationId xmlns:a16="http://schemas.microsoft.com/office/drawing/2014/main" id="{EAF23F62-00CE-4444-9AB1-AB1A7CEC0001}"/>
              </a:ext>
            </a:extLst>
          </p:cNvPr>
          <p:cNvGraphicFramePr>
            <a:graphicFrameLocks noGrp="1"/>
          </p:cNvGraphicFramePr>
          <p:nvPr>
            <p:extLst>
              <p:ext uri="{D42A27DB-BD31-4B8C-83A1-F6EECF244321}">
                <p14:modId xmlns:p14="http://schemas.microsoft.com/office/powerpoint/2010/main" val="2261887682"/>
              </p:ext>
            </p:extLst>
          </p:nvPr>
        </p:nvGraphicFramePr>
        <p:xfrm>
          <a:off x="6857441" y="3356072"/>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13" name="Straight Connector 12">
            <a:extLst>
              <a:ext uri="{FF2B5EF4-FFF2-40B4-BE49-F238E27FC236}">
                <a16:creationId xmlns:a16="http://schemas.microsoft.com/office/drawing/2014/main" id="{B3F79116-D5EE-46CF-AC7D-6BFFBE16221D}"/>
              </a:ext>
            </a:extLst>
          </p:cNvPr>
          <p:cNvCxnSpPr/>
          <p:nvPr/>
        </p:nvCxnSpPr>
        <p:spPr>
          <a:xfrm flipV="1">
            <a:off x="5471228" y="3234730"/>
            <a:ext cx="4785159" cy="817364"/>
          </a:xfrm>
          <a:prstGeom prst="line">
            <a:avLst/>
          </a:prstGeom>
          <a:ln w="38100"/>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69406CE-CF8E-462E-80E5-5D905FC9BA9A}"/>
              </a:ext>
            </a:extLst>
          </p:cNvPr>
          <p:cNvSpPr txBox="1"/>
          <p:nvPr/>
        </p:nvSpPr>
        <p:spPr>
          <a:xfrm>
            <a:off x="7959187" y="3544374"/>
            <a:ext cx="428625" cy="369332"/>
          </a:xfrm>
          <a:prstGeom prst="rect">
            <a:avLst/>
          </a:prstGeom>
          <a:noFill/>
        </p:spPr>
        <p:txBody>
          <a:bodyPr wrap="square" rtlCol="0">
            <a:spAutoFit/>
          </a:bodyPr>
          <a:lstStyle/>
          <a:p>
            <a:r>
              <a:rPr lang="en-US" dirty="0">
                <a:solidFill>
                  <a:schemeClr val="accent6">
                    <a:lumMod val="60000"/>
                    <a:lumOff val="40000"/>
                  </a:schemeClr>
                </a:solidFill>
              </a:rPr>
              <a:t>+1</a:t>
            </a:r>
            <a:endParaRPr lang="nl-NL" dirty="0">
              <a:solidFill>
                <a:schemeClr val="accent6">
                  <a:lumMod val="60000"/>
                  <a:lumOff val="40000"/>
                </a:schemeClr>
              </a:solidFill>
            </a:endParaRPr>
          </a:p>
        </p:txBody>
      </p:sp>
      <p:sp>
        <p:nvSpPr>
          <p:cNvPr id="15" name="TextBox 14">
            <a:extLst>
              <a:ext uri="{FF2B5EF4-FFF2-40B4-BE49-F238E27FC236}">
                <a16:creationId xmlns:a16="http://schemas.microsoft.com/office/drawing/2014/main" id="{7A5D9CA4-7A2A-4EB5-9780-59B67E6B6A88}"/>
              </a:ext>
            </a:extLst>
          </p:cNvPr>
          <p:cNvSpPr txBox="1"/>
          <p:nvPr/>
        </p:nvSpPr>
        <p:spPr>
          <a:xfrm>
            <a:off x="9640692" y="3245235"/>
            <a:ext cx="428625" cy="369332"/>
          </a:xfrm>
          <a:prstGeom prst="rect">
            <a:avLst/>
          </a:prstGeom>
          <a:noFill/>
        </p:spPr>
        <p:txBody>
          <a:bodyPr wrap="square" rtlCol="0">
            <a:spAutoFit/>
          </a:bodyPr>
          <a:lstStyle/>
          <a:p>
            <a:r>
              <a:rPr lang="en-US" dirty="0">
                <a:solidFill>
                  <a:schemeClr val="accent6">
                    <a:lumMod val="50000"/>
                  </a:schemeClr>
                </a:solidFill>
              </a:rPr>
              <a:t>+1</a:t>
            </a:r>
            <a:endParaRPr lang="nl-NL" dirty="0">
              <a:solidFill>
                <a:schemeClr val="accent6">
                  <a:lumMod val="50000"/>
                </a:schemeClr>
              </a:solidFill>
            </a:endParaRPr>
          </a:p>
        </p:txBody>
      </p:sp>
      <p:sp>
        <p:nvSpPr>
          <p:cNvPr id="16" name="TextBox 15">
            <a:extLst>
              <a:ext uri="{FF2B5EF4-FFF2-40B4-BE49-F238E27FC236}">
                <a16:creationId xmlns:a16="http://schemas.microsoft.com/office/drawing/2014/main" id="{462BA27B-A4CA-4157-8B38-73D960656827}"/>
              </a:ext>
            </a:extLst>
          </p:cNvPr>
          <p:cNvSpPr txBox="1"/>
          <p:nvPr/>
        </p:nvSpPr>
        <p:spPr>
          <a:xfrm>
            <a:off x="8891692" y="3417935"/>
            <a:ext cx="428625" cy="369332"/>
          </a:xfrm>
          <a:prstGeom prst="rect">
            <a:avLst/>
          </a:prstGeom>
          <a:noFill/>
        </p:spPr>
        <p:txBody>
          <a:bodyPr wrap="square" rtlCol="0">
            <a:spAutoFit/>
          </a:bodyPr>
          <a:lstStyle/>
          <a:p>
            <a:r>
              <a:rPr lang="en-US" dirty="0">
                <a:solidFill>
                  <a:srgbClr val="C00000"/>
                </a:solidFill>
              </a:rPr>
              <a:t>-1</a:t>
            </a:r>
            <a:endParaRPr lang="nl-NL" dirty="0">
              <a:solidFill>
                <a:srgbClr val="C00000"/>
              </a:solidFill>
            </a:endParaRPr>
          </a:p>
        </p:txBody>
      </p:sp>
      <p:graphicFrame>
        <p:nvGraphicFramePr>
          <p:cNvPr id="17" name="Table 16">
            <a:extLst>
              <a:ext uri="{FF2B5EF4-FFF2-40B4-BE49-F238E27FC236}">
                <a16:creationId xmlns:a16="http://schemas.microsoft.com/office/drawing/2014/main" id="{32C2F114-2209-4777-B48C-8DA489347140}"/>
              </a:ext>
            </a:extLst>
          </p:cNvPr>
          <p:cNvGraphicFramePr>
            <a:graphicFrameLocks noGrp="1"/>
          </p:cNvGraphicFramePr>
          <p:nvPr>
            <p:extLst>
              <p:ext uri="{D42A27DB-BD31-4B8C-83A1-F6EECF244321}">
                <p14:modId xmlns:p14="http://schemas.microsoft.com/office/powerpoint/2010/main" val="254840383"/>
              </p:ext>
            </p:extLst>
          </p:nvPr>
        </p:nvGraphicFramePr>
        <p:xfrm>
          <a:off x="6853429" y="3352058"/>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cxnSp>
        <p:nvCxnSpPr>
          <p:cNvPr id="19" name="Straight Connector 18">
            <a:extLst>
              <a:ext uri="{FF2B5EF4-FFF2-40B4-BE49-F238E27FC236}">
                <a16:creationId xmlns:a16="http://schemas.microsoft.com/office/drawing/2014/main" id="{08C2C0DE-85A0-4F93-83A6-83F11E6A53C2}"/>
              </a:ext>
            </a:extLst>
          </p:cNvPr>
          <p:cNvCxnSpPr/>
          <p:nvPr/>
        </p:nvCxnSpPr>
        <p:spPr>
          <a:xfrm>
            <a:off x="5471228" y="4107763"/>
            <a:ext cx="4206549"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9F5107AE-C983-4273-B182-E679075D5E43}"/>
              </a:ext>
            </a:extLst>
          </p:cNvPr>
          <p:cNvCxnSpPr/>
          <p:nvPr/>
        </p:nvCxnSpPr>
        <p:spPr>
          <a:xfrm>
            <a:off x="5471228" y="4160170"/>
            <a:ext cx="3718393" cy="586108"/>
          </a:xfrm>
          <a:prstGeom prst="line">
            <a:avLst/>
          </a:prstGeom>
          <a:ln w="3810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1671140-B13D-42F4-8FBC-38D77AB0DD7F}"/>
              </a:ext>
            </a:extLst>
          </p:cNvPr>
          <p:cNvCxnSpPr/>
          <p:nvPr/>
        </p:nvCxnSpPr>
        <p:spPr>
          <a:xfrm>
            <a:off x="5455821" y="4195586"/>
            <a:ext cx="4943475" cy="1399276"/>
          </a:xfrm>
          <a:prstGeom prst="line">
            <a:avLst/>
          </a:prstGeom>
          <a:ln w="3810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971A9531-7CF9-489E-BC40-868742903913}"/>
              </a:ext>
            </a:extLst>
          </p:cNvPr>
          <p:cNvCxnSpPr/>
          <p:nvPr/>
        </p:nvCxnSpPr>
        <p:spPr>
          <a:xfrm flipV="1">
            <a:off x="5455821" y="2647092"/>
            <a:ext cx="4943475" cy="1332103"/>
          </a:xfrm>
          <a:prstGeom prst="line">
            <a:avLst/>
          </a:prstGeom>
          <a:ln w="38100"/>
        </p:spPr>
        <p:style>
          <a:lnRef idx="1">
            <a:schemeClr val="dk1"/>
          </a:lnRef>
          <a:fillRef idx="0">
            <a:schemeClr val="dk1"/>
          </a:fillRef>
          <a:effectRef idx="0">
            <a:schemeClr val="dk1"/>
          </a:effectRef>
          <a:fontRef idx="minor">
            <a:schemeClr val="tx1"/>
          </a:fontRef>
        </p:style>
      </p:cxnSp>
      <p:graphicFrame>
        <p:nvGraphicFramePr>
          <p:cNvPr id="18" name="Table 17">
            <a:extLst>
              <a:ext uri="{FF2B5EF4-FFF2-40B4-BE49-F238E27FC236}">
                <a16:creationId xmlns:a16="http://schemas.microsoft.com/office/drawing/2014/main" id="{BBD8B4A2-A7AB-4F8B-8F27-FEF4B1706828}"/>
              </a:ext>
            </a:extLst>
          </p:cNvPr>
          <p:cNvGraphicFramePr>
            <a:graphicFrameLocks noGrp="1"/>
          </p:cNvGraphicFramePr>
          <p:nvPr>
            <p:extLst>
              <p:ext uri="{D42A27DB-BD31-4B8C-83A1-F6EECF244321}">
                <p14:modId xmlns:p14="http://schemas.microsoft.com/office/powerpoint/2010/main" val="3575470971"/>
              </p:ext>
            </p:extLst>
          </p:nvPr>
        </p:nvGraphicFramePr>
        <p:xfrm>
          <a:off x="6853427" y="3352058"/>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204479871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545166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5162243"/>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036640"/>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1204404"/>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0523860"/>
                  </a:ext>
                </a:extLst>
              </a:tr>
            </a:tbl>
          </a:graphicData>
        </a:graphic>
      </p:graphicFrame>
      <p:graphicFrame>
        <p:nvGraphicFramePr>
          <p:cNvPr id="24" name="Table 23">
            <a:extLst>
              <a:ext uri="{FF2B5EF4-FFF2-40B4-BE49-F238E27FC236}">
                <a16:creationId xmlns:a16="http://schemas.microsoft.com/office/drawing/2014/main" id="{63E84BC5-4190-4A66-98DF-30D1E620927C}"/>
              </a:ext>
            </a:extLst>
          </p:cNvPr>
          <p:cNvGraphicFramePr>
            <a:graphicFrameLocks noGrp="1"/>
          </p:cNvGraphicFramePr>
          <p:nvPr>
            <p:extLst>
              <p:ext uri="{D42A27DB-BD31-4B8C-83A1-F6EECF244321}">
                <p14:modId xmlns:p14="http://schemas.microsoft.com/office/powerpoint/2010/main" val="1246662985"/>
              </p:ext>
            </p:extLst>
          </p:nvPr>
        </p:nvGraphicFramePr>
        <p:xfrm>
          <a:off x="6856804" y="3354707"/>
          <a:ext cx="397729" cy="1493945"/>
        </p:xfrm>
        <a:graphic>
          <a:graphicData uri="http://schemas.openxmlformats.org/drawingml/2006/table">
            <a:tbl>
              <a:tblPr firstRow="1" bandRow="1">
                <a:tableStyleId>{5C22544A-7EE6-4342-B048-85BDC9FD1C3A}</a:tableStyleId>
              </a:tblPr>
              <a:tblGrid>
                <a:gridCol w="397729">
                  <a:extLst>
                    <a:ext uri="{9D8B030D-6E8A-4147-A177-3AD203B41FA5}">
                      <a16:colId xmlns:a16="http://schemas.microsoft.com/office/drawing/2014/main" val="142440636"/>
                    </a:ext>
                  </a:extLst>
                </a:gridCol>
              </a:tblGrid>
              <a:tr h="303755">
                <a:tc>
                  <a:txBody>
                    <a:bodyPr/>
                    <a:lstStyle/>
                    <a:p>
                      <a:pPr algn="ctr"/>
                      <a:r>
                        <a:rPr lang="en-US" sz="1350" b="0" dirty="0">
                          <a:solidFill>
                            <a:schemeClr val="tx1"/>
                          </a:solidFill>
                        </a:rPr>
                        <a:t>0</a:t>
                      </a:r>
                      <a:endParaRPr lang="nl-NL" sz="135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342617706"/>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373016027"/>
                  </a:ext>
                </a:extLst>
              </a:tr>
              <a:tr h="297670">
                <a:tc>
                  <a:txBody>
                    <a:bodyPr/>
                    <a:lstStyle/>
                    <a:p>
                      <a:pPr algn="ctr"/>
                      <a:r>
                        <a:rPr lang="en-US" dirty="0"/>
                        <a:t>0</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883226975"/>
                  </a:ext>
                </a:extLst>
              </a:tr>
              <a:tr h="289135">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65692849"/>
                  </a:ext>
                </a:extLst>
              </a:tr>
              <a:tr h="297670">
                <a:tc>
                  <a:txBody>
                    <a:bodyPr/>
                    <a:lstStyle/>
                    <a:p>
                      <a:pPr algn="ctr"/>
                      <a:r>
                        <a:rPr lang="en-US" dirty="0"/>
                        <a:t>+1</a:t>
                      </a:r>
                      <a:endParaRPr lang="nl-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167832208"/>
                  </a:ext>
                </a:extLst>
              </a:tr>
            </a:tbl>
          </a:graphicData>
        </a:graphic>
      </p:graphicFrame>
      <p:cxnSp>
        <p:nvCxnSpPr>
          <p:cNvPr id="27" name="Straight Connector 26">
            <a:extLst>
              <a:ext uri="{FF2B5EF4-FFF2-40B4-BE49-F238E27FC236}">
                <a16:creationId xmlns:a16="http://schemas.microsoft.com/office/drawing/2014/main" id="{FC53E928-B6D6-46D6-8719-6973B2F9B010}"/>
              </a:ext>
            </a:extLst>
          </p:cNvPr>
          <p:cNvCxnSpPr>
            <a:cxnSpLocks/>
          </p:cNvCxnSpPr>
          <p:nvPr/>
        </p:nvCxnSpPr>
        <p:spPr>
          <a:xfrm>
            <a:off x="9481731" y="4840582"/>
            <a:ext cx="143532" cy="633786"/>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94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fade">
                                      <p:cBhvr>
                                        <p:cTn id="54" dur="500"/>
                                        <p:tgtEl>
                                          <p:spTgt spid="6">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6">
                                            <p:txEl>
                                              <p:pRg st="8" end="8"/>
                                            </p:txEl>
                                          </p:spTgt>
                                        </p:tgtEl>
                                        <p:attrNameLst>
                                          <p:attrName>style.visibility</p:attrName>
                                        </p:attrNameLst>
                                      </p:cBhvr>
                                      <p:to>
                                        <p:strVal val="visible"/>
                                      </p:to>
                                    </p:set>
                                    <p:animEffect transition="in" filter="fade">
                                      <p:cBhvr>
                                        <p:cTn id="57" dur="500"/>
                                        <p:tgtEl>
                                          <p:spTgt spid="6">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6" grpId="0"/>
      <p:bldP spid="16"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CGV[16-9].pptx" id="{D6DE49ED-6FD7-40F8-B59E-2689E4587AB4}" vid="{4C35BE4B-39DA-4D10-B1FA-77D95971E3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TemplateCGV16-9</Template>
  <TotalTime>7437</TotalTime>
  <Words>3955</Words>
  <Application>Microsoft Office PowerPoint</Application>
  <PresentationFormat>Widescreen</PresentationFormat>
  <Paragraphs>779</Paragraphs>
  <Slides>41</Slides>
  <Notes>33</Notes>
  <HiddenSlides>10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NimbusRomNo9L-Regu</vt:lpstr>
      <vt:lpstr>Verdana</vt:lpstr>
      <vt:lpstr>Wingdings</vt:lpstr>
      <vt:lpstr>Office Theme</vt:lpstr>
      <vt:lpstr>A Practical and Efficient Approach for Correct Z-Pass Stencil Shadow Volumes</vt:lpstr>
      <vt:lpstr>Shadow Volumes</vt:lpstr>
      <vt:lpstr>Shadow Volumes</vt:lpstr>
      <vt:lpstr>Hard Shadow Rendering</vt:lpstr>
      <vt:lpstr>Shadow Volumes [Crow 1977]</vt:lpstr>
      <vt:lpstr>Shadow Volumes [Crow 1977]</vt:lpstr>
      <vt:lpstr>Shadow Volumes [Crow 1977]</vt:lpstr>
      <vt:lpstr>Z-Pass [Heidmann 1991]</vt:lpstr>
      <vt:lpstr>Z-Pass [Heidmann 1991]</vt:lpstr>
      <vt:lpstr>Z-Pass Limitation</vt:lpstr>
      <vt:lpstr>Z-Pass Limitation</vt:lpstr>
      <vt:lpstr>Z-Pass</vt:lpstr>
      <vt:lpstr>Stencil Shadow Volumes</vt:lpstr>
      <vt:lpstr>Z-Fail [Carmack 2000, Everitt &amp; Kligard 2002] </vt:lpstr>
      <vt:lpstr>Z-Fail</vt:lpstr>
      <vt:lpstr>Z-Fail</vt:lpstr>
      <vt:lpstr>Z-Fail</vt:lpstr>
      <vt:lpstr>Z-Fail</vt:lpstr>
      <vt:lpstr>Z-Fail Limitations</vt:lpstr>
      <vt:lpstr>ZP+ [Hornus et al. 2005]</vt:lpstr>
      <vt:lpstr>ZP+ [Hornus et al. 2005]</vt:lpstr>
      <vt:lpstr>ZP+ Limitations</vt:lpstr>
      <vt:lpstr>++ZP [Eisemann et al. 2011]</vt:lpstr>
      <vt:lpstr>++ZP</vt:lpstr>
      <vt:lpstr>++ZP Limitations</vt:lpstr>
      <vt:lpstr>Our Method</vt:lpstr>
      <vt:lpstr>Atomic ZP</vt:lpstr>
      <vt:lpstr>Atomic ZP</vt:lpstr>
      <vt:lpstr>Results</vt:lpstr>
      <vt:lpstr>Results</vt:lpstr>
      <vt:lpstr>PowerPoint Presentation</vt:lpstr>
      <vt:lpstr>PowerPoint Presentation</vt:lpstr>
      <vt:lpstr>PowerPoint Presentation</vt:lpstr>
      <vt:lpstr>Results</vt:lpstr>
      <vt:lpstr>Results</vt:lpstr>
      <vt:lpstr>Results</vt:lpstr>
      <vt:lpstr>Conclusion</vt:lpstr>
      <vt:lpstr>A Practical and Efficient Approach for Correct Z-Pass Stencil Shadow Volume</vt:lpstr>
      <vt:lpstr>Shadow Volume Generation (Geometry Shader)</vt:lpstr>
      <vt:lpstr>ZP+</vt:lpstr>
      <vt:lpstr>Buddha breakdown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Talk: Shadow Volume</dc:title>
  <dc:creator>Baran Usta</dc:creator>
  <cp:lastModifiedBy>baran 0</cp:lastModifiedBy>
  <cp:revision>260</cp:revision>
  <dcterms:created xsi:type="dcterms:W3CDTF">2019-02-26T17:41:04Z</dcterms:created>
  <dcterms:modified xsi:type="dcterms:W3CDTF">2019-07-09T09:48:33Z</dcterms:modified>
</cp:coreProperties>
</file>