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46"/>
  </p:notesMasterIdLst>
  <p:handoutMasterIdLst>
    <p:handoutMasterId r:id="rId47"/>
  </p:handoutMasterIdLst>
  <p:sldIdLst>
    <p:sldId id="259" r:id="rId2"/>
    <p:sldId id="371" r:id="rId3"/>
    <p:sldId id="390" r:id="rId4"/>
    <p:sldId id="391" r:id="rId5"/>
    <p:sldId id="365" r:id="rId6"/>
    <p:sldId id="373" r:id="rId7"/>
    <p:sldId id="393" r:id="rId8"/>
    <p:sldId id="379" r:id="rId9"/>
    <p:sldId id="395" r:id="rId10"/>
    <p:sldId id="377" r:id="rId11"/>
    <p:sldId id="397" r:id="rId12"/>
    <p:sldId id="396" r:id="rId13"/>
    <p:sldId id="374" r:id="rId14"/>
    <p:sldId id="380" r:id="rId15"/>
    <p:sldId id="399" r:id="rId16"/>
    <p:sldId id="400" r:id="rId17"/>
    <p:sldId id="401" r:id="rId18"/>
    <p:sldId id="404" r:id="rId19"/>
    <p:sldId id="402" r:id="rId20"/>
    <p:sldId id="405" r:id="rId21"/>
    <p:sldId id="406" r:id="rId22"/>
    <p:sldId id="407" r:id="rId23"/>
    <p:sldId id="408" r:id="rId24"/>
    <p:sldId id="421" r:id="rId25"/>
    <p:sldId id="422" r:id="rId26"/>
    <p:sldId id="420" r:id="rId27"/>
    <p:sldId id="423" r:id="rId28"/>
    <p:sldId id="424" r:id="rId29"/>
    <p:sldId id="426" r:id="rId30"/>
    <p:sldId id="427" r:id="rId31"/>
    <p:sldId id="418" r:id="rId32"/>
    <p:sldId id="417" r:id="rId33"/>
    <p:sldId id="416" r:id="rId34"/>
    <p:sldId id="414" r:id="rId35"/>
    <p:sldId id="411" r:id="rId36"/>
    <p:sldId id="412" r:id="rId37"/>
    <p:sldId id="372" r:id="rId38"/>
    <p:sldId id="381" r:id="rId39"/>
    <p:sldId id="382" r:id="rId40"/>
    <p:sldId id="383" r:id="rId41"/>
    <p:sldId id="353" r:id="rId42"/>
    <p:sldId id="357" r:id="rId43"/>
    <p:sldId id="385" r:id="rId44"/>
    <p:sldId id="387" r:id="rId4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94" userDrawn="1">
          <p15:clr>
            <a:srgbClr val="A4A3A4"/>
          </p15:clr>
        </p15:guide>
        <p15:guide id="2" orient="horz" pos="3990" userDrawn="1">
          <p15:clr>
            <a:srgbClr val="A4A3A4"/>
          </p15:clr>
        </p15:guide>
        <p15:guide id="3" pos="4808"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D050"/>
    <a:srgbClr val="385D8A"/>
    <a:srgbClr val="000000"/>
    <a:srgbClr val="376092"/>
    <a:srgbClr val="FFFFFF"/>
    <a:srgbClr val="C0504D"/>
    <a:srgbClr val="8064A2"/>
    <a:srgbClr val="F69240"/>
    <a:srgbClr val="2492EA"/>
    <a:srgbClr val="3CB5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616" autoAdjust="0"/>
  </p:normalViewPr>
  <p:slideViewPr>
    <p:cSldViewPr snapToObjects="1">
      <p:cViewPr>
        <p:scale>
          <a:sx n="73" d="100"/>
          <a:sy n="73" d="100"/>
        </p:scale>
        <p:origin x="1914" y="630"/>
      </p:cViewPr>
      <p:guideLst>
        <p:guide orient="horz" pos="3294"/>
        <p:guide orient="horz" pos="3990"/>
        <p:guide pos="4808"/>
      </p:guideLst>
    </p:cSldViewPr>
  </p:slideViewPr>
  <p:notesTextViewPr>
    <p:cViewPr>
      <p:scale>
        <a:sx n="100" d="100"/>
        <a:sy n="100" d="100"/>
      </p:scale>
      <p:origin x="0" y="0"/>
    </p:cViewPr>
  </p:notesTextViewPr>
  <p:sorterViewPr>
    <p:cViewPr>
      <p:scale>
        <a:sx n="66" d="100"/>
        <a:sy n="66" d="100"/>
      </p:scale>
      <p:origin x="0" y="0"/>
    </p:cViewPr>
  </p:sorterViewPr>
  <p:notesViewPr>
    <p:cSldViewPr snapToObjects="1">
      <p:cViewPr varScale="1">
        <p:scale>
          <a:sx n="99" d="100"/>
          <a:sy n="99" d="100"/>
        </p:scale>
        <p:origin x="2634"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6211CC1-2AC0-45FE-BCB7-D616B3201EB5}" type="datetimeFigureOut">
              <a:rPr lang="en-US" smtClean="0"/>
              <a:pPr/>
              <a:t>7/17/2019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8154963-2FCD-4733-8657-98D6246A5628}" type="slidenum">
              <a:rPr lang="en-US" smtClean="0"/>
              <a:pPr/>
              <a:t>‹#›</a:t>
            </a:fld>
            <a:endParaRPr lang="en-US"/>
          </a:p>
        </p:txBody>
      </p:sp>
    </p:spTree>
    <p:extLst>
      <p:ext uri="{BB962C8B-B14F-4D97-AF65-F5344CB8AC3E}">
        <p14:creationId xmlns:p14="http://schemas.microsoft.com/office/powerpoint/2010/main" val="23876288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348641-7D10-4A4D-A2D9-028F233AE576}" type="datetimeFigureOut">
              <a:rPr lang="de-DE" smtClean="0"/>
              <a:pPr/>
              <a:t>17.07.2019</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5B0F0C-65A7-4CA1-99FD-5DA51561A4DE}" type="slidenum">
              <a:rPr lang="de-DE" smtClean="0"/>
              <a:pPr/>
              <a:t>‹#›</a:t>
            </a:fld>
            <a:endParaRPr lang="de-DE"/>
          </a:p>
        </p:txBody>
      </p:sp>
    </p:spTree>
    <p:extLst>
      <p:ext uri="{BB962C8B-B14F-4D97-AF65-F5344CB8AC3E}">
        <p14:creationId xmlns:p14="http://schemas.microsoft.com/office/powerpoint/2010/main" val="174427799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2C5B0F0C-65A7-4CA1-99FD-5DA51561A4DE}" type="slidenum">
              <a:rPr lang="de-DE" smtClean="0"/>
              <a:pPr/>
              <a:t>1</a:t>
            </a:fld>
            <a:endParaRPr lang="de-DE"/>
          </a:p>
        </p:txBody>
      </p:sp>
    </p:spTree>
    <p:extLst>
      <p:ext uri="{BB962C8B-B14F-4D97-AF65-F5344CB8AC3E}">
        <p14:creationId xmlns:p14="http://schemas.microsoft.com/office/powerpoint/2010/main" val="33701100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that we</a:t>
            </a:r>
            <a:r>
              <a:rPr lang="en-US" baseline="0" dirty="0" smtClean="0"/>
              <a:t> have chosen our tools, what is the goal that we want to optimize for? There are two typical objectives in parameterization: One is preservation of angles, which is given by conformal mappings. Nicely, there is even a guarantee of their existence for anything isomorphic to a disk.</a:t>
            </a:r>
            <a:endParaRPr lang="en-US" dirty="0"/>
          </a:p>
        </p:txBody>
      </p:sp>
      <p:sp>
        <p:nvSpPr>
          <p:cNvPr id="4" name="Slide Number Placeholder 3"/>
          <p:cNvSpPr>
            <a:spLocks noGrp="1"/>
          </p:cNvSpPr>
          <p:nvPr>
            <p:ph type="sldNum" sz="quarter" idx="10"/>
          </p:nvPr>
        </p:nvSpPr>
        <p:spPr/>
        <p:txBody>
          <a:bodyPr/>
          <a:lstStyle/>
          <a:p>
            <a:fld id="{2C5B0F0C-65A7-4CA1-99FD-5DA51561A4DE}" type="slidenum">
              <a:rPr lang="de-DE" smtClean="0"/>
              <a:pPr/>
              <a:t>10</a:t>
            </a:fld>
            <a:endParaRPr lang="de-DE"/>
          </a:p>
        </p:txBody>
      </p:sp>
    </p:spTree>
    <p:extLst>
      <p:ext uri="{BB962C8B-B14F-4D97-AF65-F5344CB8AC3E}">
        <p14:creationId xmlns:p14="http://schemas.microsoft.com/office/powerpoint/2010/main" val="42789465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result doesn’t look too bad. However,</a:t>
            </a:r>
            <a:r>
              <a:rPr lang="en-US" baseline="0" dirty="0" smtClean="0"/>
              <a:t> it quickly becomes apparent that preservation of angles is not all we would ask for from good texture mappings. In fact, we’d rather also have a certain uniform distribution of texture area in order to get stretch-free results.</a:t>
            </a:r>
            <a:endParaRPr lang="en-US" dirty="0"/>
          </a:p>
        </p:txBody>
      </p:sp>
      <p:sp>
        <p:nvSpPr>
          <p:cNvPr id="4" name="Slide Number Placeholder 3"/>
          <p:cNvSpPr>
            <a:spLocks noGrp="1"/>
          </p:cNvSpPr>
          <p:nvPr>
            <p:ph type="sldNum" sz="quarter" idx="10"/>
          </p:nvPr>
        </p:nvSpPr>
        <p:spPr/>
        <p:txBody>
          <a:bodyPr/>
          <a:lstStyle/>
          <a:p>
            <a:fld id="{2C5B0F0C-65A7-4CA1-99FD-5DA51561A4DE}" type="slidenum">
              <a:rPr lang="de-DE" smtClean="0"/>
              <a:pPr/>
              <a:t>11</a:t>
            </a:fld>
            <a:endParaRPr lang="de-DE"/>
          </a:p>
        </p:txBody>
      </p:sp>
    </p:spTree>
    <p:extLst>
      <p:ext uri="{BB962C8B-B14F-4D97-AF65-F5344CB8AC3E}">
        <p14:creationId xmlns:p14="http://schemas.microsoft.com/office/powerpoint/2010/main" val="1838376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_Isometric_</a:t>
            </a:r>
            <a:r>
              <a:rPr lang="en-US" baseline="0" dirty="0" smtClean="0"/>
              <a:t> mappings _also_ preserve area. However, it is rather obvious that at some point, our problem becomes somewhat over-constrained. Therefore, there is no existence guarantee for these types of mappings, we can only try to get as close as possible.</a:t>
            </a:r>
            <a:endParaRPr lang="en-US" dirty="0"/>
          </a:p>
        </p:txBody>
      </p:sp>
      <p:sp>
        <p:nvSpPr>
          <p:cNvPr id="4" name="Slide Number Placeholder 3"/>
          <p:cNvSpPr>
            <a:spLocks noGrp="1"/>
          </p:cNvSpPr>
          <p:nvPr>
            <p:ph type="sldNum" sz="quarter" idx="10"/>
          </p:nvPr>
        </p:nvSpPr>
        <p:spPr/>
        <p:txBody>
          <a:bodyPr/>
          <a:lstStyle/>
          <a:p>
            <a:fld id="{2C5B0F0C-65A7-4CA1-99FD-5DA51561A4DE}" type="slidenum">
              <a:rPr lang="de-DE" smtClean="0"/>
              <a:pPr/>
              <a:t>12</a:t>
            </a:fld>
            <a:endParaRPr lang="de-DE"/>
          </a:p>
        </p:txBody>
      </p:sp>
    </p:spTree>
    <p:extLst>
      <p:ext uri="{BB962C8B-B14F-4D97-AF65-F5344CB8AC3E}">
        <p14:creationId xmlns:p14="http://schemas.microsoft.com/office/powerpoint/2010/main" val="5290111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energy function we use in our paper is taken from the paper ‘An Adaptable Surface Parameterization’ by </a:t>
            </a:r>
            <a:r>
              <a:rPr lang="en-US" baseline="0" dirty="0" err="1" smtClean="0"/>
              <a:t>Degener</a:t>
            </a:r>
            <a:r>
              <a:rPr lang="en-US" baseline="0" dirty="0" smtClean="0"/>
              <a:t> et al. Their energy provides a free parameter that allows a tradeoff between angle and area preservation, which gets us a lot closer to results that make us happy.</a:t>
            </a:r>
            <a:endParaRPr lang="en-US" dirty="0"/>
          </a:p>
        </p:txBody>
      </p:sp>
      <p:sp>
        <p:nvSpPr>
          <p:cNvPr id="4" name="Slide Number Placeholder 3"/>
          <p:cNvSpPr>
            <a:spLocks noGrp="1"/>
          </p:cNvSpPr>
          <p:nvPr>
            <p:ph type="sldNum" sz="quarter" idx="10"/>
          </p:nvPr>
        </p:nvSpPr>
        <p:spPr/>
        <p:txBody>
          <a:bodyPr/>
          <a:lstStyle/>
          <a:p>
            <a:fld id="{2C5B0F0C-65A7-4CA1-99FD-5DA51561A4DE}" type="slidenum">
              <a:rPr lang="de-DE" smtClean="0"/>
              <a:pPr/>
              <a:t>13</a:t>
            </a:fld>
            <a:endParaRPr lang="de-DE"/>
          </a:p>
        </p:txBody>
      </p:sp>
    </p:spTree>
    <p:extLst>
      <p:ext uri="{BB962C8B-B14F-4D97-AF65-F5344CB8AC3E}">
        <p14:creationId xmlns:p14="http://schemas.microsoft.com/office/powerpoint/2010/main" val="2210158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how do we measure distortion. If we look at a circle in texture space, texture mapping can</a:t>
            </a:r>
            <a:r>
              <a:rPr lang="en-US" baseline="0" dirty="0" smtClean="0"/>
              <a:t> cause all kinds of stretching of this circle as it is transformed onto the surface of a mesh in 3D space.</a:t>
            </a:r>
            <a:endParaRPr lang="en-US" dirty="0" smtClean="0"/>
          </a:p>
        </p:txBody>
      </p:sp>
      <p:sp>
        <p:nvSpPr>
          <p:cNvPr id="4" name="Slide Number Placeholder 3"/>
          <p:cNvSpPr>
            <a:spLocks noGrp="1"/>
          </p:cNvSpPr>
          <p:nvPr>
            <p:ph type="sldNum" sz="quarter" idx="10"/>
          </p:nvPr>
        </p:nvSpPr>
        <p:spPr/>
        <p:txBody>
          <a:bodyPr/>
          <a:lstStyle/>
          <a:p>
            <a:fld id="{2C5B0F0C-65A7-4CA1-99FD-5DA51561A4DE}" type="slidenum">
              <a:rPr lang="de-DE" smtClean="0"/>
              <a:pPr/>
              <a:t>14</a:t>
            </a:fld>
            <a:endParaRPr lang="de-DE"/>
          </a:p>
        </p:txBody>
      </p:sp>
    </p:spTree>
    <p:extLst>
      <p:ext uri="{BB962C8B-B14F-4D97-AF65-F5344CB8AC3E}">
        <p14:creationId xmlns:p14="http://schemas.microsoft.com/office/powerpoint/2010/main" val="28165355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Any</a:t>
            </a:r>
            <a:r>
              <a:rPr lang="en-US" baseline="0" dirty="0" smtClean="0"/>
              <a:t> triangle in the mesh has coordinates both in the texture space and the 3D space, and their angles and areas do not necessarily have to match!</a:t>
            </a:r>
            <a:endParaRPr lang="en-US" dirty="0" smtClean="0"/>
          </a:p>
        </p:txBody>
      </p:sp>
      <p:sp>
        <p:nvSpPr>
          <p:cNvPr id="4" name="Slide Number Placeholder 3"/>
          <p:cNvSpPr>
            <a:spLocks noGrp="1"/>
          </p:cNvSpPr>
          <p:nvPr>
            <p:ph type="sldNum" sz="quarter" idx="10"/>
          </p:nvPr>
        </p:nvSpPr>
        <p:spPr/>
        <p:txBody>
          <a:bodyPr/>
          <a:lstStyle/>
          <a:p>
            <a:fld id="{2C5B0F0C-65A7-4CA1-99FD-5DA51561A4DE}" type="slidenum">
              <a:rPr lang="de-DE" smtClean="0"/>
              <a:pPr/>
              <a:t>15</a:t>
            </a:fld>
            <a:endParaRPr lang="de-DE"/>
          </a:p>
        </p:txBody>
      </p:sp>
    </p:spTree>
    <p:extLst>
      <p:ext uri="{BB962C8B-B14F-4D97-AF65-F5344CB8AC3E}">
        <p14:creationId xmlns:p14="http://schemas.microsoft.com/office/powerpoint/2010/main" val="34316815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by looking at the singular values sigma of the transformation between texture space and 3D space, we can find the longest stretching sigma_1 and the shortest stretching sigma_2 of the transformation.</a:t>
            </a:r>
          </a:p>
          <a:p>
            <a:r>
              <a:rPr lang="en-US" baseline="0" dirty="0" smtClean="0"/>
              <a:t>The ratio of this stretching gives us the amount of angle perturbation, and the product naturally just gives us the change in differential area.</a:t>
            </a:r>
          </a:p>
          <a:p>
            <a:r>
              <a:rPr lang="en-US" baseline="0" dirty="0" smtClean="0"/>
              <a:t>The values sigma happen to coincide with the square roots of the easily computed eigenvalues of the first fundamental form, which is basically the transformation matrix squared</a:t>
            </a:r>
            <a:endParaRPr lang="en-US" dirty="0" smtClean="0"/>
          </a:p>
        </p:txBody>
      </p:sp>
      <p:sp>
        <p:nvSpPr>
          <p:cNvPr id="4" name="Slide Number Placeholder 3"/>
          <p:cNvSpPr>
            <a:spLocks noGrp="1"/>
          </p:cNvSpPr>
          <p:nvPr>
            <p:ph type="sldNum" sz="quarter" idx="10"/>
          </p:nvPr>
        </p:nvSpPr>
        <p:spPr/>
        <p:txBody>
          <a:bodyPr/>
          <a:lstStyle/>
          <a:p>
            <a:fld id="{2C5B0F0C-65A7-4CA1-99FD-5DA51561A4DE}" type="slidenum">
              <a:rPr lang="de-DE" smtClean="0"/>
              <a:pPr/>
              <a:t>16</a:t>
            </a:fld>
            <a:endParaRPr lang="de-DE"/>
          </a:p>
        </p:txBody>
      </p:sp>
    </p:spTree>
    <p:extLst>
      <p:ext uri="{BB962C8B-B14F-4D97-AF65-F5344CB8AC3E}">
        <p14:creationId xmlns:p14="http://schemas.microsoft.com/office/powerpoint/2010/main" val="809012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Therefore,</a:t>
            </a:r>
            <a:r>
              <a:rPr lang="en-US" baseline="0" dirty="0" smtClean="0"/>
              <a:t> the energy proposed by </a:t>
            </a:r>
            <a:r>
              <a:rPr lang="en-US" baseline="0" dirty="0" err="1" smtClean="0"/>
              <a:t>Degener</a:t>
            </a:r>
            <a:r>
              <a:rPr lang="en-US" baseline="0" dirty="0" smtClean="0"/>
              <a:t> et al. simply punishes non-unit ratios of the longest and the shortest stretching, while also trying to keep the change in area close to one. The exponent theta allows for a weighting of the area term, trading angle for area preservation.</a:t>
            </a:r>
            <a:endParaRPr lang="en-US" dirty="0" smtClean="0"/>
          </a:p>
        </p:txBody>
      </p:sp>
      <p:sp>
        <p:nvSpPr>
          <p:cNvPr id="4" name="Slide Number Placeholder 3"/>
          <p:cNvSpPr>
            <a:spLocks noGrp="1"/>
          </p:cNvSpPr>
          <p:nvPr>
            <p:ph type="sldNum" sz="quarter" idx="10"/>
          </p:nvPr>
        </p:nvSpPr>
        <p:spPr/>
        <p:txBody>
          <a:bodyPr/>
          <a:lstStyle/>
          <a:p>
            <a:fld id="{2C5B0F0C-65A7-4CA1-99FD-5DA51561A4DE}" type="slidenum">
              <a:rPr lang="de-DE" smtClean="0"/>
              <a:pPr/>
              <a:t>17</a:t>
            </a:fld>
            <a:endParaRPr lang="de-DE"/>
          </a:p>
        </p:txBody>
      </p:sp>
    </p:spTree>
    <p:extLst>
      <p:ext uri="{BB962C8B-B14F-4D97-AF65-F5344CB8AC3E}">
        <p14:creationId xmlns:p14="http://schemas.microsoft.com/office/powerpoint/2010/main" val="3273483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That’s really all we</a:t>
            </a:r>
            <a:r>
              <a:rPr lang="en-US" baseline="0" dirty="0" smtClean="0"/>
              <a:t> need on the theory side</a:t>
            </a:r>
            <a:r>
              <a:rPr lang="en-US" dirty="0" smtClean="0"/>
              <a:t>.</a:t>
            </a:r>
            <a:r>
              <a:rPr lang="en-US" baseline="0" dirty="0" smtClean="0"/>
              <a:t> If you want to implement this and you are not into parameterization and optimization, some of this might first sound complicated, but really most of it is not much different from a physically-motived iterative spring solver. For each </a:t>
            </a:r>
            <a:r>
              <a:rPr lang="en-US" baseline="0" dirty="0" err="1" smtClean="0"/>
              <a:t>texel</a:t>
            </a:r>
            <a:r>
              <a:rPr lang="en-US" baseline="0" dirty="0" smtClean="0"/>
              <a:t>, we compute the gradient of our energy function with respect to its current texture coordinates and displacement. From calculus, we know that gradients point into the direction of highest local change, therefore our gradient shows us where to move the texture coordinate to improve energy in the current iteration</a:t>
            </a:r>
            <a:endParaRPr lang="en-US" dirty="0"/>
          </a:p>
        </p:txBody>
      </p:sp>
      <p:sp>
        <p:nvSpPr>
          <p:cNvPr id="4" name="Slide Number Placeholder 3"/>
          <p:cNvSpPr>
            <a:spLocks noGrp="1"/>
          </p:cNvSpPr>
          <p:nvPr>
            <p:ph type="sldNum" sz="quarter" idx="10"/>
          </p:nvPr>
        </p:nvSpPr>
        <p:spPr/>
        <p:txBody>
          <a:bodyPr/>
          <a:lstStyle/>
          <a:p>
            <a:fld id="{2C5B0F0C-65A7-4CA1-99FD-5DA51561A4DE}" type="slidenum">
              <a:rPr lang="de-DE" smtClean="0"/>
              <a:pPr/>
              <a:t>18</a:t>
            </a:fld>
            <a:endParaRPr lang="de-DE"/>
          </a:p>
        </p:txBody>
      </p:sp>
    </p:spTree>
    <p:extLst>
      <p:ext uri="{BB962C8B-B14F-4D97-AF65-F5344CB8AC3E}">
        <p14:creationId xmlns:p14="http://schemas.microsoft.com/office/powerpoint/2010/main" val="35645700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reverse gradient direction, energy will go down for some time, as distortion</a:t>
            </a:r>
            <a:r>
              <a:rPr lang="en-US" baseline="0" dirty="0" smtClean="0"/>
              <a:t> improves,</a:t>
            </a:r>
            <a:r>
              <a:rPr lang="en-US" dirty="0" smtClean="0"/>
              <a:t> and then, as</a:t>
            </a:r>
            <a:r>
              <a:rPr lang="en-US" baseline="0" dirty="0" smtClean="0"/>
              <a:t> some of the texture space triangles become smaller and smaller, go up again because their angle and area preservation get worse again. One thing we want to avoid is to choose an arbitrary step size, we’d rather like to take the largest step that gets us closest to the next local optimum.</a:t>
            </a:r>
            <a:endParaRPr lang="en-US" dirty="0"/>
          </a:p>
        </p:txBody>
      </p:sp>
      <p:sp>
        <p:nvSpPr>
          <p:cNvPr id="4" name="Slide Number Placeholder 3"/>
          <p:cNvSpPr>
            <a:spLocks noGrp="1"/>
          </p:cNvSpPr>
          <p:nvPr>
            <p:ph type="sldNum" sz="quarter" idx="10"/>
          </p:nvPr>
        </p:nvSpPr>
        <p:spPr/>
        <p:txBody>
          <a:bodyPr/>
          <a:lstStyle/>
          <a:p>
            <a:fld id="{2C5B0F0C-65A7-4CA1-99FD-5DA51561A4DE}" type="slidenum">
              <a:rPr lang="de-DE" smtClean="0"/>
              <a:pPr/>
              <a:t>19</a:t>
            </a:fld>
            <a:endParaRPr lang="de-DE"/>
          </a:p>
        </p:txBody>
      </p:sp>
    </p:spTree>
    <p:extLst>
      <p:ext uri="{BB962C8B-B14F-4D97-AF65-F5344CB8AC3E}">
        <p14:creationId xmlns:p14="http://schemas.microsoft.com/office/powerpoint/2010/main" val="2402578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we apply displacement mapping to a</a:t>
            </a:r>
            <a:r>
              <a:rPr lang="en-US" baseline="0" dirty="0" smtClean="0"/>
              <a:t> simple planar quad, we usually use the same texture coordinates for the displacement texture as for the other textures</a:t>
            </a:r>
            <a:endParaRPr lang="en-US" dirty="0"/>
          </a:p>
        </p:txBody>
      </p:sp>
      <p:sp>
        <p:nvSpPr>
          <p:cNvPr id="4" name="Slide Number Placeholder 3"/>
          <p:cNvSpPr>
            <a:spLocks noGrp="1"/>
          </p:cNvSpPr>
          <p:nvPr>
            <p:ph type="sldNum" sz="quarter" idx="10"/>
          </p:nvPr>
        </p:nvSpPr>
        <p:spPr/>
        <p:txBody>
          <a:bodyPr/>
          <a:lstStyle/>
          <a:p>
            <a:fld id="{2C5B0F0C-65A7-4CA1-99FD-5DA51561A4DE}" type="slidenum">
              <a:rPr lang="de-DE" smtClean="0"/>
              <a:pPr/>
              <a:t>2</a:t>
            </a:fld>
            <a:endParaRPr lang="de-DE"/>
          </a:p>
        </p:txBody>
      </p:sp>
    </p:spTree>
    <p:extLst>
      <p:ext uri="{BB962C8B-B14F-4D97-AF65-F5344CB8AC3E}">
        <p14:creationId xmlns:p14="http://schemas.microsoft.com/office/powerpoint/2010/main" val="2313451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Fortunately, there is a fairly easy</a:t>
            </a:r>
            <a:r>
              <a:rPr lang="en-US" baseline="0" dirty="0" smtClean="0"/>
              <a:t> and fast solution to that, called ternary line search. The search interval defined by the current texture coordinate and the largest step that does not collapse any triangles …. is divided into three equidistant intervals.</a:t>
            </a:r>
            <a:endParaRPr lang="en-US" dirty="0"/>
          </a:p>
        </p:txBody>
      </p:sp>
      <p:sp>
        <p:nvSpPr>
          <p:cNvPr id="4" name="Slide Number Placeholder 3"/>
          <p:cNvSpPr>
            <a:spLocks noGrp="1"/>
          </p:cNvSpPr>
          <p:nvPr>
            <p:ph type="sldNum" sz="quarter" idx="10"/>
          </p:nvPr>
        </p:nvSpPr>
        <p:spPr/>
        <p:txBody>
          <a:bodyPr/>
          <a:lstStyle/>
          <a:p>
            <a:fld id="{2C5B0F0C-65A7-4CA1-99FD-5DA51561A4DE}" type="slidenum">
              <a:rPr lang="de-DE" smtClean="0"/>
              <a:pPr/>
              <a:t>20</a:t>
            </a:fld>
            <a:endParaRPr lang="de-DE"/>
          </a:p>
        </p:txBody>
      </p:sp>
    </p:spTree>
    <p:extLst>
      <p:ext uri="{BB962C8B-B14F-4D97-AF65-F5344CB8AC3E}">
        <p14:creationId xmlns:p14="http://schemas.microsoft.com/office/powerpoint/2010/main" val="22067365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the interval</a:t>
            </a:r>
            <a:r>
              <a:rPr lang="en-US" baseline="0" dirty="0" smtClean="0"/>
              <a:t> boundary with the lowest energy becomes the center of the next search interval, excluding the boundary interval on the opposite side. This narrows our search region recursively</a:t>
            </a:r>
            <a:endParaRPr lang="en-US" dirty="0"/>
          </a:p>
        </p:txBody>
      </p:sp>
      <p:sp>
        <p:nvSpPr>
          <p:cNvPr id="4" name="Slide Number Placeholder 3"/>
          <p:cNvSpPr>
            <a:spLocks noGrp="1"/>
          </p:cNvSpPr>
          <p:nvPr>
            <p:ph type="sldNum" sz="quarter" idx="10"/>
          </p:nvPr>
        </p:nvSpPr>
        <p:spPr/>
        <p:txBody>
          <a:bodyPr/>
          <a:lstStyle/>
          <a:p>
            <a:fld id="{2C5B0F0C-65A7-4CA1-99FD-5DA51561A4DE}" type="slidenum">
              <a:rPr lang="de-DE" smtClean="0"/>
              <a:pPr/>
              <a:t>21</a:t>
            </a:fld>
            <a:endParaRPr lang="de-DE"/>
          </a:p>
        </p:txBody>
      </p:sp>
    </p:spTree>
    <p:extLst>
      <p:ext uri="{BB962C8B-B14F-4D97-AF65-F5344CB8AC3E}">
        <p14:creationId xmlns:p14="http://schemas.microsoft.com/office/powerpoint/2010/main" val="2929443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Until finally, we get close to the local optimum</a:t>
            </a:r>
            <a:r>
              <a:rPr lang="en-US" baseline="0" dirty="0" smtClean="0"/>
              <a:t> along the gradient line</a:t>
            </a:r>
            <a:endParaRPr lang="en-US" dirty="0"/>
          </a:p>
        </p:txBody>
      </p:sp>
      <p:sp>
        <p:nvSpPr>
          <p:cNvPr id="4" name="Slide Number Placeholder 3"/>
          <p:cNvSpPr>
            <a:spLocks noGrp="1"/>
          </p:cNvSpPr>
          <p:nvPr>
            <p:ph type="sldNum" sz="quarter" idx="10"/>
          </p:nvPr>
        </p:nvSpPr>
        <p:spPr/>
        <p:txBody>
          <a:bodyPr/>
          <a:lstStyle/>
          <a:p>
            <a:fld id="{2C5B0F0C-65A7-4CA1-99FD-5DA51561A4DE}" type="slidenum">
              <a:rPr lang="de-DE" smtClean="0"/>
              <a:pPr/>
              <a:t>22</a:t>
            </a:fld>
            <a:endParaRPr lang="de-DE"/>
          </a:p>
        </p:txBody>
      </p:sp>
    </p:spTree>
    <p:extLst>
      <p:ext uri="{BB962C8B-B14F-4D97-AF65-F5344CB8AC3E}">
        <p14:creationId xmlns:p14="http://schemas.microsoft.com/office/powerpoint/2010/main" val="29522135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detail that we have to take care of is the</a:t>
            </a:r>
            <a:r>
              <a:rPr lang="en-US" baseline="0" dirty="0" smtClean="0"/>
              <a:t> fact that our local energy optimization assumes that none of the neighbor texture coordinates are changing while the surrounding texture space is optimized. Therefore, in each parallel iteration, we can only optimize one out of four </a:t>
            </a:r>
            <a:r>
              <a:rPr lang="en-US" baseline="0" dirty="0" err="1" smtClean="0"/>
              <a:t>texels</a:t>
            </a:r>
            <a:r>
              <a:rPr lang="en-US" baseline="0" dirty="0" smtClean="0"/>
              <a:t>, such that successively, each per-</a:t>
            </a:r>
            <a:r>
              <a:rPr lang="en-US" baseline="0" dirty="0" err="1" smtClean="0"/>
              <a:t>texel</a:t>
            </a:r>
            <a:r>
              <a:rPr lang="en-US" baseline="0" dirty="0" smtClean="0"/>
              <a:t> texture coordinate can move towards a local optimum without oscillations.</a:t>
            </a:r>
            <a:endParaRPr lang="en-US" dirty="0"/>
          </a:p>
        </p:txBody>
      </p:sp>
      <p:sp>
        <p:nvSpPr>
          <p:cNvPr id="4" name="Slide Number Placeholder 3"/>
          <p:cNvSpPr>
            <a:spLocks noGrp="1"/>
          </p:cNvSpPr>
          <p:nvPr>
            <p:ph type="sldNum" sz="quarter" idx="10"/>
          </p:nvPr>
        </p:nvSpPr>
        <p:spPr/>
        <p:txBody>
          <a:bodyPr/>
          <a:lstStyle/>
          <a:p>
            <a:fld id="{2C5B0F0C-65A7-4CA1-99FD-5DA51561A4DE}" type="slidenum">
              <a:rPr lang="de-DE" smtClean="0"/>
              <a:pPr/>
              <a:t>23</a:t>
            </a:fld>
            <a:endParaRPr lang="de-DE"/>
          </a:p>
        </p:txBody>
      </p:sp>
    </p:spTree>
    <p:extLst>
      <p:ext uri="{BB962C8B-B14F-4D97-AF65-F5344CB8AC3E}">
        <p14:creationId xmlns:p14="http://schemas.microsoft.com/office/powerpoint/2010/main" val="6686054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implemented all of this in one concise GLSL </a:t>
            </a:r>
            <a:r>
              <a:rPr lang="en-US" dirty="0" err="1" smtClean="0"/>
              <a:t>shader</a:t>
            </a:r>
            <a:r>
              <a:rPr lang="en-US" dirty="0" smtClean="0"/>
              <a:t>,</a:t>
            </a:r>
            <a:r>
              <a:rPr lang="en-US" baseline="0" dirty="0" smtClean="0"/>
              <a:t> which can even interactively run in the browser. We have an online demo for you available on the project page</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2C5B0F0C-65A7-4CA1-99FD-5DA51561A4DE}" type="slidenum">
              <a:rPr lang="de-DE" smtClean="0"/>
              <a:pPr/>
              <a:t>24</a:t>
            </a:fld>
            <a:endParaRPr lang="de-DE"/>
          </a:p>
        </p:txBody>
      </p:sp>
    </p:spTree>
    <p:extLst>
      <p:ext uri="{BB962C8B-B14F-4D97-AF65-F5344CB8AC3E}">
        <p14:creationId xmlns:p14="http://schemas.microsoft.com/office/powerpoint/2010/main" val="33248907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optimized result</a:t>
            </a:r>
            <a:endParaRPr lang="en-US" dirty="0"/>
          </a:p>
        </p:txBody>
      </p:sp>
      <p:sp>
        <p:nvSpPr>
          <p:cNvPr id="4" name="Slide Number Placeholder 3"/>
          <p:cNvSpPr>
            <a:spLocks noGrp="1"/>
          </p:cNvSpPr>
          <p:nvPr>
            <p:ph type="sldNum" sz="quarter" idx="10"/>
          </p:nvPr>
        </p:nvSpPr>
        <p:spPr/>
        <p:txBody>
          <a:bodyPr/>
          <a:lstStyle/>
          <a:p>
            <a:fld id="{2C5B0F0C-65A7-4CA1-99FD-5DA51561A4DE}" type="slidenum">
              <a:rPr lang="de-DE" smtClean="0"/>
              <a:pPr/>
              <a:t>25</a:t>
            </a:fld>
            <a:endParaRPr lang="de-DE"/>
          </a:p>
        </p:txBody>
      </p:sp>
    </p:spTree>
    <p:extLst>
      <p:ext uri="{BB962C8B-B14F-4D97-AF65-F5344CB8AC3E}">
        <p14:creationId xmlns:p14="http://schemas.microsoft.com/office/powerpoint/2010/main" val="7780186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without </a:t>
            </a:r>
            <a:r>
              <a:rPr lang="en-US" baseline="0" dirty="0" smtClean="0"/>
              <a:t>our correction </a:t>
            </a:r>
            <a:r>
              <a:rPr lang="en-US" baseline="0" dirty="0" smtClean="0"/>
              <a:t>warping</a:t>
            </a:r>
            <a:endParaRPr lang="en-US" dirty="0"/>
          </a:p>
        </p:txBody>
      </p:sp>
      <p:sp>
        <p:nvSpPr>
          <p:cNvPr id="4" name="Slide Number Placeholder 3"/>
          <p:cNvSpPr>
            <a:spLocks noGrp="1"/>
          </p:cNvSpPr>
          <p:nvPr>
            <p:ph type="sldNum" sz="quarter" idx="10"/>
          </p:nvPr>
        </p:nvSpPr>
        <p:spPr/>
        <p:txBody>
          <a:bodyPr/>
          <a:lstStyle/>
          <a:p>
            <a:fld id="{2C5B0F0C-65A7-4CA1-99FD-5DA51561A4DE}" type="slidenum">
              <a:rPr lang="de-DE" smtClean="0"/>
              <a:pPr/>
              <a:t>26</a:t>
            </a:fld>
            <a:endParaRPr lang="de-DE"/>
          </a:p>
        </p:txBody>
      </p:sp>
    </p:spTree>
    <p:extLst>
      <p:ext uri="{BB962C8B-B14F-4D97-AF65-F5344CB8AC3E}">
        <p14:creationId xmlns:p14="http://schemas.microsoft.com/office/powerpoint/2010/main" val="22458487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optimized result</a:t>
            </a:r>
            <a:endParaRPr lang="en-US" dirty="0"/>
          </a:p>
        </p:txBody>
      </p:sp>
      <p:sp>
        <p:nvSpPr>
          <p:cNvPr id="4" name="Slide Number Placeholder 3"/>
          <p:cNvSpPr>
            <a:spLocks noGrp="1"/>
          </p:cNvSpPr>
          <p:nvPr>
            <p:ph type="sldNum" sz="quarter" idx="10"/>
          </p:nvPr>
        </p:nvSpPr>
        <p:spPr/>
        <p:txBody>
          <a:bodyPr/>
          <a:lstStyle/>
          <a:p>
            <a:fld id="{2C5B0F0C-65A7-4CA1-99FD-5DA51561A4DE}" type="slidenum">
              <a:rPr lang="de-DE" smtClean="0"/>
              <a:pPr/>
              <a:t>27</a:t>
            </a:fld>
            <a:endParaRPr lang="de-DE"/>
          </a:p>
        </p:txBody>
      </p:sp>
    </p:spTree>
    <p:extLst>
      <p:ext uri="{BB962C8B-B14F-4D97-AF65-F5344CB8AC3E}">
        <p14:creationId xmlns:p14="http://schemas.microsoft.com/office/powerpoint/2010/main" val="85763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optimized result</a:t>
            </a:r>
            <a:endParaRPr lang="en-US" dirty="0"/>
          </a:p>
        </p:txBody>
      </p:sp>
      <p:sp>
        <p:nvSpPr>
          <p:cNvPr id="4" name="Slide Number Placeholder 3"/>
          <p:cNvSpPr>
            <a:spLocks noGrp="1"/>
          </p:cNvSpPr>
          <p:nvPr>
            <p:ph type="sldNum" sz="quarter" idx="10"/>
          </p:nvPr>
        </p:nvSpPr>
        <p:spPr/>
        <p:txBody>
          <a:bodyPr/>
          <a:lstStyle/>
          <a:p>
            <a:fld id="{2C5B0F0C-65A7-4CA1-99FD-5DA51561A4DE}" type="slidenum">
              <a:rPr lang="de-DE" smtClean="0"/>
              <a:pPr/>
              <a:t>28</a:t>
            </a:fld>
            <a:endParaRPr lang="de-DE"/>
          </a:p>
        </p:txBody>
      </p:sp>
    </p:spTree>
    <p:extLst>
      <p:ext uri="{BB962C8B-B14F-4D97-AF65-F5344CB8AC3E}">
        <p14:creationId xmlns:p14="http://schemas.microsoft.com/office/powerpoint/2010/main" val="41766660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without our correction warping</a:t>
            </a:r>
            <a:endParaRPr lang="en-US" dirty="0"/>
          </a:p>
        </p:txBody>
      </p:sp>
      <p:sp>
        <p:nvSpPr>
          <p:cNvPr id="4" name="Slide Number Placeholder 3"/>
          <p:cNvSpPr>
            <a:spLocks noGrp="1"/>
          </p:cNvSpPr>
          <p:nvPr>
            <p:ph type="sldNum" sz="quarter" idx="10"/>
          </p:nvPr>
        </p:nvSpPr>
        <p:spPr/>
        <p:txBody>
          <a:bodyPr/>
          <a:lstStyle/>
          <a:p>
            <a:fld id="{2C5B0F0C-65A7-4CA1-99FD-5DA51561A4DE}" type="slidenum">
              <a:rPr lang="de-DE" smtClean="0"/>
              <a:pPr/>
              <a:t>29</a:t>
            </a:fld>
            <a:endParaRPr lang="de-DE"/>
          </a:p>
        </p:txBody>
      </p:sp>
    </p:spTree>
    <p:extLst>
      <p:ext uri="{BB962C8B-B14F-4D97-AF65-F5344CB8AC3E}">
        <p14:creationId xmlns:p14="http://schemas.microsoft.com/office/powerpoint/2010/main" val="3296296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a:t>
            </a:r>
            <a:r>
              <a:rPr lang="en-US" baseline="0" dirty="0" smtClean="0"/>
              <a:t> if we look closely, we find that the planar texture coordinates are actually not ideal, once the displacement has made the surface non-planar. Especially in the steeper regions, the color texture is now severely distorted.</a:t>
            </a:r>
          </a:p>
          <a:p>
            <a:r>
              <a:rPr lang="en-US" dirty="0" smtClean="0"/>
              <a:t>Now the question is, why should we not apply standard texture mapping approaches to get better texture</a:t>
            </a:r>
            <a:r>
              <a:rPr lang="en-US" baseline="0" dirty="0" smtClean="0"/>
              <a:t> coordinates also for the displaced geometry? Can we have sensible results with individual texture coordinates per </a:t>
            </a:r>
            <a:r>
              <a:rPr lang="en-US" baseline="0" dirty="0" err="1" smtClean="0"/>
              <a:t>texel</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2C5B0F0C-65A7-4CA1-99FD-5DA51561A4DE}" type="slidenum">
              <a:rPr lang="de-DE" smtClean="0"/>
              <a:pPr/>
              <a:t>3</a:t>
            </a:fld>
            <a:endParaRPr lang="de-DE"/>
          </a:p>
        </p:txBody>
      </p:sp>
    </p:spTree>
    <p:extLst>
      <p:ext uri="{BB962C8B-B14F-4D97-AF65-F5344CB8AC3E}">
        <p14:creationId xmlns:p14="http://schemas.microsoft.com/office/powerpoint/2010/main" val="15681392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optimized result</a:t>
            </a:r>
            <a:endParaRPr lang="en-US" dirty="0"/>
          </a:p>
        </p:txBody>
      </p:sp>
      <p:sp>
        <p:nvSpPr>
          <p:cNvPr id="4" name="Slide Number Placeholder 3"/>
          <p:cNvSpPr>
            <a:spLocks noGrp="1"/>
          </p:cNvSpPr>
          <p:nvPr>
            <p:ph type="sldNum" sz="quarter" idx="10"/>
          </p:nvPr>
        </p:nvSpPr>
        <p:spPr/>
        <p:txBody>
          <a:bodyPr/>
          <a:lstStyle/>
          <a:p>
            <a:fld id="{2C5B0F0C-65A7-4CA1-99FD-5DA51561A4DE}" type="slidenum">
              <a:rPr lang="de-DE" smtClean="0"/>
              <a:pPr/>
              <a:t>30</a:t>
            </a:fld>
            <a:endParaRPr lang="de-DE"/>
          </a:p>
        </p:txBody>
      </p:sp>
    </p:spTree>
    <p:extLst>
      <p:ext uri="{BB962C8B-B14F-4D97-AF65-F5344CB8AC3E}">
        <p14:creationId xmlns:p14="http://schemas.microsoft.com/office/powerpoint/2010/main" val="3421704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straight </a:t>
            </a:r>
            <a:r>
              <a:rPr lang="en-US" baseline="0" dirty="0" smtClean="0"/>
              <a:t>lines can curved by the optimizer, which we potentially want to </a:t>
            </a:r>
            <a:r>
              <a:rPr lang="en-US" baseline="0" dirty="0" smtClean="0"/>
              <a:t>avoid</a:t>
            </a:r>
            <a:endParaRPr lang="en-US" dirty="0"/>
          </a:p>
        </p:txBody>
      </p:sp>
      <p:sp>
        <p:nvSpPr>
          <p:cNvPr id="4" name="Slide Number Placeholder 3"/>
          <p:cNvSpPr>
            <a:spLocks noGrp="1"/>
          </p:cNvSpPr>
          <p:nvPr>
            <p:ph type="sldNum" sz="quarter" idx="10"/>
          </p:nvPr>
        </p:nvSpPr>
        <p:spPr/>
        <p:txBody>
          <a:bodyPr/>
          <a:lstStyle/>
          <a:p>
            <a:fld id="{2C5B0F0C-65A7-4CA1-99FD-5DA51561A4DE}" type="slidenum">
              <a:rPr lang="de-DE" smtClean="0"/>
              <a:pPr/>
              <a:t>31</a:t>
            </a:fld>
            <a:endParaRPr lang="de-DE"/>
          </a:p>
        </p:txBody>
      </p:sp>
    </p:spTree>
    <p:extLst>
      <p:ext uri="{BB962C8B-B14F-4D97-AF65-F5344CB8AC3E}">
        <p14:creationId xmlns:p14="http://schemas.microsoft.com/office/powerpoint/2010/main" val="42300177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a:t>
            </a:r>
            <a:r>
              <a:rPr lang="en-US" baseline="0" dirty="0" smtClean="0"/>
              <a:t>potentially want to avoid by </a:t>
            </a:r>
            <a:r>
              <a:rPr lang="en-US" baseline="0" dirty="0" smtClean="0"/>
              <a:t>an additional fixation constraint (red)</a:t>
            </a:r>
            <a:endParaRPr lang="en-US" baseline="0" dirty="0" smtClean="0"/>
          </a:p>
        </p:txBody>
      </p:sp>
      <p:sp>
        <p:nvSpPr>
          <p:cNvPr id="4" name="Slide Number Placeholder 3"/>
          <p:cNvSpPr>
            <a:spLocks noGrp="1"/>
          </p:cNvSpPr>
          <p:nvPr>
            <p:ph type="sldNum" sz="quarter" idx="10"/>
          </p:nvPr>
        </p:nvSpPr>
        <p:spPr/>
        <p:txBody>
          <a:bodyPr/>
          <a:lstStyle/>
          <a:p>
            <a:fld id="{2C5B0F0C-65A7-4CA1-99FD-5DA51561A4DE}" type="slidenum">
              <a:rPr lang="de-DE" smtClean="0"/>
              <a:pPr/>
              <a:t>32</a:t>
            </a:fld>
            <a:endParaRPr lang="de-DE"/>
          </a:p>
        </p:txBody>
      </p:sp>
    </p:spTree>
    <p:extLst>
      <p:ext uri="{BB962C8B-B14F-4D97-AF65-F5344CB8AC3E}">
        <p14:creationId xmlns:p14="http://schemas.microsoft.com/office/powerpoint/2010/main" val="36095262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And </a:t>
            </a:r>
            <a:r>
              <a:rPr lang="en-US" baseline="0" dirty="0" smtClean="0"/>
              <a:t>finally, the effect of </a:t>
            </a:r>
            <a:r>
              <a:rPr lang="en-US" baseline="0" dirty="0" err="1" smtClean="0"/>
              <a:t>mip</a:t>
            </a:r>
            <a:r>
              <a:rPr lang="en-US" baseline="0" dirty="0" smtClean="0"/>
              <a:t> mapping both the per-</a:t>
            </a:r>
            <a:r>
              <a:rPr lang="en-US" baseline="0" dirty="0" err="1" smtClean="0"/>
              <a:t>texel</a:t>
            </a:r>
            <a:r>
              <a:rPr lang="en-US" baseline="0" dirty="0" smtClean="0"/>
              <a:t> coordinates and the actual texture map at the same time, with an LOD bias moving up and down again.</a:t>
            </a:r>
            <a:endParaRPr lang="en-US" dirty="0"/>
          </a:p>
        </p:txBody>
      </p:sp>
      <p:sp>
        <p:nvSpPr>
          <p:cNvPr id="4" name="Slide Number Placeholder 3"/>
          <p:cNvSpPr>
            <a:spLocks noGrp="1"/>
          </p:cNvSpPr>
          <p:nvPr>
            <p:ph type="sldNum" sz="quarter" idx="10"/>
          </p:nvPr>
        </p:nvSpPr>
        <p:spPr/>
        <p:txBody>
          <a:bodyPr/>
          <a:lstStyle/>
          <a:p>
            <a:fld id="{2C5B0F0C-65A7-4CA1-99FD-5DA51561A4DE}" type="slidenum">
              <a:rPr lang="de-DE" smtClean="0"/>
              <a:pPr/>
              <a:t>33</a:t>
            </a:fld>
            <a:endParaRPr lang="de-DE"/>
          </a:p>
        </p:txBody>
      </p:sp>
    </p:spTree>
    <p:extLst>
      <p:ext uri="{BB962C8B-B14F-4D97-AF65-F5344CB8AC3E}">
        <p14:creationId xmlns:p14="http://schemas.microsoft.com/office/powerpoint/2010/main" val="40976107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And finally, the effect of </a:t>
            </a:r>
            <a:r>
              <a:rPr lang="en-US" baseline="0" dirty="0" err="1" smtClean="0"/>
              <a:t>mip</a:t>
            </a:r>
            <a:r>
              <a:rPr lang="en-US" baseline="0" dirty="0" smtClean="0"/>
              <a:t> mapping both the per-</a:t>
            </a:r>
            <a:r>
              <a:rPr lang="en-US" baseline="0" dirty="0" err="1" smtClean="0"/>
              <a:t>texel</a:t>
            </a:r>
            <a:r>
              <a:rPr lang="en-US" baseline="0" dirty="0" smtClean="0"/>
              <a:t> coordinates and the actual texture map at the same time, with an LOD bias moving up and down again.</a:t>
            </a:r>
            <a:endParaRPr lang="en-US" dirty="0"/>
          </a:p>
        </p:txBody>
      </p:sp>
      <p:sp>
        <p:nvSpPr>
          <p:cNvPr id="4" name="Slide Number Placeholder 3"/>
          <p:cNvSpPr>
            <a:spLocks noGrp="1"/>
          </p:cNvSpPr>
          <p:nvPr>
            <p:ph type="sldNum" sz="quarter" idx="10"/>
          </p:nvPr>
        </p:nvSpPr>
        <p:spPr/>
        <p:txBody>
          <a:bodyPr/>
          <a:lstStyle/>
          <a:p>
            <a:fld id="{2C5B0F0C-65A7-4CA1-99FD-5DA51561A4DE}" type="slidenum">
              <a:rPr lang="de-DE" smtClean="0"/>
              <a:pPr/>
              <a:t>34</a:t>
            </a:fld>
            <a:endParaRPr lang="de-DE"/>
          </a:p>
        </p:txBody>
      </p:sp>
    </p:spTree>
    <p:extLst>
      <p:ext uri="{BB962C8B-B14F-4D97-AF65-F5344CB8AC3E}">
        <p14:creationId xmlns:p14="http://schemas.microsoft.com/office/powerpoint/2010/main" val="13396388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rather important detail of our approach is that we do not store the actual per-</a:t>
            </a:r>
            <a:r>
              <a:rPr lang="en-US" dirty="0" err="1" smtClean="0"/>
              <a:t>texel</a:t>
            </a:r>
            <a:r>
              <a:rPr lang="en-US" dirty="0" smtClean="0"/>
              <a:t> coordinates, but rather relative texture coordinate offsets. </a:t>
            </a:r>
            <a:r>
              <a:rPr lang="en-US" baseline="0" dirty="0" smtClean="0"/>
              <a:t>This has two benefits, for one the magnitude of these offsets is smaller, making them much easier to compress. Secondly, for repeated textures, absolute texture coordinates would introduce discontinuities on texture tiling boundaries. In contrast, relative offsets nicely preserve pixel derivatives.</a:t>
            </a:r>
          </a:p>
          <a:p>
            <a:r>
              <a:rPr lang="en-US" baseline="0" dirty="0" smtClean="0"/>
              <a:t>On a side note, In case of tiling, we also change the boundary conditions of the optimization to allow movement of per-</a:t>
            </a:r>
            <a:r>
              <a:rPr lang="en-US" baseline="0" dirty="0" err="1" smtClean="0"/>
              <a:t>texel</a:t>
            </a:r>
            <a:r>
              <a:rPr lang="en-US" baseline="0" dirty="0" smtClean="0"/>
              <a:t> coordinates across borders on the fully connected torus.</a:t>
            </a:r>
            <a:endParaRPr lang="en-US" dirty="0"/>
          </a:p>
        </p:txBody>
      </p:sp>
      <p:sp>
        <p:nvSpPr>
          <p:cNvPr id="4" name="Slide Number Placeholder 3"/>
          <p:cNvSpPr>
            <a:spLocks noGrp="1"/>
          </p:cNvSpPr>
          <p:nvPr>
            <p:ph type="sldNum" sz="quarter" idx="10"/>
          </p:nvPr>
        </p:nvSpPr>
        <p:spPr/>
        <p:txBody>
          <a:bodyPr/>
          <a:lstStyle/>
          <a:p>
            <a:fld id="{2C5B0F0C-65A7-4CA1-99FD-5DA51561A4DE}" type="slidenum">
              <a:rPr lang="de-DE" smtClean="0"/>
              <a:pPr/>
              <a:t>35</a:t>
            </a:fld>
            <a:endParaRPr lang="de-DE"/>
          </a:p>
        </p:txBody>
      </p:sp>
    </p:spTree>
    <p:extLst>
      <p:ext uri="{BB962C8B-B14F-4D97-AF65-F5344CB8AC3E}">
        <p14:creationId xmlns:p14="http://schemas.microsoft.com/office/powerpoint/2010/main" val="12665466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a:t>
            </a:r>
            <a:r>
              <a:rPr lang="en-US" baseline="0" dirty="0" smtClean="0"/>
              <a:t> texture correction offsets </a:t>
            </a:r>
            <a:r>
              <a:rPr lang="en-US" dirty="0" smtClean="0"/>
              <a:t>store</a:t>
            </a:r>
            <a:r>
              <a:rPr lang="en-US" baseline="0" dirty="0" smtClean="0"/>
              <a:t> the difference from linearly interpolated planar texture coordinates to our per-</a:t>
            </a:r>
            <a:r>
              <a:rPr lang="en-US" baseline="0" dirty="0" err="1" smtClean="0"/>
              <a:t>texel</a:t>
            </a:r>
            <a:r>
              <a:rPr lang="en-US" baseline="0" dirty="0" smtClean="0"/>
              <a:t> corrected texture coordinates. </a:t>
            </a:r>
          </a:p>
          <a:p>
            <a:r>
              <a:rPr lang="en-US" dirty="0" smtClean="0"/>
              <a:t>In order to apply our</a:t>
            </a:r>
            <a:r>
              <a:rPr lang="en-US" baseline="0" dirty="0" smtClean="0"/>
              <a:t> </a:t>
            </a:r>
            <a:r>
              <a:rPr lang="en-US" baseline="0" dirty="0" err="1" smtClean="0"/>
              <a:t>undistortion</a:t>
            </a:r>
            <a:r>
              <a:rPr lang="en-US" baseline="0" dirty="0" smtClean="0"/>
              <a:t>, we simply add the per-</a:t>
            </a:r>
            <a:r>
              <a:rPr lang="en-US" baseline="0" dirty="0" err="1" smtClean="0"/>
              <a:t>texel</a:t>
            </a:r>
            <a:r>
              <a:rPr lang="en-US" baseline="0" dirty="0" smtClean="0"/>
              <a:t> offsets to the linearly interpolated texture coordinates, and then evaluate the actual surface texture maps using this computed coordinate.</a:t>
            </a:r>
            <a:endParaRPr lang="en-US" dirty="0"/>
          </a:p>
        </p:txBody>
      </p:sp>
      <p:sp>
        <p:nvSpPr>
          <p:cNvPr id="4" name="Slide Number Placeholder 3"/>
          <p:cNvSpPr>
            <a:spLocks noGrp="1"/>
          </p:cNvSpPr>
          <p:nvPr>
            <p:ph type="sldNum" sz="quarter" idx="10"/>
          </p:nvPr>
        </p:nvSpPr>
        <p:spPr/>
        <p:txBody>
          <a:bodyPr/>
          <a:lstStyle/>
          <a:p>
            <a:fld id="{2C5B0F0C-65A7-4CA1-99FD-5DA51561A4DE}" type="slidenum">
              <a:rPr lang="de-DE" smtClean="0"/>
              <a:pPr/>
              <a:t>36</a:t>
            </a:fld>
            <a:endParaRPr lang="de-DE"/>
          </a:p>
        </p:txBody>
      </p:sp>
    </p:spTree>
    <p:extLst>
      <p:ext uri="{BB962C8B-B14F-4D97-AF65-F5344CB8AC3E}">
        <p14:creationId xmlns:p14="http://schemas.microsoft.com/office/powerpoint/2010/main" val="34997386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a:t>
            </a:r>
            <a:r>
              <a:rPr lang="en-US" dirty="0" err="1" smtClean="0"/>
              <a:t>mip</a:t>
            </a:r>
            <a:r>
              <a:rPr lang="en-US" dirty="0" smtClean="0"/>
              <a:t> mapping, the simplest</a:t>
            </a:r>
            <a:r>
              <a:rPr lang="en-US" baseline="0" dirty="0" smtClean="0"/>
              <a:t> solution actually works quite OK: we </a:t>
            </a:r>
            <a:r>
              <a:rPr lang="en-US" baseline="0" dirty="0" err="1" smtClean="0"/>
              <a:t>mip</a:t>
            </a:r>
            <a:r>
              <a:rPr lang="en-US" baseline="0" dirty="0" smtClean="0"/>
              <a:t> map both the correction offset texture and the actual surface textures. While </a:t>
            </a:r>
            <a:r>
              <a:rPr lang="en-US" baseline="0" dirty="0" err="1" smtClean="0"/>
              <a:t>mip</a:t>
            </a:r>
            <a:r>
              <a:rPr lang="en-US" baseline="0" dirty="0" smtClean="0"/>
              <a:t> mapping the per-</a:t>
            </a:r>
            <a:r>
              <a:rPr lang="en-US" baseline="0" dirty="0" err="1" smtClean="0"/>
              <a:t>texel</a:t>
            </a:r>
            <a:r>
              <a:rPr lang="en-US" baseline="0" dirty="0" smtClean="0"/>
              <a:t> coordinates sometimes shifts these coordinates around a bit, the parallel loss in texture resolution nicely covers that up.</a:t>
            </a:r>
            <a:endParaRPr lang="en-US" dirty="0"/>
          </a:p>
        </p:txBody>
      </p:sp>
      <p:sp>
        <p:nvSpPr>
          <p:cNvPr id="4" name="Slide Number Placeholder 3"/>
          <p:cNvSpPr>
            <a:spLocks noGrp="1"/>
          </p:cNvSpPr>
          <p:nvPr>
            <p:ph type="sldNum" sz="quarter" idx="10"/>
          </p:nvPr>
        </p:nvSpPr>
        <p:spPr/>
        <p:txBody>
          <a:bodyPr/>
          <a:lstStyle/>
          <a:p>
            <a:fld id="{2C5B0F0C-65A7-4CA1-99FD-5DA51561A4DE}" type="slidenum">
              <a:rPr lang="de-DE" smtClean="0"/>
              <a:pPr/>
              <a:t>37</a:t>
            </a:fld>
            <a:endParaRPr lang="de-DE"/>
          </a:p>
        </p:txBody>
      </p:sp>
    </p:spTree>
    <p:extLst>
      <p:ext uri="{BB962C8B-B14F-4D97-AF65-F5344CB8AC3E}">
        <p14:creationId xmlns:p14="http://schemas.microsoft.com/office/powerpoint/2010/main" val="16209341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video,</a:t>
            </a:r>
            <a:r>
              <a:rPr lang="en-US" baseline="0" dirty="0" smtClean="0"/>
              <a:t> we already saw that sometimes, we want to fix certain parts of textures to their predetermined location in order to prevent perturbation of important lines.</a:t>
            </a:r>
            <a:endParaRPr lang="en-US" dirty="0"/>
          </a:p>
        </p:txBody>
      </p:sp>
      <p:sp>
        <p:nvSpPr>
          <p:cNvPr id="4" name="Slide Number Placeholder 3"/>
          <p:cNvSpPr>
            <a:spLocks noGrp="1"/>
          </p:cNvSpPr>
          <p:nvPr>
            <p:ph type="sldNum" sz="quarter" idx="10"/>
          </p:nvPr>
        </p:nvSpPr>
        <p:spPr/>
        <p:txBody>
          <a:bodyPr/>
          <a:lstStyle/>
          <a:p>
            <a:fld id="{2C5B0F0C-65A7-4CA1-99FD-5DA51561A4DE}" type="slidenum">
              <a:rPr lang="de-DE" smtClean="0"/>
              <a:pPr/>
              <a:t>38</a:t>
            </a:fld>
            <a:endParaRPr lang="de-DE"/>
          </a:p>
        </p:txBody>
      </p:sp>
    </p:spTree>
    <p:extLst>
      <p:ext uri="{BB962C8B-B14F-4D97-AF65-F5344CB8AC3E}">
        <p14:creationId xmlns:p14="http://schemas.microsoft.com/office/powerpoint/2010/main" val="12330822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also affects</a:t>
            </a:r>
            <a:r>
              <a:rPr lang="en-US" baseline="0" dirty="0" smtClean="0"/>
              <a:t> other cases, where the optimization can for example pull up some parts of surface textures that we want to stay down, like dirt inside crevices between cob stones. In the paper, we show a simple and effective fixation energy constraint that allows users to mark arbitrary parts of displacement textures to be excluded from the </a:t>
            </a:r>
            <a:r>
              <a:rPr lang="en-US" baseline="0" dirty="0" err="1" smtClean="0"/>
              <a:t>undistortion</a:t>
            </a:r>
            <a:r>
              <a:rPr lang="en-US" baseline="0" dirty="0" smtClean="0"/>
              <a:t> optimization.</a:t>
            </a:r>
            <a:endParaRPr lang="en-US" dirty="0"/>
          </a:p>
        </p:txBody>
      </p:sp>
      <p:sp>
        <p:nvSpPr>
          <p:cNvPr id="4" name="Slide Number Placeholder 3"/>
          <p:cNvSpPr>
            <a:spLocks noGrp="1"/>
          </p:cNvSpPr>
          <p:nvPr>
            <p:ph type="sldNum" sz="quarter" idx="10"/>
          </p:nvPr>
        </p:nvSpPr>
        <p:spPr/>
        <p:txBody>
          <a:bodyPr/>
          <a:lstStyle/>
          <a:p>
            <a:fld id="{2C5B0F0C-65A7-4CA1-99FD-5DA51561A4DE}" type="slidenum">
              <a:rPr lang="de-DE" smtClean="0"/>
              <a:pPr/>
              <a:t>39</a:t>
            </a:fld>
            <a:endParaRPr lang="de-DE"/>
          </a:p>
        </p:txBody>
      </p:sp>
    </p:spTree>
    <p:extLst>
      <p:ext uri="{BB962C8B-B14F-4D97-AF65-F5344CB8AC3E}">
        <p14:creationId xmlns:p14="http://schemas.microsoft.com/office/powerpoint/2010/main" val="104697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turns out that of course, we can, and it does in fact improve the results in a lot of cases. Optimizing for minimal distortion on the displaced</a:t>
            </a:r>
            <a:r>
              <a:rPr lang="en-US" baseline="0" dirty="0" smtClean="0"/>
              <a:t> surface gives us nicer texture mappings with a lot less stretching artifacts. The remainder of the talk will basically discuss how to get there and how to make sure that it still works with texture filtering and other aspects of texturing.</a:t>
            </a:r>
            <a:endParaRPr lang="en-US" dirty="0"/>
          </a:p>
        </p:txBody>
      </p:sp>
      <p:sp>
        <p:nvSpPr>
          <p:cNvPr id="4" name="Slide Number Placeholder 3"/>
          <p:cNvSpPr>
            <a:spLocks noGrp="1"/>
          </p:cNvSpPr>
          <p:nvPr>
            <p:ph type="sldNum" sz="quarter" idx="10"/>
          </p:nvPr>
        </p:nvSpPr>
        <p:spPr/>
        <p:txBody>
          <a:bodyPr/>
          <a:lstStyle/>
          <a:p>
            <a:fld id="{2C5B0F0C-65A7-4CA1-99FD-5DA51561A4DE}" type="slidenum">
              <a:rPr lang="de-DE" smtClean="0"/>
              <a:pPr/>
              <a:t>4</a:t>
            </a:fld>
            <a:endParaRPr lang="de-DE"/>
          </a:p>
        </p:txBody>
      </p:sp>
    </p:spTree>
    <p:extLst>
      <p:ext uri="{BB962C8B-B14F-4D97-AF65-F5344CB8AC3E}">
        <p14:creationId xmlns:p14="http://schemas.microsoft.com/office/powerpoint/2010/main" val="7480565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black correction offset texture in</a:t>
            </a:r>
            <a:r>
              <a:rPr lang="en-US" baseline="0" dirty="0" smtClean="0"/>
              <a:t> fixed parts</a:t>
            </a:r>
            <a:endParaRPr lang="en-US" dirty="0"/>
          </a:p>
        </p:txBody>
      </p:sp>
      <p:sp>
        <p:nvSpPr>
          <p:cNvPr id="4" name="Slide Number Placeholder 3"/>
          <p:cNvSpPr>
            <a:spLocks noGrp="1"/>
          </p:cNvSpPr>
          <p:nvPr>
            <p:ph type="sldNum" sz="quarter" idx="10"/>
          </p:nvPr>
        </p:nvSpPr>
        <p:spPr/>
        <p:txBody>
          <a:bodyPr/>
          <a:lstStyle/>
          <a:p>
            <a:fld id="{2C5B0F0C-65A7-4CA1-99FD-5DA51561A4DE}" type="slidenum">
              <a:rPr lang="de-DE" smtClean="0"/>
              <a:pPr/>
              <a:t>40</a:t>
            </a:fld>
            <a:endParaRPr lang="de-DE"/>
          </a:p>
        </p:txBody>
      </p:sp>
    </p:spTree>
    <p:extLst>
      <p:ext uri="{BB962C8B-B14F-4D97-AF65-F5344CB8AC3E}">
        <p14:creationId xmlns:p14="http://schemas.microsoft.com/office/powerpoint/2010/main" val="41690060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online</a:t>
            </a:r>
            <a:r>
              <a:rPr lang="en-US" baseline="0" dirty="0" smtClean="0"/>
              <a:t> </a:t>
            </a:r>
            <a:r>
              <a:rPr lang="en-US" baseline="0" dirty="0" smtClean="0"/>
              <a:t>demo tool and source code, you can refer to the following </a:t>
            </a:r>
            <a:r>
              <a:rPr lang="en-US" baseline="0" dirty="0" err="1" smtClean="0"/>
              <a:t>Github</a:t>
            </a:r>
            <a:r>
              <a:rPr lang="en-US" baseline="0" dirty="0" smtClean="0"/>
              <a:t> repository</a:t>
            </a:r>
            <a:r>
              <a:rPr lang="en-US" baseline="0" dirty="0" smtClean="0"/>
              <a:t>.</a:t>
            </a:r>
            <a:endParaRPr lang="en-US" baseline="0" dirty="0" smtClean="0"/>
          </a:p>
        </p:txBody>
      </p:sp>
      <p:sp>
        <p:nvSpPr>
          <p:cNvPr id="4" name="Slide Number Placeholder 3"/>
          <p:cNvSpPr>
            <a:spLocks noGrp="1"/>
          </p:cNvSpPr>
          <p:nvPr>
            <p:ph type="sldNum" sz="quarter" idx="10"/>
          </p:nvPr>
        </p:nvSpPr>
        <p:spPr/>
        <p:txBody>
          <a:bodyPr/>
          <a:lstStyle/>
          <a:p>
            <a:fld id="{2C5B0F0C-65A7-4CA1-99FD-5DA51561A4DE}" type="slidenum">
              <a:rPr lang="de-DE" smtClean="0"/>
              <a:pPr/>
              <a:t>41</a:t>
            </a:fld>
            <a:endParaRPr lang="de-DE"/>
          </a:p>
        </p:txBody>
      </p:sp>
    </p:spTree>
    <p:extLst>
      <p:ext uri="{BB962C8B-B14F-4D97-AF65-F5344CB8AC3E}">
        <p14:creationId xmlns:p14="http://schemas.microsoft.com/office/powerpoint/2010/main" val="6529215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With that,</a:t>
            </a:r>
            <a:r>
              <a:rPr lang="en-US" baseline="0" dirty="0" smtClean="0"/>
              <a:t> I conclude my talk and am open for questions.</a:t>
            </a:r>
            <a:endParaRPr lang="en-US" dirty="0"/>
          </a:p>
        </p:txBody>
      </p:sp>
      <p:sp>
        <p:nvSpPr>
          <p:cNvPr id="4" name="Slide Number Placeholder 3"/>
          <p:cNvSpPr>
            <a:spLocks noGrp="1"/>
          </p:cNvSpPr>
          <p:nvPr>
            <p:ph type="sldNum" sz="quarter" idx="10"/>
          </p:nvPr>
        </p:nvSpPr>
        <p:spPr/>
        <p:txBody>
          <a:bodyPr/>
          <a:lstStyle/>
          <a:p>
            <a:fld id="{2C5B0F0C-65A7-4CA1-99FD-5DA51561A4DE}" type="slidenum">
              <a:rPr lang="de-DE" smtClean="0"/>
              <a:pPr/>
              <a:t>42</a:t>
            </a:fld>
            <a:endParaRPr lang="de-DE"/>
          </a:p>
        </p:txBody>
      </p:sp>
    </p:spTree>
    <p:extLst>
      <p:ext uri="{BB962C8B-B14F-4D97-AF65-F5344CB8AC3E}">
        <p14:creationId xmlns:p14="http://schemas.microsoft.com/office/powerpoint/2010/main" val="1316198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smtClean="0"/>
              <a:t>basic </a:t>
            </a:r>
            <a:r>
              <a:rPr lang="en-US" baseline="0" dirty="0" smtClean="0"/>
              <a:t>idea was already discussed in a 2008 paper by McGuire and Whitson. In our paper, we detail the commonalities and differences to their paper. Mainly, our project is implemented much faster and more straight-forward in one concise GLSL </a:t>
            </a:r>
            <a:r>
              <a:rPr lang="en-US" baseline="0" dirty="0" err="1" smtClean="0"/>
              <a:t>shader</a:t>
            </a:r>
            <a:r>
              <a:rPr lang="en-US" baseline="0" dirty="0" smtClean="0"/>
              <a:t>, allowing for interactive preview and editing of the results. Moreover, we apply standard robust optimization techniques to minimize established distortion metrics from parametrization literature, whereas their paper used a rather ad-hoc spring simulation. Basically, they interpret the edges of a displaced mesh as a dynamical system of springs, which they then iteratively relax to achieve more uniform vertex densities. Finally, they resample the warped mesh into a per-</a:t>
            </a:r>
            <a:r>
              <a:rPr lang="en-US" baseline="0" dirty="0" err="1" smtClean="0"/>
              <a:t>texel</a:t>
            </a:r>
            <a:r>
              <a:rPr lang="en-US" baseline="0" dirty="0" smtClean="0"/>
              <a:t> coordinate indirection texture.</a:t>
            </a:r>
            <a:endParaRPr lang="en-US" dirty="0"/>
          </a:p>
        </p:txBody>
      </p:sp>
      <p:sp>
        <p:nvSpPr>
          <p:cNvPr id="4" name="Slide Number Placeholder 3"/>
          <p:cNvSpPr>
            <a:spLocks noGrp="1"/>
          </p:cNvSpPr>
          <p:nvPr>
            <p:ph type="sldNum" sz="quarter" idx="10"/>
          </p:nvPr>
        </p:nvSpPr>
        <p:spPr/>
        <p:txBody>
          <a:bodyPr/>
          <a:lstStyle/>
          <a:p>
            <a:fld id="{2C5B0F0C-65A7-4CA1-99FD-5DA51561A4DE}" type="slidenum">
              <a:rPr lang="de-DE" smtClean="0"/>
              <a:pPr/>
              <a:t>5</a:t>
            </a:fld>
            <a:endParaRPr lang="de-DE"/>
          </a:p>
        </p:txBody>
      </p:sp>
    </p:spTree>
    <p:extLst>
      <p:ext uri="{BB962C8B-B14F-4D97-AF65-F5344CB8AC3E}">
        <p14:creationId xmlns:p14="http://schemas.microsoft.com/office/powerpoint/2010/main" val="23144354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optimization by dynamical systems analogies like iterative spring simulations are not always doomed to fail. In fact, they have been used quite a bit also in graph embedding for finding good graph layouts.</a:t>
            </a:r>
            <a:endParaRPr lang="en-US" dirty="0"/>
          </a:p>
        </p:txBody>
      </p:sp>
      <p:sp>
        <p:nvSpPr>
          <p:cNvPr id="4" name="Slide Number Placeholder 3"/>
          <p:cNvSpPr>
            <a:spLocks noGrp="1"/>
          </p:cNvSpPr>
          <p:nvPr>
            <p:ph type="sldNum" sz="quarter" idx="10"/>
          </p:nvPr>
        </p:nvSpPr>
        <p:spPr/>
        <p:txBody>
          <a:bodyPr/>
          <a:lstStyle/>
          <a:p>
            <a:fld id="{2C5B0F0C-65A7-4CA1-99FD-5DA51561A4DE}" type="slidenum">
              <a:rPr lang="de-DE" smtClean="0"/>
              <a:pPr/>
              <a:t>6</a:t>
            </a:fld>
            <a:endParaRPr lang="de-DE"/>
          </a:p>
        </p:txBody>
      </p:sp>
    </p:spTree>
    <p:extLst>
      <p:ext uri="{BB962C8B-B14F-4D97-AF65-F5344CB8AC3E}">
        <p14:creationId xmlns:p14="http://schemas.microsoft.com/office/powerpoint/2010/main" val="24356547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 getting them to work</a:t>
            </a:r>
            <a:r>
              <a:rPr lang="en-US" baseline="0" dirty="0" smtClean="0"/>
              <a:t> can be a </a:t>
            </a:r>
            <a:r>
              <a:rPr lang="en-US" baseline="0" dirty="0" err="1" smtClean="0"/>
              <a:t>hazzle</a:t>
            </a:r>
            <a:r>
              <a:rPr lang="en-US" baseline="0" dirty="0" smtClean="0"/>
              <a:t>, and this approach comes with numerous unknowns and problems. Basically, you don’t know how fast you are allowed to simulate the system without causing oscillations that prevent convergence, unless you use annealing over time, in which case you don’t know how to still ensure good convergence rates, a bit like in deep learning. Finally, it is not always clear what you actually optimize for, because your objective is only indirectly encoded in the energies of your dynamical system.</a:t>
            </a:r>
            <a:endParaRPr lang="en-US" dirty="0"/>
          </a:p>
        </p:txBody>
      </p:sp>
      <p:sp>
        <p:nvSpPr>
          <p:cNvPr id="4" name="Slide Number Placeholder 3"/>
          <p:cNvSpPr>
            <a:spLocks noGrp="1"/>
          </p:cNvSpPr>
          <p:nvPr>
            <p:ph type="sldNum" sz="quarter" idx="10"/>
          </p:nvPr>
        </p:nvSpPr>
        <p:spPr/>
        <p:txBody>
          <a:bodyPr/>
          <a:lstStyle/>
          <a:p>
            <a:fld id="{2C5B0F0C-65A7-4CA1-99FD-5DA51561A4DE}" type="slidenum">
              <a:rPr lang="de-DE" smtClean="0"/>
              <a:pPr/>
              <a:t>7</a:t>
            </a:fld>
            <a:endParaRPr lang="de-DE"/>
          </a:p>
        </p:txBody>
      </p:sp>
    </p:spTree>
    <p:extLst>
      <p:ext uri="{BB962C8B-B14F-4D97-AF65-F5344CB8AC3E}">
        <p14:creationId xmlns:p14="http://schemas.microsoft.com/office/powerpoint/2010/main" val="7911649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1">
                    <a:lumMod val="50000"/>
                  </a:schemeClr>
                </a:solidFill>
              </a:rPr>
              <a:t>In </a:t>
            </a:r>
            <a:r>
              <a:rPr lang="en-US" dirty="0" err="1" smtClean="0">
                <a:solidFill>
                  <a:schemeClr val="bg1">
                    <a:lumMod val="50000"/>
                  </a:schemeClr>
                </a:solidFill>
              </a:rPr>
              <a:t>constrast</a:t>
            </a:r>
            <a:r>
              <a:rPr lang="en-US" dirty="0" smtClean="0">
                <a:solidFill>
                  <a:schemeClr val="bg1">
                    <a:lumMod val="50000"/>
                  </a:schemeClr>
                </a:solidFill>
              </a:rPr>
              <a:t>, if we just look at the problem</a:t>
            </a:r>
            <a:r>
              <a:rPr lang="en-US" baseline="0" dirty="0" smtClean="0">
                <a:solidFill>
                  <a:schemeClr val="bg1">
                    <a:lumMod val="50000"/>
                  </a:schemeClr>
                </a:solidFill>
              </a:rPr>
              <a:t> from non-linear optimization, we can build on lots of previous work from applied math to help with robust convergence. Moreover, we can directly formulate our problem and goals: We can define a metric directly on per-pixel texture coordinates to directly compute the final result. In contrast, the previous work by McGuire et al. has to use a resampling-based inversion to obtain their final texture coordinates.</a:t>
            </a:r>
            <a:endParaRPr lang="en-US" dirty="0" smtClean="0">
              <a:solidFill>
                <a:schemeClr val="bg1">
                  <a:lumMod val="50000"/>
                </a:schemeClr>
              </a:solidFill>
            </a:endParaRPr>
          </a:p>
        </p:txBody>
      </p:sp>
      <p:sp>
        <p:nvSpPr>
          <p:cNvPr id="4" name="Slide Number Placeholder 3"/>
          <p:cNvSpPr>
            <a:spLocks noGrp="1"/>
          </p:cNvSpPr>
          <p:nvPr>
            <p:ph type="sldNum" sz="quarter" idx="10"/>
          </p:nvPr>
        </p:nvSpPr>
        <p:spPr/>
        <p:txBody>
          <a:bodyPr/>
          <a:lstStyle/>
          <a:p>
            <a:fld id="{2C5B0F0C-65A7-4CA1-99FD-5DA51561A4DE}" type="slidenum">
              <a:rPr lang="de-DE" smtClean="0"/>
              <a:pPr/>
              <a:t>8</a:t>
            </a:fld>
            <a:endParaRPr lang="de-DE"/>
          </a:p>
        </p:txBody>
      </p:sp>
    </p:spTree>
    <p:extLst>
      <p:ext uri="{BB962C8B-B14F-4D97-AF65-F5344CB8AC3E}">
        <p14:creationId xmlns:p14="http://schemas.microsoft.com/office/powerpoint/2010/main" val="3374207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1">
                    <a:lumMod val="50000"/>
                  </a:schemeClr>
                </a:solidFill>
              </a:rPr>
              <a:t>As a plus, the minimization of energy functions is a really flexible framework that allows adding any</a:t>
            </a:r>
            <a:r>
              <a:rPr lang="en-US" baseline="0" dirty="0" smtClean="0">
                <a:solidFill>
                  <a:schemeClr val="bg1">
                    <a:lumMod val="50000"/>
                  </a:schemeClr>
                </a:solidFill>
              </a:rPr>
              <a:t> additional interesting constraints like boundaries, artist modifications, tweaking of tradeoffs and avoidance of degenerate results. In general, we don’t have to reinvent the wheel, but rather just build on the well-researched field of mesh parameterization and unwrapping. A great overview is given by the 2008 </a:t>
            </a:r>
            <a:r>
              <a:rPr lang="en-US" baseline="0" dirty="0" err="1" smtClean="0">
                <a:solidFill>
                  <a:schemeClr val="bg1">
                    <a:lumMod val="50000"/>
                  </a:schemeClr>
                </a:solidFill>
              </a:rPr>
              <a:t>Siggraph</a:t>
            </a:r>
            <a:r>
              <a:rPr lang="en-US" baseline="0" dirty="0" smtClean="0">
                <a:solidFill>
                  <a:schemeClr val="bg1">
                    <a:lumMod val="50000"/>
                  </a:schemeClr>
                </a:solidFill>
              </a:rPr>
              <a:t> Asia Talk of </a:t>
            </a:r>
            <a:r>
              <a:rPr lang="en-US" dirty="0" smtClean="0">
                <a:solidFill>
                  <a:schemeClr val="bg1">
                    <a:lumMod val="50000"/>
                  </a:schemeClr>
                </a:solidFill>
              </a:rPr>
              <a:t>[</a:t>
            </a:r>
            <a:r>
              <a:rPr lang="en-US" dirty="0" err="1" smtClean="0">
                <a:solidFill>
                  <a:schemeClr val="bg1">
                    <a:lumMod val="50000"/>
                  </a:schemeClr>
                </a:solidFill>
              </a:rPr>
              <a:t>Hormann</a:t>
            </a:r>
            <a:r>
              <a:rPr lang="en-US" dirty="0" smtClean="0">
                <a:solidFill>
                  <a:schemeClr val="bg1">
                    <a:lumMod val="50000"/>
                  </a:schemeClr>
                </a:solidFill>
              </a:rPr>
              <a:t> et al., 2008]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2C5B0F0C-65A7-4CA1-99FD-5DA51561A4DE}" type="slidenum">
              <a:rPr lang="de-DE" smtClean="0"/>
              <a:pPr/>
              <a:t>9</a:t>
            </a:fld>
            <a:endParaRPr lang="de-DE"/>
          </a:p>
        </p:txBody>
      </p:sp>
    </p:spTree>
    <p:extLst>
      <p:ext uri="{BB962C8B-B14F-4D97-AF65-F5344CB8AC3E}">
        <p14:creationId xmlns:p14="http://schemas.microsoft.com/office/powerpoint/2010/main" val="36157712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bg>
      <p:bgPr shadeToTitle="1">
        <a:gradFill>
          <a:gsLst>
            <a:gs pos="0">
              <a:schemeClr val="bg1">
                <a:lumMod val="95000"/>
              </a:schemeClr>
            </a:gs>
            <a:gs pos="100000">
              <a:schemeClr val="bg1"/>
            </a:gs>
          </a:gsLst>
          <a:path path="shape">
            <a:fillToRect l="50000" t="50000" r="50000" b="50000"/>
          </a:path>
        </a:gra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996953"/>
            <a:ext cx="10363200" cy="1470025"/>
          </a:xfrm>
        </p:spPr>
        <p:txBody>
          <a:bodyPr>
            <a:normAutofit/>
          </a:bodyPr>
          <a:lstStyle>
            <a:lvl1pPr algn="ctr">
              <a:defRPr sz="3600"/>
            </a:lvl1pPr>
          </a:lstStyle>
          <a:p>
            <a:endParaRPr lang="en-US" noProof="0" dirty="0"/>
          </a:p>
        </p:txBody>
      </p:sp>
      <p:sp>
        <p:nvSpPr>
          <p:cNvPr id="3" name="Untertitel 2"/>
          <p:cNvSpPr>
            <a:spLocks noGrp="1"/>
          </p:cNvSpPr>
          <p:nvPr>
            <p:ph type="subTitle" idx="1"/>
          </p:nvPr>
        </p:nvSpPr>
        <p:spPr>
          <a:xfrm>
            <a:off x="1828800" y="4752727"/>
            <a:ext cx="8534400" cy="1752600"/>
          </a:xfrm>
        </p:spPr>
        <p:txBody>
          <a:bodyPr/>
          <a:lstStyle>
            <a:lvl1pPr marL="0" indent="0" algn="ctr">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noProof="0"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Abschnittsüberschrift">
    <p:bg>
      <p:bgPr shadeToTitle="1">
        <a:gradFill>
          <a:gsLst>
            <a:gs pos="0">
              <a:schemeClr val="bg1">
                <a:lumMod val="95000"/>
              </a:schemeClr>
            </a:gs>
            <a:gs pos="100000">
              <a:schemeClr val="bg1"/>
            </a:gs>
          </a:gsLst>
          <a:path path="shape">
            <a:fillToRect l="50000" t="50000" r="50000" b="50000"/>
          </a:path>
        </a:gra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endParaRPr lang="en-US" noProof="0" dirty="0"/>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noProof="0" dirty="0"/>
          </a:p>
        </p:txBody>
      </p:sp>
      <p:sp>
        <p:nvSpPr>
          <p:cNvPr id="6" name="Date Placeholder 5"/>
          <p:cNvSpPr>
            <a:spLocks noGrp="1"/>
          </p:cNvSpPr>
          <p:nvPr>
            <p:ph type="dt" sz="half" idx="10"/>
          </p:nvPr>
        </p:nvSpPr>
        <p:spPr/>
        <p:txBody>
          <a:bodyPr/>
          <a:lstStyle/>
          <a:p>
            <a:fld id="{AE8E2D7C-BC88-4F7F-90DE-9605B9736C12}" type="datetime1">
              <a:rPr lang="en-US" noProof="0" smtClean="0"/>
              <a:pPr/>
              <a:t>7/17/2019</a:t>
            </a:fld>
            <a:endParaRPr lang="en-US" noProof="0" dirty="0"/>
          </a:p>
        </p:txBody>
      </p:sp>
      <p:sp>
        <p:nvSpPr>
          <p:cNvPr id="9" name="Footer Placeholder 8"/>
          <p:cNvSpPr>
            <a:spLocks noGrp="1"/>
          </p:cNvSpPr>
          <p:nvPr>
            <p:ph type="ftr" sz="quarter" idx="11"/>
          </p:nvPr>
        </p:nvSpPr>
        <p:spPr/>
        <p:txBody>
          <a:bodyPr/>
          <a:lstStyle/>
          <a:p>
            <a:endParaRPr lang="en-US" noProof="0" dirty="0"/>
          </a:p>
        </p:txBody>
      </p:sp>
      <p:sp>
        <p:nvSpPr>
          <p:cNvPr id="10" name="Slide Number Placeholder 9"/>
          <p:cNvSpPr>
            <a:spLocks noGrp="1"/>
          </p:cNvSpPr>
          <p:nvPr>
            <p:ph type="sldNum" sz="quarter" idx="12"/>
          </p:nvPr>
        </p:nvSpPr>
        <p:spPr/>
        <p:txBody>
          <a:bodyPr/>
          <a:lstStyle/>
          <a:p>
            <a:fld id="{7E95431C-F0EC-4DC5-A098-16E27D1FF48A}"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kumimoji="0" lang="de-DE" sz="2800" b="1" kern="1200" dirty="0" smtClean="0">
                <a:ln w="6350">
                  <a:noFill/>
                </a:ln>
                <a:gradFill flip="none" rotWithShape="1">
                  <a:gsLst>
                    <a:gs pos="0">
                      <a:schemeClr val="bg1">
                        <a:lumMod val="95000"/>
                      </a:schemeClr>
                    </a:gs>
                    <a:gs pos="100000">
                      <a:schemeClr val="bg1">
                        <a:lumMod val="85000"/>
                      </a:schemeClr>
                    </a:gs>
                  </a:gsLst>
                  <a:lin ang="5400000" scaled="1"/>
                  <a:tileRect/>
                </a:gradFill>
                <a:effectLst>
                  <a:outerShdw blurRad="50800" dist="38100" dir="2700000" algn="tl" rotWithShape="0">
                    <a:srgbClr val="000000">
                      <a:alpha val="40000"/>
                    </a:srgbClr>
                  </a:outerShdw>
                </a:effectLst>
                <a:latin typeface="Calibri" pitchFamily="34" charset="0"/>
                <a:ea typeface="+mj-ea"/>
                <a:cs typeface="+mj-cs"/>
              </a:defRPr>
            </a:lvl1pPr>
          </a:lstStyle>
          <a:p>
            <a:r>
              <a:rPr lang="de-DE" dirty="0"/>
              <a:t>Titelmasterformat durch Klicken bearbeiten</a:t>
            </a:r>
          </a:p>
        </p:txBody>
      </p:sp>
      <p:sp>
        <p:nvSpPr>
          <p:cNvPr id="3" name="Inhaltsplatzhalter 2"/>
          <p:cNvSpPr>
            <a:spLocks noGrp="1"/>
          </p:cNvSpPr>
          <p:nvPr>
            <p:ph idx="1"/>
          </p:nvPr>
        </p:nvSpPr>
        <p:spPr/>
        <p:txBody>
          <a:bodyPr/>
          <a:lstStyle>
            <a:lvl3pPr>
              <a:buFontTx/>
              <a:buBlip>
                <a:blip r:embed="rId2"/>
              </a:buBlip>
              <a:defRPr/>
            </a:lvl3pPr>
            <a:lvl4pPr>
              <a:buFontTx/>
              <a:buBlip>
                <a:blip r:embed="rId2"/>
              </a:buBlip>
              <a:defRPr/>
            </a:lvl4pPr>
            <a:lvl5pPr>
              <a:buFontTx/>
              <a:buBlip>
                <a:blip r:embed="rId2"/>
              </a:buBlip>
              <a:defRPr/>
            </a:lvl5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e Placeholder 3"/>
          <p:cNvSpPr>
            <a:spLocks noGrp="1"/>
          </p:cNvSpPr>
          <p:nvPr>
            <p:ph type="dt" sz="half" idx="10"/>
          </p:nvPr>
        </p:nvSpPr>
        <p:spPr/>
        <p:txBody>
          <a:bodyPr/>
          <a:lstStyle/>
          <a:p>
            <a:fld id="{AE8E2D7C-BC88-4F7F-90DE-9605B9736C12}" type="datetime1">
              <a:rPr lang="en-US" noProof="0" smtClean="0"/>
              <a:pPr/>
              <a:t>7/17/2019</a:t>
            </a:fld>
            <a:endParaRPr lang="en-US" noProof="0" dirty="0"/>
          </a:p>
        </p:txBody>
      </p:sp>
      <p:sp>
        <p:nvSpPr>
          <p:cNvPr id="6" name="Footer Placeholder 5"/>
          <p:cNvSpPr>
            <a:spLocks noGrp="1"/>
          </p:cNvSpPr>
          <p:nvPr>
            <p:ph type="ftr" sz="quarter" idx="11"/>
          </p:nvPr>
        </p:nvSpPr>
        <p:spPr/>
        <p:txBody>
          <a:bodyPr/>
          <a:lstStyle/>
          <a:p>
            <a:endParaRPr lang="en-US" noProof="0" dirty="0"/>
          </a:p>
        </p:txBody>
      </p:sp>
      <p:sp>
        <p:nvSpPr>
          <p:cNvPr id="27" name="Slide Number Placeholder 26"/>
          <p:cNvSpPr>
            <a:spLocks noGrp="1"/>
          </p:cNvSpPr>
          <p:nvPr>
            <p:ph type="sldNum" sz="quarter" idx="12"/>
          </p:nvPr>
        </p:nvSpPr>
        <p:spPr/>
        <p:txBody>
          <a:bodyPr/>
          <a:lstStyle/>
          <a:p>
            <a:fld id="{7E95431C-F0EC-4DC5-A098-16E27D1FF48A}"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14" name="Titel 1"/>
          <p:cNvSpPr>
            <a:spLocks noGrp="1"/>
          </p:cNvSpPr>
          <p:nvPr>
            <p:ph type="title"/>
          </p:nvPr>
        </p:nvSpPr>
        <p:spPr>
          <a:xfrm>
            <a:off x="240000" y="193224"/>
            <a:ext cx="11760000" cy="571480"/>
          </a:xfrm>
        </p:spPr>
        <p:txBody>
          <a:bodyPr/>
          <a:lstStyle>
            <a:lvl1pPr>
              <a:defRPr kumimoji="0" lang="de-DE" sz="2800" b="1" kern="1200" dirty="0" smtClean="0">
                <a:ln w="6350">
                  <a:noFill/>
                </a:ln>
                <a:gradFill flip="none" rotWithShape="1">
                  <a:gsLst>
                    <a:gs pos="0">
                      <a:schemeClr val="bg1">
                        <a:lumMod val="95000"/>
                      </a:schemeClr>
                    </a:gs>
                    <a:gs pos="100000">
                      <a:schemeClr val="bg1">
                        <a:lumMod val="85000"/>
                      </a:schemeClr>
                    </a:gs>
                  </a:gsLst>
                  <a:lin ang="5400000" scaled="1"/>
                  <a:tileRect/>
                </a:gradFill>
                <a:effectLst>
                  <a:outerShdw blurRad="50800" dist="38100" dir="2700000" algn="tl" rotWithShape="0">
                    <a:srgbClr val="000000">
                      <a:alpha val="40000"/>
                    </a:srgbClr>
                  </a:outerShdw>
                </a:effectLst>
                <a:latin typeface="Calibri" pitchFamily="34" charset="0"/>
                <a:ea typeface="+mj-ea"/>
                <a:cs typeface="+mj-cs"/>
              </a:defRPr>
            </a:lvl1pPr>
          </a:lstStyle>
          <a:p>
            <a:r>
              <a:rPr lang="de-DE" dirty="0"/>
              <a:t>Titelmasterformat durch Klicken bearbeiten</a:t>
            </a:r>
          </a:p>
        </p:txBody>
      </p:sp>
      <p:sp>
        <p:nvSpPr>
          <p:cNvPr id="3" name="Inhaltsplatzhalt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2" name="Date Placeholder 1"/>
          <p:cNvSpPr>
            <a:spLocks noGrp="1"/>
          </p:cNvSpPr>
          <p:nvPr>
            <p:ph type="dt" sz="half" idx="10"/>
          </p:nvPr>
        </p:nvSpPr>
        <p:spPr/>
        <p:txBody>
          <a:bodyPr/>
          <a:lstStyle/>
          <a:p>
            <a:fld id="{AE8E2D7C-BC88-4F7F-90DE-9605B9736C12}" type="datetime1">
              <a:rPr lang="en-US" noProof="0" smtClean="0"/>
              <a:pPr/>
              <a:t>7/17/2019</a:t>
            </a:fld>
            <a:endParaRPr lang="en-US" noProof="0" dirty="0"/>
          </a:p>
        </p:txBody>
      </p:sp>
      <p:sp>
        <p:nvSpPr>
          <p:cNvPr id="5" name="Footer Placeholder 4"/>
          <p:cNvSpPr>
            <a:spLocks noGrp="1"/>
          </p:cNvSpPr>
          <p:nvPr>
            <p:ph type="ftr" sz="quarter" idx="11"/>
          </p:nvPr>
        </p:nvSpPr>
        <p:spPr/>
        <p:txBody>
          <a:bodyPr/>
          <a:lstStyle/>
          <a:p>
            <a:endParaRPr lang="en-US" noProof="0" dirty="0"/>
          </a:p>
        </p:txBody>
      </p:sp>
      <p:sp>
        <p:nvSpPr>
          <p:cNvPr id="7" name="Slide Number Placeholder 6"/>
          <p:cNvSpPr>
            <a:spLocks noGrp="1"/>
          </p:cNvSpPr>
          <p:nvPr>
            <p:ph type="sldNum" sz="quarter" idx="12"/>
          </p:nvPr>
        </p:nvSpPr>
        <p:spPr/>
        <p:txBody>
          <a:bodyPr/>
          <a:lstStyle/>
          <a:p>
            <a:fld id="{7E95431C-F0EC-4DC5-A098-16E27D1FF48A}"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14" name="Titel 1"/>
          <p:cNvSpPr>
            <a:spLocks noGrp="1"/>
          </p:cNvSpPr>
          <p:nvPr>
            <p:ph type="title"/>
          </p:nvPr>
        </p:nvSpPr>
        <p:spPr>
          <a:xfrm>
            <a:off x="240000" y="193224"/>
            <a:ext cx="11760000" cy="571480"/>
          </a:xfrm>
        </p:spPr>
        <p:txBody>
          <a:bodyPr/>
          <a:lstStyle>
            <a:lvl1pPr>
              <a:defRPr kumimoji="0" lang="de-DE" sz="2800" b="1" kern="1200" dirty="0" smtClean="0">
                <a:ln w="6350">
                  <a:noFill/>
                </a:ln>
                <a:gradFill flip="none" rotWithShape="1">
                  <a:gsLst>
                    <a:gs pos="0">
                      <a:schemeClr val="bg1">
                        <a:lumMod val="95000"/>
                      </a:schemeClr>
                    </a:gs>
                    <a:gs pos="100000">
                      <a:schemeClr val="bg1">
                        <a:lumMod val="85000"/>
                      </a:schemeClr>
                    </a:gs>
                  </a:gsLst>
                  <a:lin ang="5400000" scaled="1"/>
                  <a:tileRect/>
                </a:gradFill>
                <a:effectLst>
                  <a:outerShdw blurRad="50800" dist="38100" dir="2700000" algn="tl" rotWithShape="0">
                    <a:srgbClr val="000000">
                      <a:alpha val="40000"/>
                    </a:srgbClr>
                  </a:outerShdw>
                </a:effectLst>
                <a:latin typeface="Calibri" pitchFamily="34" charset="0"/>
                <a:ea typeface="+mj-ea"/>
                <a:cs typeface="+mj-cs"/>
              </a:defRPr>
            </a:lvl1pPr>
          </a:lstStyle>
          <a:p>
            <a:r>
              <a:rPr lang="de-DE" dirty="0"/>
              <a:t>Titelmasterformat durch Klicken bearbeiten</a:t>
            </a:r>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2" name="Date Placeholder 1"/>
          <p:cNvSpPr>
            <a:spLocks noGrp="1"/>
          </p:cNvSpPr>
          <p:nvPr>
            <p:ph type="dt" sz="half" idx="10"/>
          </p:nvPr>
        </p:nvSpPr>
        <p:spPr/>
        <p:txBody>
          <a:bodyPr/>
          <a:lstStyle/>
          <a:p>
            <a:fld id="{AE8E2D7C-BC88-4F7F-90DE-9605B9736C12}" type="datetime1">
              <a:rPr lang="en-US" noProof="0" smtClean="0"/>
              <a:pPr/>
              <a:t>7/17/2019</a:t>
            </a:fld>
            <a:endParaRPr lang="en-US" noProof="0" dirty="0"/>
          </a:p>
        </p:txBody>
      </p:sp>
      <p:sp>
        <p:nvSpPr>
          <p:cNvPr id="7" name="Footer Placeholder 6"/>
          <p:cNvSpPr>
            <a:spLocks noGrp="1"/>
          </p:cNvSpPr>
          <p:nvPr>
            <p:ph type="ftr" sz="quarter" idx="11"/>
          </p:nvPr>
        </p:nvSpPr>
        <p:spPr/>
        <p:txBody>
          <a:bodyPr/>
          <a:lstStyle/>
          <a:p>
            <a:endParaRPr lang="en-US" noProof="0" dirty="0"/>
          </a:p>
        </p:txBody>
      </p:sp>
      <p:sp>
        <p:nvSpPr>
          <p:cNvPr id="9" name="Slide Number Placeholder 8"/>
          <p:cNvSpPr>
            <a:spLocks noGrp="1"/>
          </p:cNvSpPr>
          <p:nvPr>
            <p:ph type="sldNum" sz="quarter" idx="12"/>
          </p:nvPr>
        </p:nvSpPr>
        <p:spPr/>
        <p:txBody>
          <a:bodyPr/>
          <a:lstStyle/>
          <a:p>
            <a:fld id="{7E95431C-F0EC-4DC5-A098-16E27D1FF48A}"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10" name="Titel 1"/>
          <p:cNvSpPr>
            <a:spLocks noGrp="1"/>
          </p:cNvSpPr>
          <p:nvPr>
            <p:ph type="title"/>
          </p:nvPr>
        </p:nvSpPr>
        <p:spPr>
          <a:xfrm>
            <a:off x="240000" y="193224"/>
            <a:ext cx="11760000" cy="571480"/>
          </a:xfrm>
        </p:spPr>
        <p:txBody>
          <a:bodyPr/>
          <a:lstStyle>
            <a:lvl1pPr>
              <a:defRPr kumimoji="0" lang="de-DE" sz="2800" b="1" kern="1200" dirty="0" smtClean="0">
                <a:ln w="6350">
                  <a:noFill/>
                </a:ln>
                <a:gradFill flip="none" rotWithShape="1">
                  <a:gsLst>
                    <a:gs pos="0">
                      <a:schemeClr val="bg1">
                        <a:lumMod val="95000"/>
                      </a:schemeClr>
                    </a:gs>
                    <a:gs pos="100000">
                      <a:schemeClr val="bg1">
                        <a:lumMod val="85000"/>
                      </a:schemeClr>
                    </a:gs>
                  </a:gsLst>
                  <a:lin ang="5400000" scaled="1"/>
                  <a:tileRect/>
                </a:gradFill>
                <a:effectLst>
                  <a:outerShdw blurRad="50800" dist="38100" dir="2700000" algn="tl" rotWithShape="0">
                    <a:srgbClr val="000000">
                      <a:alpha val="40000"/>
                    </a:srgbClr>
                  </a:outerShdw>
                </a:effectLst>
                <a:latin typeface="Calibri" pitchFamily="34" charset="0"/>
                <a:ea typeface="+mj-ea"/>
                <a:cs typeface="+mj-cs"/>
              </a:defRPr>
            </a:lvl1pPr>
          </a:lstStyle>
          <a:p>
            <a:r>
              <a:rPr lang="de-DE" dirty="0"/>
              <a:t>Titelmasterformat durch Klicken bearbeiten</a:t>
            </a:r>
          </a:p>
        </p:txBody>
      </p:sp>
      <p:sp>
        <p:nvSpPr>
          <p:cNvPr id="2" name="Date Placeholder 1"/>
          <p:cNvSpPr>
            <a:spLocks noGrp="1"/>
          </p:cNvSpPr>
          <p:nvPr>
            <p:ph type="dt" sz="half" idx="10"/>
          </p:nvPr>
        </p:nvSpPr>
        <p:spPr/>
        <p:txBody>
          <a:bodyPr/>
          <a:lstStyle/>
          <a:p>
            <a:fld id="{AE8E2D7C-BC88-4F7F-90DE-9605B9736C12}" type="datetime1">
              <a:rPr lang="en-US" noProof="0" smtClean="0"/>
              <a:pPr/>
              <a:t>7/17/2019</a:t>
            </a:fld>
            <a:endParaRPr lang="en-US" noProof="0" dirty="0"/>
          </a:p>
        </p:txBody>
      </p:sp>
      <p:sp>
        <p:nvSpPr>
          <p:cNvPr id="3" name="Footer Placeholder 2"/>
          <p:cNvSpPr>
            <a:spLocks noGrp="1"/>
          </p:cNvSpPr>
          <p:nvPr>
            <p:ph type="ftr" sz="quarter" idx="11"/>
          </p:nvPr>
        </p:nvSpPr>
        <p:spPr/>
        <p:txBody>
          <a:bodyPr/>
          <a:lstStyle/>
          <a:p>
            <a:endParaRPr lang="en-US" noProof="0" dirty="0"/>
          </a:p>
        </p:txBody>
      </p:sp>
      <p:sp>
        <p:nvSpPr>
          <p:cNvPr id="5" name="Slide Number Placeholder 4"/>
          <p:cNvSpPr>
            <a:spLocks noGrp="1"/>
          </p:cNvSpPr>
          <p:nvPr>
            <p:ph type="sldNum" sz="quarter" idx="12"/>
          </p:nvPr>
        </p:nvSpPr>
        <p:spPr/>
        <p:txBody>
          <a:bodyPr/>
          <a:lstStyle/>
          <a:p>
            <a:fld id="{7E95431C-F0EC-4DC5-A098-16E27D1FF48A}"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2389717" y="908720"/>
            <a:ext cx="7315200" cy="381885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e Placeholder 4"/>
          <p:cNvSpPr>
            <a:spLocks noGrp="1"/>
          </p:cNvSpPr>
          <p:nvPr>
            <p:ph type="dt" sz="half" idx="10"/>
          </p:nvPr>
        </p:nvSpPr>
        <p:spPr/>
        <p:txBody>
          <a:bodyPr/>
          <a:lstStyle/>
          <a:p>
            <a:fld id="{AE8E2D7C-BC88-4F7F-90DE-9605B9736C12}" type="datetime1">
              <a:rPr lang="en-US" noProof="0" smtClean="0"/>
              <a:pPr/>
              <a:t>7/17/2019</a:t>
            </a:fld>
            <a:endParaRPr lang="en-US" noProof="0" dirty="0"/>
          </a:p>
        </p:txBody>
      </p:sp>
      <p:sp>
        <p:nvSpPr>
          <p:cNvPr id="7" name="Footer Placeholder 6"/>
          <p:cNvSpPr>
            <a:spLocks noGrp="1"/>
          </p:cNvSpPr>
          <p:nvPr>
            <p:ph type="ftr" sz="quarter" idx="11"/>
          </p:nvPr>
        </p:nvSpPr>
        <p:spPr/>
        <p:txBody>
          <a:bodyPr/>
          <a:lstStyle/>
          <a:p>
            <a:endParaRPr lang="en-US" noProof="0" dirty="0"/>
          </a:p>
        </p:txBody>
      </p:sp>
      <p:sp>
        <p:nvSpPr>
          <p:cNvPr id="11" name="Slide Number Placeholder 10"/>
          <p:cNvSpPr>
            <a:spLocks noGrp="1"/>
          </p:cNvSpPr>
          <p:nvPr>
            <p:ph type="sldNum" sz="quarter" idx="12"/>
          </p:nvPr>
        </p:nvSpPr>
        <p:spPr/>
        <p:txBody>
          <a:bodyPr/>
          <a:lstStyle/>
          <a:p>
            <a:fld id="{7E95431C-F0EC-4DC5-A098-16E27D1FF48A}"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E8E2D7C-BC88-4F7F-90DE-9605B9736C12}" type="datetime1">
              <a:rPr lang="en-US" noProof="0" smtClean="0"/>
              <a:pPr/>
              <a:t>7/17/2019</a:t>
            </a:fld>
            <a:endParaRPr lang="en-US" noProof="0" dirty="0"/>
          </a:p>
        </p:txBody>
      </p:sp>
      <p:sp>
        <p:nvSpPr>
          <p:cNvPr id="7" name="Footer Placeholder 6"/>
          <p:cNvSpPr>
            <a:spLocks noGrp="1"/>
          </p:cNvSpPr>
          <p:nvPr>
            <p:ph type="ftr" sz="quarter" idx="11"/>
          </p:nvPr>
        </p:nvSpPr>
        <p:spPr/>
        <p:txBody>
          <a:bodyPr/>
          <a:lstStyle/>
          <a:p>
            <a:endParaRPr lang="en-US" noProof="0" dirty="0"/>
          </a:p>
        </p:txBody>
      </p:sp>
      <p:sp>
        <p:nvSpPr>
          <p:cNvPr id="8" name="Slide Number Placeholder 7"/>
          <p:cNvSpPr>
            <a:spLocks noGrp="1"/>
          </p:cNvSpPr>
          <p:nvPr>
            <p:ph type="sldNum" sz="quarter" idx="12"/>
          </p:nvPr>
        </p:nvSpPr>
        <p:spPr/>
        <p:txBody>
          <a:bodyPr/>
          <a:lstStyle/>
          <a:p>
            <a:fld id="{7E95431C-F0EC-4DC5-A098-16E27D1FF48A}"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shadeToTitle="1">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33883"/>
            <a:ext cx="12192000" cy="864096"/>
          </a:xfrm>
          <a:prstGeom prst="rect">
            <a:avLst/>
          </a:prstGeom>
          <a:gradFill>
            <a:gsLst>
              <a:gs pos="0">
                <a:schemeClr val="tx1">
                  <a:lumMod val="85000"/>
                  <a:lumOff val="15000"/>
                </a:schemeClr>
              </a:gs>
              <a:gs pos="100000">
                <a:schemeClr val="tx1">
                  <a:lumMod val="85000"/>
                  <a:lumOff val="15000"/>
                </a:schemeClr>
              </a:gs>
              <a:gs pos="29000">
                <a:schemeClr val="tx1">
                  <a:lumMod val="65000"/>
                  <a:lumOff val="3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elplatzhalter 1"/>
          <p:cNvSpPr>
            <a:spLocks noGrp="1"/>
          </p:cNvSpPr>
          <p:nvPr>
            <p:ph type="title"/>
          </p:nvPr>
        </p:nvSpPr>
        <p:spPr>
          <a:xfrm>
            <a:off x="240000" y="193224"/>
            <a:ext cx="11760000" cy="571480"/>
          </a:xfrm>
          <a:prstGeom prst="rect">
            <a:avLst/>
          </a:prstGeom>
        </p:spPr>
        <p:txBody>
          <a:bodyPr vert="horz" lIns="91440" tIns="45720" rIns="91440" bIns="45720" rtlCol="0" anchor="b">
            <a:normAutofit/>
          </a:bodyPr>
          <a:lstStyle/>
          <a:p>
            <a:endParaRPr lang="en-US" noProof="0" dirty="0"/>
          </a:p>
        </p:txBody>
      </p:sp>
      <p:sp>
        <p:nvSpPr>
          <p:cNvPr id="3" name="Textplatzhalter 2"/>
          <p:cNvSpPr>
            <a:spLocks noGrp="1"/>
          </p:cNvSpPr>
          <p:nvPr>
            <p:ph type="body" idx="1"/>
          </p:nvPr>
        </p:nvSpPr>
        <p:spPr>
          <a:xfrm>
            <a:off x="240000" y="1124744"/>
            <a:ext cx="11760000" cy="5447528"/>
          </a:xfrm>
          <a:prstGeom prst="rect">
            <a:avLst/>
          </a:prstGeom>
        </p:spPr>
        <p:txBody>
          <a:bodyPr vert="horz" lIns="91440" tIns="45720" rIns="91440" bIns="45720" rtlCol="0">
            <a:normAutofit/>
          </a:bodyPr>
          <a:lstStyle/>
          <a:p>
            <a:pPr lvl="0"/>
            <a:r>
              <a:rPr lang="en-US" noProof="0" dirty="0"/>
              <a:t>A</a:t>
            </a:r>
          </a:p>
          <a:p>
            <a:pPr lvl="1"/>
            <a:r>
              <a:rPr lang="en-US" noProof="0" dirty="0"/>
              <a:t>B</a:t>
            </a:r>
          </a:p>
          <a:p>
            <a:pPr lvl="2"/>
            <a:r>
              <a:rPr lang="en-US" noProof="0" dirty="0"/>
              <a:t>C</a:t>
            </a:r>
          </a:p>
          <a:p>
            <a:pPr lvl="3"/>
            <a:r>
              <a:rPr lang="en-US" noProof="0" dirty="0"/>
              <a:t>D</a:t>
            </a:r>
          </a:p>
          <a:p>
            <a:pPr lvl="4"/>
            <a:r>
              <a:rPr lang="en-US" noProof="0" dirty="0"/>
              <a:t>E</a:t>
            </a:r>
          </a:p>
        </p:txBody>
      </p:sp>
      <p:sp>
        <p:nvSpPr>
          <p:cNvPr id="5" name="Fußzeilenplatzhalter 4"/>
          <p:cNvSpPr>
            <a:spLocks noGrp="1"/>
          </p:cNvSpPr>
          <p:nvPr>
            <p:ph type="ftr" sz="quarter" idx="3"/>
          </p:nvPr>
        </p:nvSpPr>
        <p:spPr>
          <a:xfrm>
            <a:off x="1295467" y="6597352"/>
            <a:ext cx="9080125" cy="21431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noProof="0" dirty="0"/>
          </a:p>
        </p:txBody>
      </p:sp>
      <p:sp>
        <p:nvSpPr>
          <p:cNvPr id="14" name="Datumsplatzhalter 3"/>
          <p:cNvSpPr>
            <a:spLocks noGrp="1"/>
          </p:cNvSpPr>
          <p:nvPr>
            <p:ph type="dt" sz="half" idx="2"/>
          </p:nvPr>
        </p:nvSpPr>
        <p:spPr>
          <a:xfrm>
            <a:off x="82848" y="6600627"/>
            <a:ext cx="1212619" cy="211015"/>
          </a:xfrm>
          <a:prstGeom prst="rect">
            <a:avLst/>
          </a:prstGeom>
        </p:spPr>
        <p:txBody>
          <a:bodyPr anchor="ctr"/>
          <a:lstStyle>
            <a:lvl1pPr marL="0" algn="l" defTabSz="914400" rtl="0" eaLnBrk="1" latinLnBrk="0" hangingPunct="1">
              <a:defRPr lang="de-DE" sz="1200" kern="1200" smtClean="0">
                <a:solidFill>
                  <a:schemeClr val="tx1">
                    <a:tint val="75000"/>
                  </a:schemeClr>
                </a:solidFill>
                <a:latin typeface="+mn-lt"/>
                <a:ea typeface="+mn-ea"/>
                <a:cs typeface="+mn-cs"/>
              </a:defRPr>
            </a:lvl1pPr>
          </a:lstStyle>
          <a:p>
            <a:fld id="{AE8E2D7C-BC88-4F7F-90DE-9605B9736C12}" type="datetime1">
              <a:rPr lang="en-US" noProof="0" smtClean="0"/>
              <a:pPr/>
              <a:t>7/17/2019</a:t>
            </a:fld>
            <a:endParaRPr lang="en-US" noProof="0" dirty="0"/>
          </a:p>
        </p:txBody>
      </p:sp>
      <p:sp>
        <p:nvSpPr>
          <p:cNvPr id="15" name="Foliennummernplatzhalter 5"/>
          <p:cNvSpPr>
            <a:spLocks noGrp="1"/>
          </p:cNvSpPr>
          <p:nvPr>
            <p:ph type="sldNum" sz="quarter" idx="4"/>
          </p:nvPr>
        </p:nvSpPr>
        <p:spPr>
          <a:xfrm>
            <a:off x="10380960" y="6597353"/>
            <a:ext cx="1619040" cy="211015"/>
          </a:xfrm>
          <a:prstGeom prst="rect">
            <a:avLst/>
          </a:prstGeom>
        </p:spPr>
        <p:txBody>
          <a:bodyPr anchor="ctr"/>
          <a:lstStyle>
            <a:lvl1pPr marL="0" algn="r" defTabSz="914400" rtl="0" eaLnBrk="1" latinLnBrk="0" hangingPunct="1">
              <a:defRPr lang="de-DE" sz="1200" kern="1200" smtClean="0">
                <a:solidFill>
                  <a:schemeClr val="tx1">
                    <a:tint val="75000"/>
                  </a:schemeClr>
                </a:solidFill>
                <a:latin typeface="+mn-lt"/>
                <a:ea typeface="+mn-ea"/>
                <a:cs typeface="+mn-cs"/>
              </a:defRPr>
            </a:lvl1pPr>
          </a:lstStyle>
          <a:p>
            <a:fld id="{7E95431C-F0EC-4DC5-A098-16E27D1FF48A}" type="slidenum">
              <a:rPr lang="en-US" smtClean="0"/>
              <a:pPr/>
              <a:t>‹#›</a:t>
            </a:fld>
            <a:endParaRPr lang="en-US" dirty="0"/>
          </a:p>
        </p:txBody>
      </p:sp>
      <p:sp>
        <p:nvSpPr>
          <p:cNvPr id="4" name="Rectangle 3"/>
          <p:cNvSpPr/>
          <p:nvPr userDrawn="1"/>
        </p:nvSpPr>
        <p:spPr>
          <a:xfrm>
            <a:off x="5039883" y="-33883"/>
            <a:ext cx="7152117" cy="864096"/>
          </a:xfrm>
          <a:prstGeom prst="rect">
            <a:avLst/>
          </a:prstGeom>
          <a:gradFill flip="none" rotWithShape="1">
            <a:gsLst>
              <a:gs pos="48000">
                <a:schemeClr val="bg1">
                  <a:alpha val="80000"/>
                </a:schemeClr>
              </a:gs>
              <a:gs pos="0">
                <a:schemeClr val="bg1">
                  <a:alpha val="91000"/>
                </a:schemeClr>
              </a:gs>
              <a:gs pos="100000">
                <a:schemeClr val="accent6">
                  <a:lumMod val="40000"/>
                  <a:lumOff val="60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sp>
        <p:nvSpPr>
          <p:cNvPr id="10" name="Titelplatzhalter 1"/>
          <p:cNvSpPr txBox="1">
            <a:spLocks/>
          </p:cNvSpPr>
          <p:nvPr userDrawn="1"/>
        </p:nvSpPr>
        <p:spPr>
          <a:xfrm>
            <a:off x="8112225" y="-33908"/>
            <a:ext cx="3892713" cy="864121"/>
          </a:xfrm>
          <a:prstGeom prst="rect">
            <a:avLst/>
          </a:prstGeom>
          <a:effectLst/>
        </p:spPr>
        <p:txBody>
          <a:bodyPr vert="horz" lIns="91440" tIns="45720" rIns="91440" bIns="45720" rtlCol="0" anchor="b">
            <a:normAutofit/>
          </a:bodyPr>
          <a:lstStyle>
            <a:lvl1pPr marL="54000" algn="l" defTabSz="914400" rtl="0" eaLnBrk="1" latinLnBrk="0" hangingPunct="1">
              <a:spcBef>
                <a:spcPct val="0"/>
              </a:spcBef>
              <a:buFont typeface="Arial" pitchFamily="34" charset="0"/>
              <a:buNone/>
              <a:defRPr kumimoji="0" lang="de-DE" sz="2800" b="1" kern="1200" dirty="0" smtClean="0">
                <a:ln w="6350">
                  <a:noFill/>
                </a:ln>
                <a:gradFill flip="none" rotWithShape="1">
                  <a:gsLst>
                    <a:gs pos="0">
                      <a:schemeClr val="tx1">
                        <a:lumMod val="85000"/>
                        <a:lumOff val="15000"/>
                      </a:schemeClr>
                    </a:gs>
                    <a:gs pos="100000">
                      <a:schemeClr val="tx1">
                        <a:lumMod val="65000"/>
                        <a:lumOff val="35000"/>
                      </a:schemeClr>
                    </a:gs>
                  </a:gsLst>
                  <a:lin ang="5400000" scaled="1"/>
                  <a:tileRect/>
                </a:gradFill>
                <a:effectLst>
                  <a:outerShdw blurRad="50800" dist="38100" dir="2700000" algn="tl" rotWithShape="0">
                    <a:srgbClr val="000000">
                      <a:alpha val="40000"/>
                    </a:srgbClr>
                  </a:outerShdw>
                </a:effectLst>
                <a:latin typeface="Calibri" pitchFamily="34" charset="0"/>
                <a:ea typeface="+mj-ea"/>
                <a:cs typeface="+mj-cs"/>
              </a:defRPr>
            </a:lvl1pPr>
          </a:lstStyle>
          <a:p>
            <a:pPr algn="r"/>
            <a:r>
              <a:rPr lang="en-US" sz="4000" dirty="0" smtClean="0">
                <a:ln w="6350">
                  <a:noFill/>
                </a:ln>
                <a:solidFill>
                  <a:schemeClr val="accent1">
                    <a:lumMod val="75000"/>
                  </a:schemeClr>
                </a:solidFill>
                <a:effectLst>
                  <a:outerShdw blurRad="50800" dist="38100" dir="2700000" algn="tl" rotWithShape="0">
                    <a:prstClr val="black">
                      <a:alpha val="40000"/>
                    </a:prstClr>
                  </a:outerShdw>
                </a:effectLst>
              </a:rPr>
              <a:t>HPG</a:t>
            </a:r>
            <a:r>
              <a:rPr lang="en-US" sz="4000" baseline="0" dirty="0">
                <a:ln w="6350">
                  <a:noFill/>
                </a:ln>
                <a:solidFill>
                  <a:schemeClr val="accent1">
                    <a:lumMod val="75000"/>
                  </a:schemeClr>
                </a:solidFill>
                <a:effectLst>
                  <a:outerShdw blurRad="50800" dist="38100" dir="2700000" algn="tl" rotWithShape="0">
                    <a:prstClr val="black">
                      <a:alpha val="40000"/>
                    </a:prstClr>
                  </a:outerShdw>
                </a:effectLst>
              </a:rPr>
              <a:t> </a:t>
            </a:r>
            <a:r>
              <a:rPr lang="en-US" sz="4000" dirty="0" smtClean="0">
                <a:ln w="6350">
                  <a:noFill/>
                </a:ln>
                <a:solidFill>
                  <a:schemeClr val="accent1">
                    <a:lumMod val="75000"/>
                  </a:schemeClr>
                </a:solidFill>
                <a:effectLst>
                  <a:outerShdw blurRad="50800" dist="38100" dir="2700000" algn="tl" rotWithShape="0">
                    <a:prstClr val="black">
                      <a:alpha val="40000"/>
                    </a:prstClr>
                  </a:outerShdw>
                </a:effectLst>
              </a:rPr>
              <a:t>2019</a:t>
            </a:r>
            <a:endParaRPr lang="en-US" sz="4000" dirty="0">
              <a:ln w="6350">
                <a:noFill/>
              </a:ln>
              <a:solidFill>
                <a:schemeClr val="accent1">
                  <a:lumMod val="75000"/>
                </a:schemeClr>
              </a:solidFill>
              <a:effectLst>
                <a:outerShdw blurRad="50800" dist="38100" dir="2700000" algn="tl" rotWithShape="0">
                  <a:prstClr val="black">
                    <a:alpha val="40000"/>
                  </a:prstClr>
                </a:outerShdw>
              </a:effectLst>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54" r:id="rId6"/>
    <p:sldLayoutId id="2147483657" r:id="rId7"/>
    <p:sldLayoutId id="2147483660" r:id="rId8"/>
  </p:sldLayoutIdLst>
  <p:timing>
    <p:tnLst>
      <p:par>
        <p:cTn id="1" dur="indefinite" restart="never" nodeType="tmRoot"/>
      </p:par>
    </p:tnLst>
  </p:timing>
  <p:hf hdr="0" ftr="0" dt="0"/>
  <p:txStyles>
    <p:titleStyle>
      <a:lvl1pPr marL="54000" algn="l" defTabSz="914400" rtl="0" eaLnBrk="1" latinLnBrk="0" hangingPunct="1">
        <a:spcBef>
          <a:spcPct val="0"/>
        </a:spcBef>
        <a:buFont typeface="Arial" pitchFamily="34" charset="0"/>
        <a:buNone/>
        <a:defRPr kumimoji="0" lang="de-DE" sz="2800" b="1" kern="1200" dirty="0" smtClean="0">
          <a:ln w="6350">
            <a:noFill/>
          </a:ln>
          <a:gradFill flip="none" rotWithShape="1">
            <a:gsLst>
              <a:gs pos="0">
                <a:schemeClr val="tx1">
                  <a:lumMod val="85000"/>
                  <a:lumOff val="15000"/>
                </a:schemeClr>
              </a:gs>
              <a:gs pos="100000">
                <a:schemeClr val="tx1">
                  <a:lumMod val="65000"/>
                  <a:lumOff val="35000"/>
                </a:schemeClr>
              </a:gs>
            </a:gsLst>
            <a:lin ang="5400000" scaled="1"/>
            <a:tileRect/>
          </a:gradFill>
          <a:effectLst>
            <a:outerShdw blurRad="50800" dist="38100" dir="2700000" algn="tl" rotWithShape="0">
              <a:srgbClr val="000000">
                <a:alpha val="40000"/>
              </a:srgbClr>
            </a:outerShdw>
          </a:effectLst>
          <a:latin typeface="Calibri" pitchFamily="34" charset="0"/>
          <a:ea typeface="+mj-ea"/>
          <a:cs typeface="+mj-cs"/>
        </a:defRPr>
      </a:lvl1pPr>
    </p:titleStyle>
    <p:bodyStyle>
      <a:lvl1pPr marL="360000" indent="-288000" algn="l" defTabSz="914400" rtl="0" eaLnBrk="1" latinLnBrk="0" hangingPunct="1">
        <a:lnSpc>
          <a:spcPct val="100000"/>
        </a:lnSpc>
        <a:spcBef>
          <a:spcPct val="20000"/>
        </a:spcBef>
        <a:buFontTx/>
        <a:buBlip>
          <a:blip r:embed="rId10"/>
        </a:buBlip>
        <a:defRPr sz="2800" kern="1200">
          <a:solidFill>
            <a:schemeClr val="tx1"/>
          </a:solidFill>
          <a:latin typeface="+mn-lt"/>
          <a:ea typeface="+mn-ea"/>
          <a:cs typeface="+mn-cs"/>
        </a:defRPr>
      </a:lvl1pPr>
      <a:lvl2pPr marL="612000" indent="-288000" algn="l" defTabSz="914400" rtl="0" eaLnBrk="1" latinLnBrk="0" hangingPunct="1">
        <a:lnSpc>
          <a:spcPct val="100000"/>
        </a:lnSpc>
        <a:spcBef>
          <a:spcPct val="20000"/>
        </a:spcBef>
        <a:buFontTx/>
        <a:buBlip>
          <a:blip r:embed="rId11"/>
        </a:buBlip>
        <a:defRPr sz="2800" kern="1200">
          <a:solidFill>
            <a:schemeClr val="tx1"/>
          </a:solidFill>
          <a:latin typeface="+mn-lt"/>
          <a:ea typeface="+mn-ea"/>
          <a:cs typeface="+mn-cs"/>
        </a:defRPr>
      </a:lvl2pPr>
      <a:lvl3pPr marL="864000" indent="-288000" algn="l" defTabSz="914400" rtl="0" eaLnBrk="1" latinLnBrk="0" hangingPunct="1">
        <a:lnSpc>
          <a:spcPct val="100000"/>
        </a:lnSpc>
        <a:spcBef>
          <a:spcPct val="20000"/>
        </a:spcBef>
        <a:buFontTx/>
        <a:buBlip>
          <a:blip r:embed="rId11"/>
        </a:buBlip>
        <a:defRPr sz="2800" kern="1200">
          <a:solidFill>
            <a:schemeClr val="tx1"/>
          </a:solidFill>
          <a:latin typeface="+mn-lt"/>
          <a:ea typeface="+mn-ea"/>
          <a:cs typeface="+mn-cs"/>
        </a:defRPr>
      </a:lvl3pPr>
      <a:lvl4pPr marL="1116000" indent="-288000" algn="l" defTabSz="914400" rtl="0" eaLnBrk="1" latinLnBrk="0" hangingPunct="1">
        <a:lnSpc>
          <a:spcPct val="100000"/>
        </a:lnSpc>
        <a:spcBef>
          <a:spcPct val="20000"/>
        </a:spcBef>
        <a:buFontTx/>
        <a:buBlip>
          <a:blip r:embed="rId11"/>
        </a:buBlip>
        <a:defRPr sz="2800" kern="1200">
          <a:solidFill>
            <a:schemeClr val="tx1"/>
          </a:solidFill>
          <a:latin typeface="+mn-lt"/>
          <a:ea typeface="+mn-ea"/>
          <a:cs typeface="+mn-cs"/>
        </a:defRPr>
      </a:lvl4pPr>
      <a:lvl5pPr marL="1368000" indent="-288000" algn="l" defTabSz="914400" rtl="0" eaLnBrk="1" latinLnBrk="0" hangingPunct="1">
        <a:lnSpc>
          <a:spcPct val="100000"/>
        </a:lnSpc>
        <a:spcBef>
          <a:spcPct val="20000"/>
        </a:spcBef>
        <a:buFontTx/>
        <a:buBlip>
          <a:blip r:embed="rId11"/>
        </a:buBlip>
        <a:defRPr sz="2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220.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230.png"/><Relationship Id="rId5" Type="http://schemas.openxmlformats.org/officeDocument/2006/relationships/image" Target="../media/image220.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hyperlink" Target="https://github.com/tszirr/ic.js/tree/master/unwarp" TargetMode="External"/><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hyperlink" Target="mailto:tobias.zirr@alphanew.net" TargetMode="External"/><Relationship Id="rId7"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hyperlink" Target="http://www.alphanew.net/projects" TargetMode="External"/><Relationship Id="rId5" Type="http://schemas.openxmlformats.org/officeDocument/2006/relationships/hyperlink" Target="http://www.homepages.ucl.ac.uk/~ucactri/" TargetMode="External"/><Relationship Id="rId4" Type="http://schemas.openxmlformats.org/officeDocument/2006/relationships/hyperlink" Target="http://www.alphanew.net/"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6.png"/><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2207568" y="5157192"/>
            <a:ext cx="5184576" cy="1296144"/>
          </a:xfrm>
        </p:spPr>
        <p:txBody>
          <a:bodyPr>
            <a:normAutofit/>
          </a:bodyPr>
          <a:lstStyle/>
          <a:p>
            <a:pPr algn="r"/>
            <a:r>
              <a:rPr lang="en-US" sz="2400" b="1" dirty="0">
                <a:solidFill>
                  <a:schemeClr val="tx1">
                    <a:lumMod val="85000"/>
                    <a:lumOff val="15000"/>
                  </a:schemeClr>
                </a:solidFill>
              </a:rPr>
              <a:t>Tobias </a:t>
            </a:r>
            <a:r>
              <a:rPr lang="en-US" sz="2400" b="1" dirty="0" smtClean="0">
                <a:solidFill>
                  <a:schemeClr val="tx1">
                    <a:lumMod val="85000"/>
                    <a:lumOff val="15000"/>
                  </a:schemeClr>
                </a:solidFill>
              </a:rPr>
              <a:t>Zirr</a:t>
            </a:r>
            <a:r>
              <a:rPr lang="en-US" sz="2400" b="1" baseline="30000" dirty="0" smtClean="0">
                <a:solidFill>
                  <a:schemeClr val="tx1">
                    <a:lumMod val="85000"/>
                    <a:lumOff val="15000"/>
                  </a:schemeClr>
                </a:solidFill>
              </a:rPr>
              <a:t> 1</a:t>
            </a:r>
            <a:r>
              <a:rPr lang="en-US" sz="2400" b="1" dirty="0" smtClean="0">
                <a:solidFill>
                  <a:schemeClr val="tx1">
                    <a:lumMod val="85000"/>
                    <a:lumOff val="15000"/>
                  </a:schemeClr>
                </a:solidFill>
              </a:rPr>
              <a:t> </a:t>
            </a:r>
            <a:r>
              <a:rPr lang="en-US" sz="2400" b="1" dirty="0">
                <a:solidFill>
                  <a:schemeClr val="tx1">
                    <a:lumMod val="85000"/>
                    <a:lumOff val="15000"/>
                  </a:schemeClr>
                </a:solidFill>
              </a:rPr>
              <a:t>and Tobias </a:t>
            </a:r>
            <a:r>
              <a:rPr lang="en-US" sz="2400" b="1" dirty="0" err="1" smtClean="0">
                <a:solidFill>
                  <a:schemeClr val="tx1">
                    <a:lumMod val="85000"/>
                    <a:lumOff val="15000"/>
                  </a:schemeClr>
                </a:solidFill>
              </a:rPr>
              <a:t>Ritschel</a:t>
            </a:r>
            <a:r>
              <a:rPr lang="en-US" sz="2400" b="1" baseline="30000" dirty="0" smtClean="0">
                <a:solidFill>
                  <a:schemeClr val="tx1">
                    <a:lumMod val="85000"/>
                    <a:lumOff val="15000"/>
                  </a:schemeClr>
                </a:solidFill>
              </a:rPr>
              <a:t> 2</a:t>
            </a:r>
            <a:r>
              <a:rPr lang="en-US" b="1" dirty="0">
                <a:solidFill>
                  <a:schemeClr val="tx1">
                    <a:lumMod val="85000"/>
                    <a:lumOff val="15000"/>
                  </a:schemeClr>
                </a:solidFill>
              </a:rPr>
              <a:t/>
            </a:r>
            <a:br>
              <a:rPr lang="en-US" b="1" dirty="0">
                <a:solidFill>
                  <a:schemeClr val="tx1">
                    <a:lumMod val="85000"/>
                    <a:lumOff val="15000"/>
                  </a:schemeClr>
                </a:solidFill>
              </a:rPr>
            </a:br>
            <a:r>
              <a:rPr lang="en-US" sz="1200" b="1" dirty="0">
                <a:solidFill>
                  <a:schemeClr val="tx1">
                    <a:lumMod val="85000"/>
                    <a:lumOff val="15000"/>
                  </a:schemeClr>
                </a:solidFill>
              </a:rPr>
              <a:t/>
            </a:r>
            <a:br>
              <a:rPr lang="en-US" sz="1200" b="1" dirty="0">
                <a:solidFill>
                  <a:schemeClr val="tx1">
                    <a:lumMod val="85000"/>
                    <a:lumOff val="15000"/>
                  </a:schemeClr>
                </a:solidFill>
              </a:rPr>
            </a:br>
            <a:r>
              <a:rPr lang="en-US" sz="1600" b="1" baseline="30000" dirty="0">
                <a:solidFill>
                  <a:schemeClr val="tx1">
                    <a:lumMod val="85000"/>
                    <a:lumOff val="15000"/>
                  </a:schemeClr>
                </a:solidFill>
              </a:rPr>
              <a:t>1 </a:t>
            </a:r>
            <a:r>
              <a:rPr lang="en-US" sz="1600" b="1" dirty="0">
                <a:solidFill>
                  <a:schemeClr val="tx1">
                    <a:lumMod val="85000"/>
                    <a:lumOff val="15000"/>
                  </a:schemeClr>
                </a:solidFill>
              </a:rPr>
              <a:t>Karlsruhe Institute of Technology</a:t>
            </a:r>
            <a:br>
              <a:rPr lang="en-US" sz="1600" b="1" dirty="0">
                <a:solidFill>
                  <a:schemeClr val="tx1">
                    <a:lumMod val="85000"/>
                    <a:lumOff val="15000"/>
                  </a:schemeClr>
                </a:solidFill>
              </a:rPr>
            </a:br>
            <a:r>
              <a:rPr lang="en-US" sz="1600" b="1" baseline="30000" dirty="0">
                <a:solidFill>
                  <a:schemeClr val="tx1">
                    <a:lumMod val="85000"/>
                    <a:lumOff val="15000"/>
                  </a:schemeClr>
                </a:solidFill>
              </a:rPr>
              <a:t>2 </a:t>
            </a:r>
            <a:r>
              <a:rPr lang="en-US" sz="1600" b="1" dirty="0">
                <a:solidFill>
                  <a:schemeClr val="tx1">
                    <a:lumMod val="85000"/>
                    <a:lumOff val="15000"/>
                  </a:schemeClr>
                </a:solidFill>
              </a:rPr>
              <a:t>University College London</a:t>
            </a: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55978" y="5170402"/>
            <a:ext cx="1111964" cy="418839"/>
          </a:xfrm>
          <a:prstGeom prst="rect">
            <a:avLst/>
          </a:prstGeom>
          <a:noFill/>
          <a:ln>
            <a:noFill/>
          </a:ln>
          <a:effectLst/>
        </p:spPr>
      </p:pic>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52304" y="5805265"/>
            <a:ext cx="1434651" cy="420607"/>
          </a:xfrm>
          <a:prstGeom prst="rect">
            <a:avLst/>
          </a:prstGeom>
        </p:spPr>
      </p:pic>
      <p:pic>
        <p:nvPicPr>
          <p:cNvPr id="12" name="Picture 11"/>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21130" y="-18974"/>
            <a:ext cx="2109832" cy="3493533"/>
          </a:xfrm>
          <a:prstGeom prst="rect">
            <a:avLst/>
          </a:prstGeom>
        </p:spPr>
      </p:pic>
      <p:pic>
        <p:nvPicPr>
          <p:cNvPr id="13" name="Picture 12"/>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2132657" y="-23563"/>
            <a:ext cx="2146981" cy="3493533"/>
          </a:xfrm>
          <a:prstGeom prst="rect">
            <a:avLst/>
          </a:prstGeom>
        </p:spPr>
      </p:pic>
      <p:pic>
        <p:nvPicPr>
          <p:cNvPr id="4" name="Picture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68555" y="-19752"/>
            <a:ext cx="2037338" cy="3493533"/>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446424" y="-15163"/>
            <a:ext cx="2033998" cy="3493533"/>
          </a:xfrm>
          <a:prstGeom prst="rect">
            <a:avLst/>
          </a:prstGeom>
        </p:spPr>
      </p:pic>
      <p:pic>
        <p:nvPicPr>
          <p:cNvPr id="10" name="Picture 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391733" y="-15164"/>
            <a:ext cx="1778405" cy="3493533"/>
          </a:xfrm>
          <a:prstGeom prst="rect">
            <a:avLst/>
          </a:prstGeom>
        </p:spPr>
      </p:pic>
      <p:pic>
        <p:nvPicPr>
          <p:cNvPr id="14" name="Picture 1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569879" y="-15163"/>
            <a:ext cx="1783646" cy="3493533"/>
          </a:xfrm>
          <a:prstGeom prst="rect">
            <a:avLst/>
          </a:prstGeom>
        </p:spPr>
      </p:pic>
      <p:sp>
        <p:nvSpPr>
          <p:cNvPr id="3" name="Rectangle 2"/>
          <p:cNvSpPr/>
          <p:nvPr/>
        </p:nvSpPr>
        <p:spPr>
          <a:xfrm>
            <a:off x="-240704" y="3429000"/>
            <a:ext cx="12673408" cy="1440160"/>
          </a:xfrm>
          <a:prstGeom prst="rect">
            <a:avLst/>
          </a:prstGeom>
          <a:gradFill>
            <a:gsLst>
              <a:gs pos="0">
                <a:schemeClr val="tx1">
                  <a:lumMod val="85000"/>
                  <a:lumOff val="15000"/>
                </a:schemeClr>
              </a:gs>
              <a:gs pos="100000">
                <a:schemeClr val="tx1">
                  <a:lumMod val="85000"/>
                  <a:lumOff val="15000"/>
                </a:schemeClr>
              </a:gs>
              <a:gs pos="29000">
                <a:schemeClr val="tx1">
                  <a:lumMod val="65000"/>
                  <a:lumOff val="3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ctrTitle"/>
          </p:nvPr>
        </p:nvSpPr>
        <p:spPr>
          <a:xfrm>
            <a:off x="1581150" y="3429001"/>
            <a:ext cx="9029700" cy="1470025"/>
          </a:xfrm>
        </p:spPr>
        <p:txBody>
          <a:bodyPr anchor="ctr">
            <a:normAutofit/>
          </a:bodyPr>
          <a:lstStyle/>
          <a:p>
            <a:r>
              <a:rPr lang="en-US" sz="4000" dirty="0">
                <a:gradFill flip="none" rotWithShape="1">
                  <a:gsLst>
                    <a:gs pos="0">
                      <a:schemeClr val="bg1">
                        <a:lumMod val="95000"/>
                      </a:schemeClr>
                    </a:gs>
                    <a:gs pos="100000">
                      <a:schemeClr val="bg1">
                        <a:lumMod val="85000"/>
                      </a:schemeClr>
                    </a:gs>
                  </a:gsLst>
                  <a:lin ang="5400000" scaled="1"/>
                  <a:tileRect/>
                </a:gradFill>
              </a:rPr>
              <a:t>Distortion-Free Displacement Mapping</a:t>
            </a:r>
            <a:endParaRPr lang="en-US" dirty="0">
              <a:gradFill flip="none" rotWithShape="1">
                <a:gsLst>
                  <a:gs pos="0">
                    <a:schemeClr val="bg1">
                      <a:lumMod val="95000"/>
                    </a:schemeClr>
                  </a:gs>
                  <a:gs pos="100000">
                    <a:schemeClr val="bg1">
                      <a:lumMod val="85000"/>
                    </a:schemeClr>
                  </a:gs>
                </a:gsLst>
                <a:lin ang="5400000" scaled="1"/>
                <a:tileRect/>
              </a:gradFill>
            </a:endParaRPr>
          </a:p>
        </p:txBody>
      </p:sp>
    </p:spTree>
    <p:extLst>
      <p:ext uri="{BB962C8B-B14F-4D97-AF65-F5344CB8AC3E}">
        <p14:creationId xmlns:p14="http://schemas.microsoft.com/office/powerpoint/2010/main" val="18841522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Conformal vs. Isometric Mappings</a:t>
            </a:r>
            <a:endParaRPr lang="en-US" dirty="0"/>
          </a:p>
        </p:txBody>
      </p:sp>
      <p:sp>
        <p:nvSpPr>
          <p:cNvPr id="3" name="Content Placeholder 2"/>
          <p:cNvSpPr>
            <a:spLocks noGrp="1"/>
          </p:cNvSpPr>
          <p:nvPr>
            <p:ph idx="1"/>
          </p:nvPr>
        </p:nvSpPr>
        <p:spPr/>
        <p:txBody>
          <a:bodyPr/>
          <a:lstStyle/>
          <a:p>
            <a:r>
              <a:rPr lang="en-US" dirty="0" smtClean="0"/>
              <a:t>Conformal mappings</a:t>
            </a:r>
          </a:p>
          <a:p>
            <a:pPr lvl="1"/>
            <a:r>
              <a:rPr lang="en-US" dirty="0"/>
              <a:t>Preserve angles </a:t>
            </a:r>
            <a:endParaRPr lang="en-US" dirty="0" smtClean="0"/>
          </a:p>
          <a:p>
            <a:pPr lvl="1"/>
            <a:r>
              <a:rPr lang="en-US" dirty="0" smtClean="0"/>
              <a:t>Guaranteed existence for “disks”</a:t>
            </a:r>
          </a:p>
          <a:p>
            <a:pPr lvl="2"/>
            <a:r>
              <a:rPr lang="en-US" dirty="0" smtClean="0"/>
              <a:t>May require area stretching</a:t>
            </a:r>
          </a:p>
        </p:txBody>
      </p:sp>
      <p:sp>
        <p:nvSpPr>
          <p:cNvPr id="4" name="Slide Number Placeholder 3"/>
          <p:cNvSpPr>
            <a:spLocks noGrp="1"/>
          </p:cNvSpPr>
          <p:nvPr>
            <p:ph type="sldNum" sz="quarter" idx="12"/>
          </p:nvPr>
        </p:nvSpPr>
        <p:spPr/>
        <p:txBody>
          <a:bodyPr/>
          <a:lstStyle/>
          <a:p>
            <a:fld id="{7E95431C-F0EC-4DC5-A098-16E27D1FF48A}" type="slidenum">
              <a:rPr lang="en-US" smtClean="0"/>
              <a:pPr/>
              <a:t>10</a:t>
            </a:fld>
            <a:endParaRPr lang="en-US" dirty="0"/>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79976" y="1052736"/>
            <a:ext cx="6205538" cy="2286000"/>
          </a:xfrm>
          <a:prstGeom prst="rect">
            <a:avLst/>
          </a:prstGeom>
        </p:spPr>
      </p:pic>
      <p:sp>
        <p:nvSpPr>
          <p:cNvPr id="10" name="Rectangle 9"/>
          <p:cNvSpPr/>
          <p:nvPr/>
        </p:nvSpPr>
        <p:spPr>
          <a:xfrm>
            <a:off x="5807968" y="3323985"/>
            <a:ext cx="5136471" cy="369332"/>
          </a:xfrm>
          <a:prstGeom prst="rect">
            <a:avLst/>
          </a:prstGeom>
        </p:spPr>
        <p:txBody>
          <a:bodyPr wrap="none">
            <a:spAutoFit/>
          </a:bodyPr>
          <a:lstStyle/>
          <a:p>
            <a:r>
              <a:rPr lang="en-US" dirty="0" smtClean="0">
                <a:solidFill>
                  <a:srgbClr val="2492EA"/>
                </a:solidFill>
              </a:rPr>
              <a:t>Least-Squares Conformal Mapping (LCSM) in Blender</a:t>
            </a:r>
            <a:endParaRPr lang="en-US" sz="1050" dirty="0">
              <a:solidFill>
                <a:srgbClr val="2492EA"/>
              </a:solidFill>
            </a:endParaRPr>
          </a:p>
        </p:txBody>
      </p:sp>
      <p:sp>
        <p:nvSpPr>
          <p:cNvPr id="14" name="Rectangle 13"/>
          <p:cNvSpPr/>
          <p:nvPr/>
        </p:nvSpPr>
        <p:spPr>
          <a:xfrm>
            <a:off x="10507978" y="1027655"/>
            <a:ext cx="1599284" cy="276999"/>
          </a:xfrm>
          <a:prstGeom prst="rect">
            <a:avLst/>
          </a:prstGeom>
        </p:spPr>
        <p:txBody>
          <a:bodyPr wrap="none">
            <a:spAutoFit/>
          </a:bodyPr>
          <a:lstStyle/>
          <a:p>
            <a:pPr algn="r"/>
            <a:r>
              <a:rPr lang="en-US" sz="1200" dirty="0">
                <a:solidFill>
                  <a:schemeClr val="bg1"/>
                </a:solidFill>
              </a:rPr>
              <a:t>[</a:t>
            </a:r>
            <a:r>
              <a:rPr lang="en-US" sz="1200" dirty="0" err="1">
                <a:solidFill>
                  <a:schemeClr val="bg1"/>
                </a:solidFill>
              </a:rPr>
              <a:t>Hormann</a:t>
            </a:r>
            <a:r>
              <a:rPr lang="en-US" sz="1200" dirty="0">
                <a:solidFill>
                  <a:schemeClr val="bg1"/>
                </a:solidFill>
              </a:rPr>
              <a:t> et al., 2008]</a:t>
            </a:r>
          </a:p>
        </p:txBody>
      </p:sp>
      <p:sp>
        <p:nvSpPr>
          <p:cNvPr id="16" name="Rectangle 15"/>
          <p:cNvSpPr/>
          <p:nvPr/>
        </p:nvSpPr>
        <p:spPr>
          <a:xfrm>
            <a:off x="10507978" y="3626873"/>
            <a:ext cx="1599284" cy="276999"/>
          </a:xfrm>
          <a:prstGeom prst="rect">
            <a:avLst/>
          </a:prstGeom>
        </p:spPr>
        <p:txBody>
          <a:bodyPr wrap="none">
            <a:spAutoFit/>
          </a:bodyPr>
          <a:lstStyle/>
          <a:p>
            <a:pPr algn="r"/>
            <a:r>
              <a:rPr lang="en-US" sz="1200" dirty="0"/>
              <a:t>[</a:t>
            </a:r>
            <a:r>
              <a:rPr lang="en-US" sz="1200" dirty="0" err="1"/>
              <a:t>Hormann</a:t>
            </a:r>
            <a:r>
              <a:rPr lang="en-US" sz="1200" dirty="0"/>
              <a:t> et al., 2008]</a:t>
            </a:r>
          </a:p>
        </p:txBody>
      </p:sp>
    </p:spTree>
    <p:extLst>
      <p:ext uri="{BB962C8B-B14F-4D97-AF65-F5344CB8AC3E}">
        <p14:creationId xmlns:p14="http://schemas.microsoft.com/office/powerpoint/2010/main" val="16458306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Conformal mappings</a:t>
            </a:r>
            <a:endParaRPr lang="en-US" dirty="0">
              <a:solidFill>
                <a:schemeClr val="bg1">
                  <a:lumMod val="95000"/>
                </a:schemeClr>
              </a:solidFill>
            </a:endParaRPr>
          </a:p>
        </p:txBody>
      </p:sp>
      <p:sp>
        <p:nvSpPr>
          <p:cNvPr id="3" name="Content Placeholder 2"/>
          <p:cNvSpPr>
            <a:spLocks noGrp="1"/>
          </p:cNvSpPr>
          <p:nvPr>
            <p:ph idx="1"/>
          </p:nvPr>
        </p:nvSpPr>
        <p:spPr/>
        <p:txBody>
          <a:bodyPr/>
          <a:lstStyle/>
          <a:p>
            <a:r>
              <a:rPr lang="en-US" dirty="0" smtClean="0"/>
              <a:t>Angle preservation</a:t>
            </a:r>
            <a:endParaRPr lang="en-US" dirty="0"/>
          </a:p>
        </p:txBody>
      </p:sp>
      <p:sp>
        <p:nvSpPr>
          <p:cNvPr id="4" name="Slide Number Placeholder 3"/>
          <p:cNvSpPr>
            <a:spLocks noGrp="1"/>
          </p:cNvSpPr>
          <p:nvPr>
            <p:ph type="sldNum" sz="quarter" idx="12"/>
          </p:nvPr>
        </p:nvSpPr>
        <p:spPr/>
        <p:txBody>
          <a:bodyPr/>
          <a:lstStyle/>
          <a:p>
            <a:fld id="{7E95431C-F0EC-4DC5-A098-16E27D1FF48A}" type="slidenum">
              <a:rPr lang="en-US" smtClean="0"/>
              <a:pPr/>
              <a:t>11</a:t>
            </a:fld>
            <a:endParaRPr lang="en-US" dirty="0"/>
          </a:p>
        </p:txBody>
      </p:sp>
      <p:pic>
        <p:nvPicPr>
          <p:cNvPr id="8" name="Picture 7"/>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39416" y="1624161"/>
            <a:ext cx="3744416" cy="4829175"/>
          </a:xfrm>
          <a:prstGeom prst="rect">
            <a:avLst/>
          </a:prstGeom>
        </p:spPr>
      </p:pic>
    </p:spTree>
    <p:extLst>
      <p:ext uri="{BB962C8B-B14F-4D97-AF65-F5344CB8AC3E}">
        <p14:creationId xmlns:p14="http://schemas.microsoft.com/office/powerpoint/2010/main" val="20392125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Conformal vs. Isometric Mappings</a:t>
            </a:r>
            <a:endParaRPr lang="en-US" dirty="0"/>
          </a:p>
        </p:txBody>
      </p:sp>
      <p:sp>
        <p:nvSpPr>
          <p:cNvPr id="3" name="Content Placeholder 2"/>
          <p:cNvSpPr>
            <a:spLocks noGrp="1"/>
          </p:cNvSpPr>
          <p:nvPr>
            <p:ph idx="1"/>
          </p:nvPr>
        </p:nvSpPr>
        <p:spPr/>
        <p:txBody>
          <a:bodyPr/>
          <a:lstStyle/>
          <a:p>
            <a:r>
              <a:rPr lang="en-US" dirty="0" smtClean="0"/>
              <a:t>Conformal mappings</a:t>
            </a:r>
          </a:p>
          <a:p>
            <a:pPr lvl="1"/>
            <a:r>
              <a:rPr lang="en-US" dirty="0"/>
              <a:t>Preserve angles </a:t>
            </a:r>
            <a:endParaRPr lang="en-US" dirty="0" smtClean="0"/>
          </a:p>
          <a:p>
            <a:pPr lvl="1"/>
            <a:r>
              <a:rPr lang="en-US" dirty="0" smtClean="0"/>
              <a:t>Guaranteed existence for “disks”</a:t>
            </a:r>
          </a:p>
          <a:p>
            <a:pPr lvl="2"/>
            <a:r>
              <a:rPr lang="en-US" dirty="0" smtClean="0"/>
              <a:t>May require area stretching</a:t>
            </a:r>
          </a:p>
          <a:p>
            <a:endParaRPr lang="en-US" dirty="0"/>
          </a:p>
          <a:p>
            <a:r>
              <a:rPr lang="en-US" dirty="0" smtClean="0"/>
              <a:t>Isometric mappings</a:t>
            </a:r>
          </a:p>
          <a:p>
            <a:pPr lvl="1"/>
            <a:r>
              <a:rPr lang="en-US" dirty="0" smtClean="0"/>
              <a:t>Also preserve area</a:t>
            </a:r>
          </a:p>
          <a:p>
            <a:pPr lvl="1"/>
            <a:r>
              <a:rPr lang="en-US" dirty="0" smtClean="0"/>
              <a:t>No general existence guarantee</a:t>
            </a:r>
          </a:p>
          <a:p>
            <a:pPr lvl="2"/>
            <a:r>
              <a:rPr lang="en-US" dirty="0" smtClean="0"/>
              <a:t>Approach as closely as possible</a:t>
            </a:r>
          </a:p>
        </p:txBody>
      </p:sp>
      <p:sp>
        <p:nvSpPr>
          <p:cNvPr id="4" name="Slide Number Placeholder 3"/>
          <p:cNvSpPr>
            <a:spLocks noGrp="1"/>
          </p:cNvSpPr>
          <p:nvPr>
            <p:ph type="sldNum" sz="quarter" idx="12"/>
          </p:nvPr>
        </p:nvSpPr>
        <p:spPr/>
        <p:txBody>
          <a:bodyPr/>
          <a:lstStyle/>
          <a:p>
            <a:fld id="{7E95431C-F0EC-4DC5-A098-16E27D1FF48A}" type="slidenum">
              <a:rPr lang="en-US" smtClean="0"/>
              <a:pPr/>
              <a:t>12</a:t>
            </a:fld>
            <a:endParaRPr lang="en-US" dirty="0"/>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79976" y="1052736"/>
            <a:ext cx="6205538" cy="2286000"/>
          </a:xfrm>
          <a:prstGeom prst="rect">
            <a:avLst/>
          </a:prstGeom>
        </p:spPr>
      </p:pic>
      <p:sp>
        <p:nvSpPr>
          <p:cNvPr id="10" name="Rectangle 9"/>
          <p:cNvSpPr/>
          <p:nvPr/>
        </p:nvSpPr>
        <p:spPr>
          <a:xfrm>
            <a:off x="5807968" y="3323985"/>
            <a:ext cx="5136471" cy="369332"/>
          </a:xfrm>
          <a:prstGeom prst="rect">
            <a:avLst/>
          </a:prstGeom>
        </p:spPr>
        <p:txBody>
          <a:bodyPr wrap="none">
            <a:spAutoFit/>
          </a:bodyPr>
          <a:lstStyle/>
          <a:p>
            <a:r>
              <a:rPr lang="en-US" dirty="0" smtClean="0">
                <a:solidFill>
                  <a:srgbClr val="2492EA"/>
                </a:solidFill>
              </a:rPr>
              <a:t>Least-Squares Conformal Mapping (LCSM) in Blender</a:t>
            </a:r>
            <a:endParaRPr lang="en-US" sz="1050" dirty="0">
              <a:solidFill>
                <a:srgbClr val="2492EA"/>
              </a:solidFill>
            </a:endParaRPr>
          </a:p>
        </p:txBody>
      </p:sp>
      <p:pic>
        <p:nvPicPr>
          <p:cNvPr id="11" name="Picture 10"/>
          <p:cNvPicPr>
            <a:picLocks noChangeAspect="1"/>
          </p:cNvPicPr>
          <p:nvPr/>
        </p:nvPicPr>
        <p:blipFill>
          <a:blip r:embed="rId4"/>
          <a:stretch>
            <a:fillRect/>
          </a:stretch>
        </p:blipFill>
        <p:spPr>
          <a:xfrm>
            <a:off x="5868788" y="3805196"/>
            <a:ext cx="6216726" cy="1610844"/>
          </a:xfrm>
          <a:prstGeom prst="rect">
            <a:avLst/>
          </a:prstGeom>
        </p:spPr>
      </p:pic>
      <p:sp>
        <p:nvSpPr>
          <p:cNvPr id="13" name="Rectangle 12"/>
          <p:cNvSpPr/>
          <p:nvPr/>
        </p:nvSpPr>
        <p:spPr>
          <a:xfrm>
            <a:off x="5807968" y="5320664"/>
            <a:ext cx="5810822" cy="369332"/>
          </a:xfrm>
          <a:prstGeom prst="rect">
            <a:avLst/>
          </a:prstGeom>
        </p:spPr>
        <p:txBody>
          <a:bodyPr wrap="none">
            <a:spAutoFit/>
          </a:bodyPr>
          <a:lstStyle/>
          <a:p>
            <a:r>
              <a:rPr lang="en-US" dirty="0" smtClean="0">
                <a:solidFill>
                  <a:srgbClr val="2492EA"/>
                </a:solidFill>
              </a:rPr>
              <a:t>L2 Stretch Minimizing Parameterization [Sander et al., 2001]</a:t>
            </a:r>
            <a:endParaRPr lang="en-US" sz="1050" dirty="0">
              <a:solidFill>
                <a:srgbClr val="2492EA"/>
              </a:solidFill>
            </a:endParaRPr>
          </a:p>
        </p:txBody>
      </p:sp>
      <p:sp>
        <p:nvSpPr>
          <p:cNvPr id="14" name="Rectangle 13"/>
          <p:cNvSpPr/>
          <p:nvPr/>
        </p:nvSpPr>
        <p:spPr>
          <a:xfrm>
            <a:off x="10507978" y="1027655"/>
            <a:ext cx="1599284" cy="276999"/>
          </a:xfrm>
          <a:prstGeom prst="rect">
            <a:avLst/>
          </a:prstGeom>
        </p:spPr>
        <p:txBody>
          <a:bodyPr wrap="none">
            <a:spAutoFit/>
          </a:bodyPr>
          <a:lstStyle/>
          <a:p>
            <a:pPr algn="r"/>
            <a:r>
              <a:rPr lang="en-US" sz="1200" dirty="0">
                <a:solidFill>
                  <a:schemeClr val="bg1"/>
                </a:solidFill>
              </a:rPr>
              <a:t>[</a:t>
            </a:r>
            <a:r>
              <a:rPr lang="en-US" sz="1200" dirty="0" err="1">
                <a:solidFill>
                  <a:schemeClr val="bg1"/>
                </a:solidFill>
              </a:rPr>
              <a:t>Hormann</a:t>
            </a:r>
            <a:r>
              <a:rPr lang="en-US" sz="1200" dirty="0">
                <a:solidFill>
                  <a:schemeClr val="bg1"/>
                </a:solidFill>
              </a:rPr>
              <a:t> et al., 2008]</a:t>
            </a:r>
          </a:p>
        </p:txBody>
      </p:sp>
      <p:sp>
        <p:nvSpPr>
          <p:cNvPr id="16" name="Rectangle 15"/>
          <p:cNvSpPr/>
          <p:nvPr/>
        </p:nvSpPr>
        <p:spPr>
          <a:xfrm>
            <a:off x="10507978" y="3626873"/>
            <a:ext cx="1599284" cy="276999"/>
          </a:xfrm>
          <a:prstGeom prst="rect">
            <a:avLst/>
          </a:prstGeom>
        </p:spPr>
        <p:txBody>
          <a:bodyPr wrap="none">
            <a:spAutoFit/>
          </a:bodyPr>
          <a:lstStyle/>
          <a:p>
            <a:pPr algn="r"/>
            <a:r>
              <a:rPr lang="en-US" sz="1200" dirty="0"/>
              <a:t>[</a:t>
            </a:r>
            <a:r>
              <a:rPr lang="en-US" sz="1200" dirty="0" err="1"/>
              <a:t>Hormann</a:t>
            </a:r>
            <a:r>
              <a:rPr lang="en-US" sz="1200" dirty="0"/>
              <a:t> et al., 2008]</a:t>
            </a:r>
          </a:p>
        </p:txBody>
      </p:sp>
    </p:spTree>
    <p:extLst>
      <p:ext uri="{BB962C8B-B14F-4D97-AF65-F5344CB8AC3E}">
        <p14:creationId xmlns:p14="http://schemas.microsoft.com/office/powerpoint/2010/main" val="2525483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Adaptable Surface Parameterization </a:t>
            </a:r>
            <a:r>
              <a:rPr lang="en-US" dirty="0">
                <a:solidFill>
                  <a:schemeClr val="bg1">
                    <a:lumMod val="95000"/>
                  </a:schemeClr>
                </a:solidFill>
              </a:rPr>
              <a:t>[</a:t>
            </a:r>
            <a:r>
              <a:rPr lang="en-US" dirty="0" err="1">
                <a:solidFill>
                  <a:schemeClr val="bg1">
                    <a:lumMod val="95000"/>
                  </a:schemeClr>
                </a:solidFill>
              </a:rPr>
              <a:t>Degener</a:t>
            </a:r>
            <a:r>
              <a:rPr lang="en-US" dirty="0">
                <a:solidFill>
                  <a:schemeClr val="bg1">
                    <a:lumMod val="95000"/>
                  </a:schemeClr>
                </a:solidFill>
              </a:rPr>
              <a:t> et al., 2003]</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Controllable Area Preservation (via energy exponent </a:t>
                </a:r>
                <a14:m>
                  <m:oMath xmlns:m="http://schemas.openxmlformats.org/officeDocument/2006/math">
                    <m:r>
                      <a:rPr lang="en-US" b="0" i="1" smtClean="0">
                        <a:latin typeface="Cambria Math" panose="02040503050406030204" pitchFamily="18" charset="0"/>
                      </a:rPr>
                      <m:t>𝜃</m:t>
                    </m:r>
                  </m:oMath>
                </a14:m>
                <a:r>
                  <a:rPr lang="en-US" dirty="0" smtClean="0"/>
                  <a:t>)</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t="-1120"/>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7E95431C-F0EC-4DC5-A098-16E27D1FF48A}" type="slidenum">
              <a:rPr lang="en-US" smtClean="0"/>
              <a:pPr/>
              <a:t>13</a:t>
            </a:fld>
            <a:endParaRPr lang="en-US" dirty="0"/>
          </a:p>
        </p:txBody>
      </p:sp>
      <p:pic>
        <p:nvPicPr>
          <p:cNvPr id="8" name="Picture 7"/>
          <p:cNvPicPr>
            <a:picLocks noChangeAspect="1"/>
          </p:cNvPicPr>
          <p:nvPr/>
        </p:nvPicPr>
        <p:blipFill>
          <a:blip r:embed="rId4"/>
          <a:stretch>
            <a:fillRect/>
          </a:stretch>
        </p:blipFill>
        <p:spPr>
          <a:xfrm>
            <a:off x="839416" y="1624161"/>
            <a:ext cx="10534650" cy="4829175"/>
          </a:xfrm>
          <a:prstGeom prst="rect">
            <a:avLst/>
          </a:prstGeom>
        </p:spPr>
      </p:pic>
      <p:pic>
        <p:nvPicPr>
          <p:cNvPr id="6" name="Picture 5"/>
          <p:cNvPicPr>
            <a:picLocks noChangeAspect="1"/>
          </p:cNvPicPr>
          <p:nvPr/>
        </p:nvPicPr>
        <p:blipFill>
          <a:blip r:embed="rId5"/>
          <a:stretch>
            <a:fillRect/>
          </a:stretch>
        </p:blipFill>
        <p:spPr>
          <a:xfrm>
            <a:off x="983432" y="1663574"/>
            <a:ext cx="2105025" cy="276225"/>
          </a:xfrm>
          <a:prstGeom prst="rect">
            <a:avLst/>
          </a:prstGeom>
        </p:spPr>
      </p:pic>
    </p:spTree>
    <p:extLst>
      <p:ext uri="{BB962C8B-B14F-4D97-AF65-F5344CB8AC3E}">
        <p14:creationId xmlns:p14="http://schemas.microsoft.com/office/powerpoint/2010/main" val="834730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Undistortion</a:t>
            </a:r>
            <a:r>
              <a:rPr lang="en-US" dirty="0" smtClean="0"/>
              <a:t> Energy [</a:t>
            </a:r>
            <a:r>
              <a:rPr lang="en-US" dirty="0" err="1" smtClean="0"/>
              <a:t>Degener</a:t>
            </a:r>
            <a:r>
              <a:rPr lang="en-US" dirty="0" smtClean="0"/>
              <a:t> et al., 2003]</a:t>
            </a:r>
            <a:endParaRPr lang="en-US" dirty="0"/>
          </a:p>
        </p:txBody>
      </p:sp>
      <p:sp>
        <p:nvSpPr>
          <p:cNvPr id="4" name="Slide Number Placeholder 3"/>
          <p:cNvSpPr>
            <a:spLocks noGrp="1"/>
          </p:cNvSpPr>
          <p:nvPr>
            <p:ph type="sldNum" sz="quarter" idx="12"/>
          </p:nvPr>
        </p:nvSpPr>
        <p:spPr/>
        <p:txBody>
          <a:bodyPr/>
          <a:lstStyle/>
          <a:p>
            <a:fld id="{7E95431C-F0EC-4DC5-A098-16E27D1FF48A}" type="slidenum">
              <a:rPr lang="en-US" smtClean="0"/>
              <a:pPr/>
              <a:t>14</a:t>
            </a:fld>
            <a:endParaRPr lang="en-US" dirty="0"/>
          </a:p>
        </p:txBody>
      </p:sp>
      <p:pic>
        <p:nvPicPr>
          <p:cNvPr id="5" name="Picture 4"/>
          <p:cNvPicPr>
            <a:picLocks noChangeAspect="1"/>
          </p:cNvPicPr>
          <p:nvPr/>
        </p:nvPicPr>
        <p:blipFill>
          <a:blip r:embed="rId3"/>
          <a:stretch>
            <a:fillRect/>
          </a:stretch>
        </p:blipFill>
        <p:spPr>
          <a:xfrm>
            <a:off x="1775520" y="1826372"/>
            <a:ext cx="2276475" cy="2352675"/>
          </a:xfrm>
          <a:prstGeom prst="rect">
            <a:avLst/>
          </a:prstGeom>
        </p:spPr>
      </p:pic>
      <p:pic>
        <p:nvPicPr>
          <p:cNvPr id="6" name="Picture 5"/>
          <p:cNvPicPr>
            <a:picLocks noChangeAspect="1"/>
          </p:cNvPicPr>
          <p:nvPr/>
        </p:nvPicPr>
        <p:blipFill>
          <a:blip r:embed="rId4"/>
          <a:stretch>
            <a:fillRect/>
          </a:stretch>
        </p:blipFill>
        <p:spPr>
          <a:xfrm>
            <a:off x="7464152" y="1907334"/>
            <a:ext cx="2295525" cy="2190750"/>
          </a:xfrm>
          <a:prstGeom prst="rect">
            <a:avLst/>
          </a:prstGeom>
        </p:spPr>
      </p:pic>
      <p:sp>
        <p:nvSpPr>
          <p:cNvPr id="9" name="Rectangle 8"/>
          <p:cNvSpPr/>
          <p:nvPr/>
        </p:nvSpPr>
        <p:spPr>
          <a:xfrm>
            <a:off x="1775520" y="1196752"/>
            <a:ext cx="2201821" cy="523220"/>
          </a:xfrm>
          <a:prstGeom prst="rect">
            <a:avLst/>
          </a:prstGeom>
        </p:spPr>
        <p:txBody>
          <a:bodyPr wrap="none">
            <a:spAutoFit/>
          </a:bodyPr>
          <a:lstStyle/>
          <a:p>
            <a:r>
              <a:rPr lang="en-US" sz="2800" dirty="0" smtClean="0"/>
              <a:t>Texture Space</a:t>
            </a:r>
            <a:endParaRPr lang="en-US" sz="2800" dirty="0"/>
          </a:p>
        </p:txBody>
      </p:sp>
      <p:sp>
        <p:nvSpPr>
          <p:cNvPr id="13" name="Rectangle 12"/>
          <p:cNvSpPr/>
          <p:nvPr/>
        </p:nvSpPr>
        <p:spPr>
          <a:xfrm>
            <a:off x="7873257" y="1194928"/>
            <a:ext cx="1526380" cy="523220"/>
          </a:xfrm>
          <a:prstGeom prst="rect">
            <a:avLst/>
          </a:prstGeom>
        </p:spPr>
        <p:txBody>
          <a:bodyPr wrap="none">
            <a:spAutoFit/>
          </a:bodyPr>
          <a:lstStyle/>
          <a:p>
            <a:r>
              <a:rPr lang="en-US" sz="2800" dirty="0" smtClean="0"/>
              <a:t>3D Space</a:t>
            </a:r>
            <a:endParaRPr lang="en-US" sz="2800" dirty="0"/>
          </a:p>
        </p:txBody>
      </p:sp>
      <p:sp>
        <p:nvSpPr>
          <p:cNvPr id="14" name="Right Arrow 13"/>
          <p:cNvSpPr/>
          <p:nvPr/>
        </p:nvSpPr>
        <p:spPr>
          <a:xfrm>
            <a:off x="4295800" y="2564904"/>
            <a:ext cx="2952328" cy="828273"/>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smtClean="0"/>
              <a:t>Texture Mapping</a:t>
            </a:r>
            <a:endParaRPr lang="en-US" sz="2800" dirty="0"/>
          </a:p>
        </p:txBody>
      </p:sp>
      <p:sp>
        <p:nvSpPr>
          <p:cNvPr id="17" name="Rectangle 16"/>
          <p:cNvSpPr/>
          <p:nvPr/>
        </p:nvSpPr>
        <p:spPr>
          <a:xfrm>
            <a:off x="10028112" y="3885432"/>
            <a:ext cx="1599284" cy="276999"/>
          </a:xfrm>
          <a:prstGeom prst="rect">
            <a:avLst/>
          </a:prstGeom>
        </p:spPr>
        <p:txBody>
          <a:bodyPr wrap="none">
            <a:spAutoFit/>
          </a:bodyPr>
          <a:lstStyle/>
          <a:p>
            <a:pPr algn="r"/>
            <a:r>
              <a:rPr lang="en-US" sz="1200" dirty="0"/>
              <a:t>[</a:t>
            </a:r>
            <a:r>
              <a:rPr lang="en-US" sz="1200" dirty="0" err="1"/>
              <a:t>Hormann</a:t>
            </a:r>
            <a:r>
              <a:rPr lang="en-US" sz="1200" dirty="0"/>
              <a:t> et al., 2008]</a:t>
            </a:r>
          </a:p>
        </p:txBody>
      </p:sp>
    </p:spTree>
    <p:extLst>
      <p:ext uri="{BB962C8B-B14F-4D97-AF65-F5344CB8AC3E}">
        <p14:creationId xmlns:p14="http://schemas.microsoft.com/office/powerpoint/2010/main" val="4072257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75745" y="4226779"/>
            <a:ext cx="8424711" cy="2802621"/>
          </a:xfrm>
          <a:prstGeom prst="rect">
            <a:avLst/>
          </a:prstGeom>
        </p:spPr>
      </p:pic>
      <p:sp>
        <p:nvSpPr>
          <p:cNvPr id="2" name="Title 1"/>
          <p:cNvSpPr>
            <a:spLocks noGrp="1"/>
          </p:cNvSpPr>
          <p:nvPr>
            <p:ph type="title"/>
          </p:nvPr>
        </p:nvSpPr>
        <p:spPr/>
        <p:txBody>
          <a:bodyPr/>
          <a:lstStyle/>
          <a:p>
            <a:r>
              <a:rPr lang="en-US" dirty="0" err="1" smtClean="0"/>
              <a:t>Undistortion</a:t>
            </a:r>
            <a:r>
              <a:rPr lang="en-US" dirty="0" smtClean="0"/>
              <a:t> Energy [</a:t>
            </a:r>
            <a:r>
              <a:rPr lang="en-US" dirty="0" err="1" smtClean="0"/>
              <a:t>Degener</a:t>
            </a:r>
            <a:r>
              <a:rPr lang="en-US" dirty="0" smtClean="0"/>
              <a:t> et al., 2003]</a:t>
            </a:r>
            <a:endParaRPr lang="en-US" dirty="0"/>
          </a:p>
        </p:txBody>
      </p:sp>
      <p:sp>
        <p:nvSpPr>
          <p:cNvPr id="4" name="Slide Number Placeholder 3"/>
          <p:cNvSpPr>
            <a:spLocks noGrp="1"/>
          </p:cNvSpPr>
          <p:nvPr>
            <p:ph type="sldNum" sz="quarter" idx="12"/>
          </p:nvPr>
        </p:nvSpPr>
        <p:spPr/>
        <p:txBody>
          <a:bodyPr/>
          <a:lstStyle/>
          <a:p>
            <a:fld id="{7E95431C-F0EC-4DC5-A098-16E27D1FF48A}" type="slidenum">
              <a:rPr lang="en-US" smtClean="0"/>
              <a:pPr/>
              <a:t>15</a:t>
            </a:fld>
            <a:endParaRPr lang="en-US" dirty="0"/>
          </a:p>
        </p:txBody>
      </p:sp>
      <p:pic>
        <p:nvPicPr>
          <p:cNvPr id="5" name="Picture 4"/>
          <p:cNvPicPr>
            <a:picLocks noChangeAspect="1"/>
          </p:cNvPicPr>
          <p:nvPr/>
        </p:nvPicPr>
        <p:blipFill>
          <a:blip r:embed="rId4"/>
          <a:stretch>
            <a:fillRect/>
          </a:stretch>
        </p:blipFill>
        <p:spPr>
          <a:xfrm>
            <a:off x="1775520" y="1826372"/>
            <a:ext cx="2276475" cy="2352675"/>
          </a:xfrm>
          <a:prstGeom prst="rect">
            <a:avLst/>
          </a:prstGeom>
        </p:spPr>
      </p:pic>
      <p:pic>
        <p:nvPicPr>
          <p:cNvPr id="6" name="Picture 5"/>
          <p:cNvPicPr>
            <a:picLocks noChangeAspect="1"/>
          </p:cNvPicPr>
          <p:nvPr/>
        </p:nvPicPr>
        <p:blipFill>
          <a:blip r:embed="rId5"/>
          <a:stretch>
            <a:fillRect/>
          </a:stretch>
        </p:blipFill>
        <p:spPr>
          <a:xfrm>
            <a:off x="7464152" y="1907334"/>
            <a:ext cx="2295525" cy="2190750"/>
          </a:xfrm>
          <a:prstGeom prst="rect">
            <a:avLst/>
          </a:prstGeom>
        </p:spPr>
      </p:pic>
      <p:sp>
        <p:nvSpPr>
          <p:cNvPr id="8" name="Rectangle 7"/>
          <p:cNvSpPr/>
          <p:nvPr/>
        </p:nvSpPr>
        <p:spPr>
          <a:xfrm>
            <a:off x="10028112" y="3885432"/>
            <a:ext cx="1599284" cy="276999"/>
          </a:xfrm>
          <a:prstGeom prst="rect">
            <a:avLst/>
          </a:prstGeom>
        </p:spPr>
        <p:txBody>
          <a:bodyPr wrap="none">
            <a:spAutoFit/>
          </a:bodyPr>
          <a:lstStyle/>
          <a:p>
            <a:pPr algn="r"/>
            <a:r>
              <a:rPr lang="en-US" sz="1200" dirty="0"/>
              <a:t>[</a:t>
            </a:r>
            <a:r>
              <a:rPr lang="en-US" sz="1200" dirty="0" err="1"/>
              <a:t>Hormann</a:t>
            </a:r>
            <a:r>
              <a:rPr lang="en-US" sz="1200" dirty="0"/>
              <a:t> et al., 2008]</a:t>
            </a:r>
          </a:p>
        </p:txBody>
      </p:sp>
      <p:sp>
        <p:nvSpPr>
          <p:cNvPr id="9" name="Rectangle 8"/>
          <p:cNvSpPr/>
          <p:nvPr/>
        </p:nvSpPr>
        <p:spPr>
          <a:xfrm>
            <a:off x="1775520" y="1196752"/>
            <a:ext cx="2201821" cy="523220"/>
          </a:xfrm>
          <a:prstGeom prst="rect">
            <a:avLst/>
          </a:prstGeom>
        </p:spPr>
        <p:txBody>
          <a:bodyPr wrap="none">
            <a:spAutoFit/>
          </a:bodyPr>
          <a:lstStyle/>
          <a:p>
            <a:r>
              <a:rPr lang="en-US" sz="2800" dirty="0" smtClean="0"/>
              <a:t>Texture Space</a:t>
            </a:r>
            <a:endParaRPr lang="en-US" sz="2800" dirty="0"/>
          </a:p>
        </p:txBody>
      </p:sp>
      <p:sp>
        <p:nvSpPr>
          <p:cNvPr id="13" name="Rectangle 12"/>
          <p:cNvSpPr/>
          <p:nvPr/>
        </p:nvSpPr>
        <p:spPr>
          <a:xfrm>
            <a:off x="7873257" y="1194928"/>
            <a:ext cx="1526380" cy="523220"/>
          </a:xfrm>
          <a:prstGeom prst="rect">
            <a:avLst/>
          </a:prstGeom>
        </p:spPr>
        <p:txBody>
          <a:bodyPr wrap="none">
            <a:spAutoFit/>
          </a:bodyPr>
          <a:lstStyle/>
          <a:p>
            <a:r>
              <a:rPr lang="en-US" sz="2800" dirty="0" smtClean="0"/>
              <a:t>3D Space</a:t>
            </a:r>
            <a:endParaRPr lang="en-US" sz="2800" dirty="0"/>
          </a:p>
        </p:txBody>
      </p:sp>
      <p:sp>
        <p:nvSpPr>
          <p:cNvPr id="14" name="Right Arrow 13"/>
          <p:cNvSpPr/>
          <p:nvPr/>
        </p:nvSpPr>
        <p:spPr>
          <a:xfrm>
            <a:off x="4295800" y="2564904"/>
            <a:ext cx="2952328" cy="828273"/>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smtClean="0"/>
              <a:t>Texture Mapping</a:t>
            </a:r>
            <a:endParaRPr lang="en-US" sz="2800" dirty="0"/>
          </a:p>
        </p:txBody>
      </p:sp>
    </p:spTree>
    <p:extLst>
      <p:ext uri="{BB962C8B-B14F-4D97-AF65-F5344CB8AC3E}">
        <p14:creationId xmlns:p14="http://schemas.microsoft.com/office/powerpoint/2010/main" val="14814883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Undistortion</a:t>
            </a:r>
            <a:r>
              <a:rPr lang="en-US" dirty="0" smtClean="0"/>
              <a:t> Energy [</a:t>
            </a:r>
            <a:r>
              <a:rPr lang="en-US" dirty="0" err="1" smtClean="0"/>
              <a:t>Degener</a:t>
            </a:r>
            <a:r>
              <a:rPr lang="en-US" dirty="0" smtClean="0"/>
              <a:t> et al., 2003]</a:t>
            </a:r>
            <a:endParaRPr lang="en-US" dirty="0"/>
          </a:p>
        </p:txBody>
      </p:sp>
      <p:sp>
        <p:nvSpPr>
          <p:cNvPr id="4" name="Slide Number Placeholder 3"/>
          <p:cNvSpPr>
            <a:spLocks noGrp="1"/>
          </p:cNvSpPr>
          <p:nvPr>
            <p:ph type="sldNum" sz="quarter" idx="12"/>
          </p:nvPr>
        </p:nvSpPr>
        <p:spPr/>
        <p:txBody>
          <a:bodyPr/>
          <a:lstStyle/>
          <a:p>
            <a:fld id="{7E95431C-F0EC-4DC5-A098-16E27D1FF48A}" type="slidenum">
              <a:rPr lang="en-US" smtClean="0"/>
              <a:pPr/>
              <a:t>16</a:t>
            </a:fld>
            <a:endParaRPr lang="en-US" dirty="0"/>
          </a:p>
        </p:txBody>
      </p:sp>
      <p:pic>
        <p:nvPicPr>
          <p:cNvPr id="5" name="Picture 4"/>
          <p:cNvPicPr>
            <a:picLocks noChangeAspect="1"/>
          </p:cNvPicPr>
          <p:nvPr/>
        </p:nvPicPr>
        <p:blipFill>
          <a:blip r:embed="rId3"/>
          <a:stretch>
            <a:fillRect/>
          </a:stretch>
        </p:blipFill>
        <p:spPr>
          <a:xfrm>
            <a:off x="1775520" y="1826372"/>
            <a:ext cx="2276475" cy="2352675"/>
          </a:xfrm>
          <a:prstGeom prst="rect">
            <a:avLst/>
          </a:prstGeom>
        </p:spPr>
      </p:pic>
      <p:pic>
        <p:nvPicPr>
          <p:cNvPr id="6" name="Picture 5"/>
          <p:cNvPicPr>
            <a:picLocks noChangeAspect="1"/>
          </p:cNvPicPr>
          <p:nvPr/>
        </p:nvPicPr>
        <p:blipFill>
          <a:blip r:embed="rId4"/>
          <a:stretch>
            <a:fillRect/>
          </a:stretch>
        </p:blipFill>
        <p:spPr>
          <a:xfrm>
            <a:off x="7464152" y="1907334"/>
            <a:ext cx="2295525" cy="2190750"/>
          </a:xfrm>
          <a:prstGeom prst="rect">
            <a:avLst/>
          </a:prstGeom>
        </p:spPr>
      </p:pic>
      <p:sp>
        <p:nvSpPr>
          <p:cNvPr id="9" name="Rectangle 8"/>
          <p:cNvSpPr/>
          <p:nvPr/>
        </p:nvSpPr>
        <p:spPr>
          <a:xfrm>
            <a:off x="1775520" y="1196752"/>
            <a:ext cx="2201821" cy="523220"/>
          </a:xfrm>
          <a:prstGeom prst="rect">
            <a:avLst/>
          </a:prstGeom>
        </p:spPr>
        <p:txBody>
          <a:bodyPr wrap="none">
            <a:spAutoFit/>
          </a:bodyPr>
          <a:lstStyle/>
          <a:p>
            <a:r>
              <a:rPr lang="en-US" sz="2800" dirty="0" smtClean="0"/>
              <a:t>Texture Space</a:t>
            </a:r>
            <a:endParaRPr lang="en-US" sz="2800" dirty="0"/>
          </a:p>
        </p:txBody>
      </p:sp>
      <p:sp>
        <p:nvSpPr>
          <p:cNvPr id="13" name="Rectangle 12"/>
          <p:cNvSpPr/>
          <p:nvPr/>
        </p:nvSpPr>
        <p:spPr>
          <a:xfrm>
            <a:off x="7873257" y="1194928"/>
            <a:ext cx="1526380" cy="523220"/>
          </a:xfrm>
          <a:prstGeom prst="rect">
            <a:avLst/>
          </a:prstGeom>
        </p:spPr>
        <p:txBody>
          <a:bodyPr wrap="none">
            <a:spAutoFit/>
          </a:bodyPr>
          <a:lstStyle/>
          <a:p>
            <a:r>
              <a:rPr lang="en-US" sz="2800" dirty="0" smtClean="0"/>
              <a:t>3D Space</a:t>
            </a:r>
            <a:endParaRPr lang="en-US" sz="2800" dirty="0"/>
          </a:p>
        </p:txBody>
      </p:sp>
      <p:sp>
        <p:nvSpPr>
          <p:cNvPr id="14" name="Right Arrow 13"/>
          <p:cNvSpPr/>
          <p:nvPr/>
        </p:nvSpPr>
        <p:spPr>
          <a:xfrm>
            <a:off x="4295800" y="2564904"/>
            <a:ext cx="2952328" cy="828273"/>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smtClean="0"/>
              <a:t>Texture Mapping</a:t>
            </a:r>
            <a:endParaRPr lang="en-US" sz="2800" dirty="0"/>
          </a:p>
        </p:txBody>
      </p:sp>
      <p:sp>
        <p:nvSpPr>
          <p:cNvPr id="17" name="Rectangle 16"/>
          <p:cNvSpPr/>
          <p:nvPr/>
        </p:nvSpPr>
        <p:spPr>
          <a:xfrm>
            <a:off x="10028112" y="3885432"/>
            <a:ext cx="1599284" cy="276999"/>
          </a:xfrm>
          <a:prstGeom prst="rect">
            <a:avLst/>
          </a:prstGeom>
        </p:spPr>
        <p:txBody>
          <a:bodyPr wrap="none">
            <a:spAutoFit/>
          </a:bodyPr>
          <a:lstStyle/>
          <a:p>
            <a:pPr algn="r"/>
            <a:r>
              <a:rPr lang="en-US" sz="1200" dirty="0"/>
              <a:t>[</a:t>
            </a:r>
            <a:r>
              <a:rPr lang="en-US" sz="1200" dirty="0" err="1"/>
              <a:t>Hormann</a:t>
            </a:r>
            <a:r>
              <a:rPr lang="en-US" sz="1200" dirty="0"/>
              <a:t> et al., 2008]</a:t>
            </a:r>
          </a:p>
        </p:txBody>
      </p:sp>
      <mc:AlternateContent xmlns:mc="http://schemas.openxmlformats.org/markup-compatibility/2006" xmlns:a14="http://schemas.microsoft.com/office/drawing/2010/main">
        <mc:Choice Requires="a14">
          <p:sp>
            <p:nvSpPr>
              <p:cNvPr id="10" name="Content Placeholder 2"/>
              <p:cNvSpPr>
                <a:spLocks noGrp="1"/>
              </p:cNvSpPr>
              <p:nvPr>
                <p:ph idx="1"/>
              </p:nvPr>
            </p:nvSpPr>
            <p:spPr>
              <a:xfrm>
                <a:off x="6072648" y="4581128"/>
                <a:ext cx="4991904" cy="1872208"/>
              </a:xfrm>
            </p:spPr>
            <p:txBody>
              <a:bodyPr>
                <a:normAutofit/>
              </a:bodyPr>
              <a:lstStyle/>
              <a:p>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𝜎</m:t>
                        </m:r>
                      </m:e>
                      <m:sub>
                        <m:r>
                          <a:rPr lang="en-US" i="1">
                            <a:latin typeface="Cambria Math" panose="02040503050406030204" pitchFamily="18" charset="0"/>
                          </a:rPr>
                          <m:t>1</m:t>
                        </m:r>
                      </m:sub>
                    </m:sSub>
                  </m:oMath>
                </a14:m>
                <a:r>
                  <a:rPr lang="en-US" dirty="0" smtClean="0"/>
                  <a:t> longest</a:t>
                </a:r>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𝜎</m:t>
                        </m:r>
                      </m:e>
                      <m:sub>
                        <m:r>
                          <a:rPr lang="en-US" i="1">
                            <a:latin typeface="Cambria Math" panose="02040503050406030204" pitchFamily="18" charset="0"/>
                          </a:rPr>
                          <m:t>2</m:t>
                        </m:r>
                      </m:sub>
                    </m:sSub>
                  </m:oMath>
                </a14:m>
                <a:r>
                  <a:rPr lang="en-US" dirty="0"/>
                  <a:t> shortest stretch</a:t>
                </a:r>
              </a:p>
              <a:p>
                <a:pPr lvl="1"/>
                <a:r>
                  <a:rPr lang="en-US" dirty="0" smtClean="0"/>
                  <a:t>Ratio: angle preservation</a:t>
                </a:r>
              </a:p>
              <a:p>
                <a:pPr lvl="1"/>
                <a:r>
                  <a:rPr lang="en-US" dirty="0" smtClean="0"/>
                  <a:t>Product: change in area</a:t>
                </a:r>
              </a:p>
            </p:txBody>
          </p:sp>
        </mc:Choice>
        <mc:Fallback xmlns="">
          <p:sp>
            <p:nvSpPr>
              <p:cNvPr id="10" name="Content Placeholder 2"/>
              <p:cNvSpPr>
                <a:spLocks noGrp="1" noRot="1" noChangeAspect="1" noMove="1" noResize="1" noEditPoints="1" noAdjustHandles="1" noChangeArrowheads="1" noChangeShapeType="1" noTextEdit="1"/>
              </p:cNvSpPr>
              <p:nvPr>
                <p:ph idx="1"/>
              </p:nvPr>
            </p:nvSpPr>
            <p:spPr>
              <a:xfrm>
                <a:off x="6072648" y="4581128"/>
                <a:ext cx="4991904" cy="1872208"/>
              </a:xfrm>
              <a:blipFill>
                <a:blip r:embed="rId5"/>
                <a:stretch>
                  <a:fillRect t="-2922"/>
                </a:stretch>
              </a:blipFill>
            </p:spPr>
            <p:txBody>
              <a:bodyPr/>
              <a:lstStyle/>
              <a:p>
                <a:r>
                  <a:rPr lang="en-US">
                    <a:noFill/>
                  </a:rPr>
                  <a:t> </a:t>
                </a:r>
              </a:p>
            </p:txBody>
          </p:sp>
        </mc:Fallback>
      </mc:AlternateContent>
    </p:spTree>
    <p:extLst>
      <p:ext uri="{BB962C8B-B14F-4D97-AF65-F5344CB8AC3E}">
        <p14:creationId xmlns:p14="http://schemas.microsoft.com/office/powerpoint/2010/main" val="15590916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Undistortion</a:t>
            </a:r>
            <a:r>
              <a:rPr lang="en-US" dirty="0" smtClean="0"/>
              <a:t> Energy [</a:t>
            </a:r>
            <a:r>
              <a:rPr lang="en-US" dirty="0" err="1" smtClean="0"/>
              <a:t>Degener</a:t>
            </a:r>
            <a:r>
              <a:rPr lang="en-US" dirty="0" smtClean="0"/>
              <a:t> et al., 2003]</a:t>
            </a:r>
            <a:endParaRPr lang="en-US" dirty="0"/>
          </a:p>
        </p:txBody>
      </p:sp>
      <p:sp>
        <p:nvSpPr>
          <p:cNvPr id="4" name="Slide Number Placeholder 3"/>
          <p:cNvSpPr>
            <a:spLocks noGrp="1"/>
          </p:cNvSpPr>
          <p:nvPr>
            <p:ph type="sldNum" sz="quarter" idx="12"/>
          </p:nvPr>
        </p:nvSpPr>
        <p:spPr/>
        <p:txBody>
          <a:bodyPr/>
          <a:lstStyle/>
          <a:p>
            <a:fld id="{7E95431C-F0EC-4DC5-A098-16E27D1FF48A}" type="slidenum">
              <a:rPr lang="en-US" smtClean="0"/>
              <a:pPr/>
              <a:t>17</a:t>
            </a:fld>
            <a:endParaRPr lang="en-US" dirty="0"/>
          </a:p>
        </p:txBody>
      </p:sp>
      <p:pic>
        <p:nvPicPr>
          <p:cNvPr id="5" name="Picture 4"/>
          <p:cNvPicPr>
            <a:picLocks noChangeAspect="1"/>
          </p:cNvPicPr>
          <p:nvPr/>
        </p:nvPicPr>
        <p:blipFill>
          <a:blip r:embed="rId3"/>
          <a:stretch>
            <a:fillRect/>
          </a:stretch>
        </p:blipFill>
        <p:spPr>
          <a:xfrm>
            <a:off x="1775520" y="1826372"/>
            <a:ext cx="2276475" cy="2352675"/>
          </a:xfrm>
          <a:prstGeom prst="rect">
            <a:avLst/>
          </a:prstGeom>
        </p:spPr>
      </p:pic>
      <p:pic>
        <p:nvPicPr>
          <p:cNvPr id="6" name="Picture 5"/>
          <p:cNvPicPr>
            <a:picLocks noChangeAspect="1"/>
          </p:cNvPicPr>
          <p:nvPr/>
        </p:nvPicPr>
        <p:blipFill>
          <a:blip r:embed="rId4"/>
          <a:stretch>
            <a:fillRect/>
          </a:stretch>
        </p:blipFill>
        <p:spPr>
          <a:xfrm>
            <a:off x="7464152" y="1907334"/>
            <a:ext cx="2295525" cy="2190750"/>
          </a:xfrm>
          <a:prstGeom prst="rect">
            <a:avLst/>
          </a:prstGeom>
        </p:spPr>
      </p:pic>
      <p:sp>
        <p:nvSpPr>
          <p:cNvPr id="9" name="Rectangle 8"/>
          <p:cNvSpPr/>
          <p:nvPr/>
        </p:nvSpPr>
        <p:spPr>
          <a:xfrm>
            <a:off x="1775520" y="1196752"/>
            <a:ext cx="2201821" cy="523220"/>
          </a:xfrm>
          <a:prstGeom prst="rect">
            <a:avLst/>
          </a:prstGeom>
        </p:spPr>
        <p:txBody>
          <a:bodyPr wrap="none">
            <a:spAutoFit/>
          </a:bodyPr>
          <a:lstStyle/>
          <a:p>
            <a:r>
              <a:rPr lang="en-US" sz="2800" dirty="0" smtClean="0"/>
              <a:t>Texture Space</a:t>
            </a:r>
            <a:endParaRPr lang="en-US" sz="2800" dirty="0"/>
          </a:p>
        </p:txBody>
      </p:sp>
      <p:sp>
        <p:nvSpPr>
          <p:cNvPr id="13" name="Rectangle 12"/>
          <p:cNvSpPr/>
          <p:nvPr/>
        </p:nvSpPr>
        <p:spPr>
          <a:xfrm>
            <a:off x="7873257" y="1194928"/>
            <a:ext cx="1526380" cy="523220"/>
          </a:xfrm>
          <a:prstGeom prst="rect">
            <a:avLst/>
          </a:prstGeom>
        </p:spPr>
        <p:txBody>
          <a:bodyPr wrap="none">
            <a:spAutoFit/>
          </a:bodyPr>
          <a:lstStyle/>
          <a:p>
            <a:r>
              <a:rPr lang="en-US" sz="2800" dirty="0" smtClean="0"/>
              <a:t>3D Space</a:t>
            </a:r>
            <a:endParaRPr lang="en-US" sz="2800" dirty="0"/>
          </a:p>
        </p:txBody>
      </p:sp>
      <p:sp>
        <p:nvSpPr>
          <p:cNvPr id="14" name="Right Arrow 13"/>
          <p:cNvSpPr/>
          <p:nvPr/>
        </p:nvSpPr>
        <p:spPr>
          <a:xfrm>
            <a:off x="4295800" y="2564904"/>
            <a:ext cx="2952328" cy="828273"/>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smtClean="0"/>
              <a:t>Texture Mapping</a:t>
            </a:r>
            <a:endParaRPr lang="en-US" sz="2800" dirty="0"/>
          </a:p>
        </p:txBody>
      </p:sp>
      <p:sp>
        <p:nvSpPr>
          <p:cNvPr id="17" name="Rectangle 16"/>
          <p:cNvSpPr/>
          <p:nvPr/>
        </p:nvSpPr>
        <p:spPr>
          <a:xfrm>
            <a:off x="10028112" y="3885432"/>
            <a:ext cx="1599284" cy="276999"/>
          </a:xfrm>
          <a:prstGeom prst="rect">
            <a:avLst/>
          </a:prstGeom>
        </p:spPr>
        <p:txBody>
          <a:bodyPr wrap="none">
            <a:spAutoFit/>
          </a:bodyPr>
          <a:lstStyle/>
          <a:p>
            <a:pPr algn="r"/>
            <a:r>
              <a:rPr lang="en-US" sz="1200" dirty="0"/>
              <a:t>[</a:t>
            </a:r>
            <a:r>
              <a:rPr lang="en-US" sz="1200" dirty="0" err="1"/>
              <a:t>Hormann</a:t>
            </a:r>
            <a:r>
              <a:rPr lang="en-US" sz="1200" dirty="0"/>
              <a:t> et al., 2008]</a:t>
            </a:r>
          </a:p>
        </p:txBody>
      </p:sp>
      <mc:AlternateContent xmlns:mc="http://schemas.openxmlformats.org/markup-compatibility/2006" xmlns:a14="http://schemas.microsoft.com/office/drawing/2010/main">
        <mc:Choice Requires="a14">
          <p:sp>
            <p:nvSpPr>
              <p:cNvPr id="10" name="Content Placeholder 2"/>
              <p:cNvSpPr>
                <a:spLocks noGrp="1"/>
              </p:cNvSpPr>
              <p:nvPr>
                <p:ph idx="1"/>
              </p:nvPr>
            </p:nvSpPr>
            <p:spPr>
              <a:xfrm>
                <a:off x="6072648" y="4581128"/>
                <a:ext cx="4991904" cy="1872208"/>
              </a:xfrm>
            </p:spPr>
            <p:txBody>
              <a:bodyPr>
                <a:normAutofit/>
              </a:bodyPr>
              <a:lstStyle/>
              <a:p>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𝜎</m:t>
                        </m:r>
                      </m:e>
                      <m:sub>
                        <m:r>
                          <a:rPr lang="en-US" i="1">
                            <a:latin typeface="Cambria Math" panose="02040503050406030204" pitchFamily="18" charset="0"/>
                          </a:rPr>
                          <m:t>1</m:t>
                        </m:r>
                      </m:sub>
                    </m:sSub>
                  </m:oMath>
                </a14:m>
                <a:r>
                  <a:rPr lang="en-US" dirty="0" smtClean="0"/>
                  <a:t> longest</a:t>
                </a:r>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𝜎</m:t>
                        </m:r>
                      </m:e>
                      <m:sub>
                        <m:r>
                          <a:rPr lang="en-US" i="1">
                            <a:latin typeface="Cambria Math" panose="02040503050406030204" pitchFamily="18" charset="0"/>
                          </a:rPr>
                          <m:t>2</m:t>
                        </m:r>
                      </m:sub>
                    </m:sSub>
                  </m:oMath>
                </a14:m>
                <a:r>
                  <a:rPr lang="en-US" dirty="0"/>
                  <a:t> shortest stretch</a:t>
                </a:r>
              </a:p>
              <a:p>
                <a:pPr lvl="1"/>
                <a:r>
                  <a:rPr lang="en-US" dirty="0" smtClean="0"/>
                  <a:t>Ratio: angle preservation</a:t>
                </a:r>
              </a:p>
              <a:p>
                <a:pPr lvl="1"/>
                <a:r>
                  <a:rPr lang="en-US" dirty="0" smtClean="0"/>
                  <a:t>Product: change in area</a:t>
                </a:r>
              </a:p>
            </p:txBody>
          </p:sp>
        </mc:Choice>
        <mc:Fallback xmlns="">
          <p:sp>
            <p:nvSpPr>
              <p:cNvPr id="10" name="Content Placeholder 2"/>
              <p:cNvSpPr>
                <a:spLocks noGrp="1" noRot="1" noChangeAspect="1" noMove="1" noResize="1" noEditPoints="1" noAdjustHandles="1" noChangeArrowheads="1" noChangeShapeType="1" noTextEdit="1"/>
              </p:cNvSpPr>
              <p:nvPr>
                <p:ph idx="1"/>
              </p:nvPr>
            </p:nvSpPr>
            <p:spPr>
              <a:xfrm>
                <a:off x="6072648" y="4581128"/>
                <a:ext cx="4991904" cy="1872208"/>
              </a:xfrm>
              <a:blipFill>
                <a:blip r:embed="rId5"/>
                <a:stretch>
                  <a:fillRect t="-29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695400" y="4581128"/>
                <a:ext cx="4680520" cy="1596656"/>
              </a:xfrm>
              <a:prstGeom prst="rect">
                <a:avLst/>
              </a:prstGeom>
              <a:solidFill>
                <a:schemeClr val="accent2">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pPr defTabSz="574675"/>
                <a:r>
                  <a:rPr lang="en-US" sz="2800" dirty="0" err="1" smtClean="0"/>
                  <a:t>Degener</a:t>
                </a:r>
                <a:r>
                  <a:rPr lang="en-US" sz="2800" dirty="0" smtClean="0"/>
                  <a:t> et al.:</a:t>
                </a:r>
              </a:p>
              <a:p>
                <a:pPr defTabSz="574675"/>
                <a14:m>
                  <m:oMathPara xmlns:m="http://schemas.openxmlformats.org/officeDocument/2006/math">
                    <m:oMathParaPr>
                      <m:jc m:val="centerGroup"/>
                    </m:oMathParaPr>
                    <m:oMath xmlns:m="http://schemas.openxmlformats.org/officeDocument/2006/math">
                      <m:d>
                        <m:dPr>
                          <m:ctrlPr>
                            <a:rPr lang="en-US" sz="2800" i="1">
                              <a:latin typeface="Cambria Math" panose="02040503050406030204" pitchFamily="18" charset="0"/>
                            </a:rPr>
                          </m:ctrlPr>
                        </m:dPr>
                        <m:e>
                          <m:f>
                            <m:fPr>
                              <m:ctrlPr>
                                <a:rPr lang="en-US" sz="2800" i="1">
                                  <a:latin typeface="Cambria Math" panose="02040503050406030204" pitchFamily="18" charset="0"/>
                                </a:rPr>
                              </m:ctrlPr>
                            </m:fPr>
                            <m:num>
                              <m:sSub>
                                <m:sSubPr>
                                  <m:ctrlPr>
                                    <a:rPr lang="en-US" sz="2800" i="1">
                                      <a:latin typeface="Cambria Math" panose="02040503050406030204" pitchFamily="18" charset="0"/>
                                    </a:rPr>
                                  </m:ctrlPr>
                                </m:sSubPr>
                                <m:e>
                                  <m:r>
                                    <a:rPr lang="en-US" sz="2800" i="1">
                                      <a:latin typeface="Cambria Math" panose="02040503050406030204" pitchFamily="18" charset="0"/>
                                    </a:rPr>
                                    <m:t>𝜎</m:t>
                                  </m:r>
                                </m:e>
                                <m:sub>
                                  <m:r>
                                    <a:rPr lang="en-US" sz="2800" i="1">
                                      <a:latin typeface="Cambria Math" panose="02040503050406030204" pitchFamily="18" charset="0"/>
                                    </a:rPr>
                                    <m:t>1</m:t>
                                  </m:r>
                                </m:sub>
                              </m:sSub>
                            </m:num>
                            <m:den>
                              <m:sSub>
                                <m:sSubPr>
                                  <m:ctrlPr>
                                    <a:rPr lang="en-US" sz="2800" i="1">
                                      <a:latin typeface="Cambria Math" panose="02040503050406030204" pitchFamily="18" charset="0"/>
                                    </a:rPr>
                                  </m:ctrlPr>
                                </m:sSubPr>
                                <m:e>
                                  <m:r>
                                    <a:rPr lang="en-US" sz="2800" i="1">
                                      <a:latin typeface="Cambria Math" panose="02040503050406030204" pitchFamily="18" charset="0"/>
                                    </a:rPr>
                                    <m:t>𝜎</m:t>
                                  </m:r>
                                </m:e>
                                <m:sub>
                                  <m:r>
                                    <a:rPr lang="en-US" sz="2800" i="1">
                                      <a:latin typeface="Cambria Math" panose="02040503050406030204" pitchFamily="18" charset="0"/>
                                    </a:rPr>
                                    <m:t>2</m:t>
                                  </m:r>
                                </m:sub>
                              </m:sSub>
                            </m:den>
                          </m:f>
                          <m:r>
                            <a:rPr lang="en-US" sz="2800" i="1">
                              <a:latin typeface="Cambria Math" panose="02040503050406030204" pitchFamily="18" charset="0"/>
                            </a:rPr>
                            <m:t>+</m:t>
                          </m:r>
                          <m:f>
                            <m:fPr>
                              <m:ctrlPr>
                                <a:rPr lang="en-US" sz="2800" i="1">
                                  <a:latin typeface="Cambria Math" panose="02040503050406030204" pitchFamily="18" charset="0"/>
                                </a:rPr>
                              </m:ctrlPr>
                            </m:fPr>
                            <m:num>
                              <m:sSub>
                                <m:sSubPr>
                                  <m:ctrlPr>
                                    <a:rPr lang="en-US" sz="2800" i="1">
                                      <a:latin typeface="Cambria Math" panose="02040503050406030204" pitchFamily="18" charset="0"/>
                                    </a:rPr>
                                  </m:ctrlPr>
                                </m:sSubPr>
                                <m:e>
                                  <m:r>
                                    <a:rPr lang="en-US" sz="2800" i="1">
                                      <a:latin typeface="Cambria Math" panose="02040503050406030204" pitchFamily="18" charset="0"/>
                                    </a:rPr>
                                    <m:t>𝜎</m:t>
                                  </m:r>
                                </m:e>
                                <m:sub>
                                  <m:r>
                                    <a:rPr lang="en-US" sz="2800" i="1">
                                      <a:latin typeface="Cambria Math" panose="02040503050406030204" pitchFamily="18" charset="0"/>
                                    </a:rPr>
                                    <m:t>2</m:t>
                                  </m:r>
                                </m:sub>
                              </m:sSub>
                            </m:num>
                            <m:den>
                              <m:sSub>
                                <m:sSubPr>
                                  <m:ctrlPr>
                                    <a:rPr lang="en-US" sz="2800" i="1">
                                      <a:latin typeface="Cambria Math" panose="02040503050406030204" pitchFamily="18" charset="0"/>
                                    </a:rPr>
                                  </m:ctrlPr>
                                </m:sSubPr>
                                <m:e>
                                  <m:r>
                                    <a:rPr lang="en-US" sz="2800" i="1">
                                      <a:latin typeface="Cambria Math" panose="02040503050406030204" pitchFamily="18" charset="0"/>
                                    </a:rPr>
                                    <m:t>𝜎</m:t>
                                  </m:r>
                                </m:e>
                                <m:sub>
                                  <m:r>
                                    <a:rPr lang="en-US" sz="2800" i="1">
                                      <a:latin typeface="Cambria Math" panose="02040503050406030204" pitchFamily="18" charset="0"/>
                                    </a:rPr>
                                    <m:t>1</m:t>
                                  </m:r>
                                </m:sub>
                              </m:sSub>
                            </m:den>
                          </m:f>
                        </m:e>
                      </m:d>
                      <m:r>
                        <a:rPr lang="en-US" sz="2800" i="1">
                          <a:latin typeface="Cambria Math" panose="02040503050406030204" pitchFamily="18" charset="0"/>
                        </a:rPr>
                        <m:t>⋅</m:t>
                      </m:r>
                      <m:sSup>
                        <m:sSupPr>
                          <m:ctrlPr>
                            <a:rPr lang="en-US" sz="2800" i="1">
                              <a:latin typeface="Cambria Math" panose="02040503050406030204" pitchFamily="18" charset="0"/>
                            </a:rPr>
                          </m:ctrlPr>
                        </m:sSupPr>
                        <m:e>
                          <m:d>
                            <m:dPr>
                              <m:ctrlPr>
                                <a:rPr lang="en-US" sz="2800" i="1">
                                  <a:latin typeface="Cambria Math" panose="02040503050406030204" pitchFamily="18" charset="0"/>
                                </a:rPr>
                              </m:ctrlPr>
                            </m:dPr>
                            <m:e>
                              <m:sSub>
                                <m:sSubPr>
                                  <m:ctrlPr>
                                    <a:rPr lang="en-US" sz="2800" i="1">
                                      <a:latin typeface="Cambria Math" panose="02040503050406030204" pitchFamily="18" charset="0"/>
                                    </a:rPr>
                                  </m:ctrlPr>
                                </m:sSubPr>
                                <m:e>
                                  <m:r>
                                    <a:rPr lang="en-US" sz="2800" i="1">
                                      <a:latin typeface="Cambria Math" panose="02040503050406030204" pitchFamily="18" charset="0"/>
                                    </a:rPr>
                                    <m:t>𝜎</m:t>
                                  </m:r>
                                </m:e>
                                <m:sub>
                                  <m:r>
                                    <a:rPr lang="en-US" sz="2800" i="1">
                                      <a:latin typeface="Cambria Math" panose="02040503050406030204" pitchFamily="18" charset="0"/>
                                    </a:rPr>
                                    <m:t>1</m:t>
                                  </m:r>
                                </m:sub>
                              </m:sSub>
                              <m:sSub>
                                <m:sSubPr>
                                  <m:ctrlPr>
                                    <a:rPr lang="en-US" sz="2800" i="1">
                                      <a:latin typeface="Cambria Math" panose="02040503050406030204" pitchFamily="18" charset="0"/>
                                    </a:rPr>
                                  </m:ctrlPr>
                                </m:sSubPr>
                                <m:e>
                                  <m:r>
                                    <a:rPr lang="en-US" sz="2800" i="1">
                                      <a:latin typeface="Cambria Math" panose="02040503050406030204" pitchFamily="18" charset="0"/>
                                    </a:rPr>
                                    <m:t>𝜎</m:t>
                                  </m:r>
                                </m:e>
                                <m:sub>
                                  <m:r>
                                    <a:rPr lang="en-US" sz="2800" i="1">
                                      <a:latin typeface="Cambria Math" panose="02040503050406030204" pitchFamily="18" charset="0"/>
                                    </a:rPr>
                                    <m:t>2</m:t>
                                  </m:r>
                                </m:sub>
                              </m:sSub>
                              <m:r>
                                <a:rPr lang="en-US" sz="2800" i="1">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1</m:t>
                                  </m:r>
                                </m:num>
                                <m:den>
                                  <m:sSub>
                                    <m:sSubPr>
                                      <m:ctrlPr>
                                        <a:rPr lang="en-US" sz="2800" i="1">
                                          <a:latin typeface="Cambria Math" panose="02040503050406030204" pitchFamily="18" charset="0"/>
                                        </a:rPr>
                                      </m:ctrlPr>
                                    </m:sSubPr>
                                    <m:e>
                                      <m:r>
                                        <a:rPr lang="en-US" sz="2800" i="1">
                                          <a:latin typeface="Cambria Math" panose="02040503050406030204" pitchFamily="18" charset="0"/>
                                        </a:rPr>
                                        <m:t>𝜎</m:t>
                                      </m:r>
                                    </m:e>
                                    <m:sub>
                                      <m:r>
                                        <a:rPr lang="en-US" sz="2800" i="1">
                                          <a:latin typeface="Cambria Math" panose="02040503050406030204" pitchFamily="18" charset="0"/>
                                        </a:rPr>
                                        <m:t>1</m:t>
                                      </m:r>
                                    </m:sub>
                                  </m:sSub>
                                  <m:sSub>
                                    <m:sSubPr>
                                      <m:ctrlPr>
                                        <a:rPr lang="en-US" sz="2800" i="1">
                                          <a:latin typeface="Cambria Math" panose="02040503050406030204" pitchFamily="18" charset="0"/>
                                        </a:rPr>
                                      </m:ctrlPr>
                                    </m:sSubPr>
                                    <m:e>
                                      <m:r>
                                        <a:rPr lang="en-US" sz="2800" i="1">
                                          <a:latin typeface="Cambria Math" panose="02040503050406030204" pitchFamily="18" charset="0"/>
                                        </a:rPr>
                                        <m:t>𝜎</m:t>
                                      </m:r>
                                    </m:e>
                                    <m:sub>
                                      <m:r>
                                        <a:rPr lang="en-US" sz="2800" i="1">
                                          <a:latin typeface="Cambria Math" panose="02040503050406030204" pitchFamily="18" charset="0"/>
                                        </a:rPr>
                                        <m:t>2</m:t>
                                      </m:r>
                                    </m:sub>
                                  </m:sSub>
                                </m:den>
                              </m:f>
                            </m:e>
                          </m:d>
                        </m:e>
                        <m:sup>
                          <m:r>
                            <a:rPr lang="en-US" sz="2800" i="1">
                              <a:latin typeface="Cambria Math" panose="02040503050406030204" pitchFamily="18" charset="0"/>
                            </a:rPr>
                            <m:t>𝜃</m:t>
                          </m:r>
                        </m:sup>
                      </m:sSup>
                    </m:oMath>
                  </m:oMathPara>
                </a14:m>
                <a:endParaRPr lang="en-US" sz="2800" dirty="0"/>
              </a:p>
            </p:txBody>
          </p:sp>
        </mc:Choice>
        <mc:Fallback xmlns="">
          <p:sp>
            <p:nvSpPr>
              <p:cNvPr id="3" name="Rectangle 2"/>
              <p:cNvSpPr>
                <a:spLocks noRot="1" noChangeAspect="1" noMove="1" noResize="1" noEditPoints="1" noAdjustHandles="1" noChangeArrowheads="1" noChangeShapeType="1" noTextEdit="1"/>
              </p:cNvSpPr>
              <p:nvPr/>
            </p:nvSpPr>
            <p:spPr>
              <a:xfrm>
                <a:off x="695400" y="4581128"/>
                <a:ext cx="4680520" cy="1596656"/>
              </a:xfrm>
              <a:prstGeom prst="rect">
                <a:avLst/>
              </a:prstGeom>
              <a:blipFill>
                <a:blip r:embed="rId6"/>
                <a:stretch>
                  <a:fillRect l="-2332" t="-2632"/>
                </a:stretch>
              </a:blipFill>
            </p:spPr>
            <p:txBody>
              <a:bodyPr/>
              <a:lstStyle/>
              <a:p>
                <a:r>
                  <a:rPr lang="en-US">
                    <a:noFill/>
                  </a:rPr>
                  <a:t> </a:t>
                </a:r>
              </a:p>
            </p:txBody>
          </p:sp>
        </mc:Fallback>
      </mc:AlternateContent>
    </p:spTree>
    <p:extLst>
      <p:ext uri="{BB962C8B-B14F-4D97-AF65-F5344CB8AC3E}">
        <p14:creationId xmlns:p14="http://schemas.microsoft.com/office/powerpoint/2010/main" val="40701312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Straight Connector 31"/>
          <p:cNvCxnSpPr/>
          <p:nvPr/>
        </p:nvCxnSpPr>
        <p:spPr>
          <a:xfrm flipH="1" flipV="1">
            <a:off x="1537059" y="2990422"/>
            <a:ext cx="2383277" cy="2305456"/>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1517605" y="3943732"/>
            <a:ext cx="1498058" cy="1420239"/>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flipV="1">
            <a:off x="2548737" y="3000150"/>
            <a:ext cx="1712067" cy="1673158"/>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flipV="1">
            <a:off x="3521504" y="2990423"/>
            <a:ext cx="846304" cy="836578"/>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Local Energy Optimization</a:t>
            </a:r>
            <a:endParaRPr lang="en-US" dirty="0"/>
          </a:p>
        </p:txBody>
      </p:sp>
      <p:sp>
        <p:nvSpPr>
          <p:cNvPr id="3" name="Content Placeholder 2"/>
          <p:cNvSpPr>
            <a:spLocks noGrp="1"/>
          </p:cNvSpPr>
          <p:nvPr>
            <p:ph idx="1"/>
          </p:nvPr>
        </p:nvSpPr>
        <p:spPr/>
        <p:txBody>
          <a:bodyPr>
            <a:normAutofit/>
          </a:bodyPr>
          <a:lstStyle/>
          <a:p>
            <a:r>
              <a:rPr lang="en-US" dirty="0" smtClean="0"/>
              <a:t>Massively parallel gradient descent (GD) per </a:t>
            </a:r>
            <a:r>
              <a:rPr lang="en-US" dirty="0" err="1" smtClean="0"/>
              <a:t>texel</a:t>
            </a:r>
            <a:endParaRPr lang="en-US" dirty="0" smtClean="0"/>
          </a:p>
        </p:txBody>
      </p:sp>
      <p:sp>
        <p:nvSpPr>
          <p:cNvPr id="4" name="Slide Number Placeholder 3"/>
          <p:cNvSpPr>
            <a:spLocks noGrp="1"/>
          </p:cNvSpPr>
          <p:nvPr>
            <p:ph type="sldNum" sz="quarter" idx="12"/>
          </p:nvPr>
        </p:nvSpPr>
        <p:spPr/>
        <p:txBody>
          <a:bodyPr/>
          <a:lstStyle/>
          <a:p>
            <a:fld id="{7E95431C-F0EC-4DC5-A098-16E27D1FF48A}" type="slidenum">
              <a:rPr lang="en-US" smtClean="0"/>
              <a:pPr/>
              <a:t>18</a:t>
            </a:fld>
            <a:endParaRPr lang="en-US" dirty="0"/>
          </a:p>
        </p:txBody>
      </p:sp>
      <p:cxnSp>
        <p:nvCxnSpPr>
          <p:cNvPr id="6" name="Straight Connector 5"/>
          <p:cNvCxnSpPr/>
          <p:nvPr/>
        </p:nvCxnSpPr>
        <p:spPr>
          <a:xfrm flipV="1">
            <a:off x="1312480" y="2996952"/>
            <a:ext cx="2952327" cy="1"/>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1312480" y="4005064"/>
            <a:ext cx="2952327" cy="1"/>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1528503" y="2743202"/>
            <a:ext cx="0" cy="2630014"/>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2536615" y="2743202"/>
            <a:ext cx="0" cy="2630014"/>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3544727" y="2743202"/>
            <a:ext cx="0" cy="2630014"/>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1312479" y="4941167"/>
            <a:ext cx="2952327" cy="1"/>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1384487" y="2852936"/>
            <a:ext cx="288032" cy="28803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4" name="Oval 23"/>
          <p:cNvSpPr/>
          <p:nvPr/>
        </p:nvSpPr>
        <p:spPr>
          <a:xfrm>
            <a:off x="2392599" y="2852936"/>
            <a:ext cx="288032" cy="28803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5" name="Oval 24"/>
          <p:cNvSpPr/>
          <p:nvPr/>
        </p:nvSpPr>
        <p:spPr>
          <a:xfrm>
            <a:off x="3402232" y="2852936"/>
            <a:ext cx="288032" cy="28803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6" name="Oval 25"/>
          <p:cNvSpPr/>
          <p:nvPr/>
        </p:nvSpPr>
        <p:spPr>
          <a:xfrm>
            <a:off x="1384487" y="3812504"/>
            <a:ext cx="288032" cy="28803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7" name="Oval 26"/>
          <p:cNvSpPr/>
          <p:nvPr/>
        </p:nvSpPr>
        <p:spPr>
          <a:xfrm>
            <a:off x="2392599" y="3812504"/>
            <a:ext cx="288032" cy="28803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8" name="Oval 27"/>
          <p:cNvSpPr/>
          <p:nvPr/>
        </p:nvSpPr>
        <p:spPr>
          <a:xfrm>
            <a:off x="3402232" y="3812504"/>
            <a:ext cx="288032" cy="28803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9" name="Oval 28"/>
          <p:cNvSpPr/>
          <p:nvPr/>
        </p:nvSpPr>
        <p:spPr>
          <a:xfrm>
            <a:off x="1384487" y="4772072"/>
            <a:ext cx="288032" cy="28803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0" name="Oval 29"/>
          <p:cNvSpPr/>
          <p:nvPr/>
        </p:nvSpPr>
        <p:spPr>
          <a:xfrm>
            <a:off x="2392599" y="4772072"/>
            <a:ext cx="288032" cy="28803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1" name="Oval 30"/>
          <p:cNvSpPr/>
          <p:nvPr/>
        </p:nvSpPr>
        <p:spPr>
          <a:xfrm>
            <a:off x="3402232" y="4772072"/>
            <a:ext cx="288032" cy="28803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cxnSp>
        <p:nvCxnSpPr>
          <p:cNvPr id="42" name="Straight Arrow Connector 41"/>
          <p:cNvCxnSpPr/>
          <p:nvPr/>
        </p:nvCxnSpPr>
        <p:spPr>
          <a:xfrm flipV="1">
            <a:off x="2548647" y="3482502"/>
            <a:ext cx="1186774" cy="476655"/>
          </a:xfrm>
          <a:prstGeom prst="straightConnector1">
            <a:avLst/>
          </a:prstGeom>
          <a:ln w="57150">
            <a:tailEnd type="triangle"/>
          </a:ln>
        </p:spPr>
        <p:style>
          <a:lnRef idx="1">
            <a:schemeClr val="accent6"/>
          </a:lnRef>
          <a:fillRef idx="0">
            <a:schemeClr val="accent6"/>
          </a:fillRef>
          <a:effectRef idx="0">
            <a:schemeClr val="accent6"/>
          </a:effectRef>
          <a:fontRef idx="minor">
            <a:schemeClr val="tx1"/>
          </a:fontRef>
        </p:style>
      </p:cxnSp>
      <p:sp>
        <p:nvSpPr>
          <p:cNvPr id="80" name="Rectangle 79"/>
          <p:cNvSpPr/>
          <p:nvPr/>
        </p:nvSpPr>
        <p:spPr>
          <a:xfrm>
            <a:off x="501523" y="5579948"/>
            <a:ext cx="4401911" cy="369332"/>
          </a:xfrm>
          <a:prstGeom prst="rect">
            <a:avLst/>
          </a:prstGeom>
        </p:spPr>
        <p:txBody>
          <a:bodyPr wrap="none">
            <a:spAutoFit/>
          </a:bodyPr>
          <a:lstStyle/>
          <a:p>
            <a:pPr algn="ctr"/>
            <a:r>
              <a:rPr lang="en-US" dirty="0" smtClean="0">
                <a:solidFill>
                  <a:srgbClr val="F69240"/>
                </a:solidFill>
              </a:rPr>
              <a:t>Gradient</a:t>
            </a:r>
            <a:r>
              <a:rPr lang="en-US" dirty="0" smtClean="0"/>
              <a:t> -&gt; direction of highest local change</a:t>
            </a:r>
            <a:endParaRPr lang="en-US" dirty="0"/>
          </a:p>
        </p:txBody>
      </p:sp>
    </p:spTree>
    <p:extLst>
      <p:ext uri="{BB962C8B-B14F-4D97-AF65-F5344CB8AC3E}">
        <p14:creationId xmlns:p14="http://schemas.microsoft.com/office/powerpoint/2010/main" val="22182775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Straight Connector 31"/>
          <p:cNvCxnSpPr/>
          <p:nvPr/>
        </p:nvCxnSpPr>
        <p:spPr>
          <a:xfrm flipH="1" flipV="1">
            <a:off x="1537059" y="2990422"/>
            <a:ext cx="2383277" cy="2305456"/>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1517605" y="3943732"/>
            <a:ext cx="1498058" cy="1420239"/>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flipV="1">
            <a:off x="2548737" y="3000150"/>
            <a:ext cx="1712067" cy="1673158"/>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flipV="1">
            <a:off x="3521504" y="2990423"/>
            <a:ext cx="846304" cy="836578"/>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Local Energy Optimization</a:t>
            </a:r>
            <a:endParaRPr lang="en-US" dirty="0"/>
          </a:p>
        </p:txBody>
      </p:sp>
      <p:sp>
        <p:nvSpPr>
          <p:cNvPr id="3" name="Content Placeholder 2"/>
          <p:cNvSpPr>
            <a:spLocks noGrp="1"/>
          </p:cNvSpPr>
          <p:nvPr>
            <p:ph idx="1"/>
          </p:nvPr>
        </p:nvSpPr>
        <p:spPr/>
        <p:txBody>
          <a:bodyPr>
            <a:normAutofit/>
          </a:bodyPr>
          <a:lstStyle/>
          <a:p>
            <a:r>
              <a:rPr lang="en-US" dirty="0" smtClean="0"/>
              <a:t>Massively parallel gradient descent (GD) per </a:t>
            </a:r>
            <a:r>
              <a:rPr lang="en-US" dirty="0" err="1" smtClean="0"/>
              <a:t>texel</a:t>
            </a:r>
            <a:endParaRPr lang="en-US" dirty="0" smtClean="0"/>
          </a:p>
          <a:p>
            <a:pPr lvl="1"/>
            <a:r>
              <a:rPr lang="en-US" dirty="0" smtClean="0"/>
              <a:t>Find local optimum along </a:t>
            </a:r>
            <a:r>
              <a:rPr lang="en-US" dirty="0" smtClean="0">
                <a:solidFill>
                  <a:srgbClr val="F69240"/>
                </a:solidFill>
              </a:rPr>
              <a:t>gradient line</a:t>
            </a:r>
            <a:r>
              <a:rPr lang="en-US" dirty="0" smtClean="0"/>
              <a:t> for each </a:t>
            </a:r>
            <a:r>
              <a:rPr lang="en-US" dirty="0" err="1" smtClean="0"/>
              <a:t>texel</a:t>
            </a:r>
            <a:endParaRPr lang="en-US" dirty="0" smtClean="0"/>
          </a:p>
        </p:txBody>
      </p:sp>
      <p:sp>
        <p:nvSpPr>
          <p:cNvPr id="4" name="Slide Number Placeholder 3"/>
          <p:cNvSpPr>
            <a:spLocks noGrp="1"/>
          </p:cNvSpPr>
          <p:nvPr>
            <p:ph type="sldNum" sz="quarter" idx="12"/>
          </p:nvPr>
        </p:nvSpPr>
        <p:spPr/>
        <p:txBody>
          <a:bodyPr/>
          <a:lstStyle/>
          <a:p>
            <a:fld id="{7E95431C-F0EC-4DC5-A098-16E27D1FF48A}" type="slidenum">
              <a:rPr lang="en-US" smtClean="0"/>
              <a:pPr/>
              <a:t>19</a:t>
            </a:fld>
            <a:endParaRPr lang="en-US" dirty="0"/>
          </a:p>
        </p:txBody>
      </p:sp>
      <p:cxnSp>
        <p:nvCxnSpPr>
          <p:cNvPr id="6" name="Straight Connector 5"/>
          <p:cNvCxnSpPr/>
          <p:nvPr/>
        </p:nvCxnSpPr>
        <p:spPr>
          <a:xfrm flipV="1">
            <a:off x="1312480" y="2996952"/>
            <a:ext cx="2952327" cy="1"/>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1312480" y="4005064"/>
            <a:ext cx="2952327" cy="1"/>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1528503" y="2743202"/>
            <a:ext cx="0" cy="2630014"/>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2536615" y="2743202"/>
            <a:ext cx="0" cy="2630014"/>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3544727" y="2743202"/>
            <a:ext cx="0" cy="2630014"/>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1312479" y="4941167"/>
            <a:ext cx="2952327" cy="1"/>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1384487" y="2852936"/>
            <a:ext cx="288032" cy="28803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4" name="Oval 23"/>
          <p:cNvSpPr/>
          <p:nvPr/>
        </p:nvSpPr>
        <p:spPr>
          <a:xfrm>
            <a:off x="2392599" y="2852936"/>
            <a:ext cx="288032" cy="28803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5" name="Oval 24"/>
          <p:cNvSpPr/>
          <p:nvPr/>
        </p:nvSpPr>
        <p:spPr>
          <a:xfrm>
            <a:off x="3402232" y="2852936"/>
            <a:ext cx="288032" cy="28803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6" name="Oval 25"/>
          <p:cNvSpPr/>
          <p:nvPr/>
        </p:nvSpPr>
        <p:spPr>
          <a:xfrm>
            <a:off x="1384487" y="3812504"/>
            <a:ext cx="288032" cy="28803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7" name="Oval 26"/>
          <p:cNvSpPr/>
          <p:nvPr/>
        </p:nvSpPr>
        <p:spPr>
          <a:xfrm>
            <a:off x="2392599" y="3812504"/>
            <a:ext cx="288032" cy="28803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8" name="Oval 27"/>
          <p:cNvSpPr/>
          <p:nvPr/>
        </p:nvSpPr>
        <p:spPr>
          <a:xfrm>
            <a:off x="3402232" y="3812504"/>
            <a:ext cx="288032" cy="28803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9" name="Oval 28"/>
          <p:cNvSpPr/>
          <p:nvPr/>
        </p:nvSpPr>
        <p:spPr>
          <a:xfrm>
            <a:off x="1384487" y="4772072"/>
            <a:ext cx="288032" cy="28803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0" name="Oval 29"/>
          <p:cNvSpPr/>
          <p:nvPr/>
        </p:nvSpPr>
        <p:spPr>
          <a:xfrm>
            <a:off x="2392599" y="4772072"/>
            <a:ext cx="288032" cy="28803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1" name="Oval 30"/>
          <p:cNvSpPr/>
          <p:nvPr/>
        </p:nvSpPr>
        <p:spPr>
          <a:xfrm>
            <a:off x="3402232" y="4772072"/>
            <a:ext cx="288032" cy="28803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cxnSp>
        <p:nvCxnSpPr>
          <p:cNvPr id="42" name="Straight Arrow Connector 41"/>
          <p:cNvCxnSpPr/>
          <p:nvPr/>
        </p:nvCxnSpPr>
        <p:spPr>
          <a:xfrm flipV="1">
            <a:off x="2548647" y="3482502"/>
            <a:ext cx="1186774" cy="476655"/>
          </a:xfrm>
          <a:prstGeom prst="straightConnector1">
            <a:avLst/>
          </a:prstGeom>
          <a:ln w="57150">
            <a:tailEnd type="triangle"/>
          </a:ln>
        </p:spPr>
        <p:style>
          <a:lnRef idx="1">
            <a:schemeClr val="accent6"/>
          </a:lnRef>
          <a:fillRef idx="0">
            <a:schemeClr val="accent6"/>
          </a:fillRef>
          <a:effectRef idx="0">
            <a:schemeClr val="accent6"/>
          </a:effectRef>
          <a:fontRef idx="minor">
            <a:schemeClr val="tx1"/>
          </a:fontRef>
        </p:style>
      </p:cxnSp>
      <p:cxnSp>
        <p:nvCxnSpPr>
          <p:cNvPr id="43" name="Straight Arrow Connector 42"/>
          <p:cNvCxnSpPr/>
          <p:nvPr/>
        </p:nvCxnSpPr>
        <p:spPr>
          <a:xfrm>
            <a:off x="6528048" y="5373216"/>
            <a:ext cx="4408709" cy="25082"/>
          </a:xfrm>
          <a:prstGeom prst="straightConnector1">
            <a:avLst/>
          </a:prstGeom>
          <a:ln w="57150">
            <a:tailEnd type="triangle"/>
          </a:ln>
        </p:spPr>
        <p:style>
          <a:lnRef idx="1">
            <a:schemeClr val="accent6"/>
          </a:lnRef>
          <a:fillRef idx="0">
            <a:schemeClr val="accent6"/>
          </a:fillRef>
          <a:effectRef idx="0">
            <a:schemeClr val="accent6"/>
          </a:effectRef>
          <a:fontRef idx="minor">
            <a:schemeClr val="tx1"/>
          </a:fontRef>
        </p:style>
      </p:cxnSp>
      <p:sp>
        <p:nvSpPr>
          <p:cNvPr id="46" name="Freeform 45"/>
          <p:cNvSpPr/>
          <p:nvPr/>
        </p:nvSpPr>
        <p:spPr>
          <a:xfrm>
            <a:off x="6528048" y="3149170"/>
            <a:ext cx="4338536" cy="1725751"/>
          </a:xfrm>
          <a:custGeom>
            <a:avLst/>
            <a:gdLst>
              <a:gd name="connsiteX0" fmla="*/ 0 w 4455268"/>
              <a:gd name="connsiteY0" fmla="*/ 0 h 1311207"/>
              <a:gd name="connsiteX1" fmla="*/ 3949430 w 4455268"/>
              <a:gd name="connsiteY1" fmla="*/ 1303507 h 1311207"/>
              <a:gd name="connsiteX2" fmla="*/ 4017523 w 4455268"/>
              <a:gd name="connsiteY2" fmla="*/ 535021 h 1311207"/>
              <a:gd name="connsiteX3" fmla="*/ 4455268 w 4455268"/>
              <a:gd name="connsiteY3" fmla="*/ 428017 h 1311207"/>
              <a:gd name="connsiteX0" fmla="*/ 0 w 4455268"/>
              <a:gd name="connsiteY0" fmla="*/ 0 h 1688354"/>
              <a:gd name="connsiteX1" fmla="*/ 2402732 w 4455268"/>
              <a:gd name="connsiteY1" fmla="*/ 1682886 h 1688354"/>
              <a:gd name="connsiteX2" fmla="*/ 4017523 w 4455268"/>
              <a:gd name="connsiteY2" fmla="*/ 535021 h 1688354"/>
              <a:gd name="connsiteX3" fmla="*/ 4455268 w 4455268"/>
              <a:gd name="connsiteY3" fmla="*/ 428017 h 1688354"/>
              <a:gd name="connsiteX0" fmla="*/ 0 w 4455268"/>
              <a:gd name="connsiteY0" fmla="*/ 0 h 1724586"/>
              <a:gd name="connsiteX1" fmla="*/ 2402732 w 4455268"/>
              <a:gd name="connsiteY1" fmla="*/ 1682886 h 1724586"/>
              <a:gd name="connsiteX2" fmla="*/ 3394952 w 4455268"/>
              <a:gd name="connsiteY2" fmla="*/ 1147863 h 1724586"/>
              <a:gd name="connsiteX3" fmla="*/ 4455268 w 4455268"/>
              <a:gd name="connsiteY3" fmla="*/ 428017 h 1724586"/>
              <a:gd name="connsiteX0" fmla="*/ 0 w 4338536"/>
              <a:gd name="connsiteY0" fmla="*/ 0 h 1719990"/>
              <a:gd name="connsiteX1" fmla="*/ 2402732 w 4338536"/>
              <a:gd name="connsiteY1" fmla="*/ 1682886 h 1719990"/>
              <a:gd name="connsiteX2" fmla="*/ 3394952 w 4338536"/>
              <a:gd name="connsiteY2" fmla="*/ 1147863 h 1719990"/>
              <a:gd name="connsiteX3" fmla="*/ 4338536 w 4338536"/>
              <a:gd name="connsiteY3" fmla="*/ 953310 h 1719990"/>
              <a:gd name="connsiteX0" fmla="*/ 0 w 4338536"/>
              <a:gd name="connsiteY0" fmla="*/ 0 h 1719990"/>
              <a:gd name="connsiteX1" fmla="*/ 2402732 w 4338536"/>
              <a:gd name="connsiteY1" fmla="*/ 1682886 h 1719990"/>
              <a:gd name="connsiteX2" fmla="*/ 3394952 w 4338536"/>
              <a:gd name="connsiteY2" fmla="*/ 1147863 h 1719990"/>
              <a:gd name="connsiteX3" fmla="*/ 4338536 w 4338536"/>
              <a:gd name="connsiteY3" fmla="*/ 953310 h 1719990"/>
              <a:gd name="connsiteX0" fmla="*/ 0 w 4338536"/>
              <a:gd name="connsiteY0" fmla="*/ 0 h 1725161"/>
              <a:gd name="connsiteX1" fmla="*/ 2402732 w 4338536"/>
              <a:gd name="connsiteY1" fmla="*/ 1682886 h 1725161"/>
              <a:gd name="connsiteX2" fmla="*/ 3394952 w 4338536"/>
              <a:gd name="connsiteY2" fmla="*/ 1147863 h 1725161"/>
              <a:gd name="connsiteX3" fmla="*/ 4338536 w 4338536"/>
              <a:gd name="connsiteY3" fmla="*/ 953310 h 1725161"/>
              <a:gd name="connsiteX0" fmla="*/ 0 w 4338536"/>
              <a:gd name="connsiteY0" fmla="*/ 0 h 1719990"/>
              <a:gd name="connsiteX1" fmla="*/ 2402732 w 4338536"/>
              <a:gd name="connsiteY1" fmla="*/ 1682886 h 1719990"/>
              <a:gd name="connsiteX2" fmla="*/ 3394952 w 4338536"/>
              <a:gd name="connsiteY2" fmla="*/ 1147863 h 1719990"/>
              <a:gd name="connsiteX3" fmla="*/ 4338536 w 4338536"/>
              <a:gd name="connsiteY3" fmla="*/ 953310 h 1719990"/>
              <a:gd name="connsiteX0" fmla="*/ 0 w 4338536"/>
              <a:gd name="connsiteY0" fmla="*/ 0 h 1719990"/>
              <a:gd name="connsiteX1" fmla="*/ 2402732 w 4338536"/>
              <a:gd name="connsiteY1" fmla="*/ 1682886 h 1719990"/>
              <a:gd name="connsiteX2" fmla="*/ 3394952 w 4338536"/>
              <a:gd name="connsiteY2" fmla="*/ 1147863 h 1719990"/>
              <a:gd name="connsiteX3" fmla="*/ 4338536 w 4338536"/>
              <a:gd name="connsiteY3" fmla="*/ 953310 h 1719990"/>
              <a:gd name="connsiteX0" fmla="*/ 0 w 4338536"/>
              <a:gd name="connsiteY0" fmla="*/ 0 h 1719990"/>
              <a:gd name="connsiteX1" fmla="*/ 2402732 w 4338536"/>
              <a:gd name="connsiteY1" fmla="*/ 1682886 h 1719990"/>
              <a:gd name="connsiteX2" fmla="*/ 3394952 w 4338536"/>
              <a:gd name="connsiteY2" fmla="*/ 1147863 h 1719990"/>
              <a:gd name="connsiteX3" fmla="*/ 4338536 w 4338536"/>
              <a:gd name="connsiteY3" fmla="*/ 953310 h 1719990"/>
              <a:gd name="connsiteX0" fmla="*/ 0 w 4338536"/>
              <a:gd name="connsiteY0" fmla="*/ 0 h 1724586"/>
              <a:gd name="connsiteX1" fmla="*/ 2402732 w 4338536"/>
              <a:gd name="connsiteY1" fmla="*/ 1682886 h 1724586"/>
              <a:gd name="connsiteX2" fmla="*/ 3394952 w 4338536"/>
              <a:gd name="connsiteY2" fmla="*/ 1147863 h 1724586"/>
              <a:gd name="connsiteX3" fmla="*/ 4338536 w 4338536"/>
              <a:gd name="connsiteY3" fmla="*/ 953310 h 1724586"/>
              <a:gd name="connsiteX0" fmla="*/ 0 w 4338536"/>
              <a:gd name="connsiteY0" fmla="*/ 0 h 1719990"/>
              <a:gd name="connsiteX1" fmla="*/ 2402732 w 4338536"/>
              <a:gd name="connsiteY1" fmla="*/ 1682886 h 1719990"/>
              <a:gd name="connsiteX2" fmla="*/ 3394952 w 4338536"/>
              <a:gd name="connsiteY2" fmla="*/ 1147863 h 1719990"/>
              <a:gd name="connsiteX3" fmla="*/ 4338536 w 4338536"/>
              <a:gd name="connsiteY3" fmla="*/ 953310 h 1719990"/>
              <a:gd name="connsiteX0" fmla="*/ 0 w 4338536"/>
              <a:gd name="connsiteY0" fmla="*/ 0 h 1719990"/>
              <a:gd name="connsiteX1" fmla="*/ 2402732 w 4338536"/>
              <a:gd name="connsiteY1" fmla="*/ 1682886 h 1719990"/>
              <a:gd name="connsiteX2" fmla="*/ 3394952 w 4338536"/>
              <a:gd name="connsiteY2" fmla="*/ 1147863 h 1719990"/>
              <a:gd name="connsiteX3" fmla="*/ 4338536 w 4338536"/>
              <a:gd name="connsiteY3" fmla="*/ 953310 h 1719990"/>
              <a:gd name="connsiteX0" fmla="*/ 0 w 4338536"/>
              <a:gd name="connsiteY0" fmla="*/ 0 h 1725751"/>
              <a:gd name="connsiteX1" fmla="*/ 2402732 w 4338536"/>
              <a:gd name="connsiteY1" fmla="*/ 1682886 h 1725751"/>
              <a:gd name="connsiteX2" fmla="*/ 3394952 w 4338536"/>
              <a:gd name="connsiteY2" fmla="*/ 1147863 h 1725751"/>
              <a:gd name="connsiteX3" fmla="*/ 4338536 w 4338536"/>
              <a:gd name="connsiteY3" fmla="*/ 953310 h 1725751"/>
            </a:gdLst>
            <a:ahLst/>
            <a:cxnLst>
              <a:cxn ang="0">
                <a:pos x="connsiteX0" y="connsiteY0"/>
              </a:cxn>
              <a:cxn ang="0">
                <a:pos x="connsiteX1" y="connsiteY1"/>
              </a:cxn>
              <a:cxn ang="0">
                <a:pos x="connsiteX2" y="connsiteY2"/>
              </a:cxn>
              <a:cxn ang="0">
                <a:pos x="connsiteX3" y="connsiteY3"/>
              </a:cxn>
            </a:cxnLst>
            <a:rect l="l" t="t" r="r" b="b"/>
            <a:pathLst>
              <a:path w="4338536" h="1725751">
                <a:moveTo>
                  <a:pt x="0" y="0"/>
                </a:moveTo>
                <a:cubicBezTo>
                  <a:pt x="1639921" y="607168"/>
                  <a:pt x="1836907" y="1491576"/>
                  <a:pt x="2402732" y="1682886"/>
                </a:cubicBezTo>
                <a:cubicBezTo>
                  <a:pt x="2968557" y="1874196"/>
                  <a:pt x="3023680" y="1376463"/>
                  <a:pt x="3394952" y="1147863"/>
                </a:cubicBezTo>
                <a:cubicBezTo>
                  <a:pt x="3766224" y="919263"/>
                  <a:pt x="3967262" y="846305"/>
                  <a:pt x="4338536" y="95331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542399" y="5579948"/>
            <a:ext cx="4320157" cy="369332"/>
          </a:xfrm>
          <a:prstGeom prst="rect">
            <a:avLst/>
          </a:prstGeom>
        </p:spPr>
        <p:txBody>
          <a:bodyPr wrap="none">
            <a:spAutoFit/>
          </a:bodyPr>
          <a:lstStyle/>
          <a:p>
            <a:pPr algn="ctr"/>
            <a:r>
              <a:rPr lang="en-US" dirty="0" smtClean="0">
                <a:solidFill>
                  <a:srgbClr val="F69240"/>
                </a:solidFill>
              </a:rPr>
              <a:t>Gradient</a:t>
            </a:r>
            <a:r>
              <a:rPr lang="en-US" dirty="0" smtClean="0"/>
              <a:t> = direction of highest local change</a:t>
            </a:r>
            <a:endParaRPr lang="en-US" dirty="0"/>
          </a:p>
        </p:txBody>
      </p:sp>
      <p:sp>
        <p:nvSpPr>
          <p:cNvPr id="5" name="Rectangle 4"/>
          <p:cNvSpPr/>
          <p:nvPr/>
        </p:nvSpPr>
        <p:spPr>
          <a:xfrm>
            <a:off x="5337287" y="2850290"/>
            <a:ext cx="1176797" cy="523220"/>
          </a:xfrm>
          <a:prstGeom prst="rect">
            <a:avLst/>
          </a:prstGeom>
        </p:spPr>
        <p:txBody>
          <a:bodyPr wrap="none">
            <a:spAutoFit/>
          </a:bodyPr>
          <a:lstStyle/>
          <a:p>
            <a:r>
              <a:rPr lang="en-US" sz="2800" dirty="0" smtClean="0">
                <a:solidFill>
                  <a:srgbClr val="385D8A"/>
                </a:solidFill>
              </a:rPr>
              <a:t>Energy</a:t>
            </a:r>
            <a:endParaRPr lang="en-US" sz="2800" dirty="0">
              <a:solidFill>
                <a:srgbClr val="385D8A"/>
              </a:solidFill>
            </a:endParaRPr>
          </a:p>
        </p:txBody>
      </p:sp>
      <p:cxnSp>
        <p:nvCxnSpPr>
          <p:cNvPr id="44" name="Straight Arrow Connector 43"/>
          <p:cNvCxnSpPr/>
          <p:nvPr/>
        </p:nvCxnSpPr>
        <p:spPr>
          <a:xfrm>
            <a:off x="6528048" y="4860538"/>
            <a:ext cx="2664296" cy="15158"/>
          </a:xfrm>
          <a:prstGeom prst="straightConnector1">
            <a:avLst/>
          </a:prstGeom>
          <a:ln w="57150">
            <a:solidFill>
              <a:srgbClr val="92D050"/>
            </a:solidFill>
            <a:tailEnd type="triangle"/>
          </a:ln>
        </p:spPr>
        <p:style>
          <a:lnRef idx="1">
            <a:schemeClr val="accent6"/>
          </a:lnRef>
          <a:fillRef idx="0">
            <a:schemeClr val="accent6"/>
          </a:fillRef>
          <a:effectRef idx="0">
            <a:schemeClr val="accent6"/>
          </a:effectRef>
          <a:fontRef idx="minor">
            <a:schemeClr val="tx1"/>
          </a:fontRef>
        </p:style>
      </p:cxnSp>
      <p:sp>
        <p:nvSpPr>
          <p:cNvPr id="45" name="Rectangle 44"/>
          <p:cNvSpPr/>
          <p:nvPr/>
        </p:nvSpPr>
        <p:spPr>
          <a:xfrm>
            <a:off x="6432657" y="4400518"/>
            <a:ext cx="2264659" cy="523220"/>
          </a:xfrm>
          <a:prstGeom prst="rect">
            <a:avLst/>
          </a:prstGeom>
        </p:spPr>
        <p:txBody>
          <a:bodyPr wrap="none">
            <a:spAutoFit/>
          </a:bodyPr>
          <a:lstStyle/>
          <a:p>
            <a:r>
              <a:rPr lang="en-US" sz="2800" dirty="0" smtClean="0">
                <a:solidFill>
                  <a:srgbClr val="92D050"/>
                </a:solidFill>
              </a:rPr>
              <a:t>Ideal Step Size</a:t>
            </a:r>
            <a:endParaRPr lang="en-US" sz="2800" dirty="0">
              <a:solidFill>
                <a:srgbClr val="92D050"/>
              </a:solidFill>
            </a:endParaRPr>
          </a:p>
        </p:txBody>
      </p:sp>
    </p:spTree>
    <p:extLst>
      <p:ext uri="{BB962C8B-B14F-4D97-AF65-F5344CB8AC3E}">
        <p14:creationId xmlns:p14="http://schemas.microsoft.com/office/powerpoint/2010/main" val="21098263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Displacement Mapping causes stretching</a:t>
            </a:r>
            <a:endParaRPr lang="en-US" dirty="0"/>
          </a:p>
        </p:txBody>
      </p:sp>
      <p:sp>
        <p:nvSpPr>
          <p:cNvPr id="4" name="Slide Number Placeholder 3"/>
          <p:cNvSpPr>
            <a:spLocks noGrp="1"/>
          </p:cNvSpPr>
          <p:nvPr>
            <p:ph type="sldNum" sz="quarter" idx="12"/>
          </p:nvPr>
        </p:nvSpPr>
        <p:spPr>
          <a:xfrm>
            <a:off x="10957680" y="6597353"/>
            <a:ext cx="1619040" cy="211015"/>
          </a:xfrm>
        </p:spPr>
        <p:txBody>
          <a:bodyPr/>
          <a:lstStyle/>
          <a:p>
            <a:fld id="{7E95431C-F0EC-4DC5-A098-16E27D1FF48A}" type="slidenum">
              <a:rPr lang="en-US" smtClean="0"/>
              <a:pPr/>
              <a:t>2</a:t>
            </a:fld>
            <a:endParaRPr lang="en-US"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33593" y="1124744"/>
            <a:ext cx="8311079" cy="5558366"/>
          </a:xfrm>
          <a:prstGeom prst="rect">
            <a:avLst/>
          </a:prstGeom>
        </p:spPr>
      </p:pic>
      <p:sp>
        <p:nvSpPr>
          <p:cNvPr id="7" name="Content Placeholder 6"/>
          <p:cNvSpPr>
            <a:spLocks noGrp="1"/>
          </p:cNvSpPr>
          <p:nvPr>
            <p:ph idx="1"/>
          </p:nvPr>
        </p:nvSpPr>
        <p:spPr/>
        <p:txBody>
          <a:bodyPr>
            <a:normAutofit/>
          </a:bodyPr>
          <a:lstStyle/>
          <a:p>
            <a:r>
              <a:rPr lang="en-US" dirty="0" smtClean="0"/>
              <a:t>Displacement mapping on a plane</a:t>
            </a:r>
            <a:endParaRPr lang="en-US" dirty="0"/>
          </a:p>
        </p:txBody>
      </p:sp>
    </p:spTree>
    <p:extLst>
      <p:ext uri="{BB962C8B-B14F-4D97-AF65-F5344CB8AC3E}">
        <p14:creationId xmlns:p14="http://schemas.microsoft.com/office/powerpoint/2010/main" val="38335935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Straight Connector 31"/>
          <p:cNvCxnSpPr/>
          <p:nvPr/>
        </p:nvCxnSpPr>
        <p:spPr>
          <a:xfrm flipH="1" flipV="1">
            <a:off x="1537059" y="2990422"/>
            <a:ext cx="2383277" cy="2305456"/>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1517605" y="3943732"/>
            <a:ext cx="1498058" cy="1420239"/>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flipV="1">
            <a:off x="2548737" y="3000150"/>
            <a:ext cx="1712067" cy="1673158"/>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flipV="1">
            <a:off x="3521504" y="2990423"/>
            <a:ext cx="846304" cy="836578"/>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Local Energy Optimization</a:t>
            </a:r>
            <a:endParaRPr lang="en-US" dirty="0"/>
          </a:p>
        </p:txBody>
      </p:sp>
      <p:sp>
        <p:nvSpPr>
          <p:cNvPr id="3" name="Content Placeholder 2"/>
          <p:cNvSpPr>
            <a:spLocks noGrp="1"/>
          </p:cNvSpPr>
          <p:nvPr>
            <p:ph idx="1"/>
          </p:nvPr>
        </p:nvSpPr>
        <p:spPr/>
        <p:txBody>
          <a:bodyPr>
            <a:normAutofit/>
          </a:bodyPr>
          <a:lstStyle/>
          <a:p>
            <a:r>
              <a:rPr lang="en-US" dirty="0" smtClean="0"/>
              <a:t>Massively parallel gradient descent (GD) per </a:t>
            </a:r>
            <a:r>
              <a:rPr lang="en-US" dirty="0" err="1" smtClean="0"/>
              <a:t>texel</a:t>
            </a:r>
            <a:endParaRPr lang="en-US" dirty="0" smtClean="0"/>
          </a:p>
          <a:p>
            <a:pPr lvl="1"/>
            <a:r>
              <a:rPr lang="en-US" dirty="0" smtClean="0"/>
              <a:t>Find local optimum along </a:t>
            </a:r>
            <a:r>
              <a:rPr lang="en-US" dirty="0" smtClean="0">
                <a:solidFill>
                  <a:srgbClr val="F69240"/>
                </a:solidFill>
              </a:rPr>
              <a:t>gradient line</a:t>
            </a:r>
            <a:r>
              <a:rPr lang="en-US" dirty="0" smtClean="0"/>
              <a:t> for each </a:t>
            </a:r>
            <a:r>
              <a:rPr lang="en-US" dirty="0" err="1" smtClean="0"/>
              <a:t>texel</a:t>
            </a:r>
            <a:endParaRPr lang="en-US" dirty="0" smtClean="0"/>
          </a:p>
        </p:txBody>
      </p:sp>
      <p:sp>
        <p:nvSpPr>
          <p:cNvPr id="4" name="Slide Number Placeholder 3"/>
          <p:cNvSpPr>
            <a:spLocks noGrp="1"/>
          </p:cNvSpPr>
          <p:nvPr>
            <p:ph type="sldNum" sz="quarter" idx="12"/>
          </p:nvPr>
        </p:nvSpPr>
        <p:spPr/>
        <p:txBody>
          <a:bodyPr/>
          <a:lstStyle/>
          <a:p>
            <a:fld id="{7E95431C-F0EC-4DC5-A098-16E27D1FF48A}" type="slidenum">
              <a:rPr lang="en-US" smtClean="0"/>
              <a:pPr/>
              <a:t>20</a:t>
            </a:fld>
            <a:endParaRPr lang="en-US" dirty="0"/>
          </a:p>
        </p:txBody>
      </p:sp>
      <p:cxnSp>
        <p:nvCxnSpPr>
          <p:cNvPr id="6" name="Straight Connector 5"/>
          <p:cNvCxnSpPr/>
          <p:nvPr/>
        </p:nvCxnSpPr>
        <p:spPr>
          <a:xfrm flipV="1">
            <a:off x="1312480" y="2996952"/>
            <a:ext cx="2952327" cy="1"/>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1312480" y="4005064"/>
            <a:ext cx="2952327" cy="1"/>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1528503" y="2743202"/>
            <a:ext cx="0" cy="2630014"/>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2536615" y="2743202"/>
            <a:ext cx="0" cy="2630014"/>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3544727" y="2743202"/>
            <a:ext cx="0" cy="2630014"/>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1312479" y="4941167"/>
            <a:ext cx="2952327" cy="1"/>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1384487" y="2852936"/>
            <a:ext cx="288032" cy="28803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4" name="Oval 23"/>
          <p:cNvSpPr/>
          <p:nvPr/>
        </p:nvSpPr>
        <p:spPr>
          <a:xfrm>
            <a:off x="2392599" y="2852936"/>
            <a:ext cx="288032" cy="28803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5" name="Oval 24"/>
          <p:cNvSpPr/>
          <p:nvPr/>
        </p:nvSpPr>
        <p:spPr>
          <a:xfrm>
            <a:off x="3402232" y="2852936"/>
            <a:ext cx="288032" cy="28803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6" name="Oval 25"/>
          <p:cNvSpPr/>
          <p:nvPr/>
        </p:nvSpPr>
        <p:spPr>
          <a:xfrm>
            <a:off x="1384487" y="3812504"/>
            <a:ext cx="288032" cy="28803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7" name="Oval 26"/>
          <p:cNvSpPr/>
          <p:nvPr/>
        </p:nvSpPr>
        <p:spPr>
          <a:xfrm>
            <a:off x="2392599" y="3812504"/>
            <a:ext cx="288032" cy="28803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8" name="Oval 27"/>
          <p:cNvSpPr/>
          <p:nvPr/>
        </p:nvSpPr>
        <p:spPr>
          <a:xfrm>
            <a:off x="3402232" y="3812504"/>
            <a:ext cx="288032" cy="28803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9" name="Oval 28"/>
          <p:cNvSpPr/>
          <p:nvPr/>
        </p:nvSpPr>
        <p:spPr>
          <a:xfrm>
            <a:off x="1384487" y="4772072"/>
            <a:ext cx="288032" cy="28803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0" name="Oval 29"/>
          <p:cNvSpPr/>
          <p:nvPr/>
        </p:nvSpPr>
        <p:spPr>
          <a:xfrm>
            <a:off x="2392599" y="4772072"/>
            <a:ext cx="288032" cy="28803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1" name="Oval 30"/>
          <p:cNvSpPr/>
          <p:nvPr/>
        </p:nvSpPr>
        <p:spPr>
          <a:xfrm>
            <a:off x="3402232" y="4772072"/>
            <a:ext cx="288032" cy="28803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cxnSp>
        <p:nvCxnSpPr>
          <p:cNvPr id="42" name="Straight Arrow Connector 41"/>
          <p:cNvCxnSpPr/>
          <p:nvPr/>
        </p:nvCxnSpPr>
        <p:spPr>
          <a:xfrm flipV="1">
            <a:off x="2548647" y="3482502"/>
            <a:ext cx="1186774" cy="476655"/>
          </a:xfrm>
          <a:prstGeom prst="straightConnector1">
            <a:avLst/>
          </a:prstGeom>
          <a:ln w="57150">
            <a:tailEnd type="triangle"/>
          </a:ln>
        </p:spPr>
        <p:style>
          <a:lnRef idx="1">
            <a:schemeClr val="accent6"/>
          </a:lnRef>
          <a:fillRef idx="0">
            <a:schemeClr val="accent6"/>
          </a:fillRef>
          <a:effectRef idx="0">
            <a:schemeClr val="accent6"/>
          </a:effectRef>
          <a:fontRef idx="minor">
            <a:schemeClr val="tx1"/>
          </a:fontRef>
        </p:style>
      </p:cxnSp>
      <p:cxnSp>
        <p:nvCxnSpPr>
          <p:cNvPr id="43" name="Straight Arrow Connector 42"/>
          <p:cNvCxnSpPr/>
          <p:nvPr/>
        </p:nvCxnSpPr>
        <p:spPr>
          <a:xfrm>
            <a:off x="6528048" y="5373216"/>
            <a:ext cx="4408709" cy="25082"/>
          </a:xfrm>
          <a:prstGeom prst="straightConnector1">
            <a:avLst/>
          </a:prstGeom>
          <a:ln w="57150">
            <a:tailEnd type="triangle"/>
          </a:ln>
        </p:spPr>
        <p:style>
          <a:lnRef idx="1">
            <a:schemeClr val="accent6"/>
          </a:lnRef>
          <a:fillRef idx="0">
            <a:schemeClr val="accent6"/>
          </a:fillRef>
          <a:effectRef idx="0">
            <a:schemeClr val="accent6"/>
          </a:effectRef>
          <a:fontRef idx="minor">
            <a:schemeClr val="tx1"/>
          </a:fontRef>
        </p:style>
      </p:cxnSp>
      <p:sp>
        <p:nvSpPr>
          <p:cNvPr id="46" name="Freeform 45"/>
          <p:cNvSpPr/>
          <p:nvPr/>
        </p:nvSpPr>
        <p:spPr>
          <a:xfrm>
            <a:off x="6528048" y="3149170"/>
            <a:ext cx="4338536" cy="1725751"/>
          </a:xfrm>
          <a:custGeom>
            <a:avLst/>
            <a:gdLst>
              <a:gd name="connsiteX0" fmla="*/ 0 w 4455268"/>
              <a:gd name="connsiteY0" fmla="*/ 0 h 1311207"/>
              <a:gd name="connsiteX1" fmla="*/ 3949430 w 4455268"/>
              <a:gd name="connsiteY1" fmla="*/ 1303507 h 1311207"/>
              <a:gd name="connsiteX2" fmla="*/ 4017523 w 4455268"/>
              <a:gd name="connsiteY2" fmla="*/ 535021 h 1311207"/>
              <a:gd name="connsiteX3" fmla="*/ 4455268 w 4455268"/>
              <a:gd name="connsiteY3" fmla="*/ 428017 h 1311207"/>
              <a:gd name="connsiteX0" fmla="*/ 0 w 4455268"/>
              <a:gd name="connsiteY0" fmla="*/ 0 h 1688354"/>
              <a:gd name="connsiteX1" fmla="*/ 2402732 w 4455268"/>
              <a:gd name="connsiteY1" fmla="*/ 1682886 h 1688354"/>
              <a:gd name="connsiteX2" fmla="*/ 4017523 w 4455268"/>
              <a:gd name="connsiteY2" fmla="*/ 535021 h 1688354"/>
              <a:gd name="connsiteX3" fmla="*/ 4455268 w 4455268"/>
              <a:gd name="connsiteY3" fmla="*/ 428017 h 1688354"/>
              <a:gd name="connsiteX0" fmla="*/ 0 w 4455268"/>
              <a:gd name="connsiteY0" fmla="*/ 0 h 1724586"/>
              <a:gd name="connsiteX1" fmla="*/ 2402732 w 4455268"/>
              <a:gd name="connsiteY1" fmla="*/ 1682886 h 1724586"/>
              <a:gd name="connsiteX2" fmla="*/ 3394952 w 4455268"/>
              <a:gd name="connsiteY2" fmla="*/ 1147863 h 1724586"/>
              <a:gd name="connsiteX3" fmla="*/ 4455268 w 4455268"/>
              <a:gd name="connsiteY3" fmla="*/ 428017 h 1724586"/>
              <a:gd name="connsiteX0" fmla="*/ 0 w 4338536"/>
              <a:gd name="connsiteY0" fmla="*/ 0 h 1719990"/>
              <a:gd name="connsiteX1" fmla="*/ 2402732 w 4338536"/>
              <a:gd name="connsiteY1" fmla="*/ 1682886 h 1719990"/>
              <a:gd name="connsiteX2" fmla="*/ 3394952 w 4338536"/>
              <a:gd name="connsiteY2" fmla="*/ 1147863 h 1719990"/>
              <a:gd name="connsiteX3" fmla="*/ 4338536 w 4338536"/>
              <a:gd name="connsiteY3" fmla="*/ 953310 h 1719990"/>
              <a:gd name="connsiteX0" fmla="*/ 0 w 4338536"/>
              <a:gd name="connsiteY0" fmla="*/ 0 h 1719990"/>
              <a:gd name="connsiteX1" fmla="*/ 2402732 w 4338536"/>
              <a:gd name="connsiteY1" fmla="*/ 1682886 h 1719990"/>
              <a:gd name="connsiteX2" fmla="*/ 3394952 w 4338536"/>
              <a:gd name="connsiteY2" fmla="*/ 1147863 h 1719990"/>
              <a:gd name="connsiteX3" fmla="*/ 4338536 w 4338536"/>
              <a:gd name="connsiteY3" fmla="*/ 953310 h 1719990"/>
              <a:gd name="connsiteX0" fmla="*/ 0 w 4338536"/>
              <a:gd name="connsiteY0" fmla="*/ 0 h 1725161"/>
              <a:gd name="connsiteX1" fmla="*/ 2402732 w 4338536"/>
              <a:gd name="connsiteY1" fmla="*/ 1682886 h 1725161"/>
              <a:gd name="connsiteX2" fmla="*/ 3394952 w 4338536"/>
              <a:gd name="connsiteY2" fmla="*/ 1147863 h 1725161"/>
              <a:gd name="connsiteX3" fmla="*/ 4338536 w 4338536"/>
              <a:gd name="connsiteY3" fmla="*/ 953310 h 1725161"/>
              <a:gd name="connsiteX0" fmla="*/ 0 w 4338536"/>
              <a:gd name="connsiteY0" fmla="*/ 0 h 1719990"/>
              <a:gd name="connsiteX1" fmla="*/ 2402732 w 4338536"/>
              <a:gd name="connsiteY1" fmla="*/ 1682886 h 1719990"/>
              <a:gd name="connsiteX2" fmla="*/ 3394952 w 4338536"/>
              <a:gd name="connsiteY2" fmla="*/ 1147863 h 1719990"/>
              <a:gd name="connsiteX3" fmla="*/ 4338536 w 4338536"/>
              <a:gd name="connsiteY3" fmla="*/ 953310 h 1719990"/>
              <a:gd name="connsiteX0" fmla="*/ 0 w 4338536"/>
              <a:gd name="connsiteY0" fmla="*/ 0 h 1719990"/>
              <a:gd name="connsiteX1" fmla="*/ 2402732 w 4338536"/>
              <a:gd name="connsiteY1" fmla="*/ 1682886 h 1719990"/>
              <a:gd name="connsiteX2" fmla="*/ 3394952 w 4338536"/>
              <a:gd name="connsiteY2" fmla="*/ 1147863 h 1719990"/>
              <a:gd name="connsiteX3" fmla="*/ 4338536 w 4338536"/>
              <a:gd name="connsiteY3" fmla="*/ 953310 h 1719990"/>
              <a:gd name="connsiteX0" fmla="*/ 0 w 4338536"/>
              <a:gd name="connsiteY0" fmla="*/ 0 h 1719990"/>
              <a:gd name="connsiteX1" fmla="*/ 2402732 w 4338536"/>
              <a:gd name="connsiteY1" fmla="*/ 1682886 h 1719990"/>
              <a:gd name="connsiteX2" fmla="*/ 3394952 w 4338536"/>
              <a:gd name="connsiteY2" fmla="*/ 1147863 h 1719990"/>
              <a:gd name="connsiteX3" fmla="*/ 4338536 w 4338536"/>
              <a:gd name="connsiteY3" fmla="*/ 953310 h 1719990"/>
              <a:gd name="connsiteX0" fmla="*/ 0 w 4338536"/>
              <a:gd name="connsiteY0" fmla="*/ 0 h 1724586"/>
              <a:gd name="connsiteX1" fmla="*/ 2402732 w 4338536"/>
              <a:gd name="connsiteY1" fmla="*/ 1682886 h 1724586"/>
              <a:gd name="connsiteX2" fmla="*/ 3394952 w 4338536"/>
              <a:gd name="connsiteY2" fmla="*/ 1147863 h 1724586"/>
              <a:gd name="connsiteX3" fmla="*/ 4338536 w 4338536"/>
              <a:gd name="connsiteY3" fmla="*/ 953310 h 1724586"/>
              <a:gd name="connsiteX0" fmla="*/ 0 w 4338536"/>
              <a:gd name="connsiteY0" fmla="*/ 0 h 1719990"/>
              <a:gd name="connsiteX1" fmla="*/ 2402732 w 4338536"/>
              <a:gd name="connsiteY1" fmla="*/ 1682886 h 1719990"/>
              <a:gd name="connsiteX2" fmla="*/ 3394952 w 4338536"/>
              <a:gd name="connsiteY2" fmla="*/ 1147863 h 1719990"/>
              <a:gd name="connsiteX3" fmla="*/ 4338536 w 4338536"/>
              <a:gd name="connsiteY3" fmla="*/ 953310 h 1719990"/>
              <a:gd name="connsiteX0" fmla="*/ 0 w 4338536"/>
              <a:gd name="connsiteY0" fmla="*/ 0 h 1719990"/>
              <a:gd name="connsiteX1" fmla="*/ 2402732 w 4338536"/>
              <a:gd name="connsiteY1" fmla="*/ 1682886 h 1719990"/>
              <a:gd name="connsiteX2" fmla="*/ 3394952 w 4338536"/>
              <a:gd name="connsiteY2" fmla="*/ 1147863 h 1719990"/>
              <a:gd name="connsiteX3" fmla="*/ 4338536 w 4338536"/>
              <a:gd name="connsiteY3" fmla="*/ 953310 h 1719990"/>
              <a:gd name="connsiteX0" fmla="*/ 0 w 4338536"/>
              <a:gd name="connsiteY0" fmla="*/ 0 h 1725751"/>
              <a:gd name="connsiteX1" fmla="*/ 2402732 w 4338536"/>
              <a:gd name="connsiteY1" fmla="*/ 1682886 h 1725751"/>
              <a:gd name="connsiteX2" fmla="*/ 3394952 w 4338536"/>
              <a:gd name="connsiteY2" fmla="*/ 1147863 h 1725751"/>
              <a:gd name="connsiteX3" fmla="*/ 4338536 w 4338536"/>
              <a:gd name="connsiteY3" fmla="*/ 953310 h 1725751"/>
            </a:gdLst>
            <a:ahLst/>
            <a:cxnLst>
              <a:cxn ang="0">
                <a:pos x="connsiteX0" y="connsiteY0"/>
              </a:cxn>
              <a:cxn ang="0">
                <a:pos x="connsiteX1" y="connsiteY1"/>
              </a:cxn>
              <a:cxn ang="0">
                <a:pos x="connsiteX2" y="connsiteY2"/>
              </a:cxn>
              <a:cxn ang="0">
                <a:pos x="connsiteX3" y="connsiteY3"/>
              </a:cxn>
            </a:cxnLst>
            <a:rect l="l" t="t" r="r" b="b"/>
            <a:pathLst>
              <a:path w="4338536" h="1725751">
                <a:moveTo>
                  <a:pt x="0" y="0"/>
                </a:moveTo>
                <a:cubicBezTo>
                  <a:pt x="1639921" y="607168"/>
                  <a:pt x="1836907" y="1491576"/>
                  <a:pt x="2402732" y="1682886"/>
                </a:cubicBezTo>
                <a:cubicBezTo>
                  <a:pt x="2968557" y="1874196"/>
                  <a:pt x="3023680" y="1376463"/>
                  <a:pt x="3394952" y="1147863"/>
                </a:cubicBezTo>
                <a:cubicBezTo>
                  <a:pt x="3766224" y="919263"/>
                  <a:pt x="3967262" y="846305"/>
                  <a:pt x="4338536" y="95331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p:cNvCxnSpPr/>
          <p:nvPr/>
        </p:nvCxnSpPr>
        <p:spPr>
          <a:xfrm flipV="1">
            <a:off x="6528048" y="2708920"/>
            <a:ext cx="0" cy="1250237"/>
          </a:xfrm>
          <a:prstGeom prst="line">
            <a:avLst/>
          </a:prstGeom>
        </p:spPr>
        <p:style>
          <a:lnRef idx="1">
            <a:schemeClr val="accent2"/>
          </a:lnRef>
          <a:fillRef idx="0">
            <a:schemeClr val="accent2"/>
          </a:fillRef>
          <a:effectRef idx="0">
            <a:schemeClr val="accent2"/>
          </a:effectRef>
          <a:fontRef idx="minor">
            <a:schemeClr val="tx1"/>
          </a:fontRef>
        </p:style>
      </p:cxnSp>
      <p:cxnSp>
        <p:nvCxnSpPr>
          <p:cNvPr id="50" name="Straight Connector 49"/>
          <p:cNvCxnSpPr/>
          <p:nvPr/>
        </p:nvCxnSpPr>
        <p:spPr>
          <a:xfrm flipV="1">
            <a:off x="10877100" y="2743202"/>
            <a:ext cx="0" cy="1200530"/>
          </a:xfrm>
          <a:prstGeom prst="line">
            <a:avLst/>
          </a:prstGeom>
        </p:spPr>
        <p:style>
          <a:lnRef idx="1">
            <a:schemeClr val="accent2"/>
          </a:lnRef>
          <a:fillRef idx="0">
            <a:schemeClr val="accent2"/>
          </a:fillRef>
          <a:effectRef idx="0">
            <a:schemeClr val="accent2"/>
          </a:effectRef>
          <a:fontRef idx="minor">
            <a:schemeClr val="tx1"/>
          </a:fontRef>
        </p:style>
      </p:cxnSp>
      <p:cxnSp>
        <p:nvCxnSpPr>
          <p:cNvPr id="51" name="Straight Connector 50"/>
          <p:cNvCxnSpPr/>
          <p:nvPr/>
        </p:nvCxnSpPr>
        <p:spPr>
          <a:xfrm flipV="1">
            <a:off x="7977732" y="2708922"/>
            <a:ext cx="0" cy="1234810"/>
          </a:xfrm>
          <a:prstGeom prst="line">
            <a:avLst/>
          </a:prstGeom>
        </p:spPr>
        <p:style>
          <a:lnRef idx="1">
            <a:schemeClr val="accent2"/>
          </a:lnRef>
          <a:fillRef idx="0">
            <a:schemeClr val="accent2"/>
          </a:fillRef>
          <a:effectRef idx="0">
            <a:schemeClr val="accent2"/>
          </a:effectRef>
          <a:fontRef idx="minor">
            <a:schemeClr val="tx1"/>
          </a:fontRef>
        </p:style>
      </p:cxnSp>
      <p:cxnSp>
        <p:nvCxnSpPr>
          <p:cNvPr id="52" name="Straight Connector 51"/>
          <p:cNvCxnSpPr/>
          <p:nvPr/>
        </p:nvCxnSpPr>
        <p:spPr>
          <a:xfrm flipV="1">
            <a:off x="9427416" y="2718164"/>
            <a:ext cx="0" cy="1240993"/>
          </a:xfrm>
          <a:prstGeom prst="line">
            <a:avLst/>
          </a:prstGeom>
        </p:spPr>
        <p:style>
          <a:lnRef idx="1">
            <a:schemeClr val="accent2"/>
          </a:lnRef>
          <a:fillRef idx="0">
            <a:schemeClr val="accent2"/>
          </a:fillRef>
          <a:effectRef idx="0">
            <a:schemeClr val="accent2"/>
          </a:effectRef>
          <a:fontRef idx="minor">
            <a:schemeClr val="tx1"/>
          </a:fontRef>
        </p:style>
      </p:cxnSp>
      <p:sp>
        <p:nvSpPr>
          <p:cNvPr id="80" name="Rectangle 79"/>
          <p:cNvSpPr/>
          <p:nvPr/>
        </p:nvSpPr>
        <p:spPr>
          <a:xfrm>
            <a:off x="542399" y="5579948"/>
            <a:ext cx="4320157" cy="369332"/>
          </a:xfrm>
          <a:prstGeom prst="rect">
            <a:avLst/>
          </a:prstGeom>
        </p:spPr>
        <p:txBody>
          <a:bodyPr wrap="none">
            <a:spAutoFit/>
          </a:bodyPr>
          <a:lstStyle/>
          <a:p>
            <a:pPr algn="ctr"/>
            <a:r>
              <a:rPr lang="en-US" dirty="0" smtClean="0">
                <a:solidFill>
                  <a:srgbClr val="F69240"/>
                </a:solidFill>
              </a:rPr>
              <a:t>Gradient</a:t>
            </a:r>
            <a:r>
              <a:rPr lang="en-US" dirty="0" smtClean="0"/>
              <a:t> = direction of highest local change</a:t>
            </a:r>
            <a:endParaRPr lang="en-US" dirty="0"/>
          </a:p>
        </p:txBody>
      </p:sp>
      <p:sp>
        <p:nvSpPr>
          <p:cNvPr id="81" name="Rectangle 80"/>
          <p:cNvSpPr/>
          <p:nvPr/>
        </p:nvSpPr>
        <p:spPr>
          <a:xfrm>
            <a:off x="6904050" y="5583898"/>
            <a:ext cx="3656706" cy="369332"/>
          </a:xfrm>
          <a:prstGeom prst="rect">
            <a:avLst/>
          </a:prstGeom>
        </p:spPr>
        <p:txBody>
          <a:bodyPr wrap="none">
            <a:spAutoFit/>
          </a:bodyPr>
          <a:lstStyle/>
          <a:p>
            <a:pPr algn="ctr"/>
            <a:r>
              <a:rPr lang="en-US" dirty="0" smtClean="0"/>
              <a:t>Ternary line search of local optimum</a:t>
            </a:r>
            <a:endParaRPr lang="en-US" dirty="0"/>
          </a:p>
        </p:txBody>
      </p:sp>
      <p:sp>
        <p:nvSpPr>
          <p:cNvPr id="5" name="Rectangle 4"/>
          <p:cNvSpPr/>
          <p:nvPr/>
        </p:nvSpPr>
        <p:spPr>
          <a:xfrm>
            <a:off x="5584385" y="2915652"/>
            <a:ext cx="824328" cy="369332"/>
          </a:xfrm>
          <a:prstGeom prst="rect">
            <a:avLst/>
          </a:prstGeom>
        </p:spPr>
        <p:txBody>
          <a:bodyPr wrap="none">
            <a:spAutoFit/>
          </a:bodyPr>
          <a:lstStyle/>
          <a:p>
            <a:r>
              <a:rPr lang="en-US" dirty="0" smtClean="0"/>
              <a:t>Energy</a:t>
            </a:r>
            <a:endParaRPr lang="en-US" dirty="0"/>
          </a:p>
        </p:txBody>
      </p:sp>
    </p:spTree>
    <p:extLst>
      <p:ext uri="{BB962C8B-B14F-4D97-AF65-F5344CB8AC3E}">
        <p14:creationId xmlns:p14="http://schemas.microsoft.com/office/powerpoint/2010/main" val="21680382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Straight Connector 31"/>
          <p:cNvCxnSpPr/>
          <p:nvPr/>
        </p:nvCxnSpPr>
        <p:spPr>
          <a:xfrm flipH="1" flipV="1">
            <a:off x="1537059" y="2990422"/>
            <a:ext cx="2383277" cy="2305456"/>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1517605" y="3943732"/>
            <a:ext cx="1498058" cy="1420239"/>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flipV="1">
            <a:off x="2548737" y="3000150"/>
            <a:ext cx="1712067" cy="1673158"/>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flipV="1">
            <a:off x="3521504" y="2990423"/>
            <a:ext cx="846304" cy="836578"/>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Local Energy Optimization</a:t>
            </a:r>
            <a:endParaRPr lang="en-US" dirty="0"/>
          </a:p>
        </p:txBody>
      </p:sp>
      <p:sp>
        <p:nvSpPr>
          <p:cNvPr id="3" name="Content Placeholder 2"/>
          <p:cNvSpPr>
            <a:spLocks noGrp="1"/>
          </p:cNvSpPr>
          <p:nvPr>
            <p:ph idx="1"/>
          </p:nvPr>
        </p:nvSpPr>
        <p:spPr/>
        <p:txBody>
          <a:bodyPr>
            <a:normAutofit/>
          </a:bodyPr>
          <a:lstStyle/>
          <a:p>
            <a:r>
              <a:rPr lang="en-US" dirty="0" smtClean="0"/>
              <a:t>Massively parallel gradient descent (GD) per </a:t>
            </a:r>
            <a:r>
              <a:rPr lang="en-US" dirty="0" err="1" smtClean="0"/>
              <a:t>texel</a:t>
            </a:r>
            <a:endParaRPr lang="en-US" dirty="0" smtClean="0"/>
          </a:p>
          <a:p>
            <a:pPr lvl="1"/>
            <a:r>
              <a:rPr lang="en-US" dirty="0" smtClean="0"/>
              <a:t>Find local optimum along </a:t>
            </a:r>
            <a:r>
              <a:rPr lang="en-US" dirty="0" smtClean="0">
                <a:solidFill>
                  <a:srgbClr val="F69240"/>
                </a:solidFill>
              </a:rPr>
              <a:t>gradient line</a:t>
            </a:r>
            <a:r>
              <a:rPr lang="en-US" dirty="0" smtClean="0"/>
              <a:t> for each </a:t>
            </a:r>
            <a:r>
              <a:rPr lang="en-US" dirty="0" err="1" smtClean="0"/>
              <a:t>texel</a:t>
            </a:r>
            <a:endParaRPr lang="en-US" dirty="0" smtClean="0"/>
          </a:p>
        </p:txBody>
      </p:sp>
      <p:sp>
        <p:nvSpPr>
          <p:cNvPr id="4" name="Slide Number Placeholder 3"/>
          <p:cNvSpPr>
            <a:spLocks noGrp="1"/>
          </p:cNvSpPr>
          <p:nvPr>
            <p:ph type="sldNum" sz="quarter" idx="12"/>
          </p:nvPr>
        </p:nvSpPr>
        <p:spPr/>
        <p:txBody>
          <a:bodyPr/>
          <a:lstStyle/>
          <a:p>
            <a:fld id="{7E95431C-F0EC-4DC5-A098-16E27D1FF48A}" type="slidenum">
              <a:rPr lang="en-US" smtClean="0"/>
              <a:pPr/>
              <a:t>21</a:t>
            </a:fld>
            <a:endParaRPr lang="en-US" dirty="0"/>
          </a:p>
        </p:txBody>
      </p:sp>
      <p:cxnSp>
        <p:nvCxnSpPr>
          <p:cNvPr id="6" name="Straight Connector 5"/>
          <p:cNvCxnSpPr/>
          <p:nvPr/>
        </p:nvCxnSpPr>
        <p:spPr>
          <a:xfrm flipV="1">
            <a:off x="1312480" y="2996952"/>
            <a:ext cx="2952327" cy="1"/>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1312480" y="4005064"/>
            <a:ext cx="2952327" cy="1"/>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1528503" y="2743202"/>
            <a:ext cx="0" cy="2630014"/>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2536615" y="2743202"/>
            <a:ext cx="0" cy="2630014"/>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3544727" y="2743202"/>
            <a:ext cx="0" cy="2630014"/>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1312479" y="4941167"/>
            <a:ext cx="2952327" cy="1"/>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1384487" y="2852936"/>
            <a:ext cx="288032" cy="28803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4" name="Oval 23"/>
          <p:cNvSpPr/>
          <p:nvPr/>
        </p:nvSpPr>
        <p:spPr>
          <a:xfrm>
            <a:off x="2392599" y="2852936"/>
            <a:ext cx="288032" cy="28803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5" name="Oval 24"/>
          <p:cNvSpPr/>
          <p:nvPr/>
        </p:nvSpPr>
        <p:spPr>
          <a:xfrm>
            <a:off x="3402232" y="2852936"/>
            <a:ext cx="288032" cy="28803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6" name="Oval 25"/>
          <p:cNvSpPr/>
          <p:nvPr/>
        </p:nvSpPr>
        <p:spPr>
          <a:xfrm>
            <a:off x="1384487" y="3812504"/>
            <a:ext cx="288032" cy="28803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7" name="Oval 26"/>
          <p:cNvSpPr/>
          <p:nvPr/>
        </p:nvSpPr>
        <p:spPr>
          <a:xfrm>
            <a:off x="2392599" y="3812504"/>
            <a:ext cx="288032" cy="28803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8" name="Oval 27"/>
          <p:cNvSpPr/>
          <p:nvPr/>
        </p:nvSpPr>
        <p:spPr>
          <a:xfrm>
            <a:off x="3402232" y="3812504"/>
            <a:ext cx="288032" cy="28803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9" name="Oval 28"/>
          <p:cNvSpPr/>
          <p:nvPr/>
        </p:nvSpPr>
        <p:spPr>
          <a:xfrm>
            <a:off x="1384487" y="4772072"/>
            <a:ext cx="288032" cy="28803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0" name="Oval 29"/>
          <p:cNvSpPr/>
          <p:nvPr/>
        </p:nvSpPr>
        <p:spPr>
          <a:xfrm>
            <a:off x="2392599" y="4772072"/>
            <a:ext cx="288032" cy="28803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1" name="Oval 30"/>
          <p:cNvSpPr/>
          <p:nvPr/>
        </p:nvSpPr>
        <p:spPr>
          <a:xfrm>
            <a:off x="3402232" y="4772072"/>
            <a:ext cx="288032" cy="28803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cxnSp>
        <p:nvCxnSpPr>
          <p:cNvPr id="42" name="Straight Arrow Connector 41"/>
          <p:cNvCxnSpPr/>
          <p:nvPr/>
        </p:nvCxnSpPr>
        <p:spPr>
          <a:xfrm flipV="1">
            <a:off x="2548647" y="3482502"/>
            <a:ext cx="1186774" cy="476655"/>
          </a:xfrm>
          <a:prstGeom prst="straightConnector1">
            <a:avLst/>
          </a:prstGeom>
          <a:ln w="57150">
            <a:tailEnd type="triangle"/>
          </a:ln>
        </p:spPr>
        <p:style>
          <a:lnRef idx="1">
            <a:schemeClr val="accent6"/>
          </a:lnRef>
          <a:fillRef idx="0">
            <a:schemeClr val="accent6"/>
          </a:fillRef>
          <a:effectRef idx="0">
            <a:schemeClr val="accent6"/>
          </a:effectRef>
          <a:fontRef idx="minor">
            <a:schemeClr val="tx1"/>
          </a:fontRef>
        </p:style>
      </p:cxnSp>
      <p:cxnSp>
        <p:nvCxnSpPr>
          <p:cNvPr id="43" name="Straight Arrow Connector 42"/>
          <p:cNvCxnSpPr/>
          <p:nvPr/>
        </p:nvCxnSpPr>
        <p:spPr>
          <a:xfrm>
            <a:off x="6528048" y="5373216"/>
            <a:ext cx="4408709" cy="25082"/>
          </a:xfrm>
          <a:prstGeom prst="straightConnector1">
            <a:avLst/>
          </a:prstGeom>
          <a:ln w="57150">
            <a:tailEnd type="triangle"/>
          </a:ln>
        </p:spPr>
        <p:style>
          <a:lnRef idx="1">
            <a:schemeClr val="accent6"/>
          </a:lnRef>
          <a:fillRef idx="0">
            <a:schemeClr val="accent6"/>
          </a:fillRef>
          <a:effectRef idx="0">
            <a:schemeClr val="accent6"/>
          </a:effectRef>
          <a:fontRef idx="minor">
            <a:schemeClr val="tx1"/>
          </a:fontRef>
        </p:style>
      </p:cxnSp>
      <p:sp>
        <p:nvSpPr>
          <p:cNvPr id="46" name="Freeform 45"/>
          <p:cNvSpPr/>
          <p:nvPr/>
        </p:nvSpPr>
        <p:spPr>
          <a:xfrm>
            <a:off x="6528048" y="3149170"/>
            <a:ext cx="4338536" cy="1725751"/>
          </a:xfrm>
          <a:custGeom>
            <a:avLst/>
            <a:gdLst>
              <a:gd name="connsiteX0" fmla="*/ 0 w 4455268"/>
              <a:gd name="connsiteY0" fmla="*/ 0 h 1311207"/>
              <a:gd name="connsiteX1" fmla="*/ 3949430 w 4455268"/>
              <a:gd name="connsiteY1" fmla="*/ 1303507 h 1311207"/>
              <a:gd name="connsiteX2" fmla="*/ 4017523 w 4455268"/>
              <a:gd name="connsiteY2" fmla="*/ 535021 h 1311207"/>
              <a:gd name="connsiteX3" fmla="*/ 4455268 w 4455268"/>
              <a:gd name="connsiteY3" fmla="*/ 428017 h 1311207"/>
              <a:gd name="connsiteX0" fmla="*/ 0 w 4455268"/>
              <a:gd name="connsiteY0" fmla="*/ 0 h 1688354"/>
              <a:gd name="connsiteX1" fmla="*/ 2402732 w 4455268"/>
              <a:gd name="connsiteY1" fmla="*/ 1682886 h 1688354"/>
              <a:gd name="connsiteX2" fmla="*/ 4017523 w 4455268"/>
              <a:gd name="connsiteY2" fmla="*/ 535021 h 1688354"/>
              <a:gd name="connsiteX3" fmla="*/ 4455268 w 4455268"/>
              <a:gd name="connsiteY3" fmla="*/ 428017 h 1688354"/>
              <a:gd name="connsiteX0" fmla="*/ 0 w 4455268"/>
              <a:gd name="connsiteY0" fmla="*/ 0 h 1724586"/>
              <a:gd name="connsiteX1" fmla="*/ 2402732 w 4455268"/>
              <a:gd name="connsiteY1" fmla="*/ 1682886 h 1724586"/>
              <a:gd name="connsiteX2" fmla="*/ 3394952 w 4455268"/>
              <a:gd name="connsiteY2" fmla="*/ 1147863 h 1724586"/>
              <a:gd name="connsiteX3" fmla="*/ 4455268 w 4455268"/>
              <a:gd name="connsiteY3" fmla="*/ 428017 h 1724586"/>
              <a:gd name="connsiteX0" fmla="*/ 0 w 4338536"/>
              <a:gd name="connsiteY0" fmla="*/ 0 h 1719990"/>
              <a:gd name="connsiteX1" fmla="*/ 2402732 w 4338536"/>
              <a:gd name="connsiteY1" fmla="*/ 1682886 h 1719990"/>
              <a:gd name="connsiteX2" fmla="*/ 3394952 w 4338536"/>
              <a:gd name="connsiteY2" fmla="*/ 1147863 h 1719990"/>
              <a:gd name="connsiteX3" fmla="*/ 4338536 w 4338536"/>
              <a:gd name="connsiteY3" fmla="*/ 953310 h 1719990"/>
              <a:gd name="connsiteX0" fmla="*/ 0 w 4338536"/>
              <a:gd name="connsiteY0" fmla="*/ 0 h 1719990"/>
              <a:gd name="connsiteX1" fmla="*/ 2402732 w 4338536"/>
              <a:gd name="connsiteY1" fmla="*/ 1682886 h 1719990"/>
              <a:gd name="connsiteX2" fmla="*/ 3394952 w 4338536"/>
              <a:gd name="connsiteY2" fmla="*/ 1147863 h 1719990"/>
              <a:gd name="connsiteX3" fmla="*/ 4338536 w 4338536"/>
              <a:gd name="connsiteY3" fmla="*/ 953310 h 1719990"/>
              <a:gd name="connsiteX0" fmla="*/ 0 w 4338536"/>
              <a:gd name="connsiteY0" fmla="*/ 0 h 1725161"/>
              <a:gd name="connsiteX1" fmla="*/ 2402732 w 4338536"/>
              <a:gd name="connsiteY1" fmla="*/ 1682886 h 1725161"/>
              <a:gd name="connsiteX2" fmla="*/ 3394952 w 4338536"/>
              <a:gd name="connsiteY2" fmla="*/ 1147863 h 1725161"/>
              <a:gd name="connsiteX3" fmla="*/ 4338536 w 4338536"/>
              <a:gd name="connsiteY3" fmla="*/ 953310 h 1725161"/>
              <a:gd name="connsiteX0" fmla="*/ 0 w 4338536"/>
              <a:gd name="connsiteY0" fmla="*/ 0 h 1719990"/>
              <a:gd name="connsiteX1" fmla="*/ 2402732 w 4338536"/>
              <a:gd name="connsiteY1" fmla="*/ 1682886 h 1719990"/>
              <a:gd name="connsiteX2" fmla="*/ 3394952 w 4338536"/>
              <a:gd name="connsiteY2" fmla="*/ 1147863 h 1719990"/>
              <a:gd name="connsiteX3" fmla="*/ 4338536 w 4338536"/>
              <a:gd name="connsiteY3" fmla="*/ 953310 h 1719990"/>
              <a:gd name="connsiteX0" fmla="*/ 0 w 4338536"/>
              <a:gd name="connsiteY0" fmla="*/ 0 h 1719990"/>
              <a:gd name="connsiteX1" fmla="*/ 2402732 w 4338536"/>
              <a:gd name="connsiteY1" fmla="*/ 1682886 h 1719990"/>
              <a:gd name="connsiteX2" fmla="*/ 3394952 w 4338536"/>
              <a:gd name="connsiteY2" fmla="*/ 1147863 h 1719990"/>
              <a:gd name="connsiteX3" fmla="*/ 4338536 w 4338536"/>
              <a:gd name="connsiteY3" fmla="*/ 953310 h 1719990"/>
              <a:gd name="connsiteX0" fmla="*/ 0 w 4338536"/>
              <a:gd name="connsiteY0" fmla="*/ 0 h 1719990"/>
              <a:gd name="connsiteX1" fmla="*/ 2402732 w 4338536"/>
              <a:gd name="connsiteY1" fmla="*/ 1682886 h 1719990"/>
              <a:gd name="connsiteX2" fmla="*/ 3394952 w 4338536"/>
              <a:gd name="connsiteY2" fmla="*/ 1147863 h 1719990"/>
              <a:gd name="connsiteX3" fmla="*/ 4338536 w 4338536"/>
              <a:gd name="connsiteY3" fmla="*/ 953310 h 1719990"/>
              <a:gd name="connsiteX0" fmla="*/ 0 w 4338536"/>
              <a:gd name="connsiteY0" fmla="*/ 0 h 1724586"/>
              <a:gd name="connsiteX1" fmla="*/ 2402732 w 4338536"/>
              <a:gd name="connsiteY1" fmla="*/ 1682886 h 1724586"/>
              <a:gd name="connsiteX2" fmla="*/ 3394952 w 4338536"/>
              <a:gd name="connsiteY2" fmla="*/ 1147863 h 1724586"/>
              <a:gd name="connsiteX3" fmla="*/ 4338536 w 4338536"/>
              <a:gd name="connsiteY3" fmla="*/ 953310 h 1724586"/>
              <a:gd name="connsiteX0" fmla="*/ 0 w 4338536"/>
              <a:gd name="connsiteY0" fmla="*/ 0 h 1719990"/>
              <a:gd name="connsiteX1" fmla="*/ 2402732 w 4338536"/>
              <a:gd name="connsiteY1" fmla="*/ 1682886 h 1719990"/>
              <a:gd name="connsiteX2" fmla="*/ 3394952 w 4338536"/>
              <a:gd name="connsiteY2" fmla="*/ 1147863 h 1719990"/>
              <a:gd name="connsiteX3" fmla="*/ 4338536 w 4338536"/>
              <a:gd name="connsiteY3" fmla="*/ 953310 h 1719990"/>
              <a:gd name="connsiteX0" fmla="*/ 0 w 4338536"/>
              <a:gd name="connsiteY0" fmla="*/ 0 h 1719990"/>
              <a:gd name="connsiteX1" fmla="*/ 2402732 w 4338536"/>
              <a:gd name="connsiteY1" fmla="*/ 1682886 h 1719990"/>
              <a:gd name="connsiteX2" fmla="*/ 3394952 w 4338536"/>
              <a:gd name="connsiteY2" fmla="*/ 1147863 h 1719990"/>
              <a:gd name="connsiteX3" fmla="*/ 4338536 w 4338536"/>
              <a:gd name="connsiteY3" fmla="*/ 953310 h 1719990"/>
              <a:gd name="connsiteX0" fmla="*/ 0 w 4338536"/>
              <a:gd name="connsiteY0" fmla="*/ 0 h 1725751"/>
              <a:gd name="connsiteX1" fmla="*/ 2402732 w 4338536"/>
              <a:gd name="connsiteY1" fmla="*/ 1682886 h 1725751"/>
              <a:gd name="connsiteX2" fmla="*/ 3394952 w 4338536"/>
              <a:gd name="connsiteY2" fmla="*/ 1147863 h 1725751"/>
              <a:gd name="connsiteX3" fmla="*/ 4338536 w 4338536"/>
              <a:gd name="connsiteY3" fmla="*/ 953310 h 1725751"/>
            </a:gdLst>
            <a:ahLst/>
            <a:cxnLst>
              <a:cxn ang="0">
                <a:pos x="connsiteX0" y="connsiteY0"/>
              </a:cxn>
              <a:cxn ang="0">
                <a:pos x="connsiteX1" y="connsiteY1"/>
              </a:cxn>
              <a:cxn ang="0">
                <a:pos x="connsiteX2" y="connsiteY2"/>
              </a:cxn>
              <a:cxn ang="0">
                <a:pos x="connsiteX3" y="connsiteY3"/>
              </a:cxn>
            </a:cxnLst>
            <a:rect l="l" t="t" r="r" b="b"/>
            <a:pathLst>
              <a:path w="4338536" h="1725751">
                <a:moveTo>
                  <a:pt x="0" y="0"/>
                </a:moveTo>
                <a:cubicBezTo>
                  <a:pt x="1639921" y="607168"/>
                  <a:pt x="1836907" y="1491576"/>
                  <a:pt x="2402732" y="1682886"/>
                </a:cubicBezTo>
                <a:cubicBezTo>
                  <a:pt x="2968557" y="1874196"/>
                  <a:pt x="3023680" y="1376463"/>
                  <a:pt x="3394952" y="1147863"/>
                </a:cubicBezTo>
                <a:cubicBezTo>
                  <a:pt x="3766224" y="919263"/>
                  <a:pt x="3967262" y="846305"/>
                  <a:pt x="4338536" y="95331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p:cNvCxnSpPr/>
          <p:nvPr/>
        </p:nvCxnSpPr>
        <p:spPr>
          <a:xfrm flipV="1">
            <a:off x="6528048" y="2708920"/>
            <a:ext cx="0" cy="1250237"/>
          </a:xfrm>
          <a:prstGeom prst="line">
            <a:avLst/>
          </a:prstGeom>
        </p:spPr>
        <p:style>
          <a:lnRef idx="1">
            <a:schemeClr val="accent2"/>
          </a:lnRef>
          <a:fillRef idx="0">
            <a:schemeClr val="accent2"/>
          </a:fillRef>
          <a:effectRef idx="0">
            <a:schemeClr val="accent2"/>
          </a:effectRef>
          <a:fontRef idx="minor">
            <a:schemeClr val="tx1"/>
          </a:fontRef>
        </p:style>
      </p:cxnSp>
      <p:cxnSp>
        <p:nvCxnSpPr>
          <p:cNvPr id="50" name="Straight Connector 49"/>
          <p:cNvCxnSpPr/>
          <p:nvPr/>
        </p:nvCxnSpPr>
        <p:spPr>
          <a:xfrm flipV="1">
            <a:off x="10877100" y="2743202"/>
            <a:ext cx="0" cy="1930106"/>
          </a:xfrm>
          <a:prstGeom prst="line">
            <a:avLst/>
          </a:prstGeom>
        </p:spPr>
        <p:style>
          <a:lnRef idx="1">
            <a:schemeClr val="accent2"/>
          </a:lnRef>
          <a:fillRef idx="0">
            <a:schemeClr val="accent2"/>
          </a:fillRef>
          <a:effectRef idx="0">
            <a:schemeClr val="accent2"/>
          </a:effectRef>
          <a:fontRef idx="minor">
            <a:schemeClr val="tx1"/>
          </a:fontRef>
        </p:style>
      </p:cxnSp>
      <p:cxnSp>
        <p:nvCxnSpPr>
          <p:cNvPr id="51" name="Straight Connector 50"/>
          <p:cNvCxnSpPr/>
          <p:nvPr/>
        </p:nvCxnSpPr>
        <p:spPr>
          <a:xfrm flipV="1">
            <a:off x="7977732" y="2708922"/>
            <a:ext cx="0" cy="1944929"/>
          </a:xfrm>
          <a:prstGeom prst="line">
            <a:avLst/>
          </a:prstGeom>
        </p:spPr>
        <p:style>
          <a:lnRef idx="1">
            <a:schemeClr val="accent2"/>
          </a:lnRef>
          <a:fillRef idx="0">
            <a:schemeClr val="accent2"/>
          </a:fillRef>
          <a:effectRef idx="0">
            <a:schemeClr val="accent2"/>
          </a:effectRef>
          <a:fontRef idx="minor">
            <a:schemeClr val="tx1"/>
          </a:fontRef>
        </p:style>
      </p:cxnSp>
      <p:cxnSp>
        <p:nvCxnSpPr>
          <p:cNvPr id="52" name="Straight Connector 51"/>
          <p:cNvCxnSpPr/>
          <p:nvPr/>
        </p:nvCxnSpPr>
        <p:spPr>
          <a:xfrm flipV="1">
            <a:off x="9427416" y="2718164"/>
            <a:ext cx="0" cy="1240993"/>
          </a:xfrm>
          <a:prstGeom prst="line">
            <a:avLst/>
          </a:prstGeom>
        </p:spPr>
        <p:style>
          <a:lnRef idx="1">
            <a:schemeClr val="accent2"/>
          </a:lnRef>
          <a:fillRef idx="0">
            <a:schemeClr val="accent2"/>
          </a:fillRef>
          <a:effectRef idx="0">
            <a:schemeClr val="accent2"/>
          </a:effectRef>
          <a:fontRef idx="minor">
            <a:schemeClr val="tx1"/>
          </a:fontRef>
        </p:style>
      </p:cxnSp>
      <p:cxnSp>
        <p:nvCxnSpPr>
          <p:cNvPr id="53" name="Straight Connector 52"/>
          <p:cNvCxnSpPr/>
          <p:nvPr/>
        </p:nvCxnSpPr>
        <p:spPr>
          <a:xfrm flipV="1">
            <a:off x="8944188" y="3943732"/>
            <a:ext cx="0" cy="729576"/>
          </a:xfrm>
          <a:prstGeom prst="line">
            <a:avLst/>
          </a:prstGeom>
        </p:spPr>
        <p:style>
          <a:lnRef idx="1">
            <a:schemeClr val="accent2"/>
          </a:lnRef>
          <a:fillRef idx="0">
            <a:schemeClr val="accent2"/>
          </a:fillRef>
          <a:effectRef idx="0">
            <a:schemeClr val="accent2"/>
          </a:effectRef>
          <a:fontRef idx="minor">
            <a:schemeClr val="tx1"/>
          </a:fontRef>
        </p:style>
      </p:cxnSp>
      <p:cxnSp>
        <p:nvCxnSpPr>
          <p:cNvPr id="54" name="Straight Connector 53"/>
          <p:cNvCxnSpPr/>
          <p:nvPr/>
        </p:nvCxnSpPr>
        <p:spPr>
          <a:xfrm flipV="1">
            <a:off x="9910644" y="3959157"/>
            <a:ext cx="0" cy="694694"/>
          </a:xfrm>
          <a:prstGeom prst="line">
            <a:avLst/>
          </a:prstGeom>
        </p:spPr>
        <p:style>
          <a:lnRef idx="1">
            <a:schemeClr val="accent2"/>
          </a:lnRef>
          <a:fillRef idx="0">
            <a:schemeClr val="accent2"/>
          </a:fillRef>
          <a:effectRef idx="0">
            <a:schemeClr val="accent2"/>
          </a:effectRef>
          <a:fontRef idx="minor">
            <a:schemeClr val="tx1"/>
          </a:fontRef>
        </p:style>
      </p:cxnSp>
      <p:sp>
        <p:nvSpPr>
          <p:cNvPr id="80" name="Rectangle 79"/>
          <p:cNvSpPr/>
          <p:nvPr/>
        </p:nvSpPr>
        <p:spPr>
          <a:xfrm>
            <a:off x="542399" y="5579948"/>
            <a:ext cx="4320157" cy="369332"/>
          </a:xfrm>
          <a:prstGeom prst="rect">
            <a:avLst/>
          </a:prstGeom>
        </p:spPr>
        <p:txBody>
          <a:bodyPr wrap="none">
            <a:spAutoFit/>
          </a:bodyPr>
          <a:lstStyle/>
          <a:p>
            <a:pPr algn="ctr"/>
            <a:r>
              <a:rPr lang="en-US" dirty="0" smtClean="0">
                <a:solidFill>
                  <a:srgbClr val="F69240"/>
                </a:solidFill>
              </a:rPr>
              <a:t>Gradient</a:t>
            </a:r>
            <a:r>
              <a:rPr lang="en-US" dirty="0" smtClean="0"/>
              <a:t> = direction of highest local change</a:t>
            </a:r>
            <a:endParaRPr lang="en-US" dirty="0"/>
          </a:p>
        </p:txBody>
      </p:sp>
      <p:sp>
        <p:nvSpPr>
          <p:cNvPr id="81" name="Rectangle 80"/>
          <p:cNvSpPr/>
          <p:nvPr/>
        </p:nvSpPr>
        <p:spPr>
          <a:xfrm>
            <a:off x="6904050" y="5583898"/>
            <a:ext cx="3656706" cy="369332"/>
          </a:xfrm>
          <a:prstGeom prst="rect">
            <a:avLst/>
          </a:prstGeom>
        </p:spPr>
        <p:txBody>
          <a:bodyPr wrap="none">
            <a:spAutoFit/>
          </a:bodyPr>
          <a:lstStyle/>
          <a:p>
            <a:pPr algn="ctr"/>
            <a:r>
              <a:rPr lang="en-US" dirty="0" smtClean="0"/>
              <a:t>Ternary line search of local optimum</a:t>
            </a:r>
            <a:endParaRPr lang="en-US" dirty="0"/>
          </a:p>
        </p:txBody>
      </p:sp>
      <p:sp>
        <p:nvSpPr>
          <p:cNvPr id="5" name="Rectangle 4"/>
          <p:cNvSpPr/>
          <p:nvPr/>
        </p:nvSpPr>
        <p:spPr>
          <a:xfrm>
            <a:off x="5584385" y="2915652"/>
            <a:ext cx="824328" cy="369332"/>
          </a:xfrm>
          <a:prstGeom prst="rect">
            <a:avLst/>
          </a:prstGeom>
        </p:spPr>
        <p:txBody>
          <a:bodyPr wrap="none">
            <a:spAutoFit/>
          </a:bodyPr>
          <a:lstStyle/>
          <a:p>
            <a:r>
              <a:rPr lang="en-US" dirty="0" smtClean="0"/>
              <a:t>Energy</a:t>
            </a:r>
            <a:endParaRPr lang="en-US" dirty="0"/>
          </a:p>
        </p:txBody>
      </p:sp>
    </p:spTree>
    <p:extLst>
      <p:ext uri="{BB962C8B-B14F-4D97-AF65-F5344CB8AC3E}">
        <p14:creationId xmlns:p14="http://schemas.microsoft.com/office/powerpoint/2010/main" val="5165650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Straight Connector 31"/>
          <p:cNvCxnSpPr/>
          <p:nvPr/>
        </p:nvCxnSpPr>
        <p:spPr>
          <a:xfrm flipH="1" flipV="1">
            <a:off x="1537059" y="2990422"/>
            <a:ext cx="2383277" cy="2305456"/>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1517605" y="3943732"/>
            <a:ext cx="1498058" cy="1420239"/>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flipV="1">
            <a:off x="2548737" y="3000150"/>
            <a:ext cx="1712067" cy="1673158"/>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flipV="1">
            <a:off x="3521504" y="2990423"/>
            <a:ext cx="846304" cy="836578"/>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Local Energy Optimization</a:t>
            </a:r>
            <a:endParaRPr lang="en-US" dirty="0"/>
          </a:p>
        </p:txBody>
      </p:sp>
      <p:sp>
        <p:nvSpPr>
          <p:cNvPr id="3" name="Content Placeholder 2"/>
          <p:cNvSpPr>
            <a:spLocks noGrp="1"/>
          </p:cNvSpPr>
          <p:nvPr>
            <p:ph idx="1"/>
          </p:nvPr>
        </p:nvSpPr>
        <p:spPr/>
        <p:txBody>
          <a:bodyPr>
            <a:normAutofit/>
          </a:bodyPr>
          <a:lstStyle/>
          <a:p>
            <a:r>
              <a:rPr lang="en-US" dirty="0" smtClean="0"/>
              <a:t>Massively parallel gradient descent (GD) per </a:t>
            </a:r>
            <a:r>
              <a:rPr lang="en-US" dirty="0" err="1" smtClean="0"/>
              <a:t>texel</a:t>
            </a:r>
            <a:endParaRPr lang="en-US" dirty="0" smtClean="0"/>
          </a:p>
          <a:p>
            <a:pPr lvl="1"/>
            <a:r>
              <a:rPr lang="en-US" dirty="0" smtClean="0"/>
              <a:t>Find local optimum along </a:t>
            </a:r>
            <a:r>
              <a:rPr lang="en-US" dirty="0" smtClean="0">
                <a:solidFill>
                  <a:srgbClr val="F69240"/>
                </a:solidFill>
              </a:rPr>
              <a:t>gradient line</a:t>
            </a:r>
            <a:r>
              <a:rPr lang="en-US" dirty="0" smtClean="0"/>
              <a:t> for each </a:t>
            </a:r>
            <a:r>
              <a:rPr lang="en-US" dirty="0" err="1" smtClean="0"/>
              <a:t>texel</a:t>
            </a:r>
            <a:endParaRPr lang="en-US" dirty="0" smtClean="0"/>
          </a:p>
        </p:txBody>
      </p:sp>
      <p:sp>
        <p:nvSpPr>
          <p:cNvPr id="4" name="Slide Number Placeholder 3"/>
          <p:cNvSpPr>
            <a:spLocks noGrp="1"/>
          </p:cNvSpPr>
          <p:nvPr>
            <p:ph type="sldNum" sz="quarter" idx="12"/>
          </p:nvPr>
        </p:nvSpPr>
        <p:spPr/>
        <p:txBody>
          <a:bodyPr/>
          <a:lstStyle/>
          <a:p>
            <a:fld id="{7E95431C-F0EC-4DC5-A098-16E27D1FF48A}" type="slidenum">
              <a:rPr lang="en-US" smtClean="0"/>
              <a:pPr/>
              <a:t>22</a:t>
            </a:fld>
            <a:endParaRPr lang="en-US" dirty="0"/>
          </a:p>
        </p:txBody>
      </p:sp>
      <p:cxnSp>
        <p:nvCxnSpPr>
          <p:cNvPr id="6" name="Straight Connector 5"/>
          <p:cNvCxnSpPr/>
          <p:nvPr/>
        </p:nvCxnSpPr>
        <p:spPr>
          <a:xfrm flipV="1">
            <a:off x="1312480" y="2996952"/>
            <a:ext cx="2952327" cy="1"/>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1312480" y="4005064"/>
            <a:ext cx="2952327" cy="1"/>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1528503" y="2743202"/>
            <a:ext cx="0" cy="2630014"/>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2536615" y="2743202"/>
            <a:ext cx="0" cy="2630014"/>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3544727" y="2743202"/>
            <a:ext cx="0" cy="2630014"/>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1312479" y="4941167"/>
            <a:ext cx="2952327" cy="1"/>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1384487" y="2852936"/>
            <a:ext cx="288032" cy="28803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4" name="Oval 23"/>
          <p:cNvSpPr/>
          <p:nvPr/>
        </p:nvSpPr>
        <p:spPr>
          <a:xfrm>
            <a:off x="2392599" y="2852936"/>
            <a:ext cx="288032" cy="28803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5" name="Oval 24"/>
          <p:cNvSpPr/>
          <p:nvPr/>
        </p:nvSpPr>
        <p:spPr>
          <a:xfrm>
            <a:off x="3402232" y="2852936"/>
            <a:ext cx="288032" cy="28803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6" name="Oval 25"/>
          <p:cNvSpPr/>
          <p:nvPr/>
        </p:nvSpPr>
        <p:spPr>
          <a:xfrm>
            <a:off x="1384487" y="3812504"/>
            <a:ext cx="288032" cy="28803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7" name="Oval 26"/>
          <p:cNvSpPr/>
          <p:nvPr/>
        </p:nvSpPr>
        <p:spPr>
          <a:xfrm>
            <a:off x="2392599" y="3812504"/>
            <a:ext cx="288032" cy="28803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8" name="Oval 27"/>
          <p:cNvSpPr/>
          <p:nvPr/>
        </p:nvSpPr>
        <p:spPr>
          <a:xfrm>
            <a:off x="3402232" y="3812504"/>
            <a:ext cx="288032" cy="28803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9" name="Oval 28"/>
          <p:cNvSpPr/>
          <p:nvPr/>
        </p:nvSpPr>
        <p:spPr>
          <a:xfrm>
            <a:off x="1384487" y="4772072"/>
            <a:ext cx="288032" cy="28803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0" name="Oval 29"/>
          <p:cNvSpPr/>
          <p:nvPr/>
        </p:nvSpPr>
        <p:spPr>
          <a:xfrm>
            <a:off x="2392599" y="4772072"/>
            <a:ext cx="288032" cy="28803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1" name="Oval 30"/>
          <p:cNvSpPr/>
          <p:nvPr/>
        </p:nvSpPr>
        <p:spPr>
          <a:xfrm>
            <a:off x="3402232" y="4772072"/>
            <a:ext cx="288032" cy="28803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cxnSp>
        <p:nvCxnSpPr>
          <p:cNvPr id="42" name="Straight Arrow Connector 41"/>
          <p:cNvCxnSpPr/>
          <p:nvPr/>
        </p:nvCxnSpPr>
        <p:spPr>
          <a:xfrm flipV="1">
            <a:off x="2548647" y="3482502"/>
            <a:ext cx="1186774" cy="476655"/>
          </a:xfrm>
          <a:prstGeom prst="straightConnector1">
            <a:avLst/>
          </a:prstGeom>
          <a:ln w="57150">
            <a:tailEnd type="triangle"/>
          </a:ln>
        </p:spPr>
        <p:style>
          <a:lnRef idx="1">
            <a:schemeClr val="accent6"/>
          </a:lnRef>
          <a:fillRef idx="0">
            <a:schemeClr val="accent6"/>
          </a:fillRef>
          <a:effectRef idx="0">
            <a:schemeClr val="accent6"/>
          </a:effectRef>
          <a:fontRef idx="minor">
            <a:schemeClr val="tx1"/>
          </a:fontRef>
        </p:style>
      </p:cxnSp>
      <p:cxnSp>
        <p:nvCxnSpPr>
          <p:cNvPr id="43" name="Straight Arrow Connector 42"/>
          <p:cNvCxnSpPr/>
          <p:nvPr/>
        </p:nvCxnSpPr>
        <p:spPr>
          <a:xfrm>
            <a:off x="6528048" y="5373216"/>
            <a:ext cx="4408709" cy="25082"/>
          </a:xfrm>
          <a:prstGeom prst="straightConnector1">
            <a:avLst/>
          </a:prstGeom>
          <a:ln w="57150">
            <a:tailEnd type="triangle"/>
          </a:ln>
        </p:spPr>
        <p:style>
          <a:lnRef idx="1">
            <a:schemeClr val="accent6"/>
          </a:lnRef>
          <a:fillRef idx="0">
            <a:schemeClr val="accent6"/>
          </a:fillRef>
          <a:effectRef idx="0">
            <a:schemeClr val="accent6"/>
          </a:effectRef>
          <a:fontRef idx="minor">
            <a:schemeClr val="tx1"/>
          </a:fontRef>
        </p:style>
      </p:cxnSp>
      <p:sp>
        <p:nvSpPr>
          <p:cNvPr id="46" name="Freeform 45"/>
          <p:cNvSpPr/>
          <p:nvPr/>
        </p:nvSpPr>
        <p:spPr>
          <a:xfrm>
            <a:off x="6528048" y="3149170"/>
            <a:ext cx="4338536" cy="1725751"/>
          </a:xfrm>
          <a:custGeom>
            <a:avLst/>
            <a:gdLst>
              <a:gd name="connsiteX0" fmla="*/ 0 w 4455268"/>
              <a:gd name="connsiteY0" fmla="*/ 0 h 1311207"/>
              <a:gd name="connsiteX1" fmla="*/ 3949430 w 4455268"/>
              <a:gd name="connsiteY1" fmla="*/ 1303507 h 1311207"/>
              <a:gd name="connsiteX2" fmla="*/ 4017523 w 4455268"/>
              <a:gd name="connsiteY2" fmla="*/ 535021 h 1311207"/>
              <a:gd name="connsiteX3" fmla="*/ 4455268 w 4455268"/>
              <a:gd name="connsiteY3" fmla="*/ 428017 h 1311207"/>
              <a:gd name="connsiteX0" fmla="*/ 0 w 4455268"/>
              <a:gd name="connsiteY0" fmla="*/ 0 h 1688354"/>
              <a:gd name="connsiteX1" fmla="*/ 2402732 w 4455268"/>
              <a:gd name="connsiteY1" fmla="*/ 1682886 h 1688354"/>
              <a:gd name="connsiteX2" fmla="*/ 4017523 w 4455268"/>
              <a:gd name="connsiteY2" fmla="*/ 535021 h 1688354"/>
              <a:gd name="connsiteX3" fmla="*/ 4455268 w 4455268"/>
              <a:gd name="connsiteY3" fmla="*/ 428017 h 1688354"/>
              <a:gd name="connsiteX0" fmla="*/ 0 w 4455268"/>
              <a:gd name="connsiteY0" fmla="*/ 0 h 1724586"/>
              <a:gd name="connsiteX1" fmla="*/ 2402732 w 4455268"/>
              <a:gd name="connsiteY1" fmla="*/ 1682886 h 1724586"/>
              <a:gd name="connsiteX2" fmla="*/ 3394952 w 4455268"/>
              <a:gd name="connsiteY2" fmla="*/ 1147863 h 1724586"/>
              <a:gd name="connsiteX3" fmla="*/ 4455268 w 4455268"/>
              <a:gd name="connsiteY3" fmla="*/ 428017 h 1724586"/>
              <a:gd name="connsiteX0" fmla="*/ 0 w 4338536"/>
              <a:gd name="connsiteY0" fmla="*/ 0 h 1719990"/>
              <a:gd name="connsiteX1" fmla="*/ 2402732 w 4338536"/>
              <a:gd name="connsiteY1" fmla="*/ 1682886 h 1719990"/>
              <a:gd name="connsiteX2" fmla="*/ 3394952 w 4338536"/>
              <a:gd name="connsiteY2" fmla="*/ 1147863 h 1719990"/>
              <a:gd name="connsiteX3" fmla="*/ 4338536 w 4338536"/>
              <a:gd name="connsiteY3" fmla="*/ 953310 h 1719990"/>
              <a:gd name="connsiteX0" fmla="*/ 0 w 4338536"/>
              <a:gd name="connsiteY0" fmla="*/ 0 h 1719990"/>
              <a:gd name="connsiteX1" fmla="*/ 2402732 w 4338536"/>
              <a:gd name="connsiteY1" fmla="*/ 1682886 h 1719990"/>
              <a:gd name="connsiteX2" fmla="*/ 3394952 w 4338536"/>
              <a:gd name="connsiteY2" fmla="*/ 1147863 h 1719990"/>
              <a:gd name="connsiteX3" fmla="*/ 4338536 w 4338536"/>
              <a:gd name="connsiteY3" fmla="*/ 953310 h 1719990"/>
              <a:gd name="connsiteX0" fmla="*/ 0 w 4338536"/>
              <a:gd name="connsiteY0" fmla="*/ 0 h 1725161"/>
              <a:gd name="connsiteX1" fmla="*/ 2402732 w 4338536"/>
              <a:gd name="connsiteY1" fmla="*/ 1682886 h 1725161"/>
              <a:gd name="connsiteX2" fmla="*/ 3394952 w 4338536"/>
              <a:gd name="connsiteY2" fmla="*/ 1147863 h 1725161"/>
              <a:gd name="connsiteX3" fmla="*/ 4338536 w 4338536"/>
              <a:gd name="connsiteY3" fmla="*/ 953310 h 1725161"/>
              <a:gd name="connsiteX0" fmla="*/ 0 w 4338536"/>
              <a:gd name="connsiteY0" fmla="*/ 0 h 1719990"/>
              <a:gd name="connsiteX1" fmla="*/ 2402732 w 4338536"/>
              <a:gd name="connsiteY1" fmla="*/ 1682886 h 1719990"/>
              <a:gd name="connsiteX2" fmla="*/ 3394952 w 4338536"/>
              <a:gd name="connsiteY2" fmla="*/ 1147863 h 1719990"/>
              <a:gd name="connsiteX3" fmla="*/ 4338536 w 4338536"/>
              <a:gd name="connsiteY3" fmla="*/ 953310 h 1719990"/>
              <a:gd name="connsiteX0" fmla="*/ 0 w 4338536"/>
              <a:gd name="connsiteY0" fmla="*/ 0 h 1719990"/>
              <a:gd name="connsiteX1" fmla="*/ 2402732 w 4338536"/>
              <a:gd name="connsiteY1" fmla="*/ 1682886 h 1719990"/>
              <a:gd name="connsiteX2" fmla="*/ 3394952 w 4338536"/>
              <a:gd name="connsiteY2" fmla="*/ 1147863 h 1719990"/>
              <a:gd name="connsiteX3" fmla="*/ 4338536 w 4338536"/>
              <a:gd name="connsiteY3" fmla="*/ 953310 h 1719990"/>
              <a:gd name="connsiteX0" fmla="*/ 0 w 4338536"/>
              <a:gd name="connsiteY0" fmla="*/ 0 h 1719990"/>
              <a:gd name="connsiteX1" fmla="*/ 2402732 w 4338536"/>
              <a:gd name="connsiteY1" fmla="*/ 1682886 h 1719990"/>
              <a:gd name="connsiteX2" fmla="*/ 3394952 w 4338536"/>
              <a:gd name="connsiteY2" fmla="*/ 1147863 h 1719990"/>
              <a:gd name="connsiteX3" fmla="*/ 4338536 w 4338536"/>
              <a:gd name="connsiteY3" fmla="*/ 953310 h 1719990"/>
              <a:gd name="connsiteX0" fmla="*/ 0 w 4338536"/>
              <a:gd name="connsiteY0" fmla="*/ 0 h 1724586"/>
              <a:gd name="connsiteX1" fmla="*/ 2402732 w 4338536"/>
              <a:gd name="connsiteY1" fmla="*/ 1682886 h 1724586"/>
              <a:gd name="connsiteX2" fmla="*/ 3394952 w 4338536"/>
              <a:gd name="connsiteY2" fmla="*/ 1147863 h 1724586"/>
              <a:gd name="connsiteX3" fmla="*/ 4338536 w 4338536"/>
              <a:gd name="connsiteY3" fmla="*/ 953310 h 1724586"/>
              <a:gd name="connsiteX0" fmla="*/ 0 w 4338536"/>
              <a:gd name="connsiteY0" fmla="*/ 0 h 1719990"/>
              <a:gd name="connsiteX1" fmla="*/ 2402732 w 4338536"/>
              <a:gd name="connsiteY1" fmla="*/ 1682886 h 1719990"/>
              <a:gd name="connsiteX2" fmla="*/ 3394952 w 4338536"/>
              <a:gd name="connsiteY2" fmla="*/ 1147863 h 1719990"/>
              <a:gd name="connsiteX3" fmla="*/ 4338536 w 4338536"/>
              <a:gd name="connsiteY3" fmla="*/ 953310 h 1719990"/>
              <a:gd name="connsiteX0" fmla="*/ 0 w 4338536"/>
              <a:gd name="connsiteY0" fmla="*/ 0 h 1719990"/>
              <a:gd name="connsiteX1" fmla="*/ 2402732 w 4338536"/>
              <a:gd name="connsiteY1" fmla="*/ 1682886 h 1719990"/>
              <a:gd name="connsiteX2" fmla="*/ 3394952 w 4338536"/>
              <a:gd name="connsiteY2" fmla="*/ 1147863 h 1719990"/>
              <a:gd name="connsiteX3" fmla="*/ 4338536 w 4338536"/>
              <a:gd name="connsiteY3" fmla="*/ 953310 h 1719990"/>
              <a:gd name="connsiteX0" fmla="*/ 0 w 4338536"/>
              <a:gd name="connsiteY0" fmla="*/ 0 h 1725751"/>
              <a:gd name="connsiteX1" fmla="*/ 2402732 w 4338536"/>
              <a:gd name="connsiteY1" fmla="*/ 1682886 h 1725751"/>
              <a:gd name="connsiteX2" fmla="*/ 3394952 w 4338536"/>
              <a:gd name="connsiteY2" fmla="*/ 1147863 h 1725751"/>
              <a:gd name="connsiteX3" fmla="*/ 4338536 w 4338536"/>
              <a:gd name="connsiteY3" fmla="*/ 953310 h 1725751"/>
            </a:gdLst>
            <a:ahLst/>
            <a:cxnLst>
              <a:cxn ang="0">
                <a:pos x="connsiteX0" y="connsiteY0"/>
              </a:cxn>
              <a:cxn ang="0">
                <a:pos x="connsiteX1" y="connsiteY1"/>
              </a:cxn>
              <a:cxn ang="0">
                <a:pos x="connsiteX2" y="connsiteY2"/>
              </a:cxn>
              <a:cxn ang="0">
                <a:pos x="connsiteX3" y="connsiteY3"/>
              </a:cxn>
            </a:cxnLst>
            <a:rect l="l" t="t" r="r" b="b"/>
            <a:pathLst>
              <a:path w="4338536" h="1725751">
                <a:moveTo>
                  <a:pt x="0" y="0"/>
                </a:moveTo>
                <a:cubicBezTo>
                  <a:pt x="1639921" y="607168"/>
                  <a:pt x="1836907" y="1491576"/>
                  <a:pt x="2402732" y="1682886"/>
                </a:cubicBezTo>
                <a:cubicBezTo>
                  <a:pt x="2968557" y="1874196"/>
                  <a:pt x="3023680" y="1376463"/>
                  <a:pt x="3394952" y="1147863"/>
                </a:cubicBezTo>
                <a:cubicBezTo>
                  <a:pt x="3766224" y="919263"/>
                  <a:pt x="3967262" y="846305"/>
                  <a:pt x="4338536" y="95331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p:cNvCxnSpPr/>
          <p:nvPr/>
        </p:nvCxnSpPr>
        <p:spPr>
          <a:xfrm flipV="1">
            <a:off x="6528048" y="2708920"/>
            <a:ext cx="0" cy="1250237"/>
          </a:xfrm>
          <a:prstGeom prst="line">
            <a:avLst/>
          </a:prstGeom>
        </p:spPr>
        <p:style>
          <a:lnRef idx="1">
            <a:schemeClr val="accent2"/>
          </a:lnRef>
          <a:fillRef idx="0">
            <a:schemeClr val="accent2"/>
          </a:fillRef>
          <a:effectRef idx="0">
            <a:schemeClr val="accent2"/>
          </a:effectRef>
          <a:fontRef idx="minor">
            <a:schemeClr val="tx1"/>
          </a:fontRef>
        </p:style>
      </p:cxnSp>
      <p:cxnSp>
        <p:nvCxnSpPr>
          <p:cNvPr id="50" name="Straight Connector 49"/>
          <p:cNvCxnSpPr/>
          <p:nvPr/>
        </p:nvCxnSpPr>
        <p:spPr>
          <a:xfrm flipV="1">
            <a:off x="10877100" y="2743202"/>
            <a:ext cx="0" cy="1930106"/>
          </a:xfrm>
          <a:prstGeom prst="line">
            <a:avLst/>
          </a:prstGeom>
        </p:spPr>
        <p:style>
          <a:lnRef idx="1">
            <a:schemeClr val="accent2"/>
          </a:lnRef>
          <a:fillRef idx="0">
            <a:schemeClr val="accent2"/>
          </a:fillRef>
          <a:effectRef idx="0">
            <a:schemeClr val="accent2"/>
          </a:effectRef>
          <a:fontRef idx="minor">
            <a:schemeClr val="tx1"/>
          </a:fontRef>
        </p:style>
      </p:cxnSp>
      <p:cxnSp>
        <p:nvCxnSpPr>
          <p:cNvPr id="51" name="Straight Connector 50"/>
          <p:cNvCxnSpPr/>
          <p:nvPr/>
        </p:nvCxnSpPr>
        <p:spPr>
          <a:xfrm flipV="1">
            <a:off x="7977732" y="2708921"/>
            <a:ext cx="0" cy="2232247"/>
          </a:xfrm>
          <a:prstGeom prst="line">
            <a:avLst/>
          </a:prstGeom>
        </p:spPr>
        <p:style>
          <a:lnRef idx="1">
            <a:schemeClr val="accent2"/>
          </a:lnRef>
          <a:fillRef idx="0">
            <a:schemeClr val="accent2"/>
          </a:fillRef>
          <a:effectRef idx="0">
            <a:schemeClr val="accent2"/>
          </a:effectRef>
          <a:fontRef idx="minor">
            <a:schemeClr val="tx1"/>
          </a:fontRef>
        </p:style>
      </p:cxnSp>
      <p:cxnSp>
        <p:nvCxnSpPr>
          <p:cNvPr id="52" name="Straight Connector 51"/>
          <p:cNvCxnSpPr/>
          <p:nvPr/>
        </p:nvCxnSpPr>
        <p:spPr>
          <a:xfrm flipV="1">
            <a:off x="9427416" y="2718164"/>
            <a:ext cx="0" cy="1240993"/>
          </a:xfrm>
          <a:prstGeom prst="line">
            <a:avLst/>
          </a:prstGeom>
        </p:spPr>
        <p:style>
          <a:lnRef idx="1">
            <a:schemeClr val="accent2"/>
          </a:lnRef>
          <a:fillRef idx="0">
            <a:schemeClr val="accent2"/>
          </a:fillRef>
          <a:effectRef idx="0">
            <a:schemeClr val="accent2"/>
          </a:effectRef>
          <a:fontRef idx="minor">
            <a:schemeClr val="tx1"/>
          </a:fontRef>
        </p:style>
      </p:cxnSp>
      <p:cxnSp>
        <p:nvCxnSpPr>
          <p:cNvPr id="53" name="Straight Connector 52"/>
          <p:cNvCxnSpPr/>
          <p:nvPr/>
        </p:nvCxnSpPr>
        <p:spPr>
          <a:xfrm flipV="1">
            <a:off x="8944188" y="3943732"/>
            <a:ext cx="0" cy="729576"/>
          </a:xfrm>
          <a:prstGeom prst="line">
            <a:avLst/>
          </a:prstGeom>
        </p:spPr>
        <p:style>
          <a:lnRef idx="1">
            <a:schemeClr val="accent2"/>
          </a:lnRef>
          <a:fillRef idx="0">
            <a:schemeClr val="accent2"/>
          </a:fillRef>
          <a:effectRef idx="0">
            <a:schemeClr val="accent2"/>
          </a:effectRef>
          <a:fontRef idx="minor">
            <a:schemeClr val="tx1"/>
          </a:fontRef>
        </p:style>
      </p:cxnSp>
      <p:cxnSp>
        <p:nvCxnSpPr>
          <p:cNvPr id="54" name="Straight Connector 53"/>
          <p:cNvCxnSpPr/>
          <p:nvPr/>
        </p:nvCxnSpPr>
        <p:spPr>
          <a:xfrm flipV="1">
            <a:off x="9910644" y="3959157"/>
            <a:ext cx="0" cy="1234218"/>
          </a:xfrm>
          <a:prstGeom prst="line">
            <a:avLst/>
          </a:prstGeom>
        </p:spPr>
        <p:style>
          <a:lnRef idx="1">
            <a:schemeClr val="accent2"/>
          </a:lnRef>
          <a:fillRef idx="0">
            <a:schemeClr val="accent2"/>
          </a:fillRef>
          <a:effectRef idx="0">
            <a:schemeClr val="accent2"/>
          </a:effectRef>
          <a:fontRef idx="minor">
            <a:schemeClr val="tx1"/>
          </a:fontRef>
        </p:style>
      </p:cxnSp>
      <p:cxnSp>
        <p:nvCxnSpPr>
          <p:cNvPr id="61" name="Straight Connector 60"/>
          <p:cNvCxnSpPr/>
          <p:nvPr/>
        </p:nvCxnSpPr>
        <p:spPr>
          <a:xfrm flipV="1">
            <a:off x="9266340" y="4653852"/>
            <a:ext cx="0" cy="359681"/>
          </a:xfrm>
          <a:prstGeom prst="line">
            <a:avLst/>
          </a:prstGeom>
        </p:spPr>
        <p:style>
          <a:lnRef idx="1">
            <a:schemeClr val="accent2"/>
          </a:lnRef>
          <a:fillRef idx="0">
            <a:schemeClr val="accent2"/>
          </a:fillRef>
          <a:effectRef idx="0">
            <a:schemeClr val="accent2"/>
          </a:effectRef>
          <a:fontRef idx="minor">
            <a:schemeClr val="tx1"/>
          </a:fontRef>
        </p:style>
      </p:cxnSp>
      <p:cxnSp>
        <p:nvCxnSpPr>
          <p:cNvPr id="63" name="Straight Connector 62"/>
          <p:cNvCxnSpPr/>
          <p:nvPr/>
        </p:nvCxnSpPr>
        <p:spPr>
          <a:xfrm flipV="1">
            <a:off x="8622036" y="4653851"/>
            <a:ext cx="0" cy="719365"/>
          </a:xfrm>
          <a:prstGeom prst="line">
            <a:avLst/>
          </a:prstGeom>
        </p:spPr>
        <p:style>
          <a:lnRef idx="1">
            <a:schemeClr val="accent2"/>
          </a:lnRef>
          <a:fillRef idx="0">
            <a:schemeClr val="accent2"/>
          </a:fillRef>
          <a:effectRef idx="0">
            <a:schemeClr val="accent2"/>
          </a:effectRef>
          <a:fontRef idx="minor">
            <a:schemeClr val="tx1"/>
          </a:fontRef>
        </p:style>
      </p:cxnSp>
      <p:cxnSp>
        <p:nvCxnSpPr>
          <p:cNvPr id="64" name="Straight Connector 63"/>
          <p:cNvCxnSpPr/>
          <p:nvPr/>
        </p:nvCxnSpPr>
        <p:spPr>
          <a:xfrm flipV="1">
            <a:off x="9051572" y="5013533"/>
            <a:ext cx="0" cy="179842"/>
          </a:xfrm>
          <a:prstGeom prst="line">
            <a:avLst/>
          </a:prstGeom>
        </p:spPr>
        <p:style>
          <a:lnRef idx="1">
            <a:schemeClr val="accent2"/>
          </a:lnRef>
          <a:fillRef idx="0">
            <a:schemeClr val="accent2"/>
          </a:fillRef>
          <a:effectRef idx="0">
            <a:schemeClr val="accent2"/>
          </a:effectRef>
          <a:fontRef idx="minor">
            <a:schemeClr val="tx1"/>
          </a:fontRef>
        </p:style>
      </p:cxnSp>
      <p:cxnSp>
        <p:nvCxnSpPr>
          <p:cNvPr id="66" name="Straight Connector 65"/>
          <p:cNvCxnSpPr/>
          <p:nvPr/>
        </p:nvCxnSpPr>
        <p:spPr>
          <a:xfrm flipV="1">
            <a:off x="9481108" y="5013533"/>
            <a:ext cx="0" cy="359684"/>
          </a:xfrm>
          <a:prstGeom prst="line">
            <a:avLst/>
          </a:prstGeom>
        </p:spPr>
        <p:style>
          <a:lnRef idx="1">
            <a:schemeClr val="accent2"/>
          </a:lnRef>
          <a:fillRef idx="0">
            <a:schemeClr val="accent2"/>
          </a:fillRef>
          <a:effectRef idx="0">
            <a:schemeClr val="accent2"/>
          </a:effectRef>
          <a:fontRef idx="minor">
            <a:schemeClr val="tx1"/>
          </a:fontRef>
        </p:style>
      </p:cxnSp>
      <p:cxnSp>
        <p:nvCxnSpPr>
          <p:cNvPr id="67" name="Straight Connector 66"/>
          <p:cNvCxnSpPr/>
          <p:nvPr/>
        </p:nvCxnSpPr>
        <p:spPr>
          <a:xfrm flipV="1">
            <a:off x="9194750" y="5193375"/>
            <a:ext cx="0" cy="179842"/>
          </a:xfrm>
          <a:prstGeom prst="line">
            <a:avLst/>
          </a:prstGeom>
        </p:spPr>
        <p:style>
          <a:lnRef idx="1">
            <a:schemeClr val="accent2"/>
          </a:lnRef>
          <a:fillRef idx="0">
            <a:schemeClr val="accent2"/>
          </a:fillRef>
          <a:effectRef idx="0">
            <a:schemeClr val="accent2"/>
          </a:effectRef>
          <a:fontRef idx="minor">
            <a:schemeClr val="tx1"/>
          </a:fontRef>
        </p:style>
      </p:cxnSp>
      <p:cxnSp>
        <p:nvCxnSpPr>
          <p:cNvPr id="69" name="Straight Connector 68"/>
          <p:cNvCxnSpPr/>
          <p:nvPr/>
        </p:nvCxnSpPr>
        <p:spPr>
          <a:xfrm flipV="1">
            <a:off x="8908393" y="5193375"/>
            <a:ext cx="0" cy="179842"/>
          </a:xfrm>
          <a:prstGeom prst="line">
            <a:avLst/>
          </a:prstGeom>
        </p:spPr>
        <p:style>
          <a:lnRef idx="1">
            <a:schemeClr val="accent2"/>
          </a:lnRef>
          <a:fillRef idx="0">
            <a:schemeClr val="accent2"/>
          </a:fillRef>
          <a:effectRef idx="0">
            <a:schemeClr val="accent2"/>
          </a:effectRef>
          <a:fontRef idx="minor">
            <a:schemeClr val="tx1"/>
          </a:fontRef>
        </p:style>
      </p:cxnSp>
      <p:sp>
        <p:nvSpPr>
          <p:cNvPr id="80" name="Rectangle 79"/>
          <p:cNvSpPr/>
          <p:nvPr/>
        </p:nvSpPr>
        <p:spPr>
          <a:xfrm>
            <a:off x="542399" y="5579948"/>
            <a:ext cx="4320157" cy="369332"/>
          </a:xfrm>
          <a:prstGeom prst="rect">
            <a:avLst/>
          </a:prstGeom>
        </p:spPr>
        <p:txBody>
          <a:bodyPr wrap="none">
            <a:spAutoFit/>
          </a:bodyPr>
          <a:lstStyle/>
          <a:p>
            <a:pPr algn="ctr"/>
            <a:r>
              <a:rPr lang="en-US" dirty="0" smtClean="0">
                <a:solidFill>
                  <a:srgbClr val="F69240"/>
                </a:solidFill>
              </a:rPr>
              <a:t>Gradient</a:t>
            </a:r>
            <a:r>
              <a:rPr lang="en-US" dirty="0" smtClean="0"/>
              <a:t> = direction of highest local change</a:t>
            </a:r>
            <a:endParaRPr lang="en-US" dirty="0"/>
          </a:p>
        </p:txBody>
      </p:sp>
      <p:sp>
        <p:nvSpPr>
          <p:cNvPr id="81" name="Rectangle 80"/>
          <p:cNvSpPr/>
          <p:nvPr/>
        </p:nvSpPr>
        <p:spPr>
          <a:xfrm>
            <a:off x="6904050" y="5583898"/>
            <a:ext cx="3656706" cy="369332"/>
          </a:xfrm>
          <a:prstGeom prst="rect">
            <a:avLst/>
          </a:prstGeom>
        </p:spPr>
        <p:txBody>
          <a:bodyPr wrap="none">
            <a:spAutoFit/>
          </a:bodyPr>
          <a:lstStyle/>
          <a:p>
            <a:pPr algn="ctr"/>
            <a:r>
              <a:rPr lang="en-US" dirty="0" smtClean="0"/>
              <a:t>Ternary line search of local optimum</a:t>
            </a:r>
            <a:endParaRPr lang="en-US" dirty="0"/>
          </a:p>
        </p:txBody>
      </p:sp>
      <p:sp>
        <p:nvSpPr>
          <p:cNvPr id="5" name="Rectangle 4"/>
          <p:cNvSpPr/>
          <p:nvPr/>
        </p:nvSpPr>
        <p:spPr>
          <a:xfrm>
            <a:off x="5584385" y="2915652"/>
            <a:ext cx="824328" cy="369332"/>
          </a:xfrm>
          <a:prstGeom prst="rect">
            <a:avLst/>
          </a:prstGeom>
        </p:spPr>
        <p:txBody>
          <a:bodyPr wrap="none">
            <a:spAutoFit/>
          </a:bodyPr>
          <a:lstStyle/>
          <a:p>
            <a:r>
              <a:rPr lang="en-US" dirty="0" smtClean="0"/>
              <a:t>Energy</a:t>
            </a:r>
            <a:endParaRPr lang="en-US" dirty="0"/>
          </a:p>
        </p:txBody>
      </p:sp>
    </p:spTree>
    <p:extLst>
      <p:ext uri="{BB962C8B-B14F-4D97-AF65-F5344CB8AC3E}">
        <p14:creationId xmlns:p14="http://schemas.microsoft.com/office/powerpoint/2010/main" val="64507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Ensuring Convergence</a:t>
            </a:r>
            <a:endParaRPr lang="en-US" dirty="0"/>
          </a:p>
        </p:txBody>
      </p:sp>
      <p:sp>
        <p:nvSpPr>
          <p:cNvPr id="3" name="Content Placeholder 2"/>
          <p:cNvSpPr>
            <a:spLocks noGrp="1"/>
          </p:cNvSpPr>
          <p:nvPr>
            <p:ph idx="1"/>
          </p:nvPr>
        </p:nvSpPr>
        <p:spPr/>
        <p:txBody>
          <a:bodyPr>
            <a:normAutofit/>
          </a:bodyPr>
          <a:lstStyle/>
          <a:p>
            <a:r>
              <a:rPr lang="en-US" dirty="0" smtClean="0"/>
              <a:t>Parallel local optimum for </a:t>
            </a:r>
            <a:r>
              <a:rPr lang="en-US" dirty="0" smtClean="0">
                <a:solidFill>
                  <a:srgbClr val="8064A2"/>
                </a:solidFill>
              </a:rPr>
              <a:t>constant neighborhood</a:t>
            </a:r>
            <a:r>
              <a:rPr lang="en-US" dirty="0"/>
              <a:t/>
            </a:r>
            <a:br>
              <a:rPr lang="en-US" dirty="0"/>
            </a:br>
            <a:r>
              <a:rPr lang="en-US" dirty="0" smtClean="0"/>
              <a:t>(otherwise oscillations!)</a:t>
            </a:r>
          </a:p>
          <a:p>
            <a:pPr lvl="2"/>
            <a:r>
              <a:rPr lang="en-US" dirty="0" smtClean="0"/>
              <a:t>One </a:t>
            </a:r>
            <a:r>
              <a:rPr lang="en-US" dirty="0" smtClean="0">
                <a:solidFill>
                  <a:srgbClr val="C0504D"/>
                </a:solidFill>
              </a:rPr>
              <a:t>thread</a:t>
            </a:r>
            <a:r>
              <a:rPr lang="en-US" dirty="0" smtClean="0"/>
              <a:t> per correction </a:t>
            </a:r>
            <a:r>
              <a:rPr lang="en-US" dirty="0" err="1" smtClean="0"/>
              <a:t>texel</a:t>
            </a:r>
            <a:r>
              <a:rPr lang="en-US" dirty="0" smtClean="0"/>
              <a:t> </a:t>
            </a:r>
            <a:r>
              <a:rPr lang="en-US" b="1" dirty="0" smtClean="0"/>
              <a:t>quad</a:t>
            </a:r>
            <a:endParaRPr lang="en-US" dirty="0" smtClean="0"/>
          </a:p>
          <a:p>
            <a:pPr lvl="2"/>
            <a:r>
              <a:rPr lang="en-US" dirty="0" smtClean="0"/>
              <a:t>Split across four iterations</a:t>
            </a:r>
          </a:p>
        </p:txBody>
      </p:sp>
      <p:sp>
        <p:nvSpPr>
          <p:cNvPr id="4" name="Slide Number Placeholder 3"/>
          <p:cNvSpPr>
            <a:spLocks noGrp="1"/>
          </p:cNvSpPr>
          <p:nvPr>
            <p:ph type="sldNum" sz="quarter" idx="12"/>
          </p:nvPr>
        </p:nvSpPr>
        <p:spPr/>
        <p:txBody>
          <a:bodyPr/>
          <a:lstStyle/>
          <a:p>
            <a:fld id="{7E95431C-F0EC-4DC5-A098-16E27D1FF48A}" type="slidenum">
              <a:rPr lang="en-US" smtClean="0"/>
              <a:pPr/>
              <a:t>23</a:t>
            </a:fld>
            <a:endParaRPr lang="en-US" dirty="0"/>
          </a:p>
        </p:txBody>
      </p:sp>
      <p:grpSp>
        <p:nvGrpSpPr>
          <p:cNvPr id="5" name="Group 4"/>
          <p:cNvGrpSpPr/>
          <p:nvPr/>
        </p:nvGrpSpPr>
        <p:grpSpPr>
          <a:xfrm>
            <a:off x="9192344" y="3993643"/>
            <a:ext cx="2474801" cy="2130298"/>
            <a:chOff x="8301719" y="3692947"/>
            <a:chExt cx="3055329" cy="2630014"/>
          </a:xfrm>
        </p:grpSpPr>
        <p:cxnSp>
          <p:nvCxnSpPr>
            <p:cNvPr id="32" name="Straight Connector 31"/>
            <p:cNvCxnSpPr/>
            <p:nvPr/>
          </p:nvCxnSpPr>
          <p:spPr>
            <a:xfrm flipH="1" flipV="1">
              <a:off x="8526299" y="3940167"/>
              <a:ext cx="2383277" cy="2305456"/>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8506845" y="4893477"/>
              <a:ext cx="1498058" cy="1420239"/>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flipV="1">
              <a:off x="9537977" y="3949895"/>
              <a:ext cx="1712067" cy="1673158"/>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flipV="1">
              <a:off x="10510744" y="3940168"/>
              <a:ext cx="846304" cy="836578"/>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8301720" y="3946697"/>
              <a:ext cx="2952327" cy="1"/>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8301720" y="4954809"/>
              <a:ext cx="2952327" cy="1"/>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8517743" y="3692947"/>
              <a:ext cx="0" cy="2630014"/>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9525855" y="3692947"/>
              <a:ext cx="0" cy="2630014"/>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10533967" y="3692947"/>
              <a:ext cx="0" cy="2630014"/>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8301719" y="5890912"/>
              <a:ext cx="2952327" cy="1"/>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8373727" y="3802681"/>
              <a:ext cx="288032" cy="28803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4" name="Oval 23"/>
            <p:cNvSpPr/>
            <p:nvPr/>
          </p:nvSpPr>
          <p:spPr>
            <a:xfrm>
              <a:off x="9381839" y="3802681"/>
              <a:ext cx="288032" cy="28803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5" name="Oval 24"/>
            <p:cNvSpPr/>
            <p:nvPr/>
          </p:nvSpPr>
          <p:spPr>
            <a:xfrm>
              <a:off x="10391472" y="3802681"/>
              <a:ext cx="288032" cy="28803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6" name="Oval 25"/>
            <p:cNvSpPr/>
            <p:nvPr/>
          </p:nvSpPr>
          <p:spPr>
            <a:xfrm>
              <a:off x="8373727" y="4762249"/>
              <a:ext cx="288032" cy="28803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7" name="Oval 26"/>
            <p:cNvSpPr/>
            <p:nvPr/>
          </p:nvSpPr>
          <p:spPr>
            <a:xfrm>
              <a:off x="9381839" y="4762249"/>
              <a:ext cx="288032" cy="28803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8" name="Oval 27"/>
            <p:cNvSpPr/>
            <p:nvPr/>
          </p:nvSpPr>
          <p:spPr>
            <a:xfrm>
              <a:off x="10391472" y="4762249"/>
              <a:ext cx="288032" cy="28803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9" name="Oval 28"/>
            <p:cNvSpPr/>
            <p:nvPr/>
          </p:nvSpPr>
          <p:spPr>
            <a:xfrm>
              <a:off x="8373727" y="5721817"/>
              <a:ext cx="288032" cy="28803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0" name="Oval 29"/>
            <p:cNvSpPr/>
            <p:nvPr/>
          </p:nvSpPr>
          <p:spPr>
            <a:xfrm>
              <a:off x="9381839" y="5721817"/>
              <a:ext cx="288032" cy="28803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1" name="Oval 30"/>
            <p:cNvSpPr/>
            <p:nvPr/>
          </p:nvSpPr>
          <p:spPr>
            <a:xfrm>
              <a:off x="10391472" y="5721817"/>
              <a:ext cx="288032" cy="28803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grpSp>
        <p:nvGrpSpPr>
          <p:cNvPr id="74" name="Group 73"/>
          <p:cNvGrpSpPr/>
          <p:nvPr/>
        </p:nvGrpSpPr>
        <p:grpSpPr>
          <a:xfrm>
            <a:off x="479376" y="3993643"/>
            <a:ext cx="2474801" cy="2130298"/>
            <a:chOff x="8301719" y="3692947"/>
            <a:chExt cx="3055329" cy="2630014"/>
          </a:xfrm>
        </p:grpSpPr>
        <p:cxnSp>
          <p:nvCxnSpPr>
            <p:cNvPr id="75" name="Straight Connector 74"/>
            <p:cNvCxnSpPr/>
            <p:nvPr/>
          </p:nvCxnSpPr>
          <p:spPr>
            <a:xfrm flipH="1" flipV="1">
              <a:off x="8526299" y="3940167"/>
              <a:ext cx="2383277" cy="2305456"/>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H="1" flipV="1">
              <a:off x="8506845" y="4893477"/>
              <a:ext cx="1498058" cy="1420239"/>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H="1" flipV="1">
              <a:off x="9537977" y="3949895"/>
              <a:ext cx="1712067" cy="1673158"/>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H="1" flipV="1">
              <a:off x="10510744" y="3940168"/>
              <a:ext cx="846304" cy="836578"/>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V="1">
              <a:off x="8301720" y="3946697"/>
              <a:ext cx="2952327" cy="1"/>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V="1">
              <a:off x="8301720" y="4954809"/>
              <a:ext cx="2952327" cy="1"/>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8517743" y="3692947"/>
              <a:ext cx="0" cy="2630014"/>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V="1">
              <a:off x="9525855" y="3692947"/>
              <a:ext cx="0" cy="2630014"/>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10533967" y="3692947"/>
              <a:ext cx="0" cy="2630014"/>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V="1">
              <a:off x="8301719" y="5890912"/>
              <a:ext cx="2952327" cy="1"/>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85" name="Oval 84"/>
            <p:cNvSpPr/>
            <p:nvPr/>
          </p:nvSpPr>
          <p:spPr>
            <a:xfrm>
              <a:off x="8373727" y="3802681"/>
              <a:ext cx="288032" cy="28803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6" name="Oval 85"/>
            <p:cNvSpPr/>
            <p:nvPr/>
          </p:nvSpPr>
          <p:spPr>
            <a:xfrm>
              <a:off x="9381839" y="3802681"/>
              <a:ext cx="288032" cy="28803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7" name="Oval 86"/>
            <p:cNvSpPr/>
            <p:nvPr/>
          </p:nvSpPr>
          <p:spPr>
            <a:xfrm>
              <a:off x="10391472" y="3802681"/>
              <a:ext cx="288032" cy="28803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8" name="Oval 87"/>
            <p:cNvSpPr/>
            <p:nvPr/>
          </p:nvSpPr>
          <p:spPr>
            <a:xfrm>
              <a:off x="8373727" y="4762249"/>
              <a:ext cx="288032" cy="28803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9" name="Oval 88"/>
            <p:cNvSpPr/>
            <p:nvPr/>
          </p:nvSpPr>
          <p:spPr>
            <a:xfrm>
              <a:off x="9381839" y="4762249"/>
              <a:ext cx="288032" cy="28803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0" name="Oval 89"/>
            <p:cNvSpPr/>
            <p:nvPr/>
          </p:nvSpPr>
          <p:spPr>
            <a:xfrm>
              <a:off x="10391472" y="4762249"/>
              <a:ext cx="288032" cy="28803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1" name="Oval 90"/>
            <p:cNvSpPr/>
            <p:nvPr/>
          </p:nvSpPr>
          <p:spPr>
            <a:xfrm>
              <a:off x="8373727" y="5721817"/>
              <a:ext cx="288032" cy="28803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2" name="Oval 91"/>
            <p:cNvSpPr/>
            <p:nvPr/>
          </p:nvSpPr>
          <p:spPr>
            <a:xfrm>
              <a:off x="9381839" y="5721817"/>
              <a:ext cx="288032" cy="28803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3" name="Oval 92"/>
            <p:cNvSpPr/>
            <p:nvPr/>
          </p:nvSpPr>
          <p:spPr>
            <a:xfrm>
              <a:off x="10391472" y="5721817"/>
              <a:ext cx="288032" cy="28803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grpSp>
        <p:nvGrpSpPr>
          <p:cNvPr id="94" name="Group 93"/>
          <p:cNvGrpSpPr/>
          <p:nvPr/>
        </p:nvGrpSpPr>
        <p:grpSpPr>
          <a:xfrm>
            <a:off x="3383699" y="3993643"/>
            <a:ext cx="2474801" cy="2130298"/>
            <a:chOff x="8301719" y="3692947"/>
            <a:chExt cx="3055329" cy="2630014"/>
          </a:xfrm>
        </p:grpSpPr>
        <p:cxnSp>
          <p:nvCxnSpPr>
            <p:cNvPr id="95" name="Straight Connector 94"/>
            <p:cNvCxnSpPr/>
            <p:nvPr/>
          </p:nvCxnSpPr>
          <p:spPr>
            <a:xfrm flipH="1" flipV="1">
              <a:off x="8526299" y="3940167"/>
              <a:ext cx="2383277" cy="2305456"/>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H="1" flipV="1">
              <a:off x="8506845" y="4893477"/>
              <a:ext cx="1498058" cy="1420239"/>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flipH="1" flipV="1">
              <a:off x="9537977" y="3949895"/>
              <a:ext cx="1712067" cy="1673158"/>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H="1" flipV="1">
              <a:off x="10510744" y="3940168"/>
              <a:ext cx="846304" cy="836578"/>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V="1">
              <a:off x="8301720" y="3946697"/>
              <a:ext cx="2952327" cy="1"/>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V="1">
              <a:off x="8301720" y="4954809"/>
              <a:ext cx="2952327" cy="1"/>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V="1">
              <a:off x="8517743" y="3692947"/>
              <a:ext cx="0" cy="2630014"/>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flipV="1">
              <a:off x="9525855" y="3692947"/>
              <a:ext cx="0" cy="2630014"/>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V="1">
              <a:off x="10533967" y="3692947"/>
              <a:ext cx="0" cy="2630014"/>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flipV="1">
              <a:off x="8301719" y="5890912"/>
              <a:ext cx="2952327" cy="1"/>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105" name="Oval 104"/>
            <p:cNvSpPr/>
            <p:nvPr/>
          </p:nvSpPr>
          <p:spPr>
            <a:xfrm>
              <a:off x="8373727" y="3802681"/>
              <a:ext cx="288032" cy="28803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6" name="Oval 105"/>
            <p:cNvSpPr/>
            <p:nvPr/>
          </p:nvSpPr>
          <p:spPr>
            <a:xfrm>
              <a:off x="9381839" y="3802681"/>
              <a:ext cx="288032" cy="28803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7" name="Oval 106"/>
            <p:cNvSpPr/>
            <p:nvPr/>
          </p:nvSpPr>
          <p:spPr>
            <a:xfrm>
              <a:off x="10391472" y="3802681"/>
              <a:ext cx="288032" cy="28803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8" name="Oval 107"/>
            <p:cNvSpPr/>
            <p:nvPr/>
          </p:nvSpPr>
          <p:spPr>
            <a:xfrm>
              <a:off x="8373727" y="4762249"/>
              <a:ext cx="288032" cy="28803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9" name="Oval 108"/>
            <p:cNvSpPr/>
            <p:nvPr/>
          </p:nvSpPr>
          <p:spPr>
            <a:xfrm>
              <a:off x="9381839" y="4762249"/>
              <a:ext cx="288032" cy="28803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10" name="Oval 109"/>
            <p:cNvSpPr/>
            <p:nvPr/>
          </p:nvSpPr>
          <p:spPr>
            <a:xfrm>
              <a:off x="10391472" y="4762249"/>
              <a:ext cx="288032" cy="28803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11" name="Oval 110"/>
            <p:cNvSpPr/>
            <p:nvPr/>
          </p:nvSpPr>
          <p:spPr>
            <a:xfrm>
              <a:off x="8373727" y="5721817"/>
              <a:ext cx="288032" cy="28803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12" name="Oval 111"/>
            <p:cNvSpPr/>
            <p:nvPr/>
          </p:nvSpPr>
          <p:spPr>
            <a:xfrm>
              <a:off x="9381839" y="5721817"/>
              <a:ext cx="288032" cy="28803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3" name="Oval 112"/>
            <p:cNvSpPr/>
            <p:nvPr/>
          </p:nvSpPr>
          <p:spPr>
            <a:xfrm>
              <a:off x="10391472" y="5721817"/>
              <a:ext cx="288032" cy="28803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grpSp>
        <p:nvGrpSpPr>
          <p:cNvPr id="114" name="Group 113"/>
          <p:cNvGrpSpPr/>
          <p:nvPr/>
        </p:nvGrpSpPr>
        <p:grpSpPr>
          <a:xfrm>
            <a:off x="6288022" y="3993643"/>
            <a:ext cx="2474801" cy="2130298"/>
            <a:chOff x="8301719" y="3692947"/>
            <a:chExt cx="3055329" cy="2630014"/>
          </a:xfrm>
        </p:grpSpPr>
        <p:cxnSp>
          <p:nvCxnSpPr>
            <p:cNvPr id="115" name="Straight Connector 114"/>
            <p:cNvCxnSpPr/>
            <p:nvPr/>
          </p:nvCxnSpPr>
          <p:spPr>
            <a:xfrm flipH="1" flipV="1">
              <a:off x="8526299" y="3940167"/>
              <a:ext cx="2383277" cy="2305456"/>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H="1" flipV="1">
              <a:off x="8506845" y="4893477"/>
              <a:ext cx="1498058" cy="1420239"/>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H="1" flipV="1">
              <a:off x="9537977" y="3949895"/>
              <a:ext cx="1712067" cy="1673158"/>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flipH="1" flipV="1">
              <a:off x="10510744" y="3940168"/>
              <a:ext cx="846304" cy="836578"/>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flipV="1">
              <a:off x="8301720" y="3946697"/>
              <a:ext cx="2952327" cy="1"/>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V="1">
              <a:off x="8301720" y="4954809"/>
              <a:ext cx="2952327" cy="1"/>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V="1">
              <a:off x="8517743" y="3692947"/>
              <a:ext cx="0" cy="2630014"/>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V="1">
              <a:off x="9525855" y="3692947"/>
              <a:ext cx="0" cy="2630014"/>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V="1">
              <a:off x="10533967" y="3692947"/>
              <a:ext cx="0" cy="2630014"/>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flipV="1">
              <a:off x="8301719" y="5890912"/>
              <a:ext cx="2952327" cy="1"/>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125" name="Oval 124"/>
            <p:cNvSpPr/>
            <p:nvPr/>
          </p:nvSpPr>
          <p:spPr>
            <a:xfrm>
              <a:off x="8373727" y="3802681"/>
              <a:ext cx="288032" cy="28803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6" name="Oval 125"/>
            <p:cNvSpPr/>
            <p:nvPr/>
          </p:nvSpPr>
          <p:spPr>
            <a:xfrm>
              <a:off x="9381839" y="3802681"/>
              <a:ext cx="288032" cy="28803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7" name="Oval 126"/>
            <p:cNvSpPr/>
            <p:nvPr/>
          </p:nvSpPr>
          <p:spPr>
            <a:xfrm>
              <a:off x="10391472" y="3802681"/>
              <a:ext cx="288032" cy="28803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8" name="Oval 127"/>
            <p:cNvSpPr/>
            <p:nvPr/>
          </p:nvSpPr>
          <p:spPr>
            <a:xfrm>
              <a:off x="8373727" y="4762249"/>
              <a:ext cx="288032" cy="28803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9" name="Oval 128"/>
            <p:cNvSpPr/>
            <p:nvPr/>
          </p:nvSpPr>
          <p:spPr>
            <a:xfrm>
              <a:off x="9381839" y="4762249"/>
              <a:ext cx="288032" cy="28803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30" name="Oval 129"/>
            <p:cNvSpPr/>
            <p:nvPr/>
          </p:nvSpPr>
          <p:spPr>
            <a:xfrm>
              <a:off x="10391472" y="4762249"/>
              <a:ext cx="288032" cy="28803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1" name="Oval 130"/>
            <p:cNvSpPr/>
            <p:nvPr/>
          </p:nvSpPr>
          <p:spPr>
            <a:xfrm>
              <a:off x="8373727" y="5721817"/>
              <a:ext cx="288032" cy="28803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32" name="Oval 131"/>
            <p:cNvSpPr/>
            <p:nvPr/>
          </p:nvSpPr>
          <p:spPr>
            <a:xfrm>
              <a:off x="9381839" y="5721817"/>
              <a:ext cx="288032" cy="28803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33" name="Oval 132"/>
            <p:cNvSpPr/>
            <p:nvPr/>
          </p:nvSpPr>
          <p:spPr>
            <a:xfrm>
              <a:off x="10391472" y="5721817"/>
              <a:ext cx="288032" cy="28803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sp>
        <p:nvSpPr>
          <p:cNvPr id="7" name="Rectangle 6"/>
          <p:cNvSpPr/>
          <p:nvPr/>
        </p:nvSpPr>
        <p:spPr>
          <a:xfrm>
            <a:off x="479376" y="3333051"/>
            <a:ext cx="1959191" cy="523220"/>
          </a:xfrm>
          <a:prstGeom prst="rect">
            <a:avLst/>
          </a:prstGeom>
        </p:spPr>
        <p:txBody>
          <a:bodyPr wrap="none">
            <a:spAutoFit/>
          </a:bodyPr>
          <a:lstStyle/>
          <a:p>
            <a:r>
              <a:rPr lang="en-US" sz="2800" dirty="0" smtClean="0">
                <a:latin typeface="Consolas" panose="020B0609020204030204" pitchFamily="49" charset="0"/>
              </a:rPr>
              <a:t>4 * </a:t>
            </a:r>
            <a:r>
              <a:rPr lang="en-US" sz="2800" dirty="0" err="1" smtClean="0">
                <a:latin typeface="Consolas" panose="020B0609020204030204" pitchFamily="49" charset="0"/>
              </a:rPr>
              <a:t>i</a:t>
            </a:r>
            <a:r>
              <a:rPr lang="en-US" sz="2800" dirty="0" smtClean="0">
                <a:latin typeface="Consolas" panose="020B0609020204030204" pitchFamily="49" charset="0"/>
              </a:rPr>
              <a:t> + 0</a:t>
            </a:r>
            <a:endParaRPr lang="en-US" sz="2800" dirty="0">
              <a:latin typeface="Consolas" panose="020B0609020204030204" pitchFamily="49" charset="0"/>
            </a:endParaRPr>
          </a:p>
        </p:txBody>
      </p:sp>
      <p:sp>
        <p:nvSpPr>
          <p:cNvPr id="134" name="Rectangle 133"/>
          <p:cNvSpPr/>
          <p:nvPr/>
        </p:nvSpPr>
        <p:spPr>
          <a:xfrm>
            <a:off x="3359696" y="3333051"/>
            <a:ext cx="1959191" cy="523220"/>
          </a:xfrm>
          <a:prstGeom prst="rect">
            <a:avLst/>
          </a:prstGeom>
        </p:spPr>
        <p:txBody>
          <a:bodyPr wrap="none">
            <a:spAutoFit/>
          </a:bodyPr>
          <a:lstStyle/>
          <a:p>
            <a:r>
              <a:rPr lang="en-US" sz="2800" dirty="0" smtClean="0">
                <a:latin typeface="Consolas" panose="020B0609020204030204" pitchFamily="49" charset="0"/>
              </a:rPr>
              <a:t>4 * </a:t>
            </a:r>
            <a:r>
              <a:rPr lang="en-US" sz="2800" dirty="0" err="1" smtClean="0">
                <a:latin typeface="Consolas" panose="020B0609020204030204" pitchFamily="49" charset="0"/>
              </a:rPr>
              <a:t>i</a:t>
            </a:r>
            <a:r>
              <a:rPr lang="en-US" sz="2800" dirty="0" smtClean="0">
                <a:latin typeface="Consolas" panose="020B0609020204030204" pitchFamily="49" charset="0"/>
              </a:rPr>
              <a:t> + 1</a:t>
            </a:r>
            <a:endParaRPr lang="en-US" sz="2800" dirty="0">
              <a:latin typeface="Consolas" panose="020B0609020204030204" pitchFamily="49" charset="0"/>
            </a:endParaRPr>
          </a:p>
        </p:txBody>
      </p:sp>
      <p:sp>
        <p:nvSpPr>
          <p:cNvPr id="135" name="Rectangle 134"/>
          <p:cNvSpPr/>
          <p:nvPr/>
        </p:nvSpPr>
        <p:spPr>
          <a:xfrm>
            <a:off x="6318290" y="3333051"/>
            <a:ext cx="1959191" cy="523220"/>
          </a:xfrm>
          <a:prstGeom prst="rect">
            <a:avLst/>
          </a:prstGeom>
        </p:spPr>
        <p:txBody>
          <a:bodyPr wrap="none">
            <a:spAutoFit/>
          </a:bodyPr>
          <a:lstStyle/>
          <a:p>
            <a:r>
              <a:rPr lang="en-US" sz="2800" dirty="0" smtClean="0">
                <a:latin typeface="Consolas" panose="020B0609020204030204" pitchFamily="49" charset="0"/>
              </a:rPr>
              <a:t>4 * </a:t>
            </a:r>
            <a:r>
              <a:rPr lang="en-US" sz="2800" dirty="0" err="1" smtClean="0">
                <a:latin typeface="Consolas" panose="020B0609020204030204" pitchFamily="49" charset="0"/>
              </a:rPr>
              <a:t>i</a:t>
            </a:r>
            <a:r>
              <a:rPr lang="en-US" sz="2800" dirty="0" smtClean="0">
                <a:latin typeface="Consolas" panose="020B0609020204030204" pitchFamily="49" charset="0"/>
              </a:rPr>
              <a:t> + 2</a:t>
            </a:r>
            <a:endParaRPr lang="en-US" sz="2800" dirty="0">
              <a:latin typeface="Consolas" panose="020B0609020204030204" pitchFamily="49" charset="0"/>
            </a:endParaRPr>
          </a:p>
        </p:txBody>
      </p:sp>
      <p:sp>
        <p:nvSpPr>
          <p:cNvPr id="136" name="Rectangle 135"/>
          <p:cNvSpPr/>
          <p:nvPr/>
        </p:nvSpPr>
        <p:spPr>
          <a:xfrm>
            <a:off x="9192344" y="3333051"/>
            <a:ext cx="1959191" cy="523220"/>
          </a:xfrm>
          <a:prstGeom prst="rect">
            <a:avLst/>
          </a:prstGeom>
        </p:spPr>
        <p:txBody>
          <a:bodyPr wrap="none">
            <a:spAutoFit/>
          </a:bodyPr>
          <a:lstStyle/>
          <a:p>
            <a:r>
              <a:rPr lang="en-US" sz="2800" dirty="0" smtClean="0">
                <a:latin typeface="Consolas" panose="020B0609020204030204" pitchFamily="49" charset="0"/>
              </a:rPr>
              <a:t>4 * </a:t>
            </a:r>
            <a:r>
              <a:rPr lang="en-US" sz="2800" dirty="0" err="1" smtClean="0">
                <a:latin typeface="Consolas" panose="020B0609020204030204" pitchFamily="49" charset="0"/>
              </a:rPr>
              <a:t>i</a:t>
            </a:r>
            <a:r>
              <a:rPr lang="en-US" sz="2800" dirty="0" smtClean="0">
                <a:latin typeface="Consolas" panose="020B0609020204030204" pitchFamily="49" charset="0"/>
              </a:rPr>
              <a:t> + 3</a:t>
            </a:r>
            <a:endParaRPr lang="en-US" sz="2800" dirty="0">
              <a:latin typeface="Consolas" panose="020B0609020204030204" pitchFamily="49" charset="0"/>
            </a:endParaRPr>
          </a:p>
        </p:txBody>
      </p:sp>
    </p:spTree>
    <p:extLst>
      <p:ext uri="{BB962C8B-B14F-4D97-AF65-F5344CB8AC3E}">
        <p14:creationId xmlns:p14="http://schemas.microsoft.com/office/powerpoint/2010/main" val="2422130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8976" y="856901"/>
            <a:ext cx="10580386" cy="5951467"/>
          </a:xfrm>
          <a:prstGeom prst="rect">
            <a:avLst/>
          </a:prstGeom>
        </p:spPr>
      </p:pic>
      <p:sp>
        <p:nvSpPr>
          <p:cNvPr id="2" name="Title 1"/>
          <p:cNvSpPr>
            <a:spLocks noGrp="1"/>
          </p:cNvSpPr>
          <p:nvPr>
            <p:ph type="title"/>
          </p:nvPr>
        </p:nvSpPr>
        <p:spPr/>
        <p:txBody>
          <a:bodyPr/>
          <a:lstStyle/>
          <a:p>
            <a:r>
              <a:rPr lang="en-US" dirty="0" smtClean="0"/>
              <a:t>GLSL implementation can run interactively </a:t>
            </a:r>
            <a:r>
              <a:rPr lang="en-US" dirty="0" smtClean="0">
                <a:sym typeface="Wingdings" panose="05000000000000000000" pitchFamily="2" charset="2"/>
              </a:rPr>
              <a:t> </a:t>
            </a:r>
            <a:endParaRPr lang="en-US" dirty="0"/>
          </a:p>
        </p:txBody>
      </p:sp>
      <p:sp>
        <p:nvSpPr>
          <p:cNvPr id="4" name="Slide Number Placeholder 3"/>
          <p:cNvSpPr>
            <a:spLocks noGrp="1"/>
          </p:cNvSpPr>
          <p:nvPr>
            <p:ph type="sldNum" sz="quarter" idx="12"/>
          </p:nvPr>
        </p:nvSpPr>
        <p:spPr/>
        <p:txBody>
          <a:bodyPr/>
          <a:lstStyle/>
          <a:p>
            <a:fld id="{7E95431C-F0EC-4DC5-A098-16E27D1FF48A}" type="slidenum">
              <a:rPr lang="en-US" smtClean="0"/>
              <a:pPr/>
              <a:t>24</a:t>
            </a:fld>
            <a:endParaRPr lang="en-US" dirty="0"/>
          </a:p>
        </p:txBody>
      </p:sp>
      <p:sp>
        <p:nvSpPr>
          <p:cNvPr id="3" name="Content Placeholder 2"/>
          <p:cNvSpPr>
            <a:spLocks noGrp="1"/>
          </p:cNvSpPr>
          <p:nvPr>
            <p:ph idx="1"/>
          </p:nvPr>
        </p:nvSpPr>
        <p:spPr/>
        <p:txBody>
          <a:bodyPr/>
          <a:lstStyle/>
          <a:p>
            <a:r>
              <a:rPr lang="en-US" dirty="0" smtClean="0"/>
              <a:t>[MOVIE]</a:t>
            </a:r>
            <a:endParaRPr lang="en-US" dirty="0"/>
          </a:p>
        </p:txBody>
      </p:sp>
    </p:spTree>
    <p:extLst>
      <p:ext uri="{BB962C8B-B14F-4D97-AF65-F5344CB8AC3E}">
        <p14:creationId xmlns:p14="http://schemas.microsoft.com/office/powerpoint/2010/main" val="14280634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8976" y="856901"/>
            <a:ext cx="10612508" cy="5969536"/>
          </a:xfrm>
          <a:prstGeom prst="rect">
            <a:avLst/>
          </a:prstGeom>
        </p:spPr>
      </p:pic>
      <p:sp>
        <p:nvSpPr>
          <p:cNvPr id="2" name="Title 1"/>
          <p:cNvSpPr>
            <a:spLocks noGrp="1"/>
          </p:cNvSpPr>
          <p:nvPr>
            <p:ph type="title"/>
          </p:nvPr>
        </p:nvSpPr>
        <p:spPr/>
        <p:txBody>
          <a:bodyPr/>
          <a:lstStyle/>
          <a:p>
            <a:r>
              <a:rPr lang="en-US" dirty="0" smtClean="0"/>
              <a:t>GLSL implementation can run interactively </a:t>
            </a:r>
            <a:r>
              <a:rPr lang="en-US" dirty="0" smtClean="0">
                <a:sym typeface="Wingdings" panose="05000000000000000000" pitchFamily="2" charset="2"/>
              </a:rPr>
              <a:t> </a:t>
            </a:r>
            <a:endParaRPr lang="en-US" dirty="0"/>
          </a:p>
        </p:txBody>
      </p:sp>
      <p:sp>
        <p:nvSpPr>
          <p:cNvPr id="4" name="Slide Number Placeholder 3"/>
          <p:cNvSpPr>
            <a:spLocks noGrp="1"/>
          </p:cNvSpPr>
          <p:nvPr>
            <p:ph type="sldNum" sz="quarter" idx="12"/>
          </p:nvPr>
        </p:nvSpPr>
        <p:spPr/>
        <p:txBody>
          <a:bodyPr/>
          <a:lstStyle/>
          <a:p>
            <a:fld id="{7E95431C-F0EC-4DC5-A098-16E27D1FF48A}" type="slidenum">
              <a:rPr lang="en-US" smtClean="0"/>
              <a:pPr/>
              <a:t>25</a:t>
            </a:fld>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30575833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8976" y="856901"/>
            <a:ext cx="10612508" cy="5969536"/>
          </a:xfrm>
          <a:prstGeom prst="rect">
            <a:avLst/>
          </a:prstGeom>
        </p:spPr>
      </p:pic>
      <p:sp>
        <p:nvSpPr>
          <p:cNvPr id="2" name="Title 1"/>
          <p:cNvSpPr>
            <a:spLocks noGrp="1"/>
          </p:cNvSpPr>
          <p:nvPr>
            <p:ph type="title"/>
          </p:nvPr>
        </p:nvSpPr>
        <p:spPr/>
        <p:txBody>
          <a:bodyPr/>
          <a:lstStyle/>
          <a:p>
            <a:r>
              <a:rPr lang="en-US" dirty="0" smtClean="0"/>
              <a:t>GLSL implementation can run interactively </a:t>
            </a:r>
            <a:r>
              <a:rPr lang="en-US" dirty="0" smtClean="0">
                <a:sym typeface="Wingdings" panose="05000000000000000000" pitchFamily="2" charset="2"/>
              </a:rPr>
              <a:t> </a:t>
            </a:r>
            <a:endParaRPr lang="en-US" dirty="0"/>
          </a:p>
        </p:txBody>
      </p:sp>
      <p:sp>
        <p:nvSpPr>
          <p:cNvPr id="4" name="Slide Number Placeholder 3"/>
          <p:cNvSpPr>
            <a:spLocks noGrp="1"/>
          </p:cNvSpPr>
          <p:nvPr>
            <p:ph type="sldNum" sz="quarter" idx="12"/>
          </p:nvPr>
        </p:nvSpPr>
        <p:spPr/>
        <p:txBody>
          <a:bodyPr/>
          <a:lstStyle/>
          <a:p>
            <a:fld id="{7E95431C-F0EC-4DC5-A098-16E27D1FF48A}" type="slidenum">
              <a:rPr lang="en-US" smtClean="0"/>
              <a:pPr/>
              <a:t>26</a:t>
            </a:fld>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207401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8976" y="856901"/>
            <a:ext cx="10612508" cy="5969536"/>
          </a:xfrm>
          <a:prstGeom prst="rect">
            <a:avLst/>
          </a:prstGeom>
        </p:spPr>
      </p:pic>
      <p:sp>
        <p:nvSpPr>
          <p:cNvPr id="2" name="Title 1"/>
          <p:cNvSpPr>
            <a:spLocks noGrp="1"/>
          </p:cNvSpPr>
          <p:nvPr>
            <p:ph type="title"/>
          </p:nvPr>
        </p:nvSpPr>
        <p:spPr/>
        <p:txBody>
          <a:bodyPr/>
          <a:lstStyle/>
          <a:p>
            <a:r>
              <a:rPr lang="en-US" dirty="0" smtClean="0"/>
              <a:t>GLSL implementation can run interactively </a:t>
            </a:r>
            <a:r>
              <a:rPr lang="en-US" dirty="0" smtClean="0">
                <a:sym typeface="Wingdings" panose="05000000000000000000" pitchFamily="2" charset="2"/>
              </a:rPr>
              <a:t> </a:t>
            </a:r>
            <a:endParaRPr lang="en-US" dirty="0"/>
          </a:p>
        </p:txBody>
      </p:sp>
      <p:sp>
        <p:nvSpPr>
          <p:cNvPr id="4" name="Slide Number Placeholder 3"/>
          <p:cNvSpPr>
            <a:spLocks noGrp="1"/>
          </p:cNvSpPr>
          <p:nvPr>
            <p:ph type="sldNum" sz="quarter" idx="12"/>
          </p:nvPr>
        </p:nvSpPr>
        <p:spPr/>
        <p:txBody>
          <a:bodyPr/>
          <a:lstStyle/>
          <a:p>
            <a:fld id="{7E95431C-F0EC-4DC5-A098-16E27D1FF48A}" type="slidenum">
              <a:rPr lang="en-US" smtClean="0"/>
              <a:pPr/>
              <a:t>27</a:t>
            </a:fld>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26509852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8976" y="856901"/>
            <a:ext cx="10612508" cy="5969535"/>
          </a:xfrm>
          <a:prstGeom prst="rect">
            <a:avLst/>
          </a:prstGeom>
        </p:spPr>
      </p:pic>
      <p:sp>
        <p:nvSpPr>
          <p:cNvPr id="2" name="Title 1"/>
          <p:cNvSpPr>
            <a:spLocks noGrp="1"/>
          </p:cNvSpPr>
          <p:nvPr>
            <p:ph type="title"/>
          </p:nvPr>
        </p:nvSpPr>
        <p:spPr/>
        <p:txBody>
          <a:bodyPr/>
          <a:lstStyle/>
          <a:p>
            <a:r>
              <a:rPr lang="en-US" dirty="0" smtClean="0"/>
              <a:t>GLSL implementation can run interactively </a:t>
            </a:r>
            <a:r>
              <a:rPr lang="en-US" dirty="0" smtClean="0">
                <a:sym typeface="Wingdings" panose="05000000000000000000" pitchFamily="2" charset="2"/>
              </a:rPr>
              <a:t> </a:t>
            </a:r>
            <a:endParaRPr lang="en-US" dirty="0"/>
          </a:p>
        </p:txBody>
      </p:sp>
      <p:sp>
        <p:nvSpPr>
          <p:cNvPr id="4" name="Slide Number Placeholder 3"/>
          <p:cNvSpPr>
            <a:spLocks noGrp="1"/>
          </p:cNvSpPr>
          <p:nvPr>
            <p:ph type="sldNum" sz="quarter" idx="12"/>
          </p:nvPr>
        </p:nvSpPr>
        <p:spPr/>
        <p:txBody>
          <a:bodyPr/>
          <a:lstStyle/>
          <a:p>
            <a:fld id="{7E95431C-F0EC-4DC5-A098-16E27D1FF48A}" type="slidenum">
              <a:rPr lang="en-US" smtClean="0"/>
              <a:pPr/>
              <a:t>28</a:t>
            </a:fld>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25264567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8977" y="856901"/>
            <a:ext cx="10612506" cy="5969535"/>
          </a:xfrm>
          <a:prstGeom prst="rect">
            <a:avLst/>
          </a:prstGeom>
        </p:spPr>
      </p:pic>
      <p:sp>
        <p:nvSpPr>
          <p:cNvPr id="2" name="Title 1"/>
          <p:cNvSpPr>
            <a:spLocks noGrp="1"/>
          </p:cNvSpPr>
          <p:nvPr>
            <p:ph type="title"/>
          </p:nvPr>
        </p:nvSpPr>
        <p:spPr/>
        <p:txBody>
          <a:bodyPr/>
          <a:lstStyle/>
          <a:p>
            <a:r>
              <a:rPr lang="en-US" dirty="0" smtClean="0"/>
              <a:t>GLSL implementation can run interactively </a:t>
            </a:r>
            <a:r>
              <a:rPr lang="en-US" dirty="0" smtClean="0">
                <a:sym typeface="Wingdings" panose="05000000000000000000" pitchFamily="2" charset="2"/>
              </a:rPr>
              <a:t> </a:t>
            </a:r>
            <a:endParaRPr lang="en-US" dirty="0"/>
          </a:p>
        </p:txBody>
      </p:sp>
      <p:sp>
        <p:nvSpPr>
          <p:cNvPr id="4" name="Slide Number Placeholder 3"/>
          <p:cNvSpPr>
            <a:spLocks noGrp="1"/>
          </p:cNvSpPr>
          <p:nvPr>
            <p:ph type="sldNum" sz="quarter" idx="12"/>
          </p:nvPr>
        </p:nvSpPr>
        <p:spPr/>
        <p:txBody>
          <a:bodyPr/>
          <a:lstStyle/>
          <a:p>
            <a:fld id="{7E95431C-F0EC-4DC5-A098-16E27D1FF48A}" type="slidenum">
              <a:rPr lang="en-US" smtClean="0"/>
              <a:pPr/>
              <a:t>29</a:t>
            </a:fld>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9601000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Displacement Mapping causes stretching</a:t>
            </a:r>
            <a:endParaRPr lang="en-US" dirty="0"/>
          </a:p>
        </p:txBody>
      </p:sp>
      <p:sp>
        <p:nvSpPr>
          <p:cNvPr id="4" name="Slide Number Placeholder 3"/>
          <p:cNvSpPr>
            <a:spLocks noGrp="1"/>
          </p:cNvSpPr>
          <p:nvPr>
            <p:ph type="sldNum" sz="quarter" idx="12"/>
          </p:nvPr>
        </p:nvSpPr>
        <p:spPr>
          <a:xfrm>
            <a:off x="10957680" y="6597353"/>
            <a:ext cx="1619040" cy="211015"/>
          </a:xfrm>
        </p:spPr>
        <p:txBody>
          <a:bodyPr/>
          <a:lstStyle/>
          <a:p>
            <a:fld id="{7E95431C-F0EC-4DC5-A098-16E27D1FF48A}" type="slidenum">
              <a:rPr lang="en-US" smtClean="0"/>
              <a:pPr/>
              <a:t>3</a:t>
            </a:fld>
            <a:endParaRPr lang="en-US"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33593" y="1124744"/>
            <a:ext cx="8311079" cy="5558366"/>
          </a:xfrm>
          <a:prstGeom prst="rect">
            <a:avLst/>
          </a:prstGeom>
        </p:spPr>
      </p:pic>
      <p:sp>
        <p:nvSpPr>
          <p:cNvPr id="7" name="Content Placeholder 6"/>
          <p:cNvSpPr>
            <a:spLocks noGrp="1"/>
          </p:cNvSpPr>
          <p:nvPr>
            <p:ph idx="1"/>
          </p:nvPr>
        </p:nvSpPr>
        <p:spPr/>
        <p:txBody>
          <a:bodyPr>
            <a:normAutofit/>
          </a:bodyPr>
          <a:lstStyle/>
          <a:p>
            <a:r>
              <a:rPr lang="en-US" dirty="0" smtClean="0"/>
              <a:t>Displacement mapping on a plane</a:t>
            </a:r>
            <a:endParaRPr lang="en-US" dirty="0"/>
          </a:p>
        </p:txBody>
      </p:sp>
      <p:pic>
        <p:nvPicPr>
          <p:cNvPr id="3" name="Picture 2"/>
          <p:cNvPicPr>
            <a:picLocks noChangeAspect="1"/>
          </p:cNvPicPr>
          <p:nvPr/>
        </p:nvPicPr>
        <p:blipFill>
          <a:blip r:embed="rId4"/>
          <a:stretch>
            <a:fillRect/>
          </a:stretch>
        </p:blipFill>
        <p:spPr>
          <a:xfrm>
            <a:off x="373570" y="2132856"/>
            <a:ext cx="5218374" cy="339376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 name="Picture 8"/>
          <p:cNvPicPr>
            <a:picLocks noChangeAspect="1"/>
          </p:cNvPicPr>
          <p:nvPr/>
        </p:nvPicPr>
        <p:blipFill>
          <a:blip r:embed="rId5"/>
          <a:stretch>
            <a:fillRect/>
          </a:stretch>
        </p:blipFill>
        <p:spPr>
          <a:xfrm>
            <a:off x="6278226" y="2132856"/>
            <a:ext cx="5218374" cy="339376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3706525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8976" y="856901"/>
            <a:ext cx="10612508" cy="5969535"/>
          </a:xfrm>
          <a:prstGeom prst="rect">
            <a:avLst/>
          </a:prstGeom>
        </p:spPr>
      </p:pic>
      <p:sp>
        <p:nvSpPr>
          <p:cNvPr id="2" name="Title 1"/>
          <p:cNvSpPr>
            <a:spLocks noGrp="1"/>
          </p:cNvSpPr>
          <p:nvPr>
            <p:ph type="title"/>
          </p:nvPr>
        </p:nvSpPr>
        <p:spPr/>
        <p:txBody>
          <a:bodyPr/>
          <a:lstStyle/>
          <a:p>
            <a:r>
              <a:rPr lang="en-US" dirty="0" smtClean="0"/>
              <a:t>GLSL implementation can run interactively </a:t>
            </a:r>
            <a:r>
              <a:rPr lang="en-US" dirty="0" smtClean="0">
                <a:sym typeface="Wingdings" panose="05000000000000000000" pitchFamily="2" charset="2"/>
              </a:rPr>
              <a:t> </a:t>
            </a:r>
            <a:endParaRPr lang="en-US" dirty="0"/>
          </a:p>
        </p:txBody>
      </p:sp>
      <p:sp>
        <p:nvSpPr>
          <p:cNvPr id="4" name="Slide Number Placeholder 3"/>
          <p:cNvSpPr>
            <a:spLocks noGrp="1"/>
          </p:cNvSpPr>
          <p:nvPr>
            <p:ph type="sldNum" sz="quarter" idx="12"/>
          </p:nvPr>
        </p:nvSpPr>
        <p:spPr/>
        <p:txBody>
          <a:bodyPr/>
          <a:lstStyle/>
          <a:p>
            <a:fld id="{7E95431C-F0EC-4DC5-A098-16E27D1FF48A}" type="slidenum">
              <a:rPr lang="en-US" smtClean="0"/>
              <a:pPr/>
              <a:t>30</a:t>
            </a:fld>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323619985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8976" y="856901"/>
            <a:ext cx="10612508" cy="5969536"/>
          </a:xfrm>
          <a:prstGeom prst="rect">
            <a:avLst/>
          </a:prstGeom>
        </p:spPr>
      </p:pic>
      <p:sp>
        <p:nvSpPr>
          <p:cNvPr id="2" name="Title 1"/>
          <p:cNvSpPr>
            <a:spLocks noGrp="1"/>
          </p:cNvSpPr>
          <p:nvPr>
            <p:ph type="title"/>
          </p:nvPr>
        </p:nvSpPr>
        <p:spPr/>
        <p:txBody>
          <a:bodyPr/>
          <a:lstStyle/>
          <a:p>
            <a:r>
              <a:rPr lang="en-US" dirty="0" smtClean="0"/>
              <a:t>GLSL implementation can run interactively </a:t>
            </a:r>
            <a:r>
              <a:rPr lang="en-US" dirty="0" smtClean="0">
                <a:sym typeface="Wingdings" panose="05000000000000000000" pitchFamily="2" charset="2"/>
              </a:rPr>
              <a:t> </a:t>
            </a:r>
            <a:endParaRPr lang="en-US" dirty="0"/>
          </a:p>
        </p:txBody>
      </p:sp>
      <p:sp>
        <p:nvSpPr>
          <p:cNvPr id="4" name="Slide Number Placeholder 3"/>
          <p:cNvSpPr>
            <a:spLocks noGrp="1"/>
          </p:cNvSpPr>
          <p:nvPr>
            <p:ph type="sldNum" sz="quarter" idx="12"/>
          </p:nvPr>
        </p:nvSpPr>
        <p:spPr/>
        <p:txBody>
          <a:bodyPr/>
          <a:lstStyle/>
          <a:p>
            <a:fld id="{7E95431C-F0EC-4DC5-A098-16E27D1FF48A}" type="slidenum">
              <a:rPr lang="en-US" smtClean="0"/>
              <a:pPr/>
              <a:t>31</a:t>
            </a:fld>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8836336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8976" y="862838"/>
            <a:ext cx="10612508" cy="5969536"/>
          </a:xfrm>
          <a:prstGeom prst="rect">
            <a:avLst/>
          </a:prstGeom>
        </p:spPr>
      </p:pic>
      <p:sp>
        <p:nvSpPr>
          <p:cNvPr id="2" name="Title 1"/>
          <p:cNvSpPr>
            <a:spLocks noGrp="1"/>
          </p:cNvSpPr>
          <p:nvPr>
            <p:ph type="title"/>
          </p:nvPr>
        </p:nvSpPr>
        <p:spPr/>
        <p:txBody>
          <a:bodyPr/>
          <a:lstStyle/>
          <a:p>
            <a:r>
              <a:rPr lang="en-US" dirty="0" smtClean="0"/>
              <a:t>GLSL implementation can run interactively </a:t>
            </a:r>
            <a:r>
              <a:rPr lang="en-US" dirty="0" smtClean="0">
                <a:sym typeface="Wingdings" panose="05000000000000000000" pitchFamily="2" charset="2"/>
              </a:rPr>
              <a:t> </a:t>
            </a:r>
            <a:endParaRPr lang="en-US" dirty="0"/>
          </a:p>
        </p:txBody>
      </p:sp>
      <p:sp>
        <p:nvSpPr>
          <p:cNvPr id="4" name="Slide Number Placeholder 3"/>
          <p:cNvSpPr>
            <a:spLocks noGrp="1"/>
          </p:cNvSpPr>
          <p:nvPr>
            <p:ph type="sldNum" sz="quarter" idx="12"/>
          </p:nvPr>
        </p:nvSpPr>
        <p:spPr/>
        <p:txBody>
          <a:bodyPr/>
          <a:lstStyle/>
          <a:p>
            <a:fld id="{7E95431C-F0EC-4DC5-A098-16E27D1FF48A}" type="slidenum">
              <a:rPr lang="en-US" smtClean="0"/>
              <a:pPr/>
              <a:t>32</a:t>
            </a:fld>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76193196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GLSL implementation can run interactively </a:t>
            </a:r>
            <a:r>
              <a:rPr lang="en-US" dirty="0" smtClean="0">
                <a:sym typeface="Wingdings" panose="05000000000000000000" pitchFamily="2" charset="2"/>
              </a:rPr>
              <a:t> </a:t>
            </a:r>
            <a:endParaRPr lang="en-US" dirty="0"/>
          </a:p>
        </p:txBody>
      </p:sp>
      <p:sp>
        <p:nvSpPr>
          <p:cNvPr id="4" name="Slide Number Placeholder 3"/>
          <p:cNvSpPr>
            <a:spLocks noGrp="1"/>
          </p:cNvSpPr>
          <p:nvPr>
            <p:ph type="sldNum" sz="quarter" idx="12"/>
          </p:nvPr>
        </p:nvSpPr>
        <p:spPr/>
        <p:txBody>
          <a:bodyPr/>
          <a:lstStyle/>
          <a:p>
            <a:fld id="{7E95431C-F0EC-4DC5-A098-16E27D1FF48A}" type="slidenum">
              <a:rPr lang="en-US" smtClean="0"/>
              <a:pPr/>
              <a:t>33</a:t>
            </a:fld>
            <a:endParaRPr lang="en-US" dirty="0"/>
          </a:p>
        </p:txBody>
      </p:sp>
      <p:sp>
        <p:nvSpPr>
          <p:cNvPr id="3" name="Content Placeholder 2"/>
          <p:cNvSpPr>
            <a:spLocks noGrp="1"/>
          </p:cNvSpPr>
          <p:nvPr>
            <p:ph idx="1"/>
          </p:nvPr>
        </p:nvSpPr>
        <p:spPr/>
        <p:txBody>
          <a:bodyPr/>
          <a:lstStyle/>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7408" y="862838"/>
            <a:ext cx="10614076" cy="5970418"/>
          </a:xfrm>
          <a:prstGeom prst="rect">
            <a:avLst/>
          </a:prstGeom>
        </p:spPr>
      </p:pic>
    </p:spTree>
    <p:extLst>
      <p:ext uri="{BB962C8B-B14F-4D97-AF65-F5344CB8AC3E}">
        <p14:creationId xmlns:p14="http://schemas.microsoft.com/office/powerpoint/2010/main" val="35320300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8976" y="856901"/>
            <a:ext cx="10612508" cy="5969536"/>
          </a:xfrm>
          <a:prstGeom prst="rect">
            <a:avLst/>
          </a:prstGeom>
        </p:spPr>
      </p:pic>
      <p:sp>
        <p:nvSpPr>
          <p:cNvPr id="2" name="Title 1"/>
          <p:cNvSpPr>
            <a:spLocks noGrp="1"/>
          </p:cNvSpPr>
          <p:nvPr>
            <p:ph type="title"/>
          </p:nvPr>
        </p:nvSpPr>
        <p:spPr/>
        <p:txBody>
          <a:bodyPr/>
          <a:lstStyle/>
          <a:p>
            <a:r>
              <a:rPr lang="en-US" dirty="0" smtClean="0"/>
              <a:t>GLSL implementation can run interactively </a:t>
            </a:r>
            <a:r>
              <a:rPr lang="en-US" dirty="0" smtClean="0">
                <a:sym typeface="Wingdings" panose="05000000000000000000" pitchFamily="2" charset="2"/>
              </a:rPr>
              <a:t> </a:t>
            </a:r>
            <a:endParaRPr lang="en-US" dirty="0"/>
          </a:p>
        </p:txBody>
      </p:sp>
      <p:sp>
        <p:nvSpPr>
          <p:cNvPr id="4" name="Slide Number Placeholder 3"/>
          <p:cNvSpPr>
            <a:spLocks noGrp="1"/>
          </p:cNvSpPr>
          <p:nvPr>
            <p:ph type="sldNum" sz="quarter" idx="12"/>
          </p:nvPr>
        </p:nvSpPr>
        <p:spPr/>
        <p:txBody>
          <a:bodyPr/>
          <a:lstStyle/>
          <a:p>
            <a:fld id="{7E95431C-F0EC-4DC5-A098-16E27D1FF48A}" type="slidenum">
              <a:rPr lang="en-US" smtClean="0"/>
              <a:pPr/>
              <a:t>34</a:t>
            </a:fld>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25297392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Store relative per-</a:t>
            </a:r>
            <a:r>
              <a:rPr lang="en-US" dirty="0" err="1" smtClean="0"/>
              <a:t>texel</a:t>
            </a:r>
            <a:r>
              <a:rPr lang="en-US" dirty="0" smtClean="0"/>
              <a:t> coordinates!</a:t>
            </a:r>
            <a:endParaRPr lang="en-US" dirty="0"/>
          </a:p>
        </p:txBody>
      </p:sp>
      <p:sp>
        <p:nvSpPr>
          <p:cNvPr id="3" name="Content Placeholder 2"/>
          <p:cNvSpPr>
            <a:spLocks noGrp="1"/>
          </p:cNvSpPr>
          <p:nvPr>
            <p:ph idx="1"/>
          </p:nvPr>
        </p:nvSpPr>
        <p:spPr/>
        <p:txBody>
          <a:bodyPr/>
          <a:lstStyle/>
          <a:p>
            <a:r>
              <a:rPr lang="en-US" dirty="0" smtClean="0"/>
              <a:t>We don’t store per-</a:t>
            </a:r>
            <a:r>
              <a:rPr lang="en-US" dirty="0" err="1" smtClean="0"/>
              <a:t>texel</a:t>
            </a:r>
            <a:r>
              <a:rPr lang="en-US" dirty="0" smtClean="0"/>
              <a:t> coordinates, but per-</a:t>
            </a:r>
            <a:r>
              <a:rPr lang="en-US" dirty="0" err="1" smtClean="0"/>
              <a:t>texel</a:t>
            </a:r>
            <a:r>
              <a:rPr lang="en-US" dirty="0" smtClean="0"/>
              <a:t> offsets!</a:t>
            </a:r>
          </a:p>
          <a:p>
            <a:pPr lvl="1"/>
            <a:r>
              <a:rPr lang="en-US" dirty="0" smtClean="0"/>
              <a:t>Small magnitude (compact quantization)</a:t>
            </a:r>
          </a:p>
          <a:p>
            <a:pPr lvl="1"/>
            <a:r>
              <a:rPr lang="en-US" dirty="0" smtClean="0"/>
              <a:t>Works across texture tiling borders (preserving pixel derivatives)</a:t>
            </a:r>
            <a:endParaRPr lang="en-US" dirty="0"/>
          </a:p>
        </p:txBody>
      </p:sp>
      <p:sp>
        <p:nvSpPr>
          <p:cNvPr id="4" name="Slide Number Placeholder 3"/>
          <p:cNvSpPr>
            <a:spLocks noGrp="1"/>
          </p:cNvSpPr>
          <p:nvPr>
            <p:ph type="sldNum" sz="quarter" idx="12"/>
          </p:nvPr>
        </p:nvSpPr>
        <p:spPr/>
        <p:txBody>
          <a:bodyPr/>
          <a:lstStyle/>
          <a:p>
            <a:fld id="{7E95431C-F0EC-4DC5-A098-16E27D1FF48A}" type="slidenum">
              <a:rPr lang="en-US" smtClean="0"/>
              <a:pPr/>
              <a:t>35</a:t>
            </a:fld>
            <a:endParaRPr lang="en-US" dirty="0"/>
          </a:p>
        </p:txBody>
      </p:sp>
      <p:pic>
        <p:nvPicPr>
          <p:cNvPr id="5" name="Picture 4"/>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16200000">
            <a:off x="4592231" y="1508283"/>
            <a:ext cx="3007541" cy="6048673"/>
          </a:xfrm>
          <a:prstGeom prst="rect">
            <a:avLst/>
          </a:prstGeom>
        </p:spPr>
      </p:pic>
      <p:sp>
        <p:nvSpPr>
          <p:cNvPr id="7" name="Rectangle 6"/>
          <p:cNvSpPr/>
          <p:nvPr/>
        </p:nvSpPr>
        <p:spPr>
          <a:xfrm>
            <a:off x="6149005" y="6011996"/>
            <a:ext cx="2796599" cy="369332"/>
          </a:xfrm>
          <a:prstGeom prst="rect">
            <a:avLst/>
          </a:prstGeom>
        </p:spPr>
        <p:txBody>
          <a:bodyPr wrap="none">
            <a:spAutoFit/>
          </a:bodyPr>
          <a:lstStyle/>
          <a:p>
            <a:r>
              <a:rPr lang="en-US" dirty="0" smtClean="0">
                <a:latin typeface="NimbusRomNo9L-ReguItal"/>
              </a:rPr>
              <a:t>Per-</a:t>
            </a:r>
            <a:r>
              <a:rPr lang="en-US" dirty="0" err="1" smtClean="0">
                <a:latin typeface="NimbusRomNo9L-ReguItal"/>
              </a:rPr>
              <a:t>texel</a:t>
            </a:r>
            <a:r>
              <a:rPr lang="en-US" dirty="0" smtClean="0">
                <a:latin typeface="NimbusRomNo9L-ReguItal"/>
              </a:rPr>
              <a:t> </a:t>
            </a:r>
            <a:r>
              <a:rPr lang="en-US" dirty="0" err="1" smtClean="0">
                <a:latin typeface="NimbusRomNo9L-ReguItal"/>
              </a:rPr>
              <a:t>texcoord</a:t>
            </a:r>
            <a:r>
              <a:rPr lang="en-US" dirty="0" smtClean="0">
                <a:latin typeface="NimbusRomNo9L-ReguItal"/>
              </a:rPr>
              <a:t> offsets</a:t>
            </a:r>
            <a:endParaRPr lang="en-US" dirty="0"/>
          </a:p>
        </p:txBody>
      </p:sp>
      <p:sp>
        <p:nvSpPr>
          <p:cNvPr id="8" name="Rectangle 7"/>
          <p:cNvSpPr/>
          <p:nvPr/>
        </p:nvSpPr>
        <p:spPr>
          <a:xfrm>
            <a:off x="3215680" y="6011996"/>
            <a:ext cx="1813317" cy="369332"/>
          </a:xfrm>
          <a:prstGeom prst="rect">
            <a:avLst/>
          </a:prstGeom>
        </p:spPr>
        <p:txBody>
          <a:bodyPr wrap="none">
            <a:spAutoFit/>
          </a:bodyPr>
          <a:lstStyle/>
          <a:p>
            <a:r>
              <a:rPr lang="en-US" dirty="0" smtClean="0">
                <a:latin typeface="NimbusRomNo9L-ReguItal"/>
              </a:rPr>
              <a:t>Displacement D</a:t>
            </a:r>
            <a:endParaRPr lang="en-US" dirty="0"/>
          </a:p>
        </p:txBody>
      </p:sp>
    </p:spTree>
    <p:extLst>
      <p:ext uri="{BB962C8B-B14F-4D97-AF65-F5344CB8AC3E}">
        <p14:creationId xmlns:p14="http://schemas.microsoft.com/office/powerpoint/2010/main" val="118880629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Store relative per-</a:t>
            </a:r>
            <a:r>
              <a:rPr lang="en-US" dirty="0" err="1" smtClean="0"/>
              <a:t>texel</a:t>
            </a:r>
            <a:r>
              <a:rPr lang="en-US" dirty="0" smtClean="0"/>
              <a:t> coordinates!</a:t>
            </a:r>
            <a:endParaRPr lang="en-US" dirty="0"/>
          </a:p>
        </p:txBody>
      </p:sp>
      <p:sp>
        <p:nvSpPr>
          <p:cNvPr id="4" name="Slide Number Placeholder 3"/>
          <p:cNvSpPr>
            <a:spLocks noGrp="1"/>
          </p:cNvSpPr>
          <p:nvPr>
            <p:ph type="sldNum" sz="quarter" idx="12"/>
          </p:nvPr>
        </p:nvSpPr>
        <p:spPr/>
        <p:txBody>
          <a:bodyPr/>
          <a:lstStyle/>
          <a:p>
            <a:fld id="{7E95431C-F0EC-4DC5-A098-16E27D1FF48A}" type="slidenum">
              <a:rPr lang="en-US" smtClean="0"/>
              <a:pPr/>
              <a:t>36</a:t>
            </a:fld>
            <a:endParaRPr lang="en-US" dirty="0"/>
          </a:p>
        </p:txBody>
      </p:sp>
      <p:pic>
        <p:nvPicPr>
          <p:cNvPr id="5" name="Picture 4"/>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16200000">
            <a:off x="4592231" y="1508283"/>
            <a:ext cx="3007541" cy="6048673"/>
          </a:xfrm>
          <a:prstGeom prst="rect">
            <a:avLst/>
          </a:prstGeom>
        </p:spPr>
      </p:pic>
      <p:sp>
        <p:nvSpPr>
          <p:cNvPr id="7" name="Rectangle 6"/>
          <p:cNvSpPr/>
          <p:nvPr/>
        </p:nvSpPr>
        <p:spPr>
          <a:xfrm>
            <a:off x="6149005" y="6011996"/>
            <a:ext cx="2796599" cy="369332"/>
          </a:xfrm>
          <a:prstGeom prst="rect">
            <a:avLst/>
          </a:prstGeom>
        </p:spPr>
        <p:txBody>
          <a:bodyPr wrap="none">
            <a:spAutoFit/>
          </a:bodyPr>
          <a:lstStyle/>
          <a:p>
            <a:r>
              <a:rPr lang="en-US" dirty="0" smtClean="0">
                <a:latin typeface="NimbusRomNo9L-ReguItal"/>
              </a:rPr>
              <a:t>Per-</a:t>
            </a:r>
            <a:r>
              <a:rPr lang="en-US" dirty="0" err="1" smtClean="0">
                <a:latin typeface="NimbusRomNo9L-ReguItal"/>
              </a:rPr>
              <a:t>texel</a:t>
            </a:r>
            <a:r>
              <a:rPr lang="en-US" dirty="0" smtClean="0">
                <a:latin typeface="NimbusRomNo9L-ReguItal"/>
              </a:rPr>
              <a:t> </a:t>
            </a:r>
            <a:r>
              <a:rPr lang="en-US" dirty="0" err="1" smtClean="0">
                <a:latin typeface="NimbusRomNo9L-ReguItal"/>
              </a:rPr>
              <a:t>texcoord</a:t>
            </a:r>
            <a:r>
              <a:rPr lang="en-US" dirty="0" smtClean="0">
                <a:latin typeface="NimbusRomNo9L-ReguItal"/>
              </a:rPr>
              <a:t> offsets</a:t>
            </a:r>
            <a:endParaRPr lang="en-US" dirty="0"/>
          </a:p>
        </p:txBody>
      </p:sp>
      <p:sp>
        <p:nvSpPr>
          <p:cNvPr id="8" name="Rectangle 7"/>
          <p:cNvSpPr/>
          <p:nvPr/>
        </p:nvSpPr>
        <p:spPr>
          <a:xfrm>
            <a:off x="3215680" y="6011996"/>
            <a:ext cx="1813317" cy="369332"/>
          </a:xfrm>
          <a:prstGeom prst="rect">
            <a:avLst/>
          </a:prstGeom>
        </p:spPr>
        <p:txBody>
          <a:bodyPr wrap="none">
            <a:spAutoFit/>
          </a:bodyPr>
          <a:lstStyle/>
          <a:p>
            <a:r>
              <a:rPr lang="en-US" dirty="0" smtClean="0">
                <a:latin typeface="NimbusRomNo9L-ReguItal"/>
              </a:rPr>
              <a:t>Displacement D</a:t>
            </a:r>
            <a:endParaRPr lang="en-US" dirty="0"/>
          </a:p>
        </p:txBody>
      </p:sp>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6200000">
            <a:off x="91730" y="1328263"/>
            <a:ext cx="3007541" cy="2952329"/>
          </a:xfrm>
          <a:prstGeom prst="rect">
            <a:avLst/>
          </a:prstGeom>
        </p:spPr>
      </p:pic>
      <p:sp>
        <p:nvSpPr>
          <p:cNvPr id="10" name="Rectangle 9"/>
          <p:cNvSpPr/>
          <p:nvPr/>
        </p:nvSpPr>
        <p:spPr>
          <a:xfrm>
            <a:off x="9048328" y="4427820"/>
            <a:ext cx="1189236" cy="369332"/>
          </a:xfrm>
          <a:prstGeom prst="rect">
            <a:avLst/>
          </a:prstGeom>
        </p:spPr>
        <p:txBody>
          <a:bodyPr wrap="none">
            <a:spAutoFit/>
          </a:bodyPr>
          <a:lstStyle/>
          <a:p>
            <a:r>
              <a:rPr lang="en-US" dirty="0" smtClean="0">
                <a:latin typeface="NimbusRomNo9L-Regu"/>
              </a:rPr>
              <a:t>Warped A</a:t>
            </a:r>
            <a:endParaRPr lang="en-US" dirty="0"/>
          </a:p>
        </p:txBody>
      </p:sp>
      <p:sp>
        <p:nvSpPr>
          <p:cNvPr id="11" name="Rectangle 10"/>
          <p:cNvSpPr/>
          <p:nvPr/>
        </p:nvSpPr>
        <p:spPr>
          <a:xfrm>
            <a:off x="47328" y="4283804"/>
            <a:ext cx="1108060" cy="369332"/>
          </a:xfrm>
          <a:prstGeom prst="rect">
            <a:avLst/>
          </a:prstGeom>
        </p:spPr>
        <p:txBody>
          <a:bodyPr wrap="none">
            <a:spAutoFit/>
          </a:bodyPr>
          <a:lstStyle/>
          <a:p>
            <a:r>
              <a:rPr lang="en-US" dirty="0" smtClean="0">
                <a:latin typeface="NimbusRomNo9L-ReguItal"/>
              </a:rPr>
              <a:t>Albedo A</a:t>
            </a:r>
            <a:endParaRPr lang="en-US" dirty="0"/>
          </a:p>
        </p:txBody>
      </p:sp>
      <p:pic>
        <p:nvPicPr>
          <p:cNvPr id="12" name="Picture 11"/>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rot="16200000">
            <a:off x="9092730" y="1328263"/>
            <a:ext cx="3007541" cy="2952329"/>
          </a:xfrm>
          <a:prstGeom prst="rect">
            <a:avLst/>
          </a:prstGeom>
        </p:spPr>
      </p:pic>
      <p:sp>
        <p:nvSpPr>
          <p:cNvPr id="13" name="Right Arrow 12"/>
          <p:cNvSpPr/>
          <p:nvPr/>
        </p:nvSpPr>
        <p:spPr>
          <a:xfrm>
            <a:off x="3215680" y="2132856"/>
            <a:ext cx="5832648" cy="828273"/>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smtClean="0"/>
              <a:t>Linear </a:t>
            </a:r>
            <a:r>
              <a:rPr lang="en-US" sz="2800" dirty="0" err="1" smtClean="0"/>
              <a:t>texcoord</a:t>
            </a:r>
            <a:r>
              <a:rPr lang="en-US" sz="2800" dirty="0" smtClean="0"/>
              <a:t> + per-</a:t>
            </a:r>
            <a:r>
              <a:rPr lang="en-US" sz="2800" dirty="0" err="1" smtClean="0"/>
              <a:t>texel</a:t>
            </a:r>
            <a:r>
              <a:rPr lang="en-US" sz="2800" dirty="0" smtClean="0"/>
              <a:t> offset</a:t>
            </a:r>
            <a:endParaRPr lang="en-US" sz="2800" dirty="0"/>
          </a:p>
        </p:txBody>
      </p:sp>
    </p:spTree>
    <p:extLst>
      <p:ext uri="{BB962C8B-B14F-4D97-AF65-F5344CB8AC3E}">
        <p14:creationId xmlns:p14="http://schemas.microsoft.com/office/powerpoint/2010/main" val="157462061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Mip</a:t>
            </a:r>
            <a:r>
              <a:rPr lang="en-US" dirty="0" smtClean="0"/>
              <a:t> Mapping</a:t>
            </a:r>
            <a:endParaRPr lang="en-US" dirty="0"/>
          </a:p>
        </p:txBody>
      </p:sp>
      <p:sp>
        <p:nvSpPr>
          <p:cNvPr id="3" name="Content Placeholder 2"/>
          <p:cNvSpPr>
            <a:spLocks noGrp="1"/>
          </p:cNvSpPr>
          <p:nvPr>
            <p:ph idx="1"/>
          </p:nvPr>
        </p:nvSpPr>
        <p:spPr/>
        <p:txBody>
          <a:bodyPr/>
          <a:lstStyle/>
          <a:p>
            <a:r>
              <a:rPr lang="en-US" dirty="0" smtClean="0"/>
              <a:t>Simplest solution works OK:</a:t>
            </a:r>
          </a:p>
          <a:p>
            <a:pPr lvl="1"/>
            <a:r>
              <a:rPr lang="en-US" dirty="0" err="1" smtClean="0"/>
              <a:t>Mip</a:t>
            </a:r>
            <a:r>
              <a:rPr lang="en-US" dirty="0" smtClean="0"/>
              <a:t> Maps for both Correction Offsets &amp; Color Textures</a:t>
            </a:r>
            <a:endParaRPr lang="en-US" dirty="0"/>
          </a:p>
        </p:txBody>
      </p:sp>
      <p:sp>
        <p:nvSpPr>
          <p:cNvPr id="4" name="Slide Number Placeholder 3"/>
          <p:cNvSpPr>
            <a:spLocks noGrp="1"/>
          </p:cNvSpPr>
          <p:nvPr>
            <p:ph type="sldNum" sz="quarter" idx="12"/>
          </p:nvPr>
        </p:nvSpPr>
        <p:spPr/>
        <p:txBody>
          <a:bodyPr/>
          <a:lstStyle/>
          <a:p>
            <a:fld id="{7E95431C-F0EC-4DC5-A098-16E27D1FF48A}" type="slidenum">
              <a:rPr lang="en-US" smtClean="0"/>
              <a:pPr/>
              <a:t>37</a:t>
            </a:fld>
            <a:endParaRPr lang="en-US"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9416" y="2189800"/>
            <a:ext cx="10146978" cy="4513060"/>
          </a:xfrm>
          <a:prstGeom prst="rect">
            <a:avLst/>
          </a:prstGeom>
        </p:spPr>
      </p:pic>
    </p:spTree>
    <p:extLst>
      <p:ext uri="{BB962C8B-B14F-4D97-AF65-F5344CB8AC3E}">
        <p14:creationId xmlns:p14="http://schemas.microsoft.com/office/powerpoint/2010/main" val="348643075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Fixation Energy</a:t>
            </a:r>
            <a:endParaRPr lang="en-US" dirty="0"/>
          </a:p>
        </p:txBody>
      </p:sp>
      <p:sp>
        <p:nvSpPr>
          <p:cNvPr id="3" name="Content Placeholder 2"/>
          <p:cNvSpPr>
            <a:spLocks noGrp="1"/>
          </p:cNvSpPr>
          <p:nvPr>
            <p:ph idx="1"/>
          </p:nvPr>
        </p:nvSpPr>
        <p:spPr/>
        <p:txBody>
          <a:bodyPr/>
          <a:lstStyle/>
          <a:p>
            <a:r>
              <a:rPr lang="en-US" dirty="0" smtClean="0"/>
              <a:t>Optimization can lead to unwanted distortion</a:t>
            </a:r>
          </a:p>
          <a:p>
            <a:pPr lvl="1"/>
            <a:r>
              <a:rPr lang="en-US" dirty="0" smtClean="0"/>
              <a:t>Perturbed straight lines</a:t>
            </a:r>
          </a:p>
          <a:p>
            <a:pPr lvl="1"/>
            <a:endParaRPr lang="en-US" dirty="0"/>
          </a:p>
        </p:txBody>
      </p:sp>
      <p:sp>
        <p:nvSpPr>
          <p:cNvPr id="4" name="Slide Number Placeholder 3"/>
          <p:cNvSpPr>
            <a:spLocks noGrp="1"/>
          </p:cNvSpPr>
          <p:nvPr>
            <p:ph type="sldNum" sz="quarter" idx="12"/>
          </p:nvPr>
        </p:nvSpPr>
        <p:spPr/>
        <p:txBody>
          <a:bodyPr/>
          <a:lstStyle/>
          <a:p>
            <a:fld id="{7E95431C-F0EC-4DC5-A098-16E27D1FF48A}" type="slidenum">
              <a:rPr lang="en-US" smtClean="0"/>
              <a:pPr/>
              <a:t>38</a:t>
            </a:fld>
            <a:endParaRPr lang="en-US"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7408" y="2204399"/>
            <a:ext cx="5268466" cy="4367874"/>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07882" y="2204398"/>
            <a:ext cx="5328592" cy="4364605"/>
          </a:xfrm>
          <a:prstGeom prst="rect">
            <a:avLst/>
          </a:prstGeom>
        </p:spPr>
      </p:pic>
      <p:sp>
        <p:nvSpPr>
          <p:cNvPr id="8" name="Right Arrow 7"/>
          <p:cNvSpPr/>
          <p:nvPr/>
        </p:nvSpPr>
        <p:spPr>
          <a:xfrm rot="4944933">
            <a:off x="3277265" y="4901395"/>
            <a:ext cx="620226" cy="215787"/>
          </a:xfrm>
          <a:prstGeom prst="rightArrow">
            <a:avLst/>
          </a:prstGeom>
          <a:ln>
            <a:solidFill>
              <a:schemeClr val="bg1">
                <a:lumMod val="75000"/>
              </a:schemeClr>
            </a:solidFill>
          </a:ln>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Right Arrow 8"/>
          <p:cNvSpPr/>
          <p:nvPr/>
        </p:nvSpPr>
        <p:spPr>
          <a:xfrm rot="18475991">
            <a:off x="1935165" y="5219399"/>
            <a:ext cx="646737" cy="233302"/>
          </a:xfrm>
          <a:prstGeom prst="rightArrow">
            <a:avLst/>
          </a:prstGeom>
          <a:ln>
            <a:solidFill>
              <a:schemeClr val="bg1">
                <a:lumMod val="75000"/>
              </a:schemeClr>
            </a:solidFill>
          </a:ln>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Right Arrow 9"/>
          <p:cNvSpPr/>
          <p:nvPr/>
        </p:nvSpPr>
        <p:spPr>
          <a:xfrm rot="4168800">
            <a:off x="1141810" y="3800107"/>
            <a:ext cx="646737" cy="233302"/>
          </a:xfrm>
          <a:prstGeom prst="rightArrow">
            <a:avLst/>
          </a:prstGeom>
          <a:ln>
            <a:solidFill>
              <a:schemeClr val="bg1">
                <a:lumMod val="75000"/>
              </a:schemeClr>
            </a:solidFill>
          </a:ln>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Right Arrow 10"/>
          <p:cNvSpPr/>
          <p:nvPr/>
        </p:nvSpPr>
        <p:spPr>
          <a:xfrm rot="4944933">
            <a:off x="8584183" y="4901396"/>
            <a:ext cx="620226" cy="215787"/>
          </a:xfrm>
          <a:prstGeom prst="rightArrow">
            <a:avLst/>
          </a:prstGeom>
          <a:ln>
            <a:solidFill>
              <a:schemeClr val="bg1">
                <a:lumMod val="75000"/>
              </a:schemeClr>
            </a:solidFill>
          </a:ln>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Right Arrow 11"/>
          <p:cNvSpPr/>
          <p:nvPr/>
        </p:nvSpPr>
        <p:spPr>
          <a:xfrm rot="18475991">
            <a:off x="7242083" y="5219400"/>
            <a:ext cx="646737" cy="233302"/>
          </a:xfrm>
          <a:prstGeom prst="rightArrow">
            <a:avLst/>
          </a:prstGeom>
          <a:ln>
            <a:solidFill>
              <a:schemeClr val="bg1">
                <a:lumMod val="75000"/>
              </a:schemeClr>
            </a:solidFill>
          </a:ln>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Right Arrow 12"/>
          <p:cNvSpPr/>
          <p:nvPr/>
        </p:nvSpPr>
        <p:spPr>
          <a:xfrm rot="4168800">
            <a:off x="6448728" y="3800108"/>
            <a:ext cx="646737" cy="233302"/>
          </a:xfrm>
          <a:prstGeom prst="rightArrow">
            <a:avLst/>
          </a:prstGeom>
          <a:ln>
            <a:solidFill>
              <a:schemeClr val="bg1">
                <a:lumMod val="75000"/>
              </a:schemeClr>
            </a:solidFill>
          </a:ln>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71339387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Fixation Energy</a:t>
            </a:r>
            <a:endParaRPr lang="en-US" dirty="0"/>
          </a:p>
        </p:txBody>
      </p:sp>
      <p:sp>
        <p:nvSpPr>
          <p:cNvPr id="3" name="Content Placeholder 2"/>
          <p:cNvSpPr>
            <a:spLocks noGrp="1"/>
          </p:cNvSpPr>
          <p:nvPr>
            <p:ph idx="1"/>
          </p:nvPr>
        </p:nvSpPr>
        <p:spPr/>
        <p:txBody>
          <a:bodyPr/>
          <a:lstStyle/>
          <a:p>
            <a:r>
              <a:rPr lang="en-US" dirty="0" smtClean="0"/>
              <a:t>Optimization can lead to unwanted distortion</a:t>
            </a:r>
          </a:p>
          <a:p>
            <a:pPr lvl="1"/>
            <a:r>
              <a:rPr lang="en-US" dirty="0" smtClean="0"/>
              <a:t>Correlations between texture and geometry</a:t>
            </a:r>
          </a:p>
          <a:p>
            <a:pPr lvl="1"/>
            <a:endParaRPr lang="en-US" dirty="0"/>
          </a:p>
        </p:txBody>
      </p:sp>
      <p:sp>
        <p:nvSpPr>
          <p:cNvPr id="4" name="Slide Number Placeholder 3"/>
          <p:cNvSpPr>
            <a:spLocks noGrp="1"/>
          </p:cNvSpPr>
          <p:nvPr>
            <p:ph type="sldNum" sz="quarter" idx="12"/>
          </p:nvPr>
        </p:nvSpPr>
        <p:spPr/>
        <p:txBody>
          <a:bodyPr/>
          <a:lstStyle/>
          <a:p>
            <a:fld id="{7E95431C-F0EC-4DC5-A098-16E27D1FF48A}" type="slidenum">
              <a:rPr lang="en-US" smtClean="0"/>
              <a:pPr/>
              <a:t>39</a:t>
            </a:fld>
            <a:endParaRPr lang="en-US" dirty="0"/>
          </a:p>
        </p:txBody>
      </p:sp>
      <p:pic>
        <p:nvPicPr>
          <p:cNvPr id="5" name="Picture 4"/>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312023" y="2276871"/>
            <a:ext cx="5082285" cy="4433483"/>
          </a:xfrm>
          <a:prstGeom prst="rect">
            <a:avLst/>
          </a:prstGeom>
        </p:spPr>
      </p:pic>
      <p:pic>
        <p:nvPicPr>
          <p:cNvPr id="6" name="Picture 5"/>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869698" y="2276872"/>
            <a:ext cx="5082286" cy="4433483"/>
          </a:xfrm>
          <a:prstGeom prst="rect">
            <a:avLst/>
          </a:prstGeom>
        </p:spPr>
      </p:pic>
      <p:sp>
        <p:nvSpPr>
          <p:cNvPr id="9" name="Right Arrow 8"/>
          <p:cNvSpPr/>
          <p:nvPr/>
        </p:nvSpPr>
        <p:spPr>
          <a:xfrm rot="4944933">
            <a:off x="6941880" y="4707359"/>
            <a:ext cx="620226" cy="215787"/>
          </a:xfrm>
          <a:prstGeom prst="rightArrow">
            <a:avLst/>
          </a:prstGeom>
          <a:solidFill>
            <a:schemeClr val="accent2">
              <a:lumMod val="60000"/>
              <a:lumOff val="40000"/>
            </a:schemeClr>
          </a:solidFill>
          <a:ln>
            <a:solidFill>
              <a:srgbClr val="FF0000"/>
            </a:solidFill>
          </a:ln>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Right Arrow 10"/>
          <p:cNvSpPr/>
          <p:nvPr/>
        </p:nvSpPr>
        <p:spPr>
          <a:xfrm rot="4944933">
            <a:off x="1461542" y="4707360"/>
            <a:ext cx="620226" cy="215787"/>
          </a:xfrm>
          <a:prstGeom prst="rightArrow">
            <a:avLst/>
          </a:prstGeom>
          <a:solidFill>
            <a:schemeClr val="accent2">
              <a:lumMod val="60000"/>
              <a:lumOff val="40000"/>
            </a:schemeClr>
          </a:solidFill>
          <a:ln>
            <a:solidFill>
              <a:srgbClr val="FF0000"/>
            </a:solidFill>
          </a:ln>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13" name="Straight Connector 12"/>
          <p:cNvCxnSpPr/>
          <p:nvPr/>
        </p:nvCxnSpPr>
        <p:spPr>
          <a:xfrm flipH="1">
            <a:off x="7344384" y="4797152"/>
            <a:ext cx="983864" cy="796252"/>
          </a:xfrm>
          <a:prstGeom prst="line">
            <a:avLst/>
          </a:prstGeom>
          <a:ln w="28575"/>
        </p:spPr>
        <p:style>
          <a:lnRef idx="1">
            <a:schemeClr val="accent6"/>
          </a:lnRef>
          <a:fillRef idx="0">
            <a:schemeClr val="accent6"/>
          </a:fillRef>
          <a:effectRef idx="0">
            <a:schemeClr val="accent6"/>
          </a:effectRef>
          <a:fontRef idx="minor">
            <a:schemeClr val="tx1"/>
          </a:fontRef>
        </p:style>
      </p:cxnSp>
      <p:cxnSp>
        <p:nvCxnSpPr>
          <p:cNvPr id="15" name="Straight Connector 14"/>
          <p:cNvCxnSpPr/>
          <p:nvPr/>
        </p:nvCxnSpPr>
        <p:spPr>
          <a:xfrm flipH="1">
            <a:off x="1830654" y="4869160"/>
            <a:ext cx="983864" cy="796252"/>
          </a:xfrm>
          <a:prstGeom prst="line">
            <a:avLst/>
          </a:prstGeom>
          <a:ln w="28575"/>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8062853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 we have proper texture unwrapping?</a:t>
            </a:r>
            <a:endParaRPr lang="en-US" dirty="0"/>
          </a:p>
        </p:txBody>
      </p:sp>
      <p:sp>
        <p:nvSpPr>
          <p:cNvPr id="4" name="Slide Number Placeholder 3"/>
          <p:cNvSpPr>
            <a:spLocks noGrp="1"/>
          </p:cNvSpPr>
          <p:nvPr>
            <p:ph type="sldNum" sz="quarter" idx="12"/>
          </p:nvPr>
        </p:nvSpPr>
        <p:spPr>
          <a:xfrm>
            <a:off x="10957680" y="6597353"/>
            <a:ext cx="1619040" cy="211015"/>
          </a:xfrm>
        </p:spPr>
        <p:txBody>
          <a:bodyPr/>
          <a:lstStyle/>
          <a:p>
            <a:fld id="{7E95431C-F0EC-4DC5-A098-16E27D1FF48A}" type="slidenum">
              <a:rPr lang="en-US" smtClean="0"/>
              <a:pPr/>
              <a:t>4</a:t>
            </a:fld>
            <a:endParaRPr lang="en-US"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33593" y="1124744"/>
            <a:ext cx="8311079" cy="5558366"/>
          </a:xfrm>
          <a:prstGeom prst="rect">
            <a:avLst/>
          </a:prstGeom>
        </p:spPr>
      </p:pic>
      <p:sp>
        <p:nvSpPr>
          <p:cNvPr id="7" name="Content Placeholder 6"/>
          <p:cNvSpPr>
            <a:spLocks noGrp="1"/>
          </p:cNvSpPr>
          <p:nvPr>
            <p:ph idx="1"/>
          </p:nvPr>
        </p:nvSpPr>
        <p:spPr/>
        <p:txBody>
          <a:bodyPr>
            <a:normAutofit/>
          </a:bodyPr>
          <a:lstStyle/>
          <a:p>
            <a:r>
              <a:rPr lang="en-US" dirty="0" smtClean="0"/>
              <a:t>Per-</a:t>
            </a:r>
            <a:r>
              <a:rPr lang="en-US" dirty="0" err="1" smtClean="0"/>
              <a:t>texel</a:t>
            </a:r>
            <a:r>
              <a:rPr lang="en-US" dirty="0" smtClean="0"/>
              <a:t> texture coordinates?</a:t>
            </a:r>
            <a:endParaRPr lang="en-US" dirty="0"/>
          </a:p>
        </p:txBody>
      </p:sp>
      <p:pic>
        <p:nvPicPr>
          <p:cNvPr id="13" name="Picture 12"/>
          <p:cNvPicPr>
            <a:picLocks noChangeAspect="1"/>
          </p:cNvPicPr>
          <p:nvPr/>
        </p:nvPicPr>
        <p:blipFill>
          <a:blip r:embed="rId4"/>
          <a:stretch>
            <a:fillRect/>
          </a:stretch>
        </p:blipFill>
        <p:spPr>
          <a:xfrm>
            <a:off x="373570" y="2137085"/>
            <a:ext cx="5216197" cy="339235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4" name="Picture 13"/>
          <p:cNvPicPr>
            <a:picLocks noChangeAspect="1"/>
          </p:cNvPicPr>
          <p:nvPr/>
        </p:nvPicPr>
        <p:blipFill>
          <a:blip r:embed="rId5"/>
          <a:stretch>
            <a:fillRect/>
          </a:stretch>
        </p:blipFill>
        <p:spPr>
          <a:xfrm>
            <a:off x="6278226" y="2134272"/>
            <a:ext cx="5216197" cy="339235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53771713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Fixation Energy</a:t>
            </a:r>
            <a:endParaRPr lang="en-US" dirty="0"/>
          </a:p>
        </p:txBody>
      </p:sp>
      <p:sp>
        <p:nvSpPr>
          <p:cNvPr id="3" name="Content Placeholder 2"/>
          <p:cNvSpPr>
            <a:spLocks noGrp="1"/>
          </p:cNvSpPr>
          <p:nvPr>
            <p:ph idx="1"/>
          </p:nvPr>
        </p:nvSpPr>
        <p:spPr/>
        <p:txBody>
          <a:bodyPr/>
          <a:lstStyle/>
          <a:p>
            <a:r>
              <a:rPr lang="en-US" dirty="0" smtClean="0"/>
              <a:t>Optimization can lead to unwanted distortion</a:t>
            </a:r>
          </a:p>
          <a:p>
            <a:pPr lvl="1"/>
            <a:r>
              <a:rPr lang="en-US" dirty="0" smtClean="0"/>
              <a:t>Correlations between texture and geometry</a:t>
            </a:r>
          </a:p>
          <a:p>
            <a:pPr lvl="1"/>
            <a:r>
              <a:rPr lang="en-US" dirty="0"/>
              <a:t>Perturbed straight </a:t>
            </a:r>
            <a:r>
              <a:rPr lang="en-US" dirty="0" smtClean="0"/>
              <a:t>lines</a:t>
            </a:r>
          </a:p>
          <a:p>
            <a:r>
              <a:rPr lang="en-US" dirty="0" smtClean="0"/>
              <a:t>We allow to mark parts of textures fixed by an additional fixation energy term</a:t>
            </a:r>
            <a:endParaRPr lang="en-US" dirty="0"/>
          </a:p>
        </p:txBody>
      </p:sp>
      <p:sp>
        <p:nvSpPr>
          <p:cNvPr id="4" name="Slide Number Placeholder 3"/>
          <p:cNvSpPr>
            <a:spLocks noGrp="1"/>
          </p:cNvSpPr>
          <p:nvPr>
            <p:ph type="sldNum" sz="quarter" idx="12"/>
          </p:nvPr>
        </p:nvSpPr>
        <p:spPr/>
        <p:txBody>
          <a:bodyPr/>
          <a:lstStyle/>
          <a:p>
            <a:fld id="{7E95431C-F0EC-4DC5-A098-16E27D1FF48A}" type="slidenum">
              <a:rPr lang="en-US" smtClean="0"/>
              <a:pPr/>
              <a:t>40</a:t>
            </a:fld>
            <a:endParaRPr lang="en-US" dirty="0"/>
          </a:p>
        </p:txBody>
      </p:sp>
      <p:pic>
        <p:nvPicPr>
          <p:cNvPr id="5" name="Picture 4"/>
          <p:cNvPicPr>
            <a:picLocks noChangeAspect="1"/>
          </p:cNvPicPr>
          <p:nvPr/>
        </p:nvPicPr>
        <p:blipFill>
          <a:blip r:embed="rId3"/>
          <a:stretch>
            <a:fillRect/>
          </a:stretch>
        </p:blipFill>
        <p:spPr>
          <a:xfrm rot="16200000">
            <a:off x="4598234" y="-977890"/>
            <a:ext cx="2880320" cy="11406067"/>
          </a:xfrm>
          <a:prstGeom prst="rect">
            <a:avLst/>
          </a:prstGeom>
        </p:spPr>
      </p:pic>
      <p:sp>
        <p:nvSpPr>
          <p:cNvPr id="6" name="Rectangle 5"/>
          <p:cNvSpPr/>
          <p:nvPr/>
        </p:nvSpPr>
        <p:spPr>
          <a:xfrm>
            <a:off x="8904312" y="6093296"/>
            <a:ext cx="2525178" cy="369332"/>
          </a:xfrm>
          <a:prstGeom prst="rect">
            <a:avLst/>
          </a:prstGeom>
        </p:spPr>
        <p:txBody>
          <a:bodyPr wrap="none">
            <a:spAutoFit/>
          </a:bodyPr>
          <a:lstStyle/>
          <a:p>
            <a:r>
              <a:rPr lang="en-US" dirty="0" smtClean="0">
                <a:latin typeface="NimbusRomNo9L-Regu"/>
              </a:rPr>
              <a:t>Corrected A ( u + </a:t>
            </a:r>
            <a:r>
              <a:rPr lang="en-US" dirty="0" smtClean="0">
                <a:latin typeface="NimbusRomNo9L-ReguItal"/>
              </a:rPr>
              <a:t>c(u) )</a:t>
            </a:r>
            <a:endParaRPr lang="en-US" dirty="0"/>
          </a:p>
        </p:txBody>
      </p:sp>
      <p:sp>
        <p:nvSpPr>
          <p:cNvPr id="7" name="Rectangle 6"/>
          <p:cNvSpPr/>
          <p:nvPr/>
        </p:nvSpPr>
        <p:spPr>
          <a:xfrm>
            <a:off x="6042625" y="6093296"/>
            <a:ext cx="2501647" cy="369332"/>
          </a:xfrm>
          <a:prstGeom prst="rect">
            <a:avLst/>
          </a:prstGeom>
        </p:spPr>
        <p:txBody>
          <a:bodyPr wrap="none">
            <a:spAutoFit/>
          </a:bodyPr>
          <a:lstStyle/>
          <a:p>
            <a:r>
              <a:rPr lang="en-US" dirty="0" smtClean="0">
                <a:latin typeface="NimbusRomNo9L-ReguItal"/>
              </a:rPr>
              <a:t>Correction Offsets c(u)</a:t>
            </a:r>
            <a:endParaRPr lang="en-US" dirty="0"/>
          </a:p>
        </p:txBody>
      </p:sp>
      <p:sp>
        <p:nvSpPr>
          <p:cNvPr id="8" name="Rectangle 7"/>
          <p:cNvSpPr/>
          <p:nvPr/>
        </p:nvSpPr>
        <p:spPr>
          <a:xfrm>
            <a:off x="3215680" y="6093296"/>
            <a:ext cx="2749471" cy="369332"/>
          </a:xfrm>
          <a:prstGeom prst="rect">
            <a:avLst/>
          </a:prstGeom>
        </p:spPr>
        <p:txBody>
          <a:bodyPr wrap="none">
            <a:spAutoFit/>
          </a:bodyPr>
          <a:lstStyle/>
          <a:p>
            <a:r>
              <a:rPr lang="en-US" dirty="0" smtClean="0">
                <a:latin typeface="NimbusRomNo9L-ReguItal"/>
              </a:rPr>
              <a:t>Displacement D, </a:t>
            </a:r>
            <a:r>
              <a:rPr lang="en-US" dirty="0" smtClean="0">
                <a:solidFill>
                  <a:srgbClr val="FF0000"/>
                </a:solidFill>
                <a:latin typeface="NimbusRomNo9L-ReguItal"/>
              </a:rPr>
              <a:t>Fixation</a:t>
            </a:r>
            <a:endParaRPr lang="en-US" dirty="0">
              <a:solidFill>
                <a:srgbClr val="FF0000"/>
              </a:solidFill>
            </a:endParaRPr>
          </a:p>
        </p:txBody>
      </p:sp>
      <p:sp>
        <p:nvSpPr>
          <p:cNvPr id="9" name="Rectangle 8"/>
          <p:cNvSpPr/>
          <p:nvPr/>
        </p:nvSpPr>
        <p:spPr>
          <a:xfrm>
            <a:off x="307420" y="6093296"/>
            <a:ext cx="1108060" cy="369332"/>
          </a:xfrm>
          <a:prstGeom prst="rect">
            <a:avLst/>
          </a:prstGeom>
        </p:spPr>
        <p:txBody>
          <a:bodyPr wrap="none">
            <a:spAutoFit/>
          </a:bodyPr>
          <a:lstStyle/>
          <a:p>
            <a:r>
              <a:rPr lang="en-US" dirty="0" smtClean="0">
                <a:latin typeface="NimbusRomNo9L-ReguItal"/>
              </a:rPr>
              <a:t>Albedo A</a:t>
            </a:r>
            <a:endParaRPr lang="en-US" dirty="0"/>
          </a:p>
        </p:txBody>
      </p:sp>
    </p:spTree>
    <p:extLst>
      <p:ext uri="{BB962C8B-B14F-4D97-AF65-F5344CB8AC3E}">
        <p14:creationId xmlns:p14="http://schemas.microsoft.com/office/powerpoint/2010/main" val="32220381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Example Code / </a:t>
            </a:r>
            <a:r>
              <a:rPr lang="en-US" dirty="0" smtClean="0"/>
              <a:t>Interactive Demo</a:t>
            </a:r>
            <a:endParaRPr lang="en-US" dirty="0"/>
          </a:p>
        </p:txBody>
      </p:sp>
      <p:sp>
        <p:nvSpPr>
          <p:cNvPr id="2" name="Content Placeholder 1"/>
          <p:cNvSpPr>
            <a:spLocks noGrp="1"/>
          </p:cNvSpPr>
          <p:nvPr>
            <p:ph idx="1"/>
          </p:nvPr>
        </p:nvSpPr>
        <p:spPr/>
        <p:txBody>
          <a:bodyPr/>
          <a:lstStyle/>
          <a:p>
            <a:r>
              <a:rPr lang="en-US" dirty="0" smtClean="0"/>
              <a:t>Example implementation: </a:t>
            </a:r>
            <a:r>
              <a:rPr lang="en-US" dirty="0">
                <a:hlinkClick r:id="rId3"/>
              </a:rPr>
              <a:t>https://</a:t>
            </a:r>
            <a:r>
              <a:rPr lang="en-US" dirty="0" smtClean="0">
                <a:hlinkClick r:id="rId3"/>
              </a:rPr>
              <a:t>github.com/tszirr/ic.js/tree/master/unwarp</a:t>
            </a:r>
            <a:r>
              <a:rPr lang="en-US" dirty="0" smtClean="0"/>
              <a:t/>
            </a:r>
            <a:br>
              <a:rPr lang="en-US" dirty="0" smtClean="0"/>
            </a:br>
            <a:endParaRPr lang="en-US" dirty="0"/>
          </a:p>
          <a:p>
            <a:pPr marL="72000" indent="0">
              <a:buNone/>
            </a:pPr>
            <a:endParaRPr lang="en-US" dirty="0"/>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03512" y="1788552"/>
            <a:ext cx="8784976" cy="4664784"/>
          </a:xfrm>
          <a:prstGeom prst="rect">
            <a:avLst/>
          </a:prstGeom>
        </p:spPr>
      </p:pic>
    </p:spTree>
    <p:extLst>
      <p:ext uri="{BB962C8B-B14F-4D97-AF65-F5344CB8AC3E}">
        <p14:creationId xmlns:p14="http://schemas.microsoft.com/office/powerpoint/2010/main" val="35638332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
        <p:nvSpPr>
          <p:cNvPr id="3" name="Content Placeholder 2"/>
          <p:cNvSpPr>
            <a:spLocks noGrp="1"/>
          </p:cNvSpPr>
          <p:nvPr>
            <p:ph idx="1"/>
          </p:nvPr>
        </p:nvSpPr>
        <p:spPr/>
        <p:txBody>
          <a:bodyPr/>
          <a:lstStyle/>
          <a:p>
            <a:r>
              <a:rPr lang="en-US" dirty="0"/>
              <a:t>Questions?</a:t>
            </a:r>
          </a:p>
          <a:p>
            <a:endParaRPr lang="en-US" dirty="0"/>
          </a:p>
          <a:p>
            <a:r>
              <a:rPr lang="en-US" dirty="0"/>
              <a:t>Contact</a:t>
            </a:r>
          </a:p>
          <a:p>
            <a:pPr lvl="1"/>
            <a:r>
              <a:rPr lang="en-US" b="1" dirty="0"/>
              <a:t>Tobias </a:t>
            </a:r>
            <a:r>
              <a:rPr lang="en-US" b="1" dirty="0" smtClean="0"/>
              <a:t>Zirr</a:t>
            </a:r>
            <a:r>
              <a:rPr lang="en-US" dirty="0"/>
              <a:t/>
            </a:r>
            <a:br>
              <a:rPr lang="en-US" dirty="0"/>
            </a:br>
            <a:r>
              <a:rPr lang="en-US" dirty="0">
                <a:hlinkClick r:id="rId3"/>
              </a:rPr>
              <a:t>tobias.zirr@alphanew.net</a:t>
            </a:r>
            <a:r>
              <a:rPr lang="en-US" dirty="0"/>
              <a:t> </a:t>
            </a:r>
            <a:br>
              <a:rPr lang="en-US" dirty="0"/>
            </a:br>
            <a:r>
              <a:rPr lang="en-US" dirty="0"/>
              <a:t>Twitter: @</a:t>
            </a:r>
            <a:r>
              <a:rPr lang="en-US" dirty="0" err="1" smtClean="0"/>
              <a:t>alphanew</a:t>
            </a:r>
            <a:r>
              <a:rPr lang="en-US" dirty="0" smtClean="0"/>
              <a:t/>
            </a:r>
            <a:br>
              <a:rPr lang="en-US" dirty="0" smtClean="0"/>
            </a:br>
            <a:r>
              <a:rPr lang="en-US" dirty="0" smtClean="0">
                <a:hlinkClick r:id="rId4"/>
              </a:rPr>
              <a:t>http://www.alphanew.net</a:t>
            </a:r>
            <a:endParaRPr lang="en-US" b="1" dirty="0"/>
          </a:p>
          <a:p>
            <a:pPr lvl="1"/>
            <a:r>
              <a:rPr lang="en-US" b="1" dirty="0" smtClean="0"/>
              <a:t>Tobias </a:t>
            </a:r>
            <a:r>
              <a:rPr lang="en-US" b="1" dirty="0" err="1" smtClean="0"/>
              <a:t>Ritschel</a:t>
            </a:r>
            <a:r>
              <a:rPr lang="en-US" dirty="0"/>
              <a:t/>
            </a:r>
            <a:br>
              <a:rPr lang="en-US" dirty="0"/>
            </a:br>
            <a:r>
              <a:rPr lang="en-US" dirty="0">
                <a:hlinkClick r:id="rId5"/>
              </a:rPr>
              <a:t>http://www.homepages.ucl.ac.uk/~</a:t>
            </a:r>
            <a:r>
              <a:rPr lang="en-US" dirty="0" smtClean="0">
                <a:hlinkClick r:id="rId5"/>
              </a:rPr>
              <a:t>ucactri</a:t>
            </a:r>
            <a:endParaRPr lang="en-US" dirty="0"/>
          </a:p>
        </p:txBody>
      </p:sp>
      <p:sp>
        <p:nvSpPr>
          <p:cNvPr id="4" name="Slide Number Placeholder 3"/>
          <p:cNvSpPr>
            <a:spLocks noGrp="1"/>
          </p:cNvSpPr>
          <p:nvPr>
            <p:ph type="sldNum" sz="quarter" idx="12"/>
          </p:nvPr>
        </p:nvSpPr>
        <p:spPr/>
        <p:txBody>
          <a:bodyPr/>
          <a:lstStyle/>
          <a:p>
            <a:fld id="{7E95431C-F0EC-4DC5-A098-16E27D1FF48A}" type="slidenum">
              <a:rPr lang="en-US" smtClean="0"/>
              <a:pPr/>
              <a:t>42</a:t>
            </a:fld>
            <a:endParaRPr lang="en-US" dirty="0"/>
          </a:p>
        </p:txBody>
      </p:sp>
      <p:sp>
        <p:nvSpPr>
          <p:cNvPr id="5" name="Rectangle 4"/>
          <p:cNvSpPr/>
          <p:nvPr/>
        </p:nvSpPr>
        <p:spPr>
          <a:xfrm>
            <a:off x="8028706" y="1010193"/>
            <a:ext cx="3989618" cy="1384995"/>
          </a:xfrm>
          <a:prstGeom prst="rect">
            <a:avLst/>
          </a:prstGeom>
        </p:spPr>
        <p:txBody>
          <a:bodyPr wrap="none">
            <a:spAutoFit/>
          </a:bodyPr>
          <a:lstStyle/>
          <a:p>
            <a:pPr algn="r"/>
            <a:r>
              <a:rPr lang="en-US" sz="2800" dirty="0" smtClean="0"/>
              <a:t>Project sources</a:t>
            </a:r>
            <a:r>
              <a:rPr lang="en-US" sz="2800" dirty="0" smtClean="0"/>
              <a:t>:</a:t>
            </a:r>
          </a:p>
          <a:p>
            <a:pPr algn="r"/>
            <a:r>
              <a:rPr lang="en-US" sz="2800" dirty="0" smtClean="0">
                <a:hlinkClick r:id="rId6"/>
              </a:rPr>
              <a:t>http</a:t>
            </a:r>
            <a:r>
              <a:rPr lang="en-US" sz="2800" dirty="0">
                <a:hlinkClick r:id="rId6"/>
              </a:rPr>
              <a:t>://</a:t>
            </a:r>
            <a:r>
              <a:rPr lang="en-US" sz="2800" dirty="0" smtClean="0">
                <a:hlinkClick r:id="rId6"/>
              </a:rPr>
              <a:t>www.alphanew.net</a:t>
            </a:r>
            <a:endParaRPr lang="en-US" sz="2800" dirty="0" smtClean="0"/>
          </a:p>
          <a:p>
            <a:pPr algn="r"/>
            <a:endParaRPr lang="en-US" sz="2800" dirty="0" smtClean="0"/>
          </a:p>
        </p:txBody>
      </p:sp>
      <p:pic>
        <p:nvPicPr>
          <p:cNvPr id="6" name="Picture 5"/>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8327592" y="2060848"/>
            <a:ext cx="3672408" cy="1950033"/>
          </a:xfrm>
          <a:prstGeom prst="rect">
            <a:avLst/>
          </a:prstGeom>
        </p:spPr>
      </p:pic>
    </p:spTree>
    <p:extLst>
      <p:ext uri="{BB962C8B-B14F-4D97-AF65-F5344CB8AC3E}">
        <p14:creationId xmlns:p14="http://schemas.microsoft.com/office/powerpoint/2010/main" val="168364269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Implementation Tips</a:t>
            </a:r>
            <a:endParaRPr lang="en-US" dirty="0"/>
          </a:p>
        </p:txBody>
      </p:sp>
      <p:sp>
        <p:nvSpPr>
          <p:cNvPr id="3" name="Content Placeholder 2"/>
          <p:cNvSpPr>
            <a:spLocks noGrp="1"/>
          </p:cNvSpPr>
          <p:nvPr>
            <p:ph idx="1"/>
          </p:nvPr>
        </p:nvSpPr>
        <p:spPr>
          <a:xfrm>
            <a:off x="240000" y="1124744"/>
            <a:ext cx="5801792" cy="5447528"/>
          </a:xfrm>
        </p:spPr>
        <p:txBody>
          <a:bodyPr/>
          <a:lstStyle/>
          <a:p>
            <a:r>
              <a:rPr lang="en-US" dirty="0" smtClean="0"/>
              <a:t>Default evaluation of</a:t>
            </a:r>
            <a:r>
              <a:rPr lang="en-US" dirty="0"/>
              <a:t> </a:t>
            </a:r>
            <a:r>
              <a:rPr lang="en-US" dirty="0" smtClean="0"/>
              <a:t>displacement: </a:t>
            </a:r>
            <a:r>
              <a:rPr lang="en-US" dirty="0" smtClean="0">
                <a:solidFill>
                  <a:srgbClr val="8064A2"/>
                </a:solidFill>
              </a:rPr>
              <a:t>on </a:t>
            </a:r>
            <a:r>
              <a:rPr lang="en-US" dirty="0" err="1" smtClean="0">
                <a:solidFill>
                  <a:srgbClr val="8064A2"/>
                </a:solidFill>
              </a:rPr>
              <a:t>texel</a:t>
            </a:r>
            <a:r>
              <a:rPr lang="en-US" dirty="0" smtClean="0">
                <a:solidFill>
                  <a:srgbClr val="8064A2"/>
                </a:solidFill>
              </a:rPr>
              <a:t> boundaries</a:t>
            </a:r>
            <a:endParaRPr lang="en-US" dirty="0">
              <a:solidFill>
                <a:srgbClr val="8064A2"/>
              </a:solidFill>
            </a:endParaRPr>
          </a:p>
        </p:txBody>
      </p:sp>
      <p:sp>
        <p:nvSpPr>
          <p:cNvPr id="4" name="Slide Number Placeholder 3"/>
          <p:cNvSpPr>
            <a:spLocks noGrp="1"/>
          </p:cNvSpPr>
          <p:nvPr>
            <p:ph type="sldNum" sz="quarter" idx="12"/>
          </p:nvPr>
        </p:nvSpPr>
        <p:spPr/>
        <p:txBody>
          <a:bodyPr/>
          <a:lstStyle/>
          <a:p>
            <a:fld id="{7E95431C-F0EC-4DC5-A098-16E27D1FF48A}" type="slidenum">
              <a:rPr lang="en-US" smtClean="0"/>
              <a:pPr/>
              <a:t>43</a:t>
            </a:fld>
            <a:endParaRPr lang="en-US" dirty="0"/>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95400" y="2204864"/>
            <a:ext cx="3717273" cy="3842645"/>
          </a:xfrm>
          <a:prstGeom prst="rect">
            <a:avLst/>
          </a:prstGeom>
          <a:noFill/>
          <a:effectLst>
            <a:softEdge rad="0"/>
          </a:effectLst>
        </p:spPr>
      </p:pic>
      <p:sp>
        <p:nvSpPr>
          <p:cNvPr id="6" name="Oval 5"/>
          <p:cNvSpPr/>
          <p:nvPr/>
        </p:nvSpPr>
        <p:spPr>
          <a:xfrm>
            <a:off x="598914" y="2088212"/>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Oval 6"/>
          <p:cNvSpPr/>
          <p:nvPr/>
        </p:nvSpPr>
        <p:spPr>
          <a:xfrm>
            <a:off x="1127448" y="2088212"/>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 name="Oval 7"/>
          <p:cNvSpPr/>
          <p:nvPr/>
        </p:nvSpPr>
        <p:spPr>
          <a:xfrm>
            <a:off x="598914" y="2636912"/>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 name="Oval 8"/>
          <p:cNvSpPr/>
          <p:nvPr/>
        </p:nvSpPr>
        <p:spPr>
          <a:xfrm>
            <a:off x="1127448" y="2636912"/>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 name="Oval 9"/>
          <p:cNvSpPr/>
          <p:nvPr/>
        </p:nvSpPr>
        <p:spPr>
          <a:xfrm>
            <a:off x="1655982" y="2088212"/>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1" name="Oval 10"/>
          <p:cNvSpPr/>
          <p:nvPr/>
        </p:nvSpPr>
        <p:spPr>
          <a:xfrm>
            <a:off x="2184516" y="2088212"/>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Oval 11"/>
          <p:cNvSpPr/>
          <p:nvPr/>
        </p:nvSpPr>
        <p:spPr>
          <a:xfrm>
            <a:off x="1655982" y="2636912"/>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3" name="Oval 12"/>
          <p:cNvSpPr/>
          <p:nvPr/>
        </p:nvSpPr>
        <p:spPr>
          <a:xfrm>
            <a:off x="2184516" y="2636912"/>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4" name="Oval 13"/>
          <p:cNvSpPr/>
          <p:nvPr/>
        </p:nvSpPr>
        <p:spPr>
          <a:xfrm>
            <a:off x="2713050" y="2088212"/>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5" name="Oval 14"/>
          <p:cNvSpPr/>
          <p:nvPr/>
        </p:nvSpPr>
        <p:spPr>
          <a:xfrm>
            <a:off x="3241584" y="2088212"/>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6" name="Oval 15"/>
          <p:cNvSpPr/>
          <p:nvPr/>
        </p:nvSpPr>
        <p:spPr>
          <a:xfrm>
            <a:off x="2713050" y="2636912"/>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7" name="Oval 16"/>
          <p:cNvSpPr/>
          <p:nvPr/>
        </p:nvSpPr>
        <p:spPr>
          <a:xfrm>
            <a:off x="3241584" y="2636912"/>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8" name="Oval 17"/>
          <p:cNvSpPr/>
          <p:nvPr/>
        </p:nvSpPr>
        <p:spPr>
          <a:xfrm>
            <a:off x="3770118" y="2088212"/>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9" name="Oval 18"/>
          <p:cNvSpPr/>
          <p:nvPr/>
        </p:nvSpPr>
        <p:spPr>
          <a:xfrm>
            <a:off x="4298652" y="2088212"/>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0" name="Oval 19"/>
          <p:cNvSpPr/>
          <p:nvPr/>
        </p:nvSpPr>
        <p:spPr>
          <a:xfrm>
            <a:off x="3770118" y="2636912"/>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1" name="Oval 20"/>
          <p:cNvSpPr/>
          <p:nvPr/>
        </p:nvSpPr>
        <p:spPr>
          <a:xfrm>
            <a:off x="4298652" y="2636912"/>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2" name="Oval 21"/>
          <p:cNvSpPr/>
          <p:nvPr/>
        </p:nvSpPr>
        <p:spPr>
          <a:xfrm>
            <a:off x="598914" y="31857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3" name="Oval 22"/>
          <p:cNvSpPr/>
          <p:nvPr/>
        </p:nvSpPr>
        <p:spPr>
          <a:xfrm>
            <a:off x="1127448" y="31857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4" name="Oval 23"/>
          <p:cNvSpPr/>
          <p:nvPr/>
        </p:nvSpPr>
        <p:spPr>
          <a:xfrm>
            <a:off x="598914" y="37344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5" name="Oval 24"/>
          <p:cNvSpPr/>
          <p:nvPr/>
        </p:nvSpPr>
        <p:spPr>
          <a:xfrm>
            <a:off x="1127448" y="37344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6" name="Oval 25"/>
          <p:cNvSpPr/>
          <p:nvPr/>
        </p:nvSpPr>
        <p:spPr>
          <a:xfrm>
            <a:off x="1655982" y="31857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7" name="Oval 26"/>
          <p:cNvSpPr/>
          <p:nvPr/>
        </p:nvSpPr>
        <p:spPr>
          <a:xfrm>
            <a:off x="2184516" y="31857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8" name="Oval 27"/>
          <p:cNvSpPr/>
          <p:nvPr/>
        </p:nvSpPr>
        <p:spPr>
          <a:xfrm>
            <a:off x="1655982" y="37344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9" name="Oval 28"/>
          <p:cNvSpPr/>
          <p:nvPr/>
        </p:nvSpPr>
        <p:spPr>
          <a:xfrm>
            <a:off x="2184516" y="37344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0" name="Oval 29"/>
          <p:cNvSpPr/>
          <p:nvPr/>
        </p:nvSpPr>
        <p:spPr>
          <a:xfrm>
            <a:off x="2713050" y="31857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1" name="Oval 30"/>
          <p:cNvSpPr/>
          <p:nvPr/>
        </p:nvSpPr>
        <p:spPr>
          <a:xfrm>
            <a:off x="3241584" y="31857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2" name="Oval 31"/>
          <p:cNvSpPr/>
          <p:nvPr/>
        </p:nvSpPr>
        <p:spPr>
          <a:xfrm>
            <a:off x="2713050" y="37344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3" name="Oval 32"/>
          <p:cNvSpPr/>
          <p:nvPr/>
        </p:nvSpPr>
        <p:spPr>
          <a:xfrm>
            <a:off x="3241584" y="37344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4" name="Oval 33"/>
          <p:cNvSpPr/>
          <p:nvPr/>
        </p:nvSpPr>
        <p:spPr>
          <a:xfrm>
            <a:off x="3770118" y="31857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5" name="Oval 34"/>
          <p:cNvSpPr/>
          <p:nvPr/>
        </p:nvSpPr>
        <p:spPr>
          <a:xfrm>
            <a:off x="4298652" y="31857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6" name="Oval 35"/>
          <p:cNvSpPr/>
          <p:nvPr/>
        </p:nvSpPr>
        <p:spPr>
          <a:xfrm>
            <a:off x="3770118" y="37344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7" name="Oval 36"/>
          <p:cNvSpPr/>
          <p:nvPr/>
        </p:nvSpPr>
        <p:spPr>
          <a:xfrm>
            <a:off x="4298652" y="37344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8" name="Oval 37"/>
          <p:cNvSpPr/>
          <p:nvPr/>
        </p:nvSpPr>
        <p:spPr>
          <a:xfrm>
            <a:off x="598914" y="42831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9" name="Oval 38"/>
          <p:cNvSpPr/>
          <p:nvPr/>
        </p:nvSpPr>
        <p:spPr>
          <a:xfrm>
            <a:off x="1127448" y="42831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0" name="Oval 39"/>
          <p:cNvSpPr/>
          <p:nvPr/>
        </p:nvSpPr>
        <p:spPr>
          <a:xfrm>
            <a:off x="598914" y="48318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1" name="Oval 40"/>
          <p:cNvSpPr/>
          <p:nvPr/>
        </p:nvSpPr>
        <p:spPr>
          <a:xfrm>
            <a:off x="1127448" y="48318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2" name="Oval 41"/>
          <p:cNvSpPr/>
          <p:nvPr/>
        </p:nvSpPr>
        <p:spPr>
          <a:xfrm>
            <a:off x="1655982" y="42831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3" name="Oval 42"/>
          <p:cNvSpPr/>
          <p:nvPr/>
        </p:nvSpPr>
        <p:spPr>
          <a:xfrm>
            <a:off x="2184516" y="42831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4" name="Oval 43"/>
          <p:cNvSpPr/>
          <p:nvPr/>
        </p:nvSpPr>
        <p:spPr>
          <a:xfrm>
            <a:off x="1655982" y="48318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5" name="Oval 44"/>
          <p:cNvSpPr/>
          <p:nvPr/>
        </p:nvSpPr>
        <p:spPr>
          <a:xfrm>
            <a:off x="2184516" y="48318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6" name="Oval 45"/>
          <p:cNvSpPr/>
          <p:nvPr/>
        </p:nvSpPr>
        <p:spPr>
          <a:xfrm>
            <a:off x="2713050" y="42831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7" name="Oval 46"/>
          <p:cNvSpPr/>
          <p:nvPr/>
        </p:nvSpPr>
        <p:spPr>
          <a:xfrm>
            <a:off x="3241584" y="42831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8" name="Oval 47"/>
          <p:cNvSpPr/>
          <p:nvPr/>
        </p:nvSpPr>
        <p:spPr>
          <a:xfrm>
            <a:off x="2713050" y="48318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9" name="Oval 48"/>
          <p:cNvSpPr/>
          <p:nvPr/>
        </p:nvSpPr>
        <p:spPr>
          <a:xfrm>
            <a:off x="3241584" y="48318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0" name="Oval 49"/>
          <p:cNvSpPr/>
          <p:nvPr/>
        </p:nvSpPr>
        <p:spPr>
          <a:xfrm>
            <a:off x="3770118" y="42831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1" name="Oval 50"/>
          <p:cNvSpPr/>
          <p:nvPr/>
        </p:nvSpPr>
        <p:spPr>
          <a:xfrm>
            <a:off x="4298652" y="42831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2" name="Oval 51"/>
          <p:cNvSpPr/>
          <p:nvPr/>
        </p:nvSpPr>
        <p:spPr>
          <a:xfrm>
            <a:off x="3770118" y="48318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3" name="Oval 52"/>
          <p:cNvSpPr/>
          <p:nvPr/>
        </p:nvSpPr>
        <p:spPr>
          <a:xfrm>
            <a:off x="4298652" y="48318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4" name="Oval 53"/>
          <p:cNvSpPr/>
          <p:nvPr/>
        </p:nvSpPr>
        <p:spPr>
          <a:xfrm>
            <a:off x="598914" y="53805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5" name="Oval 54"/>
          <p:cNvSpPr/>
          <p:nvPr/>
        </p:nvSpPr>
        <p:spPr>
          <a:xfrm>
            <a:off x="1127448" y="53805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6" name="Oval 55"/>
          <p:cNvSpPr/>
          <p:nvPr/>
        </p:nvSpPr>
        <p:spPr>
          <a:xfrm>
            <a:off x="598914" y="59292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7" name="Oval 56"/>
          <p:cNvSpPr/>
          <p:nvPr/>
        </p:nvSpPr>
        <p:spPr>
          <a:xfrm>
            <a:off x="1127448" y="59292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8" name="Oval 57"/>
          <p:cNvSpPr/>
          <p:nvPr/>
        </p:nvSpPr>
        <p:spPr>
          <a:xfrm>
            <a:off x="1655982" y="53805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9" name="Oval 58"/>
          <p:cNvSpPr/>
          <p:nvPr/>
        </p:nvSpPr>
        <p:spPr>
          <a:xfrm>
            <a:off x="2184516" y="53805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0" name="Oval 59"/>
          <p:cNvSpPr/>
          <p:nvPr/>
        </p:nvSpPr>
        <p:spPr>
          <a:xfrm>
            <a:off x="1655982" y="59292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1" name="Oval 60"/>
          <p:cNvSpPr/>
          <p:nvPr/>
        </p:nvSpPr>
        <p:spPr>
          <a:xfrm>
            <a:off x="2184516" y="59292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2" name="Oval 61"/>
          <p:cNvSpPr/>
          <p:nvPr/>
        </p:nvSpPr>
        <p:spPr>
          <a:xfrm>
            <a:off x="2713050" y="53805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3" name="Oval 62"/>
          <p:cNvSpPr/>
          <p:nvPr/>
        </p:nvSpPr>
        <p:spPr>
          <a:xfrm>
            <a:off x="3241584" y="53805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4" name="Oval 63"/>
          <p:cNvSpPr/>
          <p:nvPr/>
        </p:nvSpPr>
        <p:spPr>
          <a:xfrm>
            <a:off x="2713050" y="59292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5" name="Oval 64"/>
          <p:cNvSpPr/>
          <p:nvPr/>
        </p:nvSpPr>
        <p:spPr>
          <a:xfrm>
            <a:off x="3241584" y="59292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6" name="Oval 65"/>
          <p:cNvSpPr/>
          <p:nvPr/>
        </p:nvSpPr>
        <p:spPr>
          <a:xfrm>
            <a:off x="3770118" y="53805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7" name="Oval 66"/>
          <p:cNvSpPr/>
          <p:nvPr/>
        </p:nvSpPr>
        <p:spPr>
          <a:xfrm>
            <a:off x="4298652" y="53805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8" name="Oval 67"/>
          <p:cNvSpPr/>
          <p:nvPr/>
        </p:nvSpPr>
        <p:spPr>
          <a:xfrm>
            <a:off x="3770118" y="59292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9" name="Oval 68"/>
          <p:cNvSpPr/>
          <p:nvPr/>
        </p:nvSpPr>
        <p:spPr>
          <a:xfrm>
            <a:off x="4298652" y="59292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35" name="Content Placeholder 2"/>
          <p:cNvSpPr txBox="1">
            <a:spLocks/>
          </p:cNvSpPr>
          <p:nvPr/>
        </p:nvSpPr>
        <p:spPr>
          <a:xfrm>
            <a:off x="5844186" y="1115545"/>
            <a:ext cx="6347814" cy="5447528"/>
          </a:xfrm>
          <a:prstGeom prst="rect">
            <a:avLst/>
          </a:prstGeom>
        </p:spPr>
        <p:txBody>
          <a:bodyPr vert="horz" lIns="91440" tIns="45720" rIns="91440" bIns="45720" rtlCol="0">
            <a:normAutofit/>
          </a:bodyPr>
          <a:lstStyle>
            <a:lvl1pPr marL="360000" indent="-288000" algn="l" defTabSz="914400" rtl="0" eaLnBrk="1" latinLnBrk="0" hangingPunct="1">
              <a:lnSpc>
                <a:spcPct val="100000"/>
              </a:lnSpc>
              <a:spcBef>
                <a:spcPct val="20000"/>
              </a:spcBef>
              <a:buFontTx/>
              <a:buBlip>
                <a:blip r:embed="rId3"/>
              </a:buBlip>
              <a:defRPr sz="2800" kern="1200">
                <a:solidFill>
                  <a:schemeClr val="tx1"/>
                </a:solidFill>
                <a:latin typeface="+mn-lt"/>
                <a:ea typeface="+mn-ea"/>
                <a:cs typeface="+mn-cs"/>
              </a:defRPr>
            </a:lvl1pPr>
            <a:lvl2pPr marL="612000" indent="-288000" algn="l" defTabSz="914400" rtl="0" eaLnBrk="1" latinLnBrk="0" hangingPunct="1">
              <a:lnSpc>
                <a:spcPct val="100000"/>
              </a:lnSpc>
              <a:spcBef>
                <a:spcPct val="20000"/>
              </a:spcBef>
              <a:buFontTx/>
              <a:buBlip>
                <a:blip r:embed="rId4"/>
              </a:buBlip>
              <a:defRPr sz="2800" kern="1200">
                <a:solidFill>
                  <a:schemeClr val="tx1"/>
                </a:solidFill>
                <a:latin typeface="+mn-lt"/>
                <a:ea typeface="+mn-ea"/>
                <a:cs typeface="+mn-cs"/>
              </a:defRPr>
            </a:lvl2pPr>
            <a:lvl3pPr marL="864000" indent="-288000" algn="l" defTabSz="914400" rtl="0" eaLnBrk="1" latinLnBrk="0" hangingPunct="1">
              <a:lnSpc>
                <a:spcPct val="100000"/>
              </a:lnSpc>
              <a:spcBef>
                <a:spcPct val="20000"/>
              </a:spcBef>
              <a:buFontTx/>
              <a:buBlip>
                <a:blip r:embed="rId4"/>
              </a:buBlip>
              <a:defRPr sz="2800" kern="1200">
                <a:solidFill>
                  <a:schemeClr val="tx1"/>
                </a:solidFill>
                <a:latin typeface="+mn-lt"/>
                <a:ea typeface="+mn-ea"/>
                <a:cs typeface="+mn-cs"/>
              </a:defRPr>
            </a:lvl3pPr>
            <a:lvl4pPr marL="1116000" indent="-288000" algn="l" defTabSz="914400" rtl="0" eaLnBrk="1" latinLnBrk="0" hangingPunct="1">
              <a:lnSpc>
                <a:spcPct val="100000"/>
              </a:lnSpc>
              <a:spcBef>
                <a:spcPct val="20000"/>
              </a:spcBef>
              <a:buFontTx/>
              <a:buBlip>
                <a:blip r:embed="rId4"/>
              </a:buBlip>
              <a:defRPr sz="2800" kern="1200">
                <a:solidFill>
                  <a:schemeClr val="tx1"/>
                </a:solidFill>
                <a:latin typeface="+mn-lt"/>
                <a:ea typeface="+mn-ea"/>
                <a:cs typeface="+mn-cs"/>
              </a:defRPr>
            </a:lvl4pPr>
            <a:lvl5pPr marL="1368000" indent="-288000" algn="l" defTabSz="914400" rtl="0" eaLnBrk="1" latinLnBrk="0" hangingPunct="1">
              <a:lnSpc>
                <a:spcPct val="100000"/>
              </a:lnSpc>
              <a:spcBef>
                <a:spcPct val="20000"/>
              </a:spcBef>
              <a:buFontTx/>
              <a:buBlip>
                <a:blip r:embed="rId4"/>
              </a:buBlip>
              <a:defRPr sz="2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Default evaluation of correction offsets:</a:t>
            </a:r>
            <a:br>
              <a:rPr lang="en-US" dirty="0" smtClean="0"/>
            </a:br>
            <a:r>
              <a:rPr lang="en-US" dirty="0" smtClean="0">
                <a:solidFill>
                  <a:srgbClr val="C0504D"/>
                </a:solidFill>
              </a:rPr>
              <a:t>on </a:t>
            </a:r>
            <a:r>
              <a:rPr lang="en-US" dirty="0" err="1" smtClean="0">
                <a:solidFill>
                  <a:srgbClr val="C0504D"/>
                </a:solidFill>
              </a:rPr>
              <a:t>texel</a:t>
            </a:r>
            <a:r>
              <a:rPr lang="en-US" dirty="0" smtClean="0">
                <a:solidFill>
                  <a:srgbClr val="C0504D"/>
                </a:solidFill>
              </a:rPr>
              <a:t> centers</a:t>
            </a:r>
            <a:endParaRPr lang="en-US" dirty="0">
              <a:solidFill>
                <a:srgbClr val="C0504D"/>
              </a:solidFill>
            </a:endParaRPr>
          </a:p>
        </p:txBody>
      </p:sp>
      <p:pic>
        <p:nvPicPr>
          <p:cNvPr id="136" name="Picture 13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299587" y="2195665"/>
            <a:ext cx="3717273" cy="3842645"/>
          </a:xfrm>
          <a:prstGeom prst="rect">
            <a:avLst/>
          </a:prstGeom>
          <a:noFill/>
          <a:effectLst>
            <a:softEdge rad="0"/>
          </a:effectLst>
        </p:spPr>
      </p:pic>
      <p:sp>
        <p:nvSpPr>
          <p:cNvPr id="137" name="Oval 136"/>
          <p:cNvSpPr/>
          <p:nvPr/>
        </p:nvSpPr>
        <p:spPr>
          <a:xfrm>
            <a:off x="6460505" y="2351640"/>
            <a:ext cx="233304" cy="23330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8" name="Oval 137"/>
          <p:cNvSpPr/>
          <p:nvPr/>
        </p:nvSpPr>
        <p:spPr>
          <a:xfrm>
            <a:off x="6989039" y="2351640"/>
            <a:ext cx="233304" cy="23330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9" name="Oval 138"/>
          <p:cNvSpPr/>
          <p:nvPr/>
        </p:nvSpPr>
        <p:spPr>
          <a:xfrm>
            <a:off x="6460505" y="2900340"/>
            <a:ext cx="233304" cy="23330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0" name="Oval 139"/>
          <p:cNvSpPr/>
          <p:nvPr/>
        </p:nvSpPr>
        <p:spPr>
          <a:xfrm>
            <a:off x="6989039" y="2900340"/>
            <a:ext cx="233304" cy="23330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1" name="Oval 140"/>
          <p:cNvSpPr/>
          <p:nvPr/>
        </p:nvSpPr>
        <p:spPr>
          <a:xfrm>
            <a:off x="7517573" y="2351640"/>
            <a:ext cx="233304" cy="23330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2" name="Oval 141"/>
          <p:cNvSpPr/>
          <p:nvPr/>
        </p:nvSpPr>
        <p:spPr>
          <a:xfrm>
            <a:off x="8046107" y="2351640"/>
            <a:ext cx="233304" cy="23330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3" name="Oval 142"/>
          <p:cNvSpPr/>
          <p:nvPr/>
        </p:nvSpPr>
        <p:spPr>
          <a:xfrm>
            <a:off x="7517573" y="2900340"/>
            <a:ext cx="233304" cy="23330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4" name="Oval 143"/>
          <p:cNvSpPr/>
          <p:nvPr/>
        </p:nvSpPr>
        <p:spPr>
          <a:xfrm>
            <a:off x="8046107" y="2900340"/>
            <a:ext cx="233304" cy="23330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5" name="Oval 144"/>
          <p:cNvSpPr/>
          <p:nvPr/>
        </p:nvSpPr>
        <p:spPr>
          <a:xfrm>
            <a:off x="8574641" y="2351640"/>
            <a:ext cx="233304" cy="23330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6" name="Oval 145"/>
          <p:cNvSpPr/>
          <p:nvPr/>
        </p:nvSpPr>
        <p:spPr>
          <a:xfrm>
            <a:off x="9103175" y="2351640"/>
            <a:ext cx="233304" cy="23330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7" name="Oval 146"/>
          <p:cNvSpPr/>
          <p:nvPr/>
        </p:nvSpPr>
        <p:spPr>
          <a:xfrm>
            <a:off x="8574641" y="2900340"/>
            <a:ext cx="233304" cy="23330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8" name="Oval 147"/>
          <p:cNvSpPr/>
          <p:nvPr/>
        </p:nvSpPr>
        <p:spPr>
          <a:xfrm>
            <a:off x="9103175" y="2900340"/>
            <a:ext cx="233304" cy="23330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9" name="Oval 148"/>
          <p:cNvSpPr/>
          <p:nvPr/>
        </p:nvSpPr>
        <p:spPr>
          <a:xfrm>
            <a:off x="9631709" y="2351640"/>
            <a:ext cx="233304" cy="23330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1" name="Oval 150"/>
          <p:cNvSpPr/>
          <p:nvPr/>
        </p:nvSpPr>
        <p:spPr>
          <a:xfrm>
            <a:off x="9631709" y="2900340"/>
            <a:ext cx="233304" cy="23330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3" name="Oval 152"/>
          <p:cNvSpPr/>
          <p:nvPr/>
        </p:nvSpPr>
        <p:spPr>
          <a:xfrm>
            <a:off x="6460505" y="3449168"/>
            <a:ext cx="233304" cy="23330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4" name="Oval 153"/>
          <p:cNvSpPr/>
          <p:nvPr/>
        </p:nvSpPr>
        <p:spPr>
          <a:xfrm>
            <a:off x="6989039" y="3449168"/>
            <a:ext cx="233304" cy="23330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5" name="Oval 154"/>
          <p:cNvSpPr/>
          <p:nvPr/>
        </p:nvSpPr>
        <p:spPr>
          <a:xfrm>
            <a:off x="6460505" y="3997868"/>
            <a:ext cx="233304" cy="23330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6" name="Oval 155"/>
          <p:cNvSpPr/>
          <p:nvPr/>
        </p:nvSpPr>
        <p:spPr>
          <a:xfrm>
            <a:off x="6989039" y="3997868"/>
            <a:ext cx="233304" cy="23330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7" name="Oval 156"/>
          <p:cNvSpPr/>
          <p:nvPr/>
        </p:nvSpPr>
        <p:spPr>
          <a:xfrm>
            <a:off x="7517573" y="3449168"/>
            <a:ext cx="233304" cy="23330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8" name="Oval 157"/>
          <p:cNvSpPr/>
          <p:nvPr/>
        </p:nvSpPr>
        <p:spPr>
          <a:xfrm>
            <a:off x="8046107" y="3449168"/>
            <a:ext cx="233304" cy="23330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9" name="Oval 158"/>
          <p:cNvSpPr/>
          <p:nvPr/>
        </p:nvSpPr>
        <p:spPr>
          <a:xfrm>
            <a:off x="7517573" y="3997868"/>
            <a:ext cx="233304" cy="23330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60" name="Oval 159"/>
          <p:cNvSpPr/>
          <p:nvPr/>
        </p:nvSpPr>
        <p:spPr>
          <a:xfrm>
            <a:off x="8046107" y="3997868"/>
            <a:ext cx="233304" cy="23330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61" name="Oval 160"/>
          <p:cNvSpPr/>
          <p:nvPr/>
        </p:nvSpPr>
        <p:spPr>
          <a:xfrm>
            <a:off x="8574641" y="3449168"/>
            <a:ext cx="233304" cy="23330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62" name="Oval 161"/>
          <p:cNvSpPr/>
          <p:nvPr/>
        </p:nvSpPr>
        <p:spPr>
          <a:xfrm>
            <a:off x="9103175" y="3449168"/>
            <a:ext cx="233304" cy="23330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63" name="Oval 162"/>
          <p:cNvSpPr/>
          <p:nvPr/>
        </p:nvSpPr>
        <p:spPr>
          <a:xfrm>
            <a:off x="8574641" y="3997868"/>
            <a:ext cx="233304" cy="23330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64" name="Oval 163"/>
          <p:cNvSpPr/>
          <p:nvPr/>
        </p:nvSpPr>
        <p:spPr>
          <a:xfrm>
            <a:off x="9103175" y="3997868"/>
            <a:ext cx="233304" cy="23330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65" name="Oval 164"/>
          <p:cNvSpPr/>
          <p:nvPr/>
        </p:nvSpPr>
        <p:spPr>
          <a:xfrm>
            <a:off x="9631709" y="3449168"/>
            <a:ext cx="233304" cy="23330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67" name="Oval 166"/>
          <p:cNvSpPr/>
          <p:nvPr/>
        </p:nvSpPr>
        <p:spPr>
          <a:xfrm>
            <a:off x="9631709" y="3997868"/>
            <a:ext cx="233304" cy="23330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69" name="Oval 168"/>
          <p:cNvSpPr/>
          <p:nvPr/>
        </p:nvSpPr>
        <p:spPr>
          <a:xfrm>
            <a:off x="6460505" y="4546568"/>
            <a:ext cx="233304" cy="23330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0" name="Oval 169"/>
          <p:cNvSpPr/>
          <p:nvPr/>
        </p:nvSpPr>
        <p:spPr>
          <a:xfrm>
            <a:off x="6989039" y="4546568"/>
            <a:ext cx="233304" cy="23330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1" name="Oval 170"/>
          <p:cNvSpPr/>
          <p:nvPr/>
        </p:nvSpPr>
        <p:spPr>
          <a:xfrm>
            <a:off x="6460505" y="5095268"/>
            <a:ext cx="233304" cy="23330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2" name="Oval 171"/>
          <p:cNvSpPr/>
          <p:nvPr/>
        </p:nvSpPr>
        <p:spPr>
          <a:xfrm>
            <a:off x="6989039" y="5095268"/>
            <a:ext cx="233304" cy="23330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3" name="Oval 172"/>
          <p:cNvSpPr/>
          <p:nvPr/>
        </p:nvSpPr>
        <p:spPr>
          <a:xfrm>
            <a:off x="7517573" y="4546568"/>
            <a:ext cx="233304" cy="23330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4" name="Oval 173"/>
          <p:cNvSpPr/>
          <p:nvPr/>
        </p:nvSpPr>
        <p:spPr>
          <a:xfrm>
            <a:off x="8046107" y="4546568"/>
            <a:ext cx="233304" cy="23330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5" name="Oval 174"/>
          <p:cNvSpPr/>
          <p:nvPr/>
        </p:nvSpPr>
        <p:spPr>
          <a:xfrm>
            <a:off x="7517573" y="5095268"/>
            <a:ext cx="233304" cy="23330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6" name="Oval 175"/>
          <p:cNvSpPr/>
          <p:nvPr/>
        </p:nvSpPr>
        <p:spPr>
          <a:xfrm>
            <a:off x="8046107" y="5095268"/>
            <a:ext cx="233304" cy="23330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7" name="Oval 176"/>
          <p:cNvSpPr/>
          <p:nvPr/>
        </p:nvSpPr>
        <p:spPr>
          <a:xfrm>
            <a:off x="8574641" y="4546568"/>
            <a:ext cx="233304" cy="23330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8" name="Oval 177"/>
          <p:cNvSpPr/>
          <p:nvPr/>
        </p:nvSpPr>
        <p:spPr>
          <a:xfrm>
            <a:off x="9103175" y="4546568"/>
            <a:ext cx="233304" cy="23330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9" name="Oval 178"/>
          <p:cNvSpPr/>
          <p:nvPr/>
        </p:nvSpPr>
        <p:spPr>
          <a:xfrm>
            <a:off x="8574641" y="5095268"/>
            <a:ext cx="233304" cy="23330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0" name="Oval 179"/>
          <p:cNvSpPr/>
          <p:nvPr/>
        </p:nvSpPr>
        <p:spPr>
          <a:xfrm>
            <a:off x="9103175" y="5095268"/>
            <a:ext cx="233304" cy="23330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1" name="Oval 180"/>
          <p:cNvSpPr/>
          <p:nvPr/>
        </p:nvSpPr>
        <p:spPr>
          <a:xfrm>
            <a:off x="9631709" y="4546568"/>
            <a:ext cx="233304" cy="23330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3" name="Oval 182"/>
          <p:cNvSpPr/>
          <p:nvPr/>
        </p:nvSpPr>
        <p:spPr>
          <a:xfrm>
            <a:off x="9631709" y="5095268"/>
            <a:ext cx="233304" cy="23330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5" name="Oval 184"/>
          <p:cNvSpPr/>
          <p:nvPr/>
        </p:nvSpPr>
        <p:spPr>
          <a:xfrm>
            <a:off x="6460505" y="5643968"/>
            <a:ext cx="233304" cy="23330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6" name="Oval 185"/>
          <p:cNvSpPr/>
          <p:nvPr/>
        </p:nvSpPr>
        <p:spPr>
          <a:xfrm>
            <a:off x="6989039" y="5643968"/>
            <a:ext cx="233304" cy="23330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9" name="Oval 188"/>
          <p:cNvSpPr/>
          <p:nvPr/>
        </p:nvSpPr>
        <p:spPr>
          <a:xfrm>
            <a:off x="7517573" y="5643968"/>
            <a:ext cx="233304" cy="23330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90" name="Oval 189"/>
          <p:cNvSpPr/>
          <p:nvPr/>
        </p:nvSpPr>
        <p:spPr>
          <a:xfrm>
            <a:off x="8046107" y="5643968"/>
            <a:ext cx="233304" cy="23330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93" name="Oval 192"/>
          <p:cNvSpPr/>
          <p:nvPr/>
        </p:nvSpPr>
        <p:spPr>
          <a:xfrm>
            <a:off x="8574641" y="5643968"/>
            <a:ext cx="233304" cy="23330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94" name="Oval 193"/>
          <p:cNvSpPr/>
          <p:nvPr/>
        </p:nvSpPr>
        <p:spPr>
          <a:xfrm>
            <a:off x="9103175" y="5643968"/>
            <a:ext cx="233304" cy="23330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97" name="Oval 196"/>
          <p:cNvSpPr/>
          <p:nvPr/>
        </p:nvSpPr>
        <p:spPr>
          <a:xfrm>
            <a:off x="9631709" y="5643968"/>
            <a:ext cx="233304" cy="23330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02" name="Oval 201"/>
          <p:cNvSpPr/>
          <p:nvPr/>
        </p:nvSpPr>
        <p:spPr>
          <a:xfrm>
            <a:off x="6193639" y="2088212"/>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03" name="Oval 202"/>
          <p:cNvSpPr/>
          <p:nvPr/>
        </p:nvSpPr>
        <p:spPr>
          <a:xfrm>
            <a:off x="6722173" y="2088212"/>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04" name="Oval 203"/>
          <p:cNvSpPr/>
          <p:nvPr/>
        </p:nvSpPr>
        <p:spPr>
          <a:xfrm>
            <a:off x="6193639" y="2636912"/>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05" name="Oval 204"/>
          <p:cNvSpPr/>
          <p:nvPr/>
        </p:nvSpPr>
        <p:spPr>
          <a:xfrm>
            <a:off x="6722173" y="2636912"/>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06" name="Oval 205"/>
          <p:cNvSpPr/>
          <p:nvPr/>
        </p:nvSpPr>
        <p:spPr>
          <a:xfrm>
            <a:off x="7250707" y="2088212"/>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07" name="Oval 206"/>
          <p:cNvSpPr/>
          <p:nvPr/>
        </p:nvSpPr>
        <p:spPr>
          <a:xfrm>
            <a:off x="7779241" y="2088212"/>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08" name="Oval 207"/>
          <p:cNvSpPr/>
          <p:nvPr/>
        </p:nvSpPr>
        <p:spPr>
          <a:xfrm>
            <a:off x="7250707" y="2636912"/>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09" name="Oval 208"/>
          <p:cNvSpPr/>
          <p:nvPr/>
        </p:nvSpPr>
        <p:spPr>
          <a:xfrm>
            <a:off x="7779241" y="2636912"/>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10" name="Oval 209"/>
          <p:cNvSpPr/>
          <p:nvPr/>
        </p:nvSpPr>
        <p:spPr>
          <a:xfrm>
            <a:off x="8307775" y="2088212"/>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11" name="Oval 210"/>
          <p:cNvSpPr/>
          <p:nvPr/>
        </p:nvSpPr>
        <p:spPr>
          <a:xfrm>
            <a:off x="8836309" y="2088212"/>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12" name="Oval 211"/>
          <p:cNvSpPr/>
          <p:nvPr/>
        </p:nvSpPr>
        <p:spPr>
          <a:xfrm>
            <a:off x="8307775" y="2636912"/>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13" name="Oval 212"/>
          <p:cNvSpPr/>
          <p:nvPr/>
        </p:nvSpPr>
        <p:spPr>
          <a:xfrm>
            <a:off x="8836309" y="2636912"/>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14" name="Oval 213"/>
          <p:cNvSpPr/>
          <p:nvPr/>
        </p:nvSpPr>
        <p:spPr>
          <a:xfrm>
            <a:off x="9364843" y="2088212"/>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15" name="Oval 214"/>
          <p:cNvSpPr/>
          <p:nvPr/>
        </p:nvSpPr>
        <p:spPr>
          <a:xfrm>
            <a:off x="9893377" y="2088212"/>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16" name="Oval 215"/>
          <p:cNvSpPr/>
          <p:nvPr/>
        </p:nvSpPr>
        <p:spPr>
          <a:xfrm>
            <a:off x="9364843" y="2636912"/>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17" name="Oval 216"/>
          <p:cNvSpPr/>
          <p:nvPr/>
        </p:nvSpPr>
        <p:spPr>
          <a:xfrm>
            <a:off x="9893377" y="2636912"/>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18" name="Oval 217"/>
          <p:cNvSpPr/>
          <p:nvPr/>
        </p:nvSpPr>
        <p:spPr>
          <a:xfrm>
            <a:off x="6193639" y="31857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19" name="Oval 218"/>
          <p:cNvSpPr/>
          <p:nvPr/>
        </p:nvSpPr>
        <p:spPr>
          <a:xfrm>
            <a:off x="6722173" y="31857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20" name="Oval 219"/>
          <p:cNvSpPr/>
          <p:nvPr/>
        </p:nvSpPr>
        <p:spPr>
          <a:xfrm>
            <a:off x="6193639" y="37344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21" name="Oval 220"/>
          <p:cNvSpPr/>
          <p:nvPr/>
        </p:nvSpPr>
        <p:spPr>
          <a:xfrm>
            <a:off x="6722173" y="37344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22" name="Oval 221"/>
          <p:cNvSpPr/>
          <p:nvPr/>
        </p:nvSpPr>
        <p:spPr>
          <a:xfrm>
            <a:off x="7250707" y="31857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23" name="Oval 222"/>
          <p:cNvSpPr/>
          <p:nvPr/>
        </p:nvSpPr>
        <p:spPr>
          <a:xfrm>
            <a:off x="7779241" y="31857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24" name="Oval 223"/>
          <p:cNvSpPr/>
          <p:nvPr/>
        </p:nvSpPr>
        <p:spPr>
          <a:xfrm>
            <a:off x="7250707" y="37344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25" name="Oval 224"/>
          <p:cNvSpPr/>
          <p:nvPr/>
        </p:nvSpPr>
        <p:spPr>
          <a:xfrm>
            <a:off x="7779241" y="37344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26" name="Oval 225"/>
          <p:cNvSpPr/>
          <p:nvPr/>
        </p:nvSpPr>
        <p:spPr>
          <a:xfrm>
            <a:off x="8307775" y="31857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27" name="Oval 226"/>
          <p:cNvSpPr/>
          <p:nvPr/>
        </p:nvSpPr>
        <p:spPr>
          <a:xfrm>
            <a:off x="8836309" y="31857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28" name="Oval 227"/>
          <p:cNvSpPr/>
          <p:nvPr/>
        </p:nvSpPr>
        <p:spPr>
          <a:xfrm>
            <a:off x="8307775" y="37344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29" name="Oval 228"/>
          <p:cNvSpPr/>
          <p:nvPr/>
        </p:nvSpPr>
        <p:spPr>
          <a:xfrm>
            <a:off x="8836309" y="37344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30" name="Oval 229"/>
          <p:cNvSpPr/>
          <p:nvPr/>
        </p:nvSpPr>
        <p:spPr>
          <a:xfrm>
            <a:off x="9364843" y="31857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31" name="Oval 230"/>
          <p:cNvSpPr/>
          <p:nvPr/>
        </p:nvSpPr>
        <p:spPr>
          <a:xfrm>
            <a:off x="9893377" y="31857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32" name="Oval 231"/>
          <p:cNvSpPr/>
          <p:nvPr/>
        </p:nvSpPr>
        <p:spPr>
          <a:xfrm>
            <a:off x="9364843" y="37344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33" name="Oval 232"/>
          <p:cNvSpPr/>
          <p:nvPr/>
        </p:nvSpPr>
        <p:spPr>
          <a:xfrm>
            <a:off x="9893377" y="37344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34" name="Oval 233"/>
          <p:cNvSpPr/>
          <p:nvPr/>
        </p:nvSpPr>
        <p:spPr>
          <a:xfrm>
            <a:off x="6193639" y="42831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35" name="Oval 234"/>
          <p:cNvSpPr/>
          <p:nvPr/>
        </p:nvSpPr>
        <p:spPr>
          <a:xfrm>
            <a:off x="6722173" y="42831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36" name="Oval 235"/>
          <p:cNvSpPr/>
          <p:nvPr/>
        </p:nvSpPr>
        <p:spPr>
          <a:xfrm>
            <a:off x="6193639" y="48318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37" name="Oval 236"/>
          <p:cNvSpPr/>
          <p:nvPr/>
        </p:nvSpPr>
        <p:spPr>
          <a:xfrm>
            <a:off x="6722173" y="48318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38" name="Oval 237"/>
          <p:cNvSpPr/>
          <p:nvPr/>
        </p:nvSpPr>
        <p:spPr>
          <a:xfrm>
            <a:off x="7250707" y="42831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39" name="Oval 238"/>
          <p:cNvSpPr/>
          <p:nvPr/>
        </p:nvSpPr>
        <p:spPr>
          <a:xfrm>
            <a:off x="7779241" y="42831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40" name="Oval 239"/>
          <p:cNvSpPr/>
          <p:nvPr/>
        </p:nvSpPr>
        <p:spPr>
          <a:xfrm>
            <a:off x="7250707" y="48318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41" name="Oval 240"/>
          <p:cNvSpPr/>
          <p:nvPr/>
        </p:nvSpPr>
        <p:spPr>
          <a:xfrm>
            <a:off x="7779241" y="48318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42" name="Oval 241"/>
          <p:cNvSpPr/>
          <p:nvPr/>
        </p:nvSpPr>
        <p:spPr>
          <a:xfrm>
            <a:off x="8307775" y="42831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43" name="Oval 242"/>
          <p:cNvSpPr/>
          <p:nvPr/>
        </p:nvSpPr>
        <p:spPr>
          <a:xfrm>
            <a:off x="8836309" y="42831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44" name="Oval 243"/>
          <p:cNvSpPr/>
          <p:nvPr/>
        </p:nvSpPr>
        <p:spPr>
          <a:xfrm>
            <a:off x="8307775" y="48318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45" name="Oval 244"/>
          <p:cNvSpPr/>
          <p:nvPr/>
        </p:nvSpPr>
        <p:spPr>
          <a:xfrm>
            <a:off x="8836309" y="48318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46" name="Oval 245"/>
          <p:cNvSpPr/>
          <p:nvPr/>
        </p:nvSpPr>
        <p:spPr>
          <a:xfrm>
            <a:off x="9364843" y="42831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47" name="Oval 246"/>
          <p:cNvSpPr/>
          <p:nvPr/>
        </p:nvSpPr>
        <p:spPr>
          <a:xfrm>
            <a:off x="9893377" y="42831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48" name="Oval 247"/>
          <p:cNvSpPr/>
          <p:nvPr/>
        </p:nvSpPr>
        <p:spPr>
          <a:xfrm>
            <a:off x="9364843" y="48318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49" name="Oval 248"/>
          <p:cNvSpPr/>
          <p:nvPr/>
        </p:nvSpPr>
        <p:spPr>
          <a:xfrm>
            <a:off x="9893377" y="48318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50" name="Oval 249"/>
          <p:cNvSpPr/>
          <p:nvPr/>
        </p:nvSpPr>
        <p:spPr>
          <a:xfrm>
            <a:off x="6193639" y="53805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51" name="Oval 250"/>
          <p:cNvSpPr/>
          <p:nvPr/>
        </p:nvSpPr>
        <p:spPr>
          <a:xfrm>
            <a:off x="6722173" y="53805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52" name="Oval 251"/>
          <p:cNvSpPr/>
          <p:nvPr/>
        </p:nvSpPr>
        <p:spPr>
          <a:xfrm>
            <a:off x="6193639" y="59292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53" name="Oval 252"/>
          <p:cNvSpPr/>
          <p:nvPr/>
        </p:nvSpPr>
        <p:spPr>
          <a:xfrm>
            <a:off x="6722173" y="59292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54" name="Oval 253"/>
          <p:cNvSpPr/>
          <p:nvPr/>
        </p:nvSpPr>
        <p:spPr>
          <a:xfrm>
            <a:off x="7250707" y="53805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55" name="Oval 254"/>
          <p:cNvSpPr/>
          <p:nvPr/>
        </p:nvSpPr>
        <p:spPr>
          <a:xfrm>
            <a:off x="7779241" y="53805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56" name="Oval 255"/>
          <p:cNvSpPr/>
          <p:nvPr/>
        </p:nvSpPr>
        <p:spPr>
          <a:xfrm>
            <a:off x="7250707" y="59292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57" name="Oval 256"/>
          <p:cNvSpPr/>
          <p:nvPr/>
        </p:nvSpPr>
        <p:spPr>
          <a:xfrm>
            <a:off x="7779241" y="59292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58" name="Oval 257"/>
          <p:cNvSpPr/>
          <p:nvPr/>
        </p:nvSpPr>
        <p:spPr>
          <a:xfrm>
            <a:off x="8307775" y="53805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59" name="Oval 258"/>
          <p:cNvSpPr/>
          <p:nvPr/>
        </p:nvSpPr>
        <p:spPr>
          <a:xfrm>
            <a:off x="8836309" y="53805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60" name="Oval 259"/>
          <p:cNvSpPr/>
          <p:nvPr/>
        </p:nvSpPr>
        <p:spPr>
          <a:xfrm>
            <a:off x="8307775" y="59292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61" name="Oval 260"/>
          <p:cNvSpPr/>
          <p:nvPr/>
        </p:nvSpPr>
        <p:spPr>
          <a:xfrm>
            <a:off x="8836309" y="59292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62" name="Oval 261"/>
          <p:cNvSpPr/>
          <p:nvPr/>
        </p:nvSpPr>
        <p:spPr>
          <a:xfrm>
            <a:off x="9364843" y="53805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63" name="Oval 262"/>
          <p:cNvSpPr/>
          <p:nvPr/>
        </p:nvSpPr>
        <p:spPr>
          <a:xfrm>
            <a:off x="9893377" y="53805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64" name="Oval 263"/>
          <p:cNvSpPr/>
          <p:nvPr/>
        </p:nvSpPr>
        <p:spPr>
          <a:xfrm>
            <a:off x="9364843" y="59292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65" name="Oval 264"/>
          <p:cNvSpPr/>
          <p:nvPr/>
        </p:nvSpPr>
        <p:spPr>
          <a:xfrm>
            <a:off x="9893377" y="5929240"/>
            <a:ext cx="233304" cy="23330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122144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Correct with Half Texel Offset</a:t>
            </a:r>
            <a:endParaRPr lang="en-US" dirty="0"/>
          </a:p>
        </p:txBody>
      </p:sp>
      <p:sp>
        <p:nvSpPr>
          <p:cNvPr id="3" name="Content Placeholder 2"/>
          <p:cNvSpPr>
            <a:spLocks noGrp="1"/>
          </p:cNvSpPr>
          <p:nvPr>
            <p:ph idx="1"/>
          </p:nvPr>
        </p:nvSpPr>
        <p:spPr/>
        <p:txBody>
          <a:bodyPr/>
          <a:lstStyle/>
          <a:p>
            <a:r>
              <a:rPr lang="en-US" dirty="0" smtClean="0"/>
              <a:t>Match </a:t>
            </a:r>
            <a:r>
              <a:rPr lang="en-US" dirty="0" err="1" smtClean="0"/>
              <a:t>undistortion</a:t>
            </a:r>
            <a:r>
              <a:rPr lang="en-US" dirty="0" smtClean="0"/>
              <a:t> with displacement grid</a:t>
            </a:r>
          </a:p>
          <a:p>
            <a:pPr lvl="1"/>
            <a:r>
              <a:rPr lang="en-US" dirty="0" smtClean="0"/>
              <a:t>Use half </a:t>
            </a:r>
            <a:r>
              <a:rPr lang="en-US" dirty="0" err="1" smtClean="0"/>
              <a:t>texel</a:t>
            </a:r>
            <a:r>
              <a:rPr lang="en-US" dirty="0" smtClean="0"/>
              <a:t> offset</a:t>
            </a:r>
          </a:p>
          <a:p>
            <a:pPr lvl="2"/>
            <a:r>
              <a:rPr lang="en-US" dirty="0" smtClean="0"/>
              <a:t>Apply during correction optimization</a:t>
            </a:r>
          </a:p>
          <a:p>
            <a:pPr lvl="2"/>
            <a:r>
              <a:rPr lang="en-US" dirty="0" smtClean="0"/>
              <a:t>Undo during correction evaluation</a:t>
            </a:r>
            <a:endParaRPr lang="en-US" dirty="0"/>
          </a:p>
        </p:txBody>
      </p:sp>
      <p:sp>
        <p:nvSpPr>
          <p:cNvPr id="4" name="Slide Number Placeholder 3"/>
          <p:cNvSpPr>
            <a:spLocks noGrp="1"/>
          </p:cNvSpPr>
          <p:nvPr>
            <p:ph type="sldNum" sz="quarter" idx="12"/>
          </p:nvPr>
        </p:nvSpPr>
        <p:spPr/>
        <p:txBody>
          <a:bodyPr/>
          <a:lstStyle/>
          <a:p>
            <a:fld id="{7E95431C-F0EC-4DC5-A098-16E27D1FF48A}" type="slidenum">
              <a:rPr lang="en-US" smtClean="0"/>
              <a:pPr/>
              <a:t>44</a:t>
            </a:fld>
            <a:endParaRPr lang="en-US" dirty="0"/>
          </a:p>
        </p:txBody>
      </p:sp>
      <p:pic>
        <p:nvPicPr>
          <p:cNvPr id="5" name="Picture 4"/>
          <p:cNvPicPr>
            <a:picLocks noChangeAspect="1"/>
          </p:cNvPicPr>
          <p:nvPr/>
        </p:nvPicPr>
        <p:blipFill>
          <a:blip r:embed="rId2"/>
          <a:stretch>
            <a:fillRect/>
          </a:stretch>
        </p:blipFill>
        <p:spPr>
          <a:xfrm>
            <a:off x="6816080" y="3178414"/>
            <a:ext cx="3744416" cy="3459515"/>
          </a:xfrm>
          <a:prstGeom prst="rect">
            <a:avLst/>
          </a:prstGeom>
        </p:spPr>
      </p:pic>
      <p:pic>
        <p:nvPicPr>
          <p:cNvPr id="6" name="Picture 5"/>
          <p:cNvPicPr>
            <a:picLocks noChangeAspect="1"/>
          </p:cNvPicPr>
          <p:nvPr/>
        </p:nvPicPr>
        <p:blipFill>
          <a:blip r:embed="rId3"/>
          <a:stretch>
            <a:fillRect/>
          </a:stretch>
        </p:blipFill>
        <p:spPr>
          <a:xfrm>
            <a:off x="1199456" y="3178415"/>
            <a:ext cx="3672408" cy="3437999"/>
          </a:xfrm>
          <a:prstGeom prst="rect">
            <a:avLst/>
          </a:prstGeom>
        </p:spPr>
      </p:pic>
      <p:sp>
        <p:nvSpPr>
          <p:cNvPr id="7" name="Oval 6"/>
          <p:cNvSpPr/>
          <p:nvPr/>
        </p:nvSpPr>
        <p:spPr>
          <a:xfrm>
            <a:off x="2063552" y="4149080"/>
            <a:ext cx="1872208" cy="1800200"/>
          </a:xfrm>
          <a:prstGeom prst="ellipse">
            <a:avLst/>
          </a:prstGeom>
          <a:noFill/>
          <a:ln w="76200">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Oval 7"/>
          <p:cNvSpPr/>
          <p:nvPr/>
        </p:nvSpPr>
        <p:spPr>
          <a:xfrm>
            <a:off x="7646310" y="4238910"/>
            <a:ext cx="1872208" cy="1800200"/>
          </a:xfrm>
          <a:prstGeom prst="ellipse">
            <a:avLst/>
          </a:prstGeom>
          <a:noFill/>
          <a:ln w="76200">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Right Arrow 8"/>
          <p:cNvSpPr/>
          <p:nvPr/>
        </p:nvSpPr>
        <p:spPr>
          <a:xfrm>
            <a:off x="4151784" y="4908171"/>
            <a:ext cx="3312368" cy="537053"/>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Fixes resampling artifacts</a:t>
            </a:r>
            <a:endParaRPr lang="en-US" dirty="0"/>
          </a:p>
        </p:txBody>
      </p:sp>
    </p:spTree>
    <p:extLst>
      <p:ext uri="{BB962C8B-B14F-4D97-AF65-F5344CB8AC3E}">
        <p14:creationId xmlns:p14="http://schemas.microsoft.com/office/powerpoint/2010/main" val="40038539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Previous Work</a:t>
            </a:r>
          </a:p>
        </p:txBody>
      </p:sp>
      <p:sp>
        <p:nvSpPr>
          <p:cNvPr id="3" name="Content Placeholder 2"/>
          <p:cNvSpPr>
            <a:spLocks noGrp="1"/>
          </p:cNvSpPr>
          <p:nvPr>
            <p:ph idx="1"/>
          </p:nvPr>
        </p:nvSpPr>
        <p:spPr/>
        <p:txBody>
          <a:bodyPr/>
          <a:lstStyle/>
          <a:p>
            <a:r>
              <a:rPr lang="en-US" dirty="0" smtClean="0"/>
              <a:t>“</a:t>
            </a:r>
            <a:r>
              <a:rPr lang="en-US" b="1" dirty="0" smtClean="0"/>
              <a:t>Indirection </a:t>
            </a:r>
            <a:r>
              <a:rPr lang="en-US" b="1" dirty="0"/>
              <a:t>Mapping for Quasi-Conformal Relief Texturing</a:t>
            </a:r>
            <a:r>
              <a:rPr lang="en-US" dirty="0" smtClean="0"/>
              <a:t>”</a:t>
            </a:r>
            <a:br>
              <a:rPr lang="en-US" dirty="0" smtClean="0"/>
            </a:br>
            <a:r>
              <a:rPr lang="en-US" dirty="0" smtClean="0"/>
              <a:t> [McGuire and Whitson, 2008]</a:t>
            </a:r>
            <a:endParaRPr lang="en-US" dirty="0"/>
          </a:p>
          <a:p>
            <a:pPr lvl="1"/>
            <a:r>
              <a:rPr lang="en-US" dirty="0" smtClean="0"/>
              <a:t>Spring relaxation on mesh vertices</a:t>
            </a:r>
            <a:br>
              <a:rPr lang="en-US" dirty="0" smtClean="0"/>
            </a:br>
            <a:r>
              <a:rPr lang="en-US" dirty="0" smtClean="0"/>
              <a:t>(Iterative, Hierarchical)</a:t>
            </a:r>
          </a:p>
          <a:p>
            <a:pPr lvl="1"/>
            <a:r>
              <a:rPr lang="en-US" dirty="0" smtClean="0"/>
              <a:t>Resampling of texture coordinates</a:t>
            </a:r>
            <a:endParaRPr lang="en-US" i="1" dirty="0"/>
          </a:p>
        </p:txBody>
      </p:sp>
      <p:sp>
        <p:nvSpPr>
          <p:cNvPr id="4" name="Slide Number Placeholder 3"/>
          <p:cNvSpPr>
            <a:spLocks noGrp="1"/>
          </p:cNvSpPr>
          <p:nvPr>
            <p:ph type="sldNum" sz="quarter" idx="12"/>
          </p:nvPr>
        </p:nvSpPr>
        <p:spPr/>
        <p:txBody>
          <a:bodyPr/>
          <a:lstStyle/>
          <a:p>
            <a:fld id="{7E95431C-F0EC-4DC5-A098-16E27D1FF48A}" type="slidenum">
              <a:rPr lang="en-US" smtClean="0"/>
              <a:pPr/>
              <a:t>5</a:t>
            </a:fld>
            <a:endParaRPr lang="en-US" dirty="0"/>
          </a:p>
        </p:txBody>
      </p:sp>
      <p:pic>
        <p:nvPicPr>
          <p:cNvPr id="6" name="Picture 5"/>
          <p:cNvPicPr>
            <a:picLocks noChangeAspect="1"/>
          </p:cNvPicPr>
          <p:nvPr/>
        </p:nvPicPr>
        <p:blipFill>
          <a:blip r:embed="rId3"/>
          <a:stretch>
            <a:fillRect/>
          </a:stretch>
        </p:blipFill>
        <p:spPr>
          <a:xfrm>
            <a:off x="240000" y="3529890"/>
            <a:ext cx="11424592" cy="3067462"/>
          </a:xfrm>
          <a:prstGeom prst="rect">
            <a:avLst/>
          </a:prstGeom>
        </p:spPr>
      </p:pic>
    </p:spTree>
    <p:extLst>
      <p:ext uri="{BB962C8B-B14F-4D97-AF65-F5344CB8AC3E}">
        <p14:creationId xmlns:p14="http://schemas.microsoft.com/office/powerpoint/2010/main" val="4612209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Optimization by Physical Analogies?</a:t>
            </a:r>
            <a:endParaRPr lang="en-US" dirty="0"/>
          </a:p>
        </p:txBody>
      </p:sp>
      <p:sp>
        <p:nvSpPr>
          <p:cNvPr id="3" name="Content Placeholder 2"/>
          <p:cNvSpPr>
            <a:spLocks noGrp="1"/>
          </p:cNvSpPr>
          <p:nvPr>
            <p:ph idx="1"/>
          </p:nvPr>
        </p:nvSpPr>
        <p:spPr/>
        <p:txBody>
          <a:bodyPr>
            <a:normAutofit/>
          </a:bodyPr>
          <a:lstStyle/>
          <a:p>
            <a:r>
              <a:rPr lang="en-US" dirty="0" smtClean="0"/>
              <a:t>Optimization by physical models </a:t>
            </a:r>
            <a:r>
              <a:rPr lang="en-US" i="1" dirty="0" smtClean="0"/>
              <a:t>can</a:t>
            </a:r>
            <a:r>
              <a:rPr lang="en-US" dirty="0" smtClean="0"/>
              <a:t> give good results</a:t>
            </a:r>
          </a:p>
          <a:p>
            <a:pPr lvl="1"/>
            <a:r>
              <a:rPr lang="en-US" dirty="0" smtClean="0"/>
              <a:t>Previous work [McGuire et al., 2008]</a:t>
            </a:r>
          </a:p>
          <a:p>
            <a:pPr lvl="1"/>
            <a:r>
              <a:rPr lang="en-US" dirty="0" smtClean="0"/>
              <a:t>Also in graph embedding:</a:t>
            </a:r>
          </a:p>
          <a:p>
            <a:pPr lvl="1"/>
            <a:endParaRPr lang="en-US" dirty="0"/>
          </a:p>
          <a:p>
            <a:pPr lvl="1"/>
            <a:endParaRPr lang="en-US" dirty="0" smtClean="0"/>
          </a:p>
          <a:p>
            <a:pPr lvl="1"/>
            <a:endParaRPr lang="en-US" dirty="0"/>
          </a:p>
          <a:p>
            <a:pPr lvl="1"/>
            <a:endParaRPr lang="en-US" dirty="0" smtClean="0"/>
          </a:p>
          <a:p>
            <a:pPr lvl="1"/>
            <a:endParaRPr lang="en-US" dirty="0"/>
          </a:p>
        </p:txBody>
      </p:sp>
      <p:sp>
        <p:nvSpPr>
          <p:cNvPr id="4" name="Slide Number Placeholder 3"/>
          <p:cNvSpPr>
            <a:spLocks noGrp="1"/>
          </p:cNvSpPr>
          <p:nvPr>
            <p:ph type="sldNum" sz="quarter" idx="12"/>
          </p:nvPr>
        </p:nvSpPr>
        <p:spPr/>
        <p:txBody>
          <a:bodyPr/>
          <a:lstStyle/>
          <a:p>
            <a:fld id="{7E95431C-F0EC-4DC5-A098-16E27D1FF48A}" type="slidenum">
              <a:rPr lang="en-US" smtClean="0"/>
              <a:pPr/>
              <a:t>6</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11424" y="2708920"/>
            <a:ext cx="6840760" cy="3428429"/>
          </a:xfrm>
          <a:prstGeom prst="rect">
            <a:avLst/>
          </a:prstGeom>
        </p:spPr>
      </p:pic>
      <p:sp>
        <p:nvSpPr>
          <p:cNvPr id="6" name="Rectangle 5"/>
          <p:cNvSpPr/>
          <p:nvPr/>
        </p:nvSpPr>
        <p:spPr>
          <a:xfrm>
            <a:off x="6384032" y="5610643"/>
            <a:ext cx="1664302" cy="369332"/>
          </a:xfrm>
          <a:prstGeom prst="rect">
            <a:avLst/>
          </a:prstGeom>
        </p:spPr>
        <p:txBody>
          <a:bodyPr wrap="none">
            <a:spAutoFit/>
          </a:bodyPr>
          <a:lstStyle/>
          <a:p>
            <a:r>
              <a:rPr lang="en-US" dirty="0"/>
              <a:t>[</a:t>
            </a:r>
            <a:r>
              <a:rPr lang="en-US" dirty="0" err="1"/>
              <a:t>Brandes</a:t>
            </a:r>
            <a:r>
              <a:rPr lang="en-US" dirty="0"/>
              <a:t>, 2003]</a:t>
            </a:r>
          </a:p>
        </p:txBody>
      </p:sp>
    </p:spTree>
    <p:extLst>
      <p:ext uri="{BB962C8B-B14F-4D97-AF65-F5344CB8AC3E}">
        <p14:creationId xmlns:p14="http://schemas.microsoft.com/office/powerpoint/2010/main" val="41060853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Optimization by Physical Analogies?</a:t>
            </a:r>
            <a:endParaRPr lang="en-US" dirty="0"/>
          </a:p>
        </p:txBody>
      </p:sp>
      <p:sp>
        <p:nvSpPr>
          <p:cNvPr id="3" name="Content Placeholder 2"/>
          <p:cNvSpPr>
            <a:spLocks noGrp="1"/>
          </p:cNvSpPr>
          <p:nvPr>
            <p:ph idx="1"/>
          </p:nvPr>
        </p:nvSpPr>
        <p:spPr/>
        <p:txBody>
          <a:bodyPr>
            <a:normAutofit/>
          </a:bodyPr>
          <a:lstStyle/>
          <a:p>
            <a:r>
              <a:rPr lang="en-US" dirty="0" smtClean="0"/>
              <a:t>Optimization by physical models </a:t>
            </a:r>
            <a:r>
              <a:rPr lang="en-US" i="1" dirty="0" smtClean="0"/>
              <a:t>can</a:t>
            </a:r>
            <a:r>
              <a:rPr lang="en-US" dirty="0" smtClean="0"/>
              <a:t> (sometimes) give good results</a:t>
            </a:r>
          </a:p>
          <a:p>
            <a:pPr lvl="1"/>
            <a:r>
              <a:rPr lang="en-US" dirty="0" smtClean="0"/>
              <a:t>Previous work [McGuire et al., 2008]</a:t>
            </a:r>
          </a:p>
          <a:p>
            <a:pPr lvl="1"/>
            <a:r>
              <a:rPr lang="en-US" dirty="0" smtClean="0"/>
              <a:t>Also in graph embedding:</a:t>
            </a:r>
          </a:p>
          <a:p>
            <a:pPr lvl="1"/>
            <a:endParaRPr lang="en-US" dirty="0"/>
          </a:p>
          <a:p>
            <a:pPr lvl="1"/>
            <a:endParaRPr lang="en-US" dirty="0" smtClean="0"/>
          </a:p>
          <a:p>
            <a:pPr lvl="1"/>
            <a:endParaRPr lang="en-US" dirty="0"/>
          </a:p>
          <a:p>
            <a:pPr lvl="1"/>
            <a:endParaRPr lang="en-US" dirty="0" smtClean="0"/>
          </a:p>
          <a:p>
            <a:pPr lvl="1"/>
            <a:endParaRPr lang="en-US" dirty="0"/>
          </a:p>
        </p:txBody>
      </p:sp>
      <p:sp>
        <p:nvSpPr>
          <p:cNvPr id="4" name="Slide Number Placeholder 3"/>
          <p:cNvSpPr>
            <a:spLocks noGrp="1"/>
          </p:cNvSpPr>
          <p:nvPr>
            <p:ph type="sldNum" sz="quarter" idx="12"/>
          </p:nvPr>
        </p:nvSpPr>
        <p:spPr/>
        <p:txBody>
          <a:bodyPr/>
          <a:lstStyle/>
          <a:p>
            <a:fld id="{7E95431C-F0EC-4DC5-A098-16E27D1FF48A}" type="slidenum">
              <a:rPr lang="en-US" smtClean="0"/>
              <a:pPr/>
              <a:t>7</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11424" y="2708920"/>
            <a:ext cx="6840760" cy="3428429"/>
          </a:xfrm>
          <a:prstGeom prst="rect">
            <a:avLst/>
          </a:prstGeom>
        </p:spPr>
      </p:pic>
      <p:sp>
        <p:nvSpPr>
          <p:cNvPr id="6" name="Rectangle 5"/>
          <p:cNvSpPr/>
          <p:nvPr/>
        </p:nvSpPr>
        <p:spPr>
          <a:xfrm>
            <a:off x="6384032" y="5610643"/>
            <a:ext cx="1664302" cy="369332"/>
          </a:xfrm>
          <a:prstGeom prst="rect">
            <a:avLst/>
          </a:prstGeom>
        </p:spPr>
        <p:txBody>
          <a:bodyPr wrap="none">
            <a:spAutoFit/>
          </a:bodyPr>
          <a:lstStyle/>
          <a:p>
            <a:r>
              <a:rPr lang="en-US" dirty="0"/>
              <a:t>[</a:t>
            </a:r>
            <a:r>
              <a:rPr lang="en-US" dirty="0" err="1"/>
              <a:t>Brandes</a:t>
            </a:r>
            <a:r>
              <a:rPr lang="en-US" dirty="0"/>
              <a:t>, 2003]</a:t>
            </a:r>
          </a:p>
        </p:txBody>
      </p:sp>
      <p:sp>
        <p:nvSpPr>
          <p:cNvPr id="7" name="Rectangle 6"/>
          <p:cNvSpPr/>
          <p:nvPr/>
        </p:nvSpPr>
        <p:spPr>
          <a:xfrm>
            <a:off x="3336108" y="1293995"/>
            <a:ext cx="5784227" cy="4401205"/>
          </a:xfrm>
          <a:prstGeom prst="rect">
            <a:avLst/>
          </a:prstGeom>
          <a:solidFill>
            <a:schemeClr val="accent2">
              <a:lumMod val="20000"/>
              <a:lumOff val="80000"/>
            </a:schemeClr>
          </a:solidFill>
          <a:ln w="190500"/>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a:spAutoFit/>
          </a:bodyPr>
          <a:lstStyle/>
          <a:p>
            <a:pPr lvl="1"/>
            <a:endParaRPr lang="en-US" sz="2800" b="1" dirty="0" smtClean="0"/>
          </a:p>
          <a:p>
            <a:pPr lvl="1"/>
            <a:r>
              <a:rPr lang="en-US" sz="2800" b="1" dirty="0" smtClean="0"/>
              <a:t>Problems:</a:t>
            </a:r>
            <a:endParaRPr lang="en-US" sz="2400" b="1" dirty="0" smtClean="0"/>
          </a:p>
          <a:p>
            <a:pPr marL="742950" lvl="1" indent="-285750">
              <a:buFont typeface="Arial" panose="020B0604020202020204" pitchFamily="34" charset="0"/>
              <a:buChar char="•"/>
            </a:pPr>
            <a:r>
              <a:rPr lang="en-US" sz="2800" dirty="0" smtClean="0"/>
              <a:t>Unknown step sizes</a:t>
            </a:r>
          </a:p>
          <a:p>
            <a:pPr marL="1200150" lvl="2" indent="-285750">
              <a:buFont typeface="Arial" panose="020B0604020202020204" pitchFamily="34" charset="0"/>
              <a:buChar char="•"/>
            </a:pPr>
            <a:r>
              <a:rPr lang="en-US" sz="2800" dirty="0" smtClean="0"/>
              <a:t>Oscillations?</a:t>
            </a:r>
          </a:p>
          <a:p>
            <a:pPr marL="1200150" lvl="2" indent="-285750">
              <a:buFont typeface="Arial" panose="020B0604020202020204" pitchFamily="34" charset="0"/>
              <a:buChar char="•"/>
            </a:pPr>
            <a:r>
              <a:rPr lang="en-US" sz="2800" dirty="0" smtClean="0"/>
              <a:t>Annealing?!</a:t>
            </a:r>
          </a:p>
          <a:p>
            <a:pPr marL="1200150" lvl="2" indent="-285750">
              <a:buFont typeface="Arial" panose="020B0604020202020204" pitchFamily="34" charset="0"/>
              <a:buChar char="•"/>
            </a:pPr>
            <a:r>
              <a:rPr lang="en-US" sz="2800" dirty="0" smtClean="0"/>
              <a:t>Good convergence speed?!</a:t>
            </a:r>
          </a:p>
          <a:p>
            <a:pPr marL="1200150" lvl="2" indent="-285750">
              <a:buFont typeface="Arial" panose="020B0604020202020204" pitchFamily="34" charset="0"/>
              <a:buChar char="•"/>
            </a:pPr>
            <a:endParaRPr lang="en-US" sz="2800" dirty="0" smtClean="0"/>
          </a:p>
          <a:p>
            <a:pPr marL="742950" lvl="1" indent="-285750">
              <a:buFont typeface="Arial" panose="020B0604020202020204" pitchFamily="34" charset="0"/>
              <a:buChar char="•"/>
            </a:pPr>
            <a:r>
              <a:rPr lang="en-US" sz="2800" dirty="0" smtClean="0"/>
              <a:t>Indirectly </a:t>
            </a:r>
            <a:r>
              <a:rPr lang="en-US" sz="2800" dirty="0"/>
              <a:t>defined </a:t>
            </a:r>
            <a:r>
              <a:rPr lang="en-US" sz="2800" dirty="0" smtClean="0"/>
              <a:t>energy</a:t>
            </a:r>
          </a:p>
          <a:p>
            <a:pPr marL="1200150" lvl="2" indent="-285750">
              <a:buFont typeface="Arial" panose="020B0604020202020204" pitchFamily="34" charset="0"/>
              <a:buChar char="•"/>
            </a:pPr>
            <a:r>
              <a:rPr lang="en-US" sz="2800" dirty="0" smtClean="0"/>
              <a:t>Guarantees / objectives?!</a:t>
            </a:r>
          </a:p>
          <a:p>
            <a:pPr lvl="2"/>
            <a:endParaRPr lang="en-US" sz="2800" dirty="0" smtClean="0"/>
          </a:p>
        </p:txBody>
      </p:sp>
    </p:spTree>
    <p:extLst>
      <p:ext uri="{BB962C8B-B14F-4D97-AF65-F5344CB8AC3E}">
        <p14:creationId xmlns:p14="http://schemas.microsoft.com/office/powerpoint/2010/main" val="29170986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Optimization by Energy </a:t>
            </a:r>
            <a:r>
              <a:rPr lang="en-US" dirty="0" err="1" smtClean="0"/>
              <a:t>Minimzation</a:t>
            </a:r>
            <a:endParaRPr lang="en-US" dirty="0"/>
          </a:p>
        </p:txBody>
      </p:sp>
      <p:sp>
        <p:nvSpPr>
          <p:cNvPr id="3" name="Content Placeholder 2"/>
          <p:cNvSpPr>
            <a:spLocks noGrp="1"/>
          </p:cNvSpPr>
          <p:nvPr>
            <p:ph idx="1"/>
          </p:nvPr>
        </p:nvSpPr>
        <p:spPr/>
        <p:txBody>
          <a:bodyPr>
            <a:normAutofit/>
          </a:bodyPr>
          <a:lstStyle/>
          <a:p>
            <a:r>
              <a:rPr lang="en-US" dirty="0" smtClean="0"/>
              <a:t>Energy minimization is more flexible and controllable</a:t>
            </a:r>
          </a:p>
          <a:p>
            <a:pPr lvl="1"/>
            <a:r>
              <a:rPr lang="en-US" dirty="0" smtClean="0"/>
              <a:t>Directly formulate your problem</a:t>
            </a:r>
          </a:p>
          <a:p>
            <a:pPr lvl="2"/>
            <a:r>
              <a:rPr lang="en-US" dirty="0" smtClean="0"/>
              <a:t>E.g., metric on per-pixel texture coordinates</a:t>
            </a:r>
          </a:p>
          <a:p>
            <a:pPr lvl="2"/>
            <a:r>
              <a:rPr lang="en-US" dirty="0" smtClean="0"/>
              <a:t>No resampling required (vs. previous work)</a:t>
            </a:r>
          </a:p>
        </p:txBody>
      </p:sp>
      <p:sp>
        <p:nvSpPr>
          <p:cNvPr id="4" name="Slide Number Placeholder 3"/>
          <p:cNvSpPr>
            <a:spLocks noGrp="1"/>
          </p:cNvSpPr>
          <p:nvPr>
            <p:ph type="sldNum" sz="quarter" idx="12"/>
          </p:nvPr>
        </p:nvSpPr>
        <p:spPr/>
        <p:txBody>
          <a:bodyPr/>
          <a:lstStyle/>
          <a:p>
            <a:fld id="{7E95431C-F0EC-4DC5-A098-16E27D1FF48A}" type="slidenum">
              <a:rPr lang="en-US" smtClean="0"/>
              <a:pPr/>
              <a:t>8</a:t>
            </a:fld>
            <a:endParaRPr lang="en-US" dirty="0"/>
          </a:p>
        </p:txBody>
      </p:sp>
    </p:spTree>
    <p:extLst>
      <p:ext uri="{BB962C8B-B14F-4D97-AF65-F5344CB8AC3E}">
        <p14:creationId xmlns:p14="http://schemas.microsoft.com/office/powerpoint/2010/main" val="24826132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Optimization by Energy </a:t>
            </a:r>
            <a:r>
              <a:rPr lang="en-US" dirty="0" err="1" smtClean="0"/>
              <a:t>Minimzation</a:t>
            </a:r>
            <a:endParaRPr lang="en-US" dirty="0"/>
          </a:p>
        </p:txBody>
      </p:sp>
      <p:sp>
        <p:nvSpPr>
          <p:cNvPr id="3" name="Content Placeholder 2"/>
          <p:cNvSpPr>
            <a:spLocks noGrp="1"/>
          </p:cNvSpPr>
          <p:nvPr>
            <p:ph idx="1"/>
          </p:nvPr>
        </p:nvSpPr>
        <p:spPr/>
        <p:txBody>
          <a:bodyPr>
            <a:normAutofit/>
          </a:bodyPr>
          <a:lstStyle/>
          <a:p>
            <a:r>
              <a:rPr lang="en-US" dirty="0" smtClean="0"/>
              <a:t>Energy minimization is more flexible and controllable</a:t>
            </a:r>
          </a:p>
          <a:p>
            <a:pPr lvl="1"/>
            <a:r>
              <a:rPr lang="en-US" dirty="0" smtClean="0"/>
              <a:t>Directly formulate your problem</a:t>
            </a:r>
          </a:p>
          <a:p>
            <a:pPr lvl="2"/>
            <a:r>
              <a:rPr lang="en-US" dirty="0" smtClean="0"/>
              <a:t>E.g., metric on per-pixel texture coordinates</a:t>
            </a:r>
          </a:p>
          <a:p>
            <a:pPr lvl="2"/>
            <a:r>
              <a:rPr lang="en-US" dirty="0" smtClean="0"/>
              <a:t>No resampling required (vs. previous work)</a:t>
            </a:r>
          </a:p>
          <a:p>
            <a:pPr lvl="1"/>
            <a:endParaRPr lang="en-US" dirty="0" smtClean="0"/>
          </a:p>
          <a:p>
            <a:pPr lvl="1"/>
            <a:r>
              <a:rPr lang="en-US" dirty="0" smtClean="0"/>
              <a:t>Flexible constraints</a:t>
            </a:r>
          </a:p>
          <a:p>
            <a:pPr lvl="3"/>
            <a:r>
              <a:rPr lang="en-US" dirty="0" smtClean="0"/>
              <a:t>Boundaries</a:t>
            </a:r>
          </a:p>
          <a:p>
            <a:pPr lvl="3"/>
            <a:r>
              <a:rPr lang="en-US" dirty="0" smtClean="0"/>
              <a:t>Artist Intervention</a:t>
            </a:r>
          </a:p>
          <a:p>
            <a:pPr lvl="3"/>
            <a:r>
              <a:rPr lang="en-US" dirty="0" smtClean="0"/>
              <a:t>Tradeoffs like angle </a:t>
            </a:r>
            <a:r>
              <a:rPr lang="en-US" dirty="0"/>
              <a:t>vs. </a:t>
            </a:r>
            <a:r>
              <a:rPr lang="en-US" dirty="0" smtClean="0"/>
              <a:t>area</a:t>
            </a:r>
          </a:p>
          <a:p>
            <a:pPr lvl="3"/>
            <a:r>
              <a:rPr lang="en-US" dirty="0" smtClean="0"/>
              <a:t>Avoid invalid results like collapsed triangles</a:t>
            </a:r>
            <a:endParaRPr lang="en-US" dirty="0"/>
          </a:p>
        </p:txBody>
      </p:sp>
      <p:sp>
        <p:nvSpPr>
          <p:cNvPr id="4" name="Slide Number Placeholder 3"/>
          <p:cNvSpPr>
            <a:spLocks noGrp="1"/>
          </p:cNvSpPr>
          <p:nvPr>
            <p:ph type="sldNum" sz="quarter" idx="12"/>
          </p:nvPr>
        </p:nvSpPr>
        <p:spPr/>
        <p:txBody>
          <a:bodyPr/>
          <a:lstStyle/>
          <a:p>
            <a:fld id="{7E95431C-F0EC-4DC5-A098-16E27D1FF48A}" type="slidenum">
              <a:rPr lang="en-US" smtClean="0"/>
              <a:pPr/>
              <a:t>9</a:t>
            </a:fld>
            <a:endParaRPr lang="en-US" dirty="0"/>
          </a:p>
        </p:txBody>
      </p:sp>
    </p:spTree>
    <p:extLst>
      <p:ext uri="{BB962C8B-B14F-4D97-AF65-F5344CB8AC3E}">
        <p14:creationId xmlns:p14="http://schemas.microsoft.com/office/powerpoint/2010/main" val="690589452"/>
      </p:ext>
    </p:extLst>
  </p:cSld>
  <p:clrMapOvr>
    <a:masterClrMapping/>
  </p:clrMapOvr>
  <p:timing>
    <p:tnLst>
      <p:par>
        <p:cTn id="1" dur="indefinite" restart="never" nodeType="tmRoot"/>
      </p:par>
    </p:tnLst>
  </p:timing>
</p:sld>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a:scene3d>
          <a:camera prst="orthographicFront"/>
          <a:lightRig rig="threePt" dir="t"/>
        </a:scene3d>
        <a:sp3d extrusionH="57150">
          <a:bevelT w="38100" h="38100"/>
        </a:sp3d>
      </a:bodyPr>
      <a:lstStyle>
        <a:defPPr marL="0" marR="0" indent="0" algn="l" defTabSz="914400" rtl="0" eaLnBrk="1" fontAlgn="auto" latinLnBrk="0" hangingPunct="1">
          <a:lnSpc>
            <a:spcPct val="100000"/>
          </a:lnSpc>
          <a:spcBef>
            <a:spcPct val="0"/>
          </a:spcBef>
          <a:spcAft>
            <a:spcPts val="0"/>
          </a:spcAft>
          <a:buClrTx/>
          <a:buSzTx/>
          <a:buFont typeface="Arial" pitchFamily="34" charset="0"/>
          <a:buNone/>
          <a:tabLst/>
          <a:defRPr kumimoji="0" sz="2200" b="1" kern="1200" noProof="0" dirty="0" smtClean="0">
            <a:ln w="6350">
              <a:noFill/>
            </a:ln>
            <a:solidFill>
              <a:schemeClr val="bg1">
                <a:lumMod val="85000"/>
              </a:schemeClr>
            </a:solidFill>
            <a:effectLst>
              <a:outerShdw blurRad="50800" dist="38100" dir="2700000" algn="tl" rotWithShape="0">
                <a:srgbClr val="000000">
                  <a:alpha val="40000"/>
                </a:srgbClr>
              </a:outerShdw>
            </a:effectLst>
            <a:latin typeface="Calibri" pitchFamily="34" charset="0"/>
            <a:ea typeface="+mj-ea"/>
            <a:cs typeface="+mj-cs"/>
          </a:defRPr>
        </a:defPPr>
      </a:lstStyle>
    </a:txDef>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2838</Words>
  <Application>Microsoft Office PowerPoint</Application>
  <PresentationFormat>Widescreen</PresentationFormat>
  <Paragraphs>333</Paragraphs>
  <Slides>44</Slides>
  <Notes>42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44</vt:i4>
      </vt:variant>
    </vt:vector>
  </HeadingPairs>
  <TitlesOfParts>
    <vt:vector size="52" baseType="lpstr">
      <vt:lpstr>Arial</vt:lpstr>
      <vt:lpstr>Calibri</vt:lpstr>
      <vt:lpstr>Cambria Math</vt:lpstr>
      <vt:lpstr>Consolas</vt:lpstr>
      <vt:lpstr>NimbusRomNo9L-Regu</vt:lpstr>
      <vt:lpstr>NimbusRomNo9L-ReguItal</vt:lpstr>
      <vt:lpstr>Wingdings</vt:lpstr>
      <vt:lpstr>Larissa-Design</vt:lpstr>
      <vt:lpstr>Distortion-Free Displacement Mapping</vt:lpstr>
      <vt:lpstr>Displacement Mapping causes stretching</vt:lpstr>
      <vt:lpstr>Displacement Mapping causes stretching</vt:lpstr>
      <vt:lpstr>Can we have proper texture unwrapping?</vt:lpstr>
      <vt:lpstr>Previous Work</vt:lpstr>
      <vt:lpstr>Optimization by Physical Analogies?</vt:lpstr>
      <vt:lpstr>Optimization by Physical Analogies?</vt:lpstr>
      <vt:lpstr>Optimization by Energy Minimzation</vt:lpstr>
      <vt:lpstr>Optimization by Energy Minimzation</vt:lpstr>
      <vt:lpstr>Conformal vs. Isometric Mappings</vt:lpstr>
      <vt:lpstr>Conformal mappings</vt:lpstr>
      <vt:lpstr>Conformal vs. Isometric Mappings</vt:lpstr>
      <vt:lpstr>An Adaptable Surface Parameterization [Degener et al., 2003]</vt:lpstr>
      <vt:lpstr>Undistortion Energy [Degener et al., 2003]</vt:lpstr>
      <vt:lpstr>Undistortion Energy [Degener et al., 2003]</vt:lpstr>
      <vt:lpstr>Undistortion Energy [Degener et al., 2003]</vt:lpstr>
      <vt:lpstr>Undistortion Energy [Degener et al., 2003]</vt:lpstr>
      <vt:lpstr>Local Energy Optimization</vt:lpstr>
      <vt:lpstr>Local Energy Optimization</vt:lpstr>
      <vt:lpstr>Local Energy Optimization</vt:lpstr>
      <vt:lpstr>Local Energy Optimization</vt:lpstr>
      <vt:lpstr>Local Energy Optimization</vt:lpstr>
      <vt:lpstr>Ensuring Convergence</vt:lpstr>
      <vt:lpstr>GLSL implementation can run interactively  </vt:lpstr>
      <vt:lpstr>GLSL implementation can run interactively  </vt:lpstr>
      <vt:lpstr>GLSL implementation can run interactively  </vt:lpstr>
      <vt:lpstr>GLSL implementation can run interactively  </vt:lpstr>
      <vt:lpstr>GLSL implementation can run interactively  </vt:lpstr>
      <vt:lpstr>GLSL implementation can run interactively  </vt:lpstr>
      <vt:lpstr>GLSL implementation can run interactively  </vt:lpstr>
      <vt:lpstr>GLSL implementation can run interactively  </vt:lpstr>
      <vt:lpstr>GLSL implementation can run interactively  </vt:lpstr>
      <vt:lpstr>GLSL implementation can run interactively  </vt:lpstr>
      <vt:lpstr>GLSL implementation can run interactively  </vt:lpstr>
      <vt:lpstr>Store relative per-texel coordinates!</vt:lpstr>
      <vt:lpstr>Store relative per-texel coordinates!</vt:lpstr>
      <vt:lpstr>Mip Mapping</vt:lpstr>
      <vt:lpstr>Fixation Energy</vt:lpstr>
      <vt:lpstr>Fixation Energy</vt:lpstr>
      <vt:lpstr>Fixation Energy</vt:lpstr>
      <vt:lpstr>Example Code / Interactive Demo</vt:lpstr>
      <vt:lpstr>Thank you!</vt:lpstr>
      <vt:lpstr>Implementation Tips</vt:lpstr>
      <vt:lpstr>Correct with Half Texel Offset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2016-02-29T06:37:47Z</dcterms:created>
  <dcterms:modified xsi:type="dcterms:W3CDTF">2019-07-17T09:29:49Z</dcterms:modified>
  <cp:contentStatus/>
</cp:coreProperties>
</file>