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9" r:id="rId3"/>
    <p:sldId id="285" r:id="rId4"/>
    <p:sldId id="261" r:id="rId5"/>
    <p:sldId id="262" r:id="rId6"/>
    <p:sldId id="270" r:id="rId7"/>
    <p:sldId id="273" r:id="rId8"/>
    <p:sldId id="275" r:id="rId9"/>
    <p:sldId id="274" r:id="rId10"/>
    <p:sldId id="276" r:id="rId11"/>
    <p:sldId id="277" r:id="rId12"/>
    <p:sldId id="264" r:id="rId13"/>
    <p:sldId id="280" r:id="rId14"/>
    <p:sldId id="279" r:id="rId15"/>
    <p:sldId id="287" r:id="rId16"/>
    <p:sldId id="286" r:id="rId17"/>
    <p:sldId id="288" r:id="rId18"/>
    <p:sldId id="282" r:id="rId19"/>
    <p:sldId id="283" r:id="rId20"/>
    <p:sldId id="284" r:id="rId21"/>
  </p:sldIdLst>
  <p:sldSz cx="10160000" cy="5715000"/>
  <p:notesSz cx="6858000" cy="9144000"/>
  <p:defaultTextStyle>
    <a:defPPr>
      <a:defRPr lang="it-IT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80"/>
    <a:srgbClr val="DB774D"/>
    <a:srgbClr val="EFEFEF"/>
    <a:srgbClr val="FF8552"/>
    <a:srgbClr val="295172"/>
    <a:srgbClr val="72C1B8"/>
    <a:srgbClr val="F8F8F8"/>
    <a:srgbClr val="FFDCD1"/>
    <a:srgbClr val="393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57862" autoAdjust="0"/>
  </p:normalViewPr>
  <p:slideViewPr>
    <p:cSldViewPr snapToGrid="0" showGuides="1">
      <p:cViewPr varScale="1">
        <p:scale>
          <a:sx n="75" d="100"/>
          <a:sy n="75" d="100"/>
        </p:scale>
        <p:origin x="2376" y="60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Ceres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Tabelle1!$A$2:$A$5</c:f>
              <c:strCache>
                <c:ptCount val="4"/>
                <c:pt idx="0">
                  <c:v>Trafalgar</c:v>
                </c:pt>
                <c:pt idx="1">
                  <c:v>Dubrovnik</c:v>
                </c:pt>
                <c:pt idx="2">
                  <c:v>SLAM</c:v>
                </c:pt>
                <c:pt idx="3">
                  <c:v>Ladybug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3B-42D8-AF13-FC3A822C667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Recursive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Tabelle1!$A$2:$A$5</c:f>
              <c:strCache>
                <c:ptCount val="4"/>
                <c:pt idx="0">
                  <c:v>Trafalgar</c:v>
                </c:pt>
                <c:pt idx="1">
                  <c:v>Dubrovnik</c:v>
                </c:pt>
                <c:pt idx="2">
                  <c:v>SLAM</c:v>
                </c:pt>
                <c:pt idx="3">
                  <c:v>Ladybug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4.3504108931371395</c:v>
                </c:pt>
                <c:pt idx="1">
                  <c:v>4.2722134504931235</c:v>
                </c:pt>
                <c:pt idx="2">
                  <c:v>5.8504820002466227</c:v>
                </c:pt>
                <c:pt idx="3">
                  <c:v>4.4641183251628451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3B-42D8-AF13-FC3A822C6673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G2O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Tabelle1!$A$2:$A$5</c:f>
              <c:strCache>
                <c:ptCount val="4"/>
                <c:pt idx="0">
                  <c:v>Trafalgar</c:v>
                </c:pt>
                <c:pt idx="1">
                  <c:v>Dubrovnik</c:v>
                </c:pt>
                <c:pt idx="2">
                  <c:v>SLAM</c:v>
                </c:pt>
                <c:pt idx="3">
                  <c:v>Ladybug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1.6374296735828986</c:v>
                </c:pt>
                <c:pt idx="1">
                  <c:v>1.2960123183329864</c:v>
                </c:pt>
                <c:pt idx="2">
                  <c:v>1.6222307143072638</c:v>
                </c:pt>
                <c:pt idx="3">
                  <c:v>1.3282071488080971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96-4354-8391-996BC59104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3433632"/>
        <c:axId val="233433960"/>
      </c:lineChart>
      <c:catAx>
        <c:axId val="23343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3433960"/>
        <c:crosses val="autoZero"/>
        <c:auto val="1"/>
        <c:lblAlgn val="ctr"/>
        <c:lblOffset val="100"/>
        <c:noMultiLvlLbl val="0"/>
      </c:catAx>
      <c:valAx>
        <c:axId val="233433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343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Ceres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Tabelle1!$A$2:$A$5</c:f>
              <c:strCache>
                <c:ptCount val="4"/>
                <c:pt idx="0">
                  <c:v>5k</c:v>
                </c:pt>
                <c:pt idx="1">
                  <c:v>12.5k</c:v>
                </c:pt>
                <c:pt idx="2">
                  <c:v>50k</c:v>
                </c:pt>
                <c:pt idx="3">
                  <c:v>125k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3B-42D8-AF13-FC3A822C667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Recursive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Tabelle1!$A$2:$A$5</c:f>
              <c:strCache>
                <c:ptCount val="4"/>
                <c:pt idx="0">
                  <c:v>5k</c:v>
                </c:pt>
                <c:pt idx="1">
                  <c:v>12.5k</c:v>
                </c:pt>
                <c:pt idx="2">
                  <c:v>50k</c:v>
                </c:pt>
                <c:pt idx="3">
                  <c:v>125k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8.9678140079662736</c:v>
                </c:pt>
                <c:pt idx="1">
                  <c:v>8.3543970875264737</c:v>
                </c:pt>
                <c:pt idx="2">
                  <c:v>6.4240865062426842</c:v>
                </c:pt>
                <c:pt idx="3">
                  <c:v>5.8651699359841656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3B-42D8-AF13-FC3A822C6673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G2O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Tabelle1!$A$2:$A$5</c:f>
              <c:strCache>
                <c:ptCount val="4"/>
                <c:pt idx="0">
                  <c:v>5k</c:v>
                </c:pt>
                <c:pt idx="1">
                  <c:v>12.5k</c:v>
                </c:pt>
                <c:pt idx="2">
                  <c:v>50k</c:v>
                </c:pt>
                <c:pt idx="3">
                  <c:v>125k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0.53433287784280881</c:v>
                </c:pt>
                <c:pt idx="1">
                  <c:v>0.5296646397030802</c:v>
                </c:pt>
                <c:pt idx="2">
                  <c:v>0.54630601236247966</c:v>
                </c:pt>
                <c:pt idx="3">
                  <c:v>0.54896560156504726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98-45BA-8C5D-FE33980798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3433632"/>
        <c:axId val="233433960"/>
      </c:lineChart>
      <c:catAx>
        <c:axId val="23343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3433960"/>
        <c:crosses val="autoZero"/>
        <c:auto val="1"/>
        <c:lblAlgn val="ctr"/>
        <c:lblOffset val="100"/>
        <c:noMultiLvlLbl val="0"/>
      </c:catAx>
      <c:valAx>
        <c:axId val="233433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343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MKL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Tabelle1!$A$2:$A$32</c:f>
              <c:numCache>
                <c:formatCode>General</c:formatCode>
                <c:ptCount val="31"/>
                <c:pt idx="2">
                  <c:v>4</c:v>
                </c:pt>
                <c:pt idx="6">
                  <c:v>8</c:v>
                </c:pt>
                <c:pt idx="10">
                  <c:v>12</c:v>
                </c:pt>
                <c:pt idx="14">
                  <c:v>16</c:v>
                </c:pt>
                <c:pt idx="18">
                  <c:v>20</c:v>
                </c:pt>
                <c:pt idx="22">
                  <c:v>24</c:v>
                </c:pt>
                <c:pt idx="26">
                  <c:v>28</c:v>
                </c:pt>
                <c:pt idx="30">
                  <c:v>32</c:v>
                </c:pt>
              </c:numCache>
            </c:numRef>
          </c:cat>
          <c:val>
            <c:numRef>
              <c:f>Tabelle1!$B$2:$B$32</c:f>
              <c:numCache>
                <c:formatCode>General</c:formatCode>
                <c:ptCount val="3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75-4C2B-929D-40CF59F5A0A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Recursive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Tabelle1!$A$2:$A$32</c:f>
              <c:numCache>
                <c:formatCode>General</c:formatCode>
                <c:ptCount val="31"/>
                <c:pt idx="2">
                  <c:v>4</c:v>
                </c:pt>
                <c:pt idx="6">
                  <c:v>8</c:v>
                </c:pt>
                <c:pt idx="10">
                  <c:v>12</c:v>
                </c:pt>
                <c:pt idx="14">
                  <c:v>16</c:v>
                </c:pt>
                <c:pt idx="18">
                  <c:v>20</c:v>
                </c:pt>
                <c:pt idx="22">
                  <c:v>24</c:v>
                </c:pt>
                <c:pt idx="26">
                  <c:v>28</c:v>
                </c:pt>
                <c:pt idx="30">
                  <c:v>32</c:v>
                </c:pt>
              </c:numCache>
            </c:numRef>
          </c:cat>
          <c:val>
            <c:numRef>
              <c:f>Tabelle1!$C$2:$C$32</c:f>
              <c:numCache>
                <c:formatCode>General</c:formatCode>
                <c:ptCount val="31"/>
                <c:pt idx="0">
                  <c:v>1.74295</c:v>
                </c:pt>
                <c:pt idx="1">
                  <c:v>1.53793</c:v>
                </c:pt>
                <c:pt idx="2">
                  <c:v>5.1469500000000004</c:v>
                </c:pt>
                <c:pt idx="3">
                  <c:v>1.88809</c:v>
                </c:pt>
                <c:pt idx="4">
                  <c:v>2.9475500000000001</c:v>
                </c:pt>
                <c:pt idx="5">
                  <c:v>1.95055</c:v>
                </c:pt>
                <c:pt idx="6">
                  <c:v>3.8491200000000001</c:v>
                </c:pt>
                <c:pt idx="7">
                  <c:v>1.57552</c:v>
                </c:pt>
                <c:pt idx="8">
                  <c:v>1.95581</c:v>
                </c:pt>
                <c:pt idx="9">
                  <c:v>1.7108300000000001</c:v>
                </c:pt>
                <c:pt idx="10">
                  <c:v>2.75665</c:v>
                </c:pt>
                <c:pt idx="11">
                  <c:v>1.7</c:v>
                </c:pt>
                <c:pt idx="12">
                  <c:v>2.1259999999999999</c:v>
                </c:pt>
                <c:pt idx="13">
                  <c:v>1.70234</c:v>
                </c:pt>
                <c:pt idx="14">
                  <c:v>2.81074</c:v>
                </c:pt>
                <c:pt idx="15">
                  <c:v>2.5352299999999999</c:v>
                </c:pt>
                <c:pt idx="16">
                  <c:v>2.5083299999999999</c:v>
                </c:pt>
                <c:pt idx="17">
                  <c:v>2.4724499999999998</c:v>
                </c:pt>
                <c:pt idx="18">
                  <c:v>3.3284199999999999</c:v>
                </c:pt>
                <c:pt idx="19">
                  <c:v>3.1260699999999999</c:v>
                </c:pt>
                <c:pt idx="20">
                  <c:v>3.1216200000000001</c:v>
                </c:pt>
                <c:pt idx="21">
                  <c:v>3.0193400000000001</c:v>
                </c:pt>
                <c:pt idx="22">
                  <c:v>3.5069900000000001</c:v>
                </c:pt>
                <c:pt idx="23">
                  <c:v>3.1218699999999999</c:v>
                </c:pt>
                <c:pt idx="24">
                  <c:v>3.2668200000000001</c:v>
                </c:pt>
                <c:pt idx="25">
                  <c:v>3.0217999999999998</c:v>
                </c:pt>
                <c:pt idx="26">
                  <c:v>3.64161</c:v>
                </c:pt>
                <c:pt idx="27">
                  <c:v>3.35555</c:v>
                </c:pt>
                <c:pt idx="28">
                  <c:v>3.57484</c:v>
                </c:pt>
                <c:pt idx="29">
                  <c:v>3.2358699999999998</c:v>
                </c:pt>
                <c:pt idx="30">
                  <c:v>3.5554199999999998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75-4C2B-929D-40CF59F5A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2022576"/>
        <c:axId val="562985592"/>
      </c:lineChart>
      <c:catAx>
        <c:axId val="47202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62985592"/>
        <c:crosses val="autoZero"/>
        <c:auto val="1"/>
        <c:lblAlgn val="ctr"/>
        <c:lblOffset val="100"/>
        <c:noMultiLvlLbl val="0"/>
      </c:catAx>
      <c:valAx>
        <c:axId val="56298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202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MKL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Tabelle1!$A$2:$A$32</c:f>
              <c:numCache>
                <c:formatCode>General</c:formatCode>
                <c:ptCount val="31"/>
                <c:pt idx="2">
                  <c:v>4</c:v>
                </c:pt>
                <c:pt idx="6">
                  <c:v>8</c:v>
                </c:pt>
                <c:pt idx="10">
                  <c:v>12</c:v>
                </c:pt>
                <c:pt idx="14">
                  <c:v>16</c:v>
                </c:pt>
                <c:pt idx="18">
                  <c:v>20</c:v>
                </c:pt>
                <c:pt idx="22">
                  <c:v>24</c:v>
                </c:pt>
                <c:pt idx="26">
                  <c:v>28</c:v>
                </c:pt>
                <c:pt idx="30">
                  <c:v>32</c:v>
                </c:pt>
              </c:numCache>
            </c:numRef>
          </c:cat>
          <c:val>
            <c:numRef>
              <c:f>Tabelle1!$B$2:$B$32</c:f>
              <c:numCache>
                <c:formatCode>General</c:formatCode>
                <c:ptCount val="3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75-4C2B-929D-40CF59F5A0A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Recursive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Tabelle1!$A$2:$A$32</c:f>
              <c:numCache>
                <c:formatCode>General</c:formatCode>
                <c:ptCount val="31"/>
                <c:pt idx="2">
                  <c:v>4</c:v>
                </c:pt>
                <c:pt idx="6">
                  <c:v>8</c:v>
                </c:pt>
                <c:pt idx="10">
                  <c:v>12</c:v>
                </c:pt>
                <c:pt idx="14">
                  <c:v>16</c:v>
                </c:pt>
                <c:pt idx="18">
                  <c:v>20</c:v>
                </c:pt>
                <c:pt idx="22">
                  <c:v>24</c:v>
                </c:pt>
                <c:pt idx="26">
                  <c:v>28</c:v>
                </c:pt>
                <c:pt idx="30">
                  <c:v>32</c:v>
                </c:pt>
              </c:numCache>
            </c:numRef>
          </c:cat>
          <c:val>
            <c:numRef>
              <c:f>Tabelle1!$C$2:$C$32</c:f>
              <c:numCache>
                <c:formatCode>General</c:formatCode>
                <c:ptCount val="31"/>
                <c:pt idx="0">
                  <c:v>1.11961</c:v>
                </c:pt>
                <c:pt idx="1">
                  <c:v>0.941218</c:v>
                </c:pt>
                <c:pt idx="2">
                  <c:v>2.12086</c:v>
                </c:pt>
                <c:pt idx="3">
                  <c:v>1.8898999999999999</c:v>
                </c:pt>
                <c:pt idx="4">
                  <c:v>1.9866999999999999</c:v>
                </c:pt>
                <c:pt idx="5">
                  <c:v>1.74464</c:v>
                </c:pt>
                <c:pt idx="6">
                  <c:v>1.3983399999999999</c:v>
                </c:pt>
                <c:pt idx="7">
                  <c:v>1.0547299999999999</c:v>
                </c:pt>
                <c:pt idx="8">
                  <c:v>1.0081100000000001</c:v>
                </c:pt>
                <c:pt idx="9">
                  <c:v>1.28884</c:v>
                </c:pt>
                <c:pt idx="10">
                  <c:v>1.13866</c:v>
                </c:pt>
                <c:pt idx="11">
                  <c:v>1.18834</c:v>
                </c:pt>
                <c:pt idx="12">
                  <c:v>1.2585500000000001</c:v>
                </c:pt>
                <c:pt idx="13">
                  <c:v>1.2890999999999999</c:v>
                </c:pt>
                <c:pt idx="14">
                  <c:v>1.02074</c:v>
                </c:pt>
                <c:pt idx="15">
                  <c:v>1.0512300000000001</c:v>
                </c:pt>
                <c:pt idx="16">
                  <c:v>1.15378</c:v>
                </c:pt>
                <c:pt idx="17">
                  <c:v>1.1522699999999999</c:v>
                </c:pt>
                <c:pt idx="18">
                  <c:v>1.21085</c:v>
                </c:pt>
                <c:pt idx="19">
                  <c:v>1.1093999999999999</c:v>
                </c:pt>
                <c:pt idx="20">
                  <c:v>1.17363</c:v>
                </c:pt>
                <c:pt idx="21">
                  <c:v>1.19523</c:v>
                </c:pt>
                <c:pt idx="22">
                  <c:v>1.16086</c:v>
                </c:pt>
                <c:pt idx="23">
                  <c:v>1.0862799999999999</c:v>
                </c:pt>
                <c:pt idx="24">
                  <c:v>1.1363700000000001</c:v>
                </c:pt>
                <c:pt idx="25">
                  <c:v>1.1428100000000001</c:v>
                </c:pt>
                <c:pt idx="26">
                  <c:v>1.1211199999999999</c:v>
                </c:pt>
                <c:pt idx="27">
                  <c:v>1.15377</c:v>
                </c:pt>
                <c:pt idx="28">
                  <c:v>1.11181</c:v>
                </c:pt>
                <c:pt idx="29">
                  <c:v>1.1080000000000001</c:v>
                </c:pt>
                <c:pt idx="30">
                  <c:v>1.0045599999999999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75-4C2B-929D-40CF59F5A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2022576"/>
        <c:axId val="562985592"/>
      </c:lineChart>
      <c:catAx>
        <c:axId val="47202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62985592"/>
        <c:crosses val="autoZero"/>
        <c:auto val="1"/>
        <c:lblAlgn val="ctr"/>
        <c:lblOffset val="100"/>
        <c:noMultiLvlLbl val="0"/>
      </c:catAx>
      <c:valAx>
        <c:axId val="56298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202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5D800-3A4D-4849-94AF-BBF5DD84B52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1A538-ED71-4AB3-82FC-3865E33733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4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Thank you</a:t>
            </a:r>
            <a:r>
              <a:rPr lang="de-DE" baseline="0" dirty="0" smtClean="0"/>
              <a:t> for…</a:t>
            </a:r>
          </a:p>
          <a:p>
            <a:r>
              <a:rPr lang="en-US" baseline="0" dirty="0" smtClean="0"/>
              <a:t>Hello everyone.</a:t>
            </a:r>
            <a:endParaRPr lang="de-DE" baseline="0" dirty="0" smtClean="0"/>
          </a:p>
          <a:p>
            <a:r>
              <a:rPr lang="de-DE" baseline="0" dirty="0" smtClean="0"/>
              <a:t>I will </a:t>
            </a:r>
            <a:r>
              <a:rPr lang="de-DE" baseline="0" dirty="0" err="1" smtClean="0"/>
              <a:t>start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presentation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my</a:t>
            </a:r>
            <a:r>
              <a:rPr lang="de-DE" baseline="0" dirty="0" smtClean="0"/>
              <a:t> personal </a:t>
            </a:r>
            <a:r>
              <a:rPr lang="de-DE" baseline="0" dirty="0" err="1" smtClean="0"/>
              <a:t>motivation</a:t>
            </a:r>
            <a:r>
              <a:rPr lang="de-DE" baseline="0" dirty="0" smtClean="0"/>
              <a:t> for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topic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Here</a:t>
            </a:r>
            <a:r>
              <a:rPr lang="de-DE" baseline="0" dirty="0" smtClean="0"/>
              <a:t> you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ceres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solver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For </a:t>
            </a:r>
            <a:r>
              <a:rPr lang="de-DE" baseline="0" dirty="0" err="1" smtClean="0"/>
              <a:t>reference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ceres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solver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C++ </a:t>
            </a:r>
            <a:r>
              <a:rPr lang="de-DE" baseline="0" dirty="0" err="1" smtClean="0"/>
              <a:t>framework</a:t>
            </a:r>
            <a:r>
              <a:rPr lang="de-DE" baseline="0" dirty="0" smtClean="0"/>
              <a:t> for non-linear least </a:t>
            </a:r>
            <a:r>
              <a:rPr lang="de-DE" baseline="0" dirty="0" err="1" smtClean="0"/>
              <a:t>squares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problems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en-US" dirty="0" smtClean="0"/>
              <a:t>An interesting fact is that over</a:t>
            </a:r>
            <a:r>
              <a:rPr lang="en-US" baseline="0" dirty="0" smtClean="0"/>
              <a:t> 50% of the source code is for block matrices and linear solvers.</a:t>
            </a:r>
            <a:endParaRPr lang="en-US" dirty="0" smtClean="0"/>
          </a:p>
          <a:p>
            <a:r>
              <a:rPr lang="en-US" dirty="0" smtClean="0"/>
              <a:t>So, I asked myself</a:t>
            </a:r>
            <a:r>
              <a:rPr lang="en-US" baseline="0" dirty="0" smtClean="0"/>
              <a:t> </a:t>
            </a:r>
            <a:r>
              <a:rPr lang="en-US" dirty="0" smtClean="0"/>
              <a:t>can we</a:t>
            </a:r>
            <a:r>
              <a:rPr lang="en-US" baseline="0" dirty="0" smtClean="0"/>
              <a:t> get rid of this code, by using recursive matrices ?</a:t>
            </a:r>
          </a:p>
          <a:p>
            <a:r>
              <a:rPr lang="en-US" baseline="0" dirty="0" smtClean="0"/>
              <a:t>And the answer is, YES, here is how….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9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now let’s use a 2by 2 mixed matrix for bundle adjustment.</a:t>
            </a:r>
          </a:p>
          <a:p>
            <a:r>
              <a:rPr lang="en-US" dirty="0" smtClean="0"/>
              <a:t>In</a:t>
            </a:r>
            <a:r>
              <a:rPr lang="en-US" baseline="0" dirty="0" smtClean="0"/>
              <a:t> this example, 6 parameters are used for the camera, which can express a rigid body transformation.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the top left element of… is a diagonal block matrix…</a:t>
            </a:r>
          </a:p>
          <a:p>
            <a:r>
              <a:rPr lang="en-US" baseline="0" dirty="0" smtClean="0"/>
              <a:t>The next element is a sparse matrix of rectangular blocks.</a:t>
            </a:r>
          </a:p>
          <a:p>
            <a:r>
              <a:rPr lang="en-US" baseline="0" dirty="0" smtClean="0"/>
              <a:t>The bottom left is the transpose of the top right</a:t>
            </a:r>
          </a:p>
          <a:p>
            <a:r>
              <a:rPr lang="en-US" baseline="0" dirty="0" smtClean="0"/>
              <a:t>And the last element is again a diagonal block matrix.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Ok, great, now we have a beautiful recursive type for H.</a:t>
            </a:r>
          </a:p>
          <a:p>
            <a:r>
              <a:rPr lang="en-US" baseline="0" dirty="0" smtClean="0"/>
              <a:t>But how do we solve the linear system?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60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for “normal”… for example a sparse block matrix…</a:t>
            </a:r>
          </a:p>
          <a:p>
            <a:endParaRPr lang="en-US" dirty="0" smtClean="0"/>
          </a:p>
          <a:p>
            <a:r>
              <a:rPr lang="en-US" dirty="0" smtClean="0"/>
              <a:t>More interesting are linear solvers for mixed….</a:t>
            </a:r>
          </a:p>
          <a:p>
            <a:r>
              <a:rPr lang="en-US" dirty="0" smtClean="0"/>
              <a:t>Of course</a:t>
            </a:r>
            <a:r>
              <a:rPr lang="en-US" baseline="0" dirty="0" smtClean="0"/>
              <a:t> we can use general solver…</a:t>
            </a:r>
          </a:p>
          <a:p>
            <a:r>
              <a:rPr lang="en-US" baseline="0" dirty="0" smtClean="0"/>
              <a:t>But might not be the most efficient.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some structures specialized solvers are more optimal.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0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 a look at one of those specialized</a:t>
            </a:r>
            <a:r>
              <a:rPr lang="en-US" baseline="0" dirty="0" smtClean="0"/>
              <a:t> solvers.</a:t>
            </a:r>
          </a:p>
          <a:p>
            <a:endParaRPr lang="en-US" dirty="0" smtClean="0"/>
          </a:p>
          <a:p>
            <a:r>
              <a:rPr lang="en-US" dirty="0" smtClean="0"/>
              <a:t>This example solver</a:t>
            </a:r>
            <a:r>
              <a:rPr lang="en-US" baseline="0" dirty="0" smtClean="0"/>
              <a:t> </a:t>
            </a:r>
            <a:r>
              <a:rPr lang="en-US" dirty="0" smtClean="0"/>
              <a:t>only works for mixed matrices of the following format.</a:t>
            </a:r>
          </a:p>
          <a:p>
            <a:r>
              <a:rPr lang="en-US" dirty="0" smtClean="0"/>
              <a:t>The top left is a diagonal</a:t>
            </a:r>
            <a:r>
              <a:rPr lang="en-US" baseline="0" dirty="0" smtClean="0"/>
              <a:t> matrix and rest can be arbitrary matrices.</a:t>
            </a:r>
          </a:p>
          <a:p>
            <a:endParaRPr lang="en-US" dirty="0" smtClean="0"/>
          </a:p>
          <a:p>
            <a:r>
              <a:rPr lang="en-US" dirty="0" smtClean="0"/>
              <a:t>The implementation of that solver</a:t>
            </a:r>
            <a:r>
              <a:rPr lang="en-US" baseline="0" dirty="0" smtClean="0"/>
              <a:t> would first, invert…</a:t>
            </a:r>
          </a:p>
          <a:p>
            <a:r>
              <a:rPr lang="en-US" baseline="0" dirty="0" smtClean="0"/>
              <a:t>Compute the </a:t>
            </a:r>
            <a:r>
              <a:rPr lang="en-US" baseline="0" dirty="0" err="1" smtClean="0"/>
              <a:t>schur</a:t>
            </a:r>
            <a:r>
              <a:rPr lang="en-US" baseline="0" dirty="0" smtClean="0"/>
              <a:t> complement</a:t>
            </a:r>
          </a:p>
          <a:p>
            <a:r>
              <a:rPr lang="en-US" baseline="0" dirty="0" smtClean="0"/>
              <a:t>And then solve the…</a:t>
            </a:r>
          </a:p>
          <a:p>
            <a:r>
              <a:rPr lang="en-US" baseline="0" dirty="0" smtClean="0"/>
              <a:t>Note here that this reduced solver might be recursive depending on the matrix types.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After that we compute the solution…</a:t>
            </a:r>
          </a:p>
          <a:p>
            <a:r>
              <a:rPr lang="en-US" baseline="0" dirty="0" smtClean="0"/>
              <a:t>And it’s clear that for such a matrix, this solver is better…</a:t>
            </a:r>
          </a:p>
          <a:p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47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 idea is now</a:t>
            </a:r>
            <a:r>
              <a:rPr lang="en-US" baseline="0" dirty="0" smtClean="0"/>
              <a:t> to build multiple specialized solvers</a:t>
            </a:r>
          </a:p>
          <a:p>
            <a:r>
              <a:rPr lang="en-US" baseline="0" dirty="0" smtClean="0"/>
              <a:t>And use template matching to find the best solver at compile 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we have again our BA matrix.</a:t>
            </a:r>
          </a:p>
          <a:p>
            <a:r>
              <a:rPr lang="en-US" baseline="0" dirty="0" smtClean="0"/>
              <a:t>The compiler tests if this solver is suitable by comparing the elements.</a:t>
            </a:r>
          </a:p>
          <a:p>
            <a:r>
              <a:rPr lang="en-US" baseline="0" dirty="0" smtClean="0"/>
              <a:t>In this case, yes it is suitable because the top left is indeed…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reference the </a:t>
            </a:r>
            <a:r>
              <a:rPr lang="en-US" baseline="0" dirty="0" err="1" smtClean="0"/>
              <a:t>ceres</a:t>
            </a:r>
            <a:r>
              <a:rPr lang="en-US" baseline="0" dirty="0" smtClean="0"/>
              <a:t> solver also applies the </a:t>
            </a:r>
            <a:r>
              <a:rPr lang="en-US" baseline="0" dirty="0" err="1" smtClean="0"/>
              <a:t>schur</a:t>
            </a:r>
            <a:r>
              <a:rPr lang="en-US" baseline="0" dirty="0" smtClean="0"/>
              <a:t> complement.</a:t>
            </a:r>
          </a:p>
          <a:p>
            <a:r>
              <a:rPr lang="en-US" baseline="0" dirty="0" smtClean="0"/>
              <a:t>But it has to analyze the graph structure at runtime, which reduces the performance.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53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now I want to show you some results</a:t>
            </a:r>
            <a:r>
              <a:rPr lang="en-US" baseline="0" dirty="0" smtClean="0"/>
              <a:t> for ARAP and bundle adjustment.</a:t>
            </a:r>
          </a:p>
          <a:p>
            <a:endParaRPr lang="en-US" baseline="0" dirty="0" smtClean="0"/>
          </a:p>
          <a:p>
            <a:r>
              <a:rPr lang="en-US" dirty="0" smtClean="0"/>
              <a:t>Here you can see the relative speedup</a:t>
            </a:r>
            <a:r>
              <a:rPr lang="en-US" baseline="0" dirty="0" smtClean="0"/>
              <a:t> in comparison to </a:t>
            </a:r>
            <a:r>
              <a:rPr lang="en-US" baseline="0" dirty="0" err="1" smtClean="0"/>
              <a:t>ceres</a:t>
            </a:r>
            <a:r>
              <a:rPr lang="en-US" baseline="0" dirty="0" smtClean="0"/>
              <a:t> and G2O.</a:t>
            </a:r>
          </a:p>
          <a:p>
            <a:r>
              <a:rPr lang="en-US" baseline="0" dirty="0" smtClean="0"/>
              <a:t>Our recursive </a:t>
            </a:r>
            <a:r>
              <a:rPr lang="en-US" baseline="0" dirty="0" err="1" smtClean="0"/>
              <a:t>implemetation</a:t>
            </a:r>
            <a:r>
              <a:rPr lang="en-US" baseline="0" dirty="0" smtClean="0"/>
              <a:t> is shown in orange and you can see</a:t>
            </a:r>
          </a:p>
          <a:p>
            <a:r>
              <a:rPr lang="en-US" baseline="0" dirty="0" smtClean="0"/>
              <a:t>That it is between 4 and 6 times faster.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speedup is a result of two different reasons.</a:t>
            </a:r>
          </a:p>
          <a:p>
            <a:r>
              <a:rPr lang="en-US" baseline="0" dirty="0" smtClean="0"/>
              <a:t>First, the other solvers have to analyze the graph…</a:t>
            </a:r>
          </a:p>
          <a:p>
            <a:r>
              <a:rPr lang="en-US" baseline="0" dirty="0" smtClean="0"/>
              <a:t>And second, </a:t>
            </a:r>
            <a:r>
              <a:rPr lang="en-US" baseline="0" dirty="0" err="1" smtClean="0"/>
              <a:t>ceres</a:t>
            </a:r>
            <a:r>
              <a:rPr lang="en-US" baseline="0" dirty="0" smtClean="0"/>
              <a:t> and g2o internally use dynamically sized matrices.</a:t>
            </a:r>
          </a:p>
          <a:p>
            <a:r>
              <a:rPr lang="en-US" baseline="0" dirty="0" smtClean="0"/>
              <a:t>Which reduces the performance of all kind of matrix operations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80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next graph now shows the comparison of sparse block matrix multiplication for different block</a:t>
            </a:r>
            <a:r>
              <a:rPr lang="en-US" baseline="0" dirty="0" smtClean="0"/>
              <a:t> sizes</a:t>
            </a:r>
          </a:p>
          <a:p>
            <a:r>
              <a:rPr lang="en-US" baseline="0" dirty="0" smtClean="0"/>
              <a:t>In comparison to the </a:t>
            </a:r>
            <a:r>
              <a:rPr lang="en-US" baseline="0" dirty="0" err="1" smtClean="0"/>
              <a:t>mkl</a:t>
            </a:r>
            <a:r>
              <a:rPr lang="en-US" baseline="0" dirty="0" smtClean="0"/>
              <a:t> library.</a:t>
            </a:r>
            <a:endParaRPr lang="en-US" dirty="0" smtClean="0"/>
          </a:p>
          <a:p>
            <a:r>
              <a:rPr lang="en-US" dirty="0" smtClean="0"/>
              <a:t>On the left you can see Matrix Vector and on the right matrix-matrix.</a:t>
            </a:r>
          </a:p>
          <a:p>
            <a:endParaRPr lang="en-US" dirty="0" smtClean="0"/>
          </a:p>
          <a:p>
            <a:r>
              <a:rPr lang="en-US" dirty="0" smtClean="0"/>
              <a:t>These results were</a:t>
            </a:r>
            <a:r>
              <a:rPr lang="en-US" baseline="0" dirty="0" smtClean="0"/>
              <a:t> kind of surprising, because MKL claims to be best linear algebra libraries</a:t>
            </a:r>
          </a:p>
          <a:p>
            <a:r>
              <a:rPr lang="en-US" baseline="0" dirty="0" smtClean="0"/>
              <a:t>And got outperformed by 2 lines of recursive matrix code.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exact reason is hard to tell because MKL is closed source.</a:t>
            </a:r>
          </a:p>
          <a:p>
            <a:r>
              <a:rPr lang="en-US" baseline="0" dirty="0" smtClean="0"/>
              <a:t>We think that the main issue is, that MKL is only strongly optimized for a few predefined block sizes.</a:t>
            </a:r>
          </a:p>
          <a:p>
            <a:r>
              <a:rPr lang="en-US" baseline="0" dirty="0" smtClean="0"/>
              <a:t>You can that see that one the left where both overlap each other.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as my last slide…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04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in the end I will show you one nice application which greatly benefits from recursive matrices.</a:t>
            </a:r>
          </a:p>
          <a:p>
            <a:r>
              <a:rPr lang="en-US" dirty="0" smtClean="0"/>
              <a:t>And that is camera tracking or</a:t>
            </a:r>
            <a:r>
              <a:rPr lang="en-US" baseline="0" dirty="0" smtClean="0"/>
              <a:t> (SLAM).</a:t>
            </a:r>
          </a:p>
          <a:p>
            <a:endParaRPr lang="en-US" baseline="0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addition to local/global BA,</a:t>
            </a:r>
          </a:p>
          <a:p>
            <a:r>
              <a:rPr lang="en-US" baseline="0" dirty="0" smtClean="0"/>
              <a:t>Recursive matrices can be used for….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implementation averages around 1.2ms per frame, which corresponds to a framerate of 850 FPS.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You can find the code</a:t>
            </a:r>
            <a:r>
              <a:rPr lang="en-US" baseline="0" dirty="0" smtClean="0"/>
              <a:t> and benchmarks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87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for your attention.</a:t>
            </a:r>
          </a:p>
          <a:p>
            <a:r>
              <a:rPr lang="en-US" dirty="0" smtClean="0"/>
              <a:t>The code and benchmarks are..</a:t>
            </a:r>
          </a:p>
          <a:p>
            <a:r>
              <a:rPr lang="en-US" dirty="0" smtClean="0"/>
              <a:t>Do you have any questions?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6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we will replace block matrices</a:t>
            </a:r>
            <a:r>
              <a:rPr lang="en-US" baseline="0" dirty="0" smtClean="0"/>
              <a:t> by recursive matrix types, because a block matrix is nothing else than a matrix of a matrix.</a:t>
            </a:r>
          </a:p>
          <a:p>
            <a:endParaRPr lang="en-US" dirty="0" smtClean="0"/>
          </a:p>
          <a:p>
            <a:r>
              <a:rPr lang="en-US" dirty="0" smtClean="0"/>
              <a:t>Then, we also replace the corresponding</a:t>
            </a:r>
            <a:r>
              <a:rPr lang="en-US" baseline="0" dirty="0" smtClean="0"/>
              <a:t> block solvers by recursive solver, which can handle both, flat and recursive matrices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Everything is then applied to structured optimization problems and is implemented as an extension to the Eigen library.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23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start with the basics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What is a recursive matrix?</a:t>
            </a:r>
          </a:p>
          <a:p>
            <a:r>
              <a:rPr lang="en-US" baseline="0" dirty="0" smtClean="0"/>
              <a:t>A recursive matrix….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are a few examples.</a:t>
            </a:r>
          </a:p>
          <a:p>
            <a:r>
              <a:rPr lang="en-US" baseline="0" dirty="0" smtClean="0"/>
              <a:t>A scalar matrix is of course also a recursive matrix.</a:t>
            </a:r>
          </a:p>
          <a:p>
            <a:r>
              <a:rPr lang="en-US" baseline="0" dirty="0" smtClean="0"/>
              <a:t>Next, we have a 2 by 2 matrix of 2 by 2 blocks.</a:t>
            </a:r>
          </a:p>
          <a:p>
            <a:r>
              <a:rPr lang="en-US" baseline="0" dirty="0" smtClean="0"/>
              <a:t>And finally there are also special recursive matrices such as sparse matrix of dense blocks.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52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use such matrices in our project</a:t>
            </a:r>
            <a:r>
              <a:rPr lang="en-US" baseline="0" dirty="0" smtClean="0"/>
              <a:t> we also need some basic operations on them.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example, multiplication,…</a:t>
            </a:r>
            <a:endParaRPr lang="en-US" dirty="0" smtClean="0"/>
          </a:p>
          <a:p>
            <a:r>
              <a:rPr lang="en-US" dirty="0" smtClean="0"/>
              <a:t>When implementing these operations,</a:t>
            </a:r>
            <a:r>
              <a:rPr lang="en-US" baseline="0" dirty="0" smtClean="0"/>
              <a:t> keep in mind…</a:t>
            </a:r>
          </a:p>
          <a:p>
            <a:endParaRPr lang="en-US" dirty="0" smtClean="0"/>
          </a:p>
          <a:p>
            <a:r>
              <a:rPr lang="en-US" dirty="0" smtClean="0"/>
              <a:t>Here</a:t>
            </a:r>
            <a:r>
              <a:rPr lang="en-US" baseline="0" dirty="0" smtClean="0"/>
              <a:t> you can see the transposition of 2 by 2 block matrix.</a:t>
            </a:r>
          </a:p>
          <a:p>
            <a:r>
              <a:rPr lang="en-US" baseline="0" dirty="0" smtClean="0"/>
              <a:t>First, this transpose operation is applied to the outer matrix,</a:t>
            </a:r>
          </a:p>
          <a:p>
            <a:r>
              <a:rPr lang="en-US" baseline="0" dirty="0" smtClean="0"/>
              <a:t>Which means the bottom left and top right block is swapped.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After that the operations is applied recursively to the inner elements, so we swap the off diagonal elements for each block.</a:t>
            </a:r>
          </a:p>
          <a:p>
            <a:endParaRPr lang="en-US" baseline="0" dirty="0" smtClean="0"/>
          </a:p>
          <a:p>
            <a:r>
              <a:rPr lang="en-US" dirty="0" smtClean="0"/>
              <a:t>An important observations is that recursive and non-recursive operations</a:t>
            </a:r>
            <a:r>
              <a:rPr lang="en-US" baseline="0" dirty="0" smtClean="0"/>
              <a:t> give the same results.</a:t>
            </a:r>
          </a:p>
          <a:p>
            <a:r>
              <a:rPr lang="en-US" baseline="0" dirty="0" smtClean="0"/>
              <a:t>So if we take a look at the first row here it is now present in the first column over here.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41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I’m going to show you how to use recursive matrices in your project.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you can see the type of a flat, scalar matrix….</a:t>
            </a:r>
          </a:p>
          <a:p>
            <a:r>
              <a:rPr lang="en-US" dirty="0" smtClean="0"/>
              <a:t>In this case, each element is….</a:t>
            </a:r>
          </a:p>
          <a:p>
            <a:r>
              <a:rPr lang="en-US" dirty="0" smtClean="0"/>
              <a:t>To construct a recursive matrix….</a:t>
            </a:r>
          </a:p>
          <a:p>
            <a:r>
              <a:rPr lang="en-US" dirty="0" smtClean="0"/>
              <a:t>This also works for special….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31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seen the basics of recursive</a:t>
            </a:r>
            <a:r>
              <a:rPr lang="en-US" baseline="0" dirty="0" smtClean="0"/>
              <a:t> matrices, so we can apply them now to last squares optimization problems.</a:t>
            </a:r>
            <a:endParaRPr lang="en-US" dirty="0" smtClean="0"/>
          </a:p>
          <a:p>
            <a:r>
              <a:rPr lang="de-DE" dirty="0" smtClean="0"/>
              <a:t>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general</a:t>
            </a:r>
            <a:r>
              <a:rPr lang="de-DE" dirty="0" smtClean="0"/>
              <a:t> form,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consists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multiple residual </a:t>
            </a:r>
            <a:r>
              <a:rPr lang="de-DE" baseline="0" dirty="0" err="1" smtClean="0"/>
              <a:t>term</a:t>
            </a:r>
            <a:endParaRPr lang="de-DE" baseline="0" dirty="0" smtClean="0"/>
          </a:p>
          <a:p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residual </a:t>
            </a:r>
            <a:r>
              <a:rPr lang="de-DE" baseline="0" dirty="0" err="1" smtClean="0"/>
              <a:t>depends</a:t>
            </a:r>
            <a:r>
              <a:rPr lang="de-DE" baseline="0" dirty="0" smtClean="0"/>
              <a:t> on multiple </a:t>
            </a:r>
            <a:r>
              <a:rPr lang="de-DE" baseline="0" dirty="0" err="1" smtClean="0"/>
              <a:t>paramters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p,q</a:t>
            </a:r>
            <a:r>
              <a:rPr lang="de-DE" baseline="0" dirty="0" smtClean="0"/>
              <a:t>,…</a:t>
            </a:r>
          </a:p>
          <a:p>
            <a:endParaRPr lang="de-DE" baseline="0" dirty="0" smtClean="0"/>
          </a:p>
          <a:p>
            <a:r>
              <a:rPr lang="de-DE" baseline="0" dirty="0" smtClean="0"/>
              <a:t>An elegant </a:t>
            </a:r>
            <a:r>
              <a:rPr lang="de-DE" baseline="0" dirty="0" err="1" smtClean="0"/>
              <a:t>wa</a:t>
            </a:r>
            <a:r>
              <a:rPr lang="en-US" baseline="0" dirty="0" smtClean="0"/>
              <a:t>y to visualize such problems is by using a graph.</a:t>
            </a:r>
          </a:p>
          <a:p>
            <a:r>
              <a:rPr lang="en-US" baseline="0" dirty="0" smtClean="0"/>
              <a:t>Each parameter/unknown is a vertex…</a:t>
            </a:r>
          </a:p>
          <a:p>
            <a:r>
              <a:rPr lang="en-US" baseline="0" dirty="0" smtClean="0"/>
              <a:t>An edge is added between two…</a:t>
            </a:r>
          </a:p>
          <a:p>
            <a:r>
              <a:rPr lang="en-US" baseline="0" dirty="0" smtClean="0"/>
              <a:t>If an residual exits that depends on…</a:t>
            </a:r>
          </a:p>
          <a:p>
            <a:endParaRPr lang="en-US" baseline="0" dirty="0" smtClean="0"/>
          </a:p>
          <a:p>
            <a:r>
              <a:rPr lang="en-US" dirty="0" smtClean="0"/>
              <a:t>The nice thing</a:t>
            </a:r>
            <a:r>
              <a:rPr lang="en-US" baseline="0" dirty="0" smtClean="0"/>
              <a:t> is, that the adjacency matrix hast the same structure….</a:t>
            </a:r>
          </a:p>
          <a:p>
            <a:r>
              <a:rPr lang="en-US" baseline="0" dirty="0" smtClean="0"/>
              <a:t>Which is used in GN/LM solvers.</a:t>
            </a:r>
          </a:p>
          <a:p>
            <a:endParaRPr lang="en-US" baseline="0" dirty="0" smtClean="0"/>
          </a:p>
          <a:p>
            <a:r>
              <a:rPr lang="en-US" dirty="0" smtClean="0"/>
              <a:t>So to solve such least squares problem iteratively</a:t>
            </a:r>
          </a:p>
          <a:p>
            <a:r>
              <a:rPr lang="en-US" dirty="0" smtClean="0"/>
              <a:t>We have to solve a linear system of equations using</a:t>
            </a:r>
            <a:r>
              <a:rPr lang="en-US" baseline="0" dirty="0" smtClean="0"/>
              <a:t> this H matrix.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56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will now</a:t>
            </a:r>
            <a:r>
              <a:rPr lang="en-US" baseline="0" dirty="0" smtClean="0"/>
              <a:t> show you two examples.</a:t>
            </a:r>
          </a:p>
          <a:p>
            <a:r>
              <a:rPr lang="en-US" baseline="0" dirty="0" smtClean="0"/>
              <a:t>The first one is ARAP mesh deformation.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Each residual connects two neighboring vertices.</a:t>
            </a:r>
          </a:p>
          <a:p>
            <a:r>
              <a:rPr lang="en-US" baseline="0" dirty="0" smtClean="0"/>
              <a:t>And therefore the graph has the same structure as the mesh.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corresponding recursive matrix type must be a sparse matrix, because each vertex is connected</a:t>
            </a:r>
          </a:p>
          <a:p>
            <a:r>
              <a:rPr lang="en-US" baseline="0" dirty="0" smtClean="0"/>
              <a:t>To few other vertices.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Every mesh vertex consists of 3 elements (</a:t>
            </a:r>
            <a:r>
              <a:rPr lang="en-US" baseline="0" dirty="0" err="1" smtClean="0"/>
              <a:t>x,y,z</a:t>
            </a:r>
            <a:r>
              <a:rPr lang="en-US" baseline="0" dirty="0" smtClean="0"/>
              <a:t>) and therefore these inner blocks are 3 by 3 blocks.</a:t>
            </a:r>
          </a:p>
          <a:p>
            <a:r>
              <a:rPr lang="en-US" baseline="0" dirty="0" smtClean="0"/>
              <a:t>So each element of the sparse matrix is a 3 by 3 matrix.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 we plug this matrix H into a recursive solver and great, we have solved our first optimization problem using recursive matrices.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04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second, more difficult, example is bundle adjustment.</a:t>
            </a:r>
          </a:p>
          <a:p>
            <a:r>
              <a:rPr lang="en-US" dirty="0" smtClean="0"/>
              <a:t>Each</a:t>
            </a:r>
            <a:r>
              <a:rPr lang="en-US" baseline="0" dirty="0" smtClean="0"/>
              <a:t> residual depends on two parameter blocks of different types.</a:t>
            </a:r>
          </a:p>
          <a:p>
            <a:r>
              <a:rPr lang="en-US" baseline="0" dirty="0" smtClean="0"/>
              <a:t>Points (here x) and cameras (here p).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graph has a special structure, because cameras see points…</a:t>
            </a:r>
          </a:p>
          <a:p>
            <a:r>
              <a:rPr lang="en-US" baseline="0" dirty="0" smtClean="0"/>
              <a:t>But there are no edges between two point or between two cameras.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structure can also be seen in the H matrix.</a:t>
            </a:r>
          </a:p>
          <a:p>
            <a:r>
              <a:rPr lang="en-US" baseline="0" dirty="0" smtClean="0"/>
              <a:t>The top left is diagonal, because points only depend on themselves.</a:t>
            </a:r>
          </a:p>
          <a:p>
            <a:r>
              <a:rPr lang="en-US" baseline="0" dirty="0" smtClean="0"/>
              <a:t>The same counts for the bottom right part of cameras.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off-diagonal elements carry the actual structure information.</a:t>
            </a:r>
          </a:p>
          <a:p>
            <a:r>
              <a:rPr lang="en-US" baseline="0" dirty="0" smtClean="0"/>
              <a:t>Here, a block is not zero if a camera sees a point.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 the question is how to define a recursive matrix for this problem?</a:t>
            </a:r>
          </a:p>
          <a:p>
            <a:r>
              <a:rPr lang="en-US" baseline="0" dirty="0" smtClean="0"/>
              <a:t>Cameras have usually more parameters than points and therefore</a:t>
            </a:r>
          </a:p>
          <a:p>
            <a:r>
              <a:rPr lang="en-US" baseline="0" dirty="0" smtClean="0"/>
              <a:t>The matrix consist of small square blocks, large square blocks and rectangular blocks.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Currently the only way to define such a matrix is, to use dynamically sized inner blocks of a sparse matrix.</a:t>
            </a:r>
          </a:p>
          <a:p>
            <a:r>
              <a:rPr lang="en-US" dirty="0" smtClean="0"/>
              <a:t>Yes,</a:t>
            </a:r>
            <a:r>
              <a:rPr lang="en-US" baseline="0" dirty="0" smtClean="0"/>
              <a:t> that’s not very efficient, and btw. That’s how the </a:t>
            </a:r>
            <a:r>
              <a:rPr lang="en-US" baseline="0" dirty="0" err="1" smtClean="0"/>
              <a:t>ceres</a:t>
            </a:r>
            <a:r>
              <a:rPr lang="en-US" baseline="0" dirty="0" smtClean="0"/>
              <a:t>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Is there a better way?</a:t>
            </a:r>
          </a:p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99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course, the answer is yes</a:t>
            </a:r>
            <a:r>
              <a:rPr lang="en-US" baseline="0" dirty="0" smtClean="0"/>
              <a:t> by using mixed matrices.</a:t>
            </a:r>
          </a:p>
          <a:p>
            <a:r>
              <a:rPr lang="en-US" baseline="0" dirty="0" smtClean="0"/>
              <a:t>A mixed matrix….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you can see an example of a 2 by …</a:t>
            </a:r>
          </a:p>
          <a:p>
            <a:r>
              <a:rPr lang="en-US" baseline="0" dirty="0" smtClean="0"/>
              <a:t>The first element is a matrix, the second a number.</a:t>
            </a:r>
          </a:p>
          <a:p>
            <a:r>
              <a:rPr lang="en-US" baseline="0" dirty="0" smtClean="0"/>
              <a:t>In the second row we got a complex number and a string.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538-ED71-4AB3-82FC-3865E33733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7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74686" y="684390"/>
            <a:ext cx="9005536" cy="1735225"/>
          </a:xfrm>
        </p:spPr>
        <p:txBody>
          <a:bodyPr anchor="ctr">
            <a:normAutofit/>
          </a:bodyPr>
          <a:lstStyle>
            <a:lvl1pPr algn="l">
              <a:defRPr sz="4500" b="1" i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74688" y="2525089"/>
            <a:ext cx="9005536" cy="693805"/>
          </a:xfrm>
        </p:spPr>
        <p:txBody>
          <a:bodyPr anchor="ctr"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2667"/>
            </a:lvl1pPr>
            <a:lvl2pPr marL="380996" indent="0" algn="ctr">
              <a:buNone/>
              <a:defRPr sz="1667"/>
            </a:lvl2pPr>
            <a:lvl3pPr marL="761992" indent="0" algn="ctr">
              <a:buNone/>
              <a:defRPr sz="1500"/>
            </a:lvl3pPr>
            <a:lvl4pPr marL="1142989" indent="0" algn="ctr">
              <a:buNone/>
              <a:defRPr sz="1333"/>
            </a:lvl4pPr>
            <a:lvl5pPr marL="1523985" indent="0" algn="ctr">
              <a:buNone/>
              <a:defRPr sz="1333"/>
            </a:lvl5pPr>
            <a:lvl6pPr marL="1904981" indent="0" algn="ctr">
              <a:buNone/>
              <a:defRPr sz="1333"/>
            </a:lvl6pPr>
            <a:lvl7pPr marL="2285977" indent="0" algn="ctr">
              <a:buNone/>
              <a:defRPr sz="1333"/>
            </a:lvl7pPr>
            <a:lvl8pPr marL="2666973" indent="0" algn="ctr">
              <a:buNone/>
              <a:defRPr sz="1333"/>
            </a:lvl8pPr>
            <a:lvl9pPr marL="3047970" indent="0" algn="ctr">
              <a:buNone/>
              <a:defRPr sz="1333"/>
            </a:lvl9pPr>
          </a:lstStyle>
          <a:p>
            <a:r>
              <a:rPr lang="de-DE" smtClean="0"/>
              <a:t>Formatvorlage des Untertitelmasters durch Klicken bearbeiten</a:t>
            </a:r>
            <a:endParaRPr lang="it-IT" dirty="0"/>
          </a:p>
        </p:txBody>
      </p:sp>
      <p:grpSp>
        <p:nvGrpSpPr>
          <p:cNvPr id="41" name="Gruppo 40"/>
          <p:cNvGrpSpPr/>
          <p:nvPr userDrawn="1"/>
        </p:nvGrpSpPr>
        <p:grpSpPr>
          <a:xfrm>
            <a:off x="-7059" y="-10242"/>
            <a:ext cx="10167060" cy="5746289"/>
            <a:chOff x="-8470" y="-12291"/>
            <a:chExt cx="12200472" cy="6895547"/>
          </a:xfrm>
        </p:grpSpPr>
        <p:sp>
          <p:nvSpPr>
            <p:cNvPr id="38" name="Triangolo isoscele 37"/>
            <p:cNvSpPr/>
            <p:nvPr userDrawn="1"/>
          </p:nvSpPr>
          <p:spPr>
            <a:xfrm rot="5400000">
              <a:off x="4390033" y="2103897"/>
              <a:ext cx="372400" cy="9169406"/>
            </a:xfrm>
            <a:prstGeom prst="triangle">
              <a:avLst>
                <a:gd name="adj" fmla="val 98838"/>
              </a:avLst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170"/>
            </a:p>
          </p:txBody>
        </p:sp>
        <p:sp>
          <p:nvSpPr>
            <p:cNvPr id="37" name="Triangolo isoscele 36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170"/>
            </a:p>
          </p:txBody>
        </p:sp>
        <p:sp>
          <p:nvSpPr>
            <p:cNvPr id="36" name="Triangolo isoscele 35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170"/>
            </a:p>
          </p:txBody>
        </p:sp>
        <p:sp>
          <p:nvSpPr>
            <p:cNvPr id="28" name="Triangolo isoscele 27"/>
            <p:cNvSpPr/>
            <p:nvPr userDrawn="1"/>
          </p:nvSpPr>
          <p:spPr>
            <a:xfrm rot="5400000">
              <a:off x="4079339" y="-4091629"/>
              <a:ext cx="1002259" cy="9160935"/>
            </a:xfrm>
            <a:prstGeom prst="triangle">
              <a:avLst>
                <a:gd name="adj" fmla="val 924"/>
              </a:avLst>
            </a:prstGeom>
            <a:solidFill>
              <a:schemeClr val="accent6">
                <a:alpha val="41961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170"/>
            </a:p>
          </p:txBody>
        </p:sp>
        <p:sp>
          <p:nvSpPr>
            <p:cNvPr id="31" name="Triangolo isoscele 30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170"/>
            </a:p>
          </p:txBody>
        </p:sp>
        <p:sp>
          <p:nvSpPr>
            <p:cNvPr id="32" name="Triangolo isoscele 31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4902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170"/>
            </a:p>
          </p:txBody>
        </p:sp>
        <p:sp>
          <p:nvSpPr>
            <p:cNvPr id="26" name="Triangolo isoscele 25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170"/>
            </a:p>
          </p:txBody>
        </p:sp>
        <p:sp>
          <p:nvSpPr>
            <p:cNvPr id="29" name="Triangolo isoscele 28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chemeClr val="accent5">
                <a:alpha val="18039"/>
              </a:scheme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170"/>
            </a:p>
          </p:txBody>
        </p:sp>
      </p:grpSp>
      <p:sp>
        <p:nvSpPr>
          <p:cNvPr id="43" name="CasellaDiTesto 42"/>
          <p:cNvSpPr txBox="1"/>
          <p:nvPr userDrawn="1"/>
        </p:nvSpPr>
        <p:spPr>
          <a:xfrm>
            <a:off x="4184334" y="5141669"/>
            <a:ext cx="3493360" cy="297454"/>
          </a:xfrm>
          <a:prstGeom prst="rect">
            <a:avLst/>
          </a:prstGeom>
          <a:gradFill flip="none" rotWithShape="1">
            <a:gsLst>
              <a:gs pos="50000">
                <a:schemeClr val="accent2"/>
              </a:gs>
              <a:gs pos="0">
                <a:schemeClr val="accent2">
                  <a:alpha val="0"/>
                </a:schemeClr>
              </a:gs>
              <a:gs pos="100000">
                <a:schemeClr val="accent2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333" i="1" dirty="0" smtClean="0"/>
              <a:t>High-Performance</a:t>
            </a:r>
            <a:r>
              <a:rPr lang="it-IT" sz="1333" i="1" baseline="0" dirty="0" smtClean="0"/>
              <a:t> Graphics 2019, Strasbourg</a:t>
            </a:r>
            <a:endParaRPr lang="it-IT" sz="1333" i="1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178150" y="4471691"/>
            <a:ext cx="4049766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333" dirty="0" smtClean="0">
                <a:latin typeface="Bahnschrift SemiLight" panose="020B0502040204020203" pitchFamily="34" charset="0"/>
              </a:rPr>
              <a:t>HPG </a:t>
            </a:r>
            <a:r>
              <a:rPr lang="de-DE" sz="7333" dirty="0" smtClean="0">
                <a:solidFill>
                  <a:srgbClr val="FF8552"/>
                </a:solidFill>
                <a:latin typeface="Bahnschrift SemiLight" panose="020B0502040204020203" pitchFamily="34" charset="0"/>
              </a:rPr>
              <a:t>2019</a:t>
            </a:r>
            <a:endParaRPr lang="en-US" sz="7333" dirty="0">
              <a:solidFill>
                <a:srgbClr val="FF8552"/>
              </a:solidFill>
              <a:latin typeface="Bahnschrift SemiLight" panose="020B0502040204020203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507" y="4943194"/>
            <a:ext cx="2167767" cy="602453"/>
          </a:xfrm>
          <a:prstGeom prst="rect">
            <a:avLst/>
          </a:prstGeom>
        </p:spPr>
      </p:pic>
      <p:pic>
        <p:nvPicPr>
          <p:cNvPr id="16" name="Immagin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74" y="4143915"/>
            <a:ext cx="1050014" cy="6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4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 userDrawn="1"/>
        </p:nvGrpSpPr>
        <p:grpSpPr>
          <a:xfrm>
            <a:off x="-7059" y="-9714"/>
            <a:ext cx="10167060" cy="5745761"/>
            <a:chOff x="-8470" y="-11657"/>
            <a:chExt cx="12200472" cy="6894913"/>
          </a:xfrm>
        </p:grpSpPr>
        <p:sp>
          <p:nvSpPr>
            <p:cNvPr id="17" name="Triangolo isoscele 16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8" name="Triangolo isoscele 17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20" name="Triangolo isoscele 19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21" name="Triangolo isoscele 20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22" name="Triangolo isoscele 21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23" name="Triangolo isoscele 22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err="1" smtClean="0"/>
              <a:t>Formatvorlagen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Textmasters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639704" y="5449321"/>
            <a:ext cx="2286000" cy="146889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smtClean="0"/>
              <a:t>9. July 2019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833758" y="5446697"/>
            <a:ext cx="3429000" cy="152136"/>
          </a:xfrm>
        </p:spPr>
        <p:txBody>
          <a:bodyPr/>
          <a:lstStyle>
            <a:lvl1pPr>
              <a:defRPr sz="1400"/>
            </a:lvl1pPr>
          </a:lstStyle>
          <a:p>
            <a:r>
              <a:rPr lang="it-IT" dirty="0" smtClean="0"/>
              <a:t>High-Performance Graphics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245093" y="5398789"/>
            <a:ext cx="2286000" cy="152135"/>
          </a:xfrm>
        </p:spPr>
        <p:txBody>
          <a:bodyPr/>
          <a:lstStyle>
            <a:lvl1pPr>
              <a:defRPr sz="1556"/>
            </a:lvl1pPr>
          </a:lstStyle>
          <a:p>
            <a:fld id="{7864C3F1-C0C4-453F-8E15-C5026B091930}" type="slidenum">
              <a:rPr lang="it-IT" smtClean="0"/>
              <a:pPr/>
              <a:t>‹Nr.›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434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209" y="1424783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de-DE" smtClean="0"/>
              <a:t>Titelmasterformat durch Klicken bearbeiten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209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96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8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8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81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77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97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‹Nr.›</a:t>
            </a:fld>
            <a:endParaRPr lang="it-IT"/>
          </a:p>
        </p:txBody>
      </p:sp>
      <p:grpSp>
        <p:nvGrpSpPr>
          <p:cNvPr id="7" name="Gruppo 6"/>
          <p:cNvGrpSpPr/>
          <p:nvPr userDrawn="1"/>
        </p:nvGrpSpPr>
        <p:grpSpPr>
          <a:xfrm>
            <a:off x="-7059" y="-10242"/>
            <a:ext cx="10167060" cy="5746289"/>
            <a:chOff x="-8470" y="-12291"/>
            <a:chExt cx="12200472" cy="6895547"/>
          </a:xfrm>
        </p:grpSpPr>
        <p:sp>
          <p:nvSpPr>
            <p:cNvPr id="8" name="Triangolo isoscele 7"/>
            <p:cNvSpPr/>
            <p:nvPr userDrawn="1"/>
          </p:nvSpPr>
          <p:spPr>
            <a:xfrm rot="5400000">
              <a:off x="4390033" y="2103897"/>
              <a:ext cx="372400" cy="9169406"/>
            </a:xfrm>
            <a:prstGeom prst="triangle">
              <a:avLst>
                <a:gd name="adj" fmla="val 98838"/>
              </a:avLst>
            </a:prstGeom>
            <a:solidFill>
              <a:srgbClr val="72C1B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9" name="Triangolo isoscele 8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0" name="Triangolo isoscele 9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5400000">
              <a:off x="4079339" y="-4091629"/>
              <a:ext cx="1002259" cy="9160935"/>
            </a:xfrm>
            <a:prstGeom prst="triangle">
              <a:avLst>
                <a:gd name="adj" fmla="val 924"/>
              </a:avLst>
            </a:prstGeom>
            <a:solidFill>
              <a:srgbClr val="72C1B8">
                <a:alpha val="41961"/>
              </a:srgb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2" name="Triangolo isoscele 11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3" name="Triangolo isoscele 12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4" name="Triangolo isoscele 13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5" name="Triangolo isoscele 14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</p:grp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" y="5182748"/>
            <a:ext cx="755649" cy="4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2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98500" y="1521355"/>
            <a:ext cx="4318000" cy="362611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43500" y="1521355"/>
            <a:ext cx="4318000" cy="362611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‹Nr.›</a:t>
            </a:fld>
            <a:endParaRPr lang="it-IT"/>
          </a:p>
        </p:txBody>
      </p:sp>
      <p:grpSp>
        <p:nvGrpSpPr>
          <p:cNvPr id="8" name="Gruppo 7"/>
          <p:cNvGrpSpPr/>
          <p:nvPr userDrawn="1"/>
        </p:nvGrpSpPr>
        <p:grpSpPr>
          <a:xfrm>
            <a:off x="-7059" y="-9714"/>
            <a:ext cx="10167060" cy="5745761"/>
            <a:chOff x="-8470" y="-11657"/>
            <a:chExt cx="12200472" cy="6894913"/>
          </a:xfrm>
        </p:grpSpPr>
        <p:sp>
          <p:nvSpPr>
            <p:cNvPr id="10" name="Triangolo isoscele 9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3" name="Triangolo isoscele 12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4" name="Triangolo isoscele 13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5" name="Triangolo isoscele 14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6" name="Triangolo isoscele 15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</p:grp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" y="5182748"/>
            <a:ext cx="755649" cy="4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9824" y="1400970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96" indent="0">
              <a:buNone/>
              <a:defRPr sz="1667" b="1"/>
            </a:lvl2pPr>
            <a:lvl3pPr marL="761992" indent="0">
              <a:buNone/>
              <a:defRPr sz="1500" b="1"/>
            </a:lvl3pPr>
            <a:lvl4pPr marL="1142989" indent="0">
              <a:buNone/>
              <a:defRPr sz="1333" b="1"/>
            </a:lvl4pPr>
            <a:lvl5pPr marL="1523985" indent="0">
              <a:buNone/>
              <a:defRPr sz="1333" b="1"/>
            </a:lvl5pPr>
            <a:lvl6pPr marL="1904981" indent="0">
              <a:buNone/>
              <a:defRPr sz="1333" b="1"/>
            </a:lvl6pPr>
            <a:lvl7pPr marL="2285977" indent="0">
              <a:buNone/>
              <a:defRPr sz="1333" b="1"/>
            </a:lvl7pPr>
            <a:lvl8pPr marL="2666973" indent="0">
              <a:buNone/>
              <a:defRPr sz="1333" b="1"/>
            </a:lvl8pPr>
            <a:lvl9pPr marL="3047970" indent="0">
              <a:buNone/>
              <a:defRPr sz="1333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43501" y="1400970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96" indent="0">
              <a:buNone/>
              <a:defRPr sz="1667" b="1"/>
            </a:lvl2pPr>
            <a:lvl3pPr marL="761992" indent="0">
              <a:buNone/>
              <a:defRPr sz="1500" b="1"/>
            </a:lvl3pPr>
            <a:lvl4pPr marL="1142989" indent="0">
              <a:buNone/>
              <a:defRPr sz="1333" b="1"/>
            </a:lvl4pPr>
            <a:lvl5pPr marL="1523985" indent="0">
              <a:buNone/>
              <a:defRPr sz="1333" b="1"/>
            </a:lvl5pPr>
            <a:lvl6pPr marL="1904981" indent="0">
              <a:buNone/>
              <a:defRPr sz="1333" b="1"/>
            </a:lvl6pPr>
            <a:lvl7pPr marL="2285977" indent="0">
              <a:buNone/>
              <a:defRPr sz="1333" b="1"/>
            </a:lvl7pPr>
            <a:lvl8pPr marL="2666973" indent="0">
              <a:buNone/>
              <a:defRPr sz="1333" b="1"/>
            </a:lvl8pPr>
            <a:lvl9pPr marL="3047970" indent="0">
              <a:buNone/>
              <a:defRPr sz="1333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43501" y="2087563"/>
            <a:ext cx="4319323" cy="307049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‹Nr.›</a:t>
            </a:fld>
            <a:endParaRPr lang="it-IT"/>
          </a:p>
        </p:txBody>
      </p:sp>
      <p:grpSp>
        <p:nvGrpSpPr>
          <p:cNvPr id="10" name="Gruppo 9"/>
          <p:cNvGrpSpPr/>
          <p:nvPr userDrawn="1"/>
        </p:nvGrpSpPr>
        <p:grpSpPr>
          <a:xfrm>
            <a:off x="-7059" y="-9714"/>
            <a:ext cx="10167060" cy="5745761"/>
            <a:chOff x="-8470" y="-11657"/>
            <a:chExt cx="12200472" cy="6894913"/>
          </a:xfrm>
        </p:grpSpPr>
        <p:sp>
          <p:nvSpPr>
            <p:cNvPr id="11" name="Triangolo isoscele 10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2" name="Triangolo isoscele 11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3" name="Triangolo isoscele 12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4" name="Triangolo isoscele 13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5" name="Triangolo isoscele 14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6" name="Triangolo isoscele 15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</p:grp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" y="5182748"/>
            <a:ext cx="755649" cy="4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34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‹Nr.›</a:t>
            </a:fld>
            <a:endParaRPr lang="it-IT"/>
          </a:p>
        </p:txBody>
      </p:sp>
      <p:grpSp>
        <p:nvGrpSpPr>
          <p:cNvPr id="6" name="Gruppo 5"/>
          <p:cNvGrpSpPr/>
          <p:nvPr userDrawn="1"/>
        </p:nvGrpSpPr>
        <p:grpSpPr>
          <a:xfrm>
            <a:off x="-7059" y="-9714"/>
            <a:ext cx="10167060" cy="5745761"/>
            <a:chOff x="-8470" y="-11657"/>
            <a:chExt cx="12200472" cy="6894913"/>
          </a:xfrm>
        </p:grpSpPr>
        <p:sp>
          <p:nvSpPr>
            <p:cNvPr id="7" name="Triangolo isoscele 6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8" name="Triangolo isoscele 7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9" name="Triangolo isoscele 8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0" name="Triangolo isoscele 9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2" name="Triangolo isoscele 11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</p:grp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" y="5182748"/>
            <a:ext cx="755649" cy="4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2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‹Nr.›</a:t>
            </a:fld>
            <a:endParaRPr lang="it-IT"/>
          </a:p>
        </p:txBody>
      </p:sp>
      <p:grpSp>
        <p:nvGrpSpPr>
          <p:cNvPr id="5" name="Gruppo 4"/>
          <p:cNvGrpSpPr/>
          <p:nvPr userDrawn="1"/>
        </p:nvGrpSpPr>
        <p:grpSpPr>
          <a:xfrm>
            <a:off x="-7059" y="-9714"/>
            <a:ext cx="10167060" cy="5745761"/>
            <a:chOff x="-8470" y="-11657"/>
            <a:chExt cx="12200472" cy="6894913"/>
          </a:xfrm>
        </p:grpSpPr>
        <p:sp>
          <p:nvSpPr>
            <p:cNvPr id="6" name="Triangolo isoscele 5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7" name="Triangolo isoscele 6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8" name="Triangolo isoscele 7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9" name="Triangolo isoscele 8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0" name="Triangolo isoscele 9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</p:grp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" y="5182748"/>
            <a:ext cx="755649" cy="4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de-DE" smtClean="0"/>
              <a:t>Titelmasterformat durch Klicken bearbeiten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96" indent="0">
              <a:buNone/>
              <a:defRPr sz="1167"/>
            </a:lvl2pPr>
            <a:lvl3pPr marL="761992" indent="0">
              <a:buNone/>
              <a:defRPr sz="1000"/>
            </a:lvl3pPr>
            <a:lvl4pPr marL="1142989" indent="0">
              <a:buNone/>
              <a:defRPr sz="833"/>
            </a:lvl4pPr>
            <a:lvl5pPr marL="1523985" indent="0">
              <a:buNone/>
              <a:defRPr sz="833"/>
            </a:lvl5pPr>
            <a:lvl6pPr marL="1904981" indent="0">
              <a:buNone/>
              <a:defRPr sz="833"/>
            </a:lvl6pPr>
            <a:lvl7pPr marL="2285977" indent="0">
              <a:buNone/>
              <a:defRPr sz="833"/>
            </a:lvl7pPr>
            <a:lvl8pPr marL="2666973" indent="0">
              <a:buNone/>
              <a:defRPr sz="833"/>
            </a:lvl8pPr>
            <a:lvl9pPr marL="3047970" indent="0">
              <a:buNone/>
              <a:defRPr sz="833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‹Nr.›</a:t>
            </a:fld>
            <a:endParaRPr lang="it-IT"/>
          </a:p>
        </p:txBody>
      </p:sp>
      <p:grpSp>
        <p:nvGrpSpPr>
          <p:cNvPr id="8" name="Gruppo 7"/>
          <p:cNvGrpSpPr/>
          <p:nvPr userDrawn="1"/>
        </p:nvGrpSpPr>
        <p:grpSpPr>
          <a:xfrm>
            <a:off x="-7059" y="-9714"/>
            <a:ext cx="10167060" cy="5745761"/>
            <a:chOff x="-8470" y="-11657"/>
            <a:chExt cx="12200472" cy="6894913"/>
          </a:xfrm>
        </p:grpSpPr>
        <p:sp>
          <p:nvSpPr>
            <p:cNvPr id="9" name="Triangolo isoscele 8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0" name="Triangolo isoscele 9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2" name="Triangolo isoscele 11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3" name="Triangolo isoscele 12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4" name="Triangolo isoscele 13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</p:grp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" y="5182748"/>
            <a:ext cx="755649" cy="4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04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de-DE" smtClean="0"/>
              <a:t>Titelmasterformat durch Klicken bearbeiten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de-DE" smtClean="0"/>
              <a:t>Bild durch Klicken auf Symbol hinzufügen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96" indent="0">
              <a:buNone/>
              <a:defRPr sz="1167"/>
            </a:lvl2pPr>
            <a:lvl3pPr marL="761992" indent="0">
              <a:buNone/>
              <a:defRPr sz="1000"/>
            </a:lvl3pPr>
            <a:lvl4pPr marL="1142989" indent="0">
              <a:buNone/>
              <a:defRPr sz="833"/>
            </a:lvl4pPr>
            <a:lvl5pPr marL="1523985" indent="0">
              <a:buNone/>
              <a:defRPr sz="833"/>
            </a:lvl5pPr>
            <a:lvl6pPr marL="1904981" indent="0">
              <a:buNone/>
              <a:defRPr sz="833"/>
            </a:lvl6pPr>
            <a:lvl7pPr marL="2285977" indent="0">
              <a:buNone/>
              <a:defRPr sz="833"/>
            </a:lvl7pPr>
            <a:lvl8pPr marL="2666973" indent="0">
              <a:buNone/>
              <a:defRPr sz="833"/>
            </a:lvl8pPr>
            <a:lvl9pPr marL="3047970" indent="0">
              <a:buNone/>
              <a:defRPr sz="833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‹Nr.›</a:t>
            </a:fld>
            <a:endParaRPr lang="it-IT"/>
          </a:p>
        </p:txBody>
      </p:sp>
      <p:grpSp>
        <p:nvGrpSpPr>
          <p:cNvPr id="8" name="Gruppo 7"/>
          <p:cNvGrpSpPr/>
          <p:nvPr userDrawn="1"/>
        </p:nvGrpSpPr>
        <p:grpSpPr>
          <a:xfrm>
            <a:off x="-7059" y="-9714"/>
            <a:ext cx="10167060" cy="5745761"/>
            <a:chOff x="-8470" y="-11657"/>
            <a:chExt cx="12200472" cy="6894913"/>
          </a:xfrm>
        </p:grpSpPr>
        <p:sp>
          <p:nvSpPr>
            <p:cNvPr id="9" name="Triangolo isoscele 8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0" name="Triangolo isoscele 9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2" name="Triangolo isoscele 11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3" name="Triangolo isoscele 12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  <p:sp>
          <p:nvSpPr>
            <p:cNvPr id="14" name="Triangolo isoscele 13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70"/>
            </a:p>
          </p:txBody>
        </p:sp>
      </p:grp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" y="5182748"/>
            <a:ext cx="755649" cy="4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8500" y="1521355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Modifica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98500" y="5296960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65500" y="5296960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High-Performance Graphics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175500" y="5296960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4C3F1-C0C4-453F-8E15-C5026B091930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algn="l" defTabSz="761992" rtl="0" eaLnBrk="1" latinLnBrk="0" hangingPunct="1">
        <a:lnSpc>
          <a:spcPct val="90000"/>
        </a:lnSpc>
        <a:spcBef>
          <a:spcPct val="0"/>
        </a:spcBef>
        <a:buNone/>
        <a:defRPr sz="366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8" indent="-190498" algn="l" defTabSz="761992" rtl="0" eaLnBrk="1" latinLnBrk="0" hangingPunct="1">
        <a:lnSpc>
          <a:spcPct val="90000"/>
        </a:lnSpc>
        <a:spcBef>
          <a:spcPts val="833"/>
        </a:spcBef>
        <a:buClr>
          <a:schemeClr val="accent2"/>
        </a:buClr>
        <a:buFont typeface="Wingdings" panose="05000000000000000000" pitchFamily="2" charset="2"/>
        <a:buChar char="§"/>
        <a:defRPr sz="2333" kern="1200">
          <a:solidFill>
            <a:schemeClr val="tx2"/>
          </a:solidFill>
          <a:latin typeface="+mn-lt"/>
          <a:ea typeface="+mn-ea"/>
          <a:cs typeface="+mn-cs"/>
        </a:defRPr>
      </a:lvl1pPr>
      <a:lvl2pPr marL="571494" indent="-190498" algn="l" defTabSz="761992" rtl="0" eaLnBrk="1" latinLnBrk="0" hangingPunct="1">
        <a:lnSpc>
          <a:spcPct val="90000"/>
        </a:lnSpc>
        <a:spcBef>
          <a:spcPts val="417"/>
        </a:spcBef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52490" indent="-190498" algn="l" defTabSz="761992" rtl="0" eaLnBrk="1" latinLnBrk="0" hangingPunct="1">
        <a:lnSpc>
          <a:spcPct val="90000"/>
        </a:lnSpc>
        <a:spcBef>
          <a:spcPts val="417"/>
        </a:spcBef>
        <a:buClr>
          <a:schemeClr val="accent3"/>
        </a:buClr>
        <a:buFont typeface="Wingdings" panose="05000000000000000000" pitchFamily="2" charset="2"/>
        <a:buChar char="§"/>
        <a:defRPr sz="1667" kern="1200">
          <a:solidFill>
            <a:schemeClr val="tx2"/>
          </a:solidFill>
          <a:latin typeface="+mn-lt"/>
          <a:ea typeface="+mn-ea"/>
          <a:cs typeface="+mn-cs"/>
        </a:defRPr>
      </a:lvl3pPr>
      <a:lvl4pPr marL="1333487" indent="-190498" algn="l" defTabSz="761992" rtl="0" eaLnBrk="1" latinLnBrk="0" hangingPunct="1">
        <a:lnSpc>
          <a:spcPct val="90000"/>
        </a:lnSpc>
        <a:spcBef>
          <a:spcPts val="417"/>
        </a:spcBef>
        <a:buClr>
          <a:schemeClr val="accent2"/>
        </a:buClr>
        <a:buFont typeface="Wingdings" panose="05000000000000000000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714483" indent="-190498" algn="l" defTabSz="761992" rtl="0" eaLnBrk="1" latinLnBrk="0" hangingPunct="1">
        <a:lnSpc>
          <a:spcPct val="90000"/>
        </a:lnSpc>
        <a:spcBef>
          <a:spcPts val="417"/>
        </a:spcBef>
        <a:buClr>
          <a:schemeClr val="accent6"/>
        </a:buClr>
        <a:buFont typeface="Wingdings" panose="05000000000000000000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2095479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75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471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468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7232" y="1031645"/>
            <a:ext cx="9005536" cy="1522306"/>
          </a:xfrm>
        </p:spPr>
        <p:txBody>
          <a:bodyPr anchor="ctr">
            <a:normAutofit/>
          </a:bodyPr>
          <a:lstStyle/>
          <a:p>
            <a:r>
              <a:rPr lang="en-US" sz="3556" dirty="0"/>
              <a:t>An Efficient Solution to Structured Optimization Problems using Recursive Matrices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77232" y="3037783"/>
            <a:ext cx="9005536" cy="693806"/>
          </a:xfrm>
        </p:spPr>
        <p:txBody>
          <a:bodyPr anchor="ctr">
            <a:normAutofit/>
          </a:bodyPr>
          <a:lstStyle/>
          <a:p>
            <a:r>
              <a:rPr lang="it-IT" sz="2333" dirty="0"/>
              <a:t>Darius </a:t>
            </a:r>
            <a:r>
              <a:rPr lang="de-DE" sz="2333" dirty="0"/>
              <a:t>Rückert</a:t>
            </a:r>
            <a:r>
              <a:rPr lang="it-IT" sz="2333" baseline="30000" dirty="0"/>
              <a:t>1</a:t>
            </a:r>
            <a:r>
              <a:rPr lang="it-IT" sz="2333" dirty="0"/>
              <a:t> and Marc Stamminger</a:t>
            </a:r>
            <a:r>
              <a:rPr lang="it-IT" sz="2333" baseline="30000" dirty="0"/>
              <a:t>1</a:t>
            </a:r>
            <a:endParaRPr lang="it-IT" sz="2333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966106" y="3731588"/>
            <a:ext cx="6206066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1667" baseline="30000" dirty="0"/>
              <a:t>1 </a:t>
            </a:r>
            <a:r>
              <a:rPr lang="en-US" sz="1667" dirty="0"/>
              <a:t>University of Erlangen-Nuremberg</a:t>
            </a:r>
            <a:r>
              <a:rPr lang="it-IT" sz="1667" dirty="0"/>
              <a:t>, Germany</a:t>
            </a:r>
          </a:p>
        </p:txBody>
      </p:sp>
    </p:spTree>
    <p:extLst>
      <p:ext uri="{BB962C8B-B14F-4D97-AF65-F5344CB8AC3E}">
        <p14:creationId xmlns:p14="http://schemas.microsoft.com/office/powerpoint/2010/main" val="40244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Matrix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10</a:t>
            </a:fld>
            <a:endParaRPr lang="it-I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grpSp>
        <p:nvGrpSpPr>
          <p:cNvPr id="5" name="Gruppieren 4"/>
          <p:cNvGrpSpPr/>
          <p:nvPr/>
        </p:nvGrpSpPr>
        <p:grpSpPr>
          <a:xfrm>
            <a:off x="1695910" y="2977046"/>
            <a:ext cx="3303921" cy="1710216"/>
            <a:chOff x="1526318" y="2965092"/>
            <a:chExt cx="2973529" cy="1539194"/>
          </a:xfrm>
        </p:grpSpPr>
        <p:sp>
          <p:nvSpPr>
            <p:cNvPr id="39" name="Textfeld 38"/>
            <p:cNvSpPr txBox="1"/>
            <p:nvPr/>
          </p:nvSpPr>
          <p:spPr>
            <a:xfrm>
              <a:off x="3498636" y="3246588"/>
              <a:ext cx="632689" cy="452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/>
                <a:t>42</a:t>
              </a:r>
            </a:p>
          </p:txBody>
        </p:sp>
        <p:cxnSp>
          <p:nvCxnSpPr>
            <p:cNvPr id="32" name="Gerader Verbinder 31"/>
            <p:cNvCxnSpPr/>
            <p:nvPr/>
          </p:nvCxnSpPr>
          <p:spPr>
            <a:xfrm>
              <a:off x="1540604" y="2965092"/>
              <a:ext cx="0" cy="1539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Gerader Verbinder 32"/>
            <p:cNvCxnSpPr/>
            <p:nvPr/>
          </p:nvCxnSpPr>
          <p:spPr>
            <a:xfrm>
              <a:off x="1526318" y="2970449"/>
              <a:ext cx="141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/>
          </p:nvCxnSpPr>
          <p:spPr>
            <a:xfrm>
              <a:off x="1528699" y="4504286"/>
              <a:ext cx="141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Gerader Verbinder 34"/>
            <p:cNvCxnSpPr/>
            <p:nvPr/>
          </p:nvCxnSpPr>
          <p:spPr>
            <a:xfrm>
              <a:off x="4486859" y="2965092"/>
              <a:ext cx="0" cy="15391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Gerader Verbinder 35"/>
            <p:cNvCxnSpPr/>
            <p:nvPr/>
          </p:nvCxnSpPr>
          <p:spPr>
            <a:xfrm>
              <a:off x="4358264" y="2970449"/>
              <a:ext cx="141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Gerader Verbinder 36"/>
            <p:cNvCxnSpPr/>
            <p:nvPr/>
          </p:nvCxnSpPr>
          <p:spPr>
            <a:xfrm>
              <a:off x="4341608" y="4504286"/>
              <a:ext cx="141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278" y="3138000"/>
              <a:ext cx="1229156" cy="678843"/>
            </a:xfrm>
            <a:prstGeom prst="rect">
              <a:avLst/>
            </a:prstGeom>
          </p:spPr>
        </p:pic>
        <p:sp>
          <p:nvSpPr>
            <p:cNvPr id="40" name="Textfeld 39"/>
            <p:cNvSpPr txBox="1"/>
            <p:nvPr/>
          </p:nvSpPr>
          <p:spPr>
            <a:xfrm>
              <a:off x="1810675" y="3937660"/>
              <a:ext cx="1329598" cy="452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/>
                <a:t>31 + 5i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3160930" y="3937659"/>
              <a:ext cx="1329598" cy="452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/>
                <a:t>“Hello”</a:t>
              </a:r>
            </a:p>
          </p:txBody>
        </p:sp>
      </p:grpSp>
      <p:sp>
        <p:nvSpPr>
          <p:cNvPr id="42" name="Rechteck 41"/>
          <p:cNvSpPr/>
          <p:nvPr/>
        </p:nvSpPr>
        <p:spPr>
          <a:xfrm>
            <a:off x="5974929" y="2977046"/>
            <a:ext cx="3386183" cy="1733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778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MixedMatrix22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</a:p>
          <a:p>
            <a:r>
              <a:rPr lang="en-US" sz="1778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	Matrix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778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float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778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3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778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3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&gt;,</a:t>
            </a:r>
          </a:p>
          <a:p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	</a:t>
            </a:r>
            <a:r>
              <a:rPr lang="en-US" sz="1778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float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</a:p>
          <a:p>
            <a:r>
              <a:rPr lang="en-US" sz="1778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	</a:t>
            </a:r>
            <a:r>
              <a:rPr lang="en-US" sz="1778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complex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778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float&gt;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</a:p>
          <a:p>
            <a:r>
              <a:rPr lang="en-US" sz="1778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	</a:t>
            </a:r>
            <a:r>
              <a:rPr lang="en-US" sz="1778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string</a:t>
            </a:r>
            <a:endParaRPr lang="en-US" sz="1778" dirty="0">
              <a:solidFill>
                <a:schemeClr val="accent3">
                  <a:lumMod val="60000"/>
                  <a:lumOff val="40000"/>
                </a:schemeClr>
              </a:solidFill>
              <a:latin typeface="Source Code Variable Medium" panose="020B0509030403020204" pitchFamily="49" charset="0"/>
              <a:ea typeface="Source Code Variable Medium" panose="020B0509030403020204" pitchFamily="49" charset="0"/>
            </a:endParaRPr>
          </a:p>
          <a:p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	&gt; A;</a:t>
            </a:r>
          </a:p>
        </p:txBody>
      </p:sp>
      <p:sp>
        <p:nvSpPr>
          <p:cNvPr id="44" name="Rechteck 43"/>
          <p:cNvSpPr/>
          <p:nvPr/>
        </p:nvSpPr>
        <p:spPr>
          <a:xfrm>
            <a:off x="698500" y="1234086"/>
            <a:ext cx="6364536" cy="4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dirty="0"/>
              <a:t>Definition </a:t>
            </a:r>
          </a:p>
        </p:txBody>
      </p:sp>
      <p:sp>
        <p:nvSpPr>
          <p:cNvPr id="45" name="Rechteck 44"/>
          <p:cNvSpPr/>
          <p:nvPr/>
        </p:nvSpPr>
        <p:spPr>
          <a:xfrm>
            <a:off x="698500" y="1680881"/>
            <a:ext cx="6364536" cy="870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>
              <a:solidFill>
                <a:schemeClr val="tx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911091" y="1731465"/>
            <a:ext cx="5939354" cy="77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22" dirty="0"/>
              <a:t>A mixed matrix is a rectangular array, where </a:t>
            </a:r>
          </a:p>
          <a:p>
            <a:r>
              <a:rPr lang="en-US" sz="2222" dirty="0"/>
              <a:t>each element can be of a different type.</a:t>
            </a:r>
            <a:endParaRPr lang="en-US" sz="2222" dirty="0">
              <a:solidFill>
                <a:srgbClr val="EFEF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 build="p" animBg="1"/>
      <p:bldP spid="4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Bundle Adjustment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141" name="Foliennummernplatzhalter 1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pPr/>
              <a:t>11</a:t>
            </a:fld>
            <a:endParaRPr lang="it-IT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854806" y="1155301"/>
            <a:ext cx="2239422" cy="1102130"/>
            <a:chOff x="354331" y="1381790"/>
            <a:chExt cx="2015480" cy="991917"/>
          </a:xfrm>
        </p:grpSpPr>
        <p:sp>
          <p:nvSpPr>
            <p:cNvPr id="184" name="Rechteck 183"/>
            <p:cNvSpPr/>
            <p:nvPr/>
          </p:nvSpPr>
          <p:spPr>
            <a:xfrm>
              <a:off x="354331" y="1381790"/>
              <a:ext cx="714596" cy="936852"/>
            </a:xfrm>
            <a:prstGeom prst="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183" name="Rechteck 182"/>
            <p:cNvSpPr/>
            <p:nvPr/>
          </p:nvSpPr>
          <p:spPr>
            <a:xfrm>
              <a:off x="1788930" y="1435218"/>
              <a:ext cx="580881" cy="938489"/>
            </a:xfrm>
            <a:prstGeom prst="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63" name="Ellipse 62"/>
            <p:cNvSpPr/>
            <p:nvPr/>
          </p:nvSpPr>
          <p:spPr>
            <a:xfrm>
              <a:off x="2052124" y="1590117"/>
              <a:ext cx="115648" cy="1156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73" name="Ellipse 72"/>
            <p:cNvSpPr/>
            <p:nvPr/>
          </p:nvSpPr>
          <p:spPr>
            <a:xfrm>
              <a:off x="1936475" y="2077720"/>
              <a:ext cx="115648" cy="1156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80" name="Ellipse 79"/>
            <p:cNvSpPr/>
            <p:nvPr/>
          </p:nvSpPr>
          <p:spPr>
            <a:xfrm>
              <a:off x="824202" y="2106633"/>
              <a:ext cx="115648" cy="1156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81" name="Ellipse 80"/>
            <p:cNvSpPr/>
            <p:nvPr/>
          </p:nvSpPr>
          <p:spPr>
            <a:xfrm>
              <a:off x="882026" y="1454460"/>
              <a:ext cx="115648" cy="1156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99" name="Ellipse 98"/>
            <p:cNvSpPr/>
            <p:nvPr/>
          </p:nvSpPr>
          <p:spPr>
            <a:xfrm>
              <a:off x="614040" y="1786198"/>
              <a:ext cx="115648" cy="1156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403879" y="1590117"/>
              <a:ext cx="115648" cy="1156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cxnSp>
          <p:nvCxnSpPr>
            <p:cNvPr id="159" name="Gerader Verbinder 158"/>
            <p:cNvCxnSpPr>
              <a:stCxn id="63" idx="2"/>
              <a:endCxn id="81" idx="6"/>
            </p:cNvCxnSpPr>
            <p:nvPr/>
          </p:nvCxnSpPr>
          <p:spPr>
            <a:xfrm flipH="1" flipV="1">
              <a:off x="997674" y="1512285"/>
              <a:ext cx="1054449" cy="135656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2" name="Gerader Verbinder 161"/>
            <p:cNvCxnSpPr>
              <a:stCxn id="63" idx="2"/>
              <a:endCxn id="155" idx="6"/>
            </p:cNvCxnSpPr>
            <p:nvPr/>
          </p:nvCxnSpPr>
          <p:spPr>
            <a:xfrm flipH="1">
              <a:off x="519527" y="1647941"/>
              <a:ext cx="1532596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5" name="Gerader Verbinder 164"/>
            <p:cNvCxnSpPr>
              <a:stCxn id="63" idx="2"/>
              <a:endCxn id="80" idx="6"/>
            </p:cNvCxnSpPr>
            <p:nvPr/>
          </p:nvCxnSpPr>
          <p:spPr>
            <a:xfrm flipH="1">
              <a:off x="939850" y="1647941"/>
              <a:ext cx="1112273" cy="516516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8" name="Gerader Verbinder 167"/>
            <p:cNvCxnSpPr>
              <a:stCxn id="73" idx="2"/>
              <a:endCxn id="99" idx="6"/>
            </p:cNvCxnSpPr>
            <p:nvPr/>
          </p:nvCxnSpPr>
          <p:spPr>
            <a:xfrm flipH="1" flipV="1">
              <a:off x="729689" y="1844023"/>
              <a:ext cx="1206787" cy="291522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1" name="Gerader Verbinder 170"/>
            <p:cNvCxnSpPr>
              <a:stCxn id="73" idx="2"/>
              <a:endCxn id="80" idx="6"/>
            </p:cNvCxnSpPr>
            <p:nvPr/>
          </p:nvCxnSpPr>
          <p:spPr>
            <a:xfrm flipH="1">
              <a:off x="939850" y="2135545"/>
              <a:ext cx="996625" cy="28912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5" name="Rechteck 84"/>
          <p:cNvSpPr/>
          <p:nvPr/>
        </p:nvSpPr>
        <p:spPr>
          <a:xfrm>
            <a:off x="3931127" y="1556290"/>
            <a:ext cx="5661328" cy="1733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778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MixedMatrix22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</a:p>
          <a:p>
            <a:r>
              <a:rPr lang="en-US" sz="1778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	</a:t>
            </a:r>
            <a:r>
              <a:rPr lang="en-US" sz="1778" dirty="0" err="1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DiagonalMatrix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778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Matrix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778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float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778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3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778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3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&gt;&gt;,</a:t>
            </a:r>
          </a:p>
          <a:p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	</a:t>
            </a:r>
            <a:r>
              <a:rPr lang="en-US" sz="1778" dirty="0" err="1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SparseMatrix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778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Matrix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778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float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778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3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778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6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&gt;&gt;,</a:t>
            </a:r>
          </a:p>
          <a:p>
            <a:r>
              <a:rPr lang="en-US" sz="1778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	</a:t>
            </a:r>
            <a:r>
              <a:rPr lang="en-US" sz="1778" dirty="0" err="1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SparseMatrix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778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Matrix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778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float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778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6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778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3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&gt;&gt;,</a:t>
            </a:r>
          </a:p>
          <a:p>
            <a:r>
              <a:rPr lang="en-US" sz="1778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	</a:t>
            </a:r>
            <a:r>
              <a:rPr lang="en-US" sz="1778" dirty="0" err="1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DiagonalMatrix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778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Matrix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778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float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778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6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778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6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&gt;&gt;</a:t>
            </a:r>
            <a:endParaRPr lang="en-US" sz="1778" dirty="0">
              <a:solidFill>
                <a:schemeClr val="accent3">
                  <a:lumMod val="60000"/>
                  <a:lumOff val="40000"/>
                </a:schemeClr>
              </a:solidFill>
              <a:latin typeface="Source Code Variable Medium" panose="020B0509030403020204" pitchFamily="49" charset="0"/>
              <a:ea typeface="Source Code Variable Medium" panose="020B0509030403020204" pitchFamily="49" charset="0"/>
            </a:endParaRPr>
          </a:p>
          <a:p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	&gt; H;</a:t>
            </a:r>
          </a:p>
        </p:txBody>
      </p:sp>
      <p:sp>
        <p:nvSpPr>
          <p:cNvPr id="87" name="Titel 1"/>
          <p:cNvSpPr txBox="1">
            <a:spLocks/>
          </p:cNvSpPr>
          <p:nvPr/>
        </p:nvSpPr>
        <p:spPr>
          <a:xfrm>
            <a:off x="8154272" y="4404006"/>
            <a:ext cx="1315043" cy="785303"/>
          </a:xfrm>
          <a:prstGeom prst="rect">
            <a:avLst/>
          </a:prstGeom>
        </p:spPr>
        <p:txBody>
          <a:bodyPr vert="horz" lIns="101600" tIns="50800" rIns="101600" bIns="5080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?</a:t>
            </a:r>
          </a:p>
        </p:txBody>
      </p:sp>
      <p:pic>
        <p:nvPicPr>
          <p:cNvPr id="116" name="Grafik 1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150" y="4562361"/>
            <a:ext cx="2286677" cy="413038"/>
          </a:xfrm>
          <a:prstGeom prst="rect">
            <a:avLst/>
          </a:prstGeom>
        </p:spPr>
      </p:pic>
      <p:sp>
        <p:nvSpPr>
          <p:cNvPr id="117" name="Titel 1"/>
          <p:cNvSpPr txBox="1">
            <a:spLocks/>
          </p:cNvSpPr>
          <p:nvPr/>
        </p:nvSpPr>
        <p:spPr>
          <a:xfrm>
            <a:off x="4130626" y="3513421"/>
            <a:ext cx="3772611" cy="971882"/>
          </a:xfrm>
          <a:prstGeom prst="rect">
            <a:avLst/>
          </a:prstGeom>
        </p:spPr>
        <p:txBody>
          <a:bodyPr vert="horz" lIns="101600" tIns="50800" rIns="101600" bIns="5080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do we solve</a:t>
            </a:r>
          </a:p>
        </p:txBody>
      </p:sp>
      <p:pic>
        <p:nvPicPr>
          <p:cNvPr id="64" name="Grafik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7" y="2454986"/>
            <a:ext cx="2611487" cy="2472268"/>
          </a:xfrm>
          <a:prstGeom prst="rect">
            <a:avLst/>
          </a:prstGeom>
        </p:spPr>
      </p:pic>
      <p:grpSp>
        <p:nvGrpSpPr>
          <p:cNvPr id="65" name="Gruppieren 64"/>
          <p:cNvGrpSpPr/>
          <p:nvPr/>
        </p:nvGrpSpPr>
        <p:grpSpPr>
          <a:xfrm>
            <a:off x="848475" y="2180281"/>
            <a:ext cx="1186178" cy="1636710"/>
            <a:chOff x="4112874" y="2606843"/>
            <a:chExt cx="1067560" cy="1473039"/>
          </a:xfrm>
        </p:grpSpPr>
        <p:sp>
          <p:nvSpPr>
            <p:cNvPr id="66" name="Rechteck 65"/>
            <p:cNvSpPr/>
            <p:nvPr/>
          </p:nvSpPr>
          <p:spPr>
            <a:xfrm>
              <a:off x="4172504" y="3074633"/>
              <a:ext cx="1007930" cy="1005249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67" name="Pfeil nach rechts 66"/>
            <p:cNvSpPr/>
            <p:nvPr/>
          </p:nvSpPr>
          <p:spPr>
            <a:xfrm rot="3819523">
              <a:off x="3998473" y="2721244"/>
              <a:ext cx="432616" cy="203813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2034650" y="2537607"/>
            <a:ext cx="1444518" cy="1295757"/>
            <a:chOff x="2926620" y="3052061"/>
            <a:chExt cx="1053124" cy="1339150"/>
          </a:xfrm>
        </p:grpSpPr>
        <p:sp>
          <p:nvSpPr>
            <p:cNvPr id="69" name="Rechteck 68"/>
            <p:cNvSpPr/>
            <p:nvPr/>
          </p:nvSpPr>
          <p:spPr>
            <a:xfrm>
              <a:off x="2926620" y="3219938"/>
              <a:ext cx="735111" cy="1171273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70" name="Pfeil nach rechts 69"/>
            <p:cNvSpPr/>
            <p:nvPr/>
          </p:nvSpPr>
          <p:spPr>
            <a:xfrm rot="9080734">
              <a:off x="3674566" y="3052061"/>
              <a:ext cx="305178" cy="227336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2034654" y="3825119"/>
            <a:ext cx="1438649" cy="1260763"/>
            <a:chOff x="2686413" y="2915424"/>
            <a:chExt cx="1294784" cy="1134687"/>
          </a:xfrm>
        </p:grpSpPr>
        <p:sp>
          <p:nvSpPr>
            <p:cNvPr id="72" name="Rechteck 71"/>
            <p:cNvSpPr/>
            <p:nvPr/>
          </p:nvSpPr>
          <p:spPr>
            <a:xfrm>
              <a:off x="2686413" y="2915424"/>
              <a:ext cx="902155" cy="891586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74" name="Pfeil nach rechts 73"/>
            <p:cNvSpPr/>
            <p:nvPr/>
          </p:nvSpPr>
          <p:spPr>
            <a:xfrm rot="12958266">
              <a:off x="3548581" y="3846298"/>
              <a:ext cx="432616" cy="203813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</p:grpSp>
      <p:grpSp>
        <p:nvGrpSpPr>
          <p:cNvPr id="75" name="Gruppieren 74"/>
          <p:cNvGrpSpPr/>
          <p:nvPr/>
        </p:nvGrpSpPr>
        <p:grpSpPr>
          <a:xfrm>
            <a:off x="446330" y="3816990"/>
            <a:ext cx="1582402" cy="1213892"/>
            <a:chOff x="3774373" y="2846736"/>
            <a:chExt cx="1424162" cy="1092503"/>
          </a:xfrm>
        </p:grpSpPr>
        <p:sp>
          <p:nvSpPr>
            <p:cNvPr id="76" name="Rechteck 75"/>
            <p:cNvSpPr/>
            <p:nvPr/>
          </p:nvSpPr>
          <p:spPr>
            <a:xfrm>
              <a:off x="4208450" y="2846736"/>
              <a:ext cx="990085" cy="906325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77" name="Pfeil nach rechts 76"/>
            <p:cNvSpPr/>
            <p:nvPr/>
          </p:nvSpPr>
          <p:spPr>
            <a:xfrm rot="20302536">
              <a:off x="3774373" y="3735426"/>
              <a:ext cx="432616" cy="203813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</p:grp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29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uiExpand="1" build="p" animBg="1"/>
      <p:bldP spid="87" grpId="0"/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Linear Solvers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52181" y="1800481"/>
            <a:ext cx="5193911" cy="958456"/>
          </a:xfrm>
        </p:spPr>
        <p:txBody>
          <a:bodyPr/>
          <a:lstStyle/>
          <a:p>
            <a:r>
              <a:rPr lang="en-US" dirty="0" smtClean="0"/>
              <a:t>Recursive CG, Recursive LDLT,…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Straight forward (see paper)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738833" y="1373567"/>
            <a:ext cx="5177413" cy="48565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33" dirty="0"/>
              <a:t>“Normal” recursive matrices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12</a:t>
            </a:fld>
            <a:endParaRPr lang="it-I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152181" y="3330570"/>
            <a:ext cx="5193911" cy="958456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33" dirty="0"/>
              <a:t>General solvers  (CG)</a:t>
            </a:r>
          </a:p>
          <a:p>
            <a:r>
              <a:rPr lang="en-US" sz="2333" dirty="0"/>
              <a:t>Partially specialized solvers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38833" y="2903656"/>
            <a:ext cx="4544367" cy="48565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33" dirty="0"/>
              <a:t>Mixed recursive matrices</a:t>
            </a:r>
          </a:p>
        </p:txBody>
      </p:sp>
    </p:spTree>
    <p:extLst>
      <p:ext uri="{BB962C8B-B14F-4D97-AF65-F5344CB8AC3E}">
        <p14:creationId xmlns:p14="http://schemas.microsoft.com/office/powerpoint/2010/main" val="11440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 build="p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0628" y="304271"/>
            <a:ext cx="8763000" cy="1104636"/>
          </a:xfrm>
        </p:spPr>
        <p:txBody>
          <a:bodyPr/>
          <a:lstStyle/>
          <a:p>
            <a:r>
              <a:rPr lang="en-US" dirty="0" smtClean="0"/>
              <a:t>Partially Specialized Solvers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13</a:t>
            </a:fld>
            <a:endParaRPr lang="it-I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grpSp>
        <p:nvGrpSpPr>
          <p:cNvPr id="3" name="Gruppieren 2"/>
          <p:cNvGrpSpPr/>
          <p:nvPr/>
        </p:nvGrpSpPr>
        <p:grpSpPr>
          <a:xfrm>
            <a:off x="795759" y="1533558"/>
            <a:ext cx="2264177" cy="2217944"/>
            <a:chOff x="716183" y="2005164"/>
            <a:chExt cx="2037759" cy="1996150"/>
          </a:xfrm>
        </p:grpSpPr>
        <p:sp>
          <p:nvSpPr>
            <p:cNvPr id="11" name="Rechteck 10"/>
            <p:cNvSpPr/>
            <p:nvPr/>
          </p:nvSpPr>
          <p:spPr>
            <a:xfrm>
              <a:off x="824683" y="2116206"/>
              <a:ext cx="864000" cy="864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cxnSp>
          <p:nvCxnSpPr>
            <p:cNvPr id="18" name="Gerader Verbinder 17"/>
            <p:cNvCxnSpPr/>
            <p:nvPr/>
          </p:nvCxnSpPr>
          <p:spPr>
            <a:xfrm>
              <a:off x="728088" y="2005164"/>
              <a:ext cx="0" cy="19961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>
              <a:off x="719310" y="2010521"/>
              <a:ext cx="141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716183" y="4001314"/>
              <a:ext cx="141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/>
          </p:nvCxnSpPr>
          <p:spPr>
            <a:xfrm>
              <a:off x="2745454" y="2005164"/>
              <a:ext cx="0" cy="19961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Gerader Verbinder 34"/>
            <p:cNvCxnSpPr/>
            <p:nvPr/>
          </p:nvCxnSpPr>
          <p:spPr>
            <a:xfrm>
              <a:off x="2609978" y="2010521"/>
              <a:ext cx="141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Gerader Verbinder 35"/>
            <p:cNvCxnSpPr/>
            <p:nvPr/>
          </p:nvCxnSpPr>
          <p:spPr>
            <a:xfrm>
              <a:off x="2612359" y="4001314"/>
              <a:ext cx="141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8" name="Rechteck 37"/>
            <p:cNvSpPr/>
            <p:nvPr/>
          </p:nvSpPr>
          <p:spPr>
            <a:xfrm>
              <a:off x="1786545" y="3056719"/>
              <a:ext cx="864000" cy="864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39" name="Rechteck 38"/>
            <p:cNvSpPr/>
            <p:nvPr/>
          </p:nvSpPr>
          <p:spPr>
            <a:xfrm>
              <a:off x="824683" y="3065796"/>
              <a:ext cx="864000" cy="864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1786545" y="2122125"/>
              <a:ext cx="864000" cy="864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grpSp>
          <p:nvGrpSpPr>
            <p:cNvPr id="51" name="Gruppieren 50"/>
            <p:cNvGrpSpPr/>
            <p:nvPr/>
          </p:nvGrpSpPr>
          <p:grpSpPr>
            <a:xfrm>
              <a:off x="825363" y="2118279"/>
              <a:ext cx="864000" cy="863510"/>
              <a:chOff x="3919851" y="3152734"/>
              <a:chExt cx="890007" cy="887754"/>
            </a:xfrm>
          </p:grpSpPr>
          <p:sp>
            <p:nvSpPr>
              <p:cNvPr id="47" name="Rechteck 46"/>
              <p:cNvSpPr/>
              <p:nvPr/>
            </p:nvSpPr>
            <p:spPr>
              <a:xfrm>
                <a:off x="4590437" y="3821067"/>
                <a:ext cx="219421" cy="2194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60"/>
              </a:p>
            </p:txBody>
          </p:sp>
          <p:sp>
            <p:nvSpPr>
              <p:cNvPr id="48" name="Rechteck 47"/>
              <p:cNvSpPr/>
              <p:nvPr/>
            </p:nvSpPr>
            <p:spPr>
              <a:xfrm>
                <a:off x="4365094" y="3597506"/>
                <a:ext cx="219421" cy="2194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60"/>
              </a:p>
            </p:txBody>
          </p:sp>
          <p:sp>
            <p:nvSpPr>
              <p:cNvPr id="49" name="Rechteck 48"/>
              <p:cNvSpPr/>
              <p:nvPr/>
            </p:nvSpPr>
            <p:spPr>
              <a:xfrm>
                <a:off x="4139751" y="3373945"/>
                <a:ext cx="219421" cy="2194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60"/>
              </a:p>
            </p:txBody>
          </p:sp>
          <p:sp>
            <p:nvSpPr>
              <p:cNvPr id="50" name="Rechteck 49"/>
              <p:cNvSpPr/>
              <p:nvPr/>
            </p:nvSpPr>
            <p:spPr>
              <a:xfrm>
                <a:off x="3919851" y="3152734"/>
                <a:ext cx="219421" cy="2194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60"/>
              </a:p>
            </p:txBody>
          </p:sp>
        </p:grpSp>
      </p:grpSp>
      <p:sp>
        <p:nvSpPr>
          <p:cNvPr id="82" name="Inhaltsplatzhalter 2"/>
          <p:cNvSpPr txBox="1">
            <a:spLocks/>
          </p:cNvSpPr>
          <p:nvPr/>
        </p:nvSpPr>
        <p:spPr>
          <a:xfrm>
            <a:off x="762986" y="3866613"/>
            <a:ext cx="2421339" cy="48565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33" dirty="0"/>
              <a:t>Mixed 2x2 Matrix</a:t>
            </a:r>
          </a:p>
        </p:txBody>
      </p:sp>
      <p:sp>
        <p:nvSpPr>
          <p:cNvPr id="84" name="Inhaltsplatzhalter 2"/>
          <p:cNvSpPr txBox="1">
            <a:spLocks/>
          </p:cNvSpPr>
          <p:nvPr/>
        </p:nvSpPr>
        <p:spPr>
          <a:xfrm>
            <a:off x="5082128" y="1649804"/>
            <a:ext cx="3103302" cy="48565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33" dirty="0"/>
              <a:t>Implementation</a:t>
            </a:r>
          </a:p>
        </p:txBody>
      </p:sp>
      <p:sp>
        <p:nvSpPr>
          <p:cNvPr id="85" name="Inhaltsplatzhalter 2"/>
          <p:cNvSpPr txBox="1">
            <a:spLocks/>
          </p:cNvSpPr>
          <p:nvPr/>
        </p:nvSpPr>
        <p:spPr>
          <a:xfrm>
            <a:off x="5276816" y="2116618"/>
            <a:ext cx="4334072" cy="1730631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7995" indent="-507995">
              <a:buAutoNum type="arabicPeriod"/>
            </a:pPr>
            <a:r>
              <a:rPr lang="en-US" sz="1778" dirty="0"/>
              <a:t>Invert Diagonal Matrix</a:t>
            </a:r>
          </a:p>
          <a:p>
            <a:pPr marL="507995" indent="-507995">
              <a:buAutoNum type="arabicPeriod"/>
            </a:pPr>
            <a:r>
              <a:rPr lang="en-US" sz="1778" dirty="0"/>
              <a:t>Compute </a:t>
            </a:r>
            <a:r>
              <a:rPr lang="en-US" sz="1778" dirty="0" err="1"/>
              <a:t>Schur</a:t>
            </a:r>
            <a:r>
              <a:rPr lang="en-US" sz="1778" dirty="0"/>
              <a:t> Complement</a:t>
            </a:r>
          </a:p>
          <a:p>
            <a:pPr marL="507995" indent="-507995">
              <a:buAutoNum type="arabicPeriod"/>
            </a:pPr>
            <a:r>
              <a:rPr lang="en-US" sz="1778" dirty="0"/>
              <a:t>Solve Reduced System (Recursive Call!)</a:t>
            </a:r>
          </a:p>
          <a:p>
            <a:pPr marL="507995" indent="-507995">
              <a:buAutoNum type="arabicPeriod"/>
            </a:pPr>
            <a:r>
              <a:rPr lang="en-US" sz="1778" dirty="0"/>
              <a:t>Compute Solution for Initial System</a:t>
            </a:r>
          </a:p>
          <a:p>
            <a:pPr marL="507995" indent="-507995">
              <a:buAutoNum type="arabicPeriod"/>
            </a:pPr>
            <a:endParaRPr lang="en-US" sz="1778" dirty="0"/>
          </a:p>
        </p:txBody>
      </p:sp>
      <p:sp>
        <p:nvSpPr>
          <p:cNvPr id="28" name="Rechteck 27"/>
          <p:cNvSpPr/>
          <p:nvPr/>
        </p:nvSpPr>
        <p:spPr>
          <a:xfrm>
            <a:off x="3358588" y="1904455"/>
            <a:ext cx="244333" cy="244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29" name="Rechteck 28"/>
          <p:cNvSpPr/>
          <p:nvPr/>
        </p:nvSpPr>
        <p:spPr>
          <a:xfrm>
            <a:off x="3358588" y="2315060"/>
            <a:ext cx="244333" cy="244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30" name="Rechteck 29"/>
          <p:cNvSpPr/>
          <p:nvPr/>
        </p:nvSpPr>
        <p:spPr>
          <a:xfrm>
            <a:off x="3358588" y="2725666"/>
            <a:ext cx="244333" cy="244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31" name="Rechteck 30"/>
          <p:cNvSpPr/>
          <p:nvPr/>
        </p:nvSpPr>
        <p:spPr>
          <a:xfrm>
            <a:off x="3358588" y="3136271"/>
            <a:ext cx="244333" cy="244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32" name="Inhaltsplatzhalter 2"/>
          <p:cNvSpPr txBox="1">
            <a:spLocks/>
          </p:cNvSpPr>
          <p:nvPr/>
        </p:nvSpPr>
        <p:spPr>
          <a:xfrm>
            <a:off x="3676368" y="1847748"/>
            <a:ext cx="1102667" cy="357747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78" dirty="0"/>
              <a:t>Diagonal</a:t>
            </a:r>
          </a:p>
        </p:txBody>
      </p:sp>
      <p:sp>
        <p:nvSpPr>
          <p:cNvPr id="33" name="Inhaltsplatzhalter 2"/>
          <p:cNvSpPr txBox="1">
            <a:spLocks/>
          </p:cNvSpPr>
          <p:nvPr/>
        </p:nvSpPr>
        <p:spPr>
          <a:xfrm>
            <a:off x="3678369" y="2258353"/>
            <a:ext cx="1102667" cy="357747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78" dirty="0"/>
              <a:t>Arbitrary</a:t>
            </a:r>
          </a:p>
        </p:txBody>
      </p:sp>
      <p:sp>
        <p:nvSpPr>
          <p:cNvPr id="37" name="Inhaltsplatzhalter 2"/>
          <p:cNvSpPr txBox="1">
            <a:spLocks/>
          </p:cNvSpPr>
          <p:nvPr/>
        </p:nvSpPr>
        <p:spPr>
          <a:xfrm>
            <a:off x="3676368" y="2668959"/>
            <a:ext cx="1102667" cy="357747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78" dirty="0"/>
              <a:t>Arbitrary</a:t>
            </a:r>
          </a:p>
        </p:txBody>
      </p:sp>
      <p:sp>
        <p:nvSpPr>
          <p:cNvPr id="41" name="Inhaltsplatzhalter 2"/>
          <p:cNvSpPr txBox="1">
            <a:spLocks/>
          </p:cNvSpPr>
          <p:nvPr/>
        </p:nvSpPr>
        <p:spPr>
          <a:xfrm>
            <a:off x="3676368" y="3079564"/>
            <a:ext cx="1102667" cy="357747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78" dirty="0"/>
              <a:t>Arbitrary</a:t>
            </a:r>
          </a:p>
        </p:txBody>
      </p:sp>
      <p:sp>
        <p:nvSpPr>
          <p:cNvPr id="42" name="Inhaltsplatzhalter 2"/>
          <p:cNvSpPr txBox="1">
            <a:spLocks/>
          </p:cNvSpPr>
          <p:nvPr/>
        </p:nvSpPr>
        <p:spPr>
          <a:xfrm>
            <a:off x="4179550" y="4066870"/>
            <a:ext cx="5170438" cy="485658"/>
          </a:xfrm>
          <a:prstGeom prst="rect">
            <a:avLst/>
          </a:prstGeom>
        </p:spPr>
        <p:txBody>
          <a:bodyPr vert="horz" lIns="101600" tIns="50800" rIns="101600" bIns="5080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3111" dirty="0"/>
              <a:t> Better than general solver</a:t>
            </a:r>
          </a:p>
        </p:txBody>
      </p:sp>
    </p:spTree>
    <p:extLst>
      <p:ext uri="{BB962C8B-B14F-4D97-AF65-F5344CB8AC3E}">
        <p14:creationId xmlns:p14="http://schemas.microsoft.com/office/powerpoint/2010/main" val="353405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4" grpId="0"/>
      <p:bldP spid="85" grpId="0" build="p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7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High-Performance Graphics</a:t>
            </a:r>
            <a:endParaRPr lang="it-IT" dirty="0"/>
          </a:p>
        </p:txBody>
      </p:sp>
      <p:sp>
        <p:nvSpPr>
          <p:cNvPr id="41" name="Inhaltsplatzhalter 2"/>
          <p:cNvSpPr txBox="1">
            <a:spLocks/>
          </p:cNvSpPr>
          <p:nvPr/>
        </p:nvSpPr>
        <p:spPr>
          <a:xfrm>
            <a:off x="3734284" y="4751148"/>
            <a:ext cx="6241858" cy="538454"/>
          </a:xfrm>
          <a:prstGeom prst="rect">
            <a:avLst/>
          </a:prstGeom>
        </p:spPr>
        <p:txBody>
          <a:bodyPr vert="horz" lIns="101600" tIns="50800" rIns="101600" bIns="5080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667" dirty="0"/>
              <a:t> Optimal solver is picked at compile time!</a:t>
            </a:r>
          </a:p>
        </p:txBody>
      </p:sp>
      <p:sp>
        <p:nvSpPr>
          <p:cNvPr id="84" name="Bogen 83"/>
          <p:cNvSpPr/>
          <p:nvPr/>
        </p:nvSpPr>
        <p:spPr>
          <a:xfrm>
            <a:off x="2181187" y="1292846"/>
            <a:ext cx="4824413" cy="1791608"/>
          </a:xfrm>
          <a:prstGeom prst="arc">
            <a:avLst>
              <a:gd name="adj1" fmla="val 11234926"/>
              <a:gd name="adj2" fmla="val 21151649"/>
            </a:avLst>
          </a:prstGeom>
          <a:ln w="285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85" name="Bogen 84"/>
          <p:cNvSpPr/>
          <p:nvPr/>
        </p:nvSpPr>
        <p:spPr>
          <a:xfrm>
            <a:off x="3143013" y="1339649"/>
            <a:ext cx="5185644" cy="1791608"/>
          </a:xfrm>
          <a:prstGeom prst="arc">
            <a:avLst>
              <a:gd name="adj1" fmla="val 11234926"/>
              <a:gd name="adj2" fmla="val 21126518"/>
            </a:avLst>
          </a:prstGeom>
          <a:ln w="285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86" name="Bogen 85"/>
          <p:cNvSpPr/>
          <p:nvPr/>
        </p:nvSpPr>
        <p:spPr>
          <a:xfrm flipV="1">
            <a:off x="1998900" y="2877999"/>
            <a:ext cx="5185644" cy="1583659"/>
          </a:xfrm>
          <a:prstGeom prst="arc">
            <a:avLst>
              <a:gd name="adj1" fmla="val 11234926"/>
              <a:gd name="adj2" fmla="val 21126518"/>
            </a:avLst>
          </a:prstGeom>
          <a:ln w="285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87" name="Bogen 86"/>
          <p:cNvSpPr/>
          <p:nvPr/>
        </p:nvSpPr>
        <p:spPr>
          <a:xfrm flipV="1">
            <a:off x="2943607" y="2874664"/>
            <a:ext cx="5584456" cy="1583659"/>
          </a:xfrm>
          <a:prstGeom prst="arc">
            <a:avLst>
              <a:gd name="adj1" fmla="val 11234926"/>
              <a:gd name="adj2" fmla="val 21126518"/>
            </a:avLst>
          </a:prstGeom>
          <a:ln w="285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88" name="Inhaltsplatzhalter 2"/>
          <p:cNvSpPr txBox="1">
            <a:spLocks/>
          </p:cNvSpPr>
          <p:nvPr/>
        </p:nvSpPr>
        <p:spPr>
          <a:xfrm>
            <a:off x="2748502" y="1131167"/>
            <a:ext cx="845451" cy="481431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333" dirty="0"/>
              <a:t> </a:t>
            </a:r>
          </a:p>
        </p:txBody>
      </p:sp>
      <p:sp>
        <p:nvSpPr>
          <p:cNvPr id="89" name="Inhaltsplatzhalter 2"/>
          <p:cNvSpPr txBox="1">
            <a:spLocks/>
          </p:cNvSpPr>
          <p:nvPr/>
        </p:nvSpPr>
        <p:spPr>
          <a:xfrm>
            <a:off x="7316322" y="1218085"/>
            <a:ext cx="845451" cy="481431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333" dirty="0"/>
              <a:t> </a:t>
            </a:r>
          </a:p>
        </p:txBody>
      </p:sp>
      <p:sp>
        <p:nvSpPr>
          <p:cNvPr id="90" name="Inhaltsplatzhalter 2"/>
          <p:cNvSpPr txBox="1">
            <a:spLocks/>
          </p:cNvSpPr>
          <p:nvPr/>
        </p:nvSpPr>
        <p:spPr>
          <a:xfrm>
            <a:off x="3602206" y="4456491"/>
            <a:ext cx="845451" cy="481431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333" dirty="0"/>
              <a:t> </a:t>
            </a:r>
          </a:p>
        </p:txBody>
      </p:sp>
      <p:sp>
        <p:nvSpPr>
          <p:cNvPr id="91" name="Inhaltsplatzhalter 2"/>
          <p:cNvSpPr txBox="1">
            <a:spLocks/>
          </p:cNvSpPr>
          <p:nvPr/>
        </p:nvSpPr>
        <p:spPr>
          <a:xfrm>
            <a:off x="7104402" y="4400297"/>
            <a:ext cx="845451" cy="481431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333" dirty="0"/>
              <a:t>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pPr/>
              <a:t>14</a:t>
            </a:fld>
            <a:endParaRPr lang="it-IT" dirty="0"/>
          </a:p>
        </p:txBody>
      </p:sp>
      <p:grpSp>
        <p:nvGrpSpPr>
          <p:cNvPr id="152" name="Gruppieren 151"/>
          <p:cNvGrpSpPr/>
          <p:nvPr/>
        </p:nvGrpSpPr>
        <p:grpSpPr>
          <a:xfrm>
            <a:off x="1256868" y="1807088"/>
            <a:ext cx="2264177" cy="2217944"/>
            <a:chOff x="716183" y="2005164"/>
            <a:chExt cx="2037759" cy="1996150"/>
          </a:xfrm>
        </p:grpSpPr>
        <p:sp>
          <p:nvSpPr>
            <p:cNvPr id="153" name="Rechteck 152"/>
            <p:cNvSpPr/>
            <p:nvPr/>
          </p:nvSpPr>
          <p:spPr>
            <a:xfrm>
              <a:off x="824683" y="2116206"/>
              <a:ext cx="864000" cy="864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cxnSp>
          <p:nvCxnSpPr>
            <p:cNvPr id="154" name="Gerader Verbinder 153"/>
            <p:cNvCxnSpPr/>
            <p:nvPr/>
          </p:nvCxnSpPr>
          <p:spPr>
            <a:xfrm>
              <a:off x="728088" y="2005164"/>
              <a:ext cx="0" cy="19961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5" name="Gerader Verbinder 154"/>
            <p:cNvCxnSpPr/>
            <p:nvPr/>
          </p:nvCxnSpPr>
          <p:spPr>
            <a:xfrm>
              <a:off x="719310" y="2010521"/>
              <a:ext cx="141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6" name="Gerader Verbinder 155"/>
            <p:cNvCxnSpPr/>
            <p:nvPr/>
          </p:nvCxnSpPr>
          <p:spPr>
            <a:xfrm>
              <a:off x="716183" y="4001314"/>
              <a:ext cx="141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7" name="Gerader Verbinder 156"/>
            <p:cNvCxnSpPr/>
            <p:nvPr/>
          </p:nvCxnSpPr>
          <p:spPr>
            <a:xfrm>
              <a:off x="2745454" y="2005164"/>
              <a:ext cx="0" cy="19961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8" name="Gerader Verbinder 157"/>
            <p:cNvCxnSpPr/>
            <p:nvPr/>
          </p:nvCxnSpPr>
          <p:spPr>
            <a:xfrm>
              <a:off x="2609978" y="2010521"/>
              <a:ext cx="141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9" name="Gerader Verbinder 158"/>
            <p:cNvCxnSpPr/>
            <p:nvPr/>
          </p:nvCxnSpPr>
          <p:spPr>
            <a:xfrm>
              <a:off x="2612359" y="4001314"/>
              <a:ext cx="141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60" name="Rechteck 159"/>
            <p:cNvSpPr/>
            <p:nvPr/>
          </p:nvSpPr>
          <p:spPr>
            <a:xfrm>
              <a:off x="1786545" y="3056719"/>
              <a:ext cx="864000" cy="864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161" name="Rechteck 160"/>
            <p:cNvSpPr/>
            <p:nvPr/>
          </p:nvSpPr>
          <p:spPr>
            <a:xfrm>
              <a:off x="824683" y="3065796"/>
              <a:ext cx="864000" cy="864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162" name="Rechteck 161"/>
            <p:cNvSpPr/>
            <p:nvPr/>
          </p:nvSpPr>
          <p:spPr>
            <a:xfrm>
              <a:off x="1786545" y="2122125"/>
              <a:ext cx="864000" cy="864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grpSp>
          <p:nvGrpSpPr>
            <p:cNvPr id="163" name="Gruppieren 162"/>
            <p:cNvGrpSpPr/>
            <p:nvPr/>
          </p:nvGrpSpPr>
          <p:grpSpPr>
            <a:xfrm>
              <a:off x="825363" y="2118279"/>
              <a:ext cx="864000" cy="863510"/>
              <a:chOff x="3919851" y="3152734"/>
              <a:chExt cx="890007" cy="887754"/>
            </a:xfrm>
          </p:grpSpPr>
          <p:sp>
            <p:nvSpPr>
              <p:cNvPr id="164" name="Rechteck 163"/>
              <p:cNvSpPr/>
              <p:nvPr/>
            </p:nvSpPr>
            <p:spPr>
              <a:xfrm>
                <a:off x="4590437" y="3821067"/>
                <a:ext cx="219421" cy="2194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60"/>
              </a:p>
            </p:txBody>
          </p:sp>
          <p:sp>
            <p:nvSpPr>
              <p:cNvPr id="165" name="Rechteck 164"/>
              <p:cNvSpPr/>
              <p:nvPr/>
            </p:nvSpPr>
            <p:spPr>
              <a:xfrm>
                <a:off x="4365094" y="3597506"/>
                <a:ext cx="219421" cy="2194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60"/>
              </a:p>
            </p:txBody>
          </p:sp>
          <p:sp>
            <p:nvSpPr>
              <p:cNvPr id="166" name="Rechteck 165"/>
              <p:cNvSpPr/>
              <p:nvPr/>
            </p:nvSpPr>
            <p:spPr>
              <a:xfrm>
                <a:off x="4139751" y="3373945"/>
                <a:ext cx="219421" cy="2194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60"/>
              </a:p>
            </p:txBody>
          </p:sp>
          <p:sp>
            <p:nvSpPr>
              <p:cNvPr id="167" name="Rechteck 166"/>
              <p:cNvSpPr/>
              <p:nvPr/>
            </p:nvSpPr>
            <p:spPr>
              <a:xfrm>
                <a:off x="3919851" y="3152734"/>
                <a:ext cx="219421" cy="2194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60"/>
              </a:p>
            </p:txBody>
          </p:sp>
        </p:grpSp>
      </p:grpSp>
      <p:pic>
        <p:nvPicPr>
          <p:cNvPr id="59" name="Grafik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50" y="1651639"/>
            <a:ext cx="2567413" cy="243054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 dirty="0"/>
          </a:p>
        </p:txBody>
      </p:sp>
      <p:sp>
        <p:nvSpPr>
          <p:cNvPr id="33" name="Titel 1"/>
          <p:cNvSpPr txBox="1">
            <a:spLocks/>
          </p:cNvSpPr>
          <p:nvPr/>
        </p:nvSpPr>
        <p:spPr>
          <a:xfrm>
            <a:off x="700628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Template Matching</a:t>
            </a:r>
          </a:p>
        </p:txBody>
      </p:sp>
    </p:spTree>
    <p:extLst>
      <p:ext uri="{BB962C8B-B14F-4D97-AF65-F5344CB8AC3E}">
        <p14:creationId xmlns:p14="http://schemas.microsoft.com/office/powerpoint/2010/main" val="31035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8500" y="1345670"/>
            <a:ext cx="8763000" cy="1930929"/>
          </a:xfrm>
        </p:spPr>
        <p:txBody>
          <a:bodyPr/>
          <a:lstStyle/>
          <a:p>
            <a:pPr algn="ctr"/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Structured Optimization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1164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738833" y="1185999"/>
            <a:ext cx="8763000" cy="48565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333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16</a:t>
            </a:fld>
            <a:endParaRPr lang="it-I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339035985"/>
              </p:ext>
            </p:extLst>
          </p:nvPr>
        </p:nvGraphicFramePr>
        <p:xfrm>
          <a:off x="5080000" y="1252921"/>
          <a:ext cx="4537317" cy="3827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1683104467"/>
              </p:ext>
            </p:extLst>
          </p:nvPr>
        </p:nvGraphicFramePr>
        <p:xfrm>
          <a:off x="583017" y="1229286"/>
          <a:ext cx="4537317" cy="38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el 1"/>
          <p:cNvSpPr txBox="1">
            <a:spLocks/>
          </p:cNvSpPr>
          <p:nvPr/>
        </p:nvSpPr>
        <p:spPr>
          <a:xfrm>
            <a:off x="1015951" y="409387"/>
            <a:ext cx="3851736" cy="729802"/>
          </a:xfrm>
          <a:prstGeom prst="rect">
            <a:avLst/>
          </a:prstGeom>
        </p:spPr>
        <p:txBody>
          <a:bodyPr vert="horz" lIns="101600" tIns="50800" rIns="101600" bIns="5080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67" dirty="0"/>
              <a:t>ARAP - Speedup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392000" y="409387"/>
            <a:ext cx="4061887" cy="729802"/>
          </a:xfrm>
          <a:prstGeom prst="rect">
            <a:avLst/>
          </a:prstGeom>
        </p:spPr>
        <p:txBody>
          <a:bodyPr vert="horz" lIns="101600" tIns="50800" rIns="101600" bIns="5080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67" dirty="0"/>
              <a:t>Bundle Adjustment - Speedup</a:t>
            </a:r>
          </a:p>
        </p:txBody>
      </p:sp>
    </p:spTree>
    <p:extLst>
      <p:ext uri="{BB962C8B-B14F-4D97-AF65-F5344CB8AC3E}">
        <p14:creationId xmlns:p14="http://schemas.microsoft.com/office/powerpoint/2010/main" val="175350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8500" y="1345670"/>
            <a:ext cx="8763000" cy="1930929"/>
          </a:xfrm>
        </p:spPr>
        <p:txBody>
          <a:bodyPr/>
          <a:lstStyle/>
          <a:p>
            <a:pPr algn="ctr"/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Sparse Block Matrix Multiplication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pPr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3886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5951" y="409387"/>
            <a:ext cx="3851736" cy="729802"/>
          </a:xfrm>
        </p:spPr>
        <p:txBody>
          <a:bodyPr>
            <a:normAutofit/>
          </a:bodyPr>
          <a:lstStyle/>
          <a:p>
            <a:r>
              <a:rPr lang="en-US" sz="2667" dirty="0"/>
              <a:t>Sparse Block Matrix-Vector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738833" y="1185999"/>
            <a:ext cx="8763000" cy="48565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333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18</a:t>
            </a:fld>
            <a:endParaRPr lang="it-I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2987026667"/>
              </p:ext>
            </p:extLst>
          </p:nvPr>
        </p:nvGraphicFramePr>
        <p:xfrm>
          <a:off x="5202977" y="1275730"/>
          <a:ext cx="4172826" cy="3475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Inhaltsplatzhalter 2"/>
          <p:cNvSpPr txBox="1">
            <a:spLocks/>
          </p:cNvSpPr>
          <p:nvPr/>
        </p:nvSpPr>
        <p:spPr>
          <a:xfrm>
            <a:off x="-47033" y="1056494"/>
            <a:ext cx="1068818" cy="48565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78" dirty="0" smtClean="0">
                <a:solidFill>
                  <a:srgbClr val="7E7E80"/>
                </a:solidFill>
              </a:rPr>
              <a:t>Speedup</a:t>
            </a:r>
            <a:endParaRPr lang="en-US" sz="1778" dirty="0">
              <a:solidFill>
                <a:srgbClr val="7E7E80"/>
              </a:solidFill>
            </a:endParaRP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2233157723"/>
              </p:ext>
            </p:extLst>
          </p:nvPr>
        </p:nvGraphicFramePr>
        <p:xfrm>
          <a:off x="650004" y="1299323"/>
          <a:ext cx="4172000" cy="347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itel 1"/>
          <p:cNvSpPr txBox="1">
            <a:spLocks/>
          </p:cNvSpPr>
          <p:nvPr/>
        </p:nvSpPr>
        <p:spPr>
          <a:xfrm>
            <a:off x="5602151" y="409387"/>
            <a:ext cx="3851736" cy="729802"/>
          </a:xfrm>
          <a:prstGeom prst="rect">
            <a:avLst/>
          </a:prstGeom>
        </p:spPr>
        <p:txBody>
          <a:bodyPr vert="horz" lIns="101600" tIns="50800" rIns="101600" bIns="5080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67" dirty="0"/>
              <a:t>Sparse Block Matrix-Matrix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4545864" y="1056494"/>
            <a:ext cx="1068818" cy="48565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78" dirty="0">
                <a:solidFill>
                  <a:srgbClr val="7E7E80"/>
                </a:solidFill>
              </a:rPr>
              <a:t>Speedup</a:t>
            </a: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4314268" y="4183793"/>
            <a:ext cx="1068818" cy="485658"/>
          </a:xfrm>
          <a:prstGeom prst="rect">
            <a:avLst/>
          </a:prstGeom>
        </p:spPr>
        <p:txBody>
          <a:bodyPr vert="horz" lIns="101600" tIns="50800" rIns="101600" bIns="5080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78" dirty="0">
                <a:solidFill>
                  <a:srgbClr val="7E7E80"/>
                </a:solidFill>
              </a:rPr>
              <a:t>Block Size</a:t>
            </a:r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8755602" y="4183793"/>
            <a:ext cx="1068818" cy="485658"/>
          </a:xfrm>
          <a:prstGeom prst="rect">
            <a:avLst/>
          </a:prstGeom>
        </p:spPr>
        <p:txBody>
          <a:bodyPr vert="horz" lIns="101600" tIns="50800" rIns="101600" bIns="5080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78" dirty="0">
                <a:solidFill>
                  <a:srgbClr val="7E7E80"/>
                </a:solidFill>
              </a:rPr>
              <a:t>Block Size</a:t>
            </a: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6452064" y="4923166"/>
            <a:ext cx="3559444" cy="51603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400" dirty="0"/>
              <a:t>Clang 8.0 - 1 </a:t>
            </a:r>
            <a:r>
              <a:rPr lang="en-US" sz="1400" dirty="0" smtClean="0"/>
              <a:t>Thread </a:t>
            </a:r>
            <a:r>
              <a:rPr lang="en-US" sz="1400" dirty="0"/>
              <a:t>on i7-7700K, SSE+AVX</a:t>
            </a:r>
          </a:p>
        </p:txBody>
      </p:sp>
      <p:cxnSp>
        <p:nvCxnSpPr>
          <p:cNvPr id="19" name="Gerade Verbindung mit Pfeil 18"/>
          <p:cNvCxnSpPr/>
          <p:nvPr/>
        </p:nvCxnSpPr>
        <p:spPr>
          <a:xfrm flipV="1">
            <a:off x="1268146" y="3037324"/>
            <a:ext cx="14111" cy="7084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2091091" y="3037323"/>
            <a:ext cx="14111" cy="7084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2753540" y="3037322"/>
            <a:ext cx="14111" cy="7084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4569081" y="3037321"/>
            <a:ext cx="14111" cy="7084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6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1" grpId="0"/>
      <p:bldP spid="12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738833" y="1185999"/>
            <a:ext cx="8763000" cy="48565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333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19</a:t>
            </a:fld>
            <a:endParaRPr lang="it-I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12039" y="1725493"/>
            <a:ext cx="5371939" cy="51603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33" dirty="0"/>
              <a:t>Camera Tracking (SLAM)</a:t>
            </a:r>
          </a:p>
          <a:p>
            <a:pPr marL="0" indent="0">
              <a:buNone/>
            </a:pPr>
            <a:endParaRPr lang="en-US" sz="2333" dirty="0"/>
          </a:p>
          <a:p>
            <a:pPr marL="0" indent="0">
              <a:buNone/>
            </a:pPr>
            <a:endParaRPr lang="en-US" sz="2333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57762" y="2152795"/>
            <a:ext cx="5124954" cy="1497896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33" dirty="0"/>
              <a:t>Local/Global BA</a:t>
            </a:r>
          </a:p>
          <a:p>
            <a:r>
              <a:rPr lang="en-US" sz="2333" dirty="0"/>
              <a:t>Pose Refinement</a:t>
            </a:r>
          </a:p>
          <a:p>
            <a:r>
              <a:rPr lang="en-US" sz="2333" dirty="0"/>
              <a:t>Pose Graph Optimization</a:t>
            </a:r>
          </a:p>
          <a:p>
            <a:pPr marL="0" indent="0">
              <a:buNone/>
            </a:pPr>
            <a:endParaRPr lang="en-US" sz="2333" dirty="0"/>
          </a:p>
          <a:p>
            <a:pPr marL="0" indent="0">
              <a:buNone/>
            </a:pPr>
            <a:endParaRPr lang="en-US" sz="2333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4995214" y="4020629"/>
            <a:ext cx="4466286" cy="51603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333" dirty="0"/>
              <a:t> 1.17 </a:t>
            </a:r>
            <a:r>
              <a:rPr lang="en-US" sz="2333" dirty="0" err="1"/>
              <a:t>ms</a:t>
            </a:r>
            <a:r>
              <a:rPr lang="en-US" sz="2333" dirty="0"/>
              <a:t>/frame   (~850 FPS)*</a:t>
            </a:r>
          </a:p>
          <a:p>
            <a:pPr marL="0" indent="0">
              <a:buNone/>
            </a:pPr>
            <a:endParaRPr lang="en-US" sz="2333" dirty="0"/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7882400" y="4875274"/>
            <a:ext cx="2237768" cy="51603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56" dirty="0"/>
              <a:t>*4 Threads on i7-8850H</a:t>
            </a:r>
          </a:p>
        </p:txBody>
      </p:sp>
      <p:pic>
        <p:nvPicPr>
          <p:cNvPr id="14" name="sl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827" y="498488"/>
            <a:ext cx="5446422" cy="306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/>
      <p:bldP spid="10" grpId="0" uiExpand="1" build="p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2</a:t>
            </a:fld>
            <a:endParaRPr lang="it-IT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High-Performance Graphics</a:t>
            </a:r>
            <a:endParaRPr lang="it-IT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9. July 2019</a:t>
            </a:r>
            <a:endParaRPr lang="it-I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7026330" y="2698779"/>
            <a:ext cx="2985504" cy="1042430"/>
          </a:xfrm>
        </p:spPr>
        <p:txBody>
          <a:bodyPr>
            <a:noAutofit/>
          </a:bodyPr>
          <a:lstStyle/>
          <a:p>
            <a:r>
              <a:rPr lang="en-US" sz="2222" dirty="0">
                <a:solidFill>
                  <a:schemeClr val="tx1"/>
                </a:solidFill>
              </a:rPr>
              <a:t>Sparse Block Matrices</a:t>
            </a:r>
          </a:p>
          <a:p>
            <a:r>
              <a:rPr lang="en-US" sz="2222" dirty="0">
                <a:solidFill>
                  <a:schemeClr val="tx1"/>
                </a:solidFill>
              </a:rPr>
              <a:t>Linear Solvers</a:t>
            </a:r>
          </a:p>
        </p:txBody>
      </p:sp>
      <p:sp>
        <p:nvSpPr>
          <p:cNvPr id="5" name="Rechteck 4"/>
          <p:cNvSpPr/>
          <p:nvPr/>
        </p:nvSpPr>
        <p:spPr>
          <a:xfrm>
            <a:off x="6691817" y="2252756"/>
            <a:ext cx="2959143" cy="434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22" dirty="0"/>
              <a:t>&gt; 50 % of the code is for</a:t>
            </a:r>
          </a:p>
        </p:txBody>
      </p:sp>
      <p:pic>
        <p:nvPicPr>
          <p:cNvPr id="13" name="ceres_scro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104285"/>
            <a:ext cx="6247615" cy="35142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Inhaltsplatzhalter 2"/>
          <p:cNvSpPr txBox="1">
            <a:spLocks/>
          </p:cNvSpPr>
          <p:nvPr/>
        </p:nvSpPr>
        <p:spPr>
          <a:xfrm>
            <a:off x="609005" y="4668904"/>
            <a:ext cx="6281444" cy="535951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22" dirty="0">
                <a:solidFill>
                  <a:srgbClr val="0070C0"/>
                </a:solidFill>
              </a:rPr>
              <a:t>https://github.com/ceres-solver/ceres-solver</a:t>
            </a:r>
          </a:p>
        </p:txBody>
      </p:sp>
      <p:sp>
        <p:nvSpPr>
          <p:cNvPr id="12" name="Rechteck 11"/>
          <p:cNvSpPr/>
          <p:nvPr/>
        </p:nvSpPr>
        <p:spPr>
          <a:xfrm>
            <a:off x="6691817" y="3859619"/>
            <a:ext cx="333495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/>
              <a:t>Can we get rid of that?</a:t>
            </a:r>
          </a:p>
        </p:txBody>
      </p:sp>
    </p:spTree>
    <p:extLst>
      <p:ext uri="{BB962C8B-B14F-4D97-AF65-F5344CB8AC3E}">
        <p14:creationId xmlns:p14="http://schemas.microsoft.com/office/powerpoint/2010/main" val="2938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738833" y="1185999"/>
            <a:ext cx="8763000" cy="48565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333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20</a:t>
            </a:fld>
            <a:endParaRPr lang="it-I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203131" y="4074857"/>
            <a:ext cx="6281444" cy="535951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22" dirty="0">
                <a:solidFill>
                  <a:srgbClr val="0070C0"/>
                </a:solidFill>
              </a:rPr>
              <a:t>https://github.com/darglein/EigenRecursive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5" y="4074856"/>
            <a:ext cx="428359" cy="428359"/>
          </a:xfrm>
          <a:prstGeom prst="rect">
            <a:avLst/>
          </a:prstGeom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pic>
        <p:nvPicPr>
          <p:cNvPr id="19" name="Grafik 18" descr="Free vector graphic: Letter, &lt;strong&gt;Mail&lt;/strong&gt;, Mailing, Email - Free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4" y="4608277"/>
            <a:ext cx="479669" cy="342263"/>
          </a:xfrm>
          <a:prstGeom prst="rect">
            <a:avLst/>
          </a:prstGeom>
        </p:spPr>
      </p:pic>
      <p:sp>
        <p:nvSpPr>
          <p:cNvPr id="16" name="Inhaltsplatzhalter 2"/>
          <p:cNvSpPr txBox="1">
            <a:spLocks/>
          </p:cNvSpPr>
          <p:nvPr/>
        </p:nvSpPr>
        <p:spPr>
          <a:xfrm>
            <a:off x="1203131" y="4593044"/>
            <a:ext cx="6281444" cy="504501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22" dirty="0">
                <a:solidFill>
                  <a:srgbClr val="0070C0"/>
                </a:solidFill>
              </a:rPr>
              <a:t>darius.rueckert@fau.de</a:t>
            </a:r>
          </a:p>
        </p:txBody>
      </p:sp>
      <p:pic>
        <p:nvPicPr>
          <p:cNvPr id="18" name="sl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22143" y="1232204"/>
            <a:ext cx="4698642" cy="2642986"/>
          </a:xfrm>
          <a:prstGeom prst="rect">
            <a:avLst/>
          </a:prstGeom>
        </p:spPr>
      </p:pic>
      <p:pic>
        <p:nvPicPr>
          <p:cNvPr id="23" name="b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9548" y="1231696"/>
            <a:ext cx="4700446" cy="2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0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7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1" grpId="0"/>
      <p:bldP spid="17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3</a:t>
            </a:fld>
            <a:endParaRPr lang="it-IT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12" name="Rechteck 11"/>
          <p:cNvSpPr/>
          <p:nvPr/>
        </p:nvSpPr>
        <p:spPr>
          <a:xfrm>
            <a:off x="550842" y="1449998"/>
            <a:ext cx="1917576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/>
              <a:t>Block Matrix</a:t>
            </a:r>
          </a:p>
        </p:txBody>
      </p:sp>
      <p:sp>
        <p:nvSpPr>
          <p:cNvPr id="14" name="Rechteck 13"/>
          <p:cNvSpPr/>
          <p:nvPr/>
        </p:nvSpPr>
        <p:spPr>
          <a:xfrm>
            <a:off x="347309" y="2611478"/>
            <a:ext cx="249068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/>
              <a:t>Recursive Matrix</a:t>
            </a:r>
          </a:p>
        </p:txBody>
      </p:sp>
      <p:sp>
        <p:nvSpPr>
          <p:cNvPr id="17" name="Rechteck 16"/>
          <p:cNvSpPr/>
          <p:nvPr/>
        </p:nvSpPr>
        <p:spPr>
          <a:xfrm>
            <a:off x="4067061" y="1449997"/>
            <a:ext cx="186288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/>
              <a:t>Block Solver</a:t>
            </a:r>
          </a:p>
        </p:txBody>
      </p:sp>
      <p:sp>
        <p:nvSpPr>
          <p:cNvPr id="18" name="Rechteck 17"/>
          <p:cNvSpPr/>
          <p:nvPr/>
        </p:nvSpPr>
        <p:spPr>
          <a:xfrm>
            <a:off x="3765371" y="2620266"/>
            <a:ext cx="243598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/>
              <a:t>Recursive Solver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126" y="3284895"/>
            <a:ext cx="1333500" cy="142875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7445930" y="4828833"/>
            <a:ext cx="2663101" cy="365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78" dirty="0">
                <a:solidFill>
                  <a:srgbClr val="0070C0"/>
                </a:solidFill>
              </a:rPr>
              <a:t>https://eigen.tuxfamily.org</a:t>
            </a:r>
          </a:p>
        </p:txBody>
      </p:sp>
      <p:sp>
        <p:nvSpPr>
          <p:cNvPr id="15" name="Pfeil nach unten 14"/>
          <p:cNvSpPr/>
          <p:nvPr/>
        </p:nvSpPr>
        <p:spPr>
          <a:xfrm>
            <a:off x="1489271" y="2094989"/>
            <a:ext cx="232578" cy="525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24" name="Rechteck 23"/>
          <p:cNvSpPr/>
          <p:nvPr/>
        </p:nvSpPr>
        <p:spPr>
          <a:xfrm>
            <a:off x="1162616" y="3930282"/>
            <a:ext cx="4011611" cy="434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22" dirty="0"/>
              <a:t>Structured Optimization Problem</a:t>
            </a:r>
          </a:p>
        </p:txBody>
      </p:sp>
      <p:sp>
        <p:nvSpPr>
          <p:cNvPr id="27" name="Rechteck 26"/>
          <p:cNvSpPr/>
          <p:nvPr/>
        </p:nvSpPr>
        <p:spPr>
          <a:xfrm>
            <a:off x="1701994" y="2120661"/>
            <a:ext cx="1537117" cy="36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78" dirty="0">
                <a:solidFill>
                  <a:schemeClr val="accent1"/>
                </a:solidFill>
              </a:rPr>
              <a:t>replace with </a:t>
            </a:r>
          </a:p>
        </p:txBody>
      </p:sp>
      <p:sp>
        <p:nvSpPr>
          <p:cNvPr id="28" name="Pfeil nach unten 27"/>
          <p:cNvSpPr/>
          <p:nvPr/>
        </p:nvSpPr>
        <p:spPr>
          <a:xfrm>
            <a:off x="4744010" y="2100608"/>
            <a:ext cx="232578" cy="525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29" name="Rechteck 28"/>
          <p:cNvSpPr/>
          <p:nvPr/>
        </p:nvSpPr>
        <p:spPr>
          <a:xfrm>
            <a:off x="4956733" y="2126280"/>
            <a:ext cx="1537117" cy="36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78" dirty="0">
                <a:solidFill>
                  <a:schemeClr val="accent1"/>
                </a:solidFill>
              </a:rPr>
              <a:t>replace with </a:t>
            </a:r>
          </a:p>
        </p:txBody>
      </p:sp>
      <p:sp>
        <p:nvSpPr>
          <p:cNvPr id="30" name="Pfeil nach unten 29"/>
          <p:cNvSpPr/>
          <p:nvPr/>
        </p:nvSpPr>
        <p:spPr>
          <a:xfrm rot="2133760">
            <a:off x="4092424" y="3076132"/>
            <a:ext cx="232578" cy="885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31" name="Pfeil nach unten 30"/>
          <p:cNvSpPr/>
          <p:nvPr/>
        </p:nvSpPr>
        <p:spPr>
          <a:xfrm rot="19761250">
            <a:off x="2028565" y="3055828"/>
            <a:ext cx="232578" cy="885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32" name="Rechteck 31"/>
          <p:cNvSpPr/>
          <p:nvPr/>
        </p:nvSpPr>
        <p:spPr>
          <a:xfrm>
            <a:off x="2632515" y="3422837"/>
            <a:ext cx="1537117" cy="36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78" dirty="0">
                <a:solidFill>
                  <a:schemeClr val="accent1"/>
                </a:solidFill>
              </a:rPr>
              <a:t>apply to</a:t>
            </a:r>
          </a:p>
        </p:txBody>
      </p:sp>
      <p:sp>
        <p:nvSpPr>
          <p:cNvPr id="33" name="Pfeil nach unten 32"/>
          <p:cNvSpPr/>
          <p:nvPr/>
        </p:nvSpPr>
        <p:spPr>
          <a:xfrm rot="17697615">
            <a:off x="6902545" y="1399555"/>
            <a:ext cx="232578" cy="15706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34" name="Rechteck 33"/>
          <p:cNvSpPr/>
          <p:nvPr/>
        </p:nvSpPr>
        <p:spPr>
          <a:xfrm>
            <a:off x="7779897" y="2578107"/>
            <a:ext cx="236090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/>
              <a:t>Eigen Extension</a:t>
            </a:r>
          </a:p>
        </p:txBody>
      </p:sp>
      <p:sp>
        <p:nvSpPr>
          <p:cNvPr id="35" name="Pfeil nach unten 34"/>
          <p:cNvSpPr/>
          <p:nvPr/>
        </p:nvSpPr>
        <p:spPr>
          <a:xfrm rot="16200000">
            <a:off x="6886918" y="2381069"/>
            <a:ext cx="232578" cy="8983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36" name="Pfeil nach unten 35"/>
          <p:cNvSpPr/>
          <p:nvPr/>
        </p:nvSpPr>
        <p:spPr>
          <a:xfrm rot="14993984">
            <a:off x="6543920" y="2400880"/>
            <a:ext cx="232578" cy="2299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37" name="Rechteck 36"/>
          <p:cNvSpPr/>
          <p:nvPr/>
        </p:nvSpPr>
        <p:spPr>
          <a:xfrm>
            <a:off x="6226516" y="3702430"/>
            <a:ext cx="1537117" cy="36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78" dirty="0">
                <a:solidFill>
                  <a:schemeClr val="accent1"/>
                </a:solidFill>
              </a:rPr>
              <a:t>implement as</a:t>
            </a:r>
          </a:p>
        </p:txBody>
      </p:sp>
    </p:spTree>
    <p:extLst>
      <p:ext uri="{BB962C8B-B14F-4D97-AF65-F5344CB8AC3E}">
        <p14:creationId xmlns:p14="http://schemas.microsoft.com/office/powerpoint/2010/main" val="103735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1" grpId="0"/>
      <p:bldP spid="15" grpId="0" animBg="1"/>
      <p:bldP spid="27" grpId="0"/>
      <p:bldP spid="28" grpId="0" animBg="1"/>
      <p:bldP spid="30" grpId="0" animBg="1"/>
      <p:bldP spid="31" grpId="0" animBg="1"/>
      <p:bldP spid="33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Recursive Matrix? 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698500" y="1315278"/>
            <a:ext cx="6364536" cy="4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dirty="0"/>
              <a:t>Definition </a:t>
            </a:r>
          </a:p>
        </p:txBody>
      </p:sp>
      <p:sp>
        <p:nvSpPr>
          <p:cNvPr id="4" name="Rechteck 3"/>
          <p:cNvSpPr/>
          <p:nvPr/>
        </p:nvSpPr>
        <p:spPr>
          <a:xfrm>
            <a:off x="698500" y="1762073"/>
            <a:ext cx="6364536" cy="870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58174" y="1813995"/>
            <a:ext cx="5939354" cy="77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22" dirty="0"/>
              <a:t>A recursive matrix is a rectangular array of numbers </a:t>
            </a:r>
            <a:endParaRPr lang="en-US" sz="2222" dirty="0">
              <a:solidFill>
                <a:srgbClr val="EFEFE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72171" y="2155969"/>
            <a:ext cx="2840413" cy="43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22" dirty="0"/>
              <a:t>or recursive matrices. 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4</a:t>
            </a:fld>
            <a:endParaRPr lang="it-IT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670" y="3303807"/>
            <a:ext cx="1941769" cy="112575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2" y="3489548"/>
            <a:ext cx="1365729" cy="75427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11" y="2893613"/>
            <a:ext cx="3184598" cy="19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5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3363711"/>
            <a:ext cx="2906440" cy="1321629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924192" y="3420925"/>
            <a:ext cx="2257202" cy="274699"/>
          </a:xfrm>
          <a:prstGeom prst="rect">
            <a:avLst/>
          </a:prstGeom>
          <a:solidFill>
            <a:schemeClr val="accent2">
              <a:alpha val="31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Matrix Operations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Multiplication</a:t>
            </a:r>
          </a:p>
          <a:p>
            <a:r>
              <a:rPr lang="en-US" dirty="0" smtClean="0"/>
              <a:t>Addition</a:t>
            </a:r>
          </a:p>
          <a:p>
            <a:r>
              <a:rPr lang="en-US" dirty="0" smtClean="0"/>
              <a:t>Transposition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5</a:t>
            </a:fld>
            <a:endParaRPr lang="it-I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47" y="3316591"/>
            <a:ext cx="3086664" cy="137884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99" y="3420924"/>
            <a:ext cx="2766269" cy="1264416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>
          <a:xfrm flipV="1">
            <a:off x="1799168" y="3835891"/>
            <a:ext cx="502708" cy="227541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4346222" y="3601863"/>
            <a:ext cx="246944" cy="134054"/>
          </a:xfrm>
          <a:prstGeom prst="straightConnector1">
            <a:avLst/>
          </a:prstGeom>
          <a:ln w="19050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4346222" y="4307419"/>
            <a:ext cx="246944" cy="134054"/>
          </a:xfrm>
          <a:prstGeom prst="straightConnector1">
            <a:avLst/>
          </a:prstGeom>
          <a:ln w="19050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5770578" y="4307419"/>
            <a:ext cx="246944" cy="134054"/>
          </a:xfrm>
          <a:prstGeom prst="straightConnector1">
            <a:avLst/>
          </a:prstGeom>
          <a:ln w="19050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5757995" y="3600942"/>
            <a:ext cx="246944" cy="134054"/>
          </a:xfrm>
          <a:prstGeom prst="straightConnector1">
            <a:avLst/>
          </a:prstGeom>
          <a:ln w="19050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7504853" y="3403118"/>
            <a:ext cx="281887" cy="1253322"/>
          </a:xfrm>
          <a:prstGeom prst="rect">
            <a:avLst/>
          </a:prstGeom>
          <a:solidFill>
            <a:schemeClr val="accent2">
              <a:alpha val="31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22" name="Bogen 21"/>
          <p:cNvSpPr/>
          <p:nvPr/>
        </p:nvSpPr>
        <p:spPr>
          <a:xfrm>
            <a:off x="3181395" y="2909903"/>
            <a:ext cx="4349050" cy="1016212"/>
          </a:xfrm>
          <a:prstGeom prst="arc">
            <a:avLst>
              <a:gd name="adj1" fmla="val 10847519"/>
              <a:gd name="adj2" fmla="val 21503909"/>
            </a:avLst>
          </a:prstGeom>
          <a:ln w="285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</p:spTree>
    <p:extLst>
      <p:ext uri="{BB962C8B-B14F-4D97-AF65-F5344CB8AC3E}">
        <p14:creationId xmlns:p14="http://schemas.microsoft.com/office/powerpoint/2010/main" val="151816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Matrices in Eigen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6</a:t>
            </a:fld>
            <a:endParaRPr lang="it-I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98500" y="1398035"/>
            <a:ext cx="2333626" cy="458023"/>
          </a:xfrm>
        </p:spPr>
        <p:txBody>
          <a:bodyPr>
            <a:normAutofit/>
          </a:bodyPr>
          <a:lstStyle/>
          <a:p>
            <a:r>
              <a:rPr lang="en-US" dirty="0" smtClean="0"/>
              <a:t>Scalar Matrix</a:t>
            </a:r>
            <a:endParaRPr lang="en-US" dirty="0"/>
          </a:p>
        </p:txBody>
      </p:sp>
      <p:sp>
        <p:nvSpPr>
          <p:cNvPr id="43" name="Rechteck 42"/>
          <p:cNvSpPr/>
          <p:nvPr/>
        </p:nvSpPr>
        <p:spPr>
          <a:xfrm>
            <a:off x="1823246" y="1856450"/>
            <a:ext cx="2348720" cy="331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556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Matrix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556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float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556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3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556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3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&gt; </a:t>
            </a:r>
            <a:endParaRPr lang="en-US" sz="1556" dirty="0"/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07" y="754411"/>
            <a:ext cx="1563042" cy="863243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57" y="1950230"/>
            <a:ext cx="1941769" cy="1125750"/>
          </a:xfrm>
          <a:prstGeom prst="rect">
            <a:avLst/>
          </a:prstGeom>
        </p:spPr>
      </p:pic>
      <p:sp>
        <p:nvSpPr>
          <p:cNvPr id="57" name="Rechteck 56"/>
          <p:cNvSpPr/>
          <p:nvPr/>
        </p:nvSpPr>
        <p:spPr>
          <a:xfrm>
            <a:off x="1823246" y="2789873"/>
            <a:ext cx="3720755" cy="331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556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Matrix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556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Matrix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556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float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556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2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556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2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&gt;</a:t>
            </a:r>
            <a:r>
              <a:rPr lang="en-US" sz="1556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2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556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2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&gt; </a:t>
            </a:r>
            <a:endParaRPr lang="en-US" sz="1556" dirty="0"/>
          </a:p>
        </p:txBody>
      </p:sp>
      <p:sp>
        <p:nvSpPr>
          <p:cNvPr id="58" name="Inhaltsplatzhalter 4"/>
          <p:cNvSpPr txBox="1">
            <a:spLocks/>
          </p:cNvSpPr>
          <p:nvPr/>
        </p:nvSpPr>
        <p:spPr>
          <a:xfrm>
            <a:off x="698500" y="2331460"/>
            <a:ext cx="3291417" cy="458023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33" dirty="0"/>
              <a:t>Dense Block Matrix</a:t>
            </a:r>
          </a:p>
        </p:txBody>
      </p:sp>
      <p:sp>
        <p:nvSpPr>
          <p:cNvPr id="61" name="Inhaltsplatzhalter 4"/>
          <p:cNvSpPr txBox="1">
            <a:spLocks/>
          </p:cNvSpPr>
          <p:nvPr/>
        </p:nvSpPr>
        <p:spPr>
          <a:xfrm>
            <a:off x="698499" y="3188963"/>
            <a:ext cx="3640668" cy="458023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33" dirty="0"/>
              <a:t>Sparse Block Matrix</a:t>
            </a:r>
          </a:p>
        </p:txBody>
      </p:sp>
      <p:pic>
        <p:nvPicPr>
          <p:cNvPr id="62" name="Grafik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48" y="3258888"/>
            <a:ext cx="3184598" cy="1946143"/>
          </a:xfrm>
          <a:prstGeom prst="rect">
            <a:avLst/>
          </a:prstGeom>
        </p:spPr>
      </p:pic>
      <p:sp>
        <p:nvSpPr>
          <p:cNvPr id="63" name="Rechteck 62"/>
          <p:cNvSpPr/>
          <p:nvPr/>
        </p:nvSpPr>
        <p:spPr>
          <a:xfrm>
            <a:off x="1823246" y="3689426"/>
            <a:ext cx="3886783" cy="331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556" dirty="0" err="1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SparseMatrix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556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Matrix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556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float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556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2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556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2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&gt;&gt;</a:t>
            </a:r>
            <a:endParaRPr lang="en-US" sz="1556" dirty="0"/>
          </a:p>
        </p:txBody>
      </p:sp>
      <p:sp>
        <p:nvSpPr>
          <p:cNvPr id="64" name="Inhaltsplatzhalter 4"/>
          <p:cNvSpPr txBox="1">
            <a:spLocks/>
          </p:cNvSpPr>
          <p:nvPr/>
        </p:nvSpPr>
        <p:spPr>
          <a:xfrm>
            <a:off x="674810" y="4081872"/>
            <a:ext cx="4845501" cy="458023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33" dirty="0"/>
              <a:t>Recursive Operations in Eigen</a:t>
            </a:r>
          </a:p>
        </p:txBody>
      </p:sp>
      <p:sp>
        <p:nvSpPr>
          <p:cNvPr id="17" name="Inhaltsplatzhalter 4"/>
          <p:cNvSpPr txBox="1">
            <a:spLocks/>
          </p:cNvSpPr>
          <p:nvPr/>
        </p:nvSpPr>
        <p:spPr>
          <a:xfrm>
            <a:off x="1133463" y="4522545"/>
            <a:ext cx="5314242" cy="458023"/>
          </a:xfrm>
          <a:prstGeom prst="rect">
            <a:avLst/>
          </a:prstGeom>
        </p:spPr>
        <p:txBody>
          <a:bodyPr vert="horz" lIns="101600" tIns="50800" rIns="101600" bIns="5080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333" dirty="0"/>
              <a:t> Not working </a:t>
            </a:r>
            <a:r>
              <a:rPr lang="en-US" sz="2333" dirty="0" smtClean="0"/>
              <a:t>without our </a:t>
            </a:r>
            <a:r>
              <a:rPr lang="en-US" sz="2333" dirty="0"/>
              <a:t>extension (see Paper)</a:t>
            </a:r>
          </a:p>
        </p:txBody>
      </p:sp>
    </p:spTree>
    <p:extLst>
      <p:ext uri="{BB962C8B-B14F-4D97-AF65-F5344CB8AC3E}">
        <p14:creationId xmlns:p14="http://schemas.microsoft.com/office/powerpoint/2010/main" val="26198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3" grpId="0" animBg="1"/>
      <p:bldP spid="57" grpId="0" animBg="1"/>
      <p:bldP spid="58" grpId="0"/>
      <p:bldP spid="61" grpId="0"/>
      <p:bldP spid="63" grpId="0" animBg="1"/>
      <p:bldP spid="6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Least-Squares Optimization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7</a:t>
            </a:fld>
            <a:endParaRPr lang="it-I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68" name="Textfeld 67"/>
          <p:cNvSpPr txBox="1"/>
          <p:nvPr/>
        </p:nvSpPr>
        <p:spPr>
          <a:xfrm>
            <a:off x="6414443" y="765415"/>
            <a:ext cx="2689176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8" dirty="0"/>
              <a:t>Adjacency/Hessian Matrix</a:t>
            </a:r>
          </a:p>
        </p:txBody>
      </p:sp>
      <p:pic>
        <p:nvPicPr>
          <p:cNvPr id="110" name="Grafik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69" y="1284808"/>
            <a:ext cx="3478700" cy="681948"/>
          </a:xfrm>
          <a:prstGeom prst="rect">
            <a:avLst/>
          </a:prstGeom>
        </p:spPr>
      </p:pic>
      <p:sp>
        <p:nvSpPr>
          <p:cNvPr id="113" name="Pfeil nach unten 112"/>
          <p:cNvSpPr/>
          <p:nvPr/>
        </p:nvSpPr>
        <p:spPr>
          <a:xfrm>
            <a:off x="2668197" y="1969343"/>
            <a:ext cx="218441" cy="356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114" name="Pfeil nach unten 113"/>
          <p:cNvSpPr/>
          <p:nvPr/>
        </p:nvSpPr>
        <p:spPr>
          <a:xfrm rot="14875142">
            <a:off x="5342037" y="2535949"/>
            <a:ext cx="218441" cy="12198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pic>
        <p:nvPicPr>
          <p:cNvPr id="115" name="Grafik 1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73" y="4655389"/>
            <a:ext cx="1798312" cy="324826"/>
          </a:xfrm>
          <a:prstGeom prst="rect">
            <a:avLst/>
          </a:prstGeom>
        </p:spPr>
      </p:pic>
      <p:sp>
        <p:nvSpPr>
          <p:cNvPr id="116" name="Pfeil nach unten 115"/>
          <p:cNvSpPr/>
          <p:nvPr/>
        </p:nvSpPr>
        <p:spPr>
          <a:xfrm>
            <a:off x="7649810" y="3882103"/>
            <a:ext cx="218441" cy="5622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pic>
        <p:nvPicPr>
          <p:cNvPr id="118" name="Grafik 1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62" y="2273522"/>
            <a:ext cx="602828" cy="220133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1079256" y="2533837"/>
            <a:ext cx="4773328" cy="2316379"/>
            <a:chOff x="971330" y="2566203"/>
            <a:chExt cx="4295995" cy="2084741"/>
          </a:xfrm>
        </p:grpSpPr>
        <p:sp>
          <p:nvSpPr>
            <p:cNvPr id="5" name="Ellipse 4"/>
            <p:cNvSpPr/>
            <p:nvPr/>
          </p:nvSpPr>
          <p:spPr>
            <a:xfrm>
              <a:off x="971330" y="2692897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18" name="Ellipse 17"/>
            <p:cNvSpPr/>
            <p:nvPr/>
          </p:nvSpPr>
          <p:spPr>
            <a:xfrm>
              <a:off x="3100560" y="2566203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22" name="Ellipse 21"/>
            <p:cNvSpPr/>
            <p:nvPr/>
          </p:nvSpPr>
          <p:spPr>
            <a:xfrm>
              <a:off x="1583049" y="3317546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24" name="Ellipse 23"/>
            <p:cNvSpPr/>
            <p:nvPr/>
          </p:nvSpPr>
          <p:spPr>
            <a:xfrm>
              <a:off x="2208456" y="3255192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25" name="Ellipse 24"/>
            <p:cNvSpPr/>
            <p:nvPr/>
          </p:nvSpPr>
          <p:spPr>
            <a:xfrm>
              <a:off x="4124571" y="3612518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2928943" y="3803453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117" name="Textfeld 116"/>
            <p:cNvSpPr txBox="1"/>
            <p:nvPr/>
          </p:nvSpPr>
          <p:spPr>
            <a:xfrm>
              <a:off x="4124571" y="4341251"/>
              <a:ext cx="1142754" cy="299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60" dirty="0"/>
                <a:t>Parameter</a:t>
              </a:r>
            </a:p>
          </p:txBody>
        </p:sp>
        <p:sp>
          <p:nvSpPr>
            <p:cNvPr id="70" name="Ellipse 69"/>
            <p:cNvSpPr/>
            <p:nvPr/>
          </p:nvSpPr>
          <p:spPr>
            <a:xfrm>
              <a:off x="3871182" y="4368383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23" name="Ellipse 22"/>
            <p:cNvSpPr/>
            <p:nvPr/>
          </p:nvSpPr>
          <p:spPr>
            <a:xfrm>
              <a:off x="2112385" y="4397555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1319568" y="2674609"/>
            <a:ext cx="4533016" cy="2505634"/>
            <a:chOff x="1187611" y="2692899"/>
            <a:chExt cx="4079714" cy="2255070"/>
          </a:xfrm>
        </p:grpSpPr>
        <p:cxnSp>
          <p:nvCxnSpPr>
            <p:cNvPr id="37" name="Gerader Verbinder 36"/>
            <p:cNvCxnSpPr>
              <a:stCxn id="26" idx="3"/>
              <a:endCxn id="23" idx="7"/>
            </p:cNvCxnSpPr>
            <p:nvPr/>
          </p:nvCxnSpPr>
          <p:spPr>
            <a:xfrm flipH="1">
              <a:off x="2328666" y="4019734"/>
              <a:ext cx="637385" cy="414929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>
              <a:stCxn id="5" idx="6"/>
              <a:endCxn id="18" idx="2"/>
            </p:cNvCxnSpPr>
            <p:nvPr/>
          </p:nvCxnSpPr>
          <p:spPr>
            <a:xfrm flipV="1">
              <a:off x="1224719" y="2692899"/>
              <a:ext cx="1875841" cy="12669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Gerader Verbinder 26"/>
            <p:cNvCxnSpPr>
              <a:stCxn id="24" idx="7"/>
              <a:endCxn id="18" idx="3"/>
            </p:cNvCxnSpPr>
            <p:nvPr/>
          </p:nvCxnSpPr>
          <p:spPr>
            <a:xfrm flipV="1">
              <a:off x="2424737" y="2782484"/>
              <a:ext cx="712931" cy="50981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>
              <a:stCxn id="26" idx="6"/>
              <a:endCxn id="25" idx="2"/>
            </p:cNvCxnSpPr>
            <p:nvPr/>
          </p:nvCxnSpPr>
          <p:spPr>
            <a:xfrm flipV="1">
              <a:off x="3182332" y="3739213"/>
              <a:ext cx="942239" cy="19093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>
              <a:stCxn id="24" idx="5"/>
              <a:endCxn id="26" idx="1"/>
            </p:cNvCxnSpPr>
            <p:nvPr/>
          </p:nvCxnSpPr>
          <p:spPr>
            <a:xfrm>
              <a:off x="2424737" y="3471473"/>
              <a:ext cx="541314" cy="36908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Gerader Verbinder 35"/>
            <p:cNvCxnSpPr>
              <a:stCxn id="22" idx="6"/>
              <a:endCxn id="24" idx="2"/>
            </p:cNvCxnSpPr>
            <p:nvPr/>
          </p:nvCxnSpPr>
          <p:spPr>
            <a:xfrm flipV="1">
              <a:off x="1836438" y="3381887"/>
              <a:ext cx="372018" cy="6235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Gerader Verbinder 41"/>
            <p:cNvCxnSpPr>
              <a:stCxn id="5" idx="5"/>
              <a:endCxn id="22" idx="1"/>
            </p:cNvCxnSpPr>
            <p:nvPr/>
          </p:nvCxnSpPr>
          <p:spPr>
            <a:xfrm>
              <a:off x="1187611" y="2909179"/>
              <a:ext cx="432546" cy="445477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Gerader Verbinder 54"/>
            <p:cNvCxnSpPr>
              <a:stCxn id="18" idx="5"/>
              <a:endCxn id="25" idx="1"/>
            </p:cNvCxnSpPr>
            <p:nvPr/>
          </p:nvCxnSpPr>
          <p:spPr>
            <a:xfrm>
              <a:off x="3316841" y="2782484"/>
              <a:ext cx="844838" cy="867142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/>
          </p:nvCxnSpPr>
          <p:spPr>
            <a:xfrm>
              <a:off x="3871182" y="4803019"/>
              <a:ext cx="253389" cy="1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0" name="Textfeld 79"/>
            <p:cNvSpPr txBox="1"/>
            <p:nvPr/>
          </p:nvSpPr>
          <p:spPr>
            <a:xfrm>
              <a:off x="4124571" y="4648810"/>
              <a:ext cx="1142754" cy="299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60" dirty="0"/>
                <a:t>Residual</a:t>
              </a:r>
            </a:p>
          </p:txBody>
        </p:sp>
        <p:cxnSp>
          <p:nvCxnSpPr>
            <p:cNvPr id="81" name="Gerader Verbinder 80"/>
            <p:cNvCxnSpPr>
              <a:stCxn id="26" idx="0"/>
              <a:endCxn id="18" idx="4"/>
            </p:cNvCxnSpPr>
            <p:nvPr/>
          </p:nvCxnSpPr>
          <p:spPr>
            <a:xfrm flipV="1">
              <a:off x="3055638" y="2819592"/>
              <a:ext cx="171617" cy="983861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18" y="1144502"/>
            <a:ext cx="2710301" cy="26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113" grpId="0" animBg="1"/>
      <p:bldP spid="114" grpId="0" animBg="1"/>
      <p:bldP spid="1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Rigid </a:t>
            </a:r>
            <a:r>
              <a:rPr lang="en-US" dirty="0"/>
              <a:t>a</a:t>
            </a:r>
            <a:r>
              <a:rPr lang="en-US" dirty="0" smtClean="0"/>
              <a:t>s Possible (ARAP)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9" y="1279213"/>
            <a:ext cx="2956566" cy="562188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762533" y="2396019"/>
            <a:ext cx="3214381" cy="2477707"/>
            <a:chOff x="686279" y="2301496"/>
            <a:chExt cx="2892943" cy="2229936"/>
          </a:xfrm>
        </p:grpSpPr>
        <p:cxnSp>
          <p:nvCxnSpPr>
            <p:cNvPr id="62" name="Gerader Verbinder 61"/>
            <p:cNvCxnSpPr>
              <a:stCxn id="63" idx="6"/>
              <a:endCxn id="72" idx="2"/>
            </p:cNvCxnSpPr>
            <p:nvPr/>
          </p:nvCxnSpPr>
          <p:spPr>
            <a:xfrm flipV="1">
              <a:off x="951603" y="2428191"/>
              <a:ext cx="1180011" cy="210249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3" name="Ellipse 62"/>
            <p:cNvSpPr/>
            <p:nvPr/>
          </p:nvSpPr>
          <p:spPr>
            <a:xfrm>
              <a:off x="698214" y="2511745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cxnSp>
          <p:nvCxnSpPr>
            <p:cNvPr id="64" name="Gerader Verbinder 63"/>
            <p:cNvCxnSpPr>
              <a:stCxn id="81" idx="7"/>
              <a:endCxn id="72" idx="3"/>
            </p:cNvCxnSpPr>
            <p:nvPr/>
          </p:nvCxnSpPr>
          <p:spPr>
            <a:xfrm flipV="1">
              <a:off x="1778106" y="2517777"/>
              <a:ext cx="390616" cy="665102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Gerader Verbinder 64"/>
            <p:cNvCxnSpPr>
              <a:stCxn id="99" idx="7"/>
              <a:endCxn id="82" idx="3"/>
            </p:cNvCxnSpPr>
            <p:nvPr/>
          </p:nvCxnSpPr>
          <p:spPr>
            <a:xfrm flipV="1">
              <a:off x="2657727" y="2854720"/>
              <a:ext cx="705214" cy="58154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Gerader Verbinder 65"/>
            <p:cNvCxnSpPr>
              <a:stCxn id="81" idx="6"/>
              <a:endCxn id="99" idx="2"/>
            </p:cNvCxnSpPr>
            <p:nvPr/>
          </p:nvCxnSpPr>
          <p:spPr>
            <a:xfrm>
              <a:off x="1815214" y="3272466"/>
              <a:ext cx="626232" cy="253389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Gerader Verbinder 66"/>
            <p:cNvCxnSpPr>
              <a:stCxn id="73" idx="6"/>
              <a:endCxn id="81" idx="2"/>
            </p:cNvCxnSpPr>
            <p:nvPr/>
          </p:nvCxnSpPr>
          <p:spPr>
            <a:xfrm flipV="1">
              <a:off x="939668" y="3272466"/>
              <a:ext cx="622157" cy="37698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Gerader Verbinder 69"/>
            <p:cNvCxnSpPr>
              <a:stCxn id="99" idx="3"/>
              <a:endCxn id="80" idx="7"/>
            </p:cNvCxnSpPr>
            <p:nvPr/>
          </p:nvCxnSpPr>
          <p:spPr>
            <a:xfrm flipH="1">
              <a:off x="1606291" y="3615441"/>
              <a:ext cx="872263" cy="69971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Gerader Verbinder 70"/>
            <p:cNvCxnSpPr>
              <a:stCxn id="63" idx="4"/>
              <a:endCxn id="73" idx="0"/>
            </p:cNvCxnSpPr>
            <p:nvPr/>
          </p:nvCxnSpPr>
          <p:spPr>
            <a:xfrm flipH="1">
              <a:off x="812974" y="2765134"/>
              <a:ext cx="11935" cy="757622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Ellipse 71"/>
            <p:cNvSpPr/>
            <p:nvPr/>
          </p:nvSpPr>
          <p:spPr>
            <a:xfrm>
              <a:off x="2131614" y="2301496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73" name="Ellipse 72"/>
            <p:cNvSpPr/>
            <p:nvPr/>
          </p:nvSpPr>
          <p:spPr>
            <a:xfrm>
              <a:off x="686279" y="3522756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80" name="Ellipse 79"/>
            <p:cNvSpPr/>
            <p:nvPr/>
          </p:nvSpPr>
          <p:spPr>
            <a:xfrm>
              <a:off x="1390010" y="4278043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81" name="Ellipse 80"/>
            <p:cNvSpPr/>
            <p:nvPr/>
          </p:nvSpPr>
          <p:spPr>
            <a:xfrm>
              <a:off x="1561825" y="3145771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82" name="Ellipse 81"/>
            <p:cNvSpPr/>
            <p:nvPr/>
          </p:nvSpPr>
          <p:spPr>
            <a:xfrm>
              <a:off x="3325833" y="2638439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99" name="Ellipse 98"/>
            <p:cNvSpPr/>
            <p:nvPr/>
          </p:nvSpPr>
          <p:spPr>
            <a:xfrm>
              <a:off x="2441446" y="3399160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cxnSp>
          <p:nvCxnSpPr>
            <p:cNvPr id="105" name="Gerader Verbinder 104"/>
            <p:cNvCxnSpPr>
              <a:stCxn id="63" idx="5"/>
              <a:endCxn id="81" idx="1"/>
            </p:cNvCxnSpPr>
            <p:nvPr/>
          </p:nvCxnSpPr>
          <p:spPr>
            <a:xfrm>
              <a:off x="914495" y="2728026"/>
              <a:ext cx="684438" cy="454853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Gerader Verbinder 110"/>
            <p:cNvCxnSpPr>
              <a:stCxn id="72" idx="4"/>
              <a:endCxn id="99" idx="0"/>
            </p:cNvCxnSpPr>
            <p:nvPr/>
          </p:nvCxnSpPr>
          <p:spPr>
            <a:xfrm>
              <a:off x="2258309" y="2554885"/>
              <a:ext cx="309832" cy="84427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2" name="Gerader Verbinder 111"/>
            <p:cNvCxnSpPr>
              <a:stCxn id="82" idx="1"/>
              <a:endCxn id="72" idx="6"/>
            </p:cNvCxnSpPr>
            <p:nvPr/>
          </p:nvCxnSpPr>
          <p:spPr>
            <a:xfrm flipH="1" flipV="1">
              <a:off x="2385003" y="2428191"/>
              <a:ext cx="977938" cy="24735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9" name="Gerader Verbinder 118"/>
            <p:cNvCxnSpPr>
              <a:stCxn id="81" idx="4"/>
              <a:endCxn id="80" idx="0"/>
            </p:cNvCxnSpPr>
            <p:nvPr/>
          </p:nvCxnSpPr>
          <p:spPr>
            <a:xfrm flipH="1">
              <a:off x="1516705" y="3399160"/>
              <a:ext cx="171815" cy="878883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0" name="Gerader Verbinder 119"/>
            <p:cNvCxnSpPr>
              <a:stCxn id="73" idx="5"/>
              <a:endCxn id="80" idx="1"/>
            </p:cNvCxnSpPr>
            <p:nvPr/>
          </p:nvCxnSpPr>
          <p:spPr>
            <a:xfrm>
              <a:off x="902560" y="3739037"/>
              <a:ext cx="524558" cy="57611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1" name="Foliennummernplatzhalter 1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26" name="Rechteck 25"/>
          <p:cNvSpPr/>
          <p:nvPr/>
        </p:nvSpPr>
        <p:spPr>
          <a:xfrm>
            <a:off x="6561932" y="4258999"/>
            <a:ext cx="3248325" cy="913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778" dirty="0" err="1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SparseMatrix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</a:p>
          <a:p>
            <a:r>
              <a:rPr lang="en-US" sz="1778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	Matrix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778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float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778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3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778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3</a:t>
            </a:r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&gt;</a:t>
            </a:r>
          </a:p>
          <a:p>
            <a:r>
              <a:rPr lang="en-US" sz="1778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	&gt; H;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396669" y="3711134"/>
            <a:ext cx="3763331" cy="43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22" dirty="0"/>
              <a:t>Recursive Matrix Type:</a:t>
            </a:r>
          </a:p>
        </p:txBody>
      </p:sp>
      <p:sp>
        <p:nvSpPr>
          <p:cNvPr id="79" name="Pfeil nach unten 78"/>
          <p:cNvSpPr/>
          <p:nvPr/>
        </p:nvSpPr>
        <p:spPr>
          <a:xfrm rot="17301439">
            <a:off x="3432153" y="3589503"/>
            <a:ext cx="218441" cy="8523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83" name="Pfeil nach unten 82"/>
          <p:cNvSpPr/>
          <p:nvPr/>
        </p:nvSpPr>
        <p:spPr>
          <a:xfrm rot="16200000">
            <a:off x="5873936" y="4183314"/>
            <a:ext cx="218441" cy="7186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pic>
        <p:nvPicPr>
          <p:cNvPr id="84" name="ar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6669" y="188602"/>
            <a:ext cx="3223682" cy="3276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0" name="Pfeil nach unten 59"/>
          <p:cNvSpPr/>
          <p:nvPr/>
        </p:nvSpPr>
        <p:spPr>
          <a:xfrm>
            <a:off x="1954574" y="1904988"/>
            <a:ext cx="218441" cy="356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85" name="Textfeld 84"/>
          <p:cNvSpPr txBox="1"/>
          <p:nvPr/>
        </p:nvSpPr>
        <p:spPr>
          <a:xfrm>
            <a:off x="4201395" y="2881114"/>
            <a:ext cx="1487084" cy="43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22" dirty="0"/>
              <a:t>3x3 Block</a:t>
            </a:r>
          </a:p>
        </p:txBody>
      </p:sp>
      <p:pic>
        <p:nvPicPr>
          <p:cNvPr id="86" name="Grafik 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58" y="3866986"/>
            <a:ext cx="1347191" cy="1294480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flipH="1">
            <a:off x="4302991" y="3291947"/>
            <a:ext cx="312863" cy="6564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High-Performance Graphics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07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26" grpId="0" uiExpand="1" build="p" animBg="1"/>
      <p:bldP spid="27" grpId="0"/>
      <p:bldP spid="79" grpId="0" animBg="1"/>
      <p:bldP spid="83" grpId="0" animBg="1"/>
      <p:bldP spid="60" grpId="0" animBg="1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651" y="2853697"/>
            <a:ext cx="2611487" cy="24722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Bundle Adjustment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9. July 2019</a:t>
            </a:r>
            <a:endParaRPr lang="it-IT"/>
          </a:p>
        </p:txBody>
      </p:sp>
      <p:sp>
        <p:nvSpPr>
          <p:cNvPr id="141" name="Foliennummernplatzhalter 1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142" name="Grafik 1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81" y="1286152"/>
            <a:ext cx="2932859" cy="602828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443338" y="2420484"/>
            <a:ext cx="3251752" cy="2238423"/>
            <a:chOff x="490441" y="2562658"/>
            <a:chExt cx="2926577" cy="2014581"/>
          </a:xfrm>
        </p:grpSpPr>
        <p:sp>
          <p:nvSpPr>
            <p:cNvPr id="184" name="Rechteck 183"/>
            <p:cNvSpPr/>
            <p:nvPr/>
          </p:nvSpPr>
          <p:spPr>
            <a:xfrm>
              <a:off x="490441" y="2915411"/>
              <a:ext cx="1290107" cy="1661828"/>
            </a:xfrm>
            <a:prstGeom prst="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183" name="Rechteck 182"/>
            <p:cNvSpPr/>
            <p:nvPr/>
          </p:nvSpPr>
          <p:spPr>
            <a:xfrm>
              <a:off x="2419148" y="3099823"/>
              <a:ext cx="997870" cy="1166488"/>
            </a:xfrm>
            <a:prstGeom prst="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63" name="Ellipse 62"/>
            <p:cNvSpPr/>
            <p:nvPr/>
          </p:nvSpPr>
          <p:spPr>
            <a:xfrm>
              <a:off x="2920112" y="3312499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73" name="Ellipse 72"/>
            <p:cNvSpPr/>
            <p:nvPr/>
          </p:nvSpPr>
          <p:spPr>
            <a:xfrm>
              <a:off x="2672671" y="3927269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80" name="Ellipse 79"/>
            <p:cNvSpPr/>
            <p:nvPr/>
          </p:nvSpPr>
          <p:spPr>
            <a:xfrm>
              <a:off x="1267074" y="4139616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81" name="Ellipse 80"/>
            <p:cNvSpPr/>
            <p:nvPr/>
          </p:nvSpPr>
          <p:spPr>
            <a:xfrm>
              <a:off x="1371041" y="3074633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99" name="Ellipse 98"/>
            <p:cNvSpPr/>
            <p:nvPr/>
          </p:nvSpPr>
          <p:spPr>
            <a:xfrm>
              <a:off x="783876" y="3801481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576323" y="3312499"/>
              <a:ext cx="253389" cy="253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 dirty="0"/>
            </a:p>
          </p:txBody>
        </p:sp>
        <p:sp>
          <p:nvSpPr>
            <p:cNvPr id="157" name="Textfeld 156"/>
            <p:cNvSpPr txBox="1"/>
            <p:nvPr/>
          </p:nvSpPr>
          <p:spPr>
            <a:xfrm>
              <a:off x="795313" y="2562658"/>
              <a:ext cx="682068" cy="299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60" dirty="0"/>
                <a:t>Points</a:t>
              </a:r>
            </a:p>
          </p:txBody>
        </p:sp>
        <p:sp>
          <p:nvSpPr>
            <p:cNvPr id="158" name="Textfeld 157"/>
            <p:cNvSpPr txBox="1"/>
            <p:nvPr/>
          </p:nvSpPr>
          <p:spPr>
            <a:xfrm>
              <a:off x="2493206" y="2767579"/>
              <a:ext cx="892175" cy="299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60" dirty="0"/>
                <a:t>Cameras</a:t>
              </a:r>
            </a:p>
          </p:txBody>
        </p:sp>
        <p:cxnSp>
          <p:nvCxnSpPr>
            <p:cNvPr id="159" name="Gerader Verbinder 158"/>
            <p:cNvCxnSpPr>
              <a:stCxn id="63" idx="2"/>
              <a:endCxn id="81" idx="6"/>
            </p:cNvCxnSpPr>
            <p:nvPr/>
          </p:nvCxnSpPr>
          <p:spPr>
            <a:xfrm flipH="1" flipV="1">
              <a:off x="1624430" y="3201328"/>
              <a:ext cx="1295682" cy="23786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2" name="Gerader Verbinder 161"/>
            <p:cNvCxnSpPr>
              <a:stCxn id="63" idx="2"/>
              <a:endCxn id="155" idx="6"/>
            </p:cNvCxnSpPr>
            <p:nvPr/>
          </p:nvCxnSpPr>
          <p:spPr>
            <a:xfrm flipH="1">
              <a:off x="829712" y="3439194"/>
              <a:ext cx="2090400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5" name="Gerader Verbinder 164"/>
            <p:cNvCxnSpPr>
              <a:stCxn id="63" idx="2"/>
              <a:endCxn id="80" idx="6"/>
            </p:cNvCxnSpPr>
            <p:nvPr/>
          </p:nvCxnSpPr>
          <p:spPr>
            <a:xfrm flipH="1">
              <a:off x="1520463" y="3439194"/>
              <a:ext cx="1399649" cy="82711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8" name="Gerader Verbinder 167"/>
            <p:cNvCxnSpPr>
              <a:stCxn id="73" idx="2"/>
              <a:endCxn id="99" idx="6"/>
            </p:cNvCxnSpPr>
            <p:nvPr/>
          </p:nvCxnSpPr>
          <p:spPr>
            <a:xfrm flipH="1" flipV="1">
              <a:off x="1037265" y="3928176"/>
              <a:ext cx="1635406" cy="125788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1" name="Gerader Verbinder 170"/>
            <p:cNvCxnSpPr>
              <a:stCxn id="73" idx="2"/>
              <a:endCxn id="80" idx="6"/>
            </p:cNvCxnSpPr>
            <p:nvPr/>
          </p:nvCxnSpPr>
          <p:spPr>
            <a:xfrm flipH="1">
              <a:off x="1520463" y="4053964"/>
              <a:ext cx="1152208" cy="21234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Gerade Verbindung mit Pfeil 24"/>
          <p:cNvCxnSpPr/>
          <p:nvPr/>
        </p:nvCxnSpPr>
        <p:spPr>
          <a:xfrm flipH="1">
            <a:off x="1409129" y="1691966"/>
            <a:ext cx="1498564" cy="8122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/>
          <p:nvPr/>
        </p:nvCxnSpPr>
        <p:spPr>
          <a:xfrm flipH="1">
            <a:off x="3234714" y="1721224"/>
            <a:ext cx="108150" cy="9808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feld 92"/>
          <p:cNvSpPr txBox="1"/>
          <p:nvPr/>
        </p:nvSpPr>
        <p:spPr>
          <a:xfrm>
            <a:off x="7147902" y="3407133"/>
            <a:ext cx="2871328" cy="43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22" dirty="0"/>
              <a:t>Recursive Matrix Type:</a:t>
            </a:r>
          </a:p>
        </p:txBody>
      </p:sp>
      <p:sp>
        <p:nvSpPr>
          <p:cNvPr id="94" name="Textfeld 93"/>
          <p:cNvSpPr txBox="1"/>
          <p:nvPr/>
        </p:nvSpPr>
        <p:spPr>
          <a:xfrm>
            <a:off x="7625535" y="4690251"/>
            <a:ext cx="2172043" cy="77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44" dirty="0"/>
              <a:t>Slow! </a:t>
            </a:r>
            <a:r>
              <a:rPr lang="en-US" sz="4444" dirty="0">
                <a:sym typeface="Wingdings" panose="05000000000000000000" pitchFamily="2" charset="2"/>
              </a:rPr>
              <a:t>D:</a:t>
            </a:r>
            <a:endParaRPr lang="en-US" sz="4444" dirty="0"/>
          </a:p>
        </p:txBody>
      </p:sp>
      <p:pic>
        <p:nvPicPr>
          <p:cNvPr id="60" name="b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3015" y="92867"/>
            <a:ext cx="3986215" cy="2242245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4569860" y="2578993"/>
            <a:ext cx="1186178" cy="1636710"/>
            <a:chOff x="4112874" y="2606843"/>
            <a:chExt cx="1067560" cy="1473039"/>
          </a:xfrm>
        </p:grpSpPr>
        <p:sp>
          <p:nvSpPr>
            <p:cNvPr id="5" name="Rechteck 4"/>
            <p:cNvSpPr/>
            <p:nvPr/>
          </p:nvSpPr>
          <p:spPr>
            <a:xfrm>
              <a:off x="4172504" y="3074633"/>
              <a:ext cx="1007930" cy="1005249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59" name="Pfeil nach rechts 58"/>
            <p:cNvSpPr/>
            <p:nvPr/>
          </p:nvSpPr>
          <p:spPr>
            <a:xfrm rot="3819523">
              <a:off x="3998473" y="2721244"/>
              <a:ext cx="432616" cy="203813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5756034" y="2936318"/>
            <a:ext cx="1444518" cy="1295757"/>
            <a:chOff x="2926620" y="3052061"/>
            <a:chExt cx="1053124" cy="1339150"/>
          </a:xfrm>
        </p:grpSpPr>
        <p:sp>
          <p:nvSpPr>
            <p:cNvPr id="62" name="Rechteck 61"/>
            <p:cNvSpPr/>
            <p:nvPr/>
          </p:nvSpPr>
          <p:spPr>
            <a:xfrm>
              <a:off x="2926620" y="3219938"/>
              <a:ext cx="735111" cy="1171273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64" name="Pfeil nach rechts 63"/>
            <p:cNvSpPr/>
            <p:nvPr/>
          </p:nvSpPr>
          <p:spPr>
            <a:xfrm rot="9080734">
              <a:off x="3674566" y="3052061"/>
              <a:ext cx="305178" cy="227336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5756039" y="4223831"/>
            <a:ext cx="1438649" cy="1260763"/>
            <a:chOff x="2686413" y="2915424"/>
            <a:chExt cx="1294784" cy="1134687"/>
          </a:xfrm>
        </p:grpSpPr>
        <p:sp>
          <p:nvSpPr>
            <p:cNvPr id="69" name="Rechteck 68"/>
            <p:cNvSpPr/>
            <p:nvPr/>
          </p:nvSpPr>
          <p:spPr>
            <a:xfrm>
              <a:off x="2686413" y="2915424"/>
              <a:ext cx="902155" cy="891586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70" name="Pfeil nach rechts 69"/>
            <p:cNvSpPr/>
            <p:nvPr/>
          </p:nvSpPr>
          <p:spPr>
            <a:xfrm rot="12958266">
              <a:off x="3548581" y="3846298"/>
              <a:ext cx="432616" cy="203813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4167715" y="4215702"/>
            <a:ext cx="1582402" cy="1213892"/>
            <a:chOff x="3774373" y="2846736"/>
            <a:chExt cx="1424162" cy="1092503"/>
          </a:xfrm>
        </p:grpSpPr>
        <p:sp>
          <p:nvSpPr>
            <p:cNvPr id="72" name="Rechteck 71"/>
            <p:cNvSpPr/>
            <p:nvPr/>
          </p:nvSpPr>
          <p:spPr>
            <a:xfrm>
              <a:off x="4208450" y="2846736"/>
              <a:ext cx="990085" cy="906325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  <p:sp>
          <p:nvSpPr>
            <p:cNvPr id="74" name="Pfeil nach rechts 73"/>
            <p:cNvSpPr/>
            <p:nvPr/>
          </p:nvSpPr>
          <p:spPr>
            <a:xfrm rot="20302536">
              <a:off x="3774373" y="3735426"/>
              <a:ext cx="432616" cy="203813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0"/>
            </a:p>
          </p:txBody>
        </p:sp>
      </p:grpSp>
      <p:sp>
        <p:nvSpPr>
          <p:cNvPr id="75" name="Rechteck 74"/>
          <p:cNvSpPr/>
          <p:nvPr/>
        </p:nvSpPr>
        <p:spPr>
          <a:xfrm>
            <a:off x="7091962" y="3918721"/>
            <a:ext cx="3068039" cy="810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556" dirty="0" err="1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SparseMatrix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</a:p>
          <a:p>
            <a:r>
              <a:rPr lang="en-US" sz="1556" dirty="0">
                <a:solidFill>
                  <a:srgbClr val="0070C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     Matrix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&lt;</a:t>
            </a:r>
            <a:r>
              <a:rPr lang="en-US" sz="1556" dirty="0">
                <a:solidFill>
                  <a:srgbClr val="7030A0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float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556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-1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,</a:t>
            </a:r>
            <a:r>
              <a:rPr lang="en-US" sz="1556" dirty="0">
                <a:solidFill>
                  <a:srgbClr val="DB774D"/>
                </a:solidFill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-1</a:t>
            </a:r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&gt;</a:t>
            </a:r>
          </a:p>
          <a:p>
            <a:r>
              <a:rPr lang="en-US" sz="1556" dirty="0">
                <a:latin typeface="Source Code Variable Medium" panose="020B0509030403020204" pitchFamily="49" charset="0"/>
                <a:ea typeface="Source Code Variable Medium" panose="020B0509030403020204" pitchFamily="49" charset="0"/>
              </a:rPr>
              <a:t>     &gt; H;</a:t>
            </a:r>
          </a:p>
        </p:txBody>
      </p:sp>
      <p:cxnSp>
        <p:nvCxnSpPr>
          <p:cNvPr id="77" name="Gerade Verbindung mit Pfeil 76"/>
          <p:cNvCxnSpPr/>
          <p:nvPr/>
        </p:nvCxnSpPr>
        <p:spPr>
          <a:xfrm>
            <a:off x="4692669" y="2369737"/>
            <a:ext cx="106620" cy="7180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8" name="Textfeld 77"/>
          <p:cNvSpPr txBox="1"/>
          <p:nvPr/>
        </p:nvSpPr>
        <p:spPr>
          <a:xfrm>
            <a:off x="4019721" y="1986553"/>
            <a:ext cx="1487084" cy="43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22" dirty="0"/>
              <a:t>3x3 Block</a:t>
            </a:r>
          </a:p>
        </p:txBody>
      </p:sp>
      <p:cxnSp>
        <p:nvCxnSpPr>
          <p:cNvPr id="79" name="Gerade Verbindung mit Pfeil 78"/>
          <p:cNvCxnSpPr/>
          <p:nvPr/>
        </p:nvCxnSpPr>
        <p:spPr>
          <a:xfrm flipH="1">
            <a:off x="6774136" y="3058121"/>
            <a:ext cx="1075408" cy="4070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7436387" y="2679372"/>
            <a:ext cx="1487084" cy="43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22" dirty="0"/>
              <a:t>3x6 Block</a:t>
            </a:r>
          </a:p>
        </p:txBody>
      </p:sp>
      <p:cxnSp>
        <p:nvCxnSpPr>
          <p:cNvPr id="83" name="Gerade Verbindung mit Pfeil 82"/>
          <p:cNvCxnSpPr/>
          <p:nvPr/>
        </p:nvCxnSpPr>
        <p:spPr>
          <a:xfrm flipV="1">
            <a:off x="5640325" y="4868334"/>
            <a:ext cx="604503" cy="6483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4" name="Textfeld 83"/>
          <p:cNvSpPr txBox="1"/>
          <p:nvPr/>
        </p:nvSpPr>
        <p:spPr>
          <a:xfrm>
            <a:off x="4442726" y="5312080"/>
            <a:ext cx="1487084" cy="43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22" dirty="0"/>
              <a:t>6x6 Block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4837907" y="2638589"/>
            <a:ext cx="784830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8" dirty="0"/>
              <a:t>Points</a:t>
            </a:r>
            <a:endParaRPr lang="en-US" sz="2222" dirty="0"/>
          </a:p>
        </p:txBody>
      </p:sp>
      <p:sp>
        <p:nvSpPr>
          <p:cNvPr id="96" name="Textfeld 95"/>
          <p:cNvSpPr txBox="1"/>
          <p:nvPr/>
        </p:nvSpPr>
        <p:spPr>
          <a:xfrm rot="16200000">
            <a:off x="3762612" y="4540940"/>
            <a:ext cx="1055339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8" dirty="0"/>
              <a:t>Cameras</a:t>
            </a:r>
            <a:endParaRPr lang="en-US" sz="2222" dirty="0"/>
          </a:p>
        </p:txBody>
      </p:sp>
      <p:sp>
        <p:nvSpPr>
          <p:cNvPr id="97" name="Textfeld 96"/>
          <p:cNvSpPr txBox="1"/>
          <p:nvPr/>
        </p:nvSpPr>
        <p:spPr>
          <a:xfrm rot="16200000">
            <a:off x="3916088" y="3416307"/>
            <a:ext cx="784830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8" dirty="0"/>
              <a:t>Points</a:t>
            </a:r>
            <a:endParaRPr lang="en-US" sz="2222" dirty="0"/>
          </a:p>
        </p:txBody>
      </p:sp>
      <p:sp>
        <p:nvSpPr>
          <p:cNvPr id="98" name="Textfeld 97"/>
          <p:cNvSpPr txBox="1"/>
          <p:nvPr/>
        </p:nvSpPr>
        <p:spPr>
          <a:xfrm>
            <a:off x="5849333" y="2630341"/>
            <a:ext cx="1055339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8" dirty="0"/>
              <a:t>Cameras</a:t>
            </a:r>
            <a:endParaRPr lang="en-US" sz="2222" dirty="0"/>
          </a:p>
        </p:txBody>
      </p:sp>
    </p:spTree>
    <p:extLst>
      <p:ext uri="{BB962C8B-B14F-4D97-AF65-F5344CB8AC3E}">
        <p14:creationId xmlns:p14="http://schemas.microsoft.com/office/powerpoint/2010/main" val="345754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repeatCount="indefinite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8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75" grpId="0" uiExpand="1" build="p" animBg="1"/>
      <p:bldP spid="78" grpId="0"/>
      <p:bldP spid="82" grpId="0"/>
      <p:bldP spid="84" grpId="0"/>
      <p:bldP spid="95" grpId="0"/>
      <p:bldP spid="96" grpId="0"/>
      <p:bldP spid="97" grpId="0"/>
      <p:bldP spid="98" grpId="0"/>
    </p:bldLst>
  </p:timing>
</p:sld>
</file>

<file path=ppt/theme/theme1.xml><?xml version="1.0" encoding="utf-8"?>
<a:theme xmlns:a="http://schemas.openxmlformats.org/drawingml/2006/main" name="Tema di Office">
  <a:themeElements>
    <a:clrScheme name="Personalizzato 5">
      <a:dk1>
        <a:srgbClr val="39393A"/>
      </a:dk1>
      <a:lt1>
        <a:srgbClr val="F8F8F8"/>
      </a:lt1>
      <a:dk2>
        <a:srgbClr val="39393A"/>
      </a:dk2>
      <a:lt2>
        <a:srgbClr val="EFEFEF"/>
      </a:lt2>
      <a:accent1>
        <a:srgbClr val="72C1B8"/>
      </a:accent1>
      <a:accent2>
        <a:srgbClr val="FF8552"/>
      </a:accent2>
      <a:accent3>
        <a:srgbClr val="295172"/>
      </a:accent3>
      <a:accent4>
        <a:srgbClr val="EFEFEF"/>
      </a:accent4>
      <a:accent5>
        <a:srgbClr val="39393A"/>
      </a:accent5>
      <a:accent6>
        <a:srgbClr val="72C1B8"/>
      </a:accent6>
      <a:hlink>
        <a:srgbClr val="295172"/>
      </a:hlink>
      <a:folHlink>
        <a:srgbClr val="FF855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7" id="{648F2C25-0BDF-4E10-A0FC-140EE80C607C}" vid="{C228CBC0-DF0A-4DBF-BB69-B6DE2F618D9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2026</Words>
  <Application>Microsoft Office PowerPoint</Application>
  <PresentationFormat>Benutzerdefiniert</PresentationFormat>
  <Paragraphs>376</Paragraphs>
  <Slides>20</Slides>
  <Notes>17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Bahnschrift SemiLight</vt:lpstr>
      <vt:lpstr>Calibri</vt:lpstr>
      <vt:lpstr>Calibri Light</vt:lpstr>
      <vt:lpstr>Source Code Variable Medium</vt:lpstr>
      <vt:lpstr>Wingdings</vt:lpstr>
      <vt:lpstr>Tema di Office</vt:lpstr>
      <vt:lpstr>An Efficient Solution to Structured Optimization Problems using Recursive Matrices</vt:lpstr>
      <vt:lpstr>Motivation</vt:lpstr>
      <vt:lpstr>Overview</vt:lpstr>
      <vt:lpstr>What is a Recursive Matrix? </vt:lpstr>
      <vt:lpstr>Recursive Matrix Operations</vt:lpstr>
      <vt:lpstr>Recursive Matrices in Eigen</vt:lpstr>
      <vt:lpstr>Least-Squares Optimization</vt:lpstr>
      <vt:lpstr>As Rigid as Possible (ARAP)</vt:lpstr>
      <vt:lpstr>Bundle Adjustment</vt:lpstr>
      <vt:lpstr>Mixed Matrix</vt:lpstr>
      <vt:lpstr>Recursive Bundle Adjustment</vt:lpstr>
      <vt:lpstr>Recursive Linear Solvers</vt:lpstr>
      <vt:lpstr>Partially Specialized Solvers</vt:lpstr>
      <vt:lpstr>PowerPoint-Präsentation</vt:lpstr>
      <vt:lpstr>Results  Structured Optimization</vt:lpstr>
      <vt:lpstr>PowerPoint-Präsentation</vt:lpstr>
      <vt:lpstr>Results  Sparse Block Matrix Multiplication</vt:lpstr>
      <vt:lpstr>Sparse Block Matrix-Vector</vt:lpstr>
      <vt:lpstr>Application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here the paper title, what if it has two lines?</dc:title>
  <dc:creator>dari</dc:creator>
  <cp:lastModifiedBy>Darius</cp:lastModifiedBy>
  <cp:revision>174</cp:revision>
  <dcterms:created xsi:type="dcterms:W3CDTF">2019-06-25T14:27:35Z</dcterms:created>
  <dcterms:modified xsi:type="dcterms:W3CDTF">2019-07-09T07:27:11Z</dcterms:modified>
</cp:coreProperties>
</file>