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sldIdLst>
    <p:sldId id="258" r:id="rId2"/>
    <p:sldId id="260" r:id="rId3"/>
    <p:sldId id="448" r:id="rId4"/>
    <p:sldId id="291" r:id="rId5"/>
    <p:sldId id="484" r:id="rId6"/>
    <p:sldId id="451" r:id="rId7"/>
    <p:sldId id="292" r:id="rId8"/>
    <p:sldId id="454" r:id="rId9"/>
    <p:sldId id="455" r:id="rId10"/>
    <p:sldId id="293" r:id="rId11"/>
    <p:sldId id="486" r:id="rId12"/>
    <p:sldId id="456" r:id="rId13"/>
    <p:sldId id="457" r:id="rId14"/>
    <p:sldId id="488" r:id="rId15"/>
    <p:sldId id="489" r:id="rId16"/>
    <p:sldId id="490" r:id="rId17"/>
    <p:sldId id="296" r:id="rId18"/>
    <p:sldId id="459" r:id="rId19"/>
    <p:sldId id="487" r:id="rId20"/>
    <p:sldId id="492" r:id="rId21"/>
    <p:sldId id="493" r:id="rId22"/>
    <p:sldId id="494" r:id="rId23"/>
    <p:sldId id="495" r:id="rId24"/>
    <p:sldId id="496" r:id="rId25"/>
    <p:sldId id="497" r:id="rId26"/>
    <p:sldId id="498" r:id="rId27"/>
    <p:sldId id="499" r:id="rId28"/>
    <p:sldId id="500" r:id="rId29"/>
    <p:sldId id="501" r:id="rId30"/>
    <p:sldId id="502" r:id="rId31"/>
    <p:sldId id="461" r:id="rId32"/>
    <p:sldId id="503" r:id="rId33"/>
    <p:sldId id="504" r:id="rId34"/>
    <p:sldId id="505" r:id="rId35"/>
    <p:sldId id="508" r:id="rId36"/>
    <p:sldId id="506" r:id="rId37"/>
    <p:sldId id="509" r:id="rId38"/>
    <p:sldId id="507" r:id="rId39"/>
    <p:sldId id="510" r:id="rId40"/>
    <p:sldId id="466" r:id="rId41"/>
    <p:sldId id="467" r:id="rId42"/>
    <p:sldId id="468" r:id="rId43"/>
    <p:sldId id="469" r:id="rId44"/>
    <p:sldId id="470" r:id="rId45"/>
    <p:sldId id="471" r:id="rId46"/>
    <p:sldId id="472" r:id="rId47"/>
    <p:sldId id="473" r:id="rId48"/>
    <p:sldId id="512" r:id="rId49"/>
    <p:sldId id="511" r:id="rId50"/>
    <p:sldId id="513" r:id="rId51"/>
    <p:sldId id="515" r:id="rId52"/>
    <p:sldId id="516" r:id="rId53"/>
    <p:sldId id="477" r:id="rId54"/>
    <p:sldId id="474" r:id="rId55"/>
    <p:sldId id="517" r:id="rId56"/>
    <p:sldId id="518" r:id="rId57"/>
    <p:sldId id="519" r:id="rId58"/>
    <p:sldId id="475" r:id="rId59"/>
    <p:sldId id="520" r:id="rId60"/>
    <p:sldId id="521" r:id="rId61"/>
    <p:sldId id="476" r:id="rId62"/>
    <p:sldId id="438" r:id="rId63"/>
    <p:sldId id="481" r:id="rId64"/>
    <p:sldId id="482" r:id="rId65"/>
    <p:sldId id="483" r:id="rId66"/>
    <p:sldId id="428" r:id="rId6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7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74124" autoAdjust="0"/>
  </p:normalViewPr>
  <p:slideViewPr>
    <p:cSldViewPr snapToGrid="0">
      <p:cViewPr varScale="1">
        <p:scale>
          <a:sx n="66" d="100"/>
          <a:sy n="66" d="100"/>
        </p:scale>
        <p:origin x="-119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6C6D3-E19D-4DF8-9700-EF35BFA83A8B}" type="datetimeFigureOut">
              <a:rPr lang="de-CH" smtClean="0"/>
              <a:t>09.07.2019</a:t>
            </a:fld>
            <a:endParaRPr lang="de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DE3D69-16DA-46CF-BFCD-1A27B9377ED4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84319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First of all,</a:t>
            </a:r>
            <a:r>
              <a:rPr lang="pt-PT" baseline="0" dirty="0" smtClean="0"/>
              <a:t> </a:t>
            </a:r>
            <a:r>
              <a:rPr lang="pt-PT" dirty="0" smtClean="0"/>
              <a:t>I would like to thank you </a:t>
            </a:r>
            <a:r>
              <a:rPr lang="pt-PT" baseline="0" dirty="0" smtClean="0"/>
              <a:t>for being in my presentation.</a:t>
            </a:r>
          </a:p>
          <a:p>
            <a:endParaRPr lang="pt-PT" baseline="0" dirty="0" smtClean="0"/>
          </a:p>
          <a:p>
            <a:r>
              <a:rPr lang="pt-PT" baseline="0" dirty="0" smtClean="0"/>
              <a:t>My name is Ozan Cetinaslan, and 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smtClean="0"/>
              <a:t>The title of my paper is </a:t>
            </a:r>
            <a:r>
              <a:rPr lang="en-US" sz="1200" dirty="0" smtClean="0"/>
              <a:t>Position-Based Simulation of Elastic Models on the GPU with Energy Aware Gauss-Seidel Algorithm</a:t>
            </a:r>
            <a:r>
              <a:rPr lang="fr-FR" dirty="0" smtClean="0"/>
              <a:t>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41312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So</a:t>
            </a:r>
            <a:r>
              <a:rPr lang="pt-PT" baseline="0" dirty="0" smtClean="0"/>
              <a:t> it is exactly the same, Verlet integration throws the particle first</a:t>
            </a:r>
          </a:p>
          <a:p>
            <a:r>
              <a:rPr lang="pt-PT" baseline="0" dirty="0" smtClean="0"/>
              <a:t>After Gauss-Seidel pulls it back with many iterations.</a:t>
            </a:r>
          </a:p>
          <a:p>
            <a:r>
              <a:rPr lang="pt-PT" baseline="0" dirty="0" smtClean="0"/>
              <a:t>The iteration rule is based on the constraint function.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0334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here is the </a:t>
            </a:r>
            <a:r>
              <a:rPr lang="en-US" baseline="0" dirty="0" smtClean="0"/>
              <a:t>motivation:</a:t>
            </a:r>
          </a:p>
          <a:p>
            <a:r>
              <a:rPr lang="en-US" dirty="0" smtClean="0"/>
              <a:t>If Position based algorithm is heavily</a:t>
            </a:r>
            <a:r>
              <a:rPr lang="en-US" baseline="0" dirty="0" smtClean="0"/>
              <a:t> dependent on Gauss-Seidel iterations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Is it possible to improve the visual results within </a:t>
            </a:r>
            <a:r>
              <a:rPr lang="en-US" sz="1200" b="1" dirty="0" smtClean="0"/>
              <a:t>Gauss-Seidel </a:t>
            </a:r>
            <a:r>
              <a:rPr lang="en-US" sz="1200" dirty="0" smtClean="0"/>
              <a:t>on the GPU?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That’s what we searched in this paper.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07127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Before PBD showed up, the similar</a:t>
            </a:r>
            <a:r>
              <a:rPr lang="pt-PT" baseline="0" dirty="0" smtClean="0"/>
              <a:t> </a:t>
            </a:r>
            <a:r>
              <a:rPr lang="pt-PT" dirty="0" smtClean="0"/>
              <a:t>approaches were proposed by Fransua</a:t>
            </a:r>
            <a:r>
              <a:rPr lang="pt-PT" baseline="0" dirty="0" smtClean="0"/>
              <a:t> Faure in a simple solid mechanics simulations</a:t>
            </a:r>
          </a:p>
          <a:p>
            <a:endParaRPr lang="pt-PT" baseline="0" dirty="0" smtClean="0"/>
          </a:p>
          <a:p>
            <a:r>
              <a:rPr lang="pt-PT" baseline="0" dirty="0" smtClean="0"/>
              <a:t>Thomas Jakobson used it in soft and rigid body simulations in famous Hitman game</a:t>
            </a:r>
          </a:p>
          <a:p>
            <a:endParaRPr lang="pt-PT" baseline="0" dirty="0" smtClean="0"/>
          </a:p>
          <a:p>
            <a:r>
              <a:rPr lang="pt-PT" baseline="0" dirty="0" smtClean="0"/>
              <a:t>In the similar time period, Jos Stam offered Nucleus which is a dynamics simulator for Autodesk Maya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81136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After 2010, It is possible to see many pulications that utilize PBD</a:t>
            </a:r>
          </a:p>
          <a:p>
            <a:endParaRPr lang="pt-PT" dirty="0" smtClean="0"/>
          </a:p>
          <a:p>
            <a:r>
              <a:rPr lang="pt-PT" dirty="0" smtClean="0"/>
              <a:t>It</a:t>
            </a:r>
            <a:r>
              <a:rPr lang="pt-PT" baseline="0" dirty="0" smtClean="0"/>
              <a:t> </a:t>
            </a:r>
            <a:r>
              <a:rPr lang="pt-PT" dirty="0" smtClean="0"/>
              <a:t>is used to simulate cloth, hair,</a:t>
            </a:r>
            <a:r>
              <a:rPr lang="pt-PT" baseline="0" dirty="0" smtClean="0"/>
              <a:t> fur, constitutive materials, elastic rods and even fluid mechanics.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81136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The general algorithm</a:t>
            </a:r>
            <a:r>
              <a:rPr lang="pt-PT" baseline="0" dirty="0" smtClean="0"/>
              <a:t> of Position Based approach looks like in this pseudo form.</a:t>
            </a:r>
          </a:p>
          <a:p>
            <a:endParaRPr lang="pt-PT" baseline="0" dirty="0" smtClean="0"/>
          </a:p>
          <a:p>
            <a:r>
              <a:rPr lang="pt-PT" baseline="0" dirty="0" smtClean="0"/>
              <a:t>It is quite straight forward. But lets check it a bit more detailed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18373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Verlet</a:t>
            </a:r>
            <a:r>
              <a:rPr lang="en-US" dirty="0" smtClean="0"/>
              <a:t> integration is the central difference approximation to the second order differential equation and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 smtClean="0"/>
          </a:p>
          <a:p>
            <a:r>
              <a:rPr lang="pt-PT" dirty="0" smtClean="0"/>
              <a:t>The Verlet Scheme of Position based dynamics is actually all about positions</a:t>
            </a:r>
          </a:p>
          <a:p>
            <a:endParaRPr lang="en-US" dirty="0" smtClean="0"/>
          </a:p>
          <a:p>
            <a:r>
              <a:rPr lang="en-US" dirty="0" smtClean="0"/>
              <a:t>So by just looking</a:t>
            </a:r>
            <a:r>
              <a:rPr lang="en-US" baseline="0" dirty="0" smtClean="0"/>
              <a:t> at this algorithm</a:t>
            </a:r>
            <a:endParaRPr lang="pt-PT" dirty="0" smtClean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18373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I can rewrite the integration in this form and</a:t>
            </a:r>
            <a:r>
              <a:rPr lang="pt-PT" baseline="0" dirty="0" smtClean="0"/>
              <a:t> also this notation is used by Jacobson in his Hitman paper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smtClean="0"/>
              <a:t>the beutiful feature of Verlet is the velocities are approximated implicitly within the integration</a:t>
            </a:r>
          </a:p>
          <a:p>
            <a:endParaRPr lang="pt-PT" dirty="0" smtClean="0"/>
          </a:p>
          <a:p>
            <a:r>
              <a:rPr lang="pt-PT" dirty="0" smtClean="0"/>
              <a:t>So you do not need to worry about the velocities or step sizes.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18373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After, </a:t>
            </a:r>
          </a:p>
          <a:p>
            <a:r>
              <a:rPr lang="en-US" dirty="0" smtClean="0"/>
              <a:t>the displacements of each point is calculated with a constraint function</a:t>
            </a:r>
          </a:p>
          <a:p>
            <a:r>
              <a:rPr lang="en-US" baseline="0" dirty="0" smtClean="0"/>
              <a:t>With the help of the first order Taylor – expansion</a:t>
            </a:r>
          </a:p>
          <a:p>
            <a:r>
              <a:rPr lang="en-US" baseline="0" dirty="0" smtClean="0"/>
              <a:t>the position updates are obtained in the bottom left form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18373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Afterwards in 2016, Nvidia team made an extension to PBD which</a:t>
            </a:r>
            <a:r>
              <a:rPr lang="pt-PT" baseline="0" dirty="0" smtClean="0"/>
              <a:t> they call it XPBD.</a:t>
            </a:r>
          </a:p>
          <a:p>
            <a:r>
              <a:rPr lang="pt-PT" baseline="0" dirty="0" smtClean="0"/>
              <a:t>In this extension they employ the compliance stiffness matrix to address the iteration count dependency.</a:t>
            </a:r>
          </a:p>
          <a:p>
            <a:r>
              <a:rPr lang="pt-PT" baseline="0" dirty="0" smtClean="0"/>
              <a:t>So the position updates are altered as shown in the bottom left form.</a:t>
            </a:r>
          </a:p>
          <a:p>
            <a:r>
              <a:rPr lang="pt-PT" baseline="0" dirty="0" smtClean="0"/>
              <a:t>And in this paper, I maintain the same position updates.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18373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So</a:t>
            </a:r>
            <a:r>
              <a:rPr lang="pt-PT" baseline="0" dirty="0" smtClean="0"/>
              <a:t> t</a:t>
            </a:r>
            <a:r>
              <a:rPr lang="pt-PT" dirty="0" smtClean="0"/>
              <a:t>hose</a:t>
            </a:r>
            <a:r>
              <a:rPr lang="pt-PT" baseline="0" dirty="0" smtClean="0"/>
              <a:t> position updates form the gauss-seidel loop.</a:t>
            </a:r>
          </a:p>
          <a:p>
            <a:endParaRPr lang="pt-PT" baseline="0" dirty="0" smtClean="0"/>
          </a:p>
          <a:p>
            <a:r>
              <a:rPr lang="pt-PT" baseline="0" dirty="0" smtClean="0"/>
              <a:t>And many many times those updates can be iterated during the simulations.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1837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see physics-based simulations in almost any kind applications.</a:t>
            </a:r>
          </a:p>
          <a:p>
            <a:r>
              <a:rPr lang="en-US" dirty="0" smtClean="0"/>
              <a:t>I</a:t>
            </a:r>
            <a:r>
              <a:rPr lang="en-US" baseline="0" dirty="0" smtClean="0"/>
              <a:t>n super cool special effects or in cute animation movies, or in medical applications</a:t>
            </a:r>
          </a:p>
          <a:p>
            <a:r>
              <a:rPr lang="en-US" baseline="0" dirty="0" smtClean="0"/>
              <a:t>And of course in almost all commercial video games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039569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In order to understand</a:t>
            </a:r>
            <a:r>
              <a:rPr lang="pt-PT" baseline="0" dirty="0" smtClean="0"/>
              <a:t> our Energy Aware Gauss Seidel Algorithm</a:t>
            </a:r>
          </a:p>
          <a:p>
            <a:endParaRPr lang="pt-PT" baseline="0" dirty="0" smtClean="0"/>
          </a:p>
          <a:p>
            <a:r>
              <a:rPr lang="pt-PT" baseline="0" dirty="0" smtClean="0"/>
              <a:t>Lets again turn back to our fishing metaphor.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0334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What was it?</a:t>
            </a:r>
          </a:p>
          <a:p>
            <a:endParaRPr lang="pt-PT" dirty="0" smtClean="0"/>
          </a:p>
          <a:p>
            <a:r>
              <a:rPr lang="pt-PT" dirty="0" smtClean="0"/>
              <a:t>Throw</a:t>
            </a:r>
            <a:r>
              <a:rPr lang="pt-PT" baseline="0" dirty="0" smtClean="0"/>
              <a:t> it</a:t>
            </a:r>
            <a:r>
              <a:rPr lang="pt-PT" dirty="0" smtClean="0"/>
              <a:t> with the integration and pull</a:t>
            </a:r>
            <a:r>
              <a:rPr lang="pt-PT" baseline="0" dirty="0" smtClean="0"/>
              <a:t> it</a:t>
            </a:r>
            <a:r>
              <a:rPr lang="pt-PT" dirty="0" smtClean="0"/>
              <a:t> back with Gauss-Seidel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03342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And in here, I am more interested with the Gauss-Seidel portion.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03342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So what we know already is,</a:t>
            </a:r>
            <a:r>
              <a:rPr lang="pt-PT" baseline="0" dirty="0" smtClean="0"/>
              <a:t> in each iteration we reposition the particle with the delta x displacement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03342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Lets take a closer look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03342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When we apply the updates to the positions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03342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It seems like, we update only the positions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03342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But what</a:t>
            </a:r>
            <a:r>
              <a:rPr lang="pt-PT" baseline="0" dirty="0" smtClean="0"/>
              <a:t> happens to those implicit velocities?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03342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Well, actually we</a:t>
            </a:r>
            <a:r>
              <a:rPr lang="pt-PT" baseline="0" dirty="0" smtClean="0"/>
              <a:t> also update the implicit velocities.</a:t>
            </a:r>
          </a:p>
          <a:p>
            <a:endParaRPr lang="pt-PT" baseline="0" dirty="0" smtClean="0"/>
          </a:p>
          <a:p>
            <a:r>
              <a:rPr lang="pt-PT" baseline="0" dirty="0" smtClean="0"/>
              <a:t>In some references, this velocity update is called as Velocity Time Steping.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03342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In each iteration, velocities</a:t>
            </a:r>
            <a:r>
              <a:rPr lang="pt-PT" baseline="0" dirty="0" smtClean="0"/>
              <a:t> get a new value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0334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all we know,</a:t>
            </a:r>
          </a:p>
          <a:p>
            <a:pPr marL="0" indent="0" algn="l">
              <a:buNone/>
            </a:pPr>
            <a:r>
              <a:rPr lang="en-US" sz="1200" dirty="0" smtClean="0"/>
              <a:t>Physics-based Simulations</a:t>
            </a:r>
          </a:p>
          <a:p>
            <a:pPr marL="0" indent="0" algn="l">
              <a:buNone/>
            </a:pPr>
            <a:r>
              <a:rPr lang="en-US" sz="1200" dirty="0" smtClean="0"/>
              <a:t>imitate the life-like motions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071279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smtClean="0"/>
              <a:t>In each iteration, velocities</a:t>
            </a:r>
            <a:r>
              <a:rPr lang="pt-PT" baseline="0" dirty="0" smtClean="0"/>
              <a:t> get a new value</a:t>
            </a:r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03342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smtClean="0"/>
              <a:t>So far, we already know: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smtClean="0"/>
              <a:t>The Positions</a:t>
            </a:r>
            <a:r>
              <a:rPr lang="pt-PT" baseline="0" dirty="0" smtClean="0"/>
              <a:t> and their changes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baseline="0" dirty="0" smtClean="0"/>
              <a:t>Implicit velocities and constraint functions (or Potentials)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18373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smtClean="0"/>
              <a:t>With this knowledge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dirty="0" smtClean="0"/>
              <a:t>Is it posible to create an energy balance inside the Gauss-Seidel?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32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18373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smtClean="0"/>
              <a:t>In 2012 Jonathan Su applied an</a:t>
            </a:r>
            <a:r>
              <a:rPr lang="pt-PT" baseline="0" dirty="0" smtClean="0"/>
              <a:t> energy conservation principle to a complete different framework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baseline="0" dirty="0" smtClean="0"/>
              <a:t>In his framework velocities are based on forces.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baseline="0" dirty="0" smtClean="0"/>
              <a:t>It is limited with the hookes law and his iterations satisfy the Newmark integration method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baseline="0" dirty="0" smtClean="0"/>
              <a:t>So everything is different than PBD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33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18373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However, </a:t>
            </a:r>
            <a:r>
              <a:rPr lang="pt-PT" dirty="0" smtClean="0"/>
              <a:t>that is a nice inspiration for our work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smtClean="0"/>
              <a:t>At least it gives the idea that we can</a:t>
            </a:r>
            <a:r>
              <a:rPr lang="pt-PT" baseline="0" dirty="0" smtClean="0"/>
              <a:t> alter the Gauss-Seidel portion by balancing kinetic and potential energies in every iteration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34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18373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smtClean="0"/>
              <a:t>So </a:t>
            </a:r>
            <a:r>
              <a:rPr lang="pt-PT" baseline="0" dirty="0" smtClean="0"/>
              <a:t>for each iteration, we somehow track this equality.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35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18373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And it should</a:t>
            </a:r>
            <a:r>
              <a:rPr lang="pt-PT" baseline="0" dirty="0" smtClean="0"/>
              <a:t> seem like this </a:t>
            </a:r>
            <a:r>
              <a:rPr lang="pt-PT" dirty="0" smtClean="0"/>
              <a:t>within each iteration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36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03342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But</a:t>
            </a:r>
            <a:r>
              <a:rPr lang="pt-PT" baseline="0" dirty="0" smtClean="0"/>
              <a:t> </a:t>
            </a:r>
            <a:r>
              <a:rPr lang="pt-PT" dirty="0" smtClean="0"/>
              <a:t>Unfortunately, it does not.</a:t>
            </a:r>
          </a:p>
          <a:p>
            <a:r>
              <a:rPr lang="pt-PT" baseline="0" dirty="0" smtClean="0"/>
              <a:t>It is due to the leak that comes from the verlet velocity approximation.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37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03342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For that reason, we plug that leak to the contraint function in every iteration. </a:t>
            </a:r>
          </a:p>
          <a:p>
            <a:endParaRPr lang="pt-PT" dirty="0" smtClean="0"/>
          </a:p>
          <a:p>
            <a:r>
              <a:rPr lang="pt-PT" dirty="0" smtClean="0"/>
              <a:t>So,</a:t>
            </a:r>
            <a:r>
              <a:rPr lang="pt-PT" baseline="0" dirty="0" smtClean="0"/>
              <a:t> that leak decides to increase or decrease the contraint value. </a:t>
            </a:r>
          </a:p>
          <a:p>
            <a:endParaRPr lang="pt-PT" baseline="0" dirty="0" smtClean="0"/>
          </a:p>
          <a:p>
            <a:r>
              <a:rPr lang="pt-PT" baseline="0" dirty="0" smtClean="0"/>
              <a:t>That actually means that potential is loaded or relaxed based on this difference.</a:t>
            </a:r>
          </a:p>
          <a:p>
            <a:endParaRPr lang="pt-PT" baseline="0" dirty="0" smtClean="0"/>
          </a:p>
          <a:p>
            <a:r>
              <a:rPr lang="pt-PT" baseline="0" dirty="0" smtClean="0"/>
              <a:t>And this intuitive approach provides an implicit energy balance in each iteration only in the Gauss-Seidel portion.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38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03342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And at the end,</a:t>
            </a:r>
            <a:r>
              <a:rPr lang="pt-PT" baseline="0" dirty="0" smtClean="0"/>
              <a:t> the big picture turns into this form.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39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0334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Although the aim sounds simple, researchers have been working on the subject more than 30 years by focusing on numerical integration methods</a:t>
            </a:r>
          </a:p>
          <a:p>
            <a:r>
              <a:rPr lang="en-US" baseline="0" dirty="0" smtClean="0"/>
              <a:t>such as implicit/explicit </a:t>
            </a:r>
            <a:r>
              <a:rPr lang="en-US" baseline="0" dirty="0" err="1" smtClean="0"/>
              <a:t>euler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verlet</a:t>
            </a:r>
            <a:r>
              <a:rPr lang="en-US" baseline="0" dirty="0" smtClean="0"/>
              <a:t> integration, second order method, </a:t>
            </a:r>
            <a:r>
              <a:rPr lang="en-US" baseline="0" dirty="0" err="1" smtClean="0"/>
              <a:t>runge-kutta</a:t>
            </a:r>
            <a:r>
              <a:rPr lang="en-US" baseline="0" dirty="0" smtClean="0"/>
              <a:t> and many others</a:t>
            </a:r>
          </a:p>
          <a:p>
            <a:endParaRPr lang="en-US" baseline="0" dirty="0" smtClean="0"/>
          </a:p>
          <a:p>
            <a:r>
              <a:rPr lang="en-US" baseline="0" dirty="0" smtClean="0"/>
              <a:t>Besides they focus also on the iteration approaches such as Newton’s method, </a:t>
            </a:r>
            <a:r>
              <a:rPr lang="en-US" baseline="0" dirty="0" err="1" smtClean="0"/>
              <a:t>jacobi</a:t>
            </a:r>
            <a:r>
              <a:rPr lang="en-US" baseline="0" dirty="0" smtClean="0"/>
              <a:t> method, Gauss-Seidel method and more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071279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However the story</a:t>
            </a:r>
            <a:r>
              <a:rPr lang="pt-PT" baseline="0" dirty="0" smtClean="0"/>
              <a:t> is not over yet. In order to gain some performance, GPU parallelization is an ideal approach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smtClean="0"/>
              <a:t>But, If we apply this directly to the computations, </a:t>
            </a:r>
            <a:r>
              <a:rPr lang="en-US" dirty="0" smtClean="0"/>
              <a:t>connectivity of the particles is a big limitation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40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18373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limitation is the well-known race condition which is the attack of many threads to one particle simultaneously</a:t>
            </a:r>
          </a:p>
          <a:p>
            <a:endParaRPr lang="en-US" dirty="0" smtClean="0"/>
          </a:p>
          <a:p>
            <a:r>
              <a:rPr lang="en-US" dirty="0" smtClean="0"/>
              <a:t>Unfortunately</a:t>
            </a:r>
            <a:r>
              <a:rPr lang="en-US" baseline="0" dirty="0" smtClean="0"/>
              <a:t> it is not something that we can control and we desire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41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18373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One way</a:t>
            </a:r>
            <a:r>
              <a:rPr lang="pt-PT" baseline="0" dirty="0" smtClean="0"/>
              <a:t> to avoid race condition is to partition the mesh to its primitive components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42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18373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example if we partition the edges,</a:t>
            </a:r>
          </a:p>
          <a:p>
            <a:endParaRPr lang="en-US" dirty="0" smtClean="0"/>
          </a:p>
          <a:p>
            <a:r>
              <a:rPr lang="en-US" dirty="0" smtClean="0"/>
              <a:t>This partitioning has to be done in such a way that none of the edges share any single connectivity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43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18373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order to achieve that, we build a </a:t>
            </a:r>
            <a:r>
              <a:rPr lang="en-US" b="1" dirty="0" smtClean="0"/>
              <a:t>Mesh Coloring Algorithm </a:t>
            </a:r>
            <a:r>
              <a:rPr lang="en-US" b="0" dirty="0" smtClean="0"/>
              <a:t>that</a:t>
            </a:r>
            <a:r>
              <a:rPr lang="en-US" b="0" baseline="0" dirty="0" smtClean="0"/>
              <a:t> groups the elements according to their connectivity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44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18373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is a two step algorithm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45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18373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First, we create</a:t>
            </a:r>
            <a:r>
              <a:rPr lang="en-US" baseline="0" dirty="0" smtClean="0"/>
              <a:t> a</a:t>
            </a:r>
            <a:r>
              <a:rPr lang="en-US" dirty="0" smtClean="0"/>
              <a:t> list for each member that consist of all non-neighbor</a:t>
            </a:r>
            <a:r>
              <a:rPr lang="en-US" baseline="0" dirty="0" smtClean="0"/>
              <a:t> members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46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183736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After, from that non-neighbor list,</a:t>
            </a:r>
            <a:r>
              <a:rPr lang="pt-PT" baseline="0" dirty="0" smtClean="0"/>
              <a:t> we create the final independent colored groups.</a:t>
            </a:r>
          </a:p>
          <a:p>
            <a:endParaRPr lang="pt-PT" baseline="0" dirty="0" smtClean="0"/>
          </a:p>
          <a:p>
            <a:r>
              <a:rPr lang="pt-PT" baseline="0" dirty="0" smtClean="0"/>
              <a:t>To do that, we walk through all the members, and check their adjacency with the other members </a:t>
            </a:r>
          </a:p>
          <a:p>
            <a:endParaRPr lang="pt-PT" baseline="0" dirty="0" smtClean="0"/>
          </a:p>
          <a:p>
            <a:r>
              <a:rPr lang="pt-PT" baseline="0" dirty="0" smtClean="0"/>
              <a:t>and check if they belong to other groups or not.</a:t>
            </a:r>
          </a:p>
          <a:p>
            <a:endParaRPr lang="pt-PT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47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183736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baseline="0" dirty="0" smtClean="0"/>
              <a:t>At the end, Each group is represented by a different color. This colorful mesh nicely illustrates all the colored groups.</a:t>
            </a:r>
            <a:endParaRPr lang="pt-PT" dirty="0" smtClean="0"/>
          </a:p>
          <a:p>
            <a:endParaRPr lang="pt-PT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baseline="0" dirty="0" smtClean="0"/>
              <a:t>For each group I implemented one cuda kernel for the computations.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smtClean="0"/>
              <a:t>So that means</a:t>
            </a:r>
            <a:r>
              <a:rPr lang="pt-PT" baseline="0" dirty="0" smtClean="0"/>
              <a:t> if there are 6 groups, 6 cuda kernels do the Gauss-Seidel work</a:t>
            </a:r>
          </a:p>
          <a:p>
            <a:r>
              <a:rPr lang="pt-PT" baseline="0" dirty="0" smtClean="0"/>
              <a:t>If there are 10 groups, 10 cuda kernels run</a:t>
            </a:r>
          </a:p>
          <a:p>
            <a:endParaRPr lang="pt-PT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48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183736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Constraints are the biggest part of PBD. And frankly I spent a lot of time to implement all the constraints</a:t>
            </a:r>
            <a:r>
              <a:rPr lang="pt-PT" baseline="0" dirty="0" smtClean="0"/>
              <a:t>.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smtClean="0"/>
              <a:t>In </a:t>
            </a:r>
            <a:r>
              <a:rPr lang="pt-PT" baseline="0" dirty="0" smtClean="0"/>
              <a:t>general, it is common to see these types of geometrically motivated constraints in PBD papers.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49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1837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Within many methods that come up till now, One technique has become very popular after 2006 and 7. It is called position based dynamics.</a:t>
            </a:r>
          </a:p>
          <a:p>
            <a:endParaRPr lang="en-US" baseline="0" dirty="0" smtClean="0"/>
          </a:p>
          <a:p>
            <a:r>
              <a:rPr lang="en-US" dirty="0" smtClean="0"/>
              <a:t>Matthias</a:t>
            </a:r>
            <a:r>
              <a:rPr lang="en-US" baseline="0" dirty="0" smtClean="0"/>
              <a:t> Muller and his colleagues published the work and right now it is an industry standard method.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personally I like to work with it.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071279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But in this paper, we wanted</a:t>
            </a:r>
            <a:r>
              <a:rPr lang="pt-PT" baseline="0" dirty="0" smtClean="0"/>
              <a:t> to be outside of the box and apply some unusual constraints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50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18373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For example in 2D meshes,</a:t>
            </a:r>
            <a:r>
              <a:rPr lang="pt-PT" baseline="0" dirty="0" smtClean="0"/>
              <a:t> We employed old school Hookean spring, newly introduced STVK spring and anisotropic continuous cloth constraints.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51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18373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For the 3D meshes, we employed constitutive materials such as </a:t>
            </a:r>
          </a:p>
          <a:p>
            <a:r>
              <a:rPr lang="pt-PT" dirty="0" smtClean="0"/>
              <a:t>Linear elasticity, STVK material, Neo-hookean material, Mooney rivlin and Arruda-boyce materials.</a:t>
            </a:r>
          </a:p>
          <a:p>
            <a:endParaRPr lang="pt-PT" dirty="0" smtClean="0"/>
          </a:p>
          <a:p>
            <a:r>
              <a:rPr lang="pt-PT" dirty="0" smtClean="0"/>
              <a:t>Lets see how they work: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52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183736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Before presenting the results, I would like to mention that </a:t>
            </a:r>
          </a:p>
          <a:p>
            <a:endParaRPr lang="pt-PT" dirty="0" smtClean="0"/>
          </a:p>
          <a:p>
            <a:r>
              <a:rPr lang="pt-PT" dirty="0" smtClean="0"/>
              <a:t>I build the method and my version of XPBD as a Maya plugin</a:t>
            </a:r>
            <a:r>
              <a:rPr lang="pt-PT" baseline="0" dirty="0" smtClean="0"/>
              <a:t>. I implemented 2 versions for both of them: </a:t>
            </a:r>
          </a:p>
          <a:p>
            <a:endParaRPr lang="pt-PT" baseline="0" dirty="0" smtClean="0"/>
          </a:p>
          <a:p>
            <a:r>
              <a:rPr lang="pt-PT" baseline="0" dirty="0" smtClean="0"/>
              <a:t>For serial version, I used </a:t>
            </a:r>
            <a:r>
              <a:rPr lang="pt-PT" dirty="0" smtClean="0"/>
              <a:t>C++ </a:t>
            </a:r>
            <a:r>
              <a:rPr lang="pt-PT" baseline="0" dirty="0" smtClean="0"/>
              <a:t>and for parallel version I used</a:t>
            </a:r>
            <a:r>
              <a:rPr lang="pt-PT" dirty="0" smtClean="0"/>
              <a:t> Cuda</a:t>
            </a:r>
            <a:endParaRPr lang="pt-PT" baseline="0" dirty="0" smtClean="0"/>
          </a:p>
          <a:p>
            <a:endParaRPr lang="pt-PT" baseline="0" dirty="0" smtClean="0"/>
          </a:p>
          <a:p>
            <a:r>
              <a:rPr lang="pt-PT" baseline="0" dirty="0" smtClean="0"/>
              <a:t>In here, we see the classical side by side rival.</a:t>
            </a:r>
          </a:p>
          <a:p>
            <a:endParaRPr lang="pt-PT" baseline="0" dirty="0" smtClean="0"/>
          </a:p>
          <a:p>
            <a:r>
              <a:rPr lang="pt-PT" baseline="0" dirty="0" smtClean="0"/>
              <a:t>In here CPU version runs in 17-18 FPS and GPU runs in 50-51 FPS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53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18373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When we compare our method with XPBD, we see that XPBD moves wilder than our method.</a:t>
            </a:r>
          </a:p>
          <a:p>
            <a:endParaRPr lang="pt-PT" dirty="0" smtClean="0"/>
          </a:p>
          <a:p>
            <a:r>
              <a:rPr lang="pt-PT" dirty="0" smtClean="0"/>
              <a:t>Although damping is on,</a:t>
            </a:r>
            <a:r>
              <a:rPr lang="pt-PT" baseline="0" dirty="0" smtClean="0"/>
              <a:t> its effect is more obvious with our method </a:t>
            </a:r>
          </a:p>
          <a:p>
            <a:endParaRPr lang="pt-PT" baseline="0" dirty="0" smtClean="0"/>
          </a:p>
          <a:p>
            <a:r>
              <a:rPr lang="pt-PT" baseline="0" dirty="0" smtClean="0"/>
              <a:t>and XPBD barely damps the motion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54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183736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Same effect can</a:t>
            </a:r>
            <a:r>
              <a:rPr lang="pt-PT" baseline="0" dirty="0" smtClean="0"/>
              <a:t> be seen with the anisotropic continous cloth.</a:t>
            </a:r>
          </a:p>
          <a:p>
            <a:endParaRPr lang="pt-PT" baseline="0" dirty="0" smtClean="0"/>
          </a:p>
          <a:p>
            <a:r>
              <a:rPr lang="pt-PT" baseline="0" dirty="0" smtClean="0"/>
              <a:t>Besides, the relative error shows that our method does not make that wild fluctuations during the motion.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55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183736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For the</a:t>
            </a:r>
            <a:r>
              <a:rPr lang="pt-PT" baseline="0" dirty="0" smtClean="0"/>
              <a:t> 3D meshes, when we apply STVK material, XPBD interestingly jiggles the models more than expected</a:t>
            </a:r>
          </a:p>
          <a:p>
            <a:endParaRPr lang="pt-PT" baseline="0" dirty="0" smtClean="0"/>
          </a:p>
          <a:p>
            <a:r>
              <a:rPr lang="pt-PT" baseline="0" dirty="0" smtClean="0"/>
              <a:t>This can be clearly seen in the ears and the head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56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183736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With the neohookean material, model behaves very soft with XPBD and stiffer in our method.</a:t>
            </a:r>
          </a:p>
          <a:p>
            <a:endParaRPr lang="pt-PT" dirty="0" smtClean="0"/>
          </a:p>
          <a:p>
            <a:r>
              <a:rPr lang="pt-PT" dirty="0" smtClean="0"/>
              <a:t>Besides, Same damping applied both sides, but this effect can not be observed in XPBD, in our apparoach it</a:t>
            </a:r>
            <a:r>
              <a:rPr lang="pt-PT" baseline="0" dirty="0" smtClean="0"/>
              <a:t> damps the motion expectedly</a:t>
            </a:r>
          </a:p>
          <a:p>
            <a:endParaRPr lang="pt-PT" baseline="0" dirty="0" smtClean="0"/>
          </a:p>
          <a:p>
            <a:r>
              <a:rPr lang="pt-PT" baseline="0" dirty="0" smtClean="0"/>
              <a:t>And this can be easily seen in the plots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57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183736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Regarding </a:t>
            </a:r>
            <a:r>
              <a:rPr lang="pt-PT" baseline="0" dirty="0" smtClean="0"/>
              <a:t> the interactions. I compress and stretch the torus,</a:t>
            </a:r>
          </a:p>
          <a:p>
            <a:endParaRPr lang="pt-PT" baseline="0" dirty="0" smtClean="0"/>
          </a:p>
          <a:p>
            <a:r>
              <a:rPr lang="pt-PT" baseline="0" dirty="0" smtClean="0"/>
              <a:t>This is the Linear Elasticity, </a:t>
            </a:r>
          </a:p>
          <a:p>
            <a:endParaRPr lang="pt-PT" baseline="0" dirty="0" smtClean="0"/>
          </a:p>
          <a:p>
            <a:r>
              <a:rPr lang="pt-PT" baseline="0" dirty="0" smtClean="0"/>
              <a:t>And again XPBD jiggles more than ours and that makes it difficult to control.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58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183736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smtClean="0"/>
              <a:t>In STVK material case, it is beyond jiggling.</a:t>
            </a:r>
          </a:p>
          <a:p>
            <a:endParaRPr lang="pt-PT" baseline="0" dirty="0" smtClean="0"/>
          </a:p>
          <a:p>
            <a:r>
              <a:rPr lang="pt-PT" baseline="0" dirty="0" smtClean="0"/>
              <a:t>mesh behaves almost singular in XPBD and our method preserves the mesh way better</a:t>
            </a:r>
          </a:p>
          <a:p>
            <a:endParaRPr lang="pt-PT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59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1837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It utilizes </a:t>
            </a:r>
            <a:r>
              <a:rPr lang="en-US" baseline="0" dirty="0" err="1" smtClean="0"/>
              <a:t>Verlet</a:t>
            </a:r>
            <a:r>
              <a:rPr lang="en-US" baseline="0" dirty="0" smtClean="0"/>
              <a:t> method with Gauss-Seidel iteration.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But It is also possible to see the second order method and Jacobi methods associated with position based dynamics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0712792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smtClean="0"/>
              <a:t>Neo hookean material behaves in between linear elasticity and STVK material.</a:t>
            </a:r>
          </a:p>
          <a:p>
            <a:endParaRPr lang="pt-PT" baseline="0" dirty="0" smtClean="0"/>
          </a:p>
          <a:p>
            <a:r>
              <a:rPr lang="pt-PT" baseline="0" dirty="0" smtClean="0"/>
              <a:t>in all cases, the method achivies plausible results. </a:t>
            </a:r>
          </a:p>
          <a:p>
            <a:endParaRPr lang="pt-PT" baseline="0" dirty="0" smtClean="0"/>
          </a:p>
          <a:p>
            <a:r>
              <a:rPr lang="pt-PT" baseline="0" dirty="0" smtClean="0"/>
              <a:t>This clearly show the advantage of the energy balance in Gauss-Seidel iteration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60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183736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I have to admit</a:t>
            </a:r>
            <a:r>
              <a:rPr lang="pt-PT" baseline="0" dirty="0" smtClean="0"/>
              <a:t> that</a:t>
            </a:r>
          </a:p>
          <a:p>
            <a:endParaRPr lang="pt-PT" baseline="0" dirty="0" smtClean="0"/>
          </a:p>
          <a:p>
            <a:r>
              <a:rPr lang="pt-PT" dirty="0" smtClean="0"/>
              <a:t>Collision</a:t>
            </a:r>
            <a:r>
              <a:rPr lang="pt-PT" baseline="0" dirty="0" smtClean="0"/>
              <a:t>s are not very advance. We support simple sphere and convex object collision for now.</a:t>
            </a:r>
          </a:p>
          <a:p>
            <a:endParaRPr lang="pt-PT" baseline="0" dirty="0" smtClean="0"/>
          </a:p>
          <a:p>
            <a:r>
              <a:rPr lang="pt-PT" baseline="0" dirty="0" smtClean="0"/>
              <a:t>But in the future, I would like to improve the collisions with more advance techniques similar to air meshes and dynamic collisions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61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183736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3600" dirty="0" smtClean="0"/>
              <a:t>As a summary,</a:t>
            </a:r>
          </a:p>
          <a:p>
            <a:endParaRPr lang="pt-PT" sz="3600" dirty="0" smtClean="0"/>
          </a:p>
          <a:p>
            <a:r>
              <a:rPr lang="pt-PT" sz="3600" dirty="0" smtClean="0"/>
              <a:t>In this paper, we</a:t>
            </a:r>
            <a:r>
              <a:rPr lang="pt-PT" sz="3600" baseline="0" dirty="0" smtClean="0"/>
              <a:t> </a:t>
            </a:r>
            <a:r>
              <a:rPr lang="pt-PT" sz="3200" dirty="0" smtClean="0"/>
              <a:t>extend the Gauss-Seidel iteration of position based algorithm with the energy balances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62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2201134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200" dirty="0" smtClean="0"/>
              <a:t>We present our intuitive Mesh Coloring Alg. that provides parallel computations on GPU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63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2201134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PT" sz="3200" dirty="0" smtClean="0"/>
              <a:t>We have the wide variaty of spring and material constraints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64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2201134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dirty="0" smtClean="0"/>
              <a:t>We also show that the method is</a:t>
            </a:r>
          </a:p>
          <a:p>
            <a:r>
              <a:rPr lang="pt-PT" sz="1200" dirty="0" smtClean="0"/>
              <a:t>straightforward, stable and easy to adapt to existing frameworks.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65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2201134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I hope you enjoyed the </a:t>
            </a:r>
            <a:r>
              <a:rPr lang="pt-PT" baseline="0" dirty="0" smtClean="0"/>
              <a:t>presentation, and t</a:t>
            </a:r>
            <a:r>
              <a:rPr lang="pt-PT" dirty="0" smtClean="0"/>
              <a:t>hank you so much for your attention.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66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16598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The very</a:t>
            </a:r>
            <a:r>
              <a:rPr lang="pt-PT" baseline="0" dirty="0" smtClean="0"/>
              <a:t> basic idea of PBD can be explainned as:</a:t>
            </a:r>
          </a:p>
          <a:p>
            <a:r>
              <a:rPr lang="pt-PT" baseline="0" dirty="0" smtClean="0"/>
              <a:t>It considers the mass-spring networks as connected particles and </a:t>
            </a:r>
          </a:p>
          <a:p>
            <a:r>
              <a:rPr lang="pt-PT" baseline="0" dirty="0" smtClean="0"/>
              <a:t>Each connection is defined with a projected constraint.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81136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 smtClean="0"/>
              <a:t>In a very general perpective, PBD algorithm:</a:t>
            </a:r>
          </a:p>
          <a:p>
            <a:r>
              <a:rPr lang="pt-PT" dirty="0" smtClean="0"/>
              <a:t>First, shoots the particles with the integration method.</a:t>
            </a:r>
          </a:p>
          <a:p>
            <a:r>
              <a:rPr lang="pt-PT" dirty="0" smtClean="0"/>
              <a:t>After, pulls them back with a non-linear Gauss-Seidel iteration.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81136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So, the method works</a:t>
            </a:r>
            <a:r>
              <a:rPr lang="pt-PT" baseline="0" dirty="0" smtClean="0"/>
              <a:t> like fishing. you first throw the bate to the sea and after you roll it back.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81136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Tuesday, July 9,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Tuesday, July 9,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Tuesday, July 9,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Tuesday, July 9,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‹#›</a:t>
            </a:fld>
            <a:endParaRPr lang="de-CH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365125"/>
            <a:ext cx="476250" cy="749801"/>
          </a:xfrm>
          <a:prstGeom prst="rect">
            <a:avLst/>
          </a:prstGeom>
          <a:solidFill>
            <a:srgbClr val="F05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Tuesday, July 9,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‹#›</a:t>
            </a:fld>
            <a:endParaRPr lang="de-CH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Tuesday, July 9,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‹#›</a:t>
            </a:fld>
            <a:endParaRPr lang="de-CH"/>
          </a:p>
        </p:txBody>
      </p:sp>
      <p:sp>
        <p:nvSpPr>
          <p:cNvPr id="8" name="Rectangle 7"/>
          <p:cNvSpPr/>
          <p:nvPr userDrawn="1"/>
        </p:nvSpPr>
        <p:spPr>
          <a:xfrm>
            <a:off x="0" y="365125"/>
            <a:ext cx="476250" cy="749801"/>
          </a:xfrm>
          <a:prstGeom prst="rect">
            <a:avLst/>
          </a:prstGeom>
          <a:solidFill>
            <a:srgbClr val="F05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Tuesday, July 9, 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‹#›</a:t>
            </a:fld>
            <a:endParaRPr lang="de-CH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0" y="365125"/>
            <a:ext cx="476250" cy="749801"/>
          </a:xfrm>
          <a:prstGeom prst="rect">
            <a:avLst/>
          </a:prstGeom>
          <a:solidFill>
            <a:srgbClr val="F05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Tuesday, July 9,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‹#›</a:t>
            </a:fld>
            <a:endParaRPr lang="de-CH"/>
          </a:p>
        </p:txBody>
      </p:sp>
      <p:sp>
        <p:nvSpPr>
          <p:cNvPr id="6" name="Rectangle 5"/>
          <p:cNvSpPr/>
          <p:nvPr userDrawn="1"/>
        </p:nvSpPr>
        <p:spPr>
          <a:xfrm>
            <a:off x="0" y="365125"/>
            <a:ext cx="476250" cy="749801"/>
          </a:xfrm>
          <a:prstGeom prst="rect">
            <a:avLst/>
          </a:prstGeom>
          <a:solidFill>
            <a:srgbClr val="F05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Tuesday, July 9, 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Tuesday, July 9,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‹#›</a:t>
            </a:fld>
            <a:endParaRPr lang="de-CH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Tuesday, July 9,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‹#›</a:t>
            </a:fld>
            <a:endParaRPr lang="de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Tuesday, July 9,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3B5F642D-6A31-4596-8C22-CC368C1BDF36}" type="slidenum">
              <a:rPr lang="de-CH" smtClean="0"/>
              <a:t>‹#›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05787"/>
            <a:ext cx="10464800" cy="2193040"/>
          </a:xfrm>
        </p:spPr>
        <p:txBody>
          <a:bodyPr>
            <a:noAutofit/>
          </a:bodyPr>
          <a:lstStyle/>
          <a:p>
            <a:r>
              <a:rPr lang="en-US" sz="4000" dirty="0"/>
              <a:t>Position-Based Simulation of Elastic Models on the GPU with Energy Aware Gauss-Seidel Algorithm</a:t>
            </a:r>
            <a:endParaRPr lang="en-US" sz="4000" dirty="0">
              <a:latin typeface="Helvetica"/>
              <a:cs typeface="Helvetica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747" y="5896806"/>
            <a:ext cx="2720308" cy="72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807" y="5823348"/>
            <a:ext cx="1701880" cy="87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903514" y="3559630"/>
            <a:ext cx="10515600" cy="1349829"/>
          </a:xfrm>
        </p:spPr>
        <p:txBody>
          <a:bodyPr>
            <a:normAutofit/>
          </a:bodyPr>
          <a:lstStyle/>
          <a:p>
            <a:r>
              <a:rPr lang="en-US" dirty="0" err="1" smtClean="0"/>
              <a:t>Ozan</a:t>
            </a:r>
            <a:r>
              <a:rPr lang="en-US" dirty="0" smtClean="0"/>
              <a:t> </a:t>
            </a:r>
            <a:r>
              <a:rPr lang="en-US" dirty="0" err="1" smtClean="0"/>
              <a:t>Cetinaslan</a:t>
            </a:r>
            <a:endParaRPr lang="en-US" baseline="30000" dirty="0" smtClean="0"/>
          </a:p>
          <a:p>
            <a:r>
              <a:rPr lang="en-US" dirty="0" err="1" smtClean="0"/>
              <a:t>Instituto</a:t>
            </a:r>
            <a:r>
              <a:rPr lang="en-US" dirty="0" smtClean="0"/>
              <a:t> de </a:t>
            </a:r>
            <a:r>
              <a:rPr lang="en-US" dirty="0" err="1" smtClean="0"/>
              <a:t>Telecomunicações</a:t>
            </a:r>
            <a:r>
              <a:rPr lang="en-US" dirty="0" smtClean="0"/>
              <a:t> &amp; </a:t>
            </a:r>
            <a:r>
              <a:rPr lang="en-US" dirty="0" err="1" smtClean="0"/>
              <a:t>Faculdade</a:t>
            </a:r>
            <a:r>
              <a:rPr lang="en-US" dirty="0" smtClean="0"/>
              <a:t> de </a:t>
            </a:r>
            <a:r>
              <a:rPr lang="en-US" dirty="0" err="1" smtClean="0"/>
              <a:t>Ciências</a:t>
            </a:r>
            <a:r>
              <a:rPr lang="en-US" dirty="0" smtClean="0"/>
              <a:t>, </a:t>
            </a:r>
            <a:r>
              <a:rPr lang="en-US" dirty="0" err="1" smtClean="0"/>
              <a:t>Universidade</a:t>
            </a:r>
            <a:r>
              <a:rPr lang="en-US" dirty="0" smtClean="0"/>
              <a:t> do Porto, Portugal</a:t>
            </a:r>
          </a:p>
        </p:txBody>
      </p:sp>
    </p:spTree>
    <p:extLst>
      <p:ext uri="{BB962C8B-B14F-4D97-AF65-F5344CB8AC3E}">
        <p14:creationId xmlns:p14="http://schemas.microsoft.com/office/powerpoint/2010/main" val="321310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That implies:</a:t>
            </a:r>
          </a:p>
          <a:p>
            <a:r>
              <a:rPr lang="en-US" dirty="0" err="1" smtClean="0"/>
              <a:t>Verlet</a:t>
            </a:r>
            <a:r>
              <a:rPr lang="en-US" dirty="0" smtClean="0"/>
              <a:t> integration predicts the position of a particle</a:t>
            </a:r>
          </a:p>
          <a:p>
            <a:r>
              <a:rPr lang="en-US" dirty="0" smtClean="0"/>
              <a:t>Gauss-Seidel loop iterates the particle till the final position is obtained</a:t>
            </a:r>
          </a:p>
          <a:p>
            <a:r>
              <a:rPr lang="en-US" dirty="0" smtClean="0"/>
              <a:t>Gauss-Seidel iteration operates based on projected constraints.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10</a:t>
            </a:fld>
            <a:endParaRPr lang="de-CH" dirty="0"/>
          </a:p>
        </p:txBody>
      </p:sp>
      <p:sp>
        <p:nvSpPr>
          <p:cNvPr id="5" name="Arc 4"/>
          <p:cNvSpPr/>
          <p:nvPr/>
        </p:nvSpPr>
        <p:spPr>
          <a:xfrm>
            <a:off x="0" y="3799117"/>
            <a:ext cx="6019800" cy="2819400"/>
          </a:xfrm>
          <a:prstGeom prst="arc">
            <a:avLst>
              <a:gd name="adj1" fmla="val 11941821"/>
              <a:gd name="adj2" fmla="val 1113015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Donut 5"/>
          <p:cNvSpPr/>
          <p:nvPr/>
        </p:nvSpPr>
        <p:spPr>
          <a:xfrm>
            <a:off x="4474028" y="3897088"/>
            <a:ext cx="239486" cy="23948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6858000" y="3897088"/>
            <a:ext cx="239486" cy="23948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5900057" y="5089074"/>
            <a:ext cx="239486" cy="23948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844143" y="4016831"/>
            <a:ext cx="1894114" cy="0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139543" y="4223660"/>
            <a:ext cx="718457" cy="783771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534886" y="5562603"/>
            <a:ext cx="2688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/>
              <a:t>Body of the Model</a:t>
            </a:r>
            <a:endParaRPr lang="pt-PT" dirty="0"/>
          </a:p>
        </p:txBody>
      </p:sp>
      <p:sp>
        <p:nvSpPr>
          <p:cNvPr id="16" name="TextBox 15"/>
          <p:cNvSpPr txBox="1"/>
          <p:nvPr/>
        </p:nvSpPr>
        <p:spPr>
          <a:xfrm>
            <a:off x="3249385" y="3429785"/>
            <a:ext cx="2688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/>
              <a:t>1. Position of the particle</a:t>
            </a:r>
            <a:endParaRPr lang="pt-PT" dirty="0"/>
          </a:p>
        </p:txBody>
      </p:sp>
      <p:sp>
        <p:nvSpPr>
          <p:cNvPr id="17" name="TextBox 16"/>
          <p:cNvSpPr txBox="1"/>
          <p:nvPr/>
        </p:nvSpPr>
        <p:spPr>
          <a:xfrm>
            <a:off x="7097486" y="3832165"/>
            <a:ext cx="2688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Predicted Position</a:t>
            </a:r>
            <a:endParaRPr lang="pt-PT" dirty="0"/>
          </a:p>
        </p:txBody>
      </p:sp>
      <p:sp>
        <p:nvSpPr>
          <p:cNvPr id="18" name="TextBox 17"/>
          <p:cNvSpPr txBox="1"/>
          <p:nvPr/>
        </p:nvSpPr>
        <p:spPr>
          <a:xfrm>
            <a:off x="6139543" y="5024151"/>
            <a:ext cx="1725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Final Position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9108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Due to extreme dependency to </a:t>
            </a:r>
            <a:r>
              <a:rPr lang="en-US" sz="2800" b="1" dirty="0" smtClean="0"/>
              <a:t>Gauss-Seidel</a:t>
            </a:r>
            <a:r>
              <a:rPr lang="en-US" sz="2800" dirty="0" smtClean="0"/>
              <a:t>:</a:t>
            </a:r>
          </a:p>
          <a:p>
            <a:r>
              <a:rPr lang="en-US" sz="2800" dirty="0" smtClean="0"/>
              <a:t>Is it possible to improve the visual results within </a:t>
            </a:r>
            <a:r>
              <a:rPr lang="en-US" sz="2800" b="1" dirty="0" smtClean="0"/>
              <a:t>Gauss-Seidel </a:t>
            </a:r>
            <a:r>
              <a:rPr lang="en-US" sz="2800" dirty="0" smtClean="0"/>
              <a:t>on the GPU?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11</a:t>
            </a:fld>
            <a:endParaRPr lang="de-CH" dirty="0"/>
          </a:p>
        </p:txBody>
      </p:sp>
      <p:pic>
        <p:nvPicPr>
          <p:cNvPr id="5" name="IntroNeoHCom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2686" y="3135085"/>
            <a:ext cx="5867400" cy="330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8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PBD in Literature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12</a:t>
            </a:fld>
            <a:endParaRPr lang="de-CH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685670" y="1789150"/>
            <a:ext cx="6010011" cy="885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 smtClean="0"/>
              <a:t>Faure, </a:t>
            </a:r>
            <a:r>
              <a:rPr lang="en-US" sz="1400" b="1" dirty="0"/>
              <a:t>F</a:t>
            </a:r>
            <a:r>
              <a:rPr lang="en-US" sz="1400" b="1" dirty="0" smtClean="0"/>
              <a:t>., </a:t>
            </a:r>
          </a:p>
          <a:p>
            <a:pPr marL="0" indent="0">
              <a:buNone/>
            </a:pPr>
            <a:r>
              <a:rPr lang="en-US" sz="1400" dirty="0" smtClean="0"/>
              <a:t>“Interactive Solid Animation Using Linearized Displacement Constraints”</a:t>
            </a:r>
          </a:p>
          <a:p>
            <a:pPr marL="0" indent="0">
              <a:buFont typeface="Arial" pitchFamily="34" charset="0"/>
              <a:buNone/>
            </a:pPr>
            <a:r>
              <a:rPr lang="en-US" sz="1400" dirty="0" smtClean="0"/>
              <a:t>Computer Animation and Simulation Workshop, 1998</a:t>
            </a:r>
            <a:endParaRPr lang="de-CH" sz="14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077" y="4607344"/>
            <a:ext cx="2204525" cy="187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043602" y="5099893"/>
            <a:ext cx="5787451" cy="885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 err="1" smtClean="0"/>
              <a:t>Stam</a:t>
            </a:r>
            <a:r>
              <a:rPr lang="en-US" sz="1400" b="1" dirty="0" smtClean="0"/>
              <a:t> J., </a:t>
            </a:r>
          </a:p>
          <a:p>
            <a:pPr marL="0" indent="0">
              <a:buNone/>
            </a:pPr>
            <a:r>
              <a:rPr lang="en-US" sz="1400" dirty="0"/>
              <a:t>"Nucleus: Towards a </a:t>
            </a:r>
            <a:r>
              <a:rPr lang="en-US" sz="1400" dirty="0" smtClean="0"/>
              <a:t>Unified Dynamics Solver </a:t>
            </a:r>
            <a:r>
              <a:rPr lang="en-US" sz="1400" dirty="0"/>
              <a:t>for </a:t>
            </a:r>
            <a:r>
              <a:rPr lang="en-US" sz="1400" dirty="0" smtClean="0"/>
              <a:t>Computer Graphics</a:t>
            </a:r>
            <a:r>
              <a:rPr lang="en-US" sz="1400" dirty="0"/>
              <a:t>" </a:t>
            </a:r>
            <a:endParaRPr lang="en-US" sz="1400" dirty="0" smtClean="0"/>
          </a:p>
          <a:p>
            <a:pPr marL="0" indent="0">
              <a:buNone/>
            </a:pPr>
            <a:r>
              <a:rPr lang="en-US" sz="1400" dirty="0" smtClean="0"/>
              <a:t>Proceedings of Computer-Aided </a:t>
            </a:r>
            <a:r>
              <a:rPr lang="en-US" sz="1400" dirty="0"/>
              <a:t>Design and Computer Graphics, 2009</a:t>
            </a:r>
            <a:endParaRPr lang="de-CH" sz="14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839077" y="3117207"/>
            <a:ext cx="6010011" cy="885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 err="1" smtClean="0"/>
              <a:t>Jakobsen</a:t>
            </a:r>
            <a:r>
              <a:rPr lang="en-US" sz="1400" b="1" dirty="0" smtClean="0"/>
              <a:t>, T., </a:t>
            </a:r>
          </a:p>
          <a:p>
            <a:pPr marL="0" indent="0">
              <a:buNone/>
            </a:pPr>
            <a:r>
              <a:rPr lang="en-US" sz="1400" dirty="0" smtClean="0"/>
              <a:t>“Advanced Character Physics”</a:t>
            </a:r>
          </a:p>
          <a:p>
            <a:pPr marL="0" indent="0">
              <a:buFont typeface="Arial" pitchFamily="34" charset="0"/>
              <a:buNone/>
            </a:pPr>
            <a:r>
              <a:rPr lang="en-US" sz="1400" dirty="0" smtClean="0"/>
              <a:t>Proceedings of the Game Developers Conference, 2001</a:t>
            </a:r>
            <a:endParaRPr lang="de-CH" sz="1400" dirty="0"/>
          </a:p>
        </p:txBody>
      </p:sp>
      <p:pic>
        <p:nvPicPr>
          <p:cNvPr id="12" name="Picture 2" descr="http://vignette1.wikia.nocookie.net/hitman/images/3/3c/Hitman_Codename_47_cover.jpg/revision/latest?cb=200905291552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98" y="2976115"/>
            <a:ext cx="992556" cy="116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69" y="1883133"/>
            <a:ext cx="2390701" cy="675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84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PBD in Literature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13</a:t>
            </a:fld>
            <a:endParaRPr lang="de-CH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66" y="1533525"/>
            <a:ext cx="56007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828" y="2886075"/>
            <a:ext cx="46005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1" y="3752850"/>
            <a:ext cx="51625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540" y="5248275"/>
            <a:ext cx="462915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211" y="2428875"/>
            <a:ext cx="43529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312" y="3705225"/>
            <a:ext cx="42767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127" y="1533525"/>
            <a:ext cx="28956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348" y="4772025"/>
            <a:ext cx="443865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129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(X)PBD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1057" y="1741714"/>
            <a:ext cx="7108371" cy="4974771"/>
          </a:xfrm>
          <a:ln w="28575"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x</a:t>
            </a:r>
            <a:r>
              <a:rPr lang="en-US" sz="2800" baseline="30000" dirty="0" smtClean="0"/>
              <a:t>n+1</a:t>
            </a:r>
            <a:r>
              <a:rPr lang="en-US" sz="2800" dirty="0" smtClean="0"/>
              <a:t> = </a:t>
            </a:r>
            <a:r>
              <a:rPr lang="en-US" sz="2800" dirty="0" err="1" smtClean="0"/>
              <a:t>x</a:t>
            </a:r>
            <a:r>
              <a:rPr lang="en-US" sz="2800" baseline="30000" dirty="0" err="1" smtClean="0"/>
              <a:t>n</a:t>
            </a:r>
            <a:r>
              <a:rPr lang="en-US" sz="2800" dirty="0" smtClean="0"/>
              <a:t> + </a:t>
            </a:r>
            <a:r>
              <a:rPr lang="en-US" sz="2800" dirty="0" err="1" smtClean="0"/>
              <a:t>v</a:t>
            </a:r>
            <a:r>
              <a:rPr lang="en-US" sz="2800" baseline="30000" dirty="0" err="1" smtClean="0"/>
              <a:t>n</a:t>
            </a:r>
            <a:r>
              <a:rPr lang="en-US" sz="2800" dirty="0" err="1" smtClean="0"/>
              <a:t>h</a:t>
            </a:r>
            <a:r>
              <a:rPr lang="en-US" sz="2800" dirty="0" smtClean="0"/>
              <a:t> + h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w</a:t>
            </a:r>
            <a:r>
              <a:rPr lang="en-US" sz="2800" baseline="-25000" dirty="0" smtClean="0"/>
              <a:t>i</a:t>
            </a:r>
            <a:r>
              <a:rPr lang="en-US" sz="2800" dirty="0" smtClean="0"/>
              <a:t>f</a:t>
            </a:r>
            <a:r>
              <a:rPr lang="en-US" sz="2800" baseline="-25000" dirty="0" smtClean="0"/>
              <a:t>ext</a:t>
            </a:r>
          </a:p>
          <a:p>
            <a:pPr marL="0" indent="0">
              <a:buNone/>
            </a:pPr>
            <a:r>
              <a:rPr lang="en-US" sz="2800" dirty="0"/>
              <a:t>i</a:t>
            </a:r>
            <a:r>
              <a:rPr lang="en-US" sz="2800" dirty="0" smtClean="0"/>
              <a:t>nitialize total Lagrange multiplier </a:t>
            </a:r>
            <a:r>
              <a:rPr lang="el-GR" sz="2800" dirty="0" smtClean="0"/>
              <a:t>λ</a:t>
            </a:r>
            <a:r>
              <a:rPr lang="pt-PT" sz="2800" baseline="-25000" dirty="0" smtClean="0"/>
              <a:t>0 </a:t>
            </a:r>
            <a:r>
              <a:rPr lang="pt-PT" sz="2800" dirty="0" smtClean="0"/>
              <a:t>= 0</a:t>
            </a:r>
            <a:r>
              <a:rPr lang="en-US" sz="2800" dirty="0" smtClean="0"/>
              <a:t>,</a:t>
            </a:r>
          </a:p>
          <a:p>
            <a:pPr marL="0" indent="0">
              <a:buNone/>
            </a:pPr>
            <a:r>
              <a:rPr lang="en-US" sz="2800" dirty="0"/>
              <a:t>w</a:t>
            </a:r>
            <a:r>
              <a:rPr lang="en-US" sz="2800" dirty="0" smtClean="0"/>
              <a:t>hile k &lt; Iterations do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for all constraints do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	GAUSS-SEIDEL PROCESS</a:t>
            </a:r>
          </a:p>
          <a:p>
            <a:pPr marL="0" indent="0">
              <a:buNone/>
            </a:pPr>
            <a:r>
              <a:rPr lang="en-US" sz="2800" dirty="0" smtClean="0"/>
              <a:t> 	end for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k = k +1</a:t>
            </a:r>
          </a:p>
          <a:p>
            <a:pPr marL="0" indent="0">
              <a:buNone/>
            </a:pPr>
            <a:r>
              <a:rPr lang="en-US" sz="2800" dirty="0"/>
              <a:t>e</a:t>
            </a:r>
            <a:r>
              <a:rPr lang="en-US" sz="2800" dirty="0" smtClean="0"/>
              <a:t>nd while</a:t>
            </a:r>
          </a:p>
          <a:p>
            <a:pPr marL="0" indent="0">
              <a:buNone/>
            </a:pPr>
            <a:r>
              <a:rPr lang="en-US" sz="2800" dirty="0" smtClean="0"/>
              <a:t>update x</a:t>
            </a:r>
            <a:r>
              <a:rPr lang="en-US" sz="2800" baseline="30000" dirty="0" smtClean="0"/>
              <a:t>n+1</a:t>
            </a:r>
          </a:p>
          <a:p>
            <a:pPr marL="0" indent="0">
              <a:buNone/>
            </a:pPr>
            <a:r>
              <a:rPr lang="en-US" sz="2800" dirty="0"/>
              <a:t>u</a:t>
            </a:r>
            <a:r>
              <a:rPr lang="en-US" sz="2800" dirty="0" smtClean="0"/>
              <a:t>pdate </a:t>
            </a:r>
            <a:r>
              <a:rPr lang="en-US" sz="2800" dirty="0"/>
              <a:t>velocity </a:t>
            </a:r>
            <a:r>
              <a:rPr lang="en-US" sz="2800" dirty="0" smtClean="0"/>
              <a:t>v</a:t>
            </a:r>
            <a:r>
              <a:rPr lang="en-US" sz="2800" baseline="30000" dirty="0" smtClean="0"/>
              <a:t>n+1 </a:t>
            </a:r>
            <a:r>
              <a:rPr lang="en-US" sz="2800" dirty="0" smtClean="0"/>
              <a:t>= (x</a:t>
            </a:r>
            <a:r>
              <a:rPr lang="en-US" sz="2800" baseline="30000" dirty="0" smtClean="0"/>
              <a:t>n+1 </a:t>
            </a:r>
            <a:r>
              <a:rPr lang="en-US" sz="2800" dirty="0" smtClean="0"/>
              <a:t>- </a:t>
            </a:r>
            <a:r>
              <a:rPr lang="en-US" sz="2800" dirty="0" err="1"/>
              <a:t>x</a:t>
            </a:r>
            <a:r>
              <a:rPr lang="en-US" sz="2800" baseline="30000" dirty="0" err="1"/>
              <a:t>n</a:t>
            </a:r>
            <a:r>
              <a:rPr lang="en-US" sz="2800" dirty="0" smtClean="0"/>
              <a:t>) / h</a:t>
            </a:r>
          </a:p>
          <a:p>
            <a:pPr marL="0" indent="0">
              <a:buNone/>
            </a:pPr>
            <a:endParaRPr lang="en-US" baseline="-25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14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7548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Verlet</a:t>
            </a:r>
            <a:r>
              <a:rPr lang="en-US" dirty="0" smtClean="0"/>
              <a:t> 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1057" y="1741714"/>
            <a:ext cx="7108371" cy="4974771"/>
          </a:xfrm>
          <a:ln w="28575"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x</a:t>
            </a:r>
            <a:r>
              <a:rPr lang="en-US" sz="2800" b="1" baseline="30000" dirty="0" smtClean="0"/>
              <a:t>n+1</a:t>
            </a:r>
            <a:r>
              <a:rPr lang="en-US" sz="2800" b="1" dirty="0" smtClean="0"/>
              <a:t> = </a:t>
            </a:r>
            <a:r>
              <a:rPr lang="en-US" sz="2800" b="1" dirty="0" err="1" smtClean="0"/>
              <a:t>x</a:t>
            </a:r>
            <a:r>
              <a:rPr lang="en-US" sz="2800" b="1" baseline="30000" dirty="0" err="1" smtClean="0"/>
              <a:t>n</a:t>
            </a:r>
            <a:r>
              <a:rPr lang="en-US" sz="2800" b="1" dirty="0" smtClean="0"/>
              <a:t> + </a:t>
            </a:r>
            <a:r>
              <a:rPr lang="en-US" sz="2800" b="1" dirty="0" err="1" smtClean="0"/>
              <a:t>v</a:t>
            </a:r>
            <a:r>
              <a:rPr lang="en-US" sz="2800" b="1" baseline="30000" dirty="0" err="1" smtClean="0"/>
              <a:t>n</a:t>
            </a:r>
            <a:r>
              <a:rPr lang="en-US" sz="2800" b="1" dirty="0" err="1" smtClean="0"/>
              <a:t>h</a:t>
            </a:r>
            <a:r>
              <a:rPr lang="en-US" sz="2800" b="1" dirty="0" smtClean="0"/>
              <a:t> + h</a:t>
            </a:r>
            <a:r>
              <a:rPr lang="en-US" sz="2800" b="1" baseline="30000" dirty="0" smtClean="0"/>
              <a:t>2</a:t>
            </a:r>
            <a:r>
              <a:rPr lang="en-US" sz="2800" b="1" dirty="0" smtClean="0"/>
              <a:t>w</a:t>
            </a:r>
            <a:r>
              <a:rPr lang="en-US" sz="2800" b="1" baseline="-25000" dirty="0" smtClean="0"/>
              <a:t>i</a:t>
            </a:r>
            <a:r>
              <a:rPr lang="en-US" sz="2800" b="1" dirty="0" smtClean="0"/>
              <a:t>f</a:t>
            </a:r>
            <a:r>
              <a:rPr lang="en-US" sz="2800" b="1" baseline="-25000" dirty="0" smtClean="0"/>
              <a:t>ext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i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nitialize total Lagrange multiplier </a:t>
            </a:r>
            <a:r>
              <a:rPr lang="el-GR" sz="2800" dirty="0" smtClean="0">
                <a:solidFill>
                  <a:schemeClr val="bg1">
                    <a:lumMod val="75000"/>
                  </a:schemeClr>
                </a:solidFill>
              </a:rPr>
              <a:t>λ</a:t>
            </a:r>
            <a:r>
              <a:rPr lang="pt-PT" sz="2800" baseline="-25000" dirty="0" smtClean="0">
                <a:solidFill>
                  <a:schemeClr val="bg1">
                    <a:lumMod val="75000"/>
                  </a:schemeClr>
                </a:solidFill>
              </a:rPr>
              <a:t>0 </a:t>
            </a:r>
            <a:r>
              <a:rPr lang="pt-PT" sz="2800" dirty="0" smtClean="0">
                <a:solidFill>
                  <a:schemeClr val="bg1">
                    <a:lumMod val="75000"/>
                  </a:schemeClr>
                </a:solidFill>
              </a:rPr>
              <a:t>= 0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,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w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hile k &lt; Iterations do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for all constraints do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	GAUSS-SEIDEL PROCESS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 	end for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k = k +1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e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nd while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update x</a:t>
            </a:r>
            <a:r>
              <a:rPr lang="en-US" sz="2800" baseline="30000" dirty="0" smtClean="0">
                <a:solidFill>
                  <a:schemeClr val="bg1">
                    <a:lumMod val="75000"/>
                  </a:schemeClr>
                </a:solidFill>
              </a:rPr>
              <a:t>n+1</a:t>
            </a:r>
          </a:p>
          <a:p>
            <a:pPr marL="0" indent="0">
              <a:buNone/>
            </a:pPr>
            <a:r>
              <a:rPr lang="en-US" sz="2800" b="1" dirty="0"/>
              <a:t>u</a:t>
            </a:r>
            <a:r>
              <a:rPr lang="en-US" sz="2800" b="1" dirty="0" smtClean="0"/>
              <a:t>pdate </a:t>
            </a:r>
            <a:r>
              <a:rPr lang="en-US" sz="2800" b="1" dirty="0"/>
              <a:t>velocity </a:t>
            </a:r>
            <a:r>
              <a:rPr lang="en-US" sz="2800" b="1" dirty="0" smtClean="0"/>
              <a:t>v</a:t>
            </a:r>
            <a:r>
              <a:rPr lang="en-US" sz="2800" b="1" baseline="30000" dirty="0" smtClean="0"/>
              <a:t>n+1 </a:t>
            </a:r>
            <a:r>
              <a:rPr lang="en-US" sz="2800" b="1" dirty="0" smtClean="0"/>
              <a:t>= (x</a:t>
            </a:r>
            <a:r>
              <a:rPr lang="en-US" sz="2800" b="1" baseline="30000" dirty="0" smtClean="0"/>
              <a:t>n+1 </a:t>
            </a:r>
            <a:r>
              <a:rPr lang="en-US" sz="2800" b="1" dirty="0" smtClean="0"/>
              <a:t>- </a:t>
            </a:r>
            <a:r>
              <a:rPr lang="en-US" sz="2800" b="1" dirty="0" err="1"/>
              <a:t>x</a:t>
            </a:r>
            <a:r>
              <a:rPr lang="en-US" sz="2800" b="1" baseline="30000" dirty="0" err="1"/>
              <a:t>n</a:t>
            </a:r>
            <a:r>
              <a:rPr lang="en-US" sz="2800" b="1" dirty="0" smtClean="0"/>
              <a:t>) / h</a:t>
            </a:r>
          </a:p>
          <a:p>
            <a:pPr marL="0" indent="0">
              <a:buNone/>
            </a:pPr>
            <a:endParaRPr lang="en-US" baseline="-25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15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5433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Verlet</a:t>
            </a:r>
            <a:r>
              <a:rPr lang="en-US" dirty="0"/>
              <a:t> Integration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1057" y="1741714"/>
            <a:ext cx="7108371" cy="4974771"/>
          </a:xfrm>
          <a:ln w="28575"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x</a:t>
            </a:r>
            <a:r>
              <a:rPr lang="en-US" sz="2800" b="1" baseline="30000" dirty="0" smtClean="0"/>
              <a:t>n+1</a:t>
            </a:r>
            <a:r>
              <a:rPr lang="en-US" sz="2800" b="1" dirty="0" smtClean="0"/>
              <a:t> = </a:t>
            </a:r>
            <a:r>
              <a:rPr lang="en-US" sz="2800" b="1" dirty="0" err="1" smtClean="0"/>
              <a:t>x</a:t>
            </a:r>
            <a:r>
              <a:rPr lang="en-US" sz="2800" b="1" baseline="30000" dirty="0" err="1" smtClean="0"/>
              <a:t>n</a:t>
            </a:r>
            <a:r>
              <a:rPr lang="en-US" sz="2800" b="1" dirty="0" smtClean="0"/>
              <a:t> + </a:t>
            </a:r>
            <a:r>
              <a:rPr lang="en-US" sz="2800" b="1" dirty="0"/>
              <a:t>(</a:t>
            </a:r>
            <a:r>
              <a:rPr lang="en-US" sz="2800" b="1" dirty="0" err="1" smtClean="0"/>
              <a:t>x</a:t>
            </a:r>
            <a:r>
              <a:rPr lang="en-US" sz="2800" b="1" baseline="30000" dirty="0" err="1" smtClean="0"/>
              <a:t>n</a:t>
            </a:r>
            <a:r>
              <a:rPr lang="en-US" sz="2800" b="1" baseline="30000" dirty="0" smtClean="0"/>
              <a:t> </a:t>
            </a:r>
            <a:r>
              <a:rPr lang="en-US" sz="2800" b="1" dirty="0" smtClean="0"/>
              <a:t>– x</a:t>
            </a:r>
            <a:r>
              <a:rPr lang="en-US" sz="2800" b="1" baseline="30000" dirty="0" smtClean="0"/>
              <a:t>n-1</a:t>
            </a:r>
            <a:r>
              <a:rPr lang="en-US" sz="2800" b="1" dirty="0" smtClean="0"/>
              <a:t>) + h</a:t>
            </a:r>
            <a:r>
              <a:rPr lang="en-US" sz="2800" b="1" baseline="30000" dirty="0" smtClean="0"/>
              <a:t>2</a:t>
            </a:r>
            <a:r>
              <a:rPr lang="en-US" sz="2800" b="1" dirty="0" smtClean="0"/>
              <a:t>w</a:t>
            </a:r>
            <a:r>
              <a:rPr lang="en-US" sz="2800" b="1" baseline="-25000" dirty="0" smtClean="0"/>
              <a:t>i</a:t>
            </a:r>
            <a:r>
              <a:rPr lang="en-US" sz="2800" b="1" dirty="0" smtClean="0"/>
              <a:t>f</a:t>
            </a:r>
            <a:r>
              <a:rPr lang="en-US" sz="2800" b="1" baseline="-25000" dirty="0" smtClean="0"/>
              <a:t>ext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nitialize total Lagrange multiplier </a:t>
            </a:r>
            <a:r>
              <a:rPr lang="el-G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λ</a:t>
            </a:r>
            <a:r>
              <a:rPr lang="pt-PT" sz="28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 </a:t>
            </a:r>
            <a:r>
              <a:rPr lang="pt-PT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= 0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hile k &lt; Iterations do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 all constraints do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GAUSS-SEIDEL PROCESS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	end for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 = k +1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nd while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update x</a:t>
            </a:r>
            <a:r>
              <a:rPr lang="en-US" sz="28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n+1</a:t>
            </a:r>
          </a:p>
          <a:p>
            <a:pPr marL="0" indent="0">
              <a:buNone/>
            </a:pPr>
            <a:r>
              <a:rPr lang="en-US" sz="2800" strike="sngStrike" dirty="0" smtClean="0">
                <a:solidFill>
                  <a:schemeClr val="bg1">
                    <a:lumMod val="75000"/>
                  </a:schemeClr>
                </a:solidFill>
              </a:rPr>
              <a:t>update velocity v</a:t>
            </a:r>
            <a:r>
              <a:rPr lang="en-US" sz="2800" strike="sngStrike" baseline="30000" dirty="0" smtClean="0">
                <a:solidFill>
                  <a:schemeClr val="bg1">
                    <a:lumMod val="75000"/>
                  </a:schemeClr>
                </a:solidFill>
              </a:rPr>
              <a:t>n+1 </a:t>
            </a:r>
            <a:r>
              <a:rPr lang="en-US" sz="2800" strike="sngStrike" dirty="0" smtClean="0">
                <a:solidFill>
                  <a:schemeClr val="bg1">
                    <a:lumMod val="75000"/>
                  </a:schemeClr>
                </a:solidFill>
              </a:rPr>
              <a:t>= (x</a:t>
            </a:r>
            <a:r>
              <a:rPr lang="en-US" sz="2800" strike="sngStrike" baseline="30000" dirty="0" smtClean="0">
                <a:solidFill>
                  <a:schemeClr val="bg1">
                    <a:lumMod val="75000"/>
                  </a:schemeClr>
                </a:solidFill>
              </a:rPr>
              <a:t>n+1 </a:t>
            </a:r>
            <a:r>
              <a:rPr lang="en-US" sz="2800" strike="sngStrike" dirty="0" smtClean="0">
                <a:solidFill>
                  <a:schemeClr val="bg1">
                    <a:lumMod val="75000"/>
                  </a:schemeClr>
                </a:solidFill>
              </a:rPr>
              <a:t>- </a:t>
            </a:r>
            <a:r>
              <a:rPr lang="en-US" sz="2800" strike="sngStrike" dirty="0" err="1" smtClean="0">
                <a:solidFill>
                  <a:schemeClr val="bg1">
                    <a:lumMod val="75000"/>
                  </a:schemeClr>
                </a:solidFill>
              </a:rPr>
              <a:t>x</a:t>
            </a:r>
            <a:r>
              <a:rPr lang="en-US" sz="2800" strike="sngStrike" baseline="30000" dirty="0" err="1" smtClean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en-US" sz="2800" strike="sngStrike" dirty="0" smtClean="0">
                <a:solidFill>
                  <a:schemeClr val="bg1">
                    <a:lumMod val="75000"/>
                  </a:schemeClr>
                </a:solidFill>
              </a:rPr>
              <a:t>) / h</a:t>
            </a:r>
          </a:p>
          <a:p>
            <a:pPr marL="0" indent="0">
              <a:buNone/>
            </a:pPr>
            <a:endParaRPr lang="en-US" baseline="-25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16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5433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Gauss-Seidel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After, </a:t>
            </a:r>
            <a:r>
              <a:rPr lang="en-US" dirty="0" smtClean="0"/>
              <a:t>the </a:t>
            </a:r>
            <a:r>
              <a:rPr lang="en-US" dirty="0"/>
              <a:t>displacements of each point </a:t>
            </a:r>
            <a:r>
              <a:rPr lang="en-US" dirty="0" smtClean="0"/>
              <a:t>is calculated </a:t>
            </a:r>
            <a:r>
              <a:rPr lang="en-US" dirty="0"/>
              <a:t>with a constraint </a:t>
            </a:r>
            <a:r>
              <a:rPr lang="en-US" dirty="0" smtClean="0"/>
              <a:t>function: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With the help </a:t>
            </a:r>
            <a:r>
              <a:rPr lang="en-US" dirty="0" smtClean="0"/>
              <a:t>of </a:t>
            </a:r>
            <a:r>
              <a:rPr lang="en-US" dirty="0"/>
              <a:t>1st order </a:t>
            </a:r>
            <a:r>
              <a:rPr lang="en-US" dirty="0" smtClean="0"/>
              <a:t>Taylor-expansion: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Position updates are obtained as: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17</a:t>
            </a:fld>
            <a:endParaRPr lang="de-CH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2265589"/>
            <a:ext cx="34575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3563710"/>
            <a:ext cx="81534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499" y="4993822"/>
            <a:ext cx="43719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78924" y="5277339"/>
            <a:ext cx="1083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/>
              <a:t>where</a:t>
            </a:r>
            <a:endParaRPr lang="pt-PT" sz="2400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611" y="4560433"/>
            <a:ext cx="546735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01499" y="4993822"/>
            <a:ext cx="4371975" cy="1028700"/>
          </a:xfrm>
          <a:prstGeom prst="rect">
            <a:avLst/>
          </a:prstGeom>
          <a:noFill/>
          <a:ln w="762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2133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Gauss-Seidel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 the recent extension to PBD (XPBD):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Position updates are associated with compliance stiffness matrix in order to prevent iteration count and step-size dependency: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18</a:t>
            </a:fld>
            <a:endParaRPr lang="de-CH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535" y="2128838"/>
            <a:ext cx="57816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9" y="4712836"/>
            <a:ext cx="46386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510" y="4360411"/>
            <a:ext cx="676275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8298" y="4717969"/>
            <a:ext cx="4371975" cy="1028700"/>
          </a:xfrm>
          <a:prstGeom prst="rect">
            <a:avLst/>
          </a:prstGeom>
          <a:noFill/>
          <a:ln w="762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11" name="TextBox 10"/>
          <p:cNvSpPr txBox="1"/>
          <p:nvPr/>
        </p:nvSpPr>
        <p:spPr>
          <a:xfrm>
            <a:off x="4487615" y="5001486"/>
            <a:ext cx="1083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/>
              <a:t>where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422320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Gauss-Seidel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1057" y="1741714"/>
            <a:ext cx="7108371" cy="4974771"/>
          </a:xfrm>
          <a:ln w="28575">
            <a:solidFill>
              <a:srgbClr val="FF0000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x</a:t>
            </a:r>
            <a:r>
              <a:rPr lang="en-US" sz="2800" baseline="30000" dirty="0" smtClean="0">
                <a:solidFill>
                  <a:schemeClr val="bg1">
                    <a:lumMod val="75000"/>
                  </a:schemeClr>
                </a:solidFill>
              </a:rPr>
              <a:t>n+1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 = </a:t>
            </a: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x</a:t>
            </a:r>
            <a:r>
              <a:rPr lang="en-US" sz="2800" baseline="30000" dirty="0" err="1" smtClean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 +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</a:rPr>
              <a:t>x</a:t>
            </a:r>
            <a:r>
              <a:rPr lang="en-US" sz="2800" baseline="30000" dirty="0" err="1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en-US" sz="2800" baseline="30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– x</a:t>
            </a:r>
            <a:r>
              <a:rPr lang="en-US" sz="2800" baseline="30000" dirty="0">
                <a:solidFill>
                  <a:schemeClr val="bg1">
                    <a:lumMod val="75000"/>
                  </a:schemeClr>
                </a:solidFill>
              </a:rPr>
              <a:t>n-1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)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+ h</a:t>
            </a:r>
            <a:r>
              <a:rPr lang="en-US" sz="2800" baseline="30000" dirty="0" smtClean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w</a:t>
            </a:r>
            <a:r>
              <a:rPr lang="en-US" sz="2800" baseline="-25000" dirty="0" smtClean="0">
                <a:solidFill>
                  <a:schemeClr val="bg1">
                    <a:lumMod val="75000"/>
                  </a:schemeClr>
                </a:solidFill>
              </a:rPr>
              <a:t>i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f</a:t>
            </a:r>
            <a:r>
              <a:rPr lang="en-US" sz="2800" baseline="-25000" dirty="0" smtClean="0">
                <a:solidFill>
                  <a:schemeClr val="bg1">
                    <a:lumMod val="75000"/>
                  </a:schemeClr>
                </a:solidFill>
              </a:rPr>
              <a:t>ext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i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nitialize total Lagrange multiplier </a:t>
            </a:r>
            <a:r>
              <a:rPr lang="el-GR" sz="2800" dirty="0" smtClean="0">
                <a:solidFill>
                  <a:schemeClr val="bg1">
                    <a:lumMod val="75000"/>
                  </a:schemeClr>
                </a:solidFill>
              </a:rPr>
              <a:t>λ</a:t>
            </a:r>
            <a:r>
              <a:rPr lang="pt-PT" sz="2800" baseline="-25000" dirty="0" smtClean="0">
                <a:solidFill>
                  <a:schemeClr val="bg1">
                    <a:lumMod val="75000"/>
                  </a:schemeClr>
                </a:solidFill>
              </a:rPr>
              <a:t>0 </a:t>
            </a:r>
            <a:r>
              <a:rPr lang="pt-PT" sz="2800" dirty="0" smtClean="0">
                <a:solidFill>
                  <a:schemeClr val="bg1">
                    <a:lumMod val="75000"/>
                  </a:schemeClr>
                </a:solidFill>
              </a:rPr>
              <a:t>= 0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,</a:t>
            </a:r>
          </a:p>
          <a:p>
            <a:pPr marL="0" indent="0">
              <a:buNone/>
            </a:pPr>
            <a:r>
              <a:rPr lang="en-US" sz="2800" dirty="0"/>
              <a:t>w</a:t>
            </a:r>
            <a:r>
              <a:rPr lang="en-US" sz="2800" dirty="0" smtClean="0"/>
              <a:t>hile k &lt; Iterations do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for all constraints do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	</a:t>
            </a:r>
            <a:r>
              <a:rPr lang="en-US" sz="2800" b="1" dirty="0" smtClean="0"/>
              <a:t>compute </a:t>
            </a:r>
            <a:r>
              <a:rPr lang="el-GR" sz="2800" b="1" dirty="0" smtClean="0"/>
              <a:t>Δλ</a:t>
            </a:r>
            <a:r>
              <a:rPr lang="pt-PT" sz="2800" b="1" dirty="0" smtClean="0"/>
              <a:t> and </a:t>
            </a:r>
            <a:r>
              <a:rPr lang="el-GR" sz="2800" b="1" dirty="0" smtClean="0"/>
              <a:t>Δ</a:t>
            </a:r>
            <a:r>
              <a:rPr lang="pt-PT" sz="2800" b="1" dirty="0" smtClean="0"/>
              <a:t>x</a:t>
            </a:r>
          </a:p>
          <a:p>
            <a:pPr marL="0" indent="0">
              <a:buNone/>
            </a:pPr>
            <a:r>
              <a:rPr lang="pt-PT" sz="2800" b="1" dirty="0"/>
              <a:t>	</a:t>
            </a:r>
            <a:r>
              <a:rPr lang="pt-PT" sz="2800" b="1" dirty="0" smtClean="0"/>
              <a:t>	</a:t>
            </a:r>
            <a:r>
              <a:rPr lang="el-GR" sz="2800" b="1" dirty="0" smtClean="0"/>
              <a:t>λ</a:t>
            </a:r>
            <a:r>
              <a:rPr lang="pt-PT" sz="2800" b="1" baseline="-25000" dirty="0" smtClean="0"/>
              <a:t>k+1</a:t>
            </a:r>
            <a:r>
              <a:rPr lang="pt-PT" sz="2800" b="1" dirty="0" smtClean="0"/>
              <a:t> = </a:t>
            </a:r>
            <a:r>
              <a:rPr lang="el-GR" sz="2800" b="1" dirty="0" smtClean="0"/>
              <a:t>λ</a:t>
            </a:r>
            <a:r>
              <a:rPr lang="pt-PT" sz="2800" b="1" baseline="-25000" dirty="0" smtClean="0"/>
              <a:t>k</a:t>
            </a:r>
            <a:r>
              <a:rPr lang="pt-PT" sz="2800" b="1" dirty="0" smtClean="0"/>
              <a:t> + </a:t>
            </a:r>
            <a:r>
              <a:rPr lang="el-GR" sz="2800" b="1" dirty="0" smtClean="0"/>
              <a:t>Δλ</a:t>
            </a:r>
            <a:endParaRPr lang="pt-PT" sz="2800" b="1" dirty="0" smtClean="0"/>
          </a:p>
          <a:p>
            <a:pPr marL="0" indent="0">
              <a:buNone/>
            </a:pPr>
            <a:r>
              <a:rPr lang="pt-PT" sz="2800" b="1" dirty="0" smtClean="0"/>
              <a:t>		x</a:t>
            </a:r>
            <a:r>
              <a:rPr lang="pt-PT" sz="2800" b="1" baseline="-25000" dirty="0" smtClean="0"/>
              <a:t>k+1</a:t>
            </a:r>
            <a:r>
              <a:rPr lang="pt-PT" sz="2800" b="1" dirty="0" smtClean="0"/>
              <a:t> </a:t>
            </a:r>
            <a:r>
              <a:rPr lang="pt-PT" sz="2800" b="1" dirty="0"/>
              <a:t>= </a:t>
            </a:r>
            <a:r>
              <a:rPr lang="pt-PT" sz="2800" b="1" dirty="0" smtClean="0"/>
              <a:t>x</a:t>
            </a:r>
            <a:r>
              <a:rPr lang="pt-PT" sz="2800" b="1" baseline="-25000" dirty="0" smtClean="0"/>
              <a:t>k</a:t>
            </a:r>
            <a:r>
              <a:rPr lang="pt-PT" sz="2800" b="1" dirty="0" smtClean="0"/>
              <a:t> </a:t>
            </a:r>
            <a:r>
              <a:rPr lang="pt-PT" sz="2800" b="1" dirty="0"/>
              <a:t>+ </a:t>
            </a:r>
            <a:r>
              <a:rPr lang="el-GR" sz="2800" b="1" dirty="0" smtClean="0"/>
              <a:t>Δ</a:t>
            </a:r>
            <a:r>
              <a:rPr lang="pt-PT" sz="2800" b="1" dirty="0" smtClean="0"/>
              <a:t>x</a:t>
            </a:r>
            <a:endParaRPr lang="en-US" sz="2800" b="1" dirty="0" smtClean="0"/>
          </a:p>
          <a:p>
            <a:pPr marL="0" indent="0">
              <a:buNone/>
            </a:pPr>
            <a:r>
              <a:rPr lang="en-US" sz="2800" dirty="0" smtClean="0"/>
              <a:t> 	end for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k = k +1</a:t>
            </a:r>
          </a:p>
          <a:p>
            <a:pPr marL="0" indent="0">
              <a:buNone/>
            </a:pPr>
            <a:r>
              <a:rPr lang="en-US" sz="2800" dirty="0"/>
              <a:t>e</a:t>
            </a:r>
            <a:r>
              <a:rPr lang="en-US" sz="2800" dirty="0" smtClean="0"/>
              <a:t>nd while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update x</a:t>
            </a:r>
            <a:r>
              <a:rPr lang="en-US" sz="2800" baseline="30000" dirty="0" smtClean="0">
                <a:solidFill>
                  <a:schemeClr val="bg1">
                    <a:lumMod val="75000"/>
                  </a:schemeClr>
                </a:solidFill>
              </a:rPr>
              <a:t>n+1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19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7039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Physics-based visual simulations </a:t>
            </a:r>
            <a:r>
              <a:rPr lang="en-US" dirty="0"/>
              <a:t>have </a:t>
            </a:r>
            <a:r>
              <a:rPr lang="en-US" dirty="0" smtClean="0"/>
              <a:t>become ubiquitous in </a:t>
            </a:r>
            <a:r>
              <a:rPr lang="en-US" dirty="0"/>
              <a:t>movies, cartoons, </a:t>
            </a:r>
            <a:r>
              <a:rPr lang="en-US" dirty="0" smtClean="0"/>
              <a:t>medical applications and </a:t>
            </a:r>
            <a:r>
              <a:rPr lang="en-US" dirty="0"/>
              <a:t>computer games.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2</a:t>
            </a:fld>
            <a:endParaRPr lang="de-CH" dirty="0"/>
          </a:p>
        </p:txBody>
      </p:sp>
      <p:sp>
        <p:nvSpPr>
          <p:cNvPr id="6" name="TextBox 5"/>
          <p:cNvSpPr txBox="1"/>
          <p:nvPr/>
        </p:nvSpPr>
        <p:spPr>
          <a:xfrm>
            <a:off x="8882758" y="5163787"/>
            <a:ext cx="17979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/>
              <a:t>Assassin’s Creed, © Ubisoft</a:t>
            </a:r>
            <a:endParaRPr lang="pt-PT" sz="800" dirty="0"/>
          </a:p>
        </p:txBody>
      </p:sp>
      <p:sp>
        <p:nvSpPr>
          <p:cNvPr id="9" name="TextBox 8"/>
          <p:cNvSpPr txBox="1"/>
          <p:nvPr/>
        </p:nvSpPr>
        <p:spPr>
          <a:xfrm>
            <a:off x="91409" y="4935181"/>
            <a:ext cx="21619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/>
              <a:t>Collapsed Buildings, 2012 © DigitalDomain</a:t>
            </a:r>
            <a:endParaRPr lang="pt-PT" sz="800" dirty="0"/>
          </a:p>
        </p:txBody>
      </p:sp>
      <p:pic>
        <p:nvPicPr>
          <p:cNvPr id="1028" name="Picture 4" descr="http://cdnvideo.dolimg.com/cdn_assets/ef91b3eba7549321e53d2c6a18b752a9cf5d26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319" y="3344965"/>
            <a:ext cx="1832810" cy="183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44628" y="5196445"/>
            <a:ext cx="2042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/>
              <a:t>Sulley from Monsters Inc, © Disney/Pixar</a:t>
            </a:r>
            <a:endParaRPr lang="pt-PT" sz="800" dirty="0"/>
          </a:p>
        </p:txBody>
      </p:sp>
      <p:sp>
        <p:nvSpPr>
          <p:cNvPr id="13" name="TextBox 12"/>
          <p:cNvSpPr txBox="1"/>
          <p:nvPr/>
        </p:nvSpPr>
        <p:spPr>
          <a:xfrm>
            <a:off x="5872010" y="5247664"/>
            <a:ext cx="2042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/>
              <a:t>Medical App. © VirtaMed</a:t>
            </a:r>
            <a:endParaRPr lang="pt-PT" sz="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9" y="3586460"/>
            <a:ext cx="3192988" cy="1349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s://www.virtamed.com/files/7713/9583/1245/VirtaMed_10_Reasons_Compare_Real_55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010" y="3284622"/>
            <a:ext cx="2607965" cy="195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 result for assassins cree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588" y="3375460"/>
            <a:ext cx="3149897" cy="177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54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Aware Gauss-Seidel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20</a:t>
            </a:fld>
            <a:endParaRPr lang="de-CH" dirty="0"/>
          </a:p>
        </p:txBody>
      </p:sp>
      <p:sp>
        <p:nvSpPr>
          <p:cNvPr id="5" name="Arc 4"/>
          <p:cNvSpPr/>
          <p:nvPr/>
        </p:nvSpPr>
        <p:spPr>
          <a:xfrm>
            <a:off x="1001512" y="2884693"/>
            <a:ext cx="6019800" cy="2819400"/>
          </a:xfrm>
          <a:prstGeom prst="arc">
            <a:avLst>
              <a:gd name="adj1" fmla="val 11941821"/>
              <a:gd name="adj2" fmla="val 1113015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Donut 5"/>
          <p:cNvSpPr/>
          <p:nvPr/>
        </p:nvSpPr>
        <p:spPr>
          <a:xfrm>
            <a:off x="5475540" y="2982664"/>
            <a:ext cx="239486" cy="23948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7859512" y="2982664"/>
            <a:ext cx="239486" cy="23948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6901569" y="4174650"/>
            <a:ext cx="239486" cy="23948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845655" y="3102407"/>
            <a:ext cx="1894114" cy="0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141055" y="3309236"/>
            <a:ext cx="718457" cy="783771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524026" y="4637272"/>
            <a:ext cx="2688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/>
              <a:t>Body of the Model</a:t>
            </a:r>
            <a:endParaRPr lang="pt-PT" dirty="0"/>
          </a:p>
        </p:txBody>
      </p:sp>
      <p:sp>
        <p:nvSpPr>
          <p:cNvPr id="16" name="TextBox 15"/>
          <p:cNvSpPr txBox="1"/>
          <p:nvPr/>
        </p:nvSpPr>
        <p:spPr>
          <a:xfrm>
            <a:off x="4514877" y="3286660"/>
            <a:ext cx="161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/>
              <a:t>Initial Position</a:t>
            </a:r>
            <a:endParaRPr lang="pt-PT" dirty="0"/>
          </a:p>
        </p:txBody>
      </p:sp>
      <p:sp>
        <p:nvSpPr>
          <p:cNvPr id="17" name="TextBox 16"/>
          <p:cNvSpPr txBox="1"/>
          <p:nvPr/>
        </p:nvSpPr>
        <p:spPr>
          <a:xfrm>
            <a:off x="8098998" y="2917741"/>
            <a:ext cx="2688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Predicted Position</a:t>
            </a:r>
            <a:endParaRPr lang="pt-PT" dirty="0"/>
          </a:p>
        </p:txBody>
      </p:sp>
      <p:sp>
        <p:nvSpPr>
          <p:cNvPr id="18" name="TextBox 17"/>
          <p:cNvSpPr txBox="1"/>
          <p:nvPr/>
        </p:nvSpPr>
        <p:spPr>
          <a:xfrm>
            <a:off x="5176182" y="4174650"/>
            <a:ext cx="1725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smtClean="0"/>
              <a:t>Final Position</a:t>
            </a:r>
            <a:endParaRPr lang="pt-PT" dirty="0"/>
          </a:p>
        </p:txBody>
      </p:sp>
      <p:pic>
        <p:nvPicPr>
          <p:cNvPr id="19" name="Picture 2" descr="Image result for fish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192" y="4789259"/>
            <a:ext cx="3071207" cy="172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19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Aware Gauss-Seidel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21</a:t>
            </a:fld>
            <a:endParaRPr lang="de-CH" dirty="0"/>
          </a:p>
        </p:txBody>
      </p:sp>
      <p:sp>
        <p:nvSpPr>
          <p:cNvPr id="5" name="Arc 4"/>
          <p:cNvSpPr/>
          <p:nvPr/>
        </p:nvSpPr>
        <p:spPr>
          <a:xfrm>
            <a:off x="1001512" y="2884693"/>
            <a:ext cx="6019800" cy="2819400"/>
          </a:xfrm>
          <a:prstGeom prst="arc">
            <a:avLst>
              <a:gd name="adj1" fmla="val 11941821"/>
              <a:gd name="adj2" fmla="val 1113015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Donut 5"/>
          <p:cNvSpPr/>
          <p:nvPr/>
        </p:nvSpPr>
        <p:spPr>
          <a:xfrm>
            <a:off x="5475540" y="2982664"/>
            <a:ext cx="239486" cy="23948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7859512" y="2982664"/>
            <a:ext cx="239486" cy="23948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6901569" y="4174650"/>
            <a:ext cx="239486" cy="23948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845655" y="3102407"/>
            <a:ext cx="1894114" cy="0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141055" y="3309236"/>
            <a:ext cx="718457" cy="783771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514877" y="3286660"/>
            <a:ext cx="161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>
                <a:solidFill>
                  <a:schemeClr val="bg1">
                    <a:lumMod val="75000"/>
                  </a:schemeClr>
                </a:solidFill>
              </a:rPr>
              <a:t>Initial Position</a:t>
            </a:r>
            <a:endParaRPr lang="pt-PT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98998" y="2917741"/>
            <a:ext cx="2688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</a:rPr>
              <a:t>Predicted Position</a:t>
            </a:r>
            <a:endParaRPr lang="pt-PT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16425" y="2677495"/>
            <a:ext cx="1752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/>
              <a:t>Integration</a:t>
            </a:r>
            <a:endParaRPr lang="pt-PT" dirty="0"/>
          </a:p>
        </p:txBody>
      </p:sp>
      <p:sp>
        <p:nvSpPr>
          <p:cNvPr id="19" name="TextBox 18"/>
          <p:cNvSpPr txBox="1"/>
          <p:nvPr/>
        </p:nvSpPr>
        <p:spPr>
          <a:xfrm>
            <a:off x="7739769" y="3516455"/>
            <a:ext cx="1752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Gauss-Seidel</a:t>
            </a:r>
            <a:endParaRPr lang="pt-PT" dirty="0"/>
          </a:p>
        </p:txBody>
      </p:sp>
      <p:sp>
        <p:nvSpPr>
          <p:cNvPr id="20" name="TextBox 19"/>
          <p:cNvSpPr txBox="1"/>
          <p:nvPr/>
        </p:nvSpPr>
        <p:spPr>
          <a:xfrm>
            <a:off x="5176182" y="4174650"/>
            <a:ext cx="1725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smtClean="0">
                <a:solidFill>
                  <a:schemeClr val="bg1">
                    <a:lumMod val="75000"/>
                  </a:schemeClr>
                </a:solidFill>
              </a:rPr>
              <a:t>Final Position</a:t>
            </a:r>
            <a:endParaRPr lang="pt-PT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4026" y="4637272"/>
            <a:ext cx="2688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/>
              <a:t>Body of the Model</a:t>
            </a:r>
            <a:endParaRPr lang="pt-PT" dirty="0"/>
          </a:p>
        </p:txBody>
      </p:sp>
      <p:pic>
        <p:nvPicPr>
          <p:cNvPr id="18" name="Picture 2" descr="Image result for fish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192" y="4789259"/>
            <a:ext cx="3071207" cy="172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3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Aware Gauss-Seidel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22</a:t>
            </a:fld>
            <a:endParaRPr lang="de-CH" dirty="0"/>
          </a:p>
        </p:txBody>
      </p:sp>
      <p:sp>
        <p:nvSpPr>
          <p:cNvPr id="5" name="Arc 4"/>
          <p:cNvSpPr/>
          <p:nvPr/>
        </p:nvSpPr>
        <p:spPr>
          <a:xfrm>
            <a:off x="-3472514" y="1543648"/>
            <a:ext cx="10493853" cy="7422863"/>
          </a:xfrm>
          <a:prstGeom prst="arc">
            <a:avLst>
              <a:gd name="adj1" fmla="val 14740376"/>
              <a:gd name="adj2" fmla="val 1236970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Donut 5"/>
          <p:cNvSpPr/>
          <p:nvPr/>
        </p:nvSpPr>
        <p:spPr>
          <a:xfrm>
            <a:off x="5236054" y="2415541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551767" y="2340059"/>
            <a:ext cx="4093002" cy="217693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021339" y="2557752"/>
            <a:ext cx="2705074" cy="1590054"/>
          </a:xfrm>
          <a:prstGeom prst="straightConnector1">
            <a:avLst/>
          </a:prstGeom>
          <a:ln w="76200">
            <a:solidFill>
              <a:schemeClr val="tx2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57970" y="4623395"/>
            <a:ext cx="2688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/>
              <a:t>Body of the Model</a:t>
            </a:r>
            <a:endParaRPr lang="pt-PT" dirty="0"/>
          </a:p>
        </p:txBody>
      </p:sp>
      <p:sp>
        <p:nvSpPr>
          <p:cNvPr id="16" name="TextBox 15"/>
          <p:cNvSpPr txBox="1"/>
          <p:nvPr/>
        </p:nvSpPr>
        <p:spPr>
          <a:xfrm>
            <a:off x="4210077" y="2785918"/>
            <a:ext cx="161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>
                <a:solidFill>
                  <a:schemeClr val="bg1">
                    <a:lumMod val="75000"/>
                  </a:schemeClr>
                </a:solidFill>
              </a:rPr>
              <a:t>Initial Position</a:t>
            </a:r>
            <a:endParaRPr lang="pt-PT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069312" y="2079954"/>
            <a:ext cx="212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</a:rPr>
              <a:t>Predicted Position</a:t>
            </a:r>
            <a:endParaRPr lang="pt-PT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37121" y="4254084"/>
            <a:ext cx="1725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smtClean="0">
                <a:solidFill>
                  <a:schemeClr val="bg1">
                    <a:lumMod val="75000"/>
                  </a:schemeClr>
                </a:solidFill>
              </a:rPr>
              <a:t>Final Position</a:t>
            </a:r>
            <a:endParaRPr lang="pt-PT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9043" y="2046209"/>
            <a:ext cx="1752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>
                <a:solidFill>
                  <a:schemeClr val="bg1">
                    <a:lumMod val="75000"/>
                  </a:schemeClr>
                </a:solidFill>
              </a:rPr>
              <a:t>Integration</a:t>
            </a:r>
            <a:endParaRPr lang="pt-PT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1" name="Donut 20"/>
          <p:cNvSpPr/>
          <p:nvPr/>
        </p:nvSpPr>
        <p:spPr>
          <a:xfrm>
            <a:off x="6670632" y="4101314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93809" y="3530594"/>
            <a:ext cx="2530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/>
              <a:t>Gauss-Seidel</a:t>
            </a:r>
            <a:endParaRPr lang="pt-PT" sz="2800" b="1" dirty="0"/>
          </a:p>
        </p:txBody>
      </p:sp>
      <p:sp>
        <p:nvSpPr>
          <p:cNvPr id="23" name="Donut 22"/>
          <p:cNvSpPr/>
          <p:nvPr/>
        </p:nvSpPr>
        <p:spPr>
          <a:xfrm>
            <a:off x="9693809" y="2225771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73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Aware Gauss-Seidel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23</a:t>
            </a:fld>
            <a:endParaRPr lang="de-CH" dirty="0"/>
          </a:p>
        </p:txBody>
      </p:sp>
      <p:sp>
        <p:nvSpPr>
          <p:cNvPr id="5" name="Arc 4"/>
          <p:cNvSpPr/>
          <p:nvPr/>
        </p:nvSpPr>
        <p:spPr>
          <a:xfrm>
            <a:off x="-3472514" y="1543648"/>
            <a:ext cx="10493853" cy="7422863"/>
          </a:xfrm>
          <a:prstGeom prst="arc">
            <a:avLst>
              <a:gd name="adj1" fmla="val 14740376"/>
              <a:gd name="adj2" fmla="val 1236970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7021339" y="2557752"/>
            <a:ext cx="2705074" cy="1590054"/>
          </a:xfrm>
          <a:prstGeom prst="straightConnector1">
            <a:avLst/>
          </a:prstGeom>
          <a:ln w="76200">
            <a:solidFill>
              <a:schemeClr val="tx2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069312" y="2079954"/>
            <a:ext cx="212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</a:rPr>
              <a:t>Predicted Position</a:t>
            </a:r>
            <a:endParaRPr lang="pt-PT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Donut 19"/>
          <p:cNvSpPr/>
          <p:nvPr/>
        </p:nvSpPr>
        <p:spPr>
          <a:xfrm>
            <a:off x="9693809" y="2225771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21" name="Donut 20"/>
          <p:cNvSpPr/>
          <p:nvPr/>
        </p:nvSpPr>
        <p:spPr>
          <a:xfrm>
            <a:off x="6670632" y="4101314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57970" y="4623395"/>
            <a:ext cx="2688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/>
              <a:t>Body of the Model</a:t>
            </a:r>
            <a:endParaRPr lang="pt-PT" dirty="0"/>
          </a:p>
        </p:txBody>
      </p:sp>
      <p:sp>
        <p:nvSpPr>
          <p:cNvPr id="23" name="TextBox 22"/>
          <p:cNvSpPr txBox="1"/>
          <p:nvPr/>
        </p:nvSpPr>
        <p:spPr>
          <a:xfrm>
            <a:off x="4937121" y="4254084"/>
            <a:ext cx="1725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smtClean="0">
                <a:solidFill>
                  <a:schemeClr val="bg1">
                    <a:lumMod val="75000"/>
                  </a:schemeClr>
                </a:solidFill>
              </a:rPr>
              <a:t>Final Position</a:t>
            </a:r>
            <a:endParaRPr lang="pt-PT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056913" y="1543648"/>
            <a:ext cx="10886" cy="429109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9639379" y="1543647"/>
            <a:ext cx="10886" cy="429109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8431068" y="1543646"/>
            <a:ext cx="10886" cy="429109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7767039" y="1543648"/>
            <a:ext cx="10886" cy="429109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146610" y="1543648"/>
            <a:ext cx="10886" cy="429109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ght Brace 10"/>
          <p:cNvSpPr/>
          <p:nvPr/>
        </p:nvSpPr>
        <p:spPr>
          <a:xfrm rot="5400000">
            <a:off x="9163089" y="5728567"/>
            <a:ext cx="381000" cy="593352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Right Brace 27"/>
          <p:cNvSpPr/>
          <p:nvPr/>
        </p:nvSpPr>
        <p:spPr>
          <a:xfrm rot="5400000">
            <a:off x="8542687" y="5728567"/>
            <a:ext cx="381000" cy="593352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" name="Right Brace 28"/>
          <p:cNvSpPr/>
          <p:nvPr/>
        </p:nvSpPr>
        <p:spPr>
          <a:xfrm rot="5400000">
            <a:off x="7919518" y="5728567"/>
            <a:ext cx="381000" cy="593352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0" name="Right Brace 29"/>
          <p:cNvSpPr/>
          <p:nvPr/>
        </p:nvSpPr>
        <p:spPr>
          <a:xfrm rot="5400000">
            <a:off x="7266432" y="5728567"/>
            <a:ext cx="381000" cy="593352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TextBox 12"/>
          <p:cNvSpPr txBox="1"/>
          <p:nvPr/>
        </p:nvSpPr>
        <p:spPr>
          <a:xfrm>
            <a:off x="9081446" y="6139541"/>
            <a:ext cx="544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Δ</a:t>
            </a:r>
            <a:r>
              <a:rPr lang="pt-PT" dirty="0" smtClean="0"/>
              <a:t>x</a:t>
            </a:r>
            <a:endParaRPr lang="pt-PT" dirty="0"/>
          </a:p>
        </p:txBody>
      </p:sp>
      <p:sp>
        <p:nvSpPr>
          <p:cNvPr id="31" name="TextBox 30"/>
          <p:cNvSpPr txBox="1"/>
          <p:nvPr/>
        </p:nvSpPr>
        <p:spPr>
          <a:xfrm>
            <a:off x="8512627" y="6139541"/>
            <a:ext cx="544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Δ</a:t>
            </a:r>
            <a:r>
              <a:rPr lang="pt-PT" dirty="0" smtClean="0"/>
              <a:t>x</a:t>
            </a:r>
            <a:endParaRPr lang="pt-PT" dirty="0"/>
          </a:p>
        </p:txBody>
      </p:sp>
      <p:sp>
        <p:nvSpPr>
          <p:cNvPr id="32" name="TextBox 31"/>
          <p:cNvSpPr txBox="1"/>
          <p:nvPr/>
        </p:nvSpPr>
        <p:spPr>
          <a:xfrm>
            <a:off x="7837875" y="6150427"/>
            <a:ext cx="544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Δ</a:t>
            </a:r>
            <a:r>
              <a:rPr lang="pt-PT" dirty="0" smtClean="0"/>
              <a:t>x</a:t>
            </a:r>
            <a:endParaRPr lang="pt-PT" dirty="0"/>
          </a:p>
        </p:txBody>
      </p:sp>
      <p:sp>
        <p:nvSpPr>
          <p:cNvPr id="33" name="TextBox 32"/>
          <p:cNvSpPr txBox="1"/>
          <p:nvPr/>
        </p:nvSpPr>
        <p:spPr>
          <a:xfrm>
            <a:off x="7184789" y="6150427"/>
            <a:ext cx="544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Δ</a:t>
            </a:r>
            <a:r>
              <a:rPr lang="pt-PT" dirty="0" smtClean="0"/>
              <a:t>x</a:t>
            </a:r>
            <a:endParaRPr lang="pt-PT" dirty="0"/>
          </a:p>
        </p:txBody>
      </p:sp>
      <p:sp>
        <p:nvSpPr>
          <p:cNvPr id="34" name="Donut 33"/>
          <p:cNvSpPr/>
          <p:nvPr/>
        </p:nvSpPr>
        <p:spPr>
          <a:xfrm>
            <a:off x="8923589" y="2748284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8224304" y="3184061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6" name="Donut 35"/>
          <p:cNvSpPr/>
          <p:nvPr/>
        </p:nvSpPr>
        <p:spPr>
          <a:xfrm>
            <a:off x="7541173" y="3623486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693809" y="3530594"/>
            <a:ext cx="2530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/>
              <a:t>Gauss-Seidel</a:t>
            </a:r>
            <a:endParaRPr lang="pt-PT" sz="28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9081446" y="6411291"/>
            <a:ext cx="544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 smtClean="0"/>
              <a:t>1.it.</a:t>
            </a:r>
            <a:endParaRPr lang="pt-PT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8526360" y="6411291"/>
            <a:ext cx="544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/>
              <a:t>2</a:t>
            </a:r>
            <a:r>
              <a:rPr lang="pt-PT" sz="1600" dirty="0" smtClean="0"/>
              <a:t>.it.</a:t>
            </a:r>
            <a:endParaRPr lang="pt-PT" sz="1600" dirty="0"/>
          </a:p>
        </p:txBody>
      </p:sp>
      <p:sp>
        <p:nvSpPr>
          <p:cNvPr id="40" name="TextBox 39"/>
          <p:cNvSpPr txBox="1"/>
          <p:nvPr/>
        </p:nvSpPr>
        <p:spPr>
          <a:xfrm>
            <a:off x="7840635" y="6411291"/>
            <a:ext cx="544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/>
              <a:t>3</a:t>
            </a:r>
            <a:r>
              <a:rPr lang="pt-PT" sz="1600" dirty="0" smtClean="0"/>
              <a:t>.it.</a:t>
            </a:r>
            <a:endParaRPr lang="pt-PT" sz="1600" dirty="0"/>
          </a:p>
        </p:txBody>
      </p:sp>
      <p:sp>
        <p:nvSpPr>
          <p:cNvPr id="41" name="TextBox 40"/>
          <p:cNvSpPr txBox="1"/>
          <p:nvPr/>
        </p:nvSpPr>
        <p:spPr>
          <a:xfrm>
            <a:off x="7228333" y="6411291"/>
            <a:ext cx="544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/>
              <a:t>4</a:t>
            </a:r>
            <a:r>
              <a:rPr lang="pt-PT" sz="1600" dirty="0" smtClean="0"/>
              <a:t>.it.</a:t>
            </a:r>
            <a:endParaRPr lang="pt-PT" sz="1600" dirty="0"/>
          </a:p>
        </p:txBody>
      </p:sp>
    </p:spTree>
    <p:extLst>
      <p:ext uri="{BB962C8B-B14F-4D97-AF65-F5344CB8AC3E}">
        <p14:creationId xmlns:p14="http://schemas.microsoft.com/office/powerpoint/2010/main" val="68429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Aware Gauss-Seidel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24</a:t>
            </a:fld>
            <a:endParaRPr lang="de-CH" dirty="0"/>
          </a:p>
        </p:txBody>
      </p:sp>
      <p:sp>
        <p:nvSpPr>
          <p:cNvPr id="5" name="Arc 4"/>
          <p:cNvSpPr/>
          <p:nvPr/>
        </p:nvSpPr>
        <p:spPr>
          <a:xfrm>
            <a:off x="-3472514" y="1543648"/>
            <a:ext cx="10493853" cy="7422863"/>
          </a:xfrm>
          <a:prstGeom prst="arc">
            <a:avLst>
              <a:gd name="adj1" fmla="val 14740376"/>
              <a:gd name="adj2" fmla="val 1236970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7021339" y="2557752"/>
            <a:ext cx="2705074" cy="1590054"/>
          </a:xfrm>
          <a:prstGeom prst="straightConnector1">
            <a:avLst/>
          </a:prstGeom>
          <a:ln w="76200">
            <a:solidFill>
              <a:schemeClr val="tx2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069312" y="2079954"/>
            <a:ext cx="212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</a:rPr>
              <a:t>Predicted Position</a:t>
            </a:r>
            <a:endParaRPr lang="pt-PT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Donut 19"/>
          <p:cNvSpPr/>
          <p:nvPr/>
        </p:nvSpPr>
        <p:spPr>
          <a:xfrm>
            <a:off x="9693809" y="2225771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21" name="Donut 20"/>
          <p:cNvSpPr/>
          <p:nvPr/>
        </p:nvSpPr>
        <p:spPr>
          <a:xfrm>
            <a:off x="6670632" y="4101314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57970" y="4623395"/>
            <a:ext cx="2688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/>
              <a:t>Body of the Model</a:t>
            </a:r>
            <a:endParaRPr lang="pt-PT" dirty="0"/>
          </a:p>
        </p:txBody>
      </p:sp>
      <p:sp>
        <p:nvSpPr>
          <p:cNvPr id="23" name="TextBox 22"/>
          <p:cNvSpPr txBox="1"/>
          <p:nvPr/>
        </p:nvSpPr>
        <p:spPr>
          <a:xfrm>
            <a:off x="4937121" y="4254084"/>
            <a:ext cx="1725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smtClean="0">
                <a:solidFill>
                  <a:schemeClr val="bg1">
                    <a:lumMod val="75000"/>
                  </a:schemeClr>
                </a:solidFill>
              </a:rPr>
              <a:t>Final Position</a:t>
            </a:r>
            <a:endParaRPr lang="pt-PT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056913" y="1543648"/>
            <a:ext cx="10886" cy="429109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9639379" y="1543647"/>
            <a:ext cx="10886" cy="429109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8431068" y="1543646"/>
            <a:ext cx="10886" cy="429109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7767039" y="1543648"/>
            <a:ext cx="10886" cy="429109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146610" y="1543648"/>
            <a:ext cx="10886" cy="429109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ght Brace 10"/>
          <p:cNvSpPr/>
          <p:nvPr/>
        </p:nvSpPr>
        <p:spPr>
          <a:xfrm rot="5400000">
            <a:off x="9163089" y="5728567"/>
            <a:ext cx="381000" cy="593352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Right Brace 27"/>
          <p:cNvSpPr/>
          <p:nvPr/>
        </p:nvSpPr>
        <p:spPr>
          <a:xfrm rot="5400000">
            <a:off x="8542687" y="5728567"/>
            <a:ext cx="381000" cy="593352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" name="Right Brace 28"/>
          <p:cNvSpPr/>
          <p:nvPr/>
        </p:nvSpPr>
        <p:spPr>
          <a:xfrm rot="5400000">
            <a:off x="7919518" y="5728567"/>
            <a:ext cx="381000" cy="593352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0" name="Right Brace 29"/>
          <p:cNvSpPr/>
          <p:nvPr/>
        </p:nvSpPr>
        <p:spPr>
          <a:xfrm rot="5400000">
            <a:off x="7266432" y="5728567"/>
            <a:ext cx="381000" cy="593352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TextBox 12"/>
          <p:cNvSpPr txBox="1"/>
          <p:nvPr/>
        </p:nvSpPr>
        <p:spPr>
          <a:xfrm>
            <a:off x="9081446" y="6139541"/>
            <a:ext cx="544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Δ</a:t>
            </a:r>
            <a:r>
              <a:rPr lang="pt-PT" dirty="0" smtClean="0"/>
              <a:t>x</a:t>
            </a:r>
            <a:endParaRPr lang="pt-PT" dirty="0"/>
          </a:p>
        </p:txBody>
      </p:sp>
      <p:sp>
        <p:nvSpPr>
          <p:cNvPr id="31" name="TextBox 30"/>
          <p:cNvSpPr txBox="1"/>
          <p:nvPr/>
        </p:nvSpPr>
        <p:spPr>
          <a:xfrm>
            <a:off x="8512627" y="6139541"/>
            <a:ext cx="544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Δ</a:t>
            </a:r>
            <a:r>
              <a:rPr lang="pt-PT" dirty="0" smtClean="0"/>
              <a:t>x</a:t>
            </a:r>
            <a:endParaRPr lang="pt-PT" dirty="0"/>
          </a:p>
        </p:txBody>
      </p:sp>
      <p:sp>
        <p:nvSpPr>
          <p:cNvPr id="32" name="TextBox 31"/>
          <p:cNvSpPr txBox="1"/>
          <p:nvPr/>
        </p:nvSpPr>
        <p:spPr>
          <a:xfrm>
            <a:off x="7837875" y="6150427"/>
            <a:ext cx="544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Δ</a:t>
            </a:r>
            <a:r>
              <a:rPr lang="pt-PT" dirty="0" smtClean="0"/>
              <a:t>x</a:t>
            </a:r>
            <a:endParaRPr lang="pt-PT" dirty="0"/>
          </a:p>
        </p:txBody>
      </p:sp>
      <p:sp>
        <p:nvSpPr>
          <p:cNvPr id="33" name="TextBox 32"/>
          <p:cNvSpPr txBox="1"/>
          <p:nvPr/>
        </p:nvSpPr>
        <p:spPr>
          <a:xfrm>
            <a:off x="7184789" y="6150427"/>
            <a:ext cx="544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Δ</a:t>
            </a:r>
            <a:r>
              <a:rPr lang="pt-PT" dirty="0" smtClean="0"/>
              <a:t>x</a:t>
            </a:r>
            <a:endParaRPr lang="pt-PT" dirty="0"/>
          </a:p>
        </p:txBody>
      </p:sp>
      <p:sp>
        <p:nvSpPr>
          <p:cNvPr id="34" name="Donut 33"/>
          <p:cNvSpPr/>
          <p:nvPr/>
        </p:nvSpPr>
        <p:spPr>
          <a:xfrm>
            <a:off x="8923589" y="2748284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8224304" y="3184061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6" name="Donut 35"/>
          <p:cNvSpPr/>
          <p:nvPr/>
        </p:nvSpPr>
        <p:spPr>
          <a:xfrm>
            <a:off x="7541173" y="3623486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693809" y="3530594"/>
            <a:ext cx="2530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/>
              <a:t>Gauss-Seidel</a:t>
            </a:r>
            <a:endParaRPr lang="pt-PT" sz="28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9081446" y="6411291"/>
            <a:ext cx="544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 smtClean="0"/>
              <a:t>1.it.</a:t>
            </a:r>
            <a:endParaRPr lang="pt-PT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8526360" y="6411291"/>
            <a:ext cx="544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/>
              <a:t>2</a:t>
            </a:r>
            <a:r>
              <a:rPr lang="pt-PT" sz="1600" dirty="0" smtClean="0"/>
              <a:t>.it.</a:t>
            </a:r>
            <a:endParaRPr lang="pt-PT" sz="1600" dirty="0"/>
          </a:p>
        </p:txBody>
      </p:sp>
      <p:sp>
        <p:nvSpPr>
          <p:cNvPr id="40" name="TextBox 39"/>
          <p:cNvSpPr txBox="1"/>
          <p:nvPr/>
        </p:nvSpPr>
        <p:spPr>
          <a:xfrm>
            <a:off x="7840635" y="6411291"/>
            <a:ext cx="544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/>
              <a:t>3</a:t>
            </a:r>
            <a:r>
              <a:rPr lang="pt-PT" sz="1600" dirty="0" smtClean="0"/>
              <a:t>.it.</a:t>
            </a:r>
            <a:endParaRPr lang="pt-PT" sz="1600" dirty="0"/>
          </a:p>
        </p:txBody>
      </p:sp>
      <p:sp>
        <p:nvSpPr>
          <p:cNvPr id="41" name="TextBox 40"/>
          <p:cNvSpPr txBox="1"/>
          <p:nvPr/>
        </p:nvSpPr>
        <p:spPr>
          <a:xfrm>
            <a:off x="7228333" y="6411291"/>
            <a:ext cx="544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/>
              <a:t>4</a:t>
            </a:r>
            <a:r>
              <a:rPr lang="pt-PT" sz="1600" dirty="0" smtClean="0"/>
              <a:t>.it.</a:t>
            </a:r>
            <a:endParaRPr lang="pt-PT" sz="1600" dirty="0"/>
          </a:p>
        </p:txBody>
      </p:sp>
      <p:sp>
        <p:nvSpPr>
          <p:cNvPr id="3" name="Oval 2"/>
          <p:cNvSpPr/>
          <p:nvPr/>
        </p:nvSpPr>
        <p:spPr>
          <a:xfrm rot="19575501">
            <a:off x="7019020" y="2563759"/>
            <a:ext cx="3558963" cy="104392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4052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Aware Gauss-Seidel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25</a:t>
            </a:fld>
            <a:endParaRPr lang="de-CH" dirty="0"/>
          </a:p>
        </p:txBody>
      </p:sp>
      <p:sp>
        <p:nvSpPr>
          <p:cNvPr id="20" name="Donut 19"/>
          <p:cNvSpPr/>
          <p:nvPr/>
        </p:nvSpPr>
        <p:spPr>
          <a:xfrm>
            <a:off x="8545380" y="1975729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4" name="Donut 33"/>
          <p:cNvSpPr/>
          <p:nvPr/>
        </p:nvSpPr>
        <p:spPr>
          <a:xfrm>
            <a:off x="6474304" y="3015343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4218362" y="4044380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6" name="Donut 35"/>
          <p:cNvSpPr/>
          <p:nvPr/>
        </p:nvSpPr>
        <p:spPr>
          <a:xfrm>
            <a:off x="1793517" y="5147835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61093" y="1975337"/>
            <a:ext cx="13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/>
              <a:t>(x</a:t>
            </a:r>
            <a:r>
              <a:rPr lang="pt-PT" sz="2800" b="1" baseline="30000" dirty="0" smtClean="0"/>
              <a:t>n</a:t>
            </a:r>
            <a:r>
              <a:rPr lang="pt-PT" sz="2800" b="1" dirty="0" smtClean="0"/>
              <a:t>)</a:t>
            </a:r>
            <a:r>
              <a:rPr lang="pt-PT" sz="2800" b="1" baseline="30000" dirty="0" smtClean="0"/>
              <a:t>k</a:t>
            </a:r>
            <a:endParaRPr lang="pt-PT" sz="2800" b="1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6790017" y="3015343"/>
            <a:ext cx="13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/>
              <a:t>(x</a:t>
            </a:r>
            <a:r>
              <a:rPr lang="pt-PT" sz="2800" b="1" baseline="30000" dirty="0" smtClean="0"/>
              <a:t>n</a:t>
            </a:r>
            <a:r>
              <a:rPr lang="pt-PT" sz="2800" b="1" dirty="0" smtClean="0"/>
              <a:t>)</a:t>
            </a:r>
            <a:r>
              <a:rPr lang="pt-PT" sz="2800" b="1" baseline="30000" dirty="0" smtClean="0"/>
              <a:t>k+1</a:t>
            </a:r>
            <a:endParaRPr lang="pt-PT" sz="2800" b="1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4534075" y="4044380"/>
            <a:ext cx="13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/>
              <a:t>(x</a:t>
            </a:r>
            <a:r>
              <a:rPr lang="pt-PT" sz="2800" b="1" baseline="30000" dirty="0" smtClean="0"/>
              <a:t>n</a:t>
            </a:r>
            <a:r>
              <a:rPr lang="pt-PT" sz="2800" b="1" dirty="0" smtClean="0"/>
              <a:t>)</a:t>
            </a:r>
            <a:r>
              <a:rPr lang="pt-PT" sz="2800" b="1" baseline="30000" dirty="0" smtClean="0"/>
              <a:t>k+2</a:t>
            </a:r>
            <a:endParaRPr lang="pt-PT" sz="2800" b="1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2109230" y="5147835"/>
            <a:ext cx="13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/>
              <a:t>(x</a:t>
            </a:r>
            <a:r>
              <a:rPr lang="pt-PT" sz="2800" b="1" baseline="30000" dirty="0" smtClean="0"/>
              <a:t>n</a:t>
            </a:r>
            <a:r>
              <a:rPr lang="pt-PT" sz="2800" b="1" dirty="0" smtClean="0"/>
              <a:t>)</a:t>
            </a:r>
            <a:r>
              <a:rPr lang="pt-PT" sz="2800" b="1" baseline="30000" dirty="0" smtClean="0"/>
              <a:t>k+3</a:t>
            </a:r>
            <a:endParaRPr lang="pt-PT" sz="2800" b="1" baseline="300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108371" y="2313165"/>
            <a:ext cx="1219200" cy="60420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963885" y="3352779"/>
            <a:ext cx="1219200" cy="60420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745984" y="4381816"/>
            <a:ext cx="1219200" cy="60420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83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Aware Gauss-Seidel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26</a:t>
            </a:fld>
            <a:endParaRPr lang="de-CH" dirty="0"/>
          </a:p>
        </p:txBody>
      </p:sp>
      <p:sp>
        <p:nvSpPr>
          <p:cNvPr id="20" name="Donut 19"/>
          <p:cNvSpPr/>
          <p:nvPr/>
        </p:nvSpPr>
        <p:spPr>
          <a:xfrm>
            <a:off x="8545380" y="1975729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4" name="Donut 33"/>
          <p:cNvSpPr/>
          <p:nvPr/>
        </p:nvSpPr>
        <p:spPr>
          <a:xfrm>
            <a:off x="6474304" y="3015343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4218362" y="4044380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6" name="Donut 35"/>
          <p:cNvSpPr/>
          <p:nvPr/>
        </p:nvSpPr>
        <p:spPr>
          <a:xfrm>
            <a:off x="1793517" y="5147835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61093" y="1975337"/>
            <a:ext cx="13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(x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k</a:t>
            </a:r>
            <a:endParaRPr lang="pt-PT" sz="2800" b="1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90017" y="3015343"/>
            <a:ext cx="13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(x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k+1</a:t>
            </a:r>
            <a:endParaRPr lang="pt-PT" sz="2800" b="1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34075" y="4044380"/>
            <a:ext cx="13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(x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k+2</a:t>
            </a:r>
            <a:endParaRPr lang="pt-PT" sz="2800" b="1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09230" y="5147835"/>
            <a:ext cx="13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(x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k+3</a:t>
            </a:r>
            <a:endParaRPr lang="pt-PT" sz="2800" b="1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108371" y="2313165"/>
            <a:ext cx="1219200" cy="60420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963885" y="3352779"/>
            <a:ext cx="1219200" cy="60420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745984" y="4381816"/>
            <a:ext cx="1219200" cy="60420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685313" y="2509441"/>
            <a:ext cx="81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Δ</a:t>
            </a:r>
            <a:r>
              <a:rPr lang="pt-PT" sz="2800" b="1" dirty="0" smtClean="0"/>
              <a:t>x</a:t>
            </a:r>
            <a:endParaRPr lang="pt-PT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573266" y="3538563"/>
            <a:ext cx="81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Δ</a:t>
            </a:r>
            <a:r>
              <a:rPr lang="pt-PT" sz="2800" b="1" dirty="0" smtClean="0"/>
              <a:t>x</a:t>
            </a:r>
            <a:endParaRPr lang="pt-PT" sz="2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268498" y="4567600"/>
            <a:ext cx="81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Δ</a:t>
            </a:r>
            <a:r>
              <a:rPr lang="pt-PT" sz="2800" b="1" dirty="0" smtClean="0"/>
              <a:t>x</a:t>
            </a:r>
            <a:endParaRPr lang="pt-PT" sz="2800" b="1" dirty="0"/>
          </a:p>
        </p:txBody>
      </p:sp>
    </p:spTree>
    <p:extLst>
      <p:ext uri="{BB962C8B-B14F-4D97-AF65-F5344CB8AC3E}">
        <p14:creationId xmlns:p14="http://schemas.microsoft.com/office/powerpoint/2010/main" val="187385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Aware Gauss-Seidel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27</a:t>
            </a:fld>
            <a:endParaRPr lang="de-CH" dirty="0"/>
          </a:p>
        </p:txBody>
      </p:sp>
      <p:sp>
        <p:nvSpPr>
          <p:cNvPr id="20" name="Donut 19"/>
          <p:cNvSpPr/>
          <p:nvPr/>
        </p:nvSpPr>
        <p:spPr>
          <a:xfrm>
            <a:off x="8545380" y="1975729"/>
            <a:ext cx="315713" cy="337436"/>
          </a:xfrm>
          <a:prstGeom prst="donu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4" name="Donut 33"/>
          <p:cNvSpPr/>
          <p:nvPr/>
        </p:nvSpPr>
        <p:spPr>
          <a:xfrm>
            <a:off x="6474304" y="3015343"/>
            <a:ext cx="315713" cy="337436"/>
          </a:xfrm>
          <a:prstGeom prst="donu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4218362" y="4044380"/>
            <a:ext cx="315713" cy="337436"/>
          </a:xfrm>
          <a:prstGeom prst="donu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6" name="Donut 35"/>
          <p:cNvSpPr/>
          <p:nvPr/>
        </p:nvSpPr>
        <p:spPr>
          <a:xfrm>
            <a:off x="1793517" y="5147835"/>
            <a:ext cx="315713" cy="337436"/>
          </a:xfrm>
          <a:prstGeom prst="donu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61093" y="1975337"/>
            <a:ext cx="13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(x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k</a:t>
            </a:r>
            <a:endParaRPr lang="pt-PT" sz="2800" b="1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90017" y="3015343"/>
            <a:ext cx="13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(x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k+1</a:t>
            </a:r>
            <a:endParaRPr lang="pt-PT" sz="2800" b="1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34075" y="4044380"/>
            <a:ext cx="13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(x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k+2</a:t>
            </a:r>
            <a:endParaRPr lang="pt-PT" sz="2800" b="1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09230" y="5147835"/>
            <a:ext cx="13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(x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k+3</a:t>
            </a:r>
            <a:endParaRPr lang="pt-PT" sz="2800" b="1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108371" y="2313165"/>
            <a:ext cx="1219200" cy="604206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963885" y="3352779"/>
            <a:ext cx="1219200" cy="604206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745984" y="4381816"/>
            <a:ext cx="1219200" cy="604206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685313" y="2509441"/>
            <a:ext cx="81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chemeClr val="bg1">
                    <a:lumMod val="75000"/>
                  </a:schemeClr>
                </a:solidFill>
              </a:rPr>
              <a:t>Δ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x</a:t>
            </a:r>
            <a:endParaRPr lang="pt-PT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73266" y="3538563"/>
            <a:ext cx="81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chemeClr val="bg1">
                    <a:lumMod val="75000"/>
                  </a:schemeClr>
                </a:solidFill>
              </a:rPr>
              <a:t>Δ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x</a:t>
            </a:r>
            <a:endParaRPr lang="pt-PT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68498" y="4567600"/>
            <a:ext cx="81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chemeClr val="bg1">
                    <a:lumMod val="75000"/>
                  </a:schemeClr>
                </a:solidFill>
              </a:rPr>
              <a:t>Δ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x</a:t>
            </a:r>
            <a:endParaRPr lang="pt-PT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9257" y="2870052"/>
            <a:ext cx="9884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800" b="1" dirty="0" smtClean="0"/>
              <a:t>What about the implicit velocities?</a:t>
            </a:r>
            <a:endParaRPr lang="pt-PT" sz="4800" b="1" dirty="0"/>
          </a:p>
        </p:txBody>
      </p:sp>
    </p:spTree>
    <p:extLst>
      <p:ext uri="{BB962C8B-B14F-4D97-AF65-F5344CB8AC3E}">
        <p14:creationId xmlns:p14="http://schemas.microsoft.com/office/powerpoint/2010/main" val="134656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Aware Gauss-Seidel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28</a:t>
            </a:fld>
            <a:endParaRPr lang="de-CH" dirty="0"/>
          </a:p>
        </p:txBody>
      </p:sp>
      <p:sp>
        <p:nvSpPr>
          <p:cNvPr id="20" name="Donut 19"/>
          <p:cNvSpPr/>
          <p:nvPr/>
        </p:nvSpPr>
        <p:spPr>
          <a:xfrm>
            <a:off x="8545380" y="1975729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4" name="Donut 33"/>
          <p:cNvSpPr/>
          <p:nvPr/>
        </p:nvSpPr>
        <p:spPr>
          <a:xfrm>
            <a:off x="6474304" y="3015343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4218362" y="4044380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6" name="Donut 35"/>
          <p:cNvSpPr/>
          <p:nvPr/>
        </p:nvSpPr>
        <p:spPr>
          <a:xfrm>
            <a:off x="1793517" y="5147835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61093" y="1975337"/>
            <a:ext cx="13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(x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k</a:t>
            </a:r>
            <a:endParaRPr lang="pt-PT" sz="2800" b="1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90017" y="3015343"/>
            <a:ext cx="13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(x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k+1</a:t>
            </a:r>
            <a:endParaRPr lang="pt-PT" sz="2800" b="1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34075" y="4044380"/>
            <a:ext cx="13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(x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k+2</a:t>
            </a:r>
            <a:endParaRPr lang="pt-PT" sz="2800" b="1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09230" y="5147835"/>
            <a:ext cx="13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(x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k+3</a:t>
            </a:r>
            <a:endParaRPr lang="pt-PT" sz="2800" b="1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632160" y="1975729"/>
            <a:ext cx="1733510" cy="941642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353361" y="2493400"/>
            <a:ext cx="3042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/>
              <a:t>V</a:t>
            </a:r>
            <a:r>
              <a:rPr lang="pt-PT" sz="2800" b="1" baseline="30000" dirty="0" smtClean="0"/>
              <a:t>k</a:t>
            </a:r>
            <a:r>
              <a:rPr lang="pt-PT" sz="2800" b="1" dirty="0" smtClean="0"/>
              <a:t> = </a:t>
            </a:r>
            <a:r>
              <a:rPr lang="pt-PT" sz="2800" b="1" dirty="0"/>
              <a:t>(</a:t>
            </a:r>
            <a:r>
              <a:rPr lang="pt-PT" sz="2800" b="1" dirty="0" smtClean="0"/>
              <a:t>x</a:t>
            </a:r>
            <a:r>
              <a:rPr lang="pt-PT" sz="2800" b="1" baseline="30000" dirty="0" smtClean="0"/>
              <a:t>n</a:t>
            </a:r>
            <a:r>
              <a:rPr lang="pt-PT" sz="2800" b="1" dirty="0" smtClean="0"/>
              <a:t>)</a:t>
            </a:r>
            <a:r>
              <a:rPr lang="pt-PT" sz="2800" b="1" baseline="30000" dirty="0" smtClean="0"/>
              <a:t>k+1 </a:t>
            </a:r>
            <a:r>
              <a:rPr lang="pt-PT" sz="2800" b="1" dirty="0" smtClean="0"/>
              <a:t>- </a:t>
            </a:r>
            <a:r>
              <a:rPr lang="pt-PT" sz="2800" b="1" dirty="0"/>
              <a:t>(</a:t>
            </a:r>
            <a:r>
              <a:rPr lang="pt-PT" sz="2800" b="1" dirty="0" smtClean="0"/>
              <a:t>x</a:t>
            </a:r>
            <a:r>
              <a:rPr lang="pt-PT" sz="2800" b="1" baseline="30000" dirty="0" smtClean="0"/>
              <a:t>n</a:t>
            </a:r>
            <a:r>
              <a:rPr lang="pt-PT" sz="2800" b="1" dirty="0" smtClean="0"/>
              <a:t>)</a:t>
            </a:r>
            <a:r>
              <a:rPr lang="pt-PT" sz="2800" b="1" baseline="30000" dirty="0" smtClean="0"/>
              <a:t>k</a:t>
            </a:r>
            <a:endParaRPr lang="pt-PT" sz="2800" b="1" baseline="30000" dirty="0"/>
          </a:p>
        </p:txBody>
      </p:sp>
    </p:spTree>
    <p:extLst>
      <p:ext uri="{BB962C8B-B14F-4D97-AF65-F5344CB8AC3E}">
        <p14:creationId xmlns:p14="http://schemas.microsoft.com/office/powerpoint/2010/main" val="189749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Aware Gauss-Seidel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29</a:t>
            </a:fld>
            <a:endParaRPr lang="de-CH" dirty="0"/>
          </a:p>
        </p:txBody>
      </p:sp>
      <p:sp>
        <p:nvSpPr>
          <p:cNvPr id="20" name="Donut 19"/>
          <p:cNvSpPr/>
          <p:nvPr/>
        </p:nvSpPr>
        <p:spPr>
          <a:xfrm>
            <a:off x="8545380" y="1975729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4" name="Donut 33"/>
          <p:cNvSpPr/>
          <p:nvPr/>
        </p:nvSpPr>
        <p:spPr>
          <a:xfrm>
            <a:off x="6474304" y="3015343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4218362" y="4044380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6" name="Donut 35"/>
          <p:cNvSpPr/>
          <p:nvPr/>
        </p:nvSpPr>
        <p:spPr>
          <a:xfrm>
            <a:off x="1793517" y="5147835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61093" y="1975337"/>
            <a:ext cx="13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(x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k</a:t>
            </a:r>
            <a:endParaRPr lang="pt-PT" sz="2800" b="1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90017" y="3015343"/>
            <a:ext cx="13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(x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k+1</a:t>
            </a:r>
            <a:endParaRPr lang="pt-PT" sz="2800" b="1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34075" y="4044380"/>
            <a:ext cx="13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(x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k+2</a:t>
            </a:r>
            <a:endParaRPr lang="pt-PT" sz="2800" b="1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09230" y="5147835"/>
            <a:ext cx="13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(x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k+3</a:t>
            </a:r>
            <a:endParaRPr lang="pt-PT" sz="2800" b="1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632160" y="1975729"/>
            <a:ext cx="1733510" cy="941642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299857" y="1673626"/>
            <a:ext cx="3832674" cy="1981256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353361" y="2493400"/>
            <a:ext cx="3042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V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k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 = </a:t>
            </a:r>
            <a:r>
              <a:rPr lang="pt-PT" sz="2800" b="1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x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k+1 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- </a:t>
            </a:r>
            <a:r>
              <a:rPr lang="pt-PT" sz="2800" b="1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x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k</a:t>
            </a:r>
            <a:endParaRPr lang="pt-PT" sz="2800" b="1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40786" y="3502132"/>
            <a:ext cx="3853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/>
              <a:t>V</a:t>
            </a:r>
            <a:r>
              <a:rPr lang="pt-PT" sz="2800" b="1" baseline="30000" dirty="0" smtClean="0"/>
              <a:t>k+1</a:t>
            </a:r>
            <a:r>
              <a:rPr lang="pt-PT" sz="2800" b="1" dirty="0" smtClean="0"/>
              <a:t> = </a:t>
            </a:r>
            <a:r>
              <a:rPr lang="pt-PT" sz="2800" b="1" dirty="0"/>
              <a:t>(</a:t>
            </a:r>
            <a:r>
              <a:rPr lang="pt-PT" sz="2800" b="1" dirty="0" smtClean="0"/>
              <a:t>x</a:t>
            </a:r>
            <a:r>
              <a:rPr lang="pt-PT" sz="2800" b="1" baseline="30000" dirty="0" smtClean="0"/>
              <a:t>n</a:t>
            </a:r>
            <a:r>
              <a:rPr lang="pt-PT" sz="2800" b="1" dirty="0" smtClean="0"/>
              <a:t>)</a:t>
            </a:r>
            <a:r>
              <a:rPr lang="pt-PT" sz="2800" b="1" baseline="30000" dirty="0" smtClean="0"/>
              <a:t>k+2 </a:t>
            </a:r>
            <a:r>
              <a:rPr lang="pt-PT" sz="2800" b="1" dirty="0" smtClean="0"/>
              <a:t>- </a:t>
            </a:r>
            <a:r>
              <a:rPr lang="pt-PT" sz="2800" b="1" dirty="0"/>
              <a:t>(</a:t>
            </a:r>
            <a:r>
              <a:rPr lang="pt-PT" sz="2800" b="1" dirty="0" smtClean="0"/>
              <a:t>x</a:t>
            </a:r>
            <a:r>
              <a:rPr lang="pt-PT" sz="2800" b="1" baseline="30000" dirty="0" smtClean="0"/>
              <a:t>n</a:t>
            </a:r>
            <a:r>
              <a:rPr lang="pt-PT" sz="2800" b="1" dirty="0" smtClean="0"/>
              <a:t>)</a:t>
            </a:r>
            <a:r>
              <a:rPr lang="pt-PT" sz="2800" b="1" baseline="30000" dirty="0" smtClean="0"/>
              <a:t>k</a:t>
            </a:r>
            <a:endParaRPr lang="pt-PT" sz="2800" b="1" baseline="30000" dirty="0"/>
          </a:p>
        </p:txBody>
      </p:sp>
    </p:spTree>
    <p:extLst>
      <p:ext uri="{BB962C8B-B14F-4D97-AF65-F5344CB8AC3E}">
        <p14:creationId xmlns:p14="http://schemas.microsoft.com/office/powerpoint/2010/main" val="31611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000" dirty="0" smtClean="0"/>
              <a:t>Physics-based </a:t>
            </a:r>
            <a:r>
              <a:rPr lang="en-US" sz="4000" dirty="0"/>
              <a:t>S</a:t>
            </a:r>
            <a:r>
              <a:rPr lang="en-US" sz="4000" dirty="0" smtClean="0"/>
              <a:t>imulations</a:t>
            </a:r>
            <a:endParaRPr lang="en-US" sz="4000" dirty="0"/>
          </a:p>
          <a:p>
            <a:pPr marL="0" indent="0" algn="ctr">
              <a:buNone/>
            </a:pPr>
            <a:r>
              <a:rPr lang="en-US" sz="4000" dirty="0" smtClean="0"/>
              <a:t>imitate the life-like motions!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3</a:t>
            </a:fld>
            <a:endParaRPr lang="de-CH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49" y="3244610"/>
            <a:ext cx="4003221" cy="307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81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Aware Gauss-Seidel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30</a:t>
            </a:fld>
            <a:endParaRPr lang="de-CH" dirty="0"/>
          </a:p>
        </p:txBody>
      </p:sp>
      <p:sp>
        <p:nvSpPr>
          <p:cNvPr id="20" name="Donut 19"/>
          <p:cNvSpPr/>
          <p:nvPr/>
        </p:nvSpPr>
        <p:spPr>
          <a:xfrm>
            <a:off x="8545380" y="1975729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4" name="Donut 33"/>
          <p:cNvSpPr/>
          <p:nvPr/>
        </p:nvSpPr>
        <p:spPr>
          <a:xfrm>
            <a:off x="6474304" y="3015343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4218362" y="4044380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6" name="Donut 35"/>
          <p:cNvSpPr/>
          <p:nvPr/>
        </p:nvSpPr>
        <p:spPr>
          <a:xfrm>
            <a:off x="1793517" y="5147835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61093" y="1975337"/>
            <a:ext cx="13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(x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k</a:t>
            </a:r>
            <a:endParaRPr lang="pt-PT" sz="2800" b="1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90017" y="3015343"/>
            <a:ext cx="13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(x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k+1</a:t>
            </a:r>
            <a:endParaRPr lang="pt-PT" sz="2800" b="1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34075" y="4044380"/>
            <a:ext cx="13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(x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k+2</a:t>
            </a:r>
            <a:endParaRPr lang="pt-PT" sz="2800" b="1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09230" y="5147835"/>
            <a:ext cx="13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(x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k+3</a:t>
            </a:r>
            <a:endParaRPr lang="pt-PT" sz="2800" b="1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632160" y="1975729"/>
            <a:ext cx="1733510" cy="941642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299857" y="1673626"/>
            <a:ext cx="3832674" cy="1981256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1793517" y="1371523"/>
            <a:ext cx="6027867" cy="3196077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353361" y="2493400"/>
            <a:ext cx="3042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V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k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 = </a:t>
            </a:r>
            <a:r>
              <a:rPr lang="pt-PT" sz="2800" b="1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x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k+1 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- </a:t>
            </a:r>
            <a:r>
              <a:rPr lang="pt-PT" sz="2800" b="1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x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k</a:t>
            </a:r>
            <a:endParaRPr lang="pt-PT" sz="2800" b="1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40786" y="3502132"/>
            <a:ext cx="3853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V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k+1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 = </a:t>
            </a:r>
            <a:r>
              <a:rPr lang="pt-PT" sz="2800" b="1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x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k+2 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- </a:t>
            </a:r>
            <a:r>
              <a:rPr lang="pt-PT" sz="2800" b="1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x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pt-PT" sz="2800" b="1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pt-PT" sz="2800" b="1" baseline="30000" dirty="0" smtClean="0">
                <a:solidFill>
                  <a:schemeClr val="bg1">
                    <a:lumMod val="75000"/>
                  </a:schemeClr>
                </a:solidFill>
              </a:rPr>
              <a:t>k</a:t>
            </a:r>
            <a:endParaRPr lang="pt-PT" sz="2800" b="1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51373" y="4567600"/>
            <a:ext cx="3853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/>
              <a:t>V</a:t>
            </a:r>
            <a:r>
              <a:rPr lang="pt-PT" sz="2800" b="1" baseline="30000" dirty="0" smtClean="0"/>
              <a:t>k+2</a:t>
            </a:r>
            <a:r>
              <a:rPr lang="pt-PT" sz="2800" b="1" dirty="0" smtClean="0"/>
              <a:t> = </a:t>
            </a:r>
            <a:r>
              <a:rPr lang="pt-PT" sz="2800" b="1" dirty="0"/>
              <a:t>(</a:t>
            </a:r>
            <a:r>
              <a:rPr lang="pt-PT" sz="2800" b="1" dirty="0" smtClean="0"/>
              <a:t>x</a:t>
            </a:r>
            <a:r>
              <a:rPr lang="pt-PT" sz="2800" b="1" baseline="30000" dirty="0" smtClean="0"/>
              <a:t>n</a:t>
            </a:r>
            <a:r>
              <a:rPr lang="pt-PT" sz="2800" b="1" dirty="0" smtClean="0"/>
              <a:t>)</a:t>
            </a:r>
            <a:r>
              <a:rPr lang="pt-PT" sz="2800" b="1" baseline="30000" dirty="0" smtClean="0"/>
              <a:t>k+3 </a:t>
            </a:r>
            <a:r>
              <a:rPr lang="pt-PT" sz="2800" b="1" dirty="0" smtClean="0"/>
              <a:t>- </a:t>
            </a:r>
            <a:r>
              <a:rPr lang="pt-PT" sz="2800" b="1" dirty="0"/>
              <a:t>(</a:t>
            </a:r>
            <a:r>
              <a:rPr lang="pt-PT" sz="2800" b="1" dirty="0" smtClean="0"/>
              <a:t>x</a:t>
            </a:r>
            <a:r>
              <a:rPr lang="pt-PT" sz="2800" b="1" baseline="30000" dirty="0" smtClean="0"/>
              <a:t>n</a:t>
            </a:r>
            <a:r>
              <a:rPr lang="pt-PT" sz="2800" b="1" dirty="0" smtClean="0"/>
              <a:t>)</a:t>
            </a:r>
            <a:r>
              <a:rPr lang="pt-PT" sz="2800" b="1" baseline="30000" dirty="0" smtClean="0"/>
              <a:t>k</a:t>
            </a:r>
            <a:endParaRPr lang="pt-PT" sz="2800" b="1" baseline="30000" dirty="0"/>
          </a:p>
        </p:txBody>
      </p:sp>
    </p:spTree>
    <p:extLst>
      <p:ext uri="{BB962C8B-B14F-4D97-AF65-F5344CB8AC3E}">
        <p14:creationId xmlns:p14="http://schemas.microsoft.com/office/powerpoint/2010/main" val="31611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Aware Gauss-Seidel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Now, what do we know within the Gauss-Seidel Alg.:</a:t>
            </a:r>
          </a:p>
          <a:p>
            <a:r>
              <a:rPr lang="en-US" dirty="0" smtClean="0"/>
              <a:t>Positions</a:t>
            </a:r>
          </a:p>
          <a:p>
            <a:r>
              <a:rPr lang="en-US" dirty="0" smtClean="0"/>
              <a:t>Position changes</a:t>
            </a:r>
          </a:p>
          <a:p>
            <a:r>
              <a:rPr lang="en-US" dirty="0" smtClean="0"/>
              <a:t>Implicit velocities</a:t>
            </a:r>
          </a:p>
          <a:p>
            <a:r>
              <a:rPr lang="en-US" dirty="0" smtClean="0"/>
              <a:t>Constraint values (Potential energy values)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31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9917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Aware Gauss-Seidel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Now, what do we know within the Gauss-Seidel Alg.:</a:t>
            </a:r>
          </a:p>
          <a:p>
            <a:r>
              <a:rPr lang="en-US" dirty="0" smtClean="0"/>
              <a:t>Positions</a:t>
            </a:r>
          </a:p>
          <a:p>
            <a:r>
              <a:rPr lang="en-US" dirty="0" smtClean="0"/>
              <a:t>Position changes</a:t>
            </a:r>
          </a:p>
          <a:p>
            <a:r>
              <a:rPr lang="en-US" dirty="0" smtClean="0"/>
              <a:t>Implicit velocities</a:t>
            </a:r>
          </a:p>
          <a:p>
            <a:r>
              <a:rPr lang="en-US" dirty="0" smtClean="0"/>
              <a:t>Constraint values (Potential energy values)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32</a:t>
            </a:fld>
            <a:endParaRPr lang="de-CH" dirty="0"/>
          </a:p>
        </p:txBody>
      </p:sp>
      <p:sp>
        <p:nvSpPr>
          <p:cNvPr id="5" name="TextBox 4"/>
          <p:cNvSpPr txBox="1"/>
          <p:nvPr/>
        </p:nvSpPr>
        <p:spPr>
          <a:xfrm>
            <a:off x="1589313" y="4397825"/>
            <a:ext cx="9046030" cy="107721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3200" dirty="0" smtClean="0"/>
              <a:t>Is it posible to create an energy balance within the Gauss-Seidel iteration?</a:t>
            </a:r>
            <a:endParaRPr lang="pt-PT" sz="3200" dirty="0"/>
          </a:p>
        </p:txBody>
      </p:sp>
    </p:spTree>
    <p:extLst>
      <p:ext uri="{BB962C8B-B14F-4D97-AF65-F5344CB8AC3E}">
        <p14:creationId xmlns:p14="http://schemas.microsoft.com/office/powerpoint/2010/main" val="376590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Aware Gauss-Seidel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Su et al. (2012) applied the conservation principle</a:t>
            </a:r>
            <a:r>
              <a:rPr lang="en-US" dirty="0"/>
              <a:t> </a:t>
            </a:r>
            <a:r>
              <a:rPr lang="en-US" dirty="0" smtClean="0"/>
              <a:t>to a mass-spring network where: </a:t>
            </a:r>
          </a:p>
          <a:p>
            <a:r>
              <a:rPr lang="en-US" dirty="0"/>
              <a:t>V</a:t>
            </a:r>
            <a:r>
              <a:rPr lang="en-US" dirty="0" smtClean="0"/>
              <a:t>elocities are based on forces.</a:t>
            </a:r>
          </a:p>
          <a:p>
            <a:r>
              <a:rPr lang="en-US" dirty="0" smtClean="0"/>
              <a:t>Hooke’s law dominates the framework.</a:t>
            </a:r>
          </a:p>
          <a:p>
            <a:r>
              <a:rPr lang="en-US" dirty="0" smtClean="0"/>
              <a:t>There is an integration dependency.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33</a:t>
            </a:fld>
            <a:endParaRPr lang="de-CH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970" y="1696811"/>
            <a:ext cx="7997599" cy="180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48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Aware Gauss-Seidel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However, inspired by their work, we alter the Gauss-Seidel Algorithm with the energy balance in its each iteration: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That means each iteration satisfies: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34</a:t>
            </a:fld>
            <a:endParaRPr lang="de-CH" dirty="0"/>
          </a:p>
        </p:txBody>
      </p:sp>
      <p:sp>
        <p:nvSpPr>
          <p:cNvPr id="5" name="TextBox 4"/>
          <p:cNvSpPr txBox="1"/>
          <p:nvPr/>
        </p:nvSpPr>
        <p:spPr>
          <a:xfrm>
            <a:off x="4299857" y="4087740"/>
            <a:ext cx="3211285" cy="7078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4000" b="1" dirty="0" smtClean="0"/>
              <a:t>Δ</a:t>
            </a:r>
            <a:r>
              <a:rPr lang="pt-PT" sz="4000" b="1" dirty="0" smtClean="0"/>
              <a:t>KE = -</a:t>
            </a:r>
            <a:r>
              <a:rPr lang="el-GR" sz="4000" b="1" dirty="0"/>
              <a:t> </a:t>
            </a:r>
            <a:r>
              <a:rPr lang="el-GR" sz="4000" b="1" dirty="0" smtClean="0"/>
              <a:t>Δ</a:t>
            </a:r>
            <a:r>
              <a:rPr lang="pt-PT" sz="4000" b="1" dirty="0" smtClean="0"/>
              <a:t>PE </a:t>
            </a:r>
            <a:endParaRPr lang="pt-PT" sz="4000" b="1" dirty="0"/>
          </a:p>
        </p:txBody>
      </p:sp>
    </p:spTree>
    <p:extLst>
      <p:ext uri="{BB962C8B-B14F-4D97-AF65-F5344CB8AC3E}">
        <p14:creationId xmlns:p14="http://schemas.microsoft.com/office/powerpoint/2010/main" val="382746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Aware Gauss-Seidel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However, inspired by their work, we alter the Gauss-Seidel Algorithm with the energy balance in its each iteration: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That means each iteration satisfies: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35</a:t>
            </a:fld>
            <a:endParaRPr lang="de-CH" dirty="0"/>
          </a:p>
        </p:txBody>
      </p:sp>
      <p:sp>
        <p:nvSpPr>
          <p:cNvPr id="5" name="TextBox 4"/>
          <p:cNvSpPr txBox="1"/>
          <p:nvPr/>
        </p:nvSpPr>
        <p:spPr>
          <a:xfrm>
            <a:off x="4299857" y="4087740"/>
            <a:ext cx="3211285" cy="7078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4000" b="1" dirty="0" smtClean="0"/>
              <a:t>Δ</a:t>
            </a:r>
            <a:r>
              <a:rPr lang="pt-PT" sz="4000" b="1" dirty="0" smtClean="0"/>
              <a:t>KE = -</a:t>
            </a:r>
            <a:r>
              <a:rPr lang="el-GR" sz="4000" b="1" dirty="0"/>
              <a:t> </a:t>
            </a:r>
            <a:r>
              <a:rPr lang="el-GR" sz="4000" b="1" dirty="0" smtClean="0"/>
              <a:t>Δ</a:t>
            </a:r>
            <a:r>
              <a:rPr lang="pt-PT" sz="4000" b="1" dirty="0" smtClean="0"/>
              <a:t>PE </a:t>
            </a:r>
            <a:endParaRPr lang="pt-PT" sz="4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35728" y="5238212"/>
                <a:ext cx="8839343" cy="898964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PT" sz="28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sz="28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pt-PT" sz="28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  <m:r>
                        <a:rPr lang="pt-PT" sz="2800" b="1" i="1" smtClean="0">
                          <a:latin typeface="Cambria Math"/>
                        </a:rPr>
                        <m:t>𝒎</m:t>
                      </m:r>
                      <m:d>
                        <m:dPr>
                          <m:begChr m:val="["/>
                          <m:endChr m:val="]"/>
                          <m:ctrlPr>
                            <a:rPr lang="pt-PT" sz="2800" b="1" i="1" smtClean="0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sz="2800" b="1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PT" sz="2800" b="1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pt-PT" sz="2800" b="1" i="1" smtClean="0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pt-PT" sz="2800" b="1" i="1" smtClean="0">
                                          <a:latin typeface="Cambria Math"/>
                                        </a:rPr>
                                        <m:t>𝑽</m:t>
                                      </m:r>
                                    </m:e>
                                    <m:sub/>
                                    <m:sup>
                                      <m:r>
                                        <a:rPr lang="pt-PT" sz="2800" b="1" i="1" smtClean="0">
                                          <a:latin typeface="Cambria Math"/>
                                        </a:rPr>
                                        <m:t>𝒌</m:t>
                                      </m:r>
                                      <m:r>
                                        <a:rPr lang="pt-PT" sz="2800" b="1" i="1" smtClean="0">
                                          <a:latin typeface="Cambria Math"/>
                                        </a:rPr>
                                        <m:t>+</m:t>
                                      </m:r>
                                      <m:r>
                                        <a:rPr lang="pt-PT" sz="2800" b="1" i="1" smtClean="0">
                                          <a:latin typeface="Cambria Math"/>
                                        </a:rPr>
                                        <m:t>𝟏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pt-PT" sz="2800" b="1" i="1" smtClean="0">
                                  <a:latin typeface="Cambria Math"/>
                                </a:rPr>
                                <m:t>𝑻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pt-PT" sz="2800" b="1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pt-PT" sz="2800" b="1" i="1" smtClean="0">
                                  <a:latin typeface="Cambria Math"/>
                                </a:rPr>
                                <m:t>𝑽</m:t>
                              </m:r>
                            </m:e>
                            <m:sub/>
                            <m:sup>
                              <m:r>
                                <a:rPr lang="pt-PT" sz="2800" b="1" i="1" smtClean="0">
                                  <a:latin typeface="Cambria Math"/>
                                </a:rPr>
                                <m:t>𝒌</m:t>
                              </m:r>
                              <m:r>
                                <a:rPr lang="pt-PT" sz="2800" b="1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pt-PT" sz="2800" b="1" i="1" smtClean="0">
                                  <a:latin typeface="Cambria Math"/>
                                </a:rPr>
                                <m:t>𝟏</m:t>
                              </m:r>
                            </m:sup>
                          </m:sSubSup>
                          <m:r>
                            <a:rPr lang="pt-PT" sz="2800" b="1" i="1" smtClean="0">
                              <a:latin typeface="Cambria Math"/>
                            </a:rPr>
                            <m:t> −</m:t>
                          </m:r>
                          <m:sSup>
                            <m:sSupPr>
                              <m:ctrlPr>
                                <a:rPr lang="pt-PT" sz="2800" b="1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PT" sz="2800" b="1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pt-PT" sz="2800" b="1" i="1" smtClean="0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pt-PT" sz="2800" b="1" i="1" smtClean="0">
                                          <a:latin typeface="Cambria Math"/>
                                        </a:rPr>
                                        <m:t>𝑽</m:t>
                                      </m:r>
                                    </m:e>
                                    <m:sub/>
                                    <m:sup>
                                      <m:r>
                                        <a:rPr lang="pt-PT" sz="2800" b="1" i="1" smtClean="0">
                                          <a:latin typeface="Cambria Math"/>
                                        </a:rPr>
                                        <m:t>𝒌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pt-PT" sz="2800" b="1" i="1" smtClean="0">
                                  <a:latin typeface="Cambria Math"/>
                                </a:rPr>
                                <m:t>𝑻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pt-PT" sz="2800" b="1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pt-PT" sz="2800" b="1" i="1" smtClean="0">
                                  <a:latin typeface="Cambria Math"/>
                                </a:rPr>
                                <m:t>𝑽</m:t>
                              </m:r>
                            </m:e>
                            <m:sub/>
                            <m:sup>
                              <m:r>
                                <a:rPr lang="pt-PT" sz="2800" b="1" i="1" smtClean="0">
                                  <a:latin typeface="Cambria Math"/>
                                </a:rPr>
                                <m:t>𝒌</m:t>
                              </m:r>
                            </m:sup>
                          </m:sSubSup>
                        </m:e>
                      </m:d>
                      <m:r>
                        <a:rPr lang="pt-PT" sz="2800" b="1" i="1" smtClean="0">
                          <a:latin typeface="Cambria Math"/>
                        </a:rPr>
                        <m:t>=−[</m:t>
                      </m:r>
                      <m:r>
                        <a:rPr lang="pt-PT" sz="2800" b="1" i="1" smtClean="0">
                          <a:latin typeface="Cambria Math"/>
                        </a:rPr>
                        <m:t>𝑪</m:t>
                      </m:r>
                      <m:sSup>
                        <m:sSupPr>
                          <m:ctrlPr>
                            <a:rPr lang="pt-PT" sz="2800" b="1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2800" b="1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pt-PT" sz="2800" b="1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pt-PT" sz="2800" b="1" i="1" smtClean="0"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pt-PT" sz="2800" b="1" i="1" smtClean="0">
                                      <a:latin typeface="Cambria Math"/>
                                    </a:rPr>
                                    <m:t>𝒏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pt-PT" sz="2800" b="1" i="1" smtClean="0">
                              <a:latin typeface="Cambria Math"/>
                            </a:rPr>
                            <m:t>𝒌</m:t>
                          </m:r>
                        </m:sup>
                      </m:sSup>
                      <m:r>
                        <a:rPr lang="pt-PT" sz="2800" b="1" i="1" smtClean="0">
                          <a:latin typeface="Cambria Math"/>
                        </a:rPr>
                        <m:t>−</m:t>
                      </m:r>
                      <m:r>
                        <a:rPr lang="pt-PT" sz="2800" b="1" i="1" smtClean="0">
                          <a:latin typeface="Cambria Math"/>
                        </a:rPr>
                        <m:t>𝑪</m:t>
                      </m:r>
                      <m:d>
                        <m:dPr>
                          <m:ctrlPr>
                            <a:rPr lang="pt-PT" sz="2800" b="1" i="1" smtClean="0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sz="2800" b="1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pt-PT" sz="2800" b="1" i="1" smtClean="0">
                                  <a:latin typeface="Cambria Math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pt-PT" sz="2800" b="1" i="1" smtClean="0">
                                  <a:latin typeface="Cambria Math"/>
                                </a:rPr>
                                <m:t>𝒏</m:t>
                              </m:r>
                              <m:r>
                                <a:rPr lang="pt-PT" sz="2800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pt-PT" sz="2800" b="1" i="1" smtClean="0">
                                  <a:latin typeface="Cambria Math"/>
                                </a:rPr>
                                <m:t>𝟏</m:t>
                              </m:r>
                            </m:sup>
                          </m:sSup>
                        </m:e>
                      </m:d>
                      <m:r>
                        <a:rPr lang="pt-PT" sz="2800" b="1" i="1" smtClean="0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pt-PT" sz="28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728" y="5238212"/>
                <a:ext cx="8839343" cy="89896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062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Aware Gauss-Seidel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36</a:t>
            </a:fld>
            <a:endParaRPr lang="de-CH" dirty="0"/>
          </a:p>
        </p:txBody>
      </p:sp>
      <p:sp>
        <p:nvSpPr>
          <p:cNvPr id="20" name="Donut 19"/>
          <p:cNvSpPr/>
          <p:nvPr/>
        </p:nvSpPr>
        <p:spPr>
          <a:xfrm>
            <a:off x="8545380" y="1975729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4" name="Donut 33"/>
          <p:cNvSpPr/>
          <p:nvPr/>
        </p:nvSpPr>
        <p:spPr>
          <a:xfrm>
            <a:off x="6474304" y="3015343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4218362" y="4044380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6" name="Donut 35"/>
          <p:cNvSpPr/>
          <p:nvPr/>
        </p:nvSpPr>
        <p:spPr>
          <a:xfrm>
            <a:off x="1793517" y="5147835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61093" y="1975337"/>
            <a:ext cx="13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/>
              <a:t>(x</a:t>
            </a:r>
            <a:r>
              <a:rPr lang="pt-PT" sz="2800" b="1" baseline="30000" dirty="0" smtClean="0"/>
              <a:t>n</a:t>
            </a:r>
            <a:r>
              <a:rPr lang="pt-PT" sz="2800" b="1" dirty="0" smtClean="0"/>
              <a:t>)</a:t>
            </a:r>
            <a:r>
              <a:rPr lang="pt-PT" sz="2800" b="1" baseline="30000" dirty="0" smtClean="0"/>
              <a:t>k</a:t>
            </a:r>
            <a:endParaRPr lang="pt-PT" sz="2800" b="1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6790017" y="3015343"/>
            <a:ext cx="13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/>
              <a:t>(x</a:t>
            </a:r>
            <a:r>
              <a:rPr lang="pt-PT" sz="2800" b="1" baseline="30000" dirty="0" smtClean="0"/>
              <a:t>n</a:t>
            </a:r>
            <a:r>
              <a:rPr lang="pt-PT" sz="2800" b="1" dirty="0" smtClean="0"/>
              <a:t>)</a:t>
            </a:r>
            <a:r>
              <a:rPr lang="pt-PT" sz="2800" b="1" baseline="30000" dirty="0" smtClean="0"/>
              <a:t>k+1</a:t>
            </a:r>
            <a:endParaRPr lang="pt-PT" sz="2800" b="1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4534075" y="4044380"/>
            <a:ext cx="13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/>
              <a:t>(x</a:t>
            </a:r>
            <a:r>
              <a:rPr lang="pt-PT" sz="2800" b="1" baseline="30000" dirty="0" smtClean="0"/>
              <a:t>n</a:t>
            </a:r>
            <a:r>
              <a:rPr lang="pt-PT" sz="2800" b="1" dirty="0" smtClean="0"/>
              <a:t>)</a:t>
            </a:r>
            <a:r>
              <a:rPr lang="pt-PT" sz="2800" b="1" baseline="30000" dirty="0" smtClean="0"/>
              <a:t>k+2</a:t>
            </a:r>
            <a:endParaRPr lang="pt-PT" sz="2800" b="1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2109230" y="5147835"/>
            <a:ext cx="13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/>
              <a:t>(x</a:t>
            </a:r>
            <a:r>
              <a:rPr lang="pt-PT" sz="2800" b="1" baseline="30000" dirty="0" smtClean="0"/>
              <a:t>n</a:t>
            </a:r>
            <a:r>
              <a:rPr lang="pt-PT" sz="2800" b="1" dirty="0" smtClean="0"/>
              <a:t>)</a:t>
            </a:r>
            <a:r>
              <a:rPr lang="pt-PT" sz="2800" b="1" baseline="30000" dirty="0" smtClean="0"/>
              <a:t>k+3</a:t>
            </a:r>
            <a:endParaRPr lang="pt-PT" sz="2800" b="1" baseline="300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108371" y="2313165"/>
            <a:ext cx="1219200" cy="60420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963885" y="3352779"/>
            <a:ext cx="1219200" cy="60420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745984" y="4381816"/>
            <a:ext cx="1219200" cy="60420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927602" y="2594279"/>
            <a:ext cx="1551268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/>
              <a:t>Δ</a:t>
            </a:r>
            <a:r>
              <a:rPr lang="pt-PT" b="1" dirty="0" smtClean="0"/>
              <a:t>KE = -</a:t>
            </a:r>
            <a:r>
              <a:rPr lang="el-GR" b="1" dirty="0"/>
              <a:t> </a:t>
            </a:r>
            <a:r>
              <a:rPr lang="el-GR" b="1" dirty="0" smtClean="0"/>
              <a:t>Δ</a:t>
            </a:r>
            <a:r>
              <a:rPr lang="pt-PT" b="1" dirty="0" smtClean="0"/>
              <a:t>PE </a:t>
            </a:r>
            <a:endParaRPr lang="pt-PT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698670" y="3654882"/>
            <a:ext cx="1551268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/>
              <a:t>Δ</a:t>
            </a:r>
            <a:r>
              <a:rPr lang="pt-PT" b="1" dirty="0" smtClean="0"/>
              <a:t>KE = -</a:t>
            </a:r>
            <a:r>
              <a:rPr lang="el-GR" b="1" dirty="0"/>
              <a:t> </a:t>
            </a:r>
            <a:r>
              <a:rPr lang="el-GR" b="1" dirty="0" smtClean="0"/>
              <a:t>Δ</a:t>
            </a:r>
            <a:r>
              <a:rPr lang="pt-PT" b="1" dirty="0" smtClean="0"/>
              <a:t>PE </a:t>
            </a:r>
            <a:endParaRPr lang="pt-PT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442728" y="4698284"/>
            <a:ext cx="1551268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/>
              <a:t>Δ</a:t>
            </a:r>
            <a:r>
              <a:rPr lang="pt-PT" b="1" dirty="0" smtClean="0"/>
              <a:t>KE = -</a:t>
            </a:r>
            <a:r>
              <a:rPr lang="el-GR" b="1" dirty="0"/>
              <a:t> </a:t>
            </a:r>
            <a:r>
              <a:rPr lang="el-GR" b="1" dirty="0" smtClean="0"/>
              <a:t>Δ</a:t>
            </a:r>
            <a:r>
              <a:rPr lang="pt-PT" b="1" dirty="0" smtClean="0"/>
              <a:t>PE </a:t>
            </a:r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128633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Aware Gauss-Seidel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37</a:t>
            </a:fld>
            <a:endParaRPr lang="de-CH" dirty="0"/>
          </a:p>
        </p:txBody>
      </p:sp>
      <p:sp>
        <p:nvSpPr>
          <p:cNvPr id="20" name="Donut 19"/>
          <p:cNvSpPr/>
          <p:nvPr/>
        </p:nvSpPr>
        <p:spPr>
          <a:xfrm>
            <a:off x="8545380" y="1975729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4" name="Donut 33"/>
          <p:cNvSpPr/>
          <p:nvPr/>
        </p:nvSpPr>
        <p:spPr>
          <a:xfrm>
            <a:off x="6474304" y="3015343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4218362" y="4044380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6" name="Donut 35"/>
          <p:cNvSpPr/>
          <p:nvPr/>
        </p:nvSpPr>
        <p:spPr>
          <a:xfrm>
            <a:off x="1793517" y="5147835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61093" y="1975337"/>
            <a:ext cx="13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/>
              <a:t>(x</a:t>
            </a:r>
            <a:r>
              <a:rPr lang="pt-PT" sz="2800" b="1" baseline="30000" dirty="0" smtClean="0"/>
              <a:t>n</a:t>
            </a:r>
            <a:r>
              <a:rPr lang="pt-PT" sz="2800" b="1" dirty="0" smtClean="0"/>
              <a:t>)</a:t>
            </a:r>
            <a:r>
              <a:rPr lang="pt-PT" sz="2800" b="1" baseline="30000" dirty="0" smtClean="0"/>
              <a:t>k</a:t>
            </a:r>
            <a:endParaRPr lang="pt-PT" sz="2800" b="1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6790017" y="3015343"/>
            <a:ext cx="13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/>
              <a:t>(x</a:t>
            </a:r>
            <a:r>
              <a:rPr lang="pt-PT" sz="2800" b="1" baseline="30000" dirty="0" smtClean="0"/>
              <a:t>n</a:t>
            </a:r>
            <a:r>
              <a:rPr lang="pt-PT" sz="2800" b="1" dirty="0" smtClean="0"/>
              <a:t>)</a:t>
            </a:r>
            <a:r>
              <a:rPr lang="pt-PT" sz="2800" b="1" baseline="30000" dirty="0" smtClean="0"/>
              <a:t>k+1</a:t>
            </a:r>
            <a:endParaRPr lang="pt-PT" sz="2800" b="1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4534075" y="4044380"/>
            <a:ext cx="13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/>
              <a:t>(x</a:t>
            </a:r>
            <a:r>
              <a:rPr lang="pt-PT" sz="2800" b="1" baseline="30000" dirty="0" smtClean="0"/>
              <a:t>n</a:t>
            </a:r>
            <a:r>
              <a:rPr lang="pt-PT" sz="2800" b="1" dirty="0" smtClean="0"/>
              <a:t>)</a:t>
            </a:r>
            <a:r>
              <a:rPr lang="pt-PT" sz="2800" b="1" baseline="30000" dirty="0" smtClean="0"/>
              <a:t>k+2</a:t>
            </a:r>
            <a:endParaRPr lang="pt-PT" sz="2800" b="1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2109230" y="5147835"/>
            <a:ext cx="13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/>
              <a:t>(x</a:t>
            </a:r>
            <a:r>
              <a:rPr lang="pt-PT" sz="2800" b="1" baseline="30000" dirty="0" smtClean="0"/>
              <a:t>n</a:t>
            </a:r>
            <a:r>
              <a:rPr lang="pt-PT" sz="2800" b="1" dirty="0" smtClean="0"/>
              <a:t>)</a:t>
            </a:r>
            <a:r>
              <a:rPr lang="pt-PT" sz="2800" b="1" baseline="30000" dirty="0" smtClean="0"/>
              <a:t>k+3</a:t>
            </a:r>
            <a:endParaRPr lang="pt-PT" sz="2800" b="1" baseline="300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108371" y="2313165"/>
            <a:ext cx="1219200" cy="60420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963885" y="3352779"/>
            <a:ext cx="1219200" cy="60420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745984" y="4381816"/>
            <a:ext cx="1219200" cy="60420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927601" y="2594279"/>
            <a:ext cx="2072925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/>
              <a:t>Δ</a:t>
            </a:r>
            <a:r>
              <a:rPr lang="pt-PT" b="1" dirty="0" smtClean="0"/>
              <a:t>KE + </a:t>
            </a:r>
            <a:r>
              <a:rPr lang="el-GR" b="1" dirty="0"/>
              <a:t>Δ</a:t>
            </a:r>
            <a:r>
              <a:rPr lang="pt-PT" b="1" dirty="0"/>
              <a:t>PE </a:t>
            </a:r>
            <a:r>
              <a:rPr lang="pt-PT" b="1" dirty="0" smtClean="0"/>
              <a:t>= </a:t>
            </a:r>
            <a:r>
              <a:rPr lang="el-GR" b="1" dirty="0" smtClean="0"/>
              <a:t>ϵ</a:t>
            </a:r>
            <a:endParaRPr lang="pt-PT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698669" y="3654882"/>
            <a:ext cx="2019301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Δ</a:t>
            </a:r>
            <a:r>
              <a:rPr lang="pt-PT" b="1" dirty="0"/>
              <a:t>KE + </a:t>
            </a:r>
            <a:r>
              <a:rPr lang="el-GR" b="1" dirty="0"/>
              <a:t>Δ</a:t>
            </a:r>
            <a:r>
              <a:rPr lang="pt-PT" b="1" dirty="0"/>
              <a:t>PE = </a:t>
            </a:r>
            <a:r>
              <a:rPr lang="el-GR" b="1" dirty="0"/>
              <a:t>ϵ</a:t>
            </a:r>
            <a:endParaRPr lang="pt-PT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442728" y="4698284"/>
            <a:ext cx="2008948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Δ</a:t>
            </a:r>
            <a:r>
              <a:rPr lang="pt-PT" b="1" dirty="0"/>
              <a:t>KE + </a:t>
            </a:r>
            <a:r>
              <a:rPr lang="el-GR" b="1" dirty="0"/>
              <a:t>Δ</a:t>
            </a:r>
            <a:r>
              <a:rPr lang="pt-PT" b="1" dirty="0"/>
              <a:t>PE = </a:t>
            </a:r>
            <a:r>
              <a:rPr lang="el-GR" b="1" dirty="0"/>
              <a:t>ϵ</a:t>
            </a:r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163993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Aware Gauss-Seidel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38</a:t>
            </a:fld>
            <a:endParaRPr lang="de-CH" dirty="0"/>
          </a:p>
        </p:txBody>
      </p:sp>
      <p:sp>
        <p:nvSpPr>
          <p:cNvPr id="20" name="Donut 19"/>
          <p:cNvSpPr/>
          <p:nvPr/>
        </p:nvSpPr>
        <p:spPr>
          <a:xfrm>
            <a:off x="8545380" y="1975729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4" name="Donut 33"/>
          <p:cNvSpPr/>
          <p:nvPr/>
        </p:nvSpPr>
        <p:spPr>
          <a:xfrm>
            <a:off x="6474304" y="3015343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4218362" y="4044380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6" name="Donut 35"/>
          <p:cNvSpPr/>
          <p:nvPr/>
        </p:nvSpPr>
        <p:spPr>
          <a:xfrm>
            <a:off x="1793517" y="5147835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61093" y="1975337"/>
            <a:ext cx="13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/>
              <a:t>(x</a:t>
            </a:r>
            <a:r>
              <a:rPr lang="pt-PT" sz="2800" b="1" baseline="30000" dirty="0" smtClean="0"/>
              <a:t>n</a:t>
            </a:r>
            <a:r>
              <a:rPr lang="pt-PT" sz="2800" b="1" dirty="0" smtClean="0"/>
              <a:t>)</a:t>
            </a:r>
            <a:r>
              <a:rPr lang="pt-PT" sz="2800" b="1" baseline="30000" dirty="0" smtClean="0"/>
              <a:t>k</a:t>
            </a:r>
            <a:endParaRPr lang="pt-PT" sz="2800" b="1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6790017" y="3015343"/>
            <a:ext cx="13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/>
              <a:t>(x</a:t>
            </a:r>
            <a:r>
              <a:rPr lang="pt-PT" sz="2800" b="1" baseline="30000" dirty="0" smtClean="0"/>
              <a:t>n</a:t>
            </a:r>
            <a:r>
              <a:rPr lang="pt-PT" sz="2800" b="1" dirty="0" smtClean="0"/>
              <a:t>)</a:t>
            </a:r>
            <a:r>
              <a:rPr lang="pt-PT" sz="2800" b="1" baseline="30000" dirty="0" smtClean="0"/>
              <a:t>k+1</a:t>
            </a:r>
            <a:endParaRPr lang="pt-PT" sz="2800" b="1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4534075" y="4044380"/>
            <a:ext cx="13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/>
              <a:t>(x</a:t>
            </a:r>
            <a:r>
              <a:rPr lang="pt-PT" sz="2800" b="1" baseline="30000" dirty="0" smtClean="0"/>
              <a:t>n</a:t>
            </a:r>
            <a:r>
              <a:rPr lang="pt-PT" sz="2800" b="1" dirty="0" smtClean="0"/>
              <a:t>)</a:t>
            </a:r>
            <a:r>
              <a:rPr lang="pt-PT" sz="2800" b="1" baseline="30000" dirty="0" smtClean="0"/>
              <a:t>k+2</a:t>
            </a:r>
            <a:endParaRPr lang="pt-PT" sz="2800" b="1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2109230" y="5147835"/>
            <a:ext cx="13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/>
              <a:t>(x</a:t>
            </a:r>
            <a:r>
              <a:rPr lang="pt-PT" sz="2800" b="1" baseline="30000" dirty="0" smtClean="0"/>
              <a:t>n</a:t>
            </a:r>
            <a:r>
              <a:rPr lang="pt-PT" sz="2800" b="1" dirty="0" smtClean="0"/>
              <a:t>)</a:t>
            </a:r>
            <a:r>
              <a:rPr lang="pt-PT" sz="2800" b="1" baseline="30000" dirty="0" smtClean="0"/>
              <a:t>k+3</a:t>
            </a:r>
            <a:endParaRPr lang="pt-PT" sz="2800" b="1" baseline="300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108371" y="2313165"/>
            <a:ext cx="1219200" cy="60420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963885" y="3352779"/>
            <a:ext cx="1219200" cy="60420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745984" y="4381816"/>
            <a:ext cx="1219200" cy="60420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927601" y="2594279"/>
            <a:ext cx="2072925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/>
              <a:t>Δ</a:t>
            </a:r>
            <a:r>
              <a:rPr lang="pt-PT" b="1" dirty="0" smtClean="0"/>
              <a:t>KE + </a:t>
            </a:r>
            <a:r>
              <a:rPr lang="el-GR" b="1" dirty="0"/>
              <a:t>Δ</a:t>
            </a:r>
            <a:r>
              <a:rPr lang="pt-PT" b="1" dirty="0"/>
              <a:t>PE </a:t>
            </a:r>
            <a:r>
              <a:rPr lang="pt-PT" b="1" dirty="0" smtClean="0"/>
              <a:t>= </a:t>
            </a:r>
            <a:r>
              <a:rPr lang="el-GR" b="1" dirty="0" smtClean="0"/>
              <a:t>ϵ</a:t>
            </a:r>
            <a:endParaRPr lang="pt-PT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698669" y="3654882"/>
            <a:ext cx="2019301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Δ</a:t>
            </a:r>
            <a:r>
              <a:rPr lang="pt-PT" b="1" dirty="0"/>
              <a:t>KE + </a:t>
            </a:r>
            <a:r>
              <a:rPr lang="el-GR" b="1" dirty="0"/>
              <a:t>Δ</a:t>
            </a:r>
            <a:r>
              <a:rPr lang="pt-PT" b="1" dirty="0"/>
              <a:t>PE = </a:t>
            </a:r>
            <a:r>
              <a:rPr lang="el-GR" b="1" dirty="0"/>
              <a:t>ϵ</a:t>
            </a:r>
            <a:endParaRPr lang="pt-PT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442728" y="4698284"/>
            <a:ext cx="2008948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Δ</a:t>
            </a:r>
            <a:r>
              <a:rPr lang="pt-PT" b="1" dirty="0"/>
              <a:t>KE + </a:t>
            </a:r>
            <a:r>
              <a:rPr lang="el-GR" b="1" dirty="0"/>
              <a:t>Δ</a:t>
            </a:r>
            <a:r>
              <a:rPr lang="pt-PT" b="1" dirty="0"/>
              <a:t>PE = </a:t>
            </a:r>
            <a:r>
              <a:rPr lang="el-GR" b="1" dirty="0"/>
              <a:t>ϵ</a:t>
            </a:r>
            <a:endParaRPr lang="pt-PT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927601" y="3256725"/>
                <a:ext cx="2072925" cy="370294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1600" b="1" i="1">
                          <a:latin typeface="Cambria Math"/>
                        </a:rPr>
                        <m:t>𝑪</m:t>
                      </m:r>
                      <m:d>
                        <m:dPr>
                          <m:ctrlPr>
                            <a:rPr lang="pt-PT" sz="1600" b="1" i="1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sz="1600" b="1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pt-PT" sz="1600" b="1" i="1">
                                  <a:latin typeface="Cambria Math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pt-PT" sz="1600" b="1" i="1">
                                  <a:latin typeface="Cambria Math"/>
                                </a:rPr>
                                <m:t>𝒌</m:t>
                              </m:r>
                            </m:sup>
                          </m:sSup>
                        </m:e>
                      </m:d>
                      <m:r>
                        <a:rPr lang="pt-PT" sz="1600" b="1" i="1">
                          <a:latin typeface="Cambria Math"/>
                        </a:rPr>
                        <m:t>=</m:t>
                      </m:r>
                      <m:r>
                        <a:rPr lang="pt-PT" sz="1600" b="1" i="1">
                          <a:latin typeface="Cambria Math"/>
                        </a:rPr>
                        <m:t>𝑪</m:t>
                      </m:r>
                      <m:d>
                        <m:dPr>
                          <m:ctrlPr>
                            <a:rPr lang="pt-PT" sz="1600" b="1" i="1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sz="1600" b="1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pt-PT" sz="1600" b="1" i="1">
                                  <a:latin typeface="Cambria Math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pt-PT" sz="1600" b="1" i="1">
                                  <a:latin typeface="Cambria Math"/>
                                </a:rPr>
                                <m:t>𝒌</m:t>
                              </m:r>
                            </m:sup>
                          </m:sSup>
                        </m:e>
                      </m:d>
                      <m:r>
                        <a:rPr lang="pt-PT" sz="1600" b="1" i="1">
                          <a:latin typeface="Cambria Math"/>
                        </a:rPr>
                        <m:t>+ </m:t>
                      </m:r>
                      <m:r>
                        <a:rPr lang="pt-PT" sz="1600" b="1" i="1">
                          <a:latin typeface="Cambria Math"/>
                          <a:ea typeface="Cambria Math"/>
                        </a:rPr>
                        <m:t>∈</m:t>
                      </m:r>
                    </m:oMath>
                  </m:oMathPara>
                </a14:m>
                <a:endParaRPr lang="pt-PT" sz="1600" b="1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7601" y="3256725"/>
                <a:ext cx="2072925" cy="37029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698670" y="4314587"/>
                <a:ext cx="2019301" cy="370294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1600" b="1" i="1">
                          <a:latin typeface="Cambria Math"/>
                        </a:rPr>
                        <m:t>𝑪</m:t>
                      </m:r>
                      <m:d>
                        <m:dPr>
                          <m:ctrlPr>
                            <a:rPr lang="pt-PT" sz="1600" b="1" i="1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sz="1600" b="1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pt-PT" sz="1600" b="1" i="1">
                                  <a:latin typeface="Cambria Math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pt-PT" sz="1600" b="1" i="1">
                                  <a:latin typeface="Cambria Math"/>
                                </a:rPr>
                                <m:t>𝒌</m:t>
                              </m:r>
                            </m:sup>
                          </m:sSup>
                        </m:e>
                      </m:d>
                      <m:r>
                        <a:rPr lang="pt-PT" sz="1600" b="1" i="1">
                          <a:latin typeface="Cambria Math"/>
                        </a:rPr>
                        <m:t>=</m:t>
                      </m:r>
                      <m:r>
                        <a:rPr lang="pt-PT" sz="1600" b="1" i="1">
                          <a:latin typeface="Cambria Math"/>
                        </a:rPr>
                        <m:t>𝑪</m:t>
                      </m:r>
                      <m:d>
                        <m:dPr>
                          <m:ctrlPr>
                            <a:rPr lang="pt-PT" sz="1600" b="1" i="1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sz="1600" b="1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pt-PT" sz="1600" b="1" i="1">
                                  <a:latin typeface="Cambria Math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pt-PT" sz="1600" b="1" i="1">
                                  <a:latin typeface="Cambria Math"/>
                                </a:rPr>
                                <m:t>𝒌</m:t>
                              </m:r>
                            </m:sup>
                          </m:sSup>
                        </m:e>
                      </m:d>
                      <m:r>
                        <a:rPr lang="pt-PT" sz="1600" b="1" i="1">
                          <a:latin typeface="Cambria Math"/>
                        </a:rPr>
                        <m:t>+ </m:t>
                      </m:r>
                      <m:r>
                        <a:rPr lang="pt-PT" sz="1600" b="1" i="1">
                          <a:latin typeface="Cambria Math"/>
                          <a:ea typeface="Cambria Math"/>
                        </a:rPr>
                        <m:t>∈</m:t>
                      </m:r>
                    </m:oMath>
                  </m:oMathPara>
                </a14:m>
                <a:endParaRPr lang="pt-PT" sz="1600" b="1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0" y="4314587"/>
                <a:ext cx="2019301" cy="37029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431842" y="5332468"/>
                <a:ext cx="2008948" cy="370294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1600" b="1" i="1" smtClean="0">
                          <a:latin typeface="Cambria Math"/>
                        </a:rPr>
                        <m:t>𝑪</m:t>
                      </m:r>
                      <m:d>
                        <m:dPr>
                          <m:ctrlPr>
                            <a:rPr lang="pt-PT" sz="1600" b="1" i="1" smtClean="0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sz="1600" b="1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pt-PT" sz="1600" b="1" i="1" smtClean="0">
                                  <a:latin typeface="Cambria Math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pt-PT" sz="1600" b="1" i="1" smtClean="0">
                                  <a:latin typeface="Cambria Math"/>
                                </a:rPr>
                                <m:t>𝒌</m:t>
                              </m:r>
                            </m:sup>
                          </m:sSup>
                        </m:e>
                      </m:d>
                      <m:r>
                        <a:rPr lang="pt-PT" sz="1600" b="1" i="1" smtClean="0">
                          <a:latin typeface="Cambria Math"/>
                        </a:rPr>
                        <m:t>=</m:t>
                      </m:r>
                      <m:r>
                        <a:rPr lang="pt-PT" sz="1600" b="1" i="1" smtClean="0">
                          <a:latin typeface="Cambria Math"/>
                        </a:rPr>
                        <m:t>𝑪</m:t>
                      </m:r>
                      <m:d>
                        <m:dPr>
                          <m:ctrlPr>
                            <a:rPr lang="pt-PT" sz="1600" b="1" i="1" smtClean="0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sz="1600" b="1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pt-PT" sz="1600" b="1" i="1" smtClean="0">
                                  <a:latin typeface="Cambria Math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pt-PT" sz="1600" b="1" i="1" smtClean="0">
                                  <a:latin typeface="Cambria Math"/>
                                </a:rPr>
                                <m:t>𝒌</m:t>
                              </m:r>
                            </m:sup>
                          </m:sSup>
                        </m:e>
                      </m:d>
                      <m:r>
                        <a:rPr lang="pt-PT" sz="1600" b="1" i="1" smtClean="0">
                          <a:latin typeface="Cambria Math"/>
                        </a:rPr>
                        <m:t>+ </m:t>
                      </m:r>
                      <m:r>
                        <a:rPr lang="pt-PT" sz="1600" b="1" i="1" smtClean="0">
                          <a:latin typeface="Cambria Math"/>
                          <a:ea typeface="Cambria Math"/>
                        </a:rPr>
                        <m:t>∈</m:t>
                      </m:r>
                    </m:oMath>
                  </m:oMathPara>
                </a14:m>
                <a:endParaRPr lang="pt-PT" sz="1600" b="1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1842" y="5332468"/>
                <a:ext cx="2008948" cy="37029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>
            <a:stCxn id="16" idx="2"/>
            <a:endCxn id="19" idx="0"/>
          </p:cNvCxnSpPr>
          <p:nvPr/>
        </p:nvCxnSpPr>
        <p:spPr>
          <a:xfrm>
            <a:off x="8964064" y="2963611"/>
            <a:ext cx="0" cy="293114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7" idx="2"/>
            <a:endCxn id="21" idx="0"/>
          </p:cNvCxnSpPr>
          <p:nvPr/>
        </p:nvCxnSpPr>
        <p:spPr>
          <a:xfrm>
            <a:off x="6708320" y="4024214"/>
            <a:ext cx="1" cy="290373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8" idx="2"/>
            <a:endCxn id="22" idx="0"/>
          </p:cNvCxnSpPr>
          <p:nvPr/>
        </p:nvCxnSpPr>
        <p:spPr>
          <a:xfrm flipH="1">
            <a:off x="4436316" y="5067616"/>
            <a:ext cx="10886" cy="264852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637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Aware Gauss-Seidel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39</a:t>
            </a:fld>
            <a:endParaRPr lang="de-CH" dirty="0"/>
          </a:p>
        </p:txBody>
      </p:sp>
      <p:sp>
        <p:nvSpPr>
          <p:cNvPr id="5" name="Arc 4"/>
          <p:cNvSpPr/>
          <p:nvPr/>
        </p:nvSpPr>
        <p:spPr>
          <a:xfrm>
            <a:off x="-3472514" y="1543648"/>
            <a:ext cx="10493853" cy="7422863"/>
          </a:xfrm>
          <a:prstGeom prst="arc">
            <a:avLst>
              <a:gd name="adj1" fmla="val 14740376"/>
              <a:gd name="adj2" fmla="val 1236970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Donut 5"/>
          <p:cNvSpPr/>
          <p:nvPr/>
        </p:nvSpPr>
        <p:spPr>
          <a:xfrm>
            <a:off x="5236054" y="2415541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551767" y="2340059"/>
            <a:ext cx="4093002" cy="217693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021339" y="2557752"/>
            <a:ext cx="2705074" cy="1590054"/>
          </a:xfrm>
          <a:prstGeom prst="straightConnector1">
            <a:avLst/>
          </a:prstGeom>
          <a:ln w="76200">
            <a:solidFill>
              <a:schemeClr val="tx2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57970" y="4623395"/>
            <a:ext cx="2688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/>
              <a:t>Body of the Model</a:t>
            </a:r>
            <a:endParaRPr lang="pt-PT" dirty="0"/>
          </a:p>
        </p:txBody>
      </p:sp>
      <p:sp>
        <p:nvSpPr>
          <p:cNvPr id="16" name="TextBox 15"/>
          <p:cNvSpPr txBox="1"/>
          <p:nvPr/>
        </p:nvSpPr>
        <p:spPr>
          <a:xfrm>
            <a:off x="4210077" y="2785918"/>
            <a:ext cx="161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/>
              <a:t>Initial Position</a:t>
            </a:r>
            <a:endParaRPr lang="pt-PT" dirty="0"/>
          </a:p>
        </p:txBody>
      </p:sp>
      <p:sp>
        <p:nvSpPr>
          <p:cNvPr id="17" name="TextBox 16"/>
          <p:cNvSpPr txBox="1"/>
          <p:nvPr/>
        </p:nvSpPr>
        <p:spPr>
          <a:xfrm>
            <a:off x="10069312" y="2079954"/>
            <a:ext cx="212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Predicted Position</a:t>
            </a:r>
            <a:endParaRPr lang="pt-PT" dirty="0"/>
          </a:p>
        </p:txBody>
      </p:sp>
      <p:sp>
        <p:nvSpPr>
          <p:cNvPr id="18" name="TextBox 17"/>
          <p:cNvSpPr txBox="1"/>
          <p:nvPr/>
        </p:nvSpPr>
        <p:spPr>
          <a:xfrm>
            <a:off x="4937121" y="4254084"/>
            <a:ext cx="1725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smtClean="0"/>
              <a:t>Final Position</a:t>
            </a:r>
            <a:endParaRPr lang="pt-PT" dirty="0"/>
          </a:p>
        </p:txBody>
      </p:sp>
      <p:sp>
        <p:nvSpPr>
          <p:cNvPr id="3" name="TextBox 2"/>
          <p:cNvSpPr txBox="1"/>
          <p:nvPr/>
        </p:nvSpPr>
        <p:spPr>
          <a:xfrm>
            <a:off x="6839043" y="2046209"/>
            <a:ext cx="1752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/>
              <a:t>Integration</a:t>
            </a:r>
            <a:endParaRPr lang="pt-PT" dirty="0"/>
          </a:p>
        </p:txBody>
      </p:sp>
      <p:sp>
        <p:nvSpPr>
          <p:cNvPr id="21" name="Donut 20"/>
          <p:cNvSpPr/>
          <p:nvPr/>
        </p:nvSpPr>
        <p:spPr>
          <a:xfrm>
            <a:off x="6670632" y="4101314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44769" y="4985464"/>
            <a:ext cx="25308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smtClean="0"/>
              <a:t>Gauss-Seidel with Energy Balance</a:t>
            </a:r>
            <a:endParaRPr lang="pt-PT" sz="2800" b="1" dirty="0"/>
          </a:p>
        </p:txBody>
      </p:sp>
      <p:sp>
        <p:nvSpPr>
          <p:cNvPr id="23" name="Donut 22"/>
          <p:cNvSpPr/>
          <p:nvPr/>
        </p:nvSpPr>
        <p:spPr>
          <a:xfrm>
            <a:off x="9693809" y="2225771"/>
            <a:ext cx="315713" cy="33743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 rot="19690143">
            <a:off x="6767073" y="2679010"/>
            <a:ext cx="3558963" cy="104392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TextBox 19"/>
          <p:cNvSpPr txBox="1"/>
          <p:nvPr/>
        </p:nvSpPr>
        <p:spPr>
          <a:xfrm>
            <a:off x="9241972" y="3352779"/>
            <a:ext cx="2667000" cy="584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/>
              <a:t>Δ</a:t>
            </a:r>
            <a:r>
              <a:rPr lang="pt-PT" sz="3200" b="1" dirty="0" smtClean="0"/>
              <a:t>KE = -</a:t>
            </a:r>
            <a:r>
              <a:rPr lang="el-GR" sz="3200" b="1" dirty="0"/>
              <a:t> </a:t>
            </a:r>
            <a:r>
              <a:rPr lang="el-GR" sz="3200" b="1" dirty="0" smtClean="0"/>
              <a:t>Δ</a:t>
            </a:r>
            <a:r>
              <a:rPr lang="pt-PT" sz="3200" b="1" dirty="0" smtClean="0"/>
              <a:t>PE </a:t>
            </a:r>
            <a:endParaRPr lang="pt-PT" sz="3200" b="1" dirty="0"/>
          </a:p>
        </p:txBody>
      </p:sp>
    </p:spTree>
    <p:extLst>
      <p:ext uri="{BB962C8B-B14F-4D97-AF65-F5344CB8AC3E}">
        <p14:creationId xmlns:p14="http://schemas.microsoft.com/office/powerpoint/2010/main" val="60533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To achieve physics-based simulations, numerical methods are employed:</a:t>
            </a:r>
          </a:p>
          <a:p>
            <a:r>
              <a:rPr lang="en-US" dirty="0" smtClean="0"/>
              <a:t>Integration Methods</a:t>
            </a:r>
          </a:p>
          <a:p>
            <a:pPr lvl="1"/>
            <a:r>
              <a:rPr lang="en-US" dirty="0" smtClean="0"/>
              <a:t>Implicit / Explicit Euler methods</a:t>
            </a:r>
          </a:p>
          <a:p>
            <a:pPr lvl="1"/>
            <a:r>
              <a:rPr lang="en-US" dirty="0" err="1" smtClean="0"/>
              <a:t>Verlet</a:t>
            </a:r>
            <a:r>
              <a:rPr lang="en-US" dirty="0" smtClean="0"/>
              <a:t> method</a:t>
            </a:r>
          </a:p>
          <a:p>
            <a:pPr lvl="1"/>
            <a:r>
              <a:rPr lang="en-US" dirty="0" smtClean="0"/>
              <a:t>Second Order Integration method</a:t>
            </a:r>
          </a:p>
          <a:p>
            <a:pPr lvl="1"/>
            <a:r>
              <a:rPr lang="en-US" dirty="0" err="1"/>
              <a:t>Runge</a:t>
            </a:r>
            <a:r>
              <a:rPr lang="en-US" dirty="0"/>
              <a:t>–</a:t>
            </a:r>
            <a:r>
              <a:rPr lang="en-US" dirty="0" err="1"/>
              <a:t>Kutta</a:t>
            </a:r>
            <a:r>
              <a:rPr lang="en-US" dirty="0"/>
              <a:t> </a:t>
            </a:r>
            <a:r>
              <a:rPr lang="en-US" dirty="0" smtClean="0"/>
              <a:t>method</a:t>
            </a:r>
          </a:p>
          <a:p>
            <a:pPr lvl="1"/>
            <a:r>
              <a:rPr lang="en-US" dirty="0" smtClean="0"/>
              <a:t>…</a:t>
            </a:r>
          </a:p>
          <a:p>
            <a:r>
              <a:rPr lang="en-US" dirty="0" smtClean="0"/>
              <a:t>Iteration Approaches</a:t>
            </a:r>
          </a:p>
          <a:p>
            <a:pPr lvl="1"/>
            <a:r>
              <a:rPr lang="en-US" dirty="0" smtClean="0"/>
              <a:t>Newton’s method</a:t>
            </a:r>
          </a:p>
          <a:p>
            <a:pPr lvl="1"/>
            <a:r>
              <a:rPr lang="en-US" dirty="0" smtClean="0"/>
              <a:t>Jacobi method</a:t>
            </a:r>
          </a:p>
          <a:p>
            <a:pPr lvl="1"/>
            <a:r>
              <a:rPr lang="en-US" dirty="0" smtClean="0"/>
              <a:t>Gauss-Seidel method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1769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Mesh Coloring </a:t>
            </a:r>
            <a:r>
              <a:rPr lang="en-US" dirty="0"/>
              <a:t>Alg.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Connectivity of the particles is a limitation </a:t>
            </a:r>
            <a:r>
              <a:rPr lang="en-US" dirty="0"/>
              <a:t>for </a:t>
            </a:r>
            <a:r>
              <a:rPr lang="en-US" dirty="0" smtClean="0"/>
              <a:t>parallelism: 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40</a:t>
            </a:fld>
            <a:endParaRPr lang="de-CH" dirty="0"/>
          </a:p>
        </p:txBody>
      </p:sp>
      <p:sp>
        <p:nvSpPr>
          <p:cNvPr id="6" name="Right Arrow 5"/>
          <p:cNvSpPr/>
          <p:nvPr/>
        </p:nvSpPr>
        <p:spPr>
          <a:xfrm>
            <a:off x="5486400" y="4137123"/>
            <a:ext cx="922421" cy="465221"/>
          </a:xfrm>
          <a:prstGeom prst="rightArrow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671" y="2571750"/>
            <a:ext cx="3527258" cy="3595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2571749"/>
            <a:ext cx="3546181" cy="3595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399420" y="5952276"/>
            <a:ext cx="10386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pt-PT" sz="800" dirty="0" smtClean="0">
                <a:latin typeface="+mj-lt"/>
              </a:rPr>
              <a:t>[</a:t>
            </a:r>
            <a:r>
              <a:rPr lang="en-US" altLang="pt-PT" sz="800" dirty="0" err="1" smtClean="0">
                <a:latin typeface="+mj-lt"/>
              </a:rPr>
              <a:t>Stam</a:t>
            </a:r>
            <a:r>
              <a:rPr lang="en-US" altLang="pt-PT" sz="800" dirty="0" smtClean="0">
                <a:latin typeface="+mj-lt"/>
              </a:rPr>
              <a:t> 2009]</a:t>
            </a:r>
            <a:endParaRPr lang="pt-PT" altLang="pt-PT" sz="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307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Mesh Coloring Alg.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This limitation is the well-known race condition which is the attack of many threads to one particle simultaneously: 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41</a:t>
            </a:fld>
            <a:endParaRPr lang="de-CH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115" y="2569030"/>
            <a:ext cx="4033838" cy="400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72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Mesh Coloring Alg.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 order to avoid race condition, we have to partition the mesh structure: 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42</a:t>
            </a:fld>
            <a:endParaRPr lang="de-CH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631265" y="2668539"/>
            <a:ext cx="1584176" cy="15841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215441" y="2670074"/>
            <a:ext cx="1584176" cy="15841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631265" y="4252715"/>
            <a:ext cx="1584176" cy="15841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15441" y="4252715"/>
            <a:ext cx="1584176" cy="15841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39559" y="2668539"/>
            <a:ext cx="158417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631265" y="2668539"/>
            <a:ext cx="12709" cy="15841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617079" y="4254250"/>
            <a:ext cx="158417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607763" y="5836890"/>
            <a:ext cx="158417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626501" y="4264660"/>
            <a:ext cx="12709" cy="15841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225189" y="2670074"/>
            <a:ext cx="158417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201383" y="2668539"/>
            <a:ext cx="12709" cy="15841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776115" y="2679909"/>
            <a:ext cx="12709" cy="15841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200226" y="4264660"/>
            <a:ext cx="12709" cy="15841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763406" y="4254250"/>
            <a:ext cx="12709" cy="15841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98772" y="4255695"/>
            <a:ext cx="158417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191939" y="5836890"/>
            <a:ext cx="158417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ight Arrow 21"/>
          <p:cNvSpPr/>
          <p:nvPr/>
        </p:nvSpPr>
        <p:spPr>
          <a:xfrm>
            <a:off x="6290966" y="4075675"/>
            <a:ext cx="648072" cy="36004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7443094" y="2450648"/>
            <a:ext cx="1" cy="792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7878424" y="2449844"/>
            <a:ext cx="1" cy="792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8307188" y="2462822"/>
            <a:ext cx="1" cy="792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8739236" y="2465515"/>
            <a:ext cx="1" cy="792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443095" y="3380269"/>
            <a:ext cx="1" cy="792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7878425" y="3379465"/>
            <a:ext cx="1" cy="792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307189" y="3392443"/>
            <a:ext cx="1" cy="792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739237" y="3395136"/>
            <a:ext cx="1" cy="792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7443094" y="4308815"/>
            <a:ext cx="1" cy="792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7878424" y="4308011"/>
            <a:ext cx="1" cy="792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8307188" y="4320989"/>
            <a:ext cx="1" cy="792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8739236" y="4323682"/>
            <a:ext cx="1" cy="792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7439812" y="5216625"/>
            <a:ext cx="1" cy="792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7875142" y="5215821"/>
            <a:ext cx="1" cy="792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8303906" y="5228799"/>
            <a:ext cx="1" cy="792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8735954" y="5231492"/>
            <a:ext cx="1" cy="792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68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Mesh Coloring Alg.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This partitioning has to be done in such a way that none of the elements share any connectivity: 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43</a:t>
            </a:fld>
            <a:endParaRPr lang="de-CH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631265" y="2668539"/>
            <a:ext cx="1584176" cy="15841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215441" y="2670074"/>
            <a:ext cx="1584176" cy="15841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631265" y="4252715"/>
            <a:ext cx="1584176" cy="15841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15441" y="4252715"/>
            <a:ext cx="1584176" cy="15841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39559" y="2668539"/>
            <a:ext cx="158417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631265" y="2668539"/>
            <a:ext cx="12709" cy="15841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617079" y="4254250"/>
            <a:ext cx="158417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607763" y="5836890"/>
            <a:ext cx="158417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626501" y="4264660"/>
            <a:ext cx="12709" cy="15841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225189" y="2670074"/>
            <a:ext cx="158417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201383" y="2668539"/>
            <a:ext cx="12709" cy="15841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776115" y="2679909"/>
            <a:ext cx="12709" cy="15841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200226" y="4264660"/>
            <a:ext cx="12709" cy="15841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763406" y="4254250"/>
            <a:ext cx="12709" cy="15841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98772" y="4255695"/>
            <a:ext cx="158417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191939" y="5836890"/>
            <a:ext cx="158417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ight Arrow 21"/>
          <p:cNvSpPr/>
          <p:nvPr/>
        </p:nvSpPr>
        <p:spPr>
          <a:xfrm>
            <a:off x="6290966" y="4075675"/>
            <a:ext cx="648072" cy="36004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7443094" y="2450648"/>
            <a:ext cx="1" cy="792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7878424" y="2449844"/>
            <a:ext cx="1" cy="792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8307188" y="2462822"/>
            <a:ext cx="1" cy="792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8739236" y="2465515"/>
            <a:ext cx="1" cy="792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443095" y="3380269"/>
            <a:ext cx="1" cy="792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7878425" y="3379465"/>
            <a:ext cx="1" cy="792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307189" y="3392443"/>
            <a:ext cx="1" cy="792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739237" y="3395136"/>
            <a:ext cx="1" cy="792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7443094" y="4308815"/>
            <a:ext cx="1" cy="792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7878424" y="4308011"/>
            <a:ext cx="1" cy="792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8307188" y="4320989"/>
            <a:ext cx="1" cy="792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8739236" y="4323682"/>
            <a:ext cx="1" cy="792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7439812" y="5216625"/>
            <a:ext cx="1" cy="792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7875142" y="5215821"/>
            <a:ext cx="1" cy="792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8303906" y="5228799"/>
            <a:ext cx="1" cy="792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8735954" y="5231492"/>
            <a:ext cx="1" cy="792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7021286" y="2428803"/>
            <a:ext cx="2122714" cy="8478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9" name="Rectangle 38"/>
          <p:cNvSpPr/>
          <p:nvPr/>
        </p:nvSpPr>
        <p:spPr>
          <a:xfrm>
            <a:off x="7021286" y="3353661"/>
            <a:ext cx="2122714" cy="8478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0" name="Rectangle 39"/>
          <p:cNvSpPr/>
          <p:nvPr/>
        </p:nvSpPr>
        <p:spPr>
          <a:xfrm>
            <a:off x="7021286" y="4278777"/>
            <a:ext cx="2122714" cy="8478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1" name="Rectangle 40"/>
          <p:cNvSpPr/>
          <p:nvPr/>
        </p:nvSpPr>
        <p:spPr>
          <a:xfrm>
            <a:off x="7021286" y="5192710"/>
            <a:ext cx="2122714" cy="8478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2" name="Lightning Bolt 41"/>
          <p:cNvSpPr/>
          <p:nvPr/>
        </p:nvSpPr>
        <p:spPr>
          <a:xfrm rot="13278344" flipH="1">
            <a:off x="6416736" y="3597405"/>
            <a:ext cx="428141" cy="356210"/>
          </a:xfrm>
          <a:prstGeom prst="lightningBol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3" name="Lightning Bolt 42"/>
          <p:cNvSpPr/>
          <p:nvPr/>
        </p:nvSpPr>
        <p:spPr>
          <a:xfrm rot="13278344" flipH="1">
            <a:off x="6416737" y="2674637"/>
            <a:ext cx="428141" cy="356210"/>
          </a:xfrm>
          <a:prstGeom prst="lightningBol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4" name="Lightning Bolt 43"/>
          <p:cNvSpPr/>
          <p:nvPr/>
        </p:nvSpPr>
        <p:spPr>
          <a:xfrm rot="13278344" flipH="1">
            <a:off x="6416735" y="4541620"/>
            <a:ext cx="428141" cy="356210"/>
          </a:xfrm>
          <a:prstGeom prst="lightningBol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5" name="Lightning Bolt 44"/>
          <p:cNvSpPr/>
          <p:nvPr/>
        </p:nvSpPr>
        <p:spPr>
          <a:xfrm rot="13278344" flipH="1">
            <a:off x="6416734" y="5449431"/>
            <a:ext cx="428141" cy="356210"/>
          </a:xfrm>
          <a:prstGeom prst="lightningBol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916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Mesh Coloring Alg.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 order to achieve that, an intuitive </a:t>
            </a:r>
            <a:r>
              <a:rPr lang="en-US" b="1" dirty="0" smtClean="0"/>
              <a:t>Mesh Coloring Algorithm</a:t>
            </a:r>
            <a:r>
              <a:rPr lang="en-US" dirty="0" smtClean="0"/>
              <a:t> is implemented: 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44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9169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Mesh Coloring Alg.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 order to achieve that, an intuitive </a:t>
            </a:r>
            <a:r>
              <a:rPr lang="en-US" b="1" dirty="0" smtClean="0"/>
              <a:t>Mesh Coloring Algorithm</a:t>
            </a:r>
            <a:r>
              <a:rPr lang="en-US" dirty="0" smtClean="0"/>
              <a:t> is implemented: </a:t>
            </a:r>
          </a:p>
          <a:p>
            <a:r>
              <a:rPr lang="en-US" dirty="0"/>
              <a:t>It is a two step algorithm: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45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9707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Mesh Coloring Alg.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 order to achieve that, an intuitive </a:t>
            </a:r>
            <a:r>
              <a:rPr lang="en-US" b="1" dirty="0" smtClean="0"/>
              <a:t>Mesh Coloring Algorithm</a:t>
            </a:r>
            <a:r>
              <a:rPr lang="en-US" dirty="0" smtClean="0"/>
              <a:t> is implemented: </a:t>
            </a:r>
          </a:p>
          <a:p>
            <a:r>
              <a:rPr lang="en-US" dirty="0"/>
              <a:t>It is a two step algorithm:</a:t>
            </a:r>
          </a:p>
          <a:p>
            <a:pPr lvl="1"/>
            <a:r>
              <a:rPr lang="en-US" dirty="0"/>
              <a:t>First, </a:t>
            </a:r>
            <a:r>
              <a:rPr lang="en-US" dirty="0" smtClean="0"/>
              <a:t>a non-adjacent array list for each member is created: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46</a:t>
            </a:fld>
            <a:endParaRPr lang="de-CH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71" y="2930568"/>
            <a:ext cx="5750240" cy="392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707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Mesh Coloring Alg.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 order to achieve that, an intuitive </a:t>
            </a:r>
            <a:r>
              <a:rPr lang="en-US" b="1" dirty="0" smtClean="0"/>
              <a:t>Mesh Coloring Algorithm</a:t>
            </a:r>
            <a:r>
              <a:rPr lang="en-US" dirty="0" smtClean="0"/>
              <a:t> is implemented: </a:t>
            </a:r>
          </a:p>
          <a:p>
            <a:r>
              <a:rPr lang="en-US" dirty="0"/>
              <a:t>It is a two step algorithm:</a:t>
            </a:r>
          </a:p>
          <a:p>
            <a:pPr lvl="1"/>
            <a:r>
              <a:rPr lang="en-US" dirty="0" smtClean="0"/>
              <a:t>Second, colored groups are obtained from the non-adjacent array list: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47</a:t>
            </a:fld>
            <a:endParaRPr lang="de-CH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028" y="2886074"/>
            <a:ext cx="8717200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185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Mesh Coloring Alg.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 order to achieve that, an intuitive </a:t>
            </a:r>
            <a:r>
              <a:rPr lang="en-US" b="1" dirty="0" smtClean="0"/>
              <a:t>Mesh Coloring Algorithm</a:t>
            </a:r>
            <a:r>
              <a:rPr lang="en-US" dirty="0" smtClean="0"/>
              <a:t> is implemented: </a:t>
            </a:r>
          </a:p>
          <a:p>
            <a:r>
              <a:rPr lang="en-US" dirty="0"/>
              <a:t>It is a two step algorithm:</a:t>
            </a:r>
          </a:p>
          <a:p>
            <a:pPr lvl="1"/>
            <a:r>
              <a:rPr lang="en-US" dirty="0" smtClean="0"/>
              <a:t>Second, independent edges list is obtained from the non-adjacent array list: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48</a:t>
            </a:fld>
            <a:endParaRPr lang="de-CH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25" y="2900769"/>
            <a:ext cx="11832972" cy="395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88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49</a:t>
            </a:fld>
            <a:endParaRPr lang="de-CH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8264"/>
            <a:ext cx="12192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44" y="5402263"/>
            <a:ext cx="3228456" cy="58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107" y="5987128"/>
            <a:ext cx="4163785" cy="57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68" y="5402263"/>
            <a:ext cx="5159832" cy="54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8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5</a:t>
            </a:fld>
            <a:endParaRPr lang="de-CH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09014" y="2743201"/>
            <a:ext cx="6338700" cy="1539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 smtClean="0"/>
              <a:t>Muller, M., Heidelberger B., </a:t>
            </a:r>
            <a:r>
              <a:rPr lang="en-US" sz="1400" b="1" dirty="0" err="1" smtClean="0"/>
              <a:t>Hennix</a:t>
            </a:r>
            <a:r>
              <a:rPr lang="en-US" sz="1400" b="1" dirty="0" smtClean="0"/>
              <a:t> M., Ratcliff J., </a:t>
            </a:r>
          </a:p>
          <a:p>
            <a:pPr marL="0" indent="0">
              <a:buNone/>
            </a:pPr>
            <a:r>
              <a:rPr lang="en-US" sz="1600" b="1" dirty="0" smtClean="0"/>
              <a:t>"Position Based Dynamics </a:t>
            </a:r>
            <a:r>
              <a:rPr lang="en-US" sz="1600" b="1" dirty="0"/>
              <a:t>"</a:t>
            </a:r>
            <a:r>
              <a:rPr lang="en-US" sz="1600" dirty="0"/>
              <a:t> </a:t>
            </a:r>
            <a:endParaRPr lang="en-US" sz="1600" dirty="0" smtClean="0"/>
          </a:p>
          <a:p>
            <a:pPr marL="0" indent="0">
              <a:buNone/>
            </a:pPr>
            <a:r>
              <a:rPr lang="en-US" sz="1600" dirty="0" err="1" smtClean="0"/>
              <a:t>VRIPhys</a:t>
            </a:r>
            <a:r>
              <a:rPr lang="en-US" sz="1600" dirty="0" smtClean="0"/>
              <a:t>, 2006</a:t>
            </a:r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Journal </a:t>
            </a:r>
            <a:r>
              <a:rPr lang="en-US" sz="1600" dirty="0"/>
              <a:t>of Visual Communication and Image </a:t>
            </a:r>
            <a:r>
              <a:rPr lang="en-US" sz="1600" dirty="0" smtClean="0"/>
              <a:t>Representation, 2007</a:t>
            </a:r>
            <a:endParaRPr lang="de-CH" sz="16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46" y="2743201"/>
            <a:ext cx="5078969" cy="1539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64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50</a:t>
            </a:fld>
            <a:endParaRPr lang="de-CH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8264"/>
            <a:ext cx="12192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44" y="5402263"/>
            <a:ext cx="3228456" cy="58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107" y="5987128"/>
            <a:ext cx="4163785" cy="57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68" y="5402263"/>
            <a:ext cx="5159832" cy="54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304800" y="1447800"/>
            <a:ext cx="11527971" cy="5109860"/>
          </a:xfrm>
          <a:prstGeom prst="line">
            <a:avLst/>
          </a:prstGeom>
          <a:ln w="76200">
            <a:solidFill>
              <a:srgbClr val="F057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04800" y="1338264"/>
            <a:ext cx="11527971" cy="5219396"/>
          </a:xfrm>
          <a:prstGeom prst="line">
            <a:avLst/>
          </a:prstGeom>
          <a:ln w="76200">
            <a:solidFill>
              <a:srgbClr val="F057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81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51</a:t>
            </a:fld>
            <a:endParaRPr lang="de-CH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428" y="2217241"/>
            <a:ext cx="4368512" cy="32936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1116" y="1589314"/>
            <a:ext cx="2296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/>
              <a:t>2D Meshes:</a:t>
            </a:r>
            <a:endParaRPr lang="pt-PT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2432268"/>
            <a:ext cx="343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Hookean Spring:</a:t>
            </a:r>
            <a:endParaRPr lang="pt-PT" dirty="0"/>
          </a:p>
        </p:txBody>
      </p:sp>
      <p:sp>
        <p:nvSpPr>
          <p:cNvPr id="9" name="TextBox 8"/>
          <p:cNvSpPr txBox="1"/>
          <p:nvPr/>
        </p:nvSpPr>
        <p:spPr>
          <a:xfrm>
            <a:off x="533400" y="3679380"/>
            <a:ext cx="263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STVK Spring:</a:t>
            </a:r>
            <a:endParaRPr lang="pt-PT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" y="4963909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Ani. Cont. Cloth:</a:t>
            </a:r>
            <a:endParaRPr lang="pt-P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428" y="2866394"/>
            <a:ext cx="3986213" cy="786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427" y="4094371"/>
            <a:ext cx="3986213" cy="6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564641" y="3437760"/>
            <a:ext cx="9797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/>
              <a:t>Liu et al. 13</a:t>
            </a:r>
            <a:endParaRPr lang="pt-PT" sz="800" dirty="0"/>
          </a:p>
        </p:txBody>
      </p:sp>
      <p:sp>
        <p:nvSpPr>
          <p:cNvPr id="19" name="TextBox 18"/>
          <p:cNvSpPr txBox="1"/>
          <p:nvPr/>
        </p:nvSpPr>
        <p:spPr>
          <a:xfrm>
            <a:off x="5564641" y="4526740"/>
            <a:ext cx="970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/>
              <a:t>Junior et al. 18</a:t>
            </a:r>
            <a:endParaRPr lang="pt-PT" sz="800" dirty="0"/>
          </a:p>
        </p:txBody>
      </p:sp>
      <p:sp>
        <p:nvSpPr>
          <p:cNvPr id="20" name="TextBox 19"/>
          <p:cNvSpPr txBox="1"/>
          <p:nvPr/>
        </p:nvSpPr>
        <p:spPr>
          <a:xfrm>
            <a:off x="5340802" y="6333632"/>
            <a:ext cx="18505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/>
              <a:t>Bender et al. 14</a:t>
            </a:r>
            <a:endParaRPr lang="pt-PT" sz="800" dirty="0"/>
          </a:p>
        </p:txBody>
      </p:sp>
      <p:pic>
        <p:nvPicPr>
          <p:cNvPr id="2050" name="Picture 2" descr="C:\Users\ozan.cetinaslan\Desktop\Untitle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32" y="5454914"/>
            <a:ext cx="3352970" cy="98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73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52</a:t>
            </a:fld>
            <a:endParaRPr lang="de-CH" dirty="0"/>
          </a:p>
        </p:txBody>
      </p:sp>
      <p:sp>
        <p:nvSpPr>
          <p:cNvPr id="6" name="TextBox 5"/>
          <p:cNvSpPr txBox="1"/>
          <p:nvPr/>
        </p:nvSpPr>
        <p:spPr>
          <a:xfrm>
            <a:off x="751116" y="1589314"/>
            <a:ext cx="2296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/>
              <a:t>3</a:t>
            </a:r>
            <a:r>
              <a:rPr lang="pt-PT" sz="2800" dirty="0" smtClean="0"/>
              <a:t>D Meshes:</a:t>
            </a:r>
            <a:endParaRPr lang="pt-PT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2477988"/>
            <a:ext cx="2873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Linear Elastic Material:</a:t>
            </a:r>
            <a:endParaRPr lang="pt-PT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3" r="37812"/>
          <a:stretch/>
        </p:blipFill>
        <p:spPr>
          <a:xfrm>
            <a:off x="8719457" y="1292296"/>
            <a:ext cx="3028950" cy="51435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3400" y="3269571"/>
            <a:ext cx="2873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STVK Elastic Material:</a:t>
            </a:r>
            <a:endParaRPr lang="pt-PT" dirty="0"/>
          </a:p>
        </p:txBody>
      </p:sp>
      <p:sp>
        <p:nvSpPr>
          <p:cNvPr id="17" name="TextBox 16"/>
          <p:cNvSpPr txBox="1"/>
          <p:nvPr/>
        </p:nvSpPr>
        <p:spPr>
          <a:xfrm>
            <a:off x="533399" y="4049797"/>
            <a:ext cx="3341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Neo-Hookean Elastic Material:</a:t>
            </a:r>
            <a:endParaRPr lang="pt-PT" dirty="0"/>
          </a:p>
        </p:txBody>
      </p:sp>
      <p:sp>
        <p:nvSpPr>
          <p:cNvPr id="18" name="TextBox 17"/>
          <p:cNvSpPr txBox="1"/>
          <p:nvPr/>
        </p:nvSpPr>
        <p:spPr>
          <a:xfrm>
            <a:off x="587829" y="4889676"/>
            <a:ext cx="3418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Mooney-Rivlin Elastic Material:</a:t>
            </a:r>
            <a:endParaRPr lang="pt-PT" dirty="0"/>
          </a:p>
        </p:txBody>
      </p:sp>
      <p:sp>
        <p:nvSpPr>
          <p:cNvPr id="21" name="TextBox 20"/>
          <p:cNvSpPr txBox="1"/>
          <p:nvPr/>
        </p:nvSpPr>
        <p:spPr>
          <a:xfrm>
            <a:off x="533399" y="5685363"/>
            <a:ext cx="3341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Arruda-Boyce Elastic Material:</a:t>
            </a:r>
            <a:endParaRPr lang="pt-P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550" y="2335845"/>
            <a:ext cx="2810555" cy="65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769" y="3146704"/>
            <a:ext cx="2810555" cy="6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380" y="3942741"/>
            <a:ext cx="4025332" cy="583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824" y="4812759"/>
            <a:ext cx="4194444" cy="5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503" y="5532801"/>
            <a:ext cx="2373086" cy="67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533399" y="3041716"/>
            <a:ext cx="795831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33400" y="3857762"/>
            <a:ext cx="795831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33400" y="4631030"/>
            <a:ext cx="795831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33400" y="5532801"/>
            <a:ext cx="795831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125452" y="2290125"/>
            <a:ext cx="0" cy="399745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665589" y="3634779"/>
            <a:ext cx="10014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/>
              <a:t>Bender et al. 14</a:t>
            </a:r>
            <a:endParaRPr lang="pt-PT" sz="800" dirty="0"/>
          </a:p>
        </p:txBody>
      </p:sp>
      <p:sp>
        <p:nvSpPr>
          <p:cNvPr id="20" name="TextBox 19"/>
          <p:cNvSpPr txBox="1"/>
          <p:nvPr/>
        </p:nvSpPr>
        <p:spPr>
          <a:xfrm>
            <a:off x="7704018" y="4400577"/>
            <a:ext cx="10154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/>
              <a:t>Bender et al. 14</a:t>
            </a:r>
            <a:endParaRPr lang="pt-PT" sz="800" dirty="0"/>
          </a:p>
        </p:txBody>
      </p:sp>
      <p:sp>
        <p:nvSpPr>
          <p:cNvPr id="35" name="TextBox 34"/>
          <p:cNvSpPr txBox="1"/>
          <p:nvPr/>
        </p:nvSpPr>
        <p:spPr>
          <a:xfrm>
            <a:off x="7704018" y="5309220"/>
            <a:ext cx="10154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/>
              <a:t>Sin et al. 13</a:t>
            </a:r>
            <a:endParaRPr lang="pt-PT" sz="800" dirty="0"/>
          </a:p>
        </p:txBody>
      </p:sp>
      <p:sp>
        <p:nvSpPr>
          <p:cNvPr id="36" name="TextBox 35"/>
          <p:cNvSpPr txBox="1"/>
          <p:nvPr/>
        </p:nvSpPr>
        <p:spPr>
          <a:xfrm>
            <a:off x="7704018" y="5946973"/>
            <a:ext cx="10154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/>
              <a:t>Smith et al. 18</a:t>
            </a:r>
            <a:endParaRPr lang="pt-PT" sz="800" dirty="0"/>
          </a:p>
        </p:txBody>
      </p:sp>
      <p:sp>
        <p:nvSpPr>
          <p:cNvPr id="37" name="TextBox 36"/>
          <p:cNvSpPr txBox="1"/>
          <p:nvPr/>
        </p:nvSpPr>
        <p:spPr>
          <a:xfrm>
            <a:off x="7665590" y="2813113"/>
            <a:ext cx="10538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/>
              <a:t>Sifakis &amp; Barbic 12</a:t>
            </a:r>
            <a:endParaRPr lang="pt-PT" sz="800" dirty="0"/>
          </a:p>
        </p:txBody>
      </p:sp>
    </p:spTree>
    <p:extLst>
      <p:ext uri="{BB962C8B-B14F-4D97-AF65-F5344CB8AC3E}">
        <p14:creationId xmlns:p14="http://schemas.microsoft.com/office/powerpoint/2010/main" val="157738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53</a:t>
            </a:fld>
            <a:endParaRPr lang="de-CH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555218"/>
              </p:ext>
            </p:extLst>
          </p:nvPr>
        </p:nvGraphicFramePr>
        <p:xfrm>
          <a:off x="1999343" y="5356978"/>
          <a:ext cx="8128002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/>
                <a:gridCol w="1354667"/>
                <a:gridCol w="1354667"/>
                <a:gridCol w="1354667"/>
                <a:gridCol w="1354667"/>
                <a:gridCol w="1354667"/>
              </a:tblGrid>
              <a:tr h="370840">
                <a:tc>
                  <a:txBody>
                    <a:bodyPr/>
                    <a:lstStyle/>
                    <a:p>
                      <a:r>
                        <a:rPr lang="pt-PT" dirty="0" smtClean="0"/>
                        <a:t>Model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# of Edges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# of Faces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#</a:t>
                      </a:r>
                      <a:r>
                        <a:rPr lang="pt-PT" baseline="0" dirty="0" smtClean="0"/>
                        <a:t> of Iteration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CPU (FPS)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GPU (FPS)</a:t>
                      </a:r>
                      <a:endParaRPr lang="pt-P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 smtClean="0"/>
                        <a:t>Cloth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4880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3220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30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17-18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50-51</a:t>
                      </a:r>
                      <a:endParaRPr lang="pt-P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 smtClean="0"/>
                        <a:t>Bunny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12288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8192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15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2-3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37-38</a:t>
                      </a:r>
                      <a:endParaRPr lang="pt-PT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CPUvsGP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7170" y="1415144"/>
            <a:ext cx="6796316" cy="382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6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54</a:t>
            </a:fld>
            <a:endParaRPr lang="de-CH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428" y="2264228"/>
            <a:ext cx="4136572" cy="3102429"/>
          </a:xfrm>
          <a:prstGeom prst="rect">
            <a:avLst/>
          </a:prstGeom>
        </p:spPr>
      </p:pic>
      <p:pic>
        <p:nvPicPr>
          <p:cNvPr id="3" name="stvkclot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302" y="1752599"/>
            <a:ext cx="7334553" cy="412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1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55</a:t>
            </a:fld>
            <a:endParaRPr lang="de-CH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428" y="2264228"/>
            <a:ext cx="4136572" cy="3102429"/>
          </a:xfrm>
          <a:prstGeom prst="rect">
            <a:avLst/>
          </a:prstGeom>
        </p:spPr>
      </p:pic>
      <p:pic>
        <p:nvPicPr>
          <p:cNvPr id="7" name="aniclot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9146" y="1752599"/>
            <a:ext cx="7334551" cy="412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8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56</a:t>
            </a:fld>
            <a:endParaRPr lang="de-CH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428" y="2264226"/>
            <a:ext cx="4136572" cy="3102429"/>
          </a:xfrm>
          <a:prstGeom prst="rect">
            <a:avLst/>
          </a:prstGeom>
        </p:spPr>
      </p:pic>
      <p:pic>
        <p:nvPicPr>
          <p:cNvPr id="3" name="stvkBunn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9145" y="1752597"/>
            <a:ext cx="7334551" cy="412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5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57</a:t>
            </a:fld>
            <a:endParaRPr lang="de-CH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427" y="2264224"/>
            <a:ext cx="4136573" cy="3102429"/>
          </a:xfrm>
          <a:prstGeom prst="rect">
            <a:avLst/>
          </a:prstGeom>
        </p:spPr>
      </p:pic>
      <p:pic>
        <p:nvPicPr>
          <p:cNvPr id="5" name="neoHBunn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9145" y="1752595"/>
            <a:ext cx="7334552" cy="412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4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58</a:t>
            </a:fld>
            <a:endParaRPr lang="de-CH" dirty="0"/>
          </a:p>
        </p:txBody>
      </p:sp>
      <p:pic>
        <p:nvPicPr>
          <p:cNvPr id="5" name="linToru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0473" y="1687492"/>
            <a:ext cx="8363122" cy="470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0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59</a:t>
            </a:fld>
            <a:endParaRPr lang="de-CH" dirty="0"/>
          </a:p>
        </p:txBody>
      </p:sp>
      <p:pic>
        <p:nvPicPr>
          <p:cNvPr id="6" name="stvkToru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9471" y="1660966"/>
            <a:ext cx="8556723" cy="481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7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Position Based Dynamics (PBD):</a:t>
            </a:r>
          </a:p>
          <a:p>
            <a:r>
              <a:rPr lang="en-US" dirty="0" smtClean="0"/>
              <a:t>Integration Methods</a:t>
            </a:r>
          </a:p>
          <a:p>
            <a:pPr lvl="1"/>
            <a:r>
              <a:rPr lang="en-US" dirty="0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Implicit / Explicit Euler methods</a:t>
            </a:r>
          </a:p>
          <a:p>
            <a:pPr lvl="1"/>
            <a:r>
              <a:rPr lang="en-US" b="1" dirty="0" err="1" smtClean="0"/>
              <a:t>Verlet</a:t>
            </a:r>
            <a:r>
              <a:rPr lang="en-US" b="1" dirty="0" smtClean="0"/>
              <a:t> method</a:t>
            </a:r>
          </a:p>
          <a:p>
            <a:pPr lvl="1"/>
            <a:r>
              <a:rPr lang="en-US" dirty="0" smtClean="0"/>
              <a:t>Second Order Integration method [Bender et al. 17]</a:t>
            </a:r>
          </a:p>
          <a:p>
            <a:pPr lvl="1"/>
            <a:r>
              <a:rPr lang="en-US" dirty="0" err="1">
                <a:solidFill>
                  <a:schemeClr val="tx1">
                    <a:lumMod val="25000"/>
                    <a:lumOff val="75000"/>
                  </a:schemeClr>
                </a:solidFill>
              </a:rPr>
              <a:t>Runge</a:t>
            </a:r>
            <a:r>
              <a:rPr lang="en-US" dirty="0">
                <a:solidFill>
                  <a:schemeClr val="tx1">
                    <a:lumMod val="25000"/>
                    <a:lumOff val="75000"/>
                  </a:schemeClr>
                </a:solidFill>
              </a:rPr>
              <a:t>–</a:t>
            </a:r>
            <a:r>
              <a:rPr lang="en-US" dirty="0" err="1">
                <a:solidFill>
                  <a:schemeClr val="tx1">
                    <a:lumMod val="25000"/>
                    <a:lumOff val="75000"/>
                  </a:schemeClr>
                </a:solidFill>
              </a:rPr>
              <a:t>Kutta</a:t>
            </a:r>
            <a:r>
              <a:rPr lang="en-US" dirty="0">
                <a:solidFill>
                  <a:schemeClr val="tx1">
                    <a:lumMod val="25000"/>
                    <a:lumOff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method</a:t>
            </a:r>
          </a:p>
          <a:p>
            <a:pPr lvl="1"/>
            <a:r>
              <a:rPr lang="en-US" dirty="0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…</a:t>
            </a:r>
          </a:p>
          <a:p>
            <a:r>
              <a:rPr lang="en-US" dirty="0" smtClean="0"/>
              <a:t>Iteration Methods</a:t>
            </a:r>
          </a:p>
          <a:p>
            <a:pPr lvl="1"/>
            <a:r>
              <a:rPr lang="en-US" dirty="0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Newton’s method</a:t>
            </a:r>
          </a:p>
          <a:p>
            <a:pPr lvl="1"/>
            <a:r>
              <a:rPr lang="en-US" dirty="0" smtClean="0"/>
              <a:t>Jacobi method [Macklin et al. 14]</a:t>
            </a:r>
          </a:p>
          <a:p>
            <a:pPr lvl="1"/>
            <a:r>
              <a:rPr lang="en-US" b="1" dirty="0" smtClean="0"/>
              <a:t>Gauss-Seidel method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2779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60</a:t>
            </a:fld>
            <a:endParaRPr lang="de-CH" dirty="0"/>
          </a:p>
        </p:txBody>
      </p:sp>
      <p:pic>
        <p:nvPicPr>
          <p:cNvPr id="7" name="neoHToru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6501" y="1579943"/>
            <a:ext cx="8620245" cy="484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7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61</a:t>
            </a:fld>
            <a:endParaRPr lang="de-CH" dirty="0"/>
          </a:p>
        </p:txBody>
      </p:sp>
      <p:pic>
        <p:nvPicPr>
          <p:cNvPr id="3" name="col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6029" y="1447799"/>
            <a:ext cx="9176657" cy="516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4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62</a:t>
            </a:fld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sz="3600" dirty="0" smtClean="0"/>
              <a:t>In this paper, we:</a:t>
            </a:r>
          </a:p>
          <a:p>
            <a:pPr lvl="1"/>
            <a:r>
              <a:rPr lang="pt-PT" sz="2800" dirty="0"/>
              <a:t>e</a:t>
            </a:r>
            <a:r>
              <a:rPr lang="pt-PT" sz="2800" dirty="0" smtClean="0"/>
              <a:t>xtend the Gauss-Seidel iteration of (X)PBD algorithm with the energy balances</a:t>
            </a:r>
          </a:p>
          <a:p>
            <a:pPr lvl="1"/>
            <a:endParaRPr lang="pt-PT" dirty="0" smtClean="0"/>
          </a:p>
          <a:p>
            <a:pPr lvl="1"/>
            <a:endParaRPr lang="pt-PT" dirty="0" smtClean="0"/>
          </a:p>
          <a:p>
            <a:pPr lvl="1"/>
            <a:endParaRPr lang="pt-PT" dirty="0" smtClean="0"/>
          </a:p>
          <a:p>
            <a:pPr lvl="1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88093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63</a:t>
            </a:fld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sz="3600" dirty="0"/>
              <a:t>In this paper, we:</a:t>
            </a:r>
          </a:p>
          <a:p>
            <a:pPr lvl="1"/>
            <a:r>
              <a:rPr lang="pt-PT" sz="2800" dirty="0" smtClean="0"/>
              <a:t>extend </a:t>
            </a:r>
            <a:r>
              <a:rPr lang="pt-PT" sz="2800" dirty="0"/>
              <a:t>the Gauss-Seidel iteration of (X)PBD algorithm with the energy </a:t>
            </a:r>
            <a:r>
              <a:rPr lang="pt-PT" sz="2800" dirty="0" smtClean="0"/>
              <a:t>balances</a:t>
            </a:r>
            <a:endParaRPr lang="pt-PT" sz="2800" dirty="0"/>
          </a:p>
          <a:p>
            <a:pPr lvl="1"/>
            <a:r>
              <a:rPr lang="pt-PT" sz="2800" dirty="0" smtClean="0"/>
              <a:t>present our intuitive Mesh Coloring Alg. for parallel processing on GPU</a:t>
            </a:r>
          </a:p>
          <a:p>
            <a:pPr lvl="1"/>
            <a:endParaRPr lang="pt-PT" dirty="0" smtClean="0"/>
          </a:p>
          <a:p>
            <a:pPr lvl="1"/>
            <a:endParaRPr lang="pt-PT" dirty="0" smtClean="0"/>
          </a:p>
          <a:p>
            <a:pPr lvl="1"/>
            <a:endParaRPr lang="pt-PT" dirty="0" smtClean="0"/>
          </a:p>
          <a:p>
            <a:pPr lvl="1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8844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64</a:t>
            </a:fld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sz="3600" dirty="0"/>
              <a:t>In this paper, we:</a:t>
            </a:r>
          </a:p>
          <a:p>
            <a:pPr lvl="1"/>
            <a:r>
              <a:rPr lang="pt-PT" sz="2800" dirty="0" smtClean="0"/>
              <a:t>extend </a:t>
            </a:r>
            <a:r>
              <a:rPr lang="pt-PT" sz="2800" dirty="0"/>
              <a:t>the Gauss-Seidel iteration of (X)PBD algorithm with the energy </a:t>
            </a:r>
            <a:r>
              <a:rPr lang="pt-PT" sz="2800" dirty="0" smtClean="0"/>
              <a:t>balances</a:t>
            </a:r>
            <a:endParaRPr lang="pt-PT" sz="2800" dirty="0"/>
          </a:p>
          <a:p>
            <a:pPr lvl="1"/>
            <a:r>
              <a:rPr lang="pt-PT" sz="2800" dirty="0" smtClean="0"/>
              <a:t>present our intuitive </a:t>
            </a:r>
            <a:r>
              <a:rPr lang="pt-PT" sz="2800" dirty="0"/>
              <a:t>Mesh Coloring Alg. for parallel processing on GPU</a:t>
            </a:r>
          </a:p>
          <a:p>
            <a:pPr lvl="1"/>
            <a:r>
              <a:rPr lang="pt-PT" sz="2800" dirty="0" smtClean="0"/>
              <a:t>present the results by using many spring and constitutive material potentials</a:t>
            </a:r>
          </a:p>
          <a:p>
            <a:pPr lvl="1"/>
            <a:endParaRPr lang="pt-PT" dirty="0" smtClean="0"/>
          </a:p>
          <a:p>
            <a:pPr lvl="1"/>
            <a:endParaRPr lang="pt-PT" dirty="0" smtClean="0"/>
          </a:p>
          <a:p>
            <a:pPr lvl="1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8844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65</a:t>
            </a:fld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5105400"/>
          </a:xfrm>
        </p:spPr>
        <p:txBody>
          <a:bodyPr>
            <a:normAutofit/>
          </a:bodyPr>
          <a:lstStyle/>
          <a:p>
            <a:r>
              <a:rPr lang="pt-PT" sz="3600" dirty="0"/>
              <a:t>In this paper, we:</a:t>
            </a:r>
          </a:p>
          <a:p>
            <a:pPr lvl="1"/>
            <a:r>
              <a:rPr lang="pt-PT" sz="2800" dirty="0" smtClean="0"/>
              <a:t>extend </a:t>
            </a:r>
            <a:r>
              <a:rPr lang="pt-PT" sz="2800" dirty="0"/>
              <a:t>the Gauss-Seidel iteration of (X)PBD algorithm with the energy </a:t>
            </a:r>
            <a:r>
              <a:rPr lang="pt-PT" sz="2800" dirty="0" smtClean="0"/>
              <a:t>balances</a:t>
            </a:r>
            <a:endParaRPr lang="pt-PT" sz="2800" dirty="0"/>
          </a:p>
          <a:p>
            <a:pPr lvl="1"/>
            <a:r>
              <a:rPr lang="pt-PT" sz="2800" dirty="0" smtClean="0"/>
              <a:t>present our intuitive </a:t>
            </a:r>
            <a:r>
              <a:rPr lang="pt-PT" sz="2800" dirty="0"/>
              <a:t>Mesh Coloring Alg. for parallel processing on GPU</a:t>
            </a:r>
          </a:p>
          <a:p>
            <a:pPr lvl="1"/>
            <a:r>
              <a:rPr lang="pt-PT" sz="2800" dirty="0"/>
              <a:t>present the results </a:t>
            </a:r>
            <a:r>
              <a:rPr lang="pt-PT" sz="2800" dirty="0" smtClean="0"/>
              <a:t>by using many </a:t>
            </a:r>
            <a:r>
              <a:rPr lang="pt-PT" sz="2800" dirty="0"/>
              <a:t>spring and constitutive material </a:t>
            </a:r>
            <a:r>
              <a:rPr lang="pt-PT" sz="2800" dirty="0" smtClean="0"/>
              <a:t>potentials</a:t>
            </a:r>
            <a:endParaRPr lang="pt-PT" sz="2800" dirty="0"/>
          </a:p>
          <a:p>
            <a:pPr lvl="1"/>
            <a:r>
              <a:rPr lang="pt-PT" sz="2800" dirty="0" smtClean="0"/>
              <a:t>show that our method is:</a:t>
            </a:r>
          </a:p>
          <a:p>
            <a:pPr lvl="2"/>
            <a:r>
              <a:rPr lang="pt-PT" sz="2800" dirty="0" smtClean="0"/>
              <a:t>straightforward, stable and easy to adapt to existing frameworks.</a:t>
            </a:r>
          </a:p>
          <a:p>
            <a:pPr lvl="1"/>
            <a:endParaRPr lang="pt-PT" sz="3200" dirty="0" smtClean="0"/>
          </a:p>
          <a:p>
            <a:pPr lvl="1"/>
            <a:endParaRPr lang="pt-PT" dirty="0" smtClean="0"/>
          </a:p>
          <a:p>
            <a:pPr lvl="1"/>
            <a:endParaRPr lang="pt-PT" dirty="0" smtClean="0"/>
          </a:p>
          <a:p>
            <a:pPr lvl="1"/>
            <a:endParaRPr lang="pt-PT" dirty="0" smtClean="0"/>
          </a:p>
          <a:p>
            <a:pPr lvl="1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8844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229" y="1939678"/>
            <a:ext cx="11239500" cy="49040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t-PT" dirty="0" smtClean="0"/>
          </a:p>
          <a:p>
            <a:pPr marL="0" indent="0" algn="ctr">
              <a:buNone/>
            </a:pPr>
            <a:endParaRPr lang="pt-PT" dirty="0"/>
          </a:p>
          <a:p>
            <a:pPr marL="0" indent="0" algn="ctr">
              <a:buNone/>
            </a:pPr>
            <a:endParaRPr lang="pt-PT" dirty="0" smtClean="0"/>
          </a:p>
          <a:p>
            <a:pPr marL="0" indent="0" algn="ctr">
              <a:buNone/>
            </a:pPr>
            <a:endParaRPr lang="pt-PT" dirty="0"/>
          </a:p>
          <a:p>
            <a:pPr marL="0" indent="0" algn="ctr">
              <a:buNone/>
            </a:pPr>
            <a:endParaRPr lang="pt-PT" sz="8000" b="1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pt-PT" sz="8000" b="1" dirty="0" smtClean="0">
                <a:solidFill>
                  <a:schemeClr val="tx2"/>
                </a:solidFill>
              </a:rPr>
              <a:t>THANK YOU!</a:t>
            </a:r>
            <a:endParaRPr lang="pt-PT" sz="8000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66</a:t>
            </a:fld>
            <a:endParaRPr lang="de-CH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831" y="1197436"/>
            <a:ext cx="5356561" cy="411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91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7</a:t>
            </a:fld>
            <a:endParaRPr lang="de-CH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68229" y="1536867"/>
            <a:ext cx="11239500" cy="49040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dirty="0" smtClean="0"/>
              <a:t>The main idea is to consider the mass-spring networks as connected particles</a:t>
            </a:r>
          </a:p>
        </p:txBody>
      </p:sp>
      <p:sp>
        <p:nvSpPr>
          <p:cNvPr id="9" name="Right Arrow 8"/>
          <p:cNvSpPr/>
          <p:nvPr/>
        </p:nvSpPr>
        <p:spPr>
          <a:xfrm>
            <a:off x="5486400" y="4137123"/>
            <a:ext cx="922421" cy="465221"/>
          </a:xfrm>
          <a:prstGeom prst="rightArrow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671" y="2571750"/>
            <a:ext cx="3527258" cy="3595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2571749"/>
            <a:ext cx="3546181" cy="3595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399420" y="5952276"/>
            <a:ext cx="10386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pt-PT" sz="800" dirty="0" smtClean="0">
                <a:latin typeface="+mj-lt"/>
              </a:rPr>
              <a:t>[</a:t>
            </a:r>
            <a:r>
              <a:rPr lang="en-US" altLang="pt-PT" sz="800" dirty="0" err="1" smtClean="0">
                <a:latin typeface="+mj-lt"/>
              </a:rPr>
              <a:t>Stam</a:t>
            </a:r>
            <a:r>
              <a:rPr lang="en-US" altLang="pt-PT" sz="800" dirty="0" smtClean="0">
                <a:latin typeface="+mj-lt"/>
              </a:rPr>
              <a:t> 2009]</a:t>
            </a:r>
            <a:endParaRPr lang="pt-PT" altLang="pt-PT" sz="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242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8</a:t>
            </a:fld>
            <a:endParaRPr lang="de-CH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68229" y="1536867"/>
            <a:ext cx="11239500" cy="49040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dirty="0" smtClean="0"/>
              <a:t>In a very general perpective, PBD algorithm:</a:t>
            </a:r>
          </a:p>
          <a:p>
            <a:r>
              <a:rPr lang="pt-PT" dirty="0" smtClean="0"/>
              <a:t>First, shoots the particles with the integration method.</a:t>
            </a:r>
          </a:p>
          <a:p>
            <a:r>
              <a:rPr lang="pt-PT" dirty="0" smtClean="0"/>
              <a:t>After, pulls them back with the non-linear Gauss-Seidel iteration.</a:t>
            </a:r>
          </a:p>
        </p:txBody>
      </p:sp>
    </p:spTree>
    <p:extLst>
      <p:ext uri="{BB962C8B-B14F-4D97-AF65-F5344CB8AC3E}">
        <p14:creationId xmlns:p14="http://schemas.microsoft.com/office/powerpoint/2010/main" val="150109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9</a:t>
            </a:fld>
            <a:endParaRPr lang="de-CH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68229" y="1536867"/>
            <a:ext cx="11239500" cy="49040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dirty="0" smtClean="0"/>
              <a:t>In a very general perpective, PBD algorithm:</a:t>
            </a:r>
          </a:p>
          <a:p>
            <a:r>
              <a:rPr lang="pt-PT" dirty="0"/>
              <a:t>First, shoots the particles with the integration method.</a:t>
            </a:r>
          </a:p>
          <a:p>
            <a:r>
              <a:rPr lang="pt-PT" dirty="0"/>
              <a:t>After, pulls them back with the non-linear Gauss-Seidel iteration</a:t>
            </a:r>
            <a:r>
              <a:rPr lang="pt-PT" dirty="0" smtClean="0"/>
              <a:t>.</a:t>
            </a:r>
          </a:p>
        </p:txBody>
      </p:sp>
      <p:pic>
        <p:nvPicPr>
          <p:cNvPr id="3074" name="Picture 2" descr="Image result for fish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470" y="3042556"/>
            <a:ext cx="6142415" cy="345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5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30094</TotalTime>
  <Words>3699</Words>
  <Application>Microsoft Office PowerPoint</Application>
  <PresentationFormat>Custom</PresentationFormat>
  <Paragraphs>732</Paragraphs>
  <Slides>66</Slides>
  <Notes>66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Clarity</vt:lpstr>
      <vt:lpstr>Position-Based Simulation of Elastic Models on the GPU with Energy Aware Gauss-Seidel Algorithm</vt:lpstr>
      <vt:lpstr>Introduction</vt:lpstr>
      <vt:lpstr>Introduction</vt:lpstr>
      <vt:lpstr>Introduction</vt:lpstr>
      <vt:lpstr>Introduction</vt:lpstr>
      <vt:lpstr>Introduction</vt:lpstr>
      <vt:lpstr>Introduction</vt:lpstr>
      <vt:lpstr>Introduction</vt:lpstr>
      <vt:lpstr>Introduction</vt:lpstr>
      <vt:lpstr>Introduction</vt:lpstr>
      <vt:lpstr>Motivation</vt:lpstr>
      <vt:lpstr>PBD in Literature</vt:lpstr>
      <vt:lpstr>PBD in Literature</vt:lpstr>
      <vt:lpstr>General (X)PBD Algorithm</vt:lpstr>
      <vt:lpstr>Verlet Integration</vt:lpstr>
      <vt:lpstr>Verlet Integration</vt:lpstr>
      <vt:lpstr>Gauss-Seidel Process</vt:lpstr>
      <vt:lpstr>Gauss-Seidel Process</vt:lpstr>
      <vt:lpstr>Gauss-Seidel Process</vt:lpstr>
      <vt:lpstr>Energy Aware Gauss-Seidel Algorithm</vt:lpstr>
      <vt:lpstr>Energy Aware Gauss-Seidel Algorithm</vt:lpstr>
      <vt:lpstr>Energy Aware Gauss-Seidel Algorithm</vt:lpstr>
      <vt:lpstr>Energy Aware Gauss-Seidel Algorithm</vt:lpstr>
      <vt:lpstr>Energy Aware Gauss-Seidel Algorithm</vt:lpstr>
      <vt:lpstr>Energy Aware Gauss-Seidel Algorithm</vt:lpstr>
      <vt:lpstr>Energy Aware Gauss-Seidel Algorithm</vt:lpstr>
      <vt:lpstr>Energy Aware Gauss-Seidel Algorithm</vt:lpstr>
      <vt:lpstr>Energy Aware Gauss-Seidel Algorithm</vt:lpstr>
      <vt:lpstr>Energy Aware Gauss-Seidel Algorithm</vt:lpstr>
      <vt:lpstr>Energy Aware Gauss-Seidel Algorithm</vt:lpstr>
      <vt:lpstr>Energy Aware Gauss-Seidel Algorithm</vt:lpstr>
      <vt:lpstr>Energy Aware Gauss-Seidel Algorithm</vt:lpstr>
      <vt:lpstr>Energy Aware Gauss-Seidel Algorithm</vt:lpstr>
      <vt:lpstr>Energy Aware Gauss-Seidel Algorithm</vt:lpstr>
      <vt:lpstr>Energy Aware Gauss-Seidel Algorithm</vt:lpstr>
      <vt:lpstr>Energy Aware Gauss-Seidel Algorithm</vt:lpstr>
      <vt:lpstr>Energy Aware Gauss-Seidel Algorithm</vt:lpstr>
      <vt:lpstr>Energy Aware Gauss-Seidel Algorithm</vt:lpstr>
      <vt:lpstr>Energy Aware Gauss-Seidel Algorithm</vt:lpstr>
      <vt:lpstr>Mesh Coloring Alg.</vt:lpstr>
      <vt:lpstr>Mesh Coloring Alg.</vt:lpstr>
      <vt:lpstr>Mesh Coloring Alg.</vt:lpstr>
      <vt:lpstr>Mesh Coloring Alg.</vt:lpstr>
      <vt:lpstr>Mesh Coloring Alg.</vt:lpstr>
      <vt:lpstr>Mesh Coloring Alg.</vt:lpstr>
      <vt:lpstr>Mesh Coloring Alg.</vt:lpstr>
      <vt:lpstr>Mesh Coloring Alg.</vt:lpstr>
      <vt:lpstr>Mesh Coloring Alg.</vt:lpstr>
      <vt:lpstr>Constraints</vt:lpstr>
      <vt:lpstr>Constraints</vt:lpstr>
      <vt:lpstr>Constraints</vt:lpstr>
      <vt:lpstr>Constraints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Summary</vt:lpstr>
      <vt:lpstr>Summary</vt:lpstr>
      <vt:lpstr>Summary</vt:lpstr>
      <vt:lpstr>Summary</vt:lpstr>
      <vt:lpstr>PowerPoint Presentation</vt:lpstr>
    </vt:vector>
  </TitlesOfParts>
  <Company>DRZ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Marra  Alessia</dc:creator>
  <cp:lastModifiedBy>user</cp:lastModifiedBy>
  <cp:revision>1047</cp:revision>
  <dcterms:created xsi:type="dcterms:W3CDTF">2015-03-02T13:48:54Z</dcterms:created>
  <dcterms:modified xsi:type="dcterms:W3CDTF">2019-07-09T11:28:16Z</dcterms:modified>
</cp:coreProperties>
</file>